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984" r:id="rId1"/>
  </p:sldMasterIdLst>
  <p:notesMasterIdLst>
    <p:notesMasterId r:id="rId19"/>
  </p:notesMasterIdLst>
  <p:handoutMasterIdLst>
    <p:handoutMasterId r:id="rId20"/>
  </p:handoutMasterIdLst>
  <p:sldIdLst>
    <p:sldId id="260" r:id="rId2"/>
    <p:sldId id="268" r:id="rId3"/>
    <p:sldId id="270" r:id="rId4"/>
    <p:sldId id="261" r:id="rId5"/>
    <p:sldId id="263" r:id="rId6"/>
    <p:sldId id="256" r:id="rId7"/>
    <p:sldId id="262" r:id="rId8"/>
    <p:sldId id="264" r:id="rId9"/>
    <p:sldId id="266" r:id="rId10"/>
    <p:sldId id="267" r:id="rId11"/>
    <p:sldId id="269" r:id="rId12"/>
    <p:sldId id="259" r:id="rId13"/>
    <p:sldId id="275" r:id="rId14"/>
    <p:sldId id="276" r:id="rId15"/>
    <p:sldId id="277" r:id="rId16"/>
    <p:sldId id="273" r:id="rId17"/>
    <p:sldId id="271"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F1B9B3E3-7B2E-463A-811E-331E0F32129E}">
          <p14:sldIdLst>
            <p14:sldId id="260"/>
            <p14:sldId id="268"/>
            <p14:sldId id="270"/>
            <p14:sldId id="261"/>
            <p14:sldId id="263"/>
            <p14:sldId id="256"/>
            <p14:sldId id="262"/>
            <p14:sldId id="264"/>
            <p14:sldId id="266"/>
            <p14:sldId id="267"/>
            <p14:sldId id="269"/>
            <p14:sldId id="259"/>
            <p14:sldId id="275"/>
            <p14:sldId id="276"/>
            <p14:sldId id="277"/>
            <p14:sldId id="273"/>
            <p14:sldId id="271"/>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55" autoAdjust="0"/>
    <p:restoredTop sz="78343" autoAdjust="0"/>
  </p:normalViewPr>
  <p:slideViewPr>
    <p:cSldViewPr snapToGrid="0">
      <p:cViewPr>
        <p:scale>
          <a:sx n="75" d="100"/>
          <a:sy n="75" d="100"/>
        </p:scale>
        <p:origin x="-1794" y="-336"/>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0EB3A-BBF8-48DE-BF4E-111C6F574542}" type="datetimeFigureOut">
              <a:rPr kumimoji="1" lang="ja-JP" altLang="en-US" smtClean="0"/>
              <a:t>2015/11/30</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2A244F-3B85-4D0F-A881-C1AA94E5D118}" type="slidenum">
              <a:rPr kumimoji="1" lang="ja-JP" altLang="en-US" smtClean="0"/>
              <a:t>‹#›</a:t>
            </a:fld>
            <a:endParaRPr kumimoji="1" lang="ja-JP" altLang="en-US"/>
          </a:p>
        </p:txBody>
      </p:sp>
    </p:spTree>
    <p:extLst>
      <p:ext uri="{BB962C8B-B14F-4D97-AF65-F5344CB8AC3E}">
        <p14:creationId xmlns:p14="http://schemas.microsoft.com/office/powerpoint/2010/main" val="1049128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B927B4-7C81-4BAE-8260-887D3FA042E7}" type="datetimeFigureOut">
              <a:rPr kumimoji="1" lang="ja-JP" altLang="en-US" smtClean="0"/>
              <a:t>2015/11/30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218BDB-1194-46FB-A1FA-2B656237911A}" type="slidenum">
              <a:rPr kumimoji="1" lang="ja-JP" altLang="en-US" smtClean="0"/>
              <a:t>‹#›</a:t>
            </a:fld>
            <a:endParaRPr kumimoji="1" lang="ja-JP" altLang="en-US"/>
          </a:p>
        </p:txBody>
      </p:sp>
    </p:spTree>
    <p:extLst>
      <p:ext uri="{BB962C8B-B14F-4D97-AF65-F5344CB8AC3E}">
        <p14:creationId xmlns:p14="http://schemas.microsoft.com/office/powerpoint/2010/main" val="14477962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適応的ネットワークトモグラフィを用いた故障リンク検出手法の検討と題して</a:t>
            </a:r>
            <a:endParaRPr kumimoji="1" lang="en-US" altLang="ja-JP" dirty="0" smtClean="0"/>
          </a:p>
          <a:p>
            <a:r>
              <a:rPr kumimoji="1" lang="ja-JP" altLang="en-US" dirty="0" smtClean="0"/>
              <a:t>数理モデル研究室より</a:t>
            </a:r>
            <a:r>
              <a:rPr kumimoji="1" lang="en-US" altLang="ja-JP" dirty="0" smtClean="0"/>
              <a:t>5</a:t>
            </a:r>
            <a:r>
              <a:rPr kumimoji="1" lang="ja-JP" altLang="en-US" dirty="0" smtClean="0"/>
              <a:t>年情報工学科</a:t>
            </a:r>
            <a:r>
              <a:rPr kumimoji="1" lang="en-US" altLang="ja-JP" dirty="0" smtClean="0"/>
              <a:t>2</a:t>
            </a:r>
            <a:r>
              <a:rPr kumimoji="1" lang="ja-JP" altLang="en-US" dirty="0" smtClean="0"/>
              <a:t>番 猪子 亮 が発表します。</a:t>
            </a:r>
            <a:endParaRPr kumimoji="1" lang="ja-JP" altLang="en-US" dirty="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0</a:t>
            </a:fld>
            <a:endParaRPr kumimoji="1" lang="ja-JP" altLang="en-US"/>
          </a:p>
        </p:txBody>
      </p:sp>
    </p:spTree>
    <p:extLst>
      <p:ext uri="{BB962C8B-B14F-4D97-AF65-F5344CB8AC3E}">
        <p14:creationId xmlns:p14="http://schemas.microsoft.com/office/powerpoint/2010/main" val="2767284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a:t>
            </a:r>
            <a:r>
              <a:rPr kumimoji="1" lang="ja-JP" altLang="en-US" dirty="0" smtClean="0"/>
              <a:t>～</a:t>
            </a:r>
            <a:r>
              <a:rPr kumimoji="1" lang="en-US" altLang="ja-JP" dirty="0" smtClean="0"/>
              <a:t>8</a:t>
            </a:r>
            <a:r>
              <a:rPr kumimoji="1" lang="ja-JP" altLang="en-US" dirty="0" smtClean="0"/>
              <a:t>行目では、疎通した経路に含まれるリンクは全て正常、それ以外、つまり疎通していない経路に含まれるリンクは全て故障候補集合に入れる</a:t>
            </a:r>
            <a:endParaRPr kumimoji="1" lang="en-US" altLang="ja-JP" dirty="0" smtClean="0"/>
          </a:p>
          <a:p>
            <a:r>
              <a:rPr kumimoji="1" lang="ja-JP" altLang="en-US" dirty="0" smtClean="0"/>
              <a:t>また、</a:t>
            </a:r>
            <a:r>
              <a:rPr kumimoji="1" lang="en-US" altLang="ja-JP" dirty="0" smtClean="0"/>
              <a:t>9</a:t>
            </a:r>
            <a:r>
              <a:rPr kumimoji="1" lang="ja-JP" altLang="en-US" dirty="0" smtClean="0"/>
              <a:t>～</a:t>
            </a:r>
            <a:r>
              <a:rPr kumimoji="1" lang="en-US" altLang="ja-JP" dirty="0" smtClean="0"/>
              <a:t>14</a:t>
            </a:r>
            <a:r>
              <a:rPr kumimoji="1" lang="ja-JP" altLang="en-US" dirty="0" smtClean="0"/>
              <a:t>行目では各観測パス上で故障リンクが一つである場合はそのリンクが故障していることが確定することを利用し、故障確定集合を生成します</a:t>
            </a:r>
            <a:endParaRPr kumimoji="1" lang="ja-JP" altLang="en-US" dirty="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9</a:t>
            </a:fld>
            <a:endParaRPr kumimoji="1" lang="ja-JP" altLang="en-US"/>
          </a:p>
        </p:txBody>
      </p:sp>
    </p:spTree>
    <p:extLst>
      <p:ext uri="{BB962C8B-B14F-4D97-AF65-F5344CB8AC3E}">
        <p14:creationId xmlns:p14="http://schemas.microsoft.com/office/powerpoint/2010/main" val="2085889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故障リンクを見逃すことありませんが、ここに示すように誤検出に繋がる</a:t>
            </a:r>
            <a:r>
              <a:rPr kumimoji="1" lang="en-US" altLang="ja-JP" dirty="0" smtClean="0"/>
              <a:t>2</a:t>
            </a:r>
            <a:r>
              <a:rPr kumimoji="1" lang="ja-JP" altLang="en-US" dirty="0" err="1" smtClean="0"/>
              <a:t>つの</a:t>
            </a:r>
            <a:r>
              <a:rPr kumimoji="1" lang="ja-JP" altLang="en-US" dirty="0" smtClean="0"/>
              <a:t>問題点があります</a:t>
            </a:r>
            <a:endParaRPr kumimoji="1" lang="en-US" altLang="ja-JP" dirty="0" smtClean="0"/>
          </a:p>
          <a:p>
            <a:r>
              <a:rPr kumimoji="1" lang="ja-JP" altLang="en-US" dirty="0" smtClean="0"/>
              <a:t>一つ目はどの観測パスにも含まれていないリンクがあった場合、そのリンクが正常でも故障とみなしてしまいます</a:t>
            </a:r>
            <a:endParaRPr kumimoji="1" lang="en-US" altLang="ja-JP" dirty="0" smtClean="0"/>
          </a:p>
          <a:p>
            <a:r>
              <a:rPr kumimoji="1" lang="ja-JP" altLang="en-US" dirty="0" smtClean="0"/>
              <a:t>二つ目は故障リンクを含む観測パスのみに含まれるリンクです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10</a:t>
            </a:fld>
            <a:endParaRPr kumimoji="1" lang="ja-JP" altLang="en-US"/>
          </a:p>
        </p:txBody>
      </p:sp>
    </p:spTree>
    <p:extLst>
      <p:ext uri="{BB962C8B-B14F-4D97-AF65-F5344CB8AC3E}">
        <p14:creationId xmlns:p14="http://schemas.microsoft.com/office/powerpoint/2010/main" val="1556641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11</a:t>
            </a:fld>
            <a:endParaRPr kumimoji="1" lang="ja-JP" altLang="en-US"/>
          </a:p>
        </p:txBody>
      </p:sp>
    </p:spTree>
    <p:extLst>
      <p:ext uri="{BB962C8B-B14F-4D97-AF65-F5344CB8AC3E}">
        <p14:creationId xmlns:p14="http://schemas.microsoft.com/office/powerpoint/2010/main" val="1658544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12</a:t>
            </a:fld>
            <a:endParaRPr kumimoji="1" lang="ja-JP" altLang="en-US"/>
          </a:p>
        </p:txBody>
      </p:sp>
    </p:spTree>
    <p:extLst>
      <p:ext uri="{BB962C8B-B14F-4D97-AF65-F5344CB8AC3E}">
        <p14:creationId xmlns:p14="http://schemas.microsoft.com/office/powerpoint/2010/main" val="1658544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13</a:t>
            </a:fld>
            <a:endParaRPr kumimoji="1" lang="ja-JP" altLang="en-US"/>
          </a:p>
        </p:txBody>
      </p:sp>
    </p:spTree>
    <p:extLst>
      <p:ext uri="{BB962C8B-B14F-4D97-AF65-F5344CB8AC3E}">
        <p14:creationId xmlns:p14="http://schemas.microsoft.com/office/powerpoint/2010/main" val="1658544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14</a:t>
            </a:fld>
            <a:endParaRPr kumimoji="1" lang="ja-JP" altLang="en-US"/>
          </a:p>
        </p:txBody>
      </p:sp>
    </p:spTree>
    <p:extLst>
      <p:ext uri="{BB962C8B-B14F-4D97-AF65-F5344CB8AC3E}">
        <p14:creationId xmlns:p14="http://schemas.microsoft.com/office/powerpoint/2010/main" val="1658544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15</a:t>
            </a:fld>
            <a:endParaRPr kumimoji="1" lang="ja-JP" altLang="en-US"/>
          </a:p>
        </p:txBody>
      </p:sp>
    </p:spTree>
    <p:extLst>
      <p:ext uri="{BB962C8B-B14F-4D97-AF65-F5344CB8AC3E}">
        <p14:creationId xmlns:p14="http://schemas.microsoft.com/office/powerpoint/2010/main" val="1658544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概要です</a:t>
            </a:r>
            <a:endParaRPr kumimoji="1" lang="en-US" altLang="ja-JP" dirty="0" smtClean="0"/>
          </a:p>
          <a:p>
            <a:r>
              <a:rPr kumimoji="1" lang="ja-JP" altLang="en-US" dirty="0" smtClean="0"/>
              <a:t>ネットワークトモグラフィとは、計測が困難な内部情報を計測が可能な外部情報から推定するための手法です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具体的にはリンクやノードの故障をパケット転送の可否から推定します</a:t>
            </a:r>
            <a:endParaRPr kumimoji="1" lang="en-US" altLang="ja-JP" dirty="0" smtClean="0"/>
          </a:p>
          <a:p>
            <a:r>
              <a:rPr kumimoji="1" lang="ja-JP" altLang="en-US" dirty="0" smtClean="0"/>
              <a:t>近年、通信ネットワークの大規模化・多様化に伴い、品質管理技術が重要となっています。</a:t>
            </a:r>
            <a:endParaRPr kumimoji="1" lang="en-US" altLang="ja-JP" dirty="0" smtClean="0"/>
          </a:p>
          <a:p>
            <a:r>
              <a:rPr kumimoji="1" lang="ja-JP" altLang="en-US" dirty="0" smtClean="0"/>
              <a:t>また、大規模化・多様化により、通信品質が劣化した場合迅速に原因を特定することも困難となっています</a:t>
            </a:r>
            <a:endParaRPr kumimoji="1" lang="en-US" altLang="ja-JP" dirty="0" smtClean="0"/>
          </a:p>
          <a:p>
            <a:r>
              <a:rPr kumimoji="1" lang="ja-JP" altLang="en-US" dirty="0" smtClean="0"/>
              <a:t>この問題を解決することにより、通信品質を高めることが出来ると考えているため、</a:t>
            </a:r>
            <a:endParaRPr kumimoji="1" lang="en-US" altLang="ja-JP" dirty="0" smtClean="0"/>
          </a:p>
          <a:p>
            <a:r>
              <a:rPr kumimoji="1" lang="ja-JP" altLang="en-US" smtClean="0"/>
              <a:t>本稿では故障リンク検出のための適応的ネットワークトモグラフィについて検討します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1</a:t>
            </a:fld>
            <a:endParaRPr kumimoji="1" lang="ja-JP" altLang="en-US"/>
          </a:p>
        </p:txBody>
      </p:sp>
    </p:spTree>
    <p:extLst>
      <p:ext uri="{BB962C8B-B14F-4D97-AF65-F5344CB8AC3E}">
        <p14:creationId xmlns:p14="http://schemas.microsoft.com/office/powerpoint/2010/main" val="2660106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既存の研究としてこのようなものがあります</a:t>
            </a:r>
            <a:endParaRPr kumimoji="1" lang="en-US" altLang="ja-JP" dirty="0" smtClean="0"/>
          </a:p>
          <a:p>
            <a:r>
              <a:rPr kumimoji="1" lang="ja-JP" altLang="en-US" dirty="0" smtClean="0"/>
              <a:t>これらの論文を基に本研究を進めています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2</a:t>
            </a:fld>
            <a:endParaRPr kumimoji="1" lang="ja-JP" altLang="en-US"/>
          </a:p>
        </p:txBody>
      </p:sp>
    </p:spTree>
    <p:extLst>
      <p:ext uri="{BB962C8B-B14F-4D97-AF65-F5344CB8AC3E}">
        <p14:creationId xmlns:p14="http://schemas.microsoft.com/office/powerpoint/2010/main" val="2567769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まずネットワークの例を示します</a:t>
            </a:r>
            <a:endParaRPr kumimoji="1" lang="en-US" altLang="ja-JP" dirty="0" smtClean="0"/>
          </a:p>
          <a:p>
            <a:r>
              <a:rPr kumimoji="1" lang="ja-JP" altLang="en-US" dirty="0" smtClean="0"/>
              <a:t>ネットワークトモグラフィでは</a:t>
            </a:r>
            <a:r>
              <a:rPr kumimoji="1" lang="en-US" altLang="ja-JP" dirty="0" smtClean="0"/>
              <a:t>2</a:t>
            </a:r>
            <a:r>
              <a:rPr kumimoji="1" lang="ja-JP" altLang="en-US" dirty="0" smtClean="0"/>
              <a:t>ノード間を固定的に観測することを前提とします</a:t>
            </a:r>
            <a:endParaRPr kumimoji="1" lang="en-US" altLang="ja-JP" dirty="0" smtClean="0"/>
          </a:p>
          <a:p>
            <a:r>
              <a:rPr kumimoji="1" lang="ja-JP" altLang="en-US" dirty="0" smtClean="0"/>
              <a:t>ネットワークを有効グラフで表し、</a:t>
            </a:r>
            <a:r>
              <a:rPr kumimoji="1" lang="en-US" altLang="ja-JP" i="1" dirty="0" smtClean="0"/>
              <a:t>g = (v, ε)</a:t>
            </a:r>
            <a:r>
              <a:rPr kumimoji="1" lang="ja-JP" altLang="en-US" i="1" dirty="0" smtClean="0"/>
              <a:t>　</a:t>
            </a:r>
            <a:r>
              <a:rPr kumimoji="1" lang="ja-JP" altLang="en-US" i="0" dirty="0" smtClean="0"/>
              <a:t>とし、</a:t>
            </a:r>
            <a:r>
              <a:rPr kumimoji="1" lang="en-US" altLang="ja-JP" i="0" dirty="0" smtClean="0"/>
              <a:t>v</a:t>
            </a:r>
            <a:r>
              <a:rPr kumimoji="1" lang="ja-JP" altLang="en-US" i="0" dirty="0" smtClean="0"/>
              <a:t>と</a:t>
            </a:r>
            <a:r>
              <a:rPr kumimoji="1" lang="en-US" altLang="ja-JP" i="0" dirty="0" smtClean="0"/>
              <a:t>ε</a:t>
            </a:r>
            <a:r>
              <a:rPr kumimoji="1" lang="ja-JP" altLang="en-US" i="0" dirty="0" smtClean="0"/>
              <a:t>はそれぞれノード集合とリンク集合</a:t>
            </a:r>
            <a:endParaRPr kumimoji="1" lang="en-US" altLang="ja-JP" i="0" dirty="0" smtClean="0"/>
          </a:p>
          <a:p>
            <a:endParaRPr kumimoji="1" lang="en-US" altLang="ja-JP" i="0" dirty="0" smtClean="0"/>
          </a:p>
          <a:p>
            <a:endParaRPr kumimoji="1" lang="en-US" altLang="ja-JP" i="1" dirty="0" smtClean="0"/>
          </a:p>
          <a:p>
            <a:endParaRPr kumimoji="1" lang="en-US" altLang="ja-JP" i="0" dirty="0" smtClean="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3</a:t>
            </a:fld>
            <a:endParaRPr kumimoji="1" lang="ja-JP" altLang="en-US"/>
          </a:p>
        </p:txBody>
      </p:sp>
    </p:spTree>
    <p:extLst>
      <p:ext uri="{BB962C8B-B14F-4D97-AF65-F5344CB8AC3E}">
        <p14:creationId xmlns:p14="http://schemas.microsoft.com/office/powerpoint/2010/main" val="427264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ネットワークトモグラフィではパケット転送の可否を基に推定していくもので、グループ検査の考え方を用います</a:t>
            </a:r>
            <a:endParaRPr kumimoji="1" lang="en-US" altLang="ja-JP" dirty="0" smtClean="0"/>
          </a:p>
          <a:p>
            <a:r>
              <a:rPr kumimoji="1" lang="ja-JP" altLang="en-US" dirty="0" smtClean="0"/>
              <a:t>グループ検査は多数の検体に含まれる少数の陽性の検体を効率的に検出する手法として知られており</a:t>
            </a:r>
            <a:endParaRPr kumimoji="1" lang="en-US" altLang="ja-JP" dirty="0" smtClean="0"/>
          </a:p>
          <a:p>
            <a:r>
              <a:rPr kumimoji="1" lang="ja-JP" altLang="en-US" dirty="0" smtClean="0"/>
              <a:t>感染症や</a:t>
            </a:r>
            <a:r>
              <a:rPr kumimoji="1" lang="en-US" altLang="ja-JP" dirty="0" smtClean="0"/>
              <a:t>DNA</a:t>
            </a:r>
            <a:r>
              <a:rPr kumimoji="1" lang="ja-JP" altLang="en-US" dirty="0" smtClean="0"/>
              <a:t>の検査等様々な分野での応用が期待されているものです。</a:t>
            </a:r>
            <a:endParaRPr kumimoji="1" lang="en-US" altLang="ja-JP" dirty="0" smtClean="0"/>
          </a:p>
          <a:p>
            <a:r>
              <a:rPr kumimoji="1" lang="ja-JP" altLang="en-US" dirty="0" smtClean="0"/>
              <a:t>ネットワークトモグラフィでは、各リンクを検体、観測パス上のリンク集合を</a:t>
            </a:r>
            <a:r>
              <a:rPr kumimoji="1" lang="en-US" altLang="ja-JP" dirty="0" smtClean="0"/>
              <a:t>1</a:t>
            </a:r>
            <a:r>
              <a:rPr kumimoji="1" lang="ja-JP" altLang="en-US" dirty="0" err="1" smtClean="0"/>
              <a:t>つの</a:t>
            </a:r>
            <a:r>
              <a:rPr kumimoji="1" lang="ja-JP" altLang="en-US" dirty="0" smtClean="0"/>
              <a:t>グループとして考えることにより、応用ができる</a:t>
            </a:r>
            <a:endParaRPr kumimoji="1" lang="en-US" altLang="ja-JP" dirty="0" smtClean="0"/>
          </a:p>
          <a:p>
            <a:r>
              <a:rPr kumimoji="1" lang="ja-JP" altLang="en-US" dirty="0" smtClean="0"/>
              <a:t>グループ検査は、非適応型と適応型に分類することができ、前者はグループを予め固定的に決めておく手法であり、</a:t>
            </a:r>
            <a:endParaRPr kumimoji="1" lang="en-US" altLang="ja-JP" dirty="0" smtClean="0"/>
          </a:p>
          <a:p>
            <a:r>
              <a:rPr kumimoji="1" lang="ja-JP" altLang="en-US" dirty="0" smtClean="0"/>
              <a:t>後者は段階的にグループ検査を行う手法で、途中の検査結果を基に適応的にグループを生成する</a:t>
            </a:r>
            <a:endParaRPr kumimoji="1" lang="en-US" altLang="ja-JP" dirty="0" smtClean="0"/>
          </a:p>
          <a:p>
            <a:r>
              <a:rPr kumimoji="1" lang="ja-JP" altLang="en-US" dirty="0" smtClean="0"/>
              <a:t>本研究では適応型ネットワークトモグラフィを用いるが、今回の発表ではベースとなり非適応型ネットワークトモグラフィの説明までとなっている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4</a:t>
            </a:fld>
            <a:endParaRPr kumimoji="1" lang="ja-JP" altLang="en-US"/>
          </a:p>
        </p:txBody>
      </p:sp>
    </p:spTree>
    <p:extLst>
      <p:ext uri="{BB962C8B-B14F-4D97-AF65-F5344CB8AC3E}">
        <p14:creationId xmlns:p14="http://schemas.microsoft.com/office/powerpoint/2010/main" val="1293067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問題を式として表すために、ネットワークの各要素を変数として表します</a:t>
            </a:r>
            <a:endParaRPr kumimoji="1" lang="en-US" altLang="ja-JP" dirty="0" smtClean="0"/>
          </a:p>
          <a:p>
            <a:r>
              <a:rPr kumimoji="1" lang="ja-JP" altLang="en-US" dirty="0" smtClean="0"/>
              <a:t>先に述べたように、ネットワークを有向グラフとして表し、</a:t>
            </a:r>
            <a:r>
              <a:rPr kumimoji="1" lang="en-US" altLang="ja-JP" dirty="0" smtClean="0"/>
              <a:t>g = (v, ε) </a:t>
            </a:r>
            <a:r>
              <a:rPr kumimoji="1" lang="ja-JP" altLang="en-US" dirty="0" smtClean="0"/>
              <a:t>とし、 </a:t>
            </a:r>
            <a:r>
              <a:rPr kumimoji="1" lang="en-US" altLang="ja-JP" dirty="0" smtClean="0"/>
              <a:t>v,ε </a:t>
            </a:r>
            <a:r>
              <a:rPr kumimoji="1" lang="ja-JP" altLang="en-US" dirty="0" smtClean="0"/>
              <a:t>はそれぞれノード集合とリンク集合になっています</a:t>
            </a:r>
            <a:endParaRPr kumimoji="1" lang="en-US" altLang="ja-JP" dirty="0" smtClean="0"/>
          </a:p>
          <a:p>
            <a:r>
              <a:rPr kumimoji="1" lang="en-US" altLang="ja-JP" dirty="0" smtClean="0"/>
              <a:t>L = |</a:t>
            </a:r>
            <a:r>
              <a:rPr kumimoji="1" lang="el-GR" altLang="ja-JP" dirty="0" smtClean="0"/>
              <a:t>ε| </a:t>
            </a:r>
            <a:r>
              <a:rPr kumimoji="1" lang="ja-JP" altLang="en-US" dirty="0" smtClean="0"/>
              <a:t>はリンク数と定義します</a:t>
            </a:r>
            <a:endParaRPr kumimoji="1" lang="en-US" altLang="ja-JP" dirty="0" smtClean="0"/>
          </a:p>
          <a:p>
            <a:r>
              <a:rPr kumimoji="1" lang="ja-JP" altLang="en-US" dirty="0" smtClean="0"/>
              <a:t>故障リンク集合を</a:t>
            </a:r>
            <a:r>
              <a:rPr kumimoji="1" lang="el-GR" altLang="ja-JP" dirty="0" smtClean="0"/>
              <a:t>ε</a:t>
            </a:r>
            <a:r>
              <a:rPr kumimoji="1" lang="en-US" altLang="ja-JP" dirty="0" smtClean="0"/>
              <a:t>F</a:t>
            </a:r>
            <a:r>
              <a:rPr kumimoji="1" lang="ja-JP" altLang="en-US" dirty="0" smtClean="0"/>
              <a:t>とし、そうでないものを正常リンクとします</a:t>
            </a:r>
            <a:endParaRPr kumimoji="1" lang="en-US" altLang="ja-JP" dirty="0" smtClean="0"/>
          </a:p>
          <a:p>
            <a:r>
              <a:rPr kumimoji="1" lang="ja-JP" altLang="en-US" dirty="0" smtClean="0"/>
              <a:t>始点ノードを</a:t>
            </a:r>
            <a:r>
              <a:rPr kumimoji="1" lang="en-US" altLang="ja-JP" dirty="0" smtClean="0"/>
              <a:t>S</a:t>
            </a:r>
            <a:r>
              <a:rPr kumimoji="1" lang="ja-JP" altLang="en-US" dirty="0" err="1" smtClean="0"/>
              <a:t>、</a:t>
            </a:r>
            <a:r>
              <a:rPr kumimoji="1" lang="ja-JP" altLang="en-US" dirty="0" smtClean="0"/>
              <a:t>終点ノードを</a:t>
            </a:r>
            <a:r>
              <a:rPr kumimoji="1" lang="en-US" altLang="ja-JP" dirty="0" smtClean="0"/>
              <a:t>G</a:t>
            </a:r>
            <a:r>
              <a:rPr kumimoji="1" lang="ja-JP" altLang="en-US" dirty="0" smtClean="0"/>
              <a:t>とし、観測パス集合を</a:t>
            </a:r>
            <a:r>
              <a:rPr kumimoji="1" lang="en-US" altLang="ja-JP" dirty="0" smtClean="0"/>
              <a:t>W</a:t>
            </a:r>
            <a:r>
              <a:rPr kumimoji="1" lang="ja-JP" altLang="en-US" dirty="0" smtClean="0"/>
              <a:t>とします。また、</a:t>
            </a:r>
            <a:r>
              <a:rPr kumimoji="1" lang="en-US" altLang="ja-JP" dirty="0" smtClean="0"/>
              <a:t>M = |W| </a:t>
            </a:r>
            <a:r>
              <a:rPr kumimoji="1" lang="ja-JP" altLang="en-US" dirty="0" smtClean="0"/>
              <a:t>は観測パス数と定義します</a:t>
            </a:r>
            <a:endParaRPr kumimoji="1" lang="en-US" altLang="ja-JP" dirty="0" smtClean="0"/>
          </a:p>
          <a:p>
            <a:r>
              <a:rPr kumimoji="1" lang="ja-JP" altLang="en-US" dirty="0" smtClean="0"/>
              <a:t>リンク状態と観測ベクトルはこのように定義することができ、ネットワークトモグラフィは</a:t>
            </a:r>
            <a:r>
              <a:rPr kumimoji="1" lang="en-US" altLang="ja-JP" dirty="0" smtClean="0"/>
              <a:t>y</a:t>
            </a:r>
            <a:r>
              <a:rPr kumimoji="1" lang="ja-JP" altLang="en-US" dirty="0" smtClean="0"/>
              <a:t>から</a:t>
            </a:r>
            <a:r>
              <a:rPr kumimoji="1" lang="en-US" altLang="ja-JP" dirty="0" smtClean="0"/>
              <a:t>x</a:t>
            </a:r>
            <a:r>
              <a:rPr kumimoji="1" lang="ja-JP" altLang="en-US" dirty="0" smtClean="0"/>
              <a:t>を推定する問題であるといえます  （</a:t>
            </a:r>
            <a:r>
              <a:rPr kumimoji="1" lang="en-US" altLang="ja-JP" dirty="0" smtClean="0"/>
              <a:t>x</a:t>
            </a:r>
            <a:r>
              <a:rPr kumimoji="1" lang="ja-JP" altLang="en-US" dirty="0" smtClean="0"/>
              <a:t> リンクの状態  </a:t>
            </a:r>
            <a:r>
              <a:rPr kumimoji="1" lang="en-US" altLang="ja-JP" dirty="0" smtClean="0"/>
              <a:t>y</a:t>
            </a:r>
            <a:r>
              <a:rPr kumimoji="1" lang="ja-JP" altLang="en-US" dirty="0" smtClean="0"/>
              <a:t> 経路</a:t>
            </a:r>
            <a:r>
              <a:rPr kumimoji="1" lang="en-US" altLang="ja-JP" dirty="0" err="1" smtClean="0"/>
              <a:t>wm</a:t>
            </a:r>
            <a:r>
              <a:rPr kumimoji="1" lang="ja-JP" altLang="en-US" dirty="0" smtClean="0"/>
              <a:t>を通ったパケットの疎通の可否</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5</a:t>
            </a:fld>
            <a:endParaRPr kumimoji="1" lang="ja-JP" altLang="en-US"/>
          </a:p>
        </p:txBody>
      </p:sp>
    </p:spTree>
    <p:extLst>
      <p:ext uri="{BB962C8B-B14F-4D97-AF65-F5344CB8AC3E}">
        <p14:creationId xmlns:p14="http://schemas.microsoft.com/office/powerpoint/2010/main" val="1436213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次にルーティング行列です</a:t>
            </a:r>
            <a:endParaRPr kumimoji="1" lang="en-US" altLang="ja-JP" dirty="0" smtClean="0"/>
          </a:p>
          <a:p>
            <a:pPr marL="0" indent="0">
              <a:buFont typeface="Wingdings" panose="05000000000000000000" pitchFamily="2" charset="2"/>
              <a:buNone/>
            </a:pPr>
            <a:r>
              <a:rPr lang="en-US" altLang="ja-JP" sz="2000" i="1" dirty="0" err="1" smtClean="0"/>
              <a:t>a</a:t>
            </a:r>
            <a:r>
              <a:rPr lang="en-US" altLang="ja-JP" sz="2000" i="1" baseline="-25000" dirty="0" err="1" smtClean="0"/>
              <a:t>m,l</a:t>
            </a:r>
            <a:r>
              <a:rPr lang="ja-JP" altLang="en-US" sz="2000" dirty="0" smtClean="0"/>
              <a:t> はリンク</a:t>
            </a:r>
            <a:r>
              <a:rPr lang="en-US" altLang="ja-JP" sz="2000" i="1" dirty="0" smtClean="0"/>
              <a:t>e</a:t>
            </a:r>
            <a:r>
              <a:rPr lang="en-US" altLang="ja-JP" sz="2000" i="1" baseline="-25000" dirty="0" smtClean="0"/>
              <a:t>l</a:t>
            </a:r>
            <a:r>
              <a:rPr lang="ja-JP" altLang="en-US" sz="2000" i="1" baseline="-25000" dirty="0" smtClean="0"/>
              <a:t> </a:t>
            </a:r>
            <a:r>
              <a:rPr lang="ja-JP" altLang="en-US" sz="2000" dirty="0" smtClean="0"/>
              <a:t>が観測パス</a:t>
            </a:r>
            <a:r>
              <a:rPr lang="en-US" altLang="ja-JP" sz="2000" i="1" dirty="0" err="1" smtClean="0"/>
              <a:t>w</a:t>
            </a:r>
            <a:r>
              <a:rPr lang="en-US" altLang="ja-JP" sz="2000" i="1" baseline="-25000" dirty="0" err="1" smtClean="0"/>
              <a:t>m</a:t>
            </a:r>
            <a:r>
              <a:rPr lang="en-US" altLang="ja-JP" sz="2000" dirty="0" smtClean="0"/>
              <a:t> </a:t>
            </a:r>
            <a:r>
              <a:rPr lang="ja-JP" altLang="en-US" sz="2000" dirty="0" smtClean="0"/>
              <a:t>上にあれば</a:t>
            </a:r>
            <a:r>
              <a:rPr lang="en-US" altLang="ja-JP" sz="2000" i="1" dirty="0" err="1" smtClean="0"/>
              <a:t>a</a:t>
            </a:r>
            <a:r>
              <a:rPr lang="en-US" altLang="ja-JP" sz="2000" i="1" baseline="-25000" dirty="0" err="1" smtClean="0"/>
              <a:t>m,l</a:t>
            </a:r>
            <a:r>
              <a:rPr lang="en-US" altLang="ja-JP" sz="2000" i="1" dirty="0" smtClean="0"/>
              <a:t> = 1 </a:t>
            </a:r>
            <a:r>
              <a:rPr lang="ja-JP" altLang="en-US" sz="2000" dirty="0" smtClean="0"/>
              <a:t>そうでなければ、</a:t>
            </a:r>
            <a:r>
              <a:rPr lang="en-US" altLang="ja-JP" sz="2000" i="1" dirty="0" err="1" smtClean="0"/>
              <a:t>a</a:t>
            </a:r>
            <a:r>
              <a:rPr lang="en-US" altLang="ja-JP" sz="2000" i="1" baseline="-25000" dirty="0" err="1" smtClean="0"/>
              <a:t>m,l</a:t>
            </a:r>
            <a:r>
              <a:rPr lang="en-US" altLang="ja-JP" sz="2000" i="1" dirty="0" smtClean="0"/>
              <a:t> = 0 </a:t>
            </a:r>
            <a:r>
              <a:rPr lang="ja-JP" altLang="en-US" sz="2000" i="1" dirty="0" smtClean="0"/>
              <a:t> とし</a:t>
            </a:r>
            <a:endParaRPr lang="en-US" altLang="ja-JP" sz="2000" i="1" dirty="0" smtClean="0"/>
          </a:p>
          <a:p>
            <a:pPr marL="0" indent="0">
              <a:buFont typeface="Wingdings" panose="05000000000000000000" pitchFamily="2" charset="2"/>
              <a:buNone/>
            </a:pPr>
            <a:r>
              <a:rPr lang="en-US" altLang="ja-JP" sz="2000" i="1" dirty="0" err="1" smtClean="0"/>
              <a:t>a</a:t>
            </a:r>
            <a:r>
              <a:rPr lang="en-US" altLang="ja-JP" sz="2000" i="1" baseline="-25000" dirty="0" err="1" smtClean="0"/>
              <a:t>m,l</a:t>
            </a:r>
            <a:r>
              <a:rPr lang="ja-JP" altLang="en-US" sz="2000" dirty="0" smtClean="0"/>
              <a:t> を要素とする行列を</a:t>
            </a:r>
            <a:r>
              <a:rPr lang="en-US" altLang="ja-JP" sz="2000" dirty="0" smtClean="0"/>
              <a:t>A</a:t>
            </a:r>
            <a:r>
              <a:rPr lang="ja-JP" altLang="en-US" sz="2000" dirty="0" smtClean="0"/>
              <a:t>とし、ルーティング行列と呼びます</a:t>
            </a:r>
            <a:endParaRPr lang="en-US" altLang="ja-JP" sz="2000" dirty="0" smtClean="0"/>
          </a:p>
          <a:p>
            <a:pPr marL="0" indent="0">
              <a:buFont typeface="Wingdings" panose="05000000000000000000" pitchFamily="2" charset="2"/>
              <a:buNone/>
            </a:pPr>
            <a:r>
              <a:rPr lang="ja-JP" altLang="en-US" sz="2000" dirty="0" smtClean="0"/>
              <a:t>基本的にネットワークトモグラフィの性能はこのルーティング行列に依存します</a:t>
            </a:r>
            <a:endParaRPr lang="en-US" altLang="ja-JP" sz="2000" dirty="0" smtClean="0"/>
          </a:p>
          <a:p>
            <a:pPr marL="0" indent="0">
              <a:buFont typeface="Wingdings" panose="05000000000000000000" pitchFamily="2" charset="2"/>
              <a:buNone/>
            </a:pPr>
            <a:r>
              <a:rPr lang="ja-JP" altLang="en-US" sz="2000" dirty="0" smtClean="0"/>
              <a:t>例として、先に示した図</a:t>
            </a:r>
            <a:r>
              <a:rPr lang="en-US" altLang="ja-JP" sz="2000" dirty="0" smtClean="0"/>
              <a:t>1</a:t>
            </a:r>
            <a:r>
              <a:rPr lang="ja-JP" altLang="en-US" sz="2000" dirty="0" smtClean="0"/>
              <a:t>のネットワークにおいてルーチング行列を考えます</a:t>
            </a:r>
            <a:endParaRPr lang="en-US" altLang="ja-JP" sz="2000" dirty="0" smtClean="0"/>
          </a:p>
          <a:p>
            <a:pPr marL="0" indent="0">
              <a:buFont typeface="Wingdings" panose="05000000000000000000" pitchFamily="2" charset="2"/>
              <a:buNone/>
            </a:pPr>
            <a:r>
              <a:rPr lang="en-US" altLang="ja-JP" sz="2000" i="1" dirty="0" smtClean="0"/>
              <a:t>M = 6 </a:t>
            </a:r>
            <a:r>
              <a:rPr lang="ja-JP" altLang="en-US" sz="2000" i="1" dirty="0" smtClean="0"/>
              <a:t>すなわち観測パスを</a:t>
            </a:r>
            <a:r>
              <a:rPr lang="en-US" altLang="ja-JP" sz="2000" i="1" dirty="0" smtClean="0"/>
              <a:t>6 </a:t>
            </a:r>
            <a:r>
              <a:rPr lang="ja-JP" altLang="en-US" sz="2000" dirty="0" smtClean="0"/>
              <a:t>とし、各観測パスとルーチング行列</a:t>
            </a:r>
            <a:r>
              <a:rPr lang="en-US" altLang="ja-JP" sz="2000" i="1" dirty="0" smtClean="0"/>
              <a:t>A</a:t>
            </a:r>
            <a:r>
              <a:rPr lang="ja-JP" altLang="en-US" sz="2000" dirty="0" smtClean="0"/>
              <a:t>を下記に示す</a:t>
            </a:r>
            <a:endParaRPr lang="en-US" altLang="ja-JP" sz="2000" dirty="0" smtClean="0"/>
          </a:p>
          <a:p>
            <a:pPr marL="0" indent="0">
              <a:buFont typeface="Wingdings" panose="05000000000000000000" pitchFamily="2" charset="2"/>
              <a:buNone/>
            </a:pPr>
            <a:endParaRPr lang="en-US" altLang="ja-JP" sz="2000" dirty="0" smtClean="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6</a:t>
            </a:fld>
            <a:endParaRPr kumimoji="1" lang="ja-JP" altLang="en-US"/>
          </a:p>
        </p:txBody>
      </p:sp>
    </p:spTree>
    <p:extLst>
      <p:ext uri="{BB962C8B-B14F-4D97-AF65-F5344CB8AC3E}">
        <p14:creationId xmlns:p14="http://schemas.microsoft.com/office/powerpoint/2010/main" val="1404088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先に示した経路を図で示すとこうなります</a:t>
            </a:r>
            <a:endParaRPr kumimoji="1" lang="en-US" altLang="ja-JP" dirty="0" smtClean="0"/>
          </a:p>
          <a:p>
            <a:r>
              <a:rPr kumimoji="1" lang="ja-JP" altLang="en-US" dirty="0" smtClean="0"/>
              <a:t>経路</a:t>
            </a:r>
            <a:r>
              <a:rPr kumimoji="1" lang="en-US" altLang="ja-JP" dirty="0" smtClean="0"/>
              <a:t>1</a:t>
            </a:r>
            <a:r>
              <a:rPr kumimoji="1" lang="ja-JP" altLang="en-US" dirty="0" smtClean="0"/>
              <a:t>が・・・</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7</a:t>
            </a:fld>
            <a:endParaRPr kumimoji="1" lang="ja-JP" altLang="en-US"/>
          </a:p>
        </p:txBody>
      </p:sp>
    </p:spTree>
    <p:extLst>
      <p:ext uri="{BB962C8B-B14F-4D97-AF65-F5344CB8AC3E}">
        <p14:creationId xmlns:p14="http://schemas.microsoft.com/office/powerpoint/2010/main" val="3528788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x</a:t>
            </a:r>
            <a:r>
              <a:rPr kumimoji="1" lang="ja-JP" altLang="en-US" dirty="0" smtClean="0"/>
              <a:t>の推定方法として、グループ検査における複合方法の</a:t>
            </a:r>
            <a:r>
              <a:rPr kumimoji="1" lang="en-US" altLang="ja-JP" dirty="0" smtClean="0"/>
              <a:t>CBP</a:t>
            </a:r>
            <a:r>
              <a:rPr kumimoji="1" lang="ja-JP" altLang="en-US" dirty="0" smtClean="0"/>
              <a:t>アルゴリズムというものを用います</a:t>
            </a:r>
            <a:endParaRPr kumimoji="1" lang="en-US" altLang="ja-JP" dirty="0" smtClean="0"/>
          </a:p>
          <a:p>
            <a:r>
              <a:rPr kumimoji="1" lang="ja-JP" altLang="en-US" dirty="0" smtClean="0"/>
              <a:t>非適応的に</a:t>
            </a:r>
            <a:r>
              <a:rPr kumimoji="1" lang="en-US" altLang="ja-JP" dirty="0" smtClean="0"/>
              <a:t>CBP</a:t>
            </a:r>
            <a:r>
              <a:rPr kumimoji="1" lang="ja-JP" altLang="en-US" dirty="0" smtClean="0"/>
              <a:t>アルゴリズムを用いた場合の手順を示す。</a:t>
            </a:r>
            <a:endParaRPr kumimoji="1" lang="ja-JP" altLang="en-US" dirty="0"/>
          </a:p>
        </p:txBody>
      </p:sp>
      <p:sp>
        <p:nvSpPr>
          <p:cNvPr id="4" name="スライド番号プレースホルダー 3"/>
          <p:cNvSpPr>
            <a:spLocks noGrp="1"/>
          </p:cNvSpPr>
          <p:nvPr>
            <p:ph type="sldNum" sz="quarter" idx="10"/>
          </p:nvPr>
        </p:nvSpPr>
        <p:spPr/>
        <p:txBody>
          <a:bodyPr/>
          <a:lstStyle/>
          <a:p>
            <a:fld id="{DA218BDB-1194-46FB-A1FA-2B656237911A}" type="slidenum">
              <a:rPr kumimoji="1" lang="ja-JP" altLang="en-US" smtClean="0"/>
              <a:t>8</a:t>
            </a:fld>
            <a:endParaRPr kumimoji="1" lang="ja-JP" altLang="en-US"/>
          </a:p>
        </p:txBody>
      </p:sp>
    </p:spTree>
    <p:extLst>
      <p:ext uri="{BB962C8B-B14F-4D97-AF65-F5344CB8AC3E}">
        <p14:creationId xmlns:p14="http://schemas.microsoft.com/office/powerpoint/2010/main" val="1561373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8" descr="cabl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14413"/>
            <a:ext cx="6751638" cy="60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6" name="Rectangle 2"/>
          <p:cNvSpPr>
            <a:spLocks noGrp="1" noChangeArrowheads="1"/>
          </p:cNvSpPr>
          <p:nvPr>
            <p:ph type="ctrTitle"/>
          </p:nvPr>
        </p:nvSpPr>
        <p:spPr>
          <a:xfrm>
            <a:off x="685800" y="2286000"/>
            <a:ext cx="7772400" cy="1143000"/>
          </a:xfrm>
        </p:spPr>
        <p:txBody>
          <a:bodyPr/>
          <a:lstStyle>
            <a:lvl1pPr>
              <a:defRPr/>
            </a:lvl1pPr>
          </a:lstStyle>
          <a:p>
            <a:pPr lvl="0"/>
            <a:r>
              <a:rPr lang="ja-JP" altLang="en-US" noProof="0" smtClean="0"/>
              <a:t>マスター タイトルの書式設定</a:t>
            </a:r>
            <a:endParaRPr lang="en-US" altLang="en-US" noProof="0" smtClean="0"/>
          </a:p>
        </p:txBody>
      </p:sp>
      <p:sp>
        <p:nvSpPr>
          <p:cNvPr id="2150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ja-JP" altLang="en-US" noProof="0" smtClean="0"/>
              <a:t>マスター サブタイトルの書式設定</a:t>
            </a:r>
            <a:endParaRPr lang="en-US" altLang="en-US" noProof="0" smtClean="0"/>
          </a:p>
        </p:txBody>
      </p:sp>
      <p:sp>
        <p:nvSpPr>
          <p:cNvPr id="5" name="Rectangle 4"/>
          <p:cNvSpPr>
            <a:spLocks noGrp="1" noChangeArrowheads="1"/>
          </p:cNvSpPr>
          <p:nvPr>
            <p:ph type="dt" sz="half" idx="10"/>
          </p:nvPr>
        </p:nvSpPr>
        <p:spPr>
          <a:xfrm>
            <a:off x="685800" y="6248400"/>
            <a:ext cx="1905000" cy="457200"/>
          </a:xfrm>
        </p:spPr>
        <p:txBody>
          <a:bodyPr/>
          <a:lstStyle>
            <a:lvl1pPr>
              <a:defRPr smtClean="0"/>
            </a:lvl1pPr>
          </a:lstStyle>
          <a:p>
            <a:fld id="{4C72865C-56B7-4345-9840-3BE6F8F6303C}" type="datetime1">
              <a:rPr kumimoji="1" lang="ja-JP" altLang="en-US" smtClean="0"/>
              <a:t>2015/11/30</a:t>
            </a:fld>
            <a:endParaRPr kumimoji="1" lang="ja-JP" altLang="en-US"/>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endParaRPr kumimoji="1" lang="ja-JP" alt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smtClean="0"/>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2661224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GB"/>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Rectangle 4"/>
          <p:cNvSpPr>
            <a:spLocks noGrp="1" noChangeArrowheads="1"/>
          </p:cNvSpPr>
          <p:nvPr>
            <p:ph type="dt" sz="half" idx="10"/>
          </p:nvPr>
        </p:nvSpPr>
        <p:spPr>
          <a:ln/>
        </p:spPr>
        <p:txBody>
          <a:bodyPr/>
          <a:lstStyle>
            <a:lvl1pPr>
              <a:defRPr/>
            </a:lvl1pPr>
          </a:lstStyle>
          <a:p>
            <a:fld id="{26AF7EB3-A104-48FB-9A54-62192890C165}" type="datetime1">
              <a:rPr kumimoji="1" lang="ja-JP" altLang="en-US" smtClean="0"/>
              <a:t>2015/11/30</a:t>
            </a:fld>
            <a:endParaRPr kumimoji="1" lang="ja-JP" altLang="en-US"/>
          </a:p>
        </p:txBody>
      </p:sp>
      <p:sp>
        <p:nvSpPr>
          <p:cNvPr id="5" name="Rectangle 5"/>
          <p:cNvSpPr>
            <a:spLocks noGrp="1" noChangeArrowheads="1"/>
          </p:cNvSpPr>
          <p:nvPr>
            <p:ph type="ftr" sz="quarter" idx="11"/>
          </p:nvPr>
        </p:nvSpPr>
        <p:spPr>
          <a:ln/>
        </p:spPr>
        <p:txBody>
          <a:bodyPr/>
          <a:lstStyle>
            <a:lvl1pPr>
              <a:defRPr/>
            </a:lvl1pPr>
          </a:lstStyle>
          <a:p>
            <a:endParaRPr kumimoji="1" lang="ja-JP" altLang="en-US"/>
          </a:p>
        </p:txBody>
      </p:sp>
      <p:sp>
        <p:nvSpPr>
          <p:cNvPr id="6"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4089969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Rectangle 4"/>
          <p:cNvSpPr>
            <a:spLocks noGrp="1" noChangeArrowheads="1"/>
          </p:cNvSpPr>
          <p:nvPr>
            <p:ph type="dt" sz="half" idx="10"/>
          </p:nvPr>
        </p:nvSpPr>
        <p:spPr>
          <a:ln/>
        </p:spPr>
        <p:txBody>
          <a:bodyPr/>
          <a:lstStyle>
            <a:lvl1pPr>
              <a:defRPr/>
            </a:lvl1pPr>
          </a:lstStyle>
          <a:p>
            <a:fld id="{58E30FB2-A4F4-43B6-AB09-76FE9E0EF8C7}" type="datetime1">
              <a:rPr kumimoji="1" lang="ja-JP" altLang="en-US" smtClean="0"/>
              <a:t>2015/11/30</a:t>
            </a:fld>
            <a:endParaRPr kumimoji="1" lang="ja-JP" altLang="en-US"/>
          </a:p>
        </p:txBody>
      </p:sp>
      <p:sp>
        <p:nvSpPr>
          <p:cNvPr id="5" name="Rectangle 5"/>
          <p:cNvSpPr>
            <a:spLocks noGrp="1" noChangeArrowheads="1"/>
          </p:cNvSpPr>
          <p:nvPr>
            <p:ph type="ftr" sz="quarter" idx="11"/>
          </p:nvPr>
        </p:nvSpPr>
        <p:spPr>
          <a:ln/>
        </p:spPr>
        <p:txBody>
          <a:bodyPr/>
          <a:lstStyle>
            <a:lvl1pPr>
              <a:defRPr/>
            </a:lvl1pPr>
          </a:lstStyle>
          <a:p>
            <a:endParaRPr kumimoji="1" lang="ja-JP" altLang="en-US"/>
          </a:p>
        </p:txBody>
      </p:sp>
      <p:sp>
        <p:nvSpPr>
          <p:cNvPr id="6"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2635517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タイトルとグラフ">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ja-JP" altLang="en-US" smtClean="0"/>
              <a:t>マスター タイトルの書式設定</a:t>
            </a:r>
            <a:endParaRPr lang="en-GB"/>
          </a:p>
        </p:txBody>
      </p:sp>
      <p:sp>
        <p:nvSpPr>
          <p:cNvPr id="3" name="Chart Placeholder 2"/>
          <p:cNvSpPr>
            <a:spLocks noGrp="1"/>
          </p:cNvSpPr>
          <p:nvPr>
            <p:ph type="chart" idx="1"/>
          </p:nvPr>
        </p:nvSpPr>
        <p:spPr>
          <a:xfrm>
            <a:off x="457200" y="1600200"/>
            <a:ext cx="8229600" cy="4525963"/>
          </a:xfrm>
        </p:spPr>
        <p:txBody>
          <a:bodyPr/>
          <a:lstStyle/>
          <a:p>
            <a:pPr lvl="0"/>
            <a:r>
              <a:rPr lang="ja-JP" altLang="en-US" noProof="0" smtClean="0"/>
              <a:t>アイコンをクリックしてグラフを追加</a:t>
            </a:r>
            <a:endParaRPr lang="en-GB" noProof="0" smtClean="0"/>
          </a:p>
        </p:txBody>
      </p:sp>
      <p:sp>
        <p:nvSpPr>
          <p:cNvPr id="4" name="Rectangle 4"/>
          <p:cNvSpPr>
            <a:spLocks noGrp="1" noChangeArrowheads="1"/>
          </p:cNvSpPr>
          <p:nvPr>
            <p:ph type="dt" sz="half" idx="10"/>
          </p:nvPr>
        </p:nvSpPr>
        <p:spPr>
          <a:ln/>
        </p:spPr>
        <p:txBody>
          <a:bodyPr/>
          <a:lstStyle>
            <a:lvl1pPr>
              <a:defRPr/>
            </a:lvl1pPr>
          </a:lstStyle>
          <a:p>
            <a:fld id="{B1EFF632-2C0B-403D-9EF2-5585858B1471}" type="datetime1">
              <a:rPr kumimoji="1" lang="ja-JP" altLang="en-US" smtClean="0"/>
              <a:t>2015/11/30</a:t>
            </a:fld>
            <a:endParaRPr kumimoji="1" lang="ja-JP" altLang="en-US"/>
          </a:p>
        </p:txBody>
      </p:sp>
      <p:sp>
        <p:nvSpPr>
          <p:cNvPr id="5" name="Rectangle 5"/>
          <p:cNvSpPr>
            <a:spLocks noGrp="1" noChangeArrowheads="1"/>
          </p:cNvSpPr>
          <p:nvPr>
            <p:ph type="ftr" sz="quarter" idx="11"/>
          </p:nvPr>
        </p:nvSpPr>
        <p:spPr>
          <a:ln/>
        </p:spPr>
        <p:txBody>
          <a:bodyPr/>
          <a:lstStyle>
            <a:lvl1pPr>
              <a:defRPr/>
            </a:lvl1pPr>
          </a:lstStyle>
          <a:p>
            <a:endParaRPr kumimoji="1" lang="ja-JP" altLang="en-US"/>
          </a:p>
        </p:txBody>
      </p:sp>
      <p:sp>
        <p:nvSpPr>
          <p:cNvPr id="6"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1415312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ja-JP" altLang="en-US" smtClean="0"/>
              <a:t>マスター タイトルの書式設定</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5" name="Rectangle 4"/>
          <p:cNvSpPr>
            <a:spLocks noGrp="1" noChangeArrowheads="1"/>
          </p:cNvSpPr>
          <p:nvPr>
            <p:ph type="dt" sz="half" idx="10"/>
          </p:nvPr>
        </p:nvSpPr>
        <p:spPr>
          <a:ln/>
        </p:spPr>
        <p:txBody>
          <a:bodyPr/>
          <a:lstStyle>
            <a:lvl1pPr>
              <a:defRPr/>
            </a:lvl1pPr>
          </a:lstStyle>
          <a:p>
            <a:fld id="{9ADFB386-670B-44BA-8061-DBA9F497F2B2}" type="datetime1">
              <a:rPr kumimoji="1" lang="ja-JP" altLang="en-US" smtClean="0"/>
              <a:t>2015/11/30</a:t>
            </a:fld>
            <a:endParaRPr kumimoji="1" lang="ja-JP" altLang="en-US"/>
          </a:p>
        </p:txBody>
      </p:sp>
      <p:sp>
        <p:nvSpPr>
          <p:cNvPr id="6" name="Rectangle 5"/>
          <p:cNvSpPr>
            <a:spLocks noGrp="1" noChangeArrowheads="1"/>
          </p:cNvSpPr>
          <p:nvPr>
            <p:ph type="ftr" sz="quarter" idx="11"/>
          </p:nvPr>
        </p:nvSpPr>
        <p:spPr>
          <a:ln/>
        </p:spPr>
        <p:txBody>
          <a:bodyPr/>
          <a:lstStyle>
            <a:lvl1pPr>
              <a:defRPr/>
            </a:lvl1pPr>
          </a:lstStyle>
          <a:p>
            <a:endParaRPr kumimoji="1" lang="ja-JP" altLang="en-US"/>
          </a:p>
        </p:txBody>
      </p:sp>
      <p:sp>
        <p:nvSpPr>
          <p:cNvPr id="7"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417937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GB"/>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Rectangle 4"/>
          <p:cNvSpPr>
            <a:spLocks noGrp="1" noChangeArrowheads="1"/>
          </p:cNvSpPr>
          <p:nvPr>
            <p:ph type="dt" sz="half" idx="10"/>
          </p:nvPr>
        </p:nvSpPr>
        <p:spPr>
          <a:ln/>
        </p:spPr>
        <p:txBody>
          <a:bodyPr/>
          <a:lstStyle>
            <a:lvl1pPr>
              <a:defRPr/>
            </a:lvl1pPr>
          </a:lstStyle>
          <a:p>
            <a:fld id="{83BBF0C9-64FC-4DE7-9AEE-628B82659A68}" type="datetime1">
              <a:rPr kumimoji="1" lang="ja-JP" altLang="en-US" smtClean="0"/>
              <a:t>2015/11/30</a:t>
            </a:fld>
            <a:endParaRPr kumimoji="1" lang="ja-JP" altLang="en-US"/>
          </a:p>
        </p:txBody>
      </p:sp>
      <p:sp>
        <p:nvSpPr>
          <p:cNvPr id="5" name="Rectangle 5"/>
          <p:cNvSpPr>
            <a:spLocks noGrp="1" noChangeArrowheads="1"/>
          </p:cNvSpPr>
          <p:nvPr>
            <p:ph type="ftr" sz="quarter" idx="11"/>
          </p:nvPr>
        </p:nvSpPr>
        <p:spPr>
          <a:ln/>
        </p:spPr>
        <p:txBody>
          <a:bodyPr/>
          <a:lstStyle>
            <a:lvl1pPr>
              <a:defRPr/>
            </a:lvl1pPr>
          </a:lstStyle>
          <a:p>
            <a:endParaRPr kumimoji="1" lang="ja-JP" altLang="en-US"/>
          </a:p>
        </p:txBody>
      </p:sp>
      <p:sp>
        <p:nvSpPr>
          <p:cNvPr id="6"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dirty="0"/>
          </a:p>
        </p:txBody>
      </p:sp>
    </p:spTree>
    <p:extLst>
      <p:ext uri="{BB962C8B-B14F-4D97-AF65-F5344CB8AC3E}">
        <p14:creationId xmlns:p14="http://schemas.microsoft.com/office/powerpoint/2010/main" val="65620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ja-JP" altLang="en-US" smtClean="0"/>
              <a:t>マスター タイトルの書式設定</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smtClean="0"/>
              <a:t>マスター テキストの書式設定</a:t>
            </a:r>
          </a:p>
        </p:txBody>
      </p:sp>
      <p:sp>
        <p:nvSpPr>
          <p:cNvPr id="4" name="Rectangle 4"/>
          <p:cNvSpPr>
            <a:spLocks noGrp="1" noChangeArrowheads="1"/>
          </p:cNvSpPr>
          <p:nvPr>
            <p:ph type="dt" sz="half" idx="10"/>
          </p:nvPr>
        </p:nvSpPr>
        <p:spPr>
          <a:ln/>
        </p:spPr>
        <p:txBody>
          <a:bodyPr/>
          <a:lstStyle>
            <a:lvl1pPr>
              <a:defRPr/>
            </a:lvl1pPr>
          </a:lstStyle>
          <a:p>
            <a:fld id="{166186F6-9E63-4EB9-A5E7-C80A0E1401CA}" type="datetime1">
              <a:rPr kumimoji="1" lang="ja-JP" altLang="en-US" smtClean="0"/>
              <a:t>2015/11/30</a:t>
            </a:fld>
            <a:endParaRPr kumimoji="1" lang="ja-JP" altLang="en-US"/>
          </a:p>
        </p:txBody>
      </p:sp>
      <p:sp>
        <p:nvSpPr>
          <p:cNvPr id="5" name="Rectangle 5"/>
          <p:cNvSpPr>
            <a:spLocks noGrp="1" noChangeArrowheads="1"/>
          </p:cNvSpPr>
          <p:nvPr>
            <p:ph type="ftr" sz="quarter" idx="11"/>
          </p:nvPr>
        </p:nvSpPr>
        <p:spPr>
          <a:ln/>
        </p:spPr>
        <p:txBody>
          <a:bodyPr/>
          <a:lstStyle>
            <a:lvl1pPr>
              <a:defRPr/>
            </a:lvl1pPr>
          </a:lstStyle>
          <a:p>
            <a:endParaRPr kumimoji="1" lang="ja-JP" altLang="en-US"/>
          </a:p>
        </p:txBody>
      </p:sp>
      <p:sp>
        <p:nvSpPr>
          <p:cNvPr id="6"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319168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GB"/>
          </a:p>
        </p:txBody>
      </p:sp>
      <p:sp>
        <p:nvSpPr>
          <p:cNvPr id="3" name="Content Placeholder 2"/>
          <p:cNvSpPr>
            <a:spLocks noGrp="1"/>
          </p:cNvSpPr>
          <p:nvPr>
            <p:ph sz="half" idx="1"/>
          </p:nvPr>
        </p:nvSpPr>
        <p:spPr>
          <a:xfrm>
            <a:off x="457200" y="1600200"/>
            <a:ext cx="4038600" cy="45259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5" name="Rectangle 4"/>
          <p:cNvSpPr>
            <a:spLocks noGrp="1" noChangeArrowheads="1"/>
          </p:cNvSpPr>
          <p:nvPr>
            <p:ph type="dt" sz="half" idx="10"/>
          </p:nvPr>
        </p:nvSpPr>
        <p:spPr>
          <a:ln/>
        </p:spPr>
        <p:txBody>
          <a:bodyPr/>
          <a:lstStyle>
            <a:lvl1pPr>
              <a:defRPr/>
            </a:lvl1pPr>
          </a:lstStyle>
          <a:p>
            <a:fld id="{5771A0BF-5C18-47E0-AF6F-03765C7DF049}" type="datetime1">
              <a:rPr kumimoji="1" lang="ja-JP" altLang="en-US" smtClean="0"/>
              <a:t>2015/11/30</a:t>
            </a:fld>
            <a:endParaRPr kumimoji="1" lang="ja-JP" altLang="en-US"/>
          </a:p>
        </p:txBody>
      </p:sp>
      <p:sp>
        <p:nvSpPr>
          <p:cNvPr id="6" name="Rectangle 5"/>
          <p:cNvSpPr>
            <a:spLocks noGrp="1" noChangeArrowheads="1"/>
          </p:cNvSpPr>
          <p:nvPr>
            <p:ph type="ftr" sz="quarter" idx="11"/>
          </p:nvPr>
        </p:nvSpPr>
        <p:spPr>
          <a:ln/>
        </p:spPr>
        <p:txBody>
          <a:bodyPr/>
          <a:lstStyle>
            <a:lvl1pPr>
              <a:defRPr/>
            </a:lvl1pPr>
          </a:lstStyle>
          <a:p>
            <a:endParaRPr kumimoji="1" lang="ja-JP" altLang="en-US"/>
          </a:p>
        </p:txBody>
      </p:sp>
      <p:sp>
        <p:nvSpPr>
          <p:cNvPr id="7"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171971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ja-JP" altLang="en-US" smtClean="0"/>
              <a:t>マスター タイトルの書式設定</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30238" y="2505075"/>
            <a:ext cx="386873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7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7" name="Rectangle 4"/>
          <p:cNvSpPr>
            <a:spLocks noGrp="1" noChangeArrowheads="1"/>
          </p:cNvSpPr>
          <p:nvPr>
            <p:ph type="dt" sz="half" idx="10"/>
          </p:nvPr>
        </p:nvSpPr>
        <p:spPr>
          <a:ln/>
        </p:spPr>
        <p:txBody>
          <a:bodyPr/>
          <a:lstStyle>
            <a:lvl1pPr>
              <a:defRPr/>
            </a:lvl1pPr>
          </a:lstStyle>
          <a:p>
            <a:fld id="{6E7C5E94-B28F-41BB-AF40-46E1AAE2CA6F}" type="datetime1">
              <a:rPr kumimoji="1" lang="ja-JP" altLang="en-US" smtClean="0"/>
              <a:t>2015/11/30</a:t>
            </a:fld>
            <a:endParaRPr kumimoji="1" lang="ja-JP" altLang="en-US"/>
          </a:p>
        </p:txBody>
      </p:sp>
      <p:sp>
        <p:nvSpPr>
          <p:cNvPr id="8" name="Rectangle 5"/>
          <p:cNvSpPr>
            <a:spLocks noGrp="1" noChangeArrowheads="1"/>
          </p:cNvSpPr>
          <p:nvPr>
            <p:ph type="ftr" sz="quarter" idx="11"/>
          </p:nvPr>
        </p:nvSpPr>
        <p:spPr>
          <a:ln/>
        </p:spPr>
        <p:txBody>
          <a:bodyPr/>
          <a:lstStyle>
            <a:lvl1pPr>
              <a:defRPr/>
            </a:lvl1pPr>
          </a:lstStyle>
          <a:p>
            <a:endParaRPr kumimoji="1" lang="ja-JP" altLang="en-US"/>
          </a:p>
        </p:txBody>
      </p:sp>
      <p:sp>
        <p:nvSpPr>
          <p:cNvPr id="9"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2381813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GB"/>
          </a:p>
        </p:txBody>
      </p:sp>
      <p:sp>
        <p:nvSpPr>
          <p:cNvPr id="3" name="Rectangle 4"/>
          <p:cNvSpPr>
            <a:spLocks noGrp="1" noChangeArrowheads="1"/>
          </p:cNvSpPr>
          <p:nvPr>
            <p:ph type="dt" sz="half" idx="10"/>
          </p:nvPr>
        </p:nvSpPr>
        <p:spPr>
          <a:ln/>
        </p:spPr>
        <p:txBody>
          <a:bodyPr/>
          <a:lstStyle>
            <a:lvl1pPr>
              <a:defRPr/>
            </a:lvl1pPr>
          </a:lstStyle>
          <a:p>
            <a:fld id="{DF343DA1-01B2-4209-AB3F-1C7099BD072B}" type="datetime1">
              <a:rPr kumimoji="1" lang="ja-JP" altLang="en-US" smtClean="0"/>
              <a:t>2015/11/30</a:t>
            </a:fld>
            <a:endParaRPr kumimoji="1" lang="ja-JP" altLang="en-US"/>
          </a:p>
        </p:txBody>
      </p:sp>
      <p:sp>
        <p:nvSpPr>
          <p:cNvPr id="4" name="Rectangle 5"/>
          <p:cNvSpPr>
            <a:spLocks noGrp="1" noChangeArrowheads="1"/>
          </p:cNvSpPr>
          <p:nvPr>
            <p:ph type="ftr" sz="quarter" idx="11"/>
          </p:nvPr>
        </p:nvSpPr>
        <p:spPr>
          <a:ln/>
        </p:spPr>
        <p:txBody>
          <a:bodyPr/>
          <a:lstStyle>
            <a:lvl1pPr>
              <a:defRPr/>
            </a:lvl1pPr>
          </a:lstStyle>
          <a:p>
            <a:endParaRPr kumimoji="1" lang="ja-JP" altLang="en-US"/>
          </a:p>
        </p:txBody>
      </p:sp>
      <p:sp>
        <p:nvSpPr>
          <p:cNvPr id="5"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209610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B223BACD-59AC-47C2-B303-1D1B29F50A2B}" type="datetime1">
              <a:rPr kumimoji="1" lang="ja-JP" altLang="en-US" smtClean="0"/>
              <a:t>2015/11/30</a:t>
            </a:fld>
            <a:endParaRPr kumimoji="1" lang="ja-JP" altLang="en-US"/>
          </a:p>
        </p:txBody>
      </p:sp>
      <p:sp>
        <p:nvSpPr>
          <p:cNvPr id="3" name="Rectangle 5"/>
          <p:cNvSpPr>
            <a:spLocks noGrp="1" noChangeArrowheads="1"/>
          </p:cNvSpPr>
          <p:nvPr>
            <p:ph type="ftr" sz="quarter" idx="11"/>
          </p:nvPr>
        </p:nvSpPr>
        <p:spPr>
          <a:ln/>
        </p:spPr>
        <p:txBody>
          <a:bodyPr/>
          <a:lstStyle>
            <a:lvl1pPr>
              <a:defRPr/>
            </a:lvl1pPr>
          </a:lstStyle>
          <a:p>
            <a:endParaRPr kumimoji="1" lang="ja-JP" altLang="en-US"/>
          </a:p>
        </p:txBody>
      </p:sp>
      <p:sp>
        <p:nvSpPr>
          <p:cNvPr id="4"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72580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fld id="{6D35FEAA-3AC3-4E54-BC29-3281D3B1D62F}" type="datetime1">
              <a:rPr kumimoji="1" lang="ja-JP" altLang="en-US" smtClean="0"/>
              <a:t>2015/11/30</a:t>
            </a:fld>
            <a:endParaRPr kumimoji="1" lang="ja-JP" altLang="en-US"/>
          </a:p>
        </p:txBody>
      </p:sp>
      <p:sp>
        <p:nvSpPr>
          <p:cNvPr id="6" name="Rectangle 5"/>
          <p:cNvSpPr>
            <a:spLocks noGrp="1" noChangeArrowheads="1"/>
          </p:cNvSpPr>
          <p:nvPr>
            <p:ph type="ftr" sz="quarter" idx="11"/>
          </p:nvPr>
        </p:nvSpPr>
        <p:spPr>
          <a:ln/>
        </p:spPr>
        <p:txBody>
          <a:bodyPr/>
          <a:lstStyle>
            <a:lvl1pPr>
              <a:defRPr/>
            </a:lvl1pPr>
          </a:lstStyle>
          <a:p>
            <a:endParaRPr kumimoji="1" lang="ja-JP" altLang="en-US"/>
          </a:p>
        </p:txBody>
      </p:sp>
      <p:sp>
        <p:nvSpPr>
          <p:cNvPr id="7"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2228852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アイコンをクリックして図を追加</a:t>
            </a:r>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fld id="{0F3B27B1-7F59-4D7F-A7EF-CC71EB71F216}" type="datetime1">
              <a:rPr kumimoji="1" lang="ja-JP" altLang="en-US" smtClean="0"/>
              <a:t>2015/11/30</a:t>
            </a:fld>
            <a:endParaRPr kumimoji="1" lang="ja-JP" altLang="en-US"/>
          </a:p>
        </p:txBody>
      </p:sp>
      <p:sp>
        <p:nvSpPr>
          <p:cNvPr id="6" name="Rectangle 5"/>
          <p:cNvSpPr>
            <a:spLocks noGrp="1" noChangeArrowheads="1"/>
          </p:cNvSpPr>
          <p:nvPr>
            <p:ph type="ftr" sz="quarter" idx="11"/>
          </p:nvPr>
        </p:nvSpPr>
        <p:spPr>
          <a:ln/>
        </p:spPr>
        <p:txBody>
          <a:bodyPr/>
          <a:lstStyle>
            <a:lvl1pPr>
              <a:defRPr/>
            </a:lvl1pPr>
          </a:lstStyle>
          <a:p>
            <a:endParaRPr kumimoji="1" lang="ja-JP" altLang="en-US"/>
          </a:p>
        </p:txBody>
      </p:sp>
      <p:sp>
        <p:nvSpPr>
          <p:cNvPr id="7" name="Rectangle 6"/>
          <p:cNvSpPr>
            <a:spLocks noGrp="1" noChangeArrowheads="1"/>
          </p:cNvSpPr>
          <p:nvPr>
            <p:ph type="sldNum" sz="quarter" idx="12"/>
          </p:nvPr>
        </p:nvSpPr>
        <p:spPr>
          <a:ln/>
        </p:spPr>
        <p:txBody>
          <a:bodyPr/>
          <a:lstStyle>
            <a:lvl1pPr>
              <a:defRPr/>
            </a:lvl1pPr>
          </a:lstStyle>
          <a:p>
            <a:fld id="{6B198337-42E8-409E-9910-3595C517C26B}" type="slidenum">
              <a:rPr kumimoji="1" lang="ja-JP" altLang="en-US" smtClean="0"/>
              <a:t>‹#›</a:t>
            </a:fld>
            <a:endParaRPr kumimoji="1" lang="ja-JP" altLang="en-US"/>
          </a:p>
        </p:txBody>
      </p:sp>
    </p:spTree>
    <p:extLst>
      <p:ext uri="{BB962C8B-B14F-4D97-AF65-F5344CB8AC3E}">
        <p14:creationId xmlns:p14="http://schemas.microsoft.com/office/powerpoint/2010/main" val="1381411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endParaRPr lang="en-US"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lt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fld id="{E3488D82-2D84-42C2-8605-0D5098E51B44}" type="datetime1">
              <a:rPr kumimoji="1" lang="ja-JP" altLang="en-US" smtClean="0"/>
              <a:t>2015/11/30</a:t>
            </a:fld>
            <a:endParaRPr kumimoji="1" lang="ja-JP"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endParaRPr kumimoji="1" lang="ja-JP" altLang="en-US"/>
          </a:p>
        </p:txBody>
      </p:sp>
      <p:sp>
        <p:nvSpPr>
          <p:cNvPr id="1030" name="Rectangle 6"/>
          <p:cNvSpPr>
            <a:spLocks noGrp="1" noChangeArrowheads="1"/>
          </p:cNvSpPr>
          <p:nvPr>
            <p:ph type="sldNum" sz="quarter" idx="4"/>
          </p:nvPr>
        </p:nvSpPr>
        <p:spPr bwMode="auto">
          <a:xfrm>
            <a:off x="4106333" y="6571190"/>
            <a:ext cx="685799" cy="25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fld id="{6B198337-42E8-409E-9910-3595C517C26B}" type="slidenum">
              <a:rPr kumimoji="1" lang="ja-JP" altLang="en-US" smtClean="0"/>
              <a:t>‹#›</a:t>
            </a:fld>
            <a:r>
              <a:rPr kumimoji="1" lang="en-US" altLang="ja-JP" dirty="0" smtClean="0"/>
              <a:t>/14</a:t>
            </a:r>
            <a:endParaRPr kumimoji="1" lang="ja-JP" altLang="en-US" dirty="0"/>
          </a:p>
        </p:txBody>
      </p:sp>
      <p:pic>
        <p:nvPicPr>
          <p:cNvPr id="1031" name="Picture 9" descr="cable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4497388"/>
            <a:ext cx="3019425"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Lst>
  <p:hf hdr="0" ftr="0" dt="0"/>
  <p:txStyles>
    <p:titleStyle>
      <a:lvl1pPr algn="ctr" rtl="0" eaLnBrk="1" fontAlgn="base" hangingPunct="1">
        <a:spcBef>
          <a:spcPct val="0"/>
        </a:spcBef>
        <a:spcAft>
          <a:spcPct val="0"/>
        </a:spcAft>
        <a:defRPr kumimoji="1" sz="4400" kern="12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panose="020B0604020202020204" pitchFamily="34" charset="0"/>
        </a:defRPr>
      </a:lvl2pPr>
      <a:lvl3pPr algn="ctr" rtl="0" eaLnBrk="1" fontAlgn="base" hangingPunct="1">
        <a:spcBef>
          <a:spcPct val="0"/>
        </a:spcBef>
        <a:spcAft>
          <a:spcPct val="0"/>
        </a:spcAft>
        <a:defRPr kumimoji="1" sz="4400">
          <a:solidFill>
            <a:schemeClr val="tx2"/>
          </a:solidFill>
          <a:latin typeface="Arial" panose="020B0604020202020204" pitchFamily="34" charset="0"/>
        </a:defRPr>
      </a:lvl3pPr>
      <a:lvl4pPr algn="ctr" rtl="0" eaLnBrk="1" fontAlgn="base" hangingPunct="1">
        <a:spcBef>
          <a:spcPct val="0"/>
        </a:spcBef>
        <a:spcAft>
          <a:spcPct val="0"/>
        </a:spcAft>
        <a:defRPr kumimoji="1" sz="4400">
          <a:solidFill>
            <a:schemeClr val="tx2"/>
          </a:solidFill>
          <a:latin typeface="Arial" panose="020B0604020202020204" pitchFamily="34" charset="0"/>
        </a:defRPr>
      </a:lvl4pPr>
      <a:lvl5pPr algn="ctr" rtl="0" eaLnBrk="1" fontAlgn="base" hangingPunct="1">
        <a:spcBef>
          <a:spcPct val="0"/>
        </a:spcBef>
        <a:spcAft>
          <a:spcPct val="0"/>
        </a:spcAft>
        <a:defRPr kumimoji="1" sz="4400">
          <a:solidFill>
            <a:schemeClr val="tx2"/>
          </a:solidFill>
          <a:latin typeface="Arial" panose="020B0604020202020204" pitchFamily="34" charset="0"/>
        </a:defRPr>
      </a:lvl5pPr>
      <a:lvl6pPr marL="457200" algn="ctr" rtl="0" eaLnBrk="1" fontAlgn="base" hangingPunct="1">
        <a:spcBef>
          <a:spcPct val="0"/>
        </a:spcBef>
        <a:spcAft>
          <a:spcPct val="0"/>
        </a:spcAft>
        <a:defRPr kumimoji="1" sz="4400">
          <a:solidFill>
            <a:schemeClr val="tx2"/>
          </a:solidFill>
          <a:latin typeface="Arial" panose="020B0604020202020204" pitchFamily="34" charset="0"/>
        </a:defRPr>
      </a:lvl6pPr>
      <a:lvl7pPr marL="914400" algn="ctr" rtl="0" eaLnBrk="1" fontAlgn="base" hangingPunct="1">
        <a:spcBef>
          <a:spcPct val="0"/>
        </a:spcBef>
        <a:spcAft>
          <a:spcPct val="0"/>
        </a:spcAft>
        <a:defRPr kumimoji="1" sz="4400">
          <a:solidFill>
            <a:schemeClr val="tx2"/>
          </a:solidFill>
          <a:latin typeface="Arial" panose="020B0604020202020204" pitchFamily="34" charset="0"/>
        </a:defRPr>
      </a:lvl7pPr>
      <a:lvl8pPr marL="1371600" algn="ctr" rtl="0" eaLnBrk="1" fontAlgn="base" hangingPunct="1">
        <a:spcBef>
          <a:spcPct val="0"/>
        </a:spcBef>
        <a:spcAft>
          <a:spcPct val="0"/>
        </a:spcAft>
        <a:defRPr kumimoji="1" sz="4400">
          <a:solidFill>
            <a:schemeClr val="tx2"/>
          </a:solidFill>
          <a:latin typeface="Arial" panose="020B0604020202020204" pitchFamily="34" charset="0"/>
        </a:defRPr>
      </a:lvl8pPr>
      <a:lvl9pPr marL="1828800" algn="ctr" rtl="0" eaLnBrk="1" fontAlgn="base" hangingPunct="1">
        <a:spcBef>
          <a:spcPct val="0"/>
        </a:spcBef>
        <a:spcAft>
          <a:spcPct val="0"/>
        </a:spcAft>
        <a:defRPr kumimoji="1"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p:cNvSpPr txBox="1">
            <a:spLocks/>
          </p:cNvSpPr>
          <p:nvPr/>
        </p:nvSpPr>
        <p:spPr>
          <a:xfrm>
            <a:off x="237962" y="1267316"/>
            <a:ext cx="8668077" cy="2571154"/>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3200" dirty="0" smtClean="0">
                <a:latin typeface="+mj-ea"/>
              </a:rPr>
              <a:t>適応的ネットワークトモグラフィを用いた　故障リンク検出手法の検討</a:t>
            </a:r>
            <a:endParaRPr lang="en-US" altLang="ja-JP" sz="3200" dirty="0" smtClean="0">
              <a:latin typeface="+mj-ea"/>
            </a:endParaRPr>
          </a:p>
          <a:p>
            <a:endParaRPr lang="en-US" altLang="ja-JP" sz="2000" dirty="0" smtClean="0">
              <a:latin typeface="+mj-ea"/>
            </a:endParaRPr>
          </a:p>
          <a:p>
            <a:r>
              <a:rPr lang="en-US" altLang="ja-JP" sz="2800" dirty="0" smtClean="0">
                <a:latin typeface="Plantagenet Cherokee" panose="02020602070100000000" pitchFamily="18" charset="0"/>
              </a:rPr>
              <a:t>A Study for Link </a:t>
            </a:r>
            <a:r>
              <a:rPr lang="en-US" altLang="ja-JP" sz="2800" dirty="0">
                <a:latin typeface="Plantagenet Cherokee" panose="02020602070100000000" pitchFamily="18" charset="0"/>
              </a:rPr>
              <a:t>Failure </a:t>
            </a:r>
            <a:r>
              <a:rPr lang="en-US" altLang="ja-JP" sz="2800" dirty="0" smtClean="0">
                <a:latin typeface="Plantagenet Cherokee" panose="02020602070100000000" pitchFamily="18" charset="0"/>
              </a:rPr>
              <a:t>Detection</a:t>
            </a:r>
            <a:r>
              <a:rPr lang="ja-JP" altLang="en-US" sz="2800" dirty="0">
                <a:latin typeface="Plantagenet Cherokee" panose="02020602070100000000" pitchFamily="18" charset="0"/>
              </a:rPr>
              <a:t> </a:t>
            </a:r>
            <a:r>
              <a:rPr lang="en-US" altLang="ja-JP" sz="2800" dirty="0" smtClean="0">
                <a:latin typeface="Plantagenet Cherokee" panose="02020602070100000000" pitchFamily="18" charset="0"/>
              </a:rPr>
              <a:t>Method</a:t>
            </a:r>
            <a:endParaRPr lang="ja-JP" altLang="en-US" sz="2800" dirty="0">
              <a:latin typeface="Plantagenet Cherokee" panose="02020602070100000000" pitchFamily="18" charset="0"/>
            </a:endParaRPr>
          </a:p>
          <a:p>
            <a:r>
              <a:rPr lang="en-US" altLang="ja-JP" sz="2800" dirty="0">
                <a:latin typeface="Plantagenet Cherokee" panose="02020602070100000000" pitchFamily="18" charset="0"/>
              </a:rPr>
              <a:t>Using</a:t>
            </a:r>
            <a:r>
              <a:rPr lang="en-US" altLang="ja-JP" sz="2800" dirty="0" smtClean="0">
                <a:latin typeface="Plantagenet Cherokee" panose="02020602070100000000" pitchFamily="18" charset="0"/>
              </a:rPr>
              <a:t> Adaptive Network Tomography</a:t>
            </a:r>
            <a:endParaRPr lang="ja-JP" altLang="en-US" sz="2800" dirty="0">
              <a:latin typeface="Plantagenet Cherokee" panose="02020602070100000000" pitchFamily="18" charset="0"/>
            </a:endParaRPr>
          </a:p>
        </p:txBody>
      </p:sp>
      <p:sp>
        <p:nvSpPr>
          <p:cNvPr id="4" name="タイトル 1"/>
          <p:cNvSpPr txBox="1">
            <a:spLocks/>
          </p:cNvSpPr>
          <p:nvPr/>
        </p:nvSpPr>
        <p:spPr>
          <a:xfrm>
            <a:off x="3958794" y="5435772"/>
            <a:ext cx="4996521" cy="1168227"/>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800" dirty="0" smtClean="0">
                <a:latin typeface="+mj-ea"/>
              </a:rPr>
              <a:t>数理モデル研究室 </a:t>
            </a:r>
            <a:endParaRPr lang="en-US" altLang="ja-JP" sz="2800" dirty="0" smtClean="0">
              <a:latin typeface="+mj-ea"/>
            </a:endParaRPr>
          </a:p>
          <a:p>
            <a:pPr algn="l"/>
            <a:r>
              <a:rPr lang="en-US" altLang="ja-JP" sz="2800" dirty="0" smtClean="0">
                <a:latin typeface="+mj-ea"/>
              </a:rPr>
              <a:t>5</a:t>
            </a:r>
            <a:r>
              <a:rPr lang="ja-JP" altLang="en-US" sz="2800" dirty="0" smtClean="0">
                <a:latin typeface="+mj-ea"/>
              </a:rPr>
              <a:t>年情報工学科 </a:t>
            </a:r>
            <a:r>
              <a:rPr lang="en-US" altLang="ja-JP" sz="2800" dirty="0" smtClean="0">
                <a:latin typeface="+mj-ea"/>
              </a:rPr>
              <a:t>2</a:t>
            </a:r>
            <a:r>
              <a:rPr lang="ja-JP" altLang="en-US" sz="2800" dirty="0" smtClean="0">
                <a:latin typeface="+mj-ea"/>
              </a:rPr>
              <a:t>番 猪子 亮</a:t>
            </a:r>
            <a:endParaRPr lang="ja-JP" altLang="en-US" sz="2800" dirty="0">
              <a:latin typeface="+mj-ea"/>
            </a:endParaRPr>
          </a:p>
        </p:txBody>
      </p:sp>
    </p:spTree>
    <p:extLst>
      <p:ext uri="{BB962C8B-B14F-4D97-AF65-F5344CB8AC3E}">
        <p14:creationId xmlns:p14="http://schemas.microsoft.com/office/powerpoint/2010/main" val="3977149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alphaModFix amt="75000"/>
            <a:lum/>
          </a:blip>
          <a:srcRect/>
          <a:stretch>
            <a:fillRect/>
          </a:stretch>
        </a:blipFill>
        <a:effectLst/>
      </p:bgPr>
    </p:bg>
    <p:spTree>
      <p:nvGrpSpPr>
        <p:cNvPr id="1" name=""/>
        <p:cNvGrpSpPr/>
        <p:nvPr/>
      </p:nvGrpSpPr>
      <p:grpSpPr>
        <a:xfrm>
          <a:off x="0" y="0"/>
          <a:ext cx="0" cy="0"/>
          <a:chOff x="0" y="0"/>
          <a:chExt cx="0" cy="0"/>
        </a:xfrm>
      </p:grpSpPr>
      <p:sp>
        <p:nvSpPr>
          <p:cNvPr id="4" name="タイトル 1"/>
          <p:cNvSpPr txBox="1">
            <a:spLocks/>
          </p:cNvSpPr>
          <p:nvPr/>
        </p:nvSpPr>
        <p:spPr>
          <a:xfrm>
            <a:off x="971600" y="188640"/>
            <a:ext cx="7200800" cy="104946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tx2"/>
                </a:solidFill>
                <a:latin typeface="Garamond" panose="02020404030301010803" pitchFamily="18" charset="0"/>
              </a:rPr>
              <a:t>CBP Algorithm</a:t>
            </a:r>
            <a:endParaRPr lang="ja-JP" altLang="en-US" sz="6000" dirty="0">
              <a:solidFill>
                <a:schemeClr val="tx2"/>
              </a:solidFill>
              <a:latin typeface="Garamond" panose="02020404030301010803" pitchFamily="18" charset="0"/>
            </a:endParaRPr>
          </a:p>
        </p:txBody>
      </p:sp>
      <mc:AlternateContent xmlns:mc="http://schemas.openxmlformats.org/markup-compatibility/2006" xmlns:a14="http://schemas.microsoft.com/office/drawing/2010/main">
        <mc:Choice Requires="a14">
          <p:sp>
            <p:nvSpPr>
              <p:cNvPr id="3" name="テキスト ボックス 2"/>
              <p:cNvSpPr txBox="1"/>
              <p:nvPr/>
            </p:nvSpPr>
            <p:spPr>
              <a:xfrm>
                <a:off x="1856742" y="1059115"/>
                <a:ext cx="5430517" cy="6186309"/>
              </a:xfrm>
              <a:prstGeom prst="rect">
                <a:avLst/>
              </a:prstGeom>
              <a:noFill/>
            </p:spPr>
            <p:txBody>
              <a:bodyPr wrap="square" rtlCol="0">
                <a:spAutoFit/>
              </a:bodyPr>
              <a:lstStyle/>
              <a:p>
                <a:r>
                  <a:rPr lang="en-US" altLang="ja-JP" dirty="0"/>
                  <a:t>——————————————————————</a:t>
                </a:r>
                <a:endParaRPr lang="ja-JP" altLang="ja-JP" dirty="0"/>
              </a:p>
              <a:p>
                <a:r>
                  <a:rPr lang="ja-JP" altLang="ja-JP" dirty="0"/>
                  <a:t>アルゴリズム</a:t>
                </a:r>
                <a:r>
                  <a:rPr lang="en-US" altLang="ja-JP" dirty="0"/>
                  <a:t>1 </a:t>
                </a:r>
                <a:r>
                  <a:rPr lang="en-US" altLang="ja-JP" dirty="0" smtClean="0"/>
                  <a:t> CBP(y</a:t>
                </a:r>
                <a:r>
                  <a:rPr lang="en-US" altLang="ja-JP" dirty="0"/>
                  <a:t>, W)</a:t>
                </a:r>
                <a:endParaRPr lang="ja-JP" altLang="ja-JP" dirty="0"/>
              </a:p>
              <a:p>
                <a:r>
                  <a:rPr lang="en-US" altLang="ja-JP" dirty="0"/>
                  <a:t>——————————————————————</a:t>
                </a:r>
                <a:endParaRPr lang="ja-JP" altLang="ja-JP" dirty="0"/>
              </a:p>
              <a:p>
                <a:r>
                  <a:rPr lang="en-US" altLang="ja-JP" dirty="0"/>
                  <a:t>Input: </a:t>
                </a:r>
                <a:r>
                  <a:rPr lang="en-US" altLang="ja-JP" i="1" dirty="0"/>
                  <a:t>y</a:t>
                </a:r>
                <a:r>
                  <a:rPr lang="en-US" altLang="ja-JP" dirty="0"/>
                  <a:t> = (</a:t>
                </a:r>
                <a:r>
                  <a:rPr lang="en-US" altLang="ja-JP" i="1" dirty="0"/>
                  <a:t>y</a:t>
                </a:r>
                <a:r>
                  <a:rPr lang="en-US" altLang="ja-JP" i="1" baseline="-25000" dirty="0"/>
                  <a:t>1</a:t>
                </a:r>
                <a:r>
                  <a:rPr lang="en-US" altLang="ja-JP" i="1" dirty="0"/>
                  <a:t>, y</a:t>
                </a:r>
                <a:r>
                  <a:rPr lang="en-US" altLang="ja-JP" i="1" baseline="-25000" dirty="0"/>
                  <a:t>2</a:t>
                </a:r>
                <a:r>
                  <a:rPr lang="en-US" altLang="ja-JP" i="1" dirty="0"/>
                  <a:t>, … , </a:t>
                </a:r>
                <a:r>
                  <a:rPr lang="en-US" altLang="ja-JP" i="1" dirty="0" err="1"/>
                  <a:t>y</a:t>
                </a:r>
                <a:r>
                  <a:rPr lang="en-US" altLang="ja-JP" i="1" baseline="-25000" dirty="0" err="1"/>
                  <a:t>M</a:t>
                </a:r>
                <a:r>
                  <a:rPr lang="en-US" altLang="ja-JP" dirty="0"/>
                  <a:t>), </a:t>
                </a:r>
                <a:r>
                  <a:rPr lang="en-US" altLang="ja-JP" i="1" dirty="0"/>
                  <a:t>W = {w</a:t>
                </a:r>
                <a:r>
                  <a:rPr lang="en-US" altLang="ja-JP" i="1" baseline="-25000" dirty="0"/>
                  <a:t>1</a:t>
                </a:r>
                <a:r>
                  <a:rPr lang="en-US" altLang="ja-JP" i="1" dirty="0"/>
                  <a:t>, w</a:t>
                </a:r>
                <a:r>
                  <a:rPr lang="en-US" altLang="ja-JP" i="1" baseline="-25000" dirty="0"/>
                  <a:t>2</a:t>
                </a:r>
                <a:r>
                  <a:rPr lang="en-US" altLang="ja-JP" i="1" dirty="0"/>
                  <a:t>, … </a:t>
                </a:r>
                <a:r>
                  <a:rPr lang="en-US" altLang="ja-JP" i="1" dirty="0" err="1"/>
                  <a:t>w</a:t>
                </a:r>
                <a:r>
                  <a:rPr lang="en-US" altLang="ja-JP" i="1" baseline="-25000" dirty="0" err="1"/>
                  <a:t>M</a:t>
                </a:r>
                <a:r>
                  <a:rPr lang="en-US" altLang="ja-JP" i="1" dirty="0"/>
                  <a:t>};</a:t>
                </a:r>
                <a:endParaRPr lang="ja-JP" altLang="ja-JP" i="1" dirty="0"/>
              </a:p>
              <a:p>
                <a:r>
                  <a:rPr lang="en-US" altLang="ja-JP" dirty="0"/>
                  <a:t>Output: ε</a:t>
                </a:r>
                <a:r>
                  <a:rPr lang="en-US" altLang="ja-JP" baseline="-25000" dirty="0"/>
                  <a:t>C</a:t>
                </a:r>
                <a:r>
                  <a:rPr lang="en-US" altLang="ja-JP" dirty="0"/>
                  <a:t>, </a:t>
                </a:r>
                <a14:m>
                  <m:oMath xmlns:m="http://schemas.openxmlformats.org/officeDocument/2006/math">
                    <m:acc>
                      <m:accPr>
                        <m:chr m:val="̂"/>
                        <m:ctrlPr>
                          <a:rPr lang="ja-JP" altLang="en-US" i="1">
                            <a:latin typeface="Cambria Math"/>
                          </a:rPr>
                        </m:ctrlPr>
                      </m:accPr>
                      <m:e>
                        <m:r>
                          <a:rPr lang="ja-JP" altLang="en-US" i="1">
                            <a:latin typeface="Cambria Math"/>
                          </a:rPr>
                          <m:t>𝜀</m:t>
                        </m:r>
                      </m:e>
                    </m:acc>
                  </m:oMath>
                </a14:m>
                <a:r>
                  <a:rPr lang="en-US" altLang="ja-JP" i="1" baseline="-25000" dirty="0"/>
                  <a:t>F</a:t>
                </a:r>
                <a:endParaRPr lang="ja-JP" altLang="ja-JP" baseline="-25000" dirty="0"/>
              </a:p>
              <a:p>
                <a:r>
                  <a:rPr lang="en-US" altLang="ja-JP" dirty="0"/>
                  <a:t>  1: ε</a:t>
                </a:r>
                <a:r>
                  <a:rPr lang="en-US" altLang="ja-JP" baseline="-25000" dirty="0"/>
                  <a:t>C</a:t>
                </a:r>
                <a:r>
                  <a:rPr lang="en-US" altLang="ja-JP" dirty="0" smtClean="0"/>
                  <a:t> </a:t>
                </a:r>
                <a:r>
                  <a:rPr lang="en-US" altLang="ja-JP" dirty="0"/>
                  <a:t>:= </a:t>
                </a:r>
                <a:r>
                  <a:rPr lang="en-US" altLang="ja-JP" i="1" dirty="0"/>
                  <a:t>ε</a:t>
                </a:r>
                <a:r>
                  <a:rPr lang="en-US" altLang="ja-JP" dirty="0"/>
                  <a:t>, </a:t>
                </a:r>
                <a:r>
                  <a:rPr lang="ja-JP" altLang="ja-JP" i="1" dirty="0"/>
                  <a:t>ε</a:t>
                </a:r>
                <a:r>
                  <a:rPr lang="en-US" altLang="ja-JP" i="1" baseline="-25000" dirty="0"/>
                  <a:t>F</a:t>
                </a:r>
                <a:r>
                  <a:rPr lang="en-US" altLang="ja-JP" i="1" dirty="0"/>
                  <a:t> = </a:t>
                </a:r>
                <a:r>
                  <a:rPr lang="en-US" altLang="ja-JP" i="1" dirty="0" smtClean="0"/>
                  <a:t>Φ;</a:t>
                </a:r>
                <a:endParaRPr lang="ja-JP" altLang="ja-JP" i="1" dirty="0"/>
              </a:p>
              <a:p>
                <a:r>
                  <a:rPr lang="en-US" altLang="ja-JP" dirty="0"/>
                  <a:t>  2: for </a:t>
                </a:r>
                <a:r>
                  <a:rPr lang="en-US" altLang="ja-JP" i="1" dirty="0"/>
                  <a:t>m</a:t>
                </a:r>
                <a:r>
                  <a:rPr lang="en-US" altLang="ja-JP" dirty="0"/>
                  <a:t> := 1 to </a:t>
                </a:r>
                <a:r>
                  <a:rPr lang="en-US" altLang="ja-JP" i="1" dirty="0"/>
                  <a:t>M</a:t>
                </a:r>
                <a:r>
                  <a:rPr lang="en-US" altLang="ja-JP" dirty="0"/>
                  <a:t> do</a:t>
                </a:r>
                <a:endParaRPr lang="ja-JP" altLang="ja-JP" dirty="0"/>
              </a:p>
              <a:p>
                <a:r>
                  <a:rPr lang="en-US" altLang="ja-JP" dirty="0"/>
                  <a:t>  3:     if </a:t>
                </a:r>
                <a:r>
                  <a:rPr lang="en-US" altLang="ja-JP" i="1" dirty="0" err="1"/>
                  <a:t>y</a:t>
                </a:r>
                <a:r>
                  <a:rPr lang="en-US" altLang="ja-JP" baseline="-25000" dirty="0" err="1"/>
                  <a:t>m</a:t>
                </a:r>
                <a:r>
                  <a:rPr lang="en-US" altLang="ja-JP" dirty="0"/>
                  <a:t> </a:t>
                </a:r>
                <a:r>
                  <a:rPr lang="en-US" altLang="ja-JP" dirty="0" smtClean="0"/>
                  <a:t>= </a:t>
                </a:r>
                <a:r>
                  <a:rPr lang="en-US" altLang="ja-JP" dirty="0"/>
                  <a:t>0 then</a:t>
                </a:r>
                <a:endParaRPr lang="ja-JP" altLang="ja-JP" dirty="0"/>
              </a:p>
              <a:p>
                <a:r>
                  <a:rPr lang="en-US" altLang="ja-JP" dirty="0"/>
                  <a:t>  4:        for all </a:t>
                </a:r>
                <a:r>
                  <a:rPr lang="en-US" altLang="ja-JP" i="1" dirty="0"/>
                  <a:t>e</a:t>
                </a:r>
                <a:r>
                  <a:rPr lang="en-US" altLang="ja-JP" dirty="0"/>
                  <a:t> </a:t>
                </a:r>
                <a:r>
                  <a:rPr lang="ja-JP" altLang="ja-JP" i="1" dirty="0"/>
                  <a:t>∈</a:t>
                </a:r>
                <a:r>
                  <a:rPr lang="en-US" altLang="ja-JP" dirty="0"/>
                  <a:t> </a:t>
                </a:r>
                <a:r>
                  <a:rPr lang="en-US" altLang="ja-JP" i="1" dirty="0" err="1"/>
                  <a:t>w</a:t>
                </a:r>
                <a:r>
                  <a:rPr lang="en-US" altLang="ja-JP" i="1" baseline="-25000" dirty="0" err="1"/>
                  <a:t>m</a:t>
                </a:r>
                <a:r>
                  <a:rPr lang="en-US" altLang="ja-JP" dirty="0"/>
                  <a:t> do</a:t>
                </a:r>
                <a:endParaRPr lang="ja-JP" altLang="ja-JP" dirty="0"/>
              </a:p>
              <a:p>
                <a:r>
                  <a:rPr lang="en-US" altLang="ja-JP" dirty="0"/>
                  <a:t>  5: </a:t>
                </a:r>
                <a:r>
                  <a:rPr lang="en-US" altLang="ja-JP" dirty="0" smtClean="0"/>
                  <a:t>           </a:t>
                </a:r>
                <a:r>
                  <a:rPr lang="en-US" altLang="ja-JP" i="1" dirty="0" smtClean="0"/>
                  <a:t>ε</a:t>
                </a:r>
                <a:r>
                  <a:rPr lang="en-US" altLang="ja-JP" i="1" baseline="-25000" dirty="0" smtClean="0"/>
                  <a:t>C</a:t>
                </a:r>
                <a:r>
                  <a:rPr lang="en-US" altLang="ja-JP" dirty="0" smtClean="0"/>
                  <a:t> </a:t>
                </a:r>
                <a:r>
                  <a:rPr lang="en-US" altLang="ja-JP" dirty="0"/>
                  <a:t>:= </a:t>
                </a:r>
                <a:r>
                  <a:rPr lang="en-US" altLang="ja-JP" i="1" dirty="0"/>
                  <a:t>ε</a:t>
                </a:r>
                <a:r>
                  <a:rPr lang="en-US" altLang="ja-JP" i="1" baseline="-25000" dirty="0"/>
                  <a:t>C</a:t>
                </a:r>
                <a:r>
                  <a:rPr lang="en-US" altLang="ja-JP" dirty="0"/>
                  <a:t> </a:t>
                </a:r>
                <a14:m>
                  <m:oMath xmlns:m="http://schemas.openxmlformats.org/officeDocument/2006/math">
                    <m:r>
                      <a:rPr lang="en-US" altLang="ja-JP" i="1">
                        <a:latin typeface="Cambria Math"/>
                      </a:rPr>
                      <m:t>∖</m:t>
                    </m:r>
                  </m:oMath>
                </a14:m>
                <a:r>
                  <a:rPr lang="en-US" altLang="ja-JP" dirty="0" smtClean="0"/>
                  <a:t> </a:t>
                </a:r>
                <a:r>
                  <a:rPr lang="en-US" altLang="ja-JP" i="1" dirty="0" smtClean="0"/>
                  <a:t>{ e }</a:t>
                </a:r>
                <a:r>
                  <a:rPr lang="en-US" altLang="ja-JP" dirty="0" smtClean="0"/>
                  <a:t>;</a:t>
                </a:r>
                <a:endParaRPr lang="ja-JP" altLang="ja-JP" dirty="0"/>
              </a:p>
              <a:p>
                <a:r>
                  <a:rPr lang="en-US" altLang="ja-JP" dirty="0"/>
                  <a:t>  6:        end for</a:t>
                </a:r>
                <a:endParaRPr lang="ja-JP" altLang="ja-JP" dirty="0"/>
              </a:p>
              <a:p>
                <a:r>
                  <a:rPr lang="en-US" altLang="ja-JP" dirty="0"/>
                  <a:t>  7:    end if</a:t>
                </a:r>
                <a:endParaRPr lang="ja-JP" altLang="ja-JP" dirty="0"/>
              </a:p>
              <a:p>
                <a:r>
                  <a:rPr lang="en-US" altLang="ja-JP" dirty="0"/>
                  <a:t>  8: end for</a:t>
                </a:r>
                <a:endParaRPr lang="ja-JP" altLang="ja-JP" dirty="0"/>
              </a:p>
              <a:p>
                <a:r>
                  <a:rPr lang="en-US" altLang="ja-JP" dirty="0"/>
                  <a:t>  9: for </a:t>
                </a:r>
                <a:r>
                  <a:rPr lang="en-US" altLang="ja-JP" i="1" dirty="0"/>
                  <a:t>m</a:t>
                </a:r>
                <a:r>
                  <a:rPr lang="en-US" altLang="ja-JP" dirty="0"/>
                  <a:t> := 1 to </a:t>
                </a:r>
                <a:r>
                  <a:rPr lang="en-US" altLang="ja-JP" i="1" dirty="0"/>
                  <a:t>M</a:t>
                </a:r>
                <a:r>
                  <a:rPr lang="en-US" altLang="ja-JP" dirty="0"/>
                  <a:t> do</a:t>
                </a:r>
                <a:endParaRPr lang="ja-JP" altLang="ja-JP" dirty="0"/>
              </a:p>
              <a:p>
                <a:r>
                  <a:rPr lang="en-US" altLang="ja-JP" dirty="0"/>
                  <a:t>10:     if |</a:t>
                </a:r>
                <a:r>
                  <a:rPr lang="en-US" altLang="ja-JP" i="1" dirty="0" err="1"/>
                  <a:t>w</a:t>
                </a:r>
                <a:r>
                  <a:rPr lang="en-US" altLang="ja-JP" i="1" baseline="-25000" dirty="0" err="1"/>
                  <a:t>m</a:t>
                </a:r>
                <a:r>
                  <a:rPr lang="en-US" altLang="ja-JP" dirty="0"/>
                  <a:t>  </a:t>
                </a:r>
                <a:r>
                  <a:rPr lang="en-US" altLang="ja-JP" i="1" dirty="0"/>
                  <a:t>∩ ε</a:t>
                </a:r>
                <a:r>
                  <a:rPr lang="en-US" altLang="ja-JP" i="1" baseline="-25000" dirty="0"/>
                  <a:t>C</a:t>
                </a:r>
                <a:r>
                  <a:rPr lang="en-US" altLang="ja-JP" dirty="0"/>
                  <a:t>| = 1 then</a:t>
                </a:r>
                <a:endParaRPr lang="ja-JP" altLang="ja-JP" dirty="0"/>
              </a:p>
              <a:p>
                <a:r>
                  <a:rPr lang="en-US" altLang="ja-JP" dirty="0"/>
                  <a:t>11:         </a:t>
                </a:r>
                <a:r>
                  <a:rPr lang="en-US" altLang="ja-JP" i="1" dirty="0" err="1"/>
                  <a:t>ε</a:t>
                </a:r>
                <a:r>
                  <a:rPr lang="en-US" altLang="ja-JP" i="1" baseline="-25000" dirty="0" err="1"/>
                  <a:t>F</a:t>
                </a:r>
                <a:r>
                  <a:rPr lang="en-US" altLang="ja-JP" dirty="0"/>
                  <a:t> := </a:t>
                </a:r>
                <a:r>
                  <a:rPr lang="en-US" altLang="ja-JP" i="1" dirty="0" err="1"/>
                  <a:t>ε</a:t>
                </a:r>
                <a:r>
                  <a:rPr lang="en-US" altLang="ja-JP" i="1" baseline="-25000" dirty="0" err="1"/>
                  <a:t>F</a:t>
                </a:r>
                <a:r>
                  <a:rPr lang="en-US" altLang="ja-JP" dirty="0"/>
                  <a:t> </a:t>
                </a:r>
                <a:r>
                  <a:rPr lang="ja-JP" altLang="ja-JP" dirty="0"/>
                  <a:t>∪</a:t>
                </a:r>
                <a:r>
                  <a:rPr lang="en-US" altLang="ja-JP" dirty="0"/>
                  <a:t> (</a:t>
                </a:r>
                <a:r>
                  <a:rPr lang="en-US" altLang="ja-JP" i="1" dirty="0" err="1"/>
                  <a:t>w</a:t>
                </a:r>
                <a:r>
                  <a:rPr lang="en-US" altLang="ja-JP" i="1" baseline="-25000" dirty="0" err="1"/>
                  <a:t>m</a:t>
                </a:r>
                <a:r>
                  <a:rPr lang="en-US" altLang="ja-JP" dirty="0"/>
                  <a:t> </a:t>
                </a:r>
                <a:r>
                  <a:rPr lang="ja-JP" altLang="ja-JP" dirty="0"/>
                  <a:t>∩ </a:t>
                </a:r>
                <a:r>
                  <a:rPr lang="ja-JP" altLang="ja-JP" i="1" dirty="0"/>
                  <a:t>ε</a:t>
                </a:r>
                <a:r>
                  <a:rPr lang="en-US" altLang="ja-JP" i="1" baseline="-25000" dirty="0"/>
                  <a:t>C</a:t>
                </a:r>
                <a:r>
                  <a:rPr lang="en-US" altLang="ja-JP" dirty="0"/>
                  <a:t>);   </a:t>
                </a:r>
                <a:endParaRPr lang="ja-JP" altLang="ja-JP" dirty="0"/>
              </a:p>
              <a:p>
                <a:r>
                  <a:rPr lang="en-US" altLang="ja-JP" dirty="0"/>
                  <a:t>12:         </a:t>
                </a:r>
                <a:r>
                  <a:rPr lang="en-US" altLang="ja-JP" i="1" dirty="0"/>
                  <a:t>ε</a:t>
                </a:r>
                <a:r>
                  <a:rPr lang="en-US" altLang="ja-JP" i="1" baseline="-25000" dirty="0"/>
                  <a:t>C</a:t>
                </a:r>
                <a:r>
                  <a:rPr lang="en-US" altLang="ja-JP" dirty="0"/>
                  <a:t> := </a:t>
                </a:r>
                <a:r>
                  <a:rPr lang="en-US" altLang="ja-JP" i="1" dirty="0"/>
                  <a:t>ε</a:t>
                </a:r>
                <a:r>
                  <a:rPr lang="en-US" altLang="ja-JP" i="1" baseline="-25000" dirty="0"/>
                  <a:t>C</a:t>
                </a:r>
                <a:r>
                  <a:rPr lang="en-US" altLang="ja-JP" dirty="0"/>
                  <a:t> </a:t>
                </a:r>
                <a14:m>
                  <m:oMath xmlns:m="http://schemas.openxmlformats.org/officeDocument/2006/math">
                    <m:r>
                      <a:rPr lang="en-US" altLang="ja-JP" i="1">
                        <a:latin typeface="Cambria Math"/>
                      </a:rPr>
                      <m:t>∖</m:t>
                    </m:r>
                  </m:oMath>
                </a14:m>
                <a:r>
                  <a:rPr lang="en-US" altLang="ja-JP" dirty="0" smtClean="0"/>
                  <a:t> </a:t>
                </a:r>
                <a:r>
                  <a:rPr lang="en-US" altLang="ja-JP" dirty="0"/>
                  <a:t>(</a:t>
                </a:r>
                <a:r>
                  <a:rPr lang="en-US" altLang="ja-JP" i="1" dirty="0" err="1"/>
                  <a:t>w</a:t>
                </a:r>
                <a:r>
                  <a:rPr lang="en-US" altLang="ja-JP" i="1" baseline="-25000" dirty="0" err="1"/>
                  <a:t>m</a:t>
                </a:r>
                <a:r>
                  <a:rPr lang="en-US" altLang="ja-JP" dirty="0"/>
                  <a:t> ∩ </a:t>
                </a:r>
                <a:r>
                  <a:rPr lang="en-US" altLang="ja-JP" i="1" dirty="0" err="1"/>
                  <a:t>ε</a:t>
                </a:r>
                <a:r>
                  <a:rPr lang="en-US" altLang="ja-JP" i="1" baseline="-25000" dirty="0" err="1"/>
                  <a:t>C</a:t>
                </a:r>
                <a:r>
                  <a:rPr lang="en-US" altLang="ja-JP" dirty="0"/>
                  <a:t>);</a:t>
                </a:r>
                <a:endParaRPr lang="ja-JP" altLang="ja-JP" dirty="0"/>
              </a:p>
              <a:p>
                <a:r>
                  <a:rPr lang="en-US" altLang="ja-JP" dirty="0"/>
                  <a:t>13:     end if</a:t>
                </a:r>
                <a:endParaRPr lang="ja-JP" altLang="ja-JP" dirty="0"/>
              </a:p>
              <a:p>
                <a:r>
                  <a:rPr lang="en-US" altLang="ja-JP" dirty="0"/>
                  <a:t>14: end for</a:t>
                </a:r>
                <a:endParaRPr lang="ja-JP" altLang="ja-JP" dirty="0"/>
              </a:p>
              <a:p>
                <a:r>
                  <a:rPr lang="en-US" altLang="ja-JP" dirty="0"/>
                  <a:t>——————————————————————</a:t>
                </a:r>
                <a:endParaRPr lang="ja-JP" altLang="ja-JP" dirty="0"/>
              </a:p>
              <a:p>
                <a:r>
                  <a:rPr lang="en-US" altLang="ja-JP" dirty="0"/>
                  <a:t> </a:t>
                </a:r>
                <a:endParaRPr lang="ja-JP" altLang="ja-JP" dirty="0"/>
              </a:p>
              <a:p>
                <a:endParaRPr kumimoji="1" lang="ja-JP" altLang="en-US"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1856742" y="1059115"/>
                <a:ext cx="5430517" cy="6186309"/>
              </a:xfrm>
              <a:prstGeom prst="rect">
                <a:avLst/>
              </a:prstGeom>
              <a:blipFill rotWithShape="1">
                <a:blip r:embed="rId4"/>
                <a:stretch>
                  <a:fillRect l="-1011" t="-493"/>
                </a:stretch>
              </a:blipFill>
            </p:spPr>
            <p:txBody>
              <a:bodyPr/>
              <a:lstStyle/>
              <a:p>
                <a:r>
                  <a:rPr lang="ja-JP" altLang="en-US">
                    <a:noFill/>
                  </a:rPr>
                  <a:t> </a:t>
                </a:r>
              </a:p>
            </p:txBody>
          </p:sp>
        </mc:Fallback>
      </mc:AlternateContent>
      <p:sp>
        <p:nvSpPr>
          <p:cNvPr id="2" name="テキスト ボックス 1"/>
          <p:cNvSpPr txBox="1"/>
          <p:nvPr/>
        </p:nvSpPr>
        <p:spPr>
          <a:xfrm>
            <a:off x="5174901" y="2723103"/>
            <a:ext cx="3969099" cy="923330"/>
          </a:xfrm>
          <a:prstGeom prst="rect">
            <a:avLst/>
          </a:prstGeom>
          <a:noFill/>
        </p:spPr>
        <p:txBody>
          <a:bodyPr wrap="square" rtlCol="0">
            <a:spAutoFit/>
          </a:bodyPr>
          <a:lstStyle/>
          <a:p>
            <a:r>
              <a:rPr kumimoji="1" lang="ja-JP" altLang="en-US" dirty="0" smtClean="0">
                <a:solidFill>
                  <a:srgbClr val="FF0000"/>
                </a:solidFill>
              </a:rPr>
              <a:t>疎通した経路に含まれるリンクは　正常、残りのリンクは全て故障リンク候補とする</a:t>
            </a:r>
            <a:endParaRPr kumimoji="1" lang="ja-JP" altLang="en-US" dirty="0">
              <a:solidFill>
                <a:srgbClr val="FF0000"/>
              </a:solidFill>
            </a:endParaRPr>
          </a:p>
        </p:txBody>
      </p:sp>
      <p:sp>
        <p:nvSpPr>
          <p:cNvPr id="5" name="右中かっこ 4"/>
          <p:cNvSpPr/>
          <p:nvPr/>
        </p:nvSpPr>
        <p:spPr bwMode="auto">
          <a:xfrm>
            <a:off x="4572000" y="2773343"/>
            <a:ext cx="482321" cy="1587639"/>
          </a:xfrm>
          <a:prstGeom prst="rightBrace">
            <a:avLst>
              <a:gd name="adj1" fmla="val 8333"/>
              <a:gd name="adj2" fmla="val 24684"/>
            </a:avLst>
          </a:prstGeom>
          <a:noFill/>
          <a:ln w="25400" cap="flat" cmpd="sng" algn="ctr">
            <a:solidFill>
              <a:srgbClr val="FF000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panose="020B0604020202020204" pitchFamily="34" charset="0"/>
            </a:endParaRPr>
          </a:p>
        </p:txBody>
      </p:sp>
      <p:sp>
        <p:nvSpPr>
          <p:cNvPr id="6" name="右中かっこ 5"/>
          <p:cNvSpPr/>
          <p:nvPr/>
        </p:nvSpPr>
        <p:spPr bwMode="auto">
          <a:xfrm>
            <a:off x="4824888" y="4724399"/>
            <a:ext cx="482321" cy="1587639"/>
          </a:xfrm>
          <a:prstGeom prst="rightBrace">
            <a:avLst>
              <a:gd name="adj1" fmla="val 8333"/>
              <a:gd name="adj2" fmla="val 44937"/>
            </a:avLst>
          </a:prstGeom>
          <a:noFill/>
          <a:ln w="25400" cap="flat" cmpd="sng" algn="ctr">
            <a:solidFill>
              <a:srgbClr val="FF000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panose="020B0604020202020204" pitchFamily="34" charset="0"/>
            </a:endParaRPr>
          </a:p>
        </p:txBody>
      </p:sp>
      <p:sp>
        <p:nvSpPr>
          <p:cNvPr id="7" name="テキスト ボックス 6"/>
          <p:cNvSpPr txBox="1"/>
          <p:nvPr/>
        </p:nvSpPr>
        <p:spPr>
          <a:xfrm>
            <a:off x="5380633" y="4925362"/>
            <a:ext cx="3763367" cy="923330"/>
          </a:xfrm>
          <a:prstGeom prst="rect">
            <a:avLst/>
          </a:prstGeom>
          <a:noFill/>
        </p:spPr>
        <p:txBody>
          <a:bodyPr wrap="square" rtlCol="0">
            <a:spAutoFit/>
          </a:bodyPr>
          <a:lstStyle/>
          <a:p>
            <a:r>
              <a:rPr kumimoji="1" lang="ja-JP" altLang="en-US" dirty="0" smtClean="0">
                <a:solidFill>
                  <a:srgbClr val="FF0000"/>
                </a:solidFill>
              </a:rPr>
              <a:t>各観測パス上で故障リンク候補が　</a:t>
            </a:r>
            <a:r>
              <a:rPr kumimoji="1" lang="en-US" altLang="ja-JP" dirty="0" smtClean="0">
                <a:solidFill>
                  <a:srgbClr val="FF0000"/>
                </a:solidFill>
              </a:rPr>
              <a:t>1</a:t>
            </a:r>
            <a:r>
              <a:rPr kumimoji="1" lang="ja-JP" altLang="en-US" dirty="0" smtClean="0">
                <a:solidFill>
                  <a:srgbClr val="FF0000"/>
                </a:solidFill>
              </a:rPr>
              <a:t>つの場合は、そのリンクは故障　していることが確定する</a:t>
            </a:r>
            <a:endParaRPr kumimoji="1" lang="ja-JP" altLang="en-US" dirty="0">
              <a:solidFill>
                <a:srgbClr val="FF0000"/>
              </a:solidFill>
            </a:endParaRPr>
          </a:p>
        </p:txBody>
      </p:sp>
      <p:sp>
        <p:nvSpPr>
          <p:cNvPr id="9" name="スライド番号プレースホルダー 8"/>
          <p:cNvSpPr>
            <a:spLocks noGrp="1"/>
          </p:cNvSpPr>
          <p:nvPr>
            <p:ph type="sldNum" sz="quarter" idx="12"/>
          </p:nvPr>
        </p:nvSpPr>
        <p:spPr/>
        <p:txBody>
          <a:bodyPr/>
          <a:lstStyle/>
          <a:p>
            <a:fld id="{6B198337-42E8-409E-9910-3595C517C26B}" type="slidenum">
              <a:rPr kumimoji="1" lang="ja-JP" altLang="en-US" smtClean="0"/>
              <a:t>9</a:t>
            </a:fld>
            <a:endParaRPr kumimoji="1" lang="ja-JP" altLang="en-US"/>
          </a:p>
        </p:txBody>
      </p:sp>
    </p:spTree>
    <p:extLst>
      <p:ext uri="{BB962C8B-B14F-4D97-AF65-F5344CB8AC3E}">
        <p14:creationId xmlns:p14="http://schemas.microsoft.com/office/powerpoint/2010/main" val="109856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タイトル 1"/>
          <p:cNvSpPr txBox="1">
            <a:spLocks/>
          </p:cNvSpPr>
          <p:nvPr/>
        </p:nvSpPr>
        <p:spPr>
          <a:xfrm>
            <a:off x="971600" y="188640"/>
            <a:ext cx="7200800" cy="104946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tx2"/>
                </a:solidFill>
                <a:latin typeface="Garamond" panose="02020404030301010803" pitchFamily="18" charset="0"/>
              </a:rPr>
              <a:t>Problem</a:t>
            </a:r>
            <a:endParaRPr lang="ja-JP" altLang="en-US" sz="6000" dirty="0">
              <a:solidFill>
                <a:schemeClr val="tx2"/>
              </a:solidFill>
              <a:latin typeface="Garamond" panose="02020404030301010803" pitchFamily="18" charset="0"/>
            </a:endParaRPr>
          </a:p>
        </p:txBody>
      </p:sp>
      <p:sp>
        <p:nvSpPr>
          <p:cNvPr id="5" name="テキスト ボックス 4"/>
          <p:cNvSpPr txBox="1"/>
          <p:nvPr/>
        </p:nvSpPr>
        <p:spPr>
          <a:xfrm>
            <a:off x="305526" y="1497507"/>
            <a:ext cx="8586954" cy="2862322"/>
          </a:xfrm>
          <a:prstGeom prst="rect">
            <a:avLst/>
          </a:prstGeom>
          <a:noFill/>
        </p:spPr>
        <p:txBody>
          <a:bodyPr wrap="square" rtlCol="0">
            <a:spAutoFit/>
          </a:bodyPr>
          <a:lstStyle/>
          <a:p>
            <a:pPr marL="342900" indent="-342900">
              <a:buFont typeface="Wingdings" panose="05000000000000000000" pitchFamily="2" charset="2"/>
              <a:buChar char="l"/>
            </a:pPr>
            <a:r>
              <a:rPr lang="ja-JP" altLang="en-US" dirty="0"/>
              <a:t>実際には故障していないのに故障と見なしてしまう場合</a:t>
            </a:r>
            <a:endParaRPr lang="en-US" altLang="ja-JP" dirty="0"/>
          </a:p>
          <a:p>
            <a:pPr marL="800100" lvl="1" indent="-342900">
              <a:buFont typeface="Wingdings" panose="05000000000000000000" pitchFamily="2" charset="2"/>
              <a:buChar char="ü"/>
            </a:pPr>
            <a:r>
              <a:rPr lang="ja-JP" altLang="en-US" dirty="0">
                <a:solidFill>
                  <a:srgbClr val="FF0000"/>
                </a:solidFill>
              </a:rPr>
              <a:t>どの観測パスにも含まれていない</a:t>
            </a:r>
            <a:r>
              <a:rPr lang="ja-JP" altLang="en-US" dirty="0" smtClean="0">
                <a:solidFill>
                  <a:srgbClr val="FF0000"/>
                </a:solidFill>
              </a:rPr>
              <a:t>リンク                  </a:t>
            </a:r>
            <a:r>
              <a:rPr lang="en-US" altLang="ja-JP" dirty="0" smtClean="0">
                <a:solidFill>
                  <a:srgbClr val="FF0000"/>
                </a:solidFill>
              </a:rPr>
              <a:t>…</a:t>
            </a:r>
            <a:r>
              <a:rPr lang="ja-JP" altLang="en-US" dirty="0" smtClean="0">
                <a:solidFill>
                  <a:srgbClr val="FF0000"/>
                </a:solidFill>
              </a:rPr>
              <a:t>      </a:t>
            </a:r>
            <a:r>
              <a:rPr lang="en-US" altLang="ja-JP" dirty="0" smtClean="0">
                <a:solidFill>
                  <a:srgbClr val="FF0000"/>
                </a:solidFill>
              </a:rPr>
              <a:t>(</a:t>
            </a:r>
            <a:r>
              <a:rPr lang="en-US" altLang="ja-JP" i="1" dirty="0" smtClean="0">
                <a:solidFill>
                  <a:srgbClr val="FF0000"/>
                </a:solidFill>
              </a:rPr>
              <a:t>a</a:t>
            </a:r>
            <a:r>
              <a:rPr lang="en-US" altLang="ja-JP" dirty="0" smtClean="0">
                <a:solidFill>
                  <a:srgbClr val="FF0000"/>
                </a:solidFill>
              </a:rPr>
              <a:t>)</a:t>
            </a:r>
            <a:endParaRPr lang="en-US" altLang="ja-JP" dirty="0">
              <a:solidFill>
                <a:srgbClr val="FF0000"/>
              </a:solidFill>
            </a:endParaRPr>
          </a:p>
          <a:p>
            <a:pPr marL="800100" lvl="1" indent="-342900">
              <a:buFont typeface="Wingdings" panose="05000000000000000000" pitchFamily="2" charset="2"/>
              <a:buChar char="ü"/>
            </a:pPr>
            <a:r>
              <a:rPr lang="ja-JP" altLang="en-US" dirty="0">
                <a:solidFill>
                  <a:srgbClr val="FF0000"/>
                </a:solidFill>
              </a:rPr>
              <a:t>故障リンクを含む観測パスにのみ含まれる</a:t>
            </a:r>
            <a:r>
              <a:rPr lang="ja-JP" altLang="en-US" dirty="0" smtClean="0">
                <a:solidFill>
                  <a:srgbClr val="FF0000"/>
                </a:solidFill>
              </a:rPr>
              <a:t>リンク     </a:t>
            </a:r>
            <a:r>
              <a:rPr lang="en-US" altLang="ja-JP" dirty="0" smtClean="0">
                <a:solidFill>
                  <a:srgbClr val="FF0000"/>
                </a:solidFill>
              </a:rPr>
              <a:t>…</a:t>
            </a:r>
            <a:r>
              <a:rPr lang="ja-JP" altLang="en-US" dirty="0" smtClean="0">
                <a:solidFill>
                  <a:srgbClr val="FF0000"/>
                </a:solidFill>
              </a:rPr>
              <a:t>      </a:t>
            </a:r>
            <a:r>
              <a:rPr lang="en-US" altLang="ja-JP" dirty="0" smtClean="0">
                <a:solidFill>
                  <a:srgbClr val="FF0000"/>
                </a:solidFill>
              </a:rPr>
              <a:t>(</a:t>
            </a:r>
            <a:r>
              <a:rPr lang="en-US" altLang="ja-JP" i="1" dirty="0" smtClean="0">
                <a:solidFill>
                  <a:srgbClr val="FF0000"/>
                </a:solidFill>
              </a:rPr>
              <a:t>b</a:t>
            </a:r>
            <a:r>
              <a:rPr lang="en-US" altLang="ja-JP" dirty="0" smtClean="0">
                <a:solidFill>
                  <a:srgbClr val="FF0000"/>
                </a:solidFill>
              </a:rPr>
              <a:t>)</a:t>
            </a:r>
          </a:p>
          <a:p>
            <a:pPr marL="800100" lvl="1" indent="-342900">
              <a:buFont typeface="Wingdings" panose="05000000000000000000" pitchFamily="2" charset="2"/>
              <a:buChar char="ü"/>
            </a:pPr>
            <a:endParaRPr lang="en-US" altLang="ja-JP" dirty="0">
              <a:solidFill>
                <a:srgbClr val="FF0000"/>
              </a:solidFill>
            </a:endParaRPr>
          </a:p>
          <a:p>
            <a:pPr marL="342900" indent="-342900">
              <a:buFont typeface="Wingdings" panose="05000000000000000000" pitchFamily="2" charset="2"/>
              <a:buChar char="l"/>
            </a:pPr>
            <a:r>
              <a:rPr lang="en-US" altLang="ja-JP" dirty="0" smtClean="0"/>
              <a:t>(</a:t>
            </a:r>
            <a:r>
              <a:rPr lang="en-US" altLang="ja-JP" i="1" dirty="0" smtClean="0"/>
              <a:t>a</a:t>
            </a:r>
            <a:r>
              <a:rPr lang="en-US" altLang="ja-JP" dirty="0" smtClean="0"/>
              <a:t>) </a:t>
            </a:r>
            <a:r>
              <a:rPr lang="ja-JP" altLang="en-US" dirty="0" smtClean="0"/>
              <a:t>は全リンクが少なくとも</a:t>
            </a:r>
            <a:r>
              <a:rPr lang="en-US" altLang="ja-JP" dirty="0" smtClean="0"/>
              <a:t>1</a:t>
            </a:r>
            <a:r>
              <a:rPr lang="ja-JP" altLang="en-US" dirty="0" smtClean="0"/>
              <a:t>つ以上の観測パスを通過することで回避可能</a:t>
            </a:r>
            <a:endParaRPr lang="en-US" altLang="ja-JP" dirty="0" smtClean="0"/>
          </a:p>
          <a:p>
            <a:pPr marL="342900" indent="-342900">
              <a:buFont typeface="Wingdings" panose="05000000000000000000" pitchFamily="2" charset="2"/>
              <a:buChar char="l"/>
            </a:pPr>
            <a:endParaRPr lang="en-US" altLang="ja-JP" dirty="0"/>
          </a:p>
          <a:p>
            <a:pPr marL="342900" indent="-342900">
              <a:buFont typeface="Wingdings" panose="05000000000000000000" pitchFamily="2" charset="2"/>
              <a:buChar char="l"/>
            </a:pPr>
            <a:r>
              <a:rPr lang="en-US" altLang="ja-JP" dirty="0" smtClean="0"/>
              <a:t>(</a:t>
            </a:r>
            <a:r>
              <a:rPr lang="en-US" altLang="ja-JP" i="1" dirty="0" smtClean="0"/>
              <a:t>b</a:t>
            </a:r>
            <a:r>
              <a:rPr lang="en-US" altLang="ja-JP" dirty="0" smtClean="0"/>
              <a:t>) </a:t>
            </a:r>
            <a:r>
              <a:rPr lang="ja-JP" altLang="en-US" dirty="0" smtClean="0"/>
              <a:t>はネットワークトポロジによっては回避不可能</a:t>
            </a:r>
            <a:endParaRPr lang="en-US" altLang="ja-JP" dirty="0"/>
          </a:p>
          <a:p>
            <a:pPr marL="342900" indent="-342900">
              <a:buFont typeface="Wingdings" panose="05000000000000000000" pitchFamily="2" charset="2"/>
              <a:buChar char="l"/>
            </a:pPr>
            <a:endParaRPr lang="en-US" altLang="ja-JP" dirty="0" smtClean="0"/>
          </a:p>
          <a:p>
            <a:endParaRPr lang="en-US" altLang="ja-JP" dirty="0"/>
          </a:p>
          <a:p>
            <a:endParaRPr lang="en-US" altLang="ja-JP" i="1" dirty="0" smtClean="0"/>
          </a:p>
        </p:txBody>
      </p:sp>
      <p:grpSp>
        <p:nvGrpSpPr>
          <p:cNvPr id="102" name="図形グループ 73"/>
          <p:cNvGrpSpPr/>
          <p:nvPr/>
        </p:nvGrpSpPr>
        <p:grpSpPr>
          <a:xfrm>
            <a:off x="1936651" y="3496096"/>
            <a:ext cx="5270698" cy="3259675"/>
            <a:chOff x="539552" y="1095127"/>
            <a:chExt cx="7848872" cy="5286201"/>
          </a:xfrm>
        </p:grpSpPr>
        <p:sp>
          <p:nvSpPr>
            <p:cNvPr id="103" name="円/楕円 102"/>
            <p:cNvSpPr/>
            <p:nvPr/>
          </p:nvSpPr>
          <p:spPr>
            <a:xfrm>
              <a:off x="539552" y="3429000"/>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a:p>
          </p:txBody>
        </p:sp>
        <p:sp>
          <p:nvSpPr>
            <p:cNvPr id="104" name="円/楕円 103"/>
            <p:cNvSpPr/>
            <p:nvPr/>
          </p:nvSpPr>
          <p:spPr>
            <a:xfrm>
              <a:off x="5004048" y="3429000"/>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a:p>
          </p:txBody>
        </p:sp>
        <p:sp>
          <p:nvSpPr>
            <p:cNvPr id="105" name="円/楕円 104"/>
            <p:cNvSpPr/>
            <p:nvPr/>
          </p:nvSpPr>
          <p:spPr>
            <a:xfrm>
              <a:off x="6444208" y="5733256"/>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a:p>
          </p:txBody>
        </p:sp>
        <p:sp>
          <p:nvSpPr>
            <p:cNvPr id="106" name="円/楕円 105"/>
            <p:cNvSpPr/>
            <p:nvPr/>
          </p:nvSpPr>
          <p:spPr>
            <a:xfrm>
              <a:off x="2987824" y="3429000"/>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a:p>
          </p:txBody>
        </p:sp>
        <p:sp>
          <p:nvSpPr>
            <p:cNvPr id="107" name="円/楕円 106"/>
            <p:cNvSpPr/>
            <p:nvPr/>
          </p:nvSpPr>
          <p:spPr>
            <a:xfrm>
              <a:off x="6444208" y="1340768"/>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a:p>
          </p:txBody>
        </p:sp>
        <p:sp>
          <p:nvSpPr>
            <p:cNvPr id="108" name="円/楕円 107"/>
            <p:cNvSpPr/>
            <p:nvPr/>
          </p:nvSpPr>
          <p:spPr>
            <a:xfrm>
              <a:off x="1691680" y="1340768"/>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a:p>
          </p:txBody>
        </p:sp>
        <p:sp>
          <p:nvSpPr>
            <p:cNvPr id="109" name="円/楕円 108"/>
            <p:cNvSpPr/>
            <p:nvPr/>
          </p:nvSpPr>
          <p:spPr>
            <a:xfrm>
              <a:off x="1691680" y="5733256"/>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a:p>
          </p:txBody>
        </p:sp>
        <p:sp>
          <p:nvSpPr>
            <p:cNvPr id="110" name="円/楕円 109"/>
            <p:cNvSpPr/>
            <p:nvPr/>
          </p:nvSpPr>
          <p:spPr>
            <a:xfrm>
              <a:off x="7740352" y="3429000"/>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50"/>
            </a:p>
          </p:txBody>
        </p:sp>
        <p:sp>
          <p:nvSpPr>
            <p:cNvPr id="111" name="テキスト ボックス 110"/>
            <p:cNvSpPr txBox="1"/>
            <p:nvPr/>
          </p:nvSpPr>
          <p:spPr>
            <a:xfrm>
              <a:off x="683568" y="3501008"/>
              <a:ext cx="377643" cy="449208"/>
            </a:xfrm>
            <a:prstGeom prst="rect">
              <a:avLst/>
            </a:prstGeom>
            <a:noFill/>
          </p:spPr>
          <p:txBody>
            <a:bodyPr wrap="none" rtlCol="0">
              <a:spAutoFit/>
            </a:bodyPr>
            <a:lstStyle/>
            <a:p>
              <a:r>
                <a:rPr lang="en-US" altLang="ja-JP" sz="1200" i="1" dirty="0"/>
                <a:t>s</a:t>
              </a:r>
              <a:endParaRPr kumimoji="1" lang="ja-JP" altLang="en-US" sz="1200" i="1" dirty="0"/>
            </a:p>
          </p:txBody>
        </p:sp>
        <p:sp>
          <p:nvSpPr>
            <p:cNvPr id="112" name="テキスト ボックス 111"/>
            <p:cNvSpPr txBox="1"/>
            <p:nvPr/>
          </p:nvSpPr>
          <p:spPr>
            <a:xfrm>
              <a:off x="7884368" y="3501008"/>
              <a:ext cx="399126" cy="449208"/>
            </a:xfrm>
            <a:prstGeom prst="rect">
              <a:avLst/>
            </a:prstGeom>
            <a:noFill/>
          </p:spPr>
          <p:txBody>
            <a:bodyPr wrap="none" rtlCol="0">
              <a:spAutoFit/>
            </a:bodyPr>
            <a:lstStyle/>
            <a:p>
              <a:r>
                <a:rPr lang="en-US" altLang="ja-JP" sz="1200" i="1" dirty="0"/>
                <a:t>g</a:t>
              </a:r>
              <a:endParaRPr kumimoji="1" lang="ja-JP" altLang="en-US" sz="1200" i="1" dirty="0"/>
            </a:p>
          </p:txBody>
        </p:sp>
        <p:sp>
          <p:nvSpPr>
            <p:cNvPr id="113" name="テキスト ボックス 112"/>
            <p:cNvSpPr txBox="1"/>
            <p:nvPr/>
          </p:nvSpPr>
          <p:spPr>
            <a:xfrm>
              <a:off x="1788415" y="1423073"/>
              <a:ext cx="463579" cy="424252"/>
            </a:xfrm>
            <a:prstGeom prst="rect">
              <a:avLst/>
            </a:prstGeom>
            <a:noFill/>
          </p:spPr>
          <p:txBody>
            <a:bodyPr wrap="none" rtlCol="0">
              <a:spAutoFit/>
            </a:bodyPr>
            <a:lstStyle/>
            <a:p>
              <a:r>
                <a:rPr kumimoji="1" lang="en-US" altLang="ja-JP" sz="1100" i="1" dirty="0" smtClean="0"/>
                <a:t>v</a:t>
              </a:r>
              <a:r>
                <a:rPr kumimoji="1" lang="en-US" altLang="ja-JP" sz="1100" i="1" baseline="-25000" dirty="0" smtClean="0"/>
                <a:t>1</a:t>
              </a:r>
              <a:endParaRPr kumimoji="1" lang="ja-JP" altLang="en-US" sz="1100" i="1" dirty="0"/>
            </a:p>
          </p:txBody>
        </p:sp>
        <p:sp>
          <p:nvSpPr>
            <p:cNvPr id="114" name="テキスト ボックス 113"/>
            <p:cNvSpPr txBox="1"/>
            <p:nvPr/>
          </p:nvSpPr>
          <p:spPr>
            <a:xfrm>
              <a:off x="1807327" y="5846457"/>
              <a:ext cx="463579" cy="424252"/>
            </a:xfrm>
            <a:prstGeom prst="rect">
              <a:avLst/>
            </a:prstGeom>
            <a:noFill/>
          </p:spPr>
          <p:txBody>
            <a:bodyPr wrap="none" rtlCol="0">
              <a:spAutoFit/>
            </a:bodyPr>
            <a:lstStyle/>
            <a:p>
              <a:r>
                <a:rPr kumimoji="1" lang="en-US" altLang="ja-JP" sz="1100" i="1" dirty="0" smtClean="0"/>
                <a:t>v</a:t>
              </a:r>
              <a:r>
                <a:rPr lang="en-US" altLang="ja-JP" sz="1100" i="1" baseline="-25000" dirty="0"/>
                <a:t>2</a:t>
              </a:r>
              <a:endParaRPr kumimoji="1" lang="ja-JP" altLang="en-US" sz="1100" i="1" dirty="0"/>
            </a:p>
          </p:txBody>
        </p:sp>
        <p:sp>
          <p:nvSpPr>
            <p:cNvPr id="115" name="テキスト ボックス 114"/>
            <p:cNvSpPr txBox="1"/>
            <p:nvPr/>
          </p:nvSpPr>
          <p:spPr>
            <a:xfrm>
              <a:off x="3086567" y="3531979"/>
              <a:ext cx="463579" cy="424252"/>
            </a:xfrm>
            <a:prstGeom prst="rect">
              <a:avLst/>
            </a:prstGeom>
            <a:noFill/>
          </p:spPr>
          <p:txBody>
            <a:bodyPr wrap="none" rtlCol="0">
              <a:spAutoFit/>
            </a:bodyPr>
            <a:lstStyle/>
            <a:p>
              <a:r>
                <a:rPr kumimoji="1" lang="en-US" altLang="ja-JP" sz="1100" i="1" dirty="0" smtClean="0"/>
                <a:t>v</a:t>
              </a:r>
              <a:r>
                <a:rPr lang="en-US" altLang="ja-JP" sz="1100" i="1" baseline="-25000" dirty="0"/>
                <a:t>3</a:t>
              </a:r>
              <a:endParaRPr kumimoji="1" lang="ja-JP" altLang="en-US" sz="1100" i="1" dirty="0"/>
            </a:p>
          </p:txBody>
        </p:sp>
        <p:sp>
          <p:nvSpPr>
            <p:cNvPr id="116" name="テキスト ボックス 115"/>
            <p:cNvSpPr txBox="1"/>
            <p:nvPr/>
          </p:nvSpPr>
          <p:spPr>
            <a:xfrm>
              <a:off x="6552408" y="1444714"/>
              <a:ext cx="463579" cy="424252"/>
            </a:xfrm>
            <a:prstGeom prst="rect">
              <a:avLst/>
            </a:prstGeom>
            <a:noFill/>
          </p:spPr>
          <p:txBody>
            <a:bodyPr wrap="none" rtlCol="0">
              <a:spAutoFit/>
            </a:bodyPr>
            <a:lstStyle/>
            <a:p>
              <a:r>
                <a:rPr kumimoji="1" lang="en-US" altLang="ja-JP" sz="1100" i="1" dirty="0" smtClean="0"/>
                <a:t>v</a:t>
              </a:r>
              <a:r>
                <a:rPr lang="en-US" altLang="ja-JP" sz="1100" i="1" baseline="-25000" dirty="0"/>
                <a:t>4</a:t>
              </a:r>
              <a:endParaRPr kumimoji="1" lang="ja-JP" altLang="en-US" sz="1100" i="1" dirty="0"/>
            </a:p>
          </p:txBody>
        </p:sp>
        <p:sp>
          <p:nvSpPr>
            <p:cNvPr id="117" name="テキスト ボックス 116"/>
            <p:cNvSpPr txBox="1"/>
            <p:nvPr/>
          </p:nvSpPr>
          <p:spPr>
            <a:xfrm>
              <a:off x="5110240" y="3501008"/>
              <a:ext cx="463579" cy="424252"/>
            </a:xfrm>
            <a:prstGeom prst="rect">
              <a:avLst/>
            </a:prstGeom>
            <a:noFill/>
          </p:spPr>
          <p:txBody>
            <a:bodyPr wrap="none" rtlCol="0">
              <a:spAutoFit/>
            </a:bodyPr>
            <a:lstStyle/>
            <a:p>
              <a:r>
                <a:rPr kumimoji="1" lang="en-US" altLang="ja-JP" sz="1100" i="1" dirty="0" smtClean="0"/>
                <a:t>v</a:t>
              </a:r>
              <a:r>
                <a:rPr lang="en-US" altLang="ja-JP" sz="1100" i="1" baseline="-25000" dirty="0"/>
                <a:t>5</a:t>
              </a:r>
              <a:endParaRPr kumimoji="1" lang="ja-JP" altLang="en-US" sz="1100" i="1" dirty="0"/>
            </a:p>
          </p:txBody>
        </p:sp>
        <p:sp>
          <p:nvSpPr>
            <p:cNvPr id="118" name="テキスト ボックス 117"/>
            <p:cNvSpPr txBox="1"/>
            <p:nvPr/>
          </p:nvSpPr>
          <p:spPr>
            <a:xfrm>
              <a:off x="6588224" y="5836159"/>
              <a:ext cx="463579" cy="424252"/>
            </a:xfrm>
            <a:prstGeom prst="rect">
              <a:avLst/>
            </a:prstGeom>
            <a:noFill/>
          </p:spPr>
          <p:txBody>
            <a:bodyPr wrap="none" rtlCol="0">
              <a:spAutoFit/>
            </a:bodyPr>
            <a:lstStyle/>
            <a:p>
              <a:r>
                <a:rPr kumimoji="1" lang="en-US" altLang="ja-JP" sz="1100" i="1" dirty="0" smtClean="0"/>
                <a:t>v</a:t>
              </a:r>
              <a:r>
                <a:rPr lang="en-US" altLang="ja-JP" sz="1100" i="1" baseline="-25000" dirty="0"/>
                <a:t>6</a:t>
              </a:r>
              <a:endParaRPr kumimoji="1" lang="ja-JP" altLang="en-US" sz="1100" i="1" dirty="0"/>
            </a:p>
          </p:txBody>
        </p:sp>
        <p:cxnSp>
          <p:nvCxnSpPr>
            <p:cNvPr id="119" name="直線矢印コネクタ 118"/>
            <p:cNvCxnSpPr>
              <a:stCxn id="103" idx="7"/>
              <a:endCxn id="108" idx="3"/>
            </p:cNvCxnSpPr>
            <p:nvPr/>
          </p:nvCxnSpPr>
          <p:spPr>
            <a:xfrm flipV="1">
              <a:off x="1092716" y="1893932"/>
              <a:ext cx="693872" cy="162997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20" name="直線矢印コネクタ 119"/>
            <p:cNvCxnSpPr>
              <a:stCxn id="103" idx="5"/>
              <a:endCxn id="109" idx="1"/>
            </p:cNvCxnSpPr>
            <p:nvPr/>
          </p:nvCxnSpPr>
          <p:spPr>
            <a:xfrm>
              <a:off x="1092716" y="3982164"/>
              <a:ext cx="693872" cy="184600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21" name="直線矢印コネクタ 120"/>
            <p:cNvCxnSpPr>
              <a:stCxn id="109" idx="6"/>
              <a:endCxn id="105" idx="2"/>
            </p:cNvCxnSpPr>
            <p:nvPr/>
          </p:nvCxnSpPr>
          <p:spPr>
            <a:xfrm>
              <a:off x="2339752" y="6057292"/>
              <a:ext cx="4104456"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22" name="直線矢印コネクタ 121"/>
            <p:cNvCxnSpPr>
              <a:stCxn id="108" idx="6"/>
              <a:endCxn id="107" idx="2"/>
            </p:cNvCxnSpPr>
            <p:nvPr/>
          </p:nvCxnSpPr>
          <p:spPr>
            <a:xfrm>
              <a:off x="2339752" y="1664804"/>
              <a:ext cx="4104456"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23" name="直線矢印コネクタ 122"/>
            <p:cNvCxnSpPr>
              <a:stCxn id="107" idx="5"/>
              <a:endCxn id="110" idx="0"/>
            </p:cNvCxnSpPr>
            <p:nvPr/>
          </p:nvCxnSpPr>
          <p:spPr>
            <a:xfrm>
              <a:off x="6997372" y="1893932"/>
              <a:ext cx="1067016" cy="1535068"/>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24" name="直線矢印コネクタ 123"/>
            <p:cNvCxnSpPr>
              <a:stCxn id="105" idx="7"/>
              <a:endCxn id="110" idx="4"/>
            </p:cNvCxnSpPr>
            <p:nvPr/>
          </p:nvCxnSpPr>
          <p:spPr>
            <a:xfrm flipV="1">
              <a:off x="6997372" y="4077072"/>
              <a:ext cx="1067016" cy="1751092"/>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25" name="直線矢印コネクタ 124"/>
            <p:cNvCxnSpPr>
              <a:stCxn id="104" idx="7"/>
              <a:endCxn id="107" idx="3"/>
            </p:cNvCxnSpPr>
            <p:nvPr/>
          </p:nvCxnSpPr>
          <p:spPr>
            <a:xfrm flipV="1">
              <a:off x="5557212" y="1893932"/>
              <a:ext cx="981904" cy="162997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26" name="直線矢印コネクタ 125"/>
            <p:cNvCxnSpPr>
              <a:stCxn id="104" idx="5"/>
              <a:endCxn id="105" idx="0"/>
            </p:cNvCxnSpPr>
            <p:nvPr/>
          </p:nvCxnSpPr>
          <p:spPr>
            <a:xfrm>
              <a:off x="5557212" y="3982164"/>
              <a:ext cx="1211032" cy="1751092"/>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27" name="直線矢印コネクタ 126"/>
            <p:cNvCxnSpPr>
              <a:stCxn id="106" idx="6"/>
              <a:endCxn id="104" idx="2"/>
            </p:cNvCxnSpPr>
            <p:nvPr/>
          </p:nvCxnSpPr>
          <p:spPr>
            <a:xfrm>
              <a:off x="3635896" y="3753036"/>
              <a:ext cx="1368152"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28" name="直線矢印コネクタ 127"/>
            <p:cNvCxnSpPr>
              <a:stCxn id="109" idx="7"/>
              <a:endCxn id="106" idx="3"/>
            </p:cNvCxnSpPr>
            <p:nvPr/>
          </p:nvCxnSpPr>
          <p:spPr>
            <a:xfrm flipV="1">
              <a:off x="2244844" y="3982164"/>
              <a:ext cx="837888" cy="184600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29" name="直線矢印コネクタ 128"/>
            <p:cNvCxnSpPr>
              <a:stCxn id="108" idx="5"/>
              <a:endCxn id="106" idx="1"/>
            </p:cNvCxnSpPr>
            <p:nvPr/>
          </p:nvCxnSpPr>
          <p:spPr>
            <a:xfrm>
              <a:off x="2244844" y="1893932"/>
              <a:ext cx="837888" cy="162997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130" name="テキスト ボックス 129"/>
            <p:cNvSpPr txBox="1"/>
            <p:nvPr/>
          </p:nvSpPr>
          <p:spPr>
            <a:xfrm>
              <a:off x="971598" y="2348881"/>
              <a:ext cx="484208" cy="449208"/>
            </a:xfrm>
            <a:prstGeom prst="rect">
              <a:avLst/>
            </a:prstGeom>
            <a:noFill/>
          </p:spPr>
          <p:txBody>
            <a:bodyPr wrap="square" rtlCol="0">
              <a:spAutoFit/>
            </a:bodyPr>
            <a:lstStyle/>
            <a:p>
              <a:r>
                <a:rPr lang="en-US" altLang="ja-JP" sz="1200" i="1" dirty="0" smtClean="0"/>
                <a:t>e</a:t>
              </a:r>
              <a:r>
                <a:rPr lang="en-US" altLang="ja-JP" sz="1200" i="1" baseline="-25000" dirty="0" smtClean="0"/>
                <a:t>1</a:t>
              </a:r>
              <a:endParaRPr kumimoji="1" lang="ja-JP" altLang="en-US" sz="1200" i="1" dirty="0"/>
            </a:p>
          </p:txBody>
        </p:sp>
        <p:sp>
          <p:nvSpPr>
            <p:cNvPr id="131" name="テキスト ボックス 130"/>
            <p:cNvSpPr txBox="1"/>
            <p:nvPr/>
          </p:nvSpPr>
          <p:spPr>
            <a:xfrm>
              <a:off x="899592" y="4797150"/>
              <a:ext cx="484208" cy="449208"/>
            </a:xfrm>
            <a:prstGeom prst="rect">
              <a:avLst/>
            </a:prstGeom>
            <a:noFill/>
          </p:spPr>
          <p:txBody>
            <a:bodyPr wrap="square" rtlCol="0">
              <a:spAutoFit/>
            </a:bodyPr>
            <a:lstStyle/>
            <a:p>
              <a:r>
                <a:rPr lang="en-US" altLang="ja-JP" sz="1200" i="1" dirty="0" smtClean="0"/>
                <a:t>e</a:t>
              </a:r>
              <a:r>
                <a:rPr lang="en-US" altLang="ja-JP" sz="1200" i="1" baseline="-25000" dirty="0"/>
                <a:t>2</a:t>
              </a:r>
              <a:endParaRPr kumimoji="1" lang="ja-JP" altLang="en-US" sz="1200" i="1" dirty="0"/>
            </a:p>
          </p:txBody>
        </p:sp>
        <p:sp>
          <p:nvSpPr>
            <p:cNvPr id="132" name="テキスト ボックス 131"/>
            <p:cNvSpPr txBox="1"/>
            <p:nvPr/>
          </p:nvSpPr>
          <p:spPr>
            <a:xfrm>
              <a:off x="2771802" y="2348881"/>
              <a:ext cx="484208" cy="449208"/>
            </a:xfrm>
            <a:prstGeom prst="rect">
              <a:avLst/>
            </a:prstGeom>
            <a:noFill/>
          </p:spPr>
          <p:txBody>
            <a:bodyPr wrap="square" rtlCol="0">
              <a:spAutoFit/>
            </a:bodyPr>
            <a:lstStyle/>
            <a:p>
              <a:r>
                <a:rPr lang="en-US" altLang="ja-JP" sz="1200" i="1" dirty="0" smtClean="0"/>
                <a:t>e</a:t>
              </a:r>
              <a:r>
                <a:rPr lang="en-US" altLang="ja-JP" sz="1200" i="1" baseline="-25000" dirty="0"/>
                <a:t>3</a:t>
              </a:r>
              <a:endParaRPr kumimoji="1" lang="ja-JP" altLang="en-US" sz="1200" i="1" dirty="0"/>
            </a:p>
          </p:txBody>
        </p:sp>
        <p:sp>
          <p:nvSpPr>
            <p:cNvPr id="133" name="テキスト ボックス 132"/>
            <p:cNvSpPr txBox="1"/>
            <p:nvPr/>
          </p:nvSpPr>
          <p:spPr>
            <a:xfrm>
              <a:off x="2915816" y="4797150"/>
              <a:ext cx="484208" cy="449208"/>
            </a:xfrm>
            <a:prstGeom prst="rect">
              <a:avLst/>
            </a:prstGeom>
            <a:noFill/>
          </p:spPr>
          <p:txBody>
            <a:bodyPr wrap="square" rtlCol="0">
              <a:spAutoFit/>
            </a:bodyPr>
            <a:lstStyle/>
            <a:p>
              <a:r>
                <a:rPr lang="en-US" altLang="ja-JP" sz="1200" i="1" dirty="0" smtClean="0"/>
                <a:t>e</a:t>
              </a:r>
              <a:r>
                <a:rPr lang="en-US" altLang="ja-JP" sz="1200" i="1" baseline="-25000" dirty="0"/>
                <a:t>4</a:t>
              </a:r>
              <a:endParaRPr kumimoji="1" lang="ja-JP" altLang="en-US" sz="1200" i="1" dirty="0"/>
            </a:p>
          </p:txBody>
        </p:sp>
        <p:sp>
          <p:nvSpPr>
            <p:cNvPr id="134" name="テキスト ボックス 133"/>
            <p:cNvSpPr txBox="1"/>
            <p:nvPr/>
          </p:nvSpPr>
          <p:spPr>
            <a:xfrm>
              <a:off x="4139951" y="1095127"/>
              <a:ext cx="484208" cy="449208"/>
            </a:xfrm>
            <a:prstGeom prst="rect">
              <a:avLst/>
            </a:prstGeom>
            <a:noFill/>
          </p:spPr>
          <p:txBody>
            <a:bodyPr wrap="square" rtlCol="0">
              <a:spAutoFit/>
            </a:bodyPr>
            <a:lstStyle/>
            <a:p>
              <a:r>
                <a:rPr lang="en-US" altLang="ja-JP" sz="1200" i="1" dirty="0" smtClean="0"/>
                <a:t>e</a:t>
              </a:r>
              <a:r>
                <a:rPr lang="en-US" altLang="ja-JP" sz="1200" i="1" baseline="-25000" dirty="0"/>
                <a:t>5</a:t>
              </a:r>
              <a:endParaRPr kumimoji="1" lang="ja-JP" altLang="en-US" sz="1200" i="1" dirty="0"/>
            </a:p>
          </p:txBody>
        </p:sp>
        <p:sp>
          <p:nvSpPr>
            <p:cNvPr id="135" name="テキスト ボックス 134"/>
            <p:cNvSpPr txBox="1"/>
            <p:nvPr/>
          </p:nvSpPr>
          <p:spPr>
            <a:xfrm>
              <a:off x="4139951" y="5517232"/>
              <a:ext cx="484208" cy="449208"/>
            </a:xfrm>
            <a:prstGeom prst="rect">
              <a:avLst/>
            </a:prstGeom>
            <a:noFill/>
          </p:spPr>
          <p:txBody>
            <a:bodyPr wrap="square" rtlCol="0">
              <a:spAutoFit/>
            </a:bodyPr>
            <a:lstStyle/>
            <a:p>
              <a:r>
                <a:rPr lang="en-US" altLang="ja-JP" sz="1200" i="1" dirty="0" smtClean="0"/>
                <a:t>e</a:t>
              </a:r>
              <a:r>
                <a:rPr lang="en-US" altLang="ja-JP" sz="1200" i="1" baseline="-25000" dirty="0"/>
                <a:t>7</a:t>
              </a:r>
              <a:endParaRPr kumimoji="1" lang="ja-JP" altLang="en-US" sz="1200" i="1" dirty="0"/>
            </a:p>
          </p:txBody>
        </p:sp>
        <p:sp>
          <p:nvSpPr>
            <p:cNvPr id="136" name="テキスト ボックス 135"/>
            <p:cNvSpPr txBox="1"/>
            <p:nvPr/>
          </p:nvSpPr>
          <p:spPr>
            <a:xfrm>
              <a:off x="4139951" y="3212976"/>
              <a:ext cx="484208" cy="449208"/>
            </a:xfrm>
            <a:prstGeom prst="rect">
              <a:avLst/>
            </a:prstGeom>
            <a:noFill/>
          </p:spPr>
          <p:txBody>
            <a:bodyPr wrap="square" rtlCol="0">
              <a:spAutoFit/>
            </a:bodyPr>
            <a:lstStyle/>
            <a:p>
              <a:r>
                <a:rPr lang="en-US" altLang="ja-JP" sz="1200" i="1" dirty="0" smtClean="0"/>
                <a:t>e</a:t>
              </a:r>
              <a:r>
                <a:rPr lang="en-US" altLang="ja-JP" sz="1200" i="1" baseline="-25000" dirty="0"/>
                <a:t>6</a:t>
              </a:r>
              <a:endParaRPr kumimoji="1" lang="ja-JP" altLang="en-US" sz="1200" i="1" dirty="0"/>
            </a:p>
          </p:txBody>
        </p:sp>
        <p:sp>
          <p:nvSpPr>
            <p:cNvPr id="137" name="テキスト ボックス 136"/>
            <p:cNvSpPr txBox="1"/>
            <p:nvPr/>
          </p:nvSpPr>
          <p:spPr>
            <a:xfrm>
              <a:off x="5455944" y="2420889"/>
              <a:ext cx="484208" cy="449208"/>
            </a:xfrm>
            <a:prstGeom prst="rect">
              <a:avLst/>
            </a:prstGeom>
            <a:noFill/>
          </p:spPr>
          <p:txBody>
            <a:bodyPr wrap="square" rtlCol="0">
              <a:spAutoFit/>
            </a:bodyPr>
            <a:lstStyle/>
            <a:p>
              <a:r>
                <a:rPr lang="en-US" altLang="ja-JP" sz="1200" i="1" dirty="0" smtClean="0"/>
                <a:t>e</a:t>
              </a:r>
              <a:r>
                <a:rPr lang="en-US" altLang="ja-JP" sz="1200" i="1" baseline="-25000" dirty="0"/>
                <a:t>8</a:t>
              </a:r>
              <a:endParaRPr kumimoji="1" lang="ja-JP" altLang="en-US" sz="1200" i="1" dirty="0"/>
            </a:p>
          </p:txBody>
        </p:sp>
        <p:sp>
          <p:nvSpPr>
            <p:cNvPr id="138" name="テキスト ボックス 137"/>
            <p:cNvSpPr txBox="1"/>
            <p:nvPr/>
          </p:nvSpPr>
          <p:spPr>
            <a:xfrm>
              <a:off x="5671967" y="4797150"/>
              <a:ext cx="484208" cy="449208"/>
            </a:xfrm>
            <a:prstGeom prst="rect">
              <a:avLst/>
            </a:prstGeom>
            <a:noFill/>
          </p:spPr>
          <p:txBody>
            <a:bodyPr wrap="square" rtlCol="0">
              <a:spAutoFit/>
            </a:bodyPr>
            <a:lstStyle/>
            <a:p>
              <a:r>
                <a:rPr lang="en-US" altLang="ja-JP" sz="1200" i="1" dirty="0" smtClean="0"/>
                <a:t>e</a:t>
              </a:r>
              <a:r>
                <a:rPr lang="en-US" altLang="ja-JP" sz="1200" i="1" baseline="-25000" dirty="0"/>
                <a:t>9</a:t>
              </a:r>
              <a:endParaRPr kumimoji="1" lang="ja-JP" altLang="en-US" sz="1200" i="1" dirty="0"/>
            </a:p>
          </p:txBody>
        </p:sp>
        <p:sp>
          <p:nvSpPr>
            <p:cNvPr id="139" name="テキスト ボックス 138"/>
            <p:cNvSpPr txBox="1"/>
            <p:nvPr/>
          </p:nvSpPr>
          <p:spPr>
            <a:xfrm>
              <a:off x="7668344" y="2348881"/>
              <a:ext cx="576064" cy="449208"/>
            </a:xfrm>
            <a:prstGeom prst="rect">
              <a:avLst/>
            </a:prstGeom>
            <a:noFill/>
          </p:spPr>
          <p:txBody>
            <a:bodyPr wrap="square" rtlCol="0">
              <a:spAutoFit/>
            </a:bodyPr>
            <a:lstStyle/>
            <a:p>
              <a:r>
                <a:rPr lang="en-US" altLang="ja-JP" sz="1200" i="1" dirty="0" smtClean="0"/>
                <a:t>e</a:t>
              </a:r>
              <a:r>
                <a:rPr lang="en-US" altLang="ja-JP" sz="1200" i="1" baseline="-25000" dirty="0" smtClean="0"/>
                <a:t>10</a:t>
              </a:r>
              <a:endParaRPr kumimoji="1" lang="ja-JP" altLang="en-US" sz="1200" i="1" dirty="0"/>
            </a:p>
          </p:txBody>
        </p:sp>
        <p:sp>
          <p:nvSpPr>
            <p:cNvPr id="140" name="テキスト ボックス 139"/>
            <p:cNvSpPr txBox="1"/>
            <p:nvPr/>
          </p:nvSpPr>
          <p:spPr>
            <a:xfrm>
              <a:off x="7668344" y="4797150"/>
              <a:ext cx="576064" cy="449208"/>
            </a:xfrm>
            <a:prstGeom prst="rect">
              <a:avLst/>
            </a:prstGeom>
            <a:noFill/>
          </p:spPr>
          <p:txBody>
            <a:bodyPr wrap="square" rtlCol="0">
              <a:spAutoFit/>
            </a:bodyPr>
            <a:lstStyle/>
            <a:p>
              <a:r>
                <a:rPr lang="en-US" altLang="ja-JP" sz="1200" i="1" dirty="0" smtClean="0"/>
                <a:t>e</a:t>
              </a:r>
              <a:r>
                <a:rPr lang="en-US" altLang="ja-JP" sz="1200" i="1" baseline="-25000" dirty="0" smtClean="0"/>
                <a:t>11</a:t>
              </a:r>
              <a:endParaRPr kumimoji="1" lang="ja-JP" altLang="en-US" sz="1200" i="1" dirty="0"/>
            </a:p>
          </p:txBody>
        </p:sp>
      </p:grpSp>
      <p:cxnSp>
        <p:nvCxnSpPr>
          <p:cNvPr id="141" name="直線コネクタ 140"/>
          <p:cNvCxnSpPr>
            <a:stCxn id="103" idx="7"/>
            <a:endCxn id="108" idx="3"/>
          </p:cNvCxnSpPr>
          <p:nvPr/>
        </p:nvCxnSpPr>
        <p:spPr>
          <a:xfrm flipV="1">
            <a:off x="2308113" y="3988670"/>
            <a:ext cx="465951" cy="100510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a:stCxn id="108" idx="6"/>
            <a:endCxn id="107" idx="2"/>
          </p:cNvCxnSpPr>
          <p:nvPr/>
        </p:nvCxnSpPr>
        <p:spPr>
          <a:xfrm>
            <a:off x="3145526" y="3847381"/>
            <a:ext cx="2756237"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a:stCxn id="108" idx="5"/>
            <a:endCxn id="106" idx="1"/>
          </p:cNvCxnSpPr>
          <p:nvPr/>
        </p:nvCxnSpPr>
        <p:spPr>
          <a:xfrm>
            <a:off x="3081793" y="3988670"/>
            <a:ext cx="562662" cy="1005106"/>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a:stCxn id="107" idx="3"/>
            <a:endCxn id="104" idx="7"/>
          </p:cNvCxnSpPr>
          <p:nvPr/>
        </p:nvCxnSpPr>
        <p:spPr>
          <a:xfrm flipH="1">
            <a:off x="5306125" y="3988670"/>
            <a:ext cx="659371" cy="1005106"/>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a:stCxn id="107" idx="5"/>
            <a:endCxn id="110" idx="0"/>
          </p:cNvCxnSpPr>
          <p:nvPr/>
        </p:nvCxnSpPr>
        <p:spPr>
          <a:xfrm>
            <a:off x="6273225" y="3988670"/>
            <a:ext cx="716527" cy="9465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6B198337-42E8-409E-9910-3595C517C26B}" type="slidenum">
              <a:rPr kumimoji="1" lang="ja-JP" altLang="en-US" smtClean="0"/>
              <a:t>10</a:t>
            </a:fld>
            <a:endParaRPr kumimoji="1" lang="ja-JP" altLang="en-US" dirty="0"/>
          </a:p>
        </p:txBody>
      </p:sp>
    </p:spTree>
    <p:extLst>
      <p:ext uri="{BB962C8B-B14F-4D97-AF65-F5344CB8AC3E}">
        <p14:creationId xmlns:p14="http://schemas.microsoft.com/office/powerpoint/2010/main" val="239742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par>
                                <p:cTn id="8" presetID="10" presetClass="entr" presetSubtype="0" fill="hold"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fade">
                                      <p:cBhvr>
                                        <p:cTn id="10" dur="500"/>
                                        <p:tgtEl>
                                          <p:spTgt spid="142"/>
                                        </p:tgtEl>
                                      </p:cBhvr>
                                    </p:animEffect>
                                  </p:childTnLst>
                                </p:cTn>
                              </p:par>
                              <p:par>
                                <p:cTn id="11" presetID="10" presetClass="entr" presetSubtype="0" fill="hold" nodeType="withEffect">
                                  <p:stCondLst>
                                    <p:cond delay="0"/>
                                  </p:stCondLst>
                                  <p:childTnLst>
                                    <p:set>
                                      <p:cBhvr>
                                        <p:cTn id="12" dur="1" fill="hold">
                                          <p:stCondLst>
                                            <p:cond delay="0"/>
                                          </p:stCondLst>
                                        </p:cTn>
                                        <p:tgtEl>
                                          <p:spTgt spid="143"/>
                                        </p:tgtEl>
                                        <p:attrNameLst>
                                          <p:attrName>style.visibility</p:attrName>
                                        </p:attrNameLst>
                                      </p:cBhvr>
                                      <p:to>
                                        <p:strVal val="visible"/>
                                      </p:to>
                                    </p:set>
                                    <p:animEffect transition="in" filter="fade">
                                      <p:cBhvr>
                                        <p:cTn id="13" dur="500"/>
                                        <p:tgtEl>
                                          <p:spTgt spid="14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141"/>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142"/>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43"/>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144"/>
                                        </p:tgtEl>
                                        <p:attrNameLst>
                                          <p:attrName>style.visibility</p:attrName>
                                        </p:attrNameLst>
                                      </p:cBhvr>
                                      <p:to>
                                        <p:strVal val="visible"/>
                                      </p:to>
                                    </p:set>
                                    <p:animEffect transition="in" filter="fade">
                                      <p:cBhvr>
                                        <p:cTn id="24" dur="500"/>
                                        <p:tgtEl>
                                          <p:spTgt spid="144"/>
                                        </p:tgtEl>
                                      </p:cBhvr>
                                    </p:animEffect>
                                  </p:childTnLst>
                                </p:cTn>
                              </p:par>
                              <p:par>
                                <p:cTn id="25" presetID="1" presetClass="exit" presetSubtype="0" fill="hold" nodeType="with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2"/>
                                        </p:tgtEl>
                                        <p:attrNameLst>
                                          <p:attrName>style.visibility</p:attrName>
                                        </p:attrNameLst>
                                      </p:cBhvr>
                                      <p:to>
                                        <p:strVal val="visible"/>
                                      </p:to>
                                    </p:set>
                                    <p:animEffect transition="in" filter="fade">
                                      <p:cBhvr>
                                        <p:cTn id="31" dur="500"/>
                                        <p:tgtEl>
                                          <p:spTgt spid="142"/>
                                        </p:tgtEl>
                                      </p:cBhvr>
                                    </p:animEffect>
                                  </p:childTnLst>
                                </p:cTn>
                              </p:par>
                              <p:par>
                                <p:cTn id="32" presetID="10" presetClass="entr" presetSubtype="0" fill="hold" nodeType="withEffect">
                                  <p:stCondLst>
                                    <p:cond delay="0"/>
                                  </p:stCondLst>
                                  <p:childTnLst>
                                    <p:set>
                                      <p:cBhvr>
                                        <p:cTn id="33" dur="1" fill="hold">
                                          <p:stCondLst>
                                            <p:cond delay="0"/>
                                          </p:stCondLst>
                                        </p:cTn>
                                        <p:tgtEl>
                                          <p:spTgt spid="144"/>
                                        </p:tgtEl>
                                        <p:attrNameLst>
                                          <p:attrName>style.visibility</p:attrName>
                                        </p:attrNameLst>
                                      </p:cBhvr>
                                      <p:to>
                                        <p:strVal val="visible"/>
                                      </p:to>
                                    </p:set>
                                    <p:animEffect transition="in" filter="fade">
                                      <p:cBhvr>
                                        <p:cTn id="34" dur="500"/>
                                        <p:tgtEl>
                                          <p:spTgt spid="144"/>
                                        </p:tgtEl>
                                      </p:cBhvr>
                                    </p:animEffect>
                                  </p:childTnLst>
                                </p:cTn>
                              </p:par>
                              <p:par>
                                <p:cTn id="35" presetID="10" presetClass="entr" presetSubtype="0" fill="hold" nodeType="withEffect">
                                  <p:stCondLst>
                                    <p:cond delay="0"/>
                                  </p:stCondLst>
                                  <p:childTnLst>
                                    <p:set>
                                      <p:cBhvr>
                                        <p:cTn id="36" dur="1" fill="hold">
                                          <p:stCondLst>
                                            <p:cond delay="0"/>
                                          </p:stCondLst>
                                        </p:cTn>
                                        <p:tgtEl>
                                          <p:spTgt spid="145"/>
                                        </p:tgtEl>
                                        <p:attrNameLst>
                                          <p:attrName>style.visibility</p:attrName>
                                        </p:attrNameLst>
                                      </p:cBhvr>
                                      <p:to>
                                        <p:strVal val="visible"/>
                                      </p:to>
                                    </p:set>
                                    <p:animEffect transition="in" filter="fade">
                                      <p:cBhvr>
                                        <p:cTn id="37" dur="500"/>
                                        <p:tgtEl>
                                          <p:spTgt spid="14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142"/>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144"/>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1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テキスト ボックス 5"/>
          <p:cNvSpPr txBox="1"/>
          <p:nvPr/>
        </p:nvSpPr>
        <p:spPr>
          <a:xfrm>
            <a:off x="406958" y="1381654"/>
            <a:ext cx="8330083" cy="3539430"/>
          </a:xfrm>
          <a:prstGeom prst="rect">
            <a:avLst/>
          </a:prstGeom>
          <a:noFill/>
        </p:spPr>
        <p:txBody>
          <a:bodyPr wrap="square" rtlCol="0">
            <a:spAutoFit/>
          </a:bodyPr>
          <a:lstStyle/>
          <a:p>
            <a:pPr marL="457200" indent="-457200">
              <a:buFont typeface="Wingdings" pitchFamily="2" charset="2"/>
              <a:buChar char="u"/>
            </a:pPr>
            <a:r>
              <a:rPr lang="ja-JP" altLang="en-US" sz="3200" dirty="0" smtClean="0">
                <a:latin typeface="+mn-ea"/>
              </a:rPr>
              <a:t> プログラムによってネットワークトモグラフィを実装している</a:t>
            </a:r>
            <a:endParaRPr lang="en-US" altLang="ja-JP" sz="3200" dirty="0" smtClean="0">
              <a:latin typeface="+mn-ea"/>
            </a:endParaRPr>
          </a:p>
          <a:p>
            <a:pPr marL="457200" indent="-457200">
              <a:buFont typeface="Wingdings" pitchFamily="2" charset="2"/>
              <a:buChar char="u"/>
            </a:pPr>
            <a:endParaRPr lang="en-US" altLang="ja-JP" sz="3200" dirty="0" smtClean="0">
              <a:latin typeface="+mn-ea"/>
            </a:endParaRPr>
          </a:p>
          <a:p>
            <a:pPr marL="457200" indent="-457200">
              <a:buFont typeface="Wingdings" pitchFamily="2" charset="2"/>
              <a:buChar char="u"/>
            </a:pPr>
            <a:r>
              <a:rPr lang="ja-JP" altLang="en-US" sz="3200" dirty="0" smtClean="0">
                <a:latin typeface="+mn-ea"/>
              </a:rPr>
              <a:t> ノードとリンクの関係はテキストファイルで与えている</a:t>
            </a:r>
            <a:endParaRPr lang="en-US" altLang="ja-JP" sz="3200" dirty="0">
              <a:latin typeface="+mn-ea"/>
            </a:endParaRPr>
          </a:p>
          <a:p>
            <a:pPr marL="457200" indent="-457200">
              <a:buFont typeface="Wingdings" pitchFamily="2" charset="2"/>
              <a:buChar char="u"/>
            </a:pPr>
            <a:endParaRPr lang="en-US" altLang="ja-JP" sz="3200" dirty="0">
              <a:latin typeface="+mn-ea"/>
            </a:endParaRPr>
          </a:p>
          <a:p>
            <a:pPr marL="457200" indent="-457200">
              <a:buFont typeface="Wingdings" pitchFamily="2" charset="2"/>
              <a:buChar char="u"/>
            </a:pPr>
            <a:r>
              <a:rPr lang="ja-JP" altLang="en-US" sz="2800" dirty="0" smtClean="0"/>
              <a:t> </a:t>
            </a:r>
            <a:r>
              <a:rPr lang="ja-JP" altLang="en-US" sz="2800" dirty="0"/>
              <a:t>リンク</a:t>
            </a:r>
            <a:r>
              <a:rPr lang="ja-JP" altLang="en-US" sz="2800" dirty="0" smtClean="0"/>
              <a:t>の与え方</a:t>
            </a:r>
            <a:endParaRPr lang="en-US" altLang="ja-JP" sz="2800" dirty="0"/>
          </a:p>
        </p:txBody>
      </p:sp>
      <p:sp>
        <p:nvSpPr>
          <p:cNvPr id="4" name="タイトル 1"/>
          <p:cNvSpPr txBox="1">
            <a:spLocks/>
          </p:cNvSpPr>
          <p:nvPr/>
        </p:nvSpPr>
        <p:spPr>
          <a:xfrm>
            <a:off x="1319994" y="188640"/>
            <a:ext cx="6504012" cy="1049469"/>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tx2"/>
                </a:solidFill>
                <a:latin typeface="Garamond" panose="02020404030301010803" pitchFamily="18" charset="0"/>
              </a:rPr>
              <a:t>Ways to Implementation</a:t>
            </a:r>
            <a:endParaRPr lang="ja-JP" altLang="en-US" sz="6000" dirty="0">
              <a:solidFill>
                <a:schemeClr val="tx2"/>
              </a:solidFill>
              <a:latin typeface="Garamond" panose="02020404030301010803" pitchFamily="18" charset="0"/>
            </a:endParaRPr>
          </a:p>
        </p:txBody>
      </p:sp>
      <p:sp>
        <p:nvSpPr>
          <p:cNvPr id="5" name="スライド番号プレースホルダー 2"/>
          <p:cNvSpPr>
            <a:spLocks noGrp="1"/>
          </p:cNvSpPr>
          <p:nvPr>
            <p:ph type="sldNum" sz="quarter" idx="12"/>
          </p:nvPr>
        </p:nvSpPr>
        <p:spPr>
          <a:xfrm>
            <a:off x="4034690" y="6559201"/>
            <a:ext cx="685799" cy="252942"/>
          </a:xfrm>
        </p:spPr>
        <p:txBody>
          <a:bodyPr/>
          <a:lstStyle/>
          <a:p>
            <a:fld id="{6B198337-42E8-409E-9910-3595C517C26B}" type="slidenum">
              <a:rPr kumimoji="1" lang="ja-JP" altLang="en-US" smtClean="0"/>
              <a:t>11</a:t>
            </a:fld>
            <a:endParaRPr kumimoji="1" lang="ja-JP" altLang="en-US" dirty="0"/>
          </a:p>
        </p:txBody>
      </p:sp>
      <p:grpSp>
        <p:nvGrpSpPr>
          <p:cNvPr id="40" name="グループ化 39"/>
          <p:cNvGrpSpPr/>
          <p:nvPr/>
        </p:nvGrpSpPr>
        <p:grpSpPr>
          <a:xfrm>
            <a:off x="1092736" y="4921084"/>
            <a:ext cx="3115192" cy="1125512"/>
            <a:chOff x="1470032" y="2086208"/>
            <a:chExt cx="3115192" cy="1125512"/>
          </a:xfrm>
        </p:grpSpPr>
        <p:sp>
          <p:nvSpPr>
            <p:cNvPr id="41" name="テキスト ボックス 40"/>
            <p:cNvSpPr txBox="1"/>
            <p:nvPr/>
          </p:nvSpPr>
          <p:spPr>
            <a:xfrm>
              <a:off x="1640667" y="2086208"/>
              <a:ext cx="2107803" cy="553998"/>
            </a:xfrm>
            <a:prstGeom prst="rect">
              <a:avLst/>
            </a:prstGeom>
            <a:noFill/>
          </p:spPr>
          <p:txBody>
            <a:bodyPr wrap="square" rtlCol="0">
              <a:spAutoFit/>
            </a:bodyPr>
            <a:lstStyle/>
            <a:p>
              <a:r>
                <a:rPr kumimoji="1" lang="en-US" altLang="ja-JP" sz="3000" b="1" dirty="0" smtClean="0"/>
                <a:t>e1, s, v1</a:t>
              </a:r>
              <a:endParaRPr kumimoji="1" lang="ja-JP" altLang="en-US" sz="3000" b="1" dirty="0"/>
            </a:p>
          </p:txBody>
        </p:sp>
        <p:cxnSp>
          <p:nvCxnSpPr>
            <p:cNvPr id="42" name="直線コネクタ 41"/>
            <p:cNvCxnSpPr/>
            <p:nvPr/>
          </p:nvCxnSpPr>
          <p:spPr bwMode="auto">
            <a:xfrm>
              <a:off x="2326721" y="2643986"/>
              <a:ext cx="264078" cy="0"/>
            </a:xfrm>
            <a:prstGeom prst="line">
              <a:avLst/>
            </a:prstGeom>
            <a:solidFill>
              <a:srgbClr val="FFFF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コネクタ 42"/>
            <p:cNvCxnSpPr/>
            <p:nvPr/>
          </p:nvCxnSpPr>
          <p:spPr bwMode="auto">
            <a:xfrm>
              <a:off x="1750536" y="2640206"/>
              <a:ext cx="356052" cy="0"/>
            </a:xfrm>
            <a:prstGeom prst="line">
              <a:avLst/>
            </a:prstGeom>
            <a:solidFill>
              <a:srgbClr val="FFFFFF"/>
            </a:solidFill>
            <a:ln w="3810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テキスト ボックス 43"/>
            <p:cNvSpPr txBox="1"/>
            <p:nvPr/>
          </p:nvSpPr>
          <p:spPr>
            <a:xfrm>
              <a:off x="2611144" y="2849770"/>
              <a:ext cx="1207295" cy="338554"/>
            </a:xfrm>
            <a:prstGeom prst="rect">
              <a:avLst/>
            </a:prstGeom>
            <a:noFill/>
          </p:spPr>
          <p:txBody>
            <a:bodyPr wrap="square" rtlCol="0">
              <a:spAutoFit/>
            </a:bodyPr>
            <a:lstStyle/>
            <a:p>
              <a:r>
                <a:rPr lang="ja-JP" altLang="en-US" sz="1600" b="1" dirty="0">
                  <a:solidFill>
                    <a:srgbClr val="FF0000"/>
                  </a:solidFill>
                </a:rPr>
                <a:t>始点ノード</a:t>
              </a:r>
              <a:endParaRPr kumimoji="1" lang="ja-JP" altLang="en-US" sz="1600" b="1" dirty="0">
                <a:solidFill>
                  <a:srgbClr val="FF0000"/>
                </a:solidFill>
              </a:endParaRPr>
            </a:p>
          </p:txBody>
        </p:sp>
        <p:sp>
          <p:nvSpPr>
            <p:cNvPr id="45" name="テキスト ボックス 44"/>
            <p:cNvSpPr txBox="1"/>
            <p:nvPr/>
          </p:nvSpPr>
          <p:spPr>
            <a:xfrm>
              <a:off x="1470032" y="2873166"/>
              <a:ext cx="1290638" cy="338554"/>
            </a:xfrm>
            <a:prstGeom prst="rect">
              <a:avLst/>
            </a:prstGeom>
            <a:noFill/>
          </p:spPr>
          <p:txBody>
            <a:bodyPr wrap="square" rtlCol="0">
              <a:spAutoFit/>
            </a:bodyPr>
            <a:lstStyle/>
            <a:p>
              <a:r>
                <a:rPr kumimoji="1" lang="ja-JP" altLang="en-US" sz="1600" b="1" dirty="0" smtClean="0">
                  <a:solidFill>
                    <a:srgbClr val="00B0F0"/>
                  </a:solidFill>
                </a:rPr>
                <a:t>リンク名</a:t>
              </a:r>
              <a:endParaRPr kumimoji="1" lang="ja-JP" altLang="en-US" sz="1600" b="1" dirty="0">
                <a:solidFill>
                  <a:srgbClr val="00B0F0"/>
                </a:solidFill>
              </a:endParaRPr>
            </a:p>
          </p:txBody>
        </p:sp>
        <p:cxnSp>
          <p:nvCxnSpPr>
            <p:cNvPr id="46" name="直線コネクタ 45"/>
            <p:cNvCxnSpPr/>
            <p:nvPr/>
          </p:nvCxnSpPr>
          <p:spPr bwMode="auto">
            <a:xfrm>
              <a:off x="1928562" y="2626427"/>
              <a:ext cx="0" cy="206632"/>
            </a:xfrm>
            <a:prstGeom prst="line">
              <a:avLst/>
            </a:prstGeom>
            <a:solidFill>
              <a:srgbClr val="FFFFFF"/>
            </a:solidFill>
            <a:ln w="3810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線コネクタ 46"/>
            <p:cNvCxnSpPr/>
            <p:nvPr/>
          </p:nvCxnSpPr>
          <p:spPr bwMode="auto">
            <a:xfrm>
              <a:off x="2783925" y="2643986"/>
              <a:ext cx="416475" cy="0"/>
            </a:xfrm>
            <a:prstGeom prst="line">
              <a:avLst/>
            </a:prstGeom>
            <a:solidFill>
              <a:srgbClr val="FFFF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テキスト ボックス 47"/>
            <p:cNvSpPr txBox="1"/>
            <p:nvPr/>
          </p:nvSpPr>
          <p:spPr>
            <a:xfrm>
              <a:off x="3377929" y="2597015"/>
              <a:ext cx="1207295" cy="338554"/>
            </a:xfrm>
            <a:prstGeom prst="rect">
              <a:avLst/>
            </a:prstGeom>
            <a:noFill/>
          </p:spPr>
          <p:txBody>
            <a:bodyPr wrap="square" rtlCol="0">
              <a:spAutoFit/>
            </a:bodyPr>
            <a:lstStyle/>
            <a:p>
              <a:r>
                <a:rPr lang="ja-JP" altLang="en-US" sz="1600" b="1" dirty="0" smtClean="0">
                  <a:solidFill>
                    <a:srgbClr val="FF0000"/>
                  </a:solidFill>
                </a:rPr>
                <a:t>終点</a:t>
              </a:r>
              <a:r>
                <a:rPr lang="ja-JP" altLang="en-US" sz="1600" b="1" dirty="0">
                  <a:solidFill>
                    <a:srgbClr val="FF0000"/>
                  </a:solidFill>
                </a:rPr>
                <a:t>ノード</a:t>
              </a:r>
              <a:endParaRPr kumimoji="1" lang="ja-JP" altLang="en-US" sz="1600" b="1" dirty="0">
                <a:solidFill>
                  <a:srgbClr val="FF0000"/>
                </a:solidFill>
              </a:endParaRPr>
            </a:p>
          </p:txBody>
        </p:sp>
        <p:cxnSp>
          <p:nvCxnSpPr>
            <p:cNvPr id="49" name="直線コネクタ 48"/>
            <p:cNvCxnSpPr/>
            <p:nvPr/>
          </p:nvCxnSpPr>
          <p:spPr bwMode="auto">
            <a:xfrm>
              <a:off x="2471747" y="2638430"/>
              <a:ext cx="0" cy="398457"/>
            </a:xfrm>
            <a:prstGeom prst="line">
              <a:avLst/>
            </a:prstGeom>
            <a:solidFill>
              <a:srgbClr val="FFFF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コネクタ 49"/>
            <p:cNvCxnSpPr/>
            <p:nvPr/>
          </p:nvCxnSpPr>
          <p:spPr bwMode="auto">
            <a:xfrm>
              <a:off x="2972040" y="2797180"/>
              <a:ext cx="421241" cy="0"/>
            </a:xfrm>
            <a:prstGeom prst="line">
              <a:avLst/>
            </a:prstGeom>
            <a:solidFill>
              <a:srgbClr val="FFFF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線コネクタ 50"/>
            <p:cNvCxnSpPr/>
            <p:nvPr/>
          </p:nvCxnSpPr>
          <p:spPr bwMode="auto">
            <a:xfrm>
              <a:off x="2991088" y="2643986"/>
              <a:ext cx="0" cy="153194"/>
            </a:xfrm>
            <a:prstGeom prst="line">
              <a:avLst/>
            </a:prstGeom>
            <a:solidFill>
              <a:srgbClr val="FFFF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線コネクタ 51"/>
            <p:cNvCxnSpPr/>
            <p:nvPr/>
          </p:nvCxnSpPr>
          <p:spPr bwMode="auto">
            <a:xfrm flipH="1">
              <a:off x="2471747" y="3019047"/>
              <a:ext cx="178585" cy="0"/>
            </a:xfrm>
            <a:prstGeom prst="line">
              <a:avLst/>
            </a:prstGeom>
            <a:solidFill>
              <a:srgbClr val="FFFF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274026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タイトル 1"/>
          <p:cNvSpPr txBox="1">
            <a:spLocks/>
          </p:cNvSpPr>
          <p:nvPr/>
        </p:nvSpPr>
        <p:spPr>
          <a:xfrm>
            <a:off x="1319994" y="188640"/>
            <a:ext cx="6504012" cy="1049469"/>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tx2"/>
                </a:solidFill>
                <a:latin typeface="Garamond" panose="02020404030301010803" pitchFamily="18" charset="0"/>
              </a:rPr>
              <a:t>Ways to Implementation</a:t>
            </a:r>
            <a:endParaRPr lang="ja-JP" altLang="en-US" sz="6000" dirty="0">
              <a:solidFill>
                <a:schemeClr val="tx2"/>
              </a:solidFill>
              <a:latin typeface="Garamond" panose="02020404030301010803" pitchFamily="18" charset="0"/>
            </a:endParaRPr>
          </a:p>
        </p:txBody>
      </p:sp>
      <p:sp>
        <p:nvSpPr>
          <p:cNvPr id="20" name="円/楕円 19"/>
          <p:cNvSpPr/>
          <p:nvPr/>
        </p:nvSpPr>
        <p:spPr>
          <a:xfrm>
            <a:off x="2241722" y="3653333"/>
            <a:ext cx="563652" cy="478176"/>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4547664" y="3653333"/>
            <a:ext cx="563652" cy="478176"/>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2342901" y="3648632"/>
            <a:ext cx="361294" cy="340637"/>
          </a:xfrm>
          <a:prstGeom prst="rect">
            <a:avLst/>
          </a:prstGeom>
          <a:noFill/>
        </p:spPr>
        <p:txBody>
          <a:bodyPr wrap="none" rtlCol="0">
            <a:spAutoFit/>
          </a:bodyPr>
          <a:lstStyle/>
          <a:p>
            <a:r>
              <a:rPr lang="en-US" altLang="ja-JP" sz="2400" i="1" dirty="0"/>
              <a:t>s</a:t>
            </a:r>
            <a:endParaRPr kumimoji="1" lang="ja-JP" altLang="en-US" sz="2400" i="1" dirty="0"/>
          </a:p>
        </p:txBody>
      </p:sp>
      <p:sp>
        <p:nvSpPr>
          <p:cNvPr id="30" name="テキスト ボックス 29"/>
          <p:cNvSpPr txBox="1"/>
          <p:nvPr/>
        </p:nvSpPr>
        <p:spPr>
          <a:xfrm>
            <a:off x="4604875" y="3700486"/>
            <a:ext cx="420201" cy="295218"/>
          </a:xfrm>
          <a:prstGeom prst="rect">
            <a:avLst/>
          </a:prstGeom>
          <a:noFill/>
        </p:spPr>
        <p:txBody>
          <a:bodyPr wrap="none" rtlCol="0">
            <a:spAutoFit/>
          </a:bodyPr>
          <a:lstStyle/>
          <a:p>
            <a:r>
              <a:rPr kumimoji="1" lang="en-US" altLang="ja-JP" sz="2000" i="1" dirty="0" smtClean="0"/>
              <a:t>v</a:t>
            </a:r>
            <a:r>
              <a:rPr kumimoji="1" lang="en-US" altLang="ja-JP" sz="2000" i="1" baseline="-25000" dirty="0" smtClean="0"/>
              <a:t>1</a:t>
            </a:r>
            <a:endParaRPr kumimoji="1" lang="ja-JP" altLang="en-US" sz="2000" i="1" dirty="0"/>
          </a:p>
        </p:txBody>
      </p:sp>
      <p:cxnSp>
        <p:nvCxnSpPr>
          <p:cNvPr id="36" name="直線矢印コネクタ 35"/>
          <p:cNvCxnSpPr>
            <a:stCxn id="20" idx="6"/>
            <a:endCxn id="25" idx="2"/>
          </p:cNvCxnSpPr>
          <p:nvPr/>
        </p:nvCxnSpPr>
        <p:spPr>
          <a:xfrm>
            <a:off x="2805374" y="3892421"/>
            <a:ext cx="1742290"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5" idx="7"/>
          </p:cNvCxnSpPr>
          <p:nvPr/>
        </p:nvCxnSpPr>
        <p:spPr>
          <a:xfrm flipV="1">
            <a:off x="5028771" y="3541631"/>
            <a:ext cx="1704030" cy="181729"/>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59" name="直線矢印コネクタ 58"/>
          <p:cNvCxnSpPr>
            <a:stCxn id="25" idx="5"/>
          </p:cNvCxnSpPr>
          <p:nvPr/>
        </p:nvCxnSpPr>
        <p:spPr>
          <a:xfrm>
            <a:off x="5028771" y="4061482"/>
            <a:ext cx="1704030" cy="435439"/>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3277786" y="3395638"/>
            <a:ext cx="551855" cy="461665"/>
          </a:xfrm>
          <a:prstGeom prst="rect">
            <a:avLst/>
          </a:prstGeom>
          <a:noFill/>
        </p:spPr>
        <p:txBody>
          <a:bodyPr wrap="square" rtlCol="0">
            <a:spAutoFit/>
          </a:bodyPr>
          <a:lstStyle/>
          <a:p>
            <a:r>
              <a:rPr lang="en-US" altLang="ja-JP" sz="2400" i="1" dirty="0" smtClean="0"/>
              <a:t>e</a:t>
            </a:r>
            <a:r>
              <a:rPr lang="en-US" altLang="ja-JP" sz="2400" i="1" baseline="-25000" dirty="0" smtClean="0"/>
              <a:t>1</a:t>
            </a:r>
            <a:endParaRPr kumimoji="1" lang="ja-JP" altLang="en-US" sz="2400" i="1" dirty="0"/>
          </a:p>
        </p:txBody>
      </p:sp>
      <p:sp>
        <p:nvSpPr>
          <p:cNvPr id="62" name="テキスト ボックス 61"/>
          <p:cNvSpPr txBox="1"/>
          <p:nvPr/>
        </p:nvSpPr>
        <p:spPr>
          <a:xfrm>
            <a:off x="5578563" y="3799248"/>
            <a:ext cx="546389" cy="461665"/>
          </a:xfrm>
          <a:prstGeom prst="rect">
            <a:avLst/>
          </a:prstGeom>
          <a:noFill/>
        </p:spPr>
        <p:txBody>
          <a:bodyPr wrap="square" rtlCol="0">
            <a:spAutoFit/>
          </a:bodyPr>
          <a:lstStyle/>
          <a:p>
            <a:r>
              <a:rPr lang="en-US" altLang="ja-JP" sz="2400" i="1" dirty="0" smtClean="0"/>
              <a:t>e</a:t>
            </a:r>
            <a:r>
              <a:rPr lang="en-US" altLang="ja-JP" sz="2400" i="1" baseline="-25000" dirty="0"/>
              <a:t>3</a:t>
            </a:r>
            <a:endParaRPr kumimoji="1" lang="ja-JP" altLang="en-US" sz="2400" i="1" dirty="0"/>
          </a:p>
        </p:txBody>
      </p:sp>
      <p:sp>
        <p:nvSpPr>
          <p:cNvPr id="64" name="テキスト ボックス 63"/>
          <p:cNvSpPr txBox="1"/>
          <p:nvPr/>
        </p:nvSpPr>
        <p:spPr>
          <a:xfrm>
            <a:off x="5582180" y="3181076"/>
            <a:ext cx="595305" cy="461665"/>
          </a:xfrm>
          <a:prstGeom prst="rect">
            <a:avLst/>
          </a:prstGeom>
          <a:noFill/>
        </p:spPr>
        <p:txBody>
          <a:bodyPr wrap="square" rtlCol="0">
            <a:spAutoFit/>
          </a:bodyPr>
          <a:lstStyle/>
          <a:p>
            <a:r>
              <a:rPr lang="en-US" altLang="ja-JP" sz="2400" i="1" dirty="0" smtClean="0"/>
              <a:t>e</a:t>
            </a:r>
            <a:r>
              <a:rPr lang="en-US" altLang="ja-JP" sz="2400" i="1" baseline="-25000" dirty="0"/>
              <a:t>5</a:t>
            </a:r>
            <a:endParaRPr kumimoji="1" lang="ja-JP" altLang="en-US" sz="2400" i="1" dirty="0"/>
          </a:p>
        </p:txBody>
      </p:sp>
      <p:sp>
        <p:nvSpPr>
          <p:cNvPr id="72" name="テキスト ボックス 71"/>
          <p:cNvSpPr txBox="1"/>
          <p:nvPr/>
        </p:nvSpPr>
        <p:spPr>
          <a:xfrm>
            <a:off x="406958" y="1381638"/>
            <a:ext cx="8490299" cy="1569660"/>
          </a:xfrm>
          <a:prstGeom prst="rect">
            <a:avLst/>
          </a:prstGeom>
          <a:noFill/>
        </p:spPr>
        <p:txBody>
          <a:bodyPr wrap="square" rtlCol="0">
            <a:spAutoFit/>
          </a:bodyPr>
          <a:lstStyle/>
          <a:p>
            <a:pPr marL="457200" indent="-457200">
              <a:buFont typeface="Wingdings" pitchFamily="2" charset="2"/>
              <a:buChar char="u"/>
            </a:pPr>
            <a:r>
              <a:rPr lang="ja-JP" altLang="en-US" sz="2400" dirty="0" smtClean="0">
                <a:latin typeface="+mn-ea"/>
              </a:rPr>
              <a:t>各リンクの終点ノードからのリンクの分岐数を保持</a:t>
            </a:r>
            <a:endParaRPr lang="en-US" altLang="ja-JP" sz="2400" dirty="0" smtClean="0">
              <a:latin typeface="+mn-ea"/>
            </a:endParaRPr>
          </a:p>
          <a:p>
            <a:endParaRPr lang="en-US" altLang="ja-JP" sz="2400" dirty="0" smtClean="0">
              <a:latin typeface="+mn-ea"/>
            </a:endParaRPr>
          </a:p>
          <a:p>
            <a:pPr marL="457200" indent="-457200">
              <a:buFont typeface="Wingdings" pitchFamily="2" charset="2"/>
              <a:buChar char="u"/>
            </a:pPr>
            <a:r>
              <a:rPr lang="ja-JP" altLang="en-US" sz="2400" dirty="0"/>
              <a:t> </a:t>
            </a:r>
            <a:r>
              <a:rPr lang="ja-JP" altLang="en-US" sz="2400" dirty="0" smtClean="0"/>
              <a:t>下記の例だと、</a:t>
            </a:r>
            <a:r>
              <a:rPr lang="ja-JP" altLang="en-US" sz="2400" dirty="0" smtClean="0"/>
              <a:t>初期状態でリンク</a:t>
            </a:r>
            <a:r>
              <a:rPr lang="en-US" altLang="ja-JP" sz="2400" i="1" dirty="0" smtClean="0"/>
              <a:t>e</a:t>
            </a:r>
            <a:r>
              <a:rPr lang="en-US" altLang="ja-JP" sz="2400" i="1" baseline="-25000" dirty="0" smtClean="0"/>
              <a:t>1</a:t>
            </a:r>
            <a:r>
              <a:rPr lang="en-US" altLang="ja-JP" sz="2400" i="1" dirty="0" smtClean="0"/>
              <a:t> </a:t>
            </a:r>
            <a:r>
              <a:rPr lang="ja-JP" altLang="en-US" sz="2400" dirty="0"/>
              <a:t> </a:t>
            </a:r>
            <a:r>
              <a:rPr lang="ja-JP" altLang="en-US" sz="2400" dirty="0" smtClean="0"/>
              <a:t>の保持している情報は </a:t>
            </a:r>
            <a:r>
              <a:rPr lang="en-US" altLang="ja-JP" sz="2400" i="1" dirty="0" smtClean="0"/>
              <a:t>( </a:t>
            </a:r>
            <a:r>
              <a:rPr lang="en-US" altLang="ja-JP" sz="2400" i="1" dirty="0" smtClean="0">
                <a:solidFill>
                  <a:srgbClr val="00B0F0"/>
                </a:solidFill>
              </a:rPr>
              <a:t>e</a:t>
            </a:r>
            <a:r>
              <a:rPr lang="en-US" altLang="ja-JP" sz="2400" i="1" baseline="-25000" dirty="0" smtClean="0">
                <a:solidFill>
                  <a:srgbClr val="00B0F0"/>
                </a:solidFill>
              </a:rPr>
              <a:t>1</a:t>
            </a:r>
            <a:r>
              <a:rPr lang="en-US" altLang="ja-JP" sz="2400" i="1" baseline="-25000" dirty="0" smtClean="0"/>
              <a:t>   </a:t>
            </a:r>
            <a:r>
              <a:rPr lang="en-US" altLang="ja-JP" sz="2400" i="1" dirty="0" smtClean="0">
                <a:solidFill>
                  <a:srgbClr val="FF0000"/>
                </a:solidFill>
              </a:rPr>
              <a:t>s  v</a:t>
            </a:r>
            <a:r>
              <a:rPr lang="en-US" altLang="ja-JP" sz="2400" i="1" baseline="-25000" dirty="0" smtClean="0">
                <a:solidFill>
                  <a:srgbClr val="FF0000"/>
                </a:solidFill>
              </a:rPr>
              <a:t>1</a:t>
            </a:r>
            <a:r>
              <a:rPr lang="en-US" altLang="ja-JP" sz="2400" i="1" baseline="-25000" dirty="0" smtClean="0"/>
              <a:t> </a:t>
            </a:r>
            <a:r>
              <a:rPr lang="en-US" altLang="ja-JP" sz="2400" i="1" dirty="0" smtClean="0"/>
              <a:t> </a:t>
            </a:r>
            <a:r>
              <a:rPr lang="en-US" altLang="ja-JP" sz="2400" i="1" dirty="0" smtClean="0">
                <a:solidFill>
                  <a:srgbClr val="7030A0"/>
                </a:solidFill>
              </a:rPr>
              <a:t>2</a:t>
            </a:r>
            <a:r>
              <a:rPr lang="en-US" altLang="ja-JP" sz="2400" i="1" dirty="0" smtClean="0"/>
              <a:t> </a:t>
            </a:r>
            <a:r>
              <a:rPr lang="en-US" altLang="ja-JP" sz="2400" i="1" dirty="0" smtClean="0"/>
              <a:t>)</a:t>
            </a:r>
            <a:r>
              <a:rPr lang="ja-JP" altLang="en-US" sz="2400" i="1" dirty="0" smtClean="0"/>
              <a:t> </a:t>
            </a:r>
            <a:r>
              <a:rPr lang="ja-JP" altLang="en-US" sz="2400" dirty="0" smtClean="0"/>
              <a:t>となる</a:t>
            </a:r>
            <a:endParaRPr lang="en-US" altLang="ja-JP" sz="2400" i="1" dirty="0"/>
          </a:p>
        </p:txBody>
      </p:sp>
      <p:sp>
        <p:nvSpPr>
          <p:cNvPr id="73" name="スライド番号プレースホルダー 2"/>
          <p:cNvSpPr>
            <a:spLocks noGrp="1"/>
          </p:cNvSpPr>
          <p:nvPr>
            <p:ph type="sldNum" sz="quarter" idx="12"/>
          </p:nvPr>
        </p:nvSpPr>
        <p:spPr>
          <a:xfrm>
            <a:off x="4106333" y="6571190"/>
            <a:ext cx="685799" cy="252942"/>
          </a:xfrm>
        </p:spPr>
        <p:txBody>
          <a:bodyPr/>
          <a:lstStyle/>
          <a:p>
            <a:fld id="{6B198337-42E8-409E-9910-3595C517C26B}" type="slidenum">
              <a:rPr kumimoji="1" lang="ja-JP" altLang="en-US" smtClean="0"/>
              <a:t>12</a:t>
            </a:fld>
            <a:endParaRPr kumimoji="1" lang="ja-JP" altLang="en-US" dirty="0"/>
          </a:p>
        </p:txBody>
      </p:sp>
      <p:sp>
        <p:nvSpPr>
          <p:cNvPr id="15" name="正方形/長方形 14"/>
          <p:cNvSpPr/>
          <p:nvPr/>
        </p:nvSpPr>
        <p:spPr bwMode="auto">
          <a:xfrm>
            <a:off x="2006461" y="3264454"/>
            <a:ext cx="5061996" cy="1480457"/>
          </a:xfrm>
          <a:prstGeom prst="rect">
            <a:avLst/>
          </a:prstGeom>
          <a:noFill/>
          <a:ln w="254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panose="020B0604020202020204" pitchFamily="34" charset="0"/>
            </a:endParaRPr>
          </a:p>
        </p:txBody>
      </p:sp>
      <p:sp>
        <p:nvSpPr>
          <p:cNvPr id="80" name="テキスト ボックス 79"/>
          <p:cNvSpPr txBox="1"/>
          <p:nvPr/>
        </p:nvSpPr>
        <p:spPr>
          <a:xfrm>
            <a:off x="559357" y="5214811"/>
            <a:ext cx="8490299" cy="830997"/>
          </a:xfrm>
          <a:prstGeom prst="rect">
            <a:avLst/>
          </a:prstGeom>
          <a:noFill/>
        </p:spPr>
        <p:txBody>
          <a:bodyPr wrap="square" rtlCol="0">
            <a:spAutoFit/>
          </a:bodyPr>
          <a:lstStyle/>
          <a:p>
            <a:pPr marL="457200" indent="-457200">
              <a:buFont typeface="Wingdings" pitchFamily="2" charset="2"/>
              <a:buChar char="u"/>
            </a:pPr>
            <a:r>
              <a:rPr lang="ja-JP" altLang="en-US" sz="2400" dirty="0" smtClean="0"/>
              <a:t>観測パスに選ばれると、この分岐数を</a:t>
            </a:r>
            <a:r>
              <a:rPr lang="en-US" altLang="ja-JP" sz="2400" dirty="0" smtClean="0"/>
              <a:t>-1 </a:t>
            </a:r>
            <a:r>
              <a:rPr lang="ja-JP" altLang="en-US" sz="2400" dirty="0" smtClean="0"/>
              <a:t>する</a:t>
            </a:r>
            <a:endParaRPr lang="en-US" altLang="ja-JP" sz="2400" dirty="0" smtClean="0"/>
          </a:p>
          <a:p>
            <a:r>
              <a:rPr lang="ja-JP" altLang="en-US" sz="2400" i="1" dirty="0" smtClean="0"/>
              <a:t>　　　　　　　　　　　　　　　　　　　　</a:t>
            </a:r>
            <a:endParaRPr lang="en-US" altLang="ja-JP" sz="2400" dirty="0"/>
          </a:p>
        </p:txBody>
      </p:sp>
      <p:sp>
        <p:nvSpPr>
          <p:cNvPr id="81" name="テキスト ボックス 80"/>
          <p:cNvSpPr txBox="1"/>
          <p:nvPr/>
        </p:nvSpPr>
        <p:spPr>
          <a:xfrm>
            <a:off x="2672090" y="4186737"/>
            <a:ext cx="1932785" cy="461665"/>
          </a:xfrm>
          <a:prstGeom prst="rect">
            <a:avLst/>
          </a:prstGeom>
          <a:noFill/>
        </p:spPr>
        <p:txBody>
          <a:bodyPr wrap="square" rtlCol="0">
            <a:spAutoFit/>
          </a:bodyPr>
          <a:lstStyle/>
          <a:p>
            <a:r>
              <a:rPr lang="en-US" altLang="ja-JP" sz="2400" i="1" dirty="0"/>
              <a:t>( </a:t>
            </a:r>
            <a:r>
              <a:rPr lang="en-US" altLang="ja-JP" sz="2400" i="1" dirty="0">
                <a:solidFill>
                  <a:srgbClr val="00B0F0"/>
                </a:solidFill>
              </a:rPr>
              <a:t>e</a:t>
            </a:r>
            <a:r>
              <a:rPr lang="en-US" altLang="ja-JP" sz="2400" i="1" baseline="-25000" dirty="0">
                <a:solidFill>
                  <a:srgbClr val="00B0F0"/>
                </a:solidFill>
              </a:rPr>
              <a:t>1</a:t>
            </a:r>
            <a:r>
              <a:rPr lang="en-US" altLang="ja-JP" sz="2400" i="1" baseline="-25000" dirty="0"/>
              <a:t>   </a:t>
            </a:r>
            <a:r>
              <a:rPr lang="en-US" altLang="ja-JP" sz="2400" i="1" dirty="0">
                <a:solidFill>
                  <a:srgbClr val="FF0000"/>
                </a:solidFill>
              </a:rPr>
              <a:t>s  v</a:t>
            </a:r>
            <a:r>
              <a:rPr lang="en-US" altLang="ja-JP" sz="2400" i="1" baseline="-25000" dirty="0">
                <a:solidFill>
                  <a:srgbClr val="FF0000"/>
                </a:solidFill>
              </a:rPr>
              <a:t>1</a:t>
            </a:r>
            <a:r>
              <a:rPr lang="en-US" altLang="ja-JP" sz="2400" i="1" baseline="-25000" dirty="0"/>
              <a:t> </a:t>
            </a:r>
            <a:r>
              <a:rPr lang="en-US" altLang="ja-JP" sz="2400" i="1" dirty="0"/>
              <a:t> </a:t>
            </a:r>
            <a:r>
              <a:rPr lang="en-US" altLang="ja-JP" sz="2400" i="1" dirty="0">
                <a:solidFill>
                  <a:srgbClr val="7030A0"/>
                </a:solidFill>
              </a:rPr>
              <a:t>1</a:t>
            </a:r>
            <a:r>
              <a:rPr lang="en-US" altLang="ja-JP" sz="2400" i="1" dirty="0"/>
              <a:t> </a:t>
            </a:r>
            <a:r>
              <a:rPr lang="en-US" altLang="ja-JP" sz="2400" i="1" dirty="0" smtClean="0"/>
              <a:t>)</a:t>
            </a:r>
            <a:endParaRPr lang="en-US" altLang="ja-JP" dirty="0"/>
          </a:p>
        </p:txBody>
      </p:sp>
    </p:spTree>
    <p:extLst>
      <p:ext uri="{BB962C8B-B14F-4D97-AF65-F5344CB8AC3E}">
        <p14:creationId xmlns:p14="http://schemas.microsoft.com/office/powerpoint/2010/main" val="166691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10" fill="hold"/>
                                        <p:tgtEl>
                                          <p:spTgt spid="36"/>
                                        </p:tgtEl>
                                        <p:attrNameLst>
                                          <p:attrName>stroke.color</p:attrName>
                                        </p:attrNameLst>
                                      </p:cBhvr>
                                      <p:to>
                                        <a:srgbClr val="FF0000"/>
                                      </p:to>
                                    </p:animClr>
                                    <p:set>
                                      <p:cBhvr>
                                        <p:cTn id="7" dur="10" fill="hold"/>
                                        <p:tgtEl>
                                          <p:spTgt spid="36"/>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1000" fill="hold"/>
                                        <p:tgtEl>
                                          <p:spTgt spid="39"/>
                                        </p:tgtEl>
                                        <p:attrNameLst>
                                          <p:attrName>stroke.color</p:attrName>
                                        </p:attrNameLst>
                                      </p:cBhvr>
                                      <p:to>
                                        <a:srgbClr val="FF0000"/>
                                      </p:to>
                                    </p:animClr>
                                    <p:set>
                                      <p:cBhvr>
                                        <p:cTn id="10" dur="1000" fill="hold"/>
                                        <p:tgtEl>
                                          <p:spTgt spid="39"/>
                                        </p:tgtEl>
                                        <p:attrNameLst>
                                          <p:attrName>stroke.on</p:attrName>
                                        </p:attrNameLst>
                                      </p:cBhvr>
                                      <p:to>
                                        <p:strVal val="true"/>
                                      </p:to>
                                    </p:set>
                                  </p:childTnLst>
                                </p:cTn>
                              </p:par>
                              <p:par>
                                <p:cTn id="11" presetID="10"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タイトル 1"/>
          <p:cNvSpPr txBox="1">
            <a:spLocks/>
          </p:cNvSpPr>
          <p:nvPr/>
        </p:nvSpPr>
        <p:spPr>
          <a:xfrm>
            <a:off x="1319994" y="188640"/>
            <a:ext cx="6504012" cy="1049469"/>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tx2"/>
                </a:solidFill>
                <a:latin typeface="Garamond" panose="02020404030301010803" pitchFamily="18" charset="0"/>
              </a:rPr>
              <a:t>Ways to Implementation</a:t>
            </a:r>
            <a:endParaRPr lang="ja-JP" altLang="en-US" sz="6000" dirty="0">
              <a:solidFill>
                <a:schemeClr val="tx2"/>
              </a:solidFill>
              <a:latin typeface="Garamond" panose="02020404030301010803" pitchFamily="18" charset="0"/>
            </a:endParaRPr>
          </a:p>
        </p:txBody>
      </p:sp>
      <p:sp>
        <p:nvSpPr>
          <p:cNvPr id="73" name="スライド番号プレースホルダー 2"/>
          <p:cNvSpPr>
            <a:spLocks noGrp="1"/>
          </p:cNvSpPr>
          <p:nvPr>
            <p:ph type="sldNum" sz="quarter" idx="12"/>
          </p:nvPr>
        </p:nvSpPr>
        <p:spPr>
          <a:xfrm>
            <a:off x="4106333" y="6571190"/>
            <a:ext cx="685799" cy="252942"/>
          </a:xfrm>
        </p:spPr>
        <p:txBody>
          <a:bodyPr/>
          <a:lstStyle/>
          <a:p>
            <a:fld id="{6B198337-42E8-409E-9910-3595C517C26B}" type="slidenum">
              <a:rPr kumimoji="1" lang="ja-JP" altLang="en-US" smtClean="0"/>
              <a:t>13</a:t>
            </a:fld>
            <a:endParaRPr kumimoji="1" lang="ja-JP" altLang="en-US" dirty="0"/>
          </a:p>
        </p:txBody>
      </p:sp>
      <p:sp>
        <p:nvSpPr>
          <p:cNvPr id="21" name="テキスト ボックス 20"/>
          <p:cNvSpPr txBox="1"/>
          <p:nvPr/>
        </p:nvSpPr>
        <p:spPr>
          <a:xfrm>
            <a:off x="406958" y="1381638"/>
            <a:ext cx="8490299" cy="5024452"/>
          </a:xfrm>
          <a:prstGeom prst="rect">
            <a:avLst/>
          </a:prstGeom>
          <a:noFill/>
        </p:spPr>
        <p:txBody>
          <a:bodyPr wrap="square" rtlCol="0">
            <a:spAutoFit/>
          </a:bodyPr>
          <a:lstStyle/>
          <a:p>
            <a:pPr marL="457200" indent="-457200">
              <a:buFont typeface="+mj-lt"/>
              <a:buAutoNum type="arabicPeriod"/>
            </a:pPr>
            <a:r>
              <a:rPr lang="ja-JP" altLang="en-US" sz="2000" dirty="0" smtClean="0"/>
              <a:t>全てのリンクを未選択リストに追加</a:t>
            </a:r>
            <a:endParaRPr lang="en-US" altLang="ja-JP" sz="2000" dirty="0" smtClean="0"/>
          </a:p>
          <a:p>
            <a:pPr marL="457200" indent="-457200">
              <a:buFont typeface="+mj-lt"/>
              <a:buAutoNum type="arabicPeriod"/>
            </a:pPr>
            <a:endParaRPr lang="en-US" altLang="ja-JP" sz="1050" dirty="0"/>
          </a:p>
          <a:p>
            <a:pPr marL="457200" indent="-457200">
              <a:buFont typeface="+mj-lt"/>
              <a:buAutoNum type="arabicPeriod"/>
            </a:pPr>
            <a:r>
              <a:rPr lang="ja-JP" altLang="en-US" sz="2000" dirty="0" smtClean="0"/>
              <a:t>未選択リストから</a:t>
            </a:r>
            <a:r>
              <a:rPr lang="ja-JP" altLang="en-US" sz="2000" dirty="0" smtClean="0"/>
              <a:t>始点ノードが</a:t>
            </a:r>
            <a:r>
              <a:rPr lang="en-US" altLang="ja-JP" sz="2000" dirty="0" smtClean="0"/>
              <a:t>s </a:t>
            </a:r>
            <a:r>
              <a:rPr lang="ja-JP" altLang="en-US" sz="2000" dirty="0" smtClean="0"/>
              <a:t>のリンク</a:t>
            </a:r>
            <a:r>
              <a:rPr lang="ja-JP" altLang="en-US" sz="2000" dirty="0" smtClean="0"/>
              <a:t>を探索</a:t>
            </a:r>
            <a:r>
              <a:rPr lang="ja-JP" altLang="en-US" sz="2000" dirty="0"/>
              <a:t>し</a:t>
            </a:r>
            <a:r>
              <a:rPr lang="ja-JP" altLang="en-US" sz="2000" dirty="0" smtClean="0"/>
              <a:t>、仮のリストに追加し、そのリンクを選択済みリンクに追加</a:t>
            </a:r>
            <a:endParaRPr lang="en-US" altLang="ja-JP" sz="2000" dirty="0" smtClean="0"/>
          </a:p>
          <a:p>
            <a:pPr marL="457200" indent="-457200">
              <a:buFont typeface="+mj-lt"/>
              <a:buAutoNum type="arabicPeriod"/>
            </a:pPr>
            <a:endParaRPr lang="en-US" altLang="ja-JP" sz="1050" dirty="0"/>
          </a:p>
          <a:p>
            <a:pPr marL="457200" indent="-457200">
              <a:buFont typeface="+mj-lt"/>
              <a:buAutoNum type="arabicPeriod"/>
            </a:pPr>
            <a:r>
              <a:rPr lang="ja-JP" altLang="en-US" sz="2000" dirty="0" smtClean="0"/>
              <a:t>仮リスト末尾にあるリンクの終点ノードと、未選択リストのリンクの始点ノードが一致したら、そのリンクを仮リストに追加し、そのリンク選択済みリストに追加　　</a:t>
            </a:r>
            <a:r>
              <a:rPr lang="ja-JP" altLang="en-US" sz="2000" dirty="0" smtClean="0"/>
              <a:t>未選択</a:t>
            </a:r>
            <a:r>
              <a:rPr lang="ja-JP" altLang="en-US" sz="2000" dirty="0"/>
              <a:t>リスト</a:t>
            </a:r>
            <a:r>
              <a:rPr lang="ja-JP" altLang="en-US" sz="2000" dirty="0" smtClean="0"/>
              <a:t>になければ、選択リストから探索</a:t>
            </a:r>
            <a:endParaRPr lang="en-US" altLang="ja-JP" sz="2000" dirty="0" smtClean="0"/>
          </a:p>
          <a:p>
            <a:pPr marL="457200" indent="-457200">
              <a:buFont typeface="+mj-lt"/>
              <a:buAutoNum type="arabicPeriod"/>
            </a:pPr>
            <a:endParaRPr lang="en-US" altLang="ja-JP" sz="1050" dirty="0"/>
          </a:p>
          <a:p>
            <a:pPr marL="457200" indent="-457200">
              <a:buFont typeface="+mj-lt"/>
              <a:buAutoNum type="arabicPeriod"/>
            </a:pPr>
            <a:r>
              <a:rPr lang="en-US" altLang="ja-JP" sz="2000" dirty="0" smtClean="0"/>
              <a:t>3</a:t>
            </a:r>
            <a:r>
              <a:rPr lang="ja-JP" altLang="en-US" sz="2000" dirty="0" smtClean="0"/>
              <a:t>を</a:t>
            </a:r>
            <a:r>
              <a:rPr lang="en-US" altLang="ja-JP" sz="2000" dirty="0" smtClean="0"/>
              <a:t>g</a:t>
            </a:r>
            <a:r>
              <a:rPr lang="ja-JP" altLang="en-US" sz="2000" dirty="0" smtClean="0"/>
              <a:t>にたどり着くまで繰り返し経路が完成。この経路のリンクの分岐情報を</a:t>
            </a:r>
            <a:r>
              <a:rPr lang="en-US" altLang="ja-JP" sz="2000" dirty="0" smtClean="0"/>
              <a:t>-1</a:t>
            </a:r>
            <a:r>
              <a:rPr lang="ja-JP" altLang="en-US" sz="2000" dirty="0" smtClean="0"/>
              <a:t> し、経路集合に追加</a:t>
            </a:r>
            <a:endParaRPr lang="en-US" altLang="ja-JP" sz="2000" dirty="0" smtClean="0"/>
          </a:p>
          <a:p>
            <a:pPr marL="457200" indent="-457200">
              <a:buFont typeface="+mj-lt"/>
              <a:buAutoNum type="arabicPeriod"/>
            </a:pPr>
            <a:endParaRPr lang="en-US" altLang="ja-JP" sz="1050" dirty="0"/>
          </a:p>
          <a:p>
            <a:pPr marL="457200" indent="-457200">
              <a:buFont typeface="+mj-lt"/>
              <a:buAutoNum type="arabicPeriod"/>
            </a:pPr>
            <a:r>
              <a:rPr lang="ja-JP" altLang="en-US" sz="2000" dirty="0" smtClean="0"/>
              <a:t>経路集合の中からリンクの分岐数 </a:t>
            </a:r>
            <a:r>
              <a:rPr lang="en-US" altLang="ja-JP" sz="2000" dirty="0" smtClean="0"/>
              <a:t>&gt; 0 </a:t>
            </a:r>
            <a:r>
              <a:rPr lang="ja-JP" altLang="en-US" sz="2000" dirty="0" smtClean="0"/>
              <a:t>のものがあれば、</a:t>
            </a:r>
            <a:r>
              <a:rPr lang="ja-JP" altLang="en-US" sz="2000" dirty="0" smtClean="0"/>
              <a:t>仮</a:t>
            </a:r>
            <a:r>
              <a:rPr lang="ja-JP" altLang="en-US" sz="2000" dirty="0"/>
              <a:t>リスト</a:t>
            </a:r>
            <a:r>
              <a:rPr lang="ja-JP" altLang="en-US" sz="2000" dirty="0" smtClean="0"/>
              <a:t>に分岐前</a:t>
            </a:r>
            <a:r>
              <a:rPr lang="ja-JP" altLang="en-US" sz="2000" dirty="0"/>
              <a:t>まで</a:t>
            </a:r>
            <a:r>
              <a:rPr lang="ja-JP" altLang="en-US" sz="2000" dirty="0" smtClean="0"/>
              <a:t>のリンクを追加し、</a:t>
            </a:r>
            <a:r>
              <a:rPr lang="en-US" altLang="ja-JP" sz="2000" dirty="0" smtClean="0"/>
              <a:t>3,4</a:t>
            </a:r>
            <a:r>
              <a:rPr lang="ja-JP" altLang="en-US" sz="2000" dirty="0" smtClean="0"/>
              <a:t>を実行</a:t>
            </a:r>
            <a:endParaRPr lang="en-US" altLang="ja-JP" sz="2000" dirty="0" smtClean="0"/>
          </a:p>
          <a:p>
            <a:pPr marL="457200" indent="-457200">
              <a:buFont typeface="+mj-lt"/>
              <a:buAutoNum type="arabicPeriod"/>
            </a:pPr>
            <a:endParaRPr lang="en-US" altLang="ja-JP" sz="1050" dirty="0"/>
          </a:p>
          <a:p>
            <a:pPr marL="457200" indent="-457200">
              <a:buFont typeface="+mj-lt"/>
              <a:buAutoNum type="arabicPeriod"/>
            </a:pPr>
            <a:r>
              <a:rPr lang="en-US" altLang="ja-JP" sz="2000" dirty="0" smtClean="0"/>
              <a:t>5</a:t>
            </a:r>
            <a:r>
              <a:rPr lang="ja-JP" altLang="en-US" sz="2000" dirty="0" smtClean="0"/>
              <a:t> が偽ならば、</a:t>
            </a:r>
            <a:r>
              <a:rPr lang="en-US" altLang="ja-JP" sz="2000" dirty="0" smtClean="0"/>
              <a:t>2</a:t>
            </a:r>
            <a:r>
              <a:rPr lang="ja-JP" altLang="en-US" sz="2000" dirty="0" smtClean="0"/>
              <a:t>から実行。 これらを未選択リストが空になるまで続ける</a:t>
            </a:r>
            <a:endParaRPr lang="en-US" altLang="ja-JP" sz="2000" dirty="0" smtClean="0"/>
          </a:p>
        </p:txBody>
      </p:sp>
    </p:spTree>
    <p:extLst>
      <p:ext uri="{BB962C8B-B14F-4D97-AF65-F5344CB8AC3E}">
        <p14:creationId xmlns:p14="http://schemas.microsoft.com/office/powerpoint/2010/main" val="1323022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タイトル 1"/>
          <p:cNvSpPr txBox="1">
            <a:spLocks/>
          </p:cNvSpPr>
          <p:nvPr/>
        </p:nvSpPr>
        <p:spPr>
          <a:xfrm>
            <a:off x="1319994" y="188640"/>
            <a:ext cx="6504012" cy="1049469"/>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tx2"/>
                </a:solidFill>
                <a:latin typeface="Garamond" panose="02020404030301010803" pitchFamily="18" charset="0"/>
              </a:rPr>
              <a:t>Ways to Implementation</a:t>
            </a:r>
            <a:endParaRPr lang="ja-JP" altLang="en-US" sz="6000" dirty="0">
              <a:solidFill>
                <a:schemeClr val="tx2"/>
              </a:solidFill>
              <a:latin typeface="Garamond" panose="02020404030301010803" pitchFamily="18" charset="0"/>
            </a:endParaRPr>
          </a:p>
        </p:txBody>
      </p:sp>
      <p:sp>
        <p:nvSpPr>
          <p:cNvPr id="73" name="スライド番号プレースホルダー 2"/>
          <p:cNvSpPr>
            <a:spLocks noGrp="1"/>
          </p:cNvSpPr>
          <p:nvPr>
            <p:ph type="sldNum" sz="quarter" idx="12"/>
          </p:nvPr>
        </p:nvSpPr>
        <p:spPr>
          <a:xfrm>
            <a:off x="4106333" y="6571190"/>
            <a:ext cx="685799" cy="252942"/>
          </a:xfrm>
        </p:spPr>
        <p:txBody>
          <a:bodyPr/>
          <a:lstStyle/>
          <a:p>
            <a:fld id="{6B198337-42E8-409E-9910-3595C517C26B}" type="slidenum">
              <a:rPr kumimoji="1" lang="ja-JP" altLang="en-US" smtClean="0"/>
              <a:t>14</a:t>
            </a:fld>
            <a:endParaRPr kumimoji="1" lang="ja-JP" altLang="en-US" dirty="0"/>
          </a:p>
        </p:txBody>
      </p:sp>
      <p:sp>
        <p:nvSpPr>
          <p:cNvPr id="6" name="円/楕円 5"/>
          <p:cNvSpPr/>
          <p:nvPr/>
        </p:nvSpPr>
        <p:spPr>
          <a:xfrm>
            <a:off x="825611" y="3615320"/>
            <a:ext cx="618670" cy="579110"/>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5087558" y="3615320"/>
            <a:ext cx="618670" cy="579110"/>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6462379" y="5674379"/>
            <a:ext cx="618670" cy="579110"/>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3162807" y="3615320"/>
            <a:ext cx="618670" cy="579110"/>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6462379" y="1749298"/>
            <a:ext cx="618670" cy="579110"/>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1925468" y="1749298"/>
            <a:ext cx="618670" cy="579110"/>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1925468" y="5674379"/>
            <a:ext cx="618670" cy="579110"/>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7699718" y="3615320"/>
            <a:ext cx="618670" cy="579110"/>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950303" y="3643198"/>
            <a:ext cx="396559" cy="412540"/>
          </a:xfrm>
          <a:prstGeom prst="rect">
            <a:avLst/>
          </a:prstGeom>
          <a:noFill/>
        </p:spPr>
        <p:txBody>
          <a:bodyPr wrap="none" rtlCol="0">
            <a:spAutoFit/>
          </a:bodyPr>
          <a:lstStyle/>
          <a:p>
            <a:r>
              <a:rPr lang="en-US" altLang="ja-JP" sz="2400" i="1" dirty="0"/>
              <a:t>s</a:t>
            </a:r>
            <a:endParaRPr kumimoji="1" lang="ja-JP" altLang="en-US" sz="2400" i="1" dirty="0"/>
          </a:p>
        </p:txBody>
      </p:sp>
      <p:sp>
        <p:nvSpPr>
          <p:cNvPr id="15" name="テキスト ボックス 14"/>
          <p:cNvSpPr txBox="1"/>
          <p:nvPr/>
        </p:nvSpPr>
        <p:spPr>
          <a:xfrm>
            <a:off x="7826260" y="3642080"/>
            <a:ext cx="423962" cy="412540"/>
          </a:xfrm>
          <a:prstGeom prst="rect">
            <a:avLst/>
          </a:prstGeom>
          <a:noFill/>
        </p:spPr>
        <p:txBody>
          <a:bodyPr wrap="none" rtlCol="0">
            <a:spAutoFit/>
          </a:bodyPr>
          <a:lstStyle/>
          <a:p>
            <a:r>
              <a:rPr lang="en-US" altLang="ja-JP" sz="2400" i="1" dirty="0"/>
              <a:t>g</a:t>
            </a:r>
            <a:endParaRPr kumimoji="1" lang="ja-JP" altLang="en-US" sz="2400" i="1" dirty="0"/>
          </a:p>
        </p:txBody>
      </p:sp>
      <p:sp>
        <p:nvSpPr>
          <p:cNvPr id="16" name="テキスト ボックス 15"/>
          <p:cNvSpPr txBox="1"/>
          <p:nvPr/>
        </p:nvSpPr>
        <p:spPr>
          <a:xfrm>
            <a:off x="2004404" y="1804414"/>
            <a:ext cx="461217" cy="357533"/>
          </a:xfrm>
          <a:prstGeom prst="rect">
            <a:avLst/>
          </a:prstGeom>
          <a:noFill/>
        </p:spPr>
        <p:txBody>
          <a:bodyPr wrap="none" rtlCol="0">
            <a:spAutoFit/>
          </a:bodyPr>
          <a:lstStyle/>
          <a:p>
            <a:r>
              <a:rPr kumimoji="1" lang="en-US" altLang="ja-JP" sz="2000" i="1" dirty="0" smtClean="0"/>
              <a:t>v</a:t>
            </a:r>
            <a:r>
              <a:rPr kumimoji="1" lang="en-US" altLang="ja-JP" sz="2000" i="1" baseline="-25000" dirty="0" smtClean="0"/>
              <a:t>1</a:t>
            </a:r>
            <a:endParaRPr kumimoji="1" lang="ja-JP" altLang="en-US" sz="2000" i="1" dirty="0"/>
          </a:p>
        </p:txBody>
      </p:sp>
      <p:sp>
        <p:nvSpPr>
          <p:cNvPr id="17" name="テキスト ボックス 16"/>
          <p:cNvSpPr txBox="1"/>
          <p:nvPr/>
        </p:nvSpPr>
        <p:spPr>
          <a:xfrm>
            <a:off x="2021131" y="5694819"/>
            <a:ext cx="461217" cy="357533"/>
          </a:xfrm>
          <a:prstGeom prst="rect">
            <a:avLst/>
          </a:prstGeom>
          <a:noFill/>
        </p:spPr>
        <p:txBody>
          <a:bodyPr wrap="none" rtlCol="0">
            <a:spAutoFit/>
          </a:bodyPr>
          <a:lstStyle/>
          <a:p>
            <a:r>
              <a:rPr kumimoji="1" lang="en-US" altLang="ja-JP" sz="2000" i="1" dirty="0" smtClean="0"/>
              <a:t>v</a:t>
            </a:r>
            <a:r>
              <a:rPr lang="en-US" altLang="ja-JP" sz="2000" i="1" baseline="-25000" dirty="0"/>
              <a:t>2</a:t>
            </a:r>
            <a:endParaRPr kumimoji="1" lang="ja-JP" altLang="en-US" sz="2000" i="1" dirty="0"/>
          </a:p>
        </p:txBody>
      </p:sp>
      <p:sp>
        <p:nvSpPr>
          <p:cNvPr id="19" name="テキスト ボックス 18"/>
          <p:cNvSpPr txBox="1"/>
          <p:nvPr/>
        </p:nvSpPr>
        <p:spPr>
          <a:xfrm>
            <a:off x="3262931" y="3674803"/>
            <a:ext cx="461217" cy="357533"/>
          </a:xfrm>
          <a:prstGeom prst="rect">
            <a:avLst/>
          </a:prstGeom>
          <a:noFill/>
        </p:spPr>
        <p:txBody>
          <a:bodyPr wrap="none" rtlCol="0">
            <a:spAutoFit/>
          </a:bodyPr>
          <a:lstStyle/>
          <a:p>
            <a:r>
              <a:rPr kumimoji="1" lang="en-US" altLang="ja-JP" sz="2000" i="1" dirty="0" smtClean="0"/>
              <a:t>v</a:t>
            </a:r>
            <a:r>
              <a:rPr lang="en-US" altLang="ja-JP" sz="2000" i="1" baseline="-25000" dirty="0"/>
              <a:t>3</a:t>
            </a:r>
            <a:endParaRPr kumimoji="1" lang="ja-JP" altLang="en-US" sz="2000" i="1" dirty="0"/>
          </a:p>
        </p:txBody>
      </p:sp>
      <p:sp>
        <p:nvSpPr>
          <p:cNvPr id="20" name="テキスト ボックス 19"/>
          <p:cNvSpPr txBox="1"/>
          <p:nvPr/>
        </p:nvSpPr>
        <p:spPr>
          <a:xfrm>
            <a:off x="6555925" y="1766118"/>
            <a:ext cx="461217" cy="357533"/>
          </a:xfrm>
          <a:prstGeom prst="rect">
            <a:avLst/>
          </a:prstGeom>
          <a:noFill/>
        </p:spPr>
        <p:txBody>
          <a:bodyPr wrap="none" rtlCol="0">
            <a:spAutoFit/>
          </a:bodyPr>
          <a:lstStyle/>
          <a:p>
            <a:r>
              <a:rPr kumimoji="1" lang="en-US" altLang="ja-JP" sz="2000" i="1" dirty="0" smtClean="0"/>
              <a:t>v</a:t>
            </a:r>
            <a:r>
              <a:rPr lang="en-US" altLang="ja-JP" sz="2000" i="1" baseline="-25000" dirty="0"/>
              <a:t>4</a:t>
            </a:r>
            <a:endParaRPr kumimoji="1" lang="ja-JP" altLang="en-US" sz="2000" i="1" dirty="0"/>
          </a:p>
        </p:txBody>
      </p:sp>
      <p:sp>
        <p:nvSpPr>
          <p:cNvPr id="22" name="テキスト ボックス 21"/>
          <p:cNvSpPr txBox="1"/>
          <p:nvPr/>
        </p:nvSpPr>
        <p:spPr>
          <a:xfrm>
            <a:off x="5183221" y="3667836"/>
            <a:ext cx="461217" cy="357533"/>
          </a:xfrm>
          <a:prstGeom prst="rect">
            <a:avLst/>
          </a:prstGeom>
          <a:noFill/>
        </p:spPr>
        <p:txBody>
          <a:bodyPr wrap="none" rtlCol="0">
            <a:spAutoFit/>
          </a:bodyPr>
          <a:lstStyle/>
          <a:p>
            <a:r>
              <a:rPr kumimoji="1" lang="en-US" altLang="ja-JP" sz="2000" i="1" dirty="0" smtClean="0"/>
              <a:t>v</a:t>
            </a:r>
            <a:r>
              <a:rPr lang="en-US" altLang="ja-JP" sz="2000" i="1" baseline="-25000" dirty="0"/>
              <a:t>5</a:t>
            </a:r>
            <a:endParaRPr kumimoji="1" lang="ja-JP" altLang="en-US" sz="2000" i="1" dirty="0"/>
          </a:p>
        </p:txBody>
      </p:sp>
      <p:sp>
        <p:nvSpPr>
          <p:cNvPr id="23" name="テキスト ボックス 22"/>
          <p:cNvSpPr txBox="1"/>
          <p:nvPr/>
        </p:nvSpPr>
        <p:spPr>
          <a:xfrm>
            <a:off x="6541315" y="5704048"/>
            <a:ext cx="461217" cy="357533"/>
          </a:xfrm>
          <a:prstGeom prst="rect">
            <a:avLst/>
          </a:prstGeom>
          <a:noFill/>
        </p:spPr>
        <p:txBody>
          <a:bodyPr wrap="none" rtlCol="0">
            <a:spAutoFit/>
          </a:bodyPr>
          <a:lstStyle/>
          <a:p>
            <a:r>
              <a:rPr kumimoji="1" lang="en-US" altLang="ja-JP" sz="2000" i="1" dirty="0" smtClean="0"/>
              <a:t>v</a:t>
            </a:r>
            <a:r>
              <a:rPr lang="en-US" altLang="ja-JP" sz="2000" i="1" baseline="-25000" dirty="0"/>
              <a:t>6</a:t>
            </a:r>
            <a:endParaRPr kumimoji="1" lang="ja-JP" altLang="en-US" sz="2000" i="1" dirty="0"/>
          </a:p>
        </p:txBody>
      </p:sp>
      <p:cxnSp>
        <p:nvCxnSpPr>
          <p:cNvPr id="24" name="直線矢印コネクタ 23"/>
          <p:cNvCxnSpPr>
            <a:stCxn id="6" idx="7"/>
            <a:endCxn id="11" idx="3"/>
          </p:cNvCxnSpPr>
          <p:nvPr/>
        </p:nvCxnSpPr>
        <p:spPr>
          <a:xfrm flipV="1">
            <a:off x="1353679" y="2243599"/>
            <a:ext cx="662392" cy="1456529"/>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6" idx="5"/>
            <a:endCxn id="12" idx="1"/>
          </p:cNvCxnSpPr>
          <p:nvPr/>
        </p:nvCxnSpPr>
        <p:spPr>
          <a:xfrm>
            <a:off x="1353679" y="4109621"/>
            <a:ext cx="662392" cy="164956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a:stCxn id="12" idx="6"/>
            <a:endCxn id="8" idx="2"/>
          </p:cNvCxnSpPr>
          <p:nvPr/>
        </p:nvCxnSpPr>
        <p:spPr>
          <a:xfrm>
            <a:off x="2544138" y="5963934"/>
            <a:ext cx="3918241"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1" idx="6"/>
            <a:endCxn id="10" idx="2"/>
          </p:cNvCxnSpPr>
          <p:nvPr/>
        </p:nvCxnSpPr>
        <p:spPr>
          <a:xfrm>
            <a:off x="2544138" y="2038853"/>
            <a:ext cx="3918241"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a:stCxn id="10" idx="5"/>
            <a:endCxn id="13" idx="0"/>
          </p:cNvCxnSpPr>
          <p:nvPr/>
        </p:nvCxnSpPr>
        <p:spPr>
          <a:xfrm>
            <a:off x="6990447" y="2243599"/>
            <a:ext cx="1018607" cy="1371721"/>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a:stCxn id="8" idx="7"/>
            <a:endCxn id="13" idx="4"/>
          </p:cNvCxnSpPr>
          <p:nvPr/>
        </p:nvCxnSpPr>
        <p:spPr>
          <a:xfrm flipV="1">
            <a:off x="6990447" y="4194430"/>
            <a:ext cx="1018607" cy="1564757"/>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7" idx="7"/>
            <a:endCxn id="10" idx="3"/>
          </p:cNvCxnSpPr>
          <p:nvPr/>
        </p:nvCxnSpPr>
        <p:spPr>
          <a:xfrm flipV="1">
            <a:off x="5615625" y="2243599"/>
            <a:ext cx="937356" cy="1456529"/>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7" idx="5"/>
            <a:endCxn id="8" idx="0"/>
          </p:cNvCxnSpPr>
          <p:nvPr/>
        </p:nvCxnSpPr>
        <p:spPr>
          <a:xfrm>
            <a:off x="5615625" y="4109621"/>
            <a:ext cx="1156089" cy="1564757"/>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9" idx="6"/>
            <a:endCxn id="7" idx="2"/>
          </p:cNvCxnSpPr>
          <p:nvPr/>
        </p:nvCxnSpPr>
        <p:spPr>
          <a:xfrm>
            <a:off x="3781477" y="3904875"/>
            <a:ext cx="1306081"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3" name="直線矢印コネクタ 32"/>
          <p:cNvCxnSpPr>
            <a:stCxn id="12" idx="7"/>
            <a:endCxn id="9" idx="3"/>
          </p:cNvCxnSpPr>
          <p:nvPr/>
        </p:nvCxnSpPr>
        <p:spPr>
          <a:xfrm flipV="1">
            <a:off x="2453536" y="4109621"/>
            <a:ext cx="799873" cy="1649567"/>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11" idx="5"/>
            <a:endCxn id="9" idx="1"/>
          </p:cNvCxnSpPr>
          <p:nvPr/>
        </p:nvCxnSpPr>
        <p:spPr>
          <a:xfrm>
            <a:off x="2453536" y="2243599"/>
            <a:ext cx="799873" cy="145653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35" name="テキスト ボックス 34"/>
          <p:cNvSpPr txBox="1"/>
          <p:nvPr/>
        </p:nvSpPr>
        <p:spPr>
          <a:xfrm>
            <a:off x="1171147" y="2650136"/>
            <a:ext cx="605721" cy="559114"/>
          </a:xfrm>
          <a:prstGeom prst="rect">
            <a:avLst/>
          </a:prstGeom>
          <a:noFill/>
        </p:spPr>
        <p:txBody>
          <a:bodyPr wrap="square" rtlCol="0">
            <a:spAutoFit/>
          </a:bodyPr>
          <a:lstStyle/>
          <a:p>
            <a:r>
              <a:rPr lang="en-US" altLang="ja-JP" sz="2400" i="1" dirty="0" smtClean="0"/>
              <a:t>e</a:t>
            </a:r>
            <a:r>
              <a:rPr lang="en-US" altLang="ja-JP" sz="2400" i="1" baseline="-25000" dirty="0" smtClean="0"/>
              <a:t>1</a:t>
            </a:r>
            <a:endParaRPr kumimoji="1" lang="ja-JP" altLang="en-US" sz="2400" i="1" dirty="0"/>
          </a:p>
        </p:txBody>
      </p:sp>
      <p:sp>
        <p:nvSpPr>
          <p:cNvPr id="36" name="テキスト ボックス 35"/>
          <p:cNvSpPr txBox="1"/>
          <p:nvPr/>
        </p:nvSpPr>
        <p:spPr>
          <a:xfrm>
            <a:off x="963093" y="4837886"/>
            <a:ext cx="668463" cy="559114"/>
          </a:xfrm>
          <a:prstGeom prst="rect">
            <a:avLst/>
          </a:prstGeom>
          <a:noFill/>
        </p:spPr>
        <p:txBody>
          <a:bodyPr wrap="square" rtlCol="0">
            <a:spAutoFit/>
          </a:bodyPr>
          <a:lstStyle/>
          <a:p>
            <a:r>
              <a:rPr lang="en-US" altLang="ja-JP" sz="2400" i="1" dirty="0" smtClean="0"/>
              <a:t>e</a:t>
            </a:r>
            <a:r>
              <a:rPr lang="en-US" altLang="ja-JP" sz="2400" i="1" baseline="-25000" dirty="0"/>
              <a:t>2</a:t>
            </a:r>
            <a:endParaRPr kumimoji="1" lang="ja-JP" altLang="en-US" sz="2400" i="1" dirty="0"/>
          </a:p>
        </p:txBody>
      </p:sp>
      <p:sp>
        <p:nvSpPr>
          <p:cNvPr id="37" name="テキスト ボックス 36"/>
          <p:cNvSpPr txBox="1"/>
          <p:nvPr/>
        </p:nvSpPr>
        <p:spPr>
          <a:xfrm>
            <a:off x="2956584" y="2650136"/>
            <a:ext cx="599722" cy="559114"/>
          </a:xfrm>
          <a:prstGeom prst="rect">
            <a:avLst/>
          </a:prstGeom>
          <a:noFill/>
        </p:spPr>
        <p:txBody>
          <a:bodyPr wrap="square" rtlCol="0">
            <a:spAutoFit/>
          </a:bodyPr>
          <a:lstStyle/>
          <a:p>
            <a:r>
              <a:rPr lang="en-US" altLang="ja-JP" sz="2400" i="1" dirty="0" smtClean="0"/>
              <a:t>e</a:t>
            </a:r>
            <a:r>
              <a:rPr lang="en-US" altLang="ja-JP" sz="2400" i="1" baseline="-25000" dirty="0"/>
              <a:t>3</a:t>
            </a:r>
            <a:endParaRPr kumimoji="1" lang="ja-JP" altLang="en-US" sz="2400" i="1" dirty="0"/>
          </a:p>
        </p:txBody>
      </p:sp>
      <p:sp>
        <p:nvSpPr>
          <p:cNvPr id="38" name="テキスト ボックス 37"/>
          <p:cNvSpPr txBox="1"/>
          <p:nvPr/>
        </p:nvSpPr>
        <p:spPr>
          <a:xfrm>
            <a:off x="2956584" y="4837886"/>
            <a:ext cx="599722" cy="559114"/>
          </a:xfrm>
          <a:prstGeom prst="rect">
            <a:avLst/>
          </a:prstGeom>
          <a:noFill/>
        </p:spPr>
        <p:txBody>
          <a:bodyPr wrap="square" rtlCol="0">
            <a:spAutoFit/>
          </a:bodyPr>
          <a:lstStyle/>
          <a:p>
            <a:r>
              <a:rPr lang="en-US" altLang="ja-JP" sz="2400" i="1" dirty="0" smtClean="0"/>
              <a:t>e</a:t>
            </a:r>
            <a:r>
              <a:rPr lang="en-US" altLang="ja-JP" sz="2400" i="1" baseline="-25000" dirty="0"/>
              <a:t>4</a:t>
            </a:r>
            <a:endParaRPr kumimoji="1" lang="ja-JP" altLang="en-US" sz="2400" i="1" dirty="0"/>
          </a:p>
        </p:txBody>
      </p:sp>
      <p:sp>
        <p:nvSpPr>
          <p:cNvPr id="39" name="テキスト ボックス 38"/>
          <p:cNvSpPr txBox="1"/>
          <p:nvPr/>
        </p:nvSpPr>
        <p:spPr>
          <a:xfrm>
            <a:off x="4254301" y="1502111"/>
            <a:ext cx="653413" cy="559114"/>
          </a:xfrm>
          <a:prstGeom prst="rect">
            <a:avLst/>
          </a:prstGeom>
          <a:noFill/>
        </p:spPr>
        <p:txBody>
          <a:bodyPr wrap="square" rtlCol="0">
            <a:spAutoFit/>
          </a:bodyPr>
          <a:lstStyle/>
          <a:p>
            <a:r>
              <a:rPr lang="en-US" altLang="ja-JP" sz="2400" i="1" dirty="0" smtClean="0"/>
              <a:t>e</a:t>
            </a:r>
            <a:r>
              <a:rPr lang="en-US" altLang="ja-JP" sz="2400" i="1" baseline="-25000" dirty="0"/>
              <a:t>5</a:t>
            </a:r>
            <a:endParaRPr kumimoji="1" lang="ja-JP" altLang="en-US" sz="2400" i="1" dirty="0"/>
          </a:p>
        </p:txBody>
      </p:sp>
      <p:sp>
        <p:nvSpPr>
          <p:cNvPr id="40" name="テキスト ボックス 39"/>
          <p:cNvSpPr txBox="1"/>
          <p:nvPr/>
        </p:nvSpPr>
        <p:spPr>
          <a:xfrm>
            <a:off x="4235823" y="5481343"/>
            <a:ext cx="673086" cy="559114"/>
          </a:xfrm>
          <a:prstGeom prst="rect">
            <a:avLst/>
          </a:prstGeom>
          <a:noFill/>
        </p:spPr>
        <p:txBody>
          <a:bodyPr wrap="square" rtlCol="0">
            <a:spAutoFit/>
          </a:bodyPr>
          <a:lstStyle/>
          <a:p>
            <a:r>
              <a:rPr lang="en-US" altLang="ja-JP" sz="2400" i="1" dirty="0" smtClean="0"/>
              <a:t>e</a:t>
            </a:r>
            <a:r>
              <a:rPr lang="en-US" altLang="ja-JP" sz="2400" i="1" baseline="-25000" dirty="0"/>
              <a:t>7</a:t>
            </a:r>
            <a:endParaRPr kumimoji="1" lang="ja-JP" altLang="en-US" sz="2400" i="1" dirty="0"/>
          </a:p>
        </p:txBody>
      </p:sp>
      <p:sp>
        <p:nvSpPr>
          <p:cNvPr id="41" name="テキスト ボックス 40"/>
          <p:cNvSpPr txBox="1"/>
          <p:nvPr/>
        </p:nvSpPr>
        <p:spPr>
          <a:xfrm>
            <a:off x="4237573" y="3329998"/>
            <a:ext cx="653413" cy="559114"/>
          </a:xfrm>
          <a:prstGeom prst="rect">
            <a:avLst/>
          </a:prstGeom>
          <a:noFill/>
        </p:spPr>
        <p:txBody>
          <a:bodyPr wrap="square" rtlCol="0">
            <a:spAutoFit/>
          </a:bodyPr>
          <a:lstStyle/>
          <a:p>
            <a:r>
              <a:rPr lang="en-US" altLang="ja-JP" sz="2400" i="1" dirty="0" smtClean="0"/>
              <a:t>e</a:t>
            </a:r>
            <a:r>
              <a:rPr lang="en-US" altLang="ja-JP" sz="2400" i="1" baseline="-25000" dirty="0"/>
              <a:t>6</a:t>
            </a:r>
            <a:endParaRPr kumimoji="1" lang="ja-JP" altLang="en-US" sz="2400" i="1" dirty="0"/>
          </a:p>
        </p:txBody>
      </p:sp>
      <p:sp>
        <p:nvSpPr>
          <p:cNvPr id="42" name="テキスト ボックス 41"/>
          <p:cNvSpPr txBox="1"/>
          <p:nvPr/>
        </p:nvSpPr>
        <p:spPr>
          <a:xfrm>
            <a:off x="5518952" y="2714481"/>
            <a:ext cx="565351" cy="559114"/>
          </a:xfrm>
          <a:prstGeom prst="rect">
            <a:avLst/>
          </a:prstGeom>
          <a:noFill/>
        </p:spPr>
        <p:txBody>
          <a:bodyPr wrap="square" rtlCol="0">
            <a:spAutoFit/>
          </a:bodyPr>
          <a:lstStyle/>
          <a:p>
            <a:r>
              <a:rPr lang="en-US" altLang="ja-JP" sz="2400" i="1" dirty="0" smtClean="0"/>
              <a:t>e</a:t>
            </a:r>
            <a:r>
              <a:rPr lang="en-US" altLang="ja-JP" sz="2400" i="1" baseline="-25000" dirty="0"/>
              <a:t>8</a:t>
            </a:r>
            <a:endParaRPr kumimoji="1" lang="ja-JP" altLang="en-US" sz="2400" i="1" dirty="0"/>
          </a:p>
        </p:txBody>
      </p:sp>
      <p:sp>
        <p:nvSpPr>
          <p:cNvPr id="43" name="テキスト ボックス 42"/>
          <p:cNvSpPr txBox="1"/>
          <p:nvPr/>
        </p:nvSpPr>
        <p:spPr>
          <a:xfrm>
            <a:off x="5725175" y="4837886"/>
            <a:ext cx="609959" cy="559114"/>
          </a:xfrm>
          <a:prstGeom prst="rect">
            <a:avLst/>
          </a:prstGeom>
          <a:noFill/>
        </p:spPr>
        <p:txBody>
          <a:bodyPr wrap="square" rtlCol="0">
            <a:spAutoFit/>
          </a:bodyPr>
          <a:lstStyle/>
          <a:p>
            <a:r>
              <a:rPr lang="en-US" altLang="ja-JP" sz="2400" i="1" dirty="0" smtClean="0"/>
              <a:t>e</a:t>
            </a:r>
            <a:r>
              <a:rPr lang="en-US" altLang="ja-JP" sz="2400" i="1" baseline="-25000" dirty="0"/>
              <a:t>9</a:t>
            </a:r>
            <a:endParaRPr kumimoji="1" lang="ja-JP" altLang="en-US" sz="2400" i="1" dirty="0"/>
          </a:p>
        </p:txBody>
      </p:sp>
      <p:sp>
        <p:nvSpPr>
          <p:cNvPr id="44" name="テキスト ボックス 43"/>
          <p:cNvSpPr txBox="1"/>
          <p:nvPr/>
        </p:nvSpPr>
        <p:spPr>
          <a:xfrm>
            <a:off x="7630977" y="2650136"/>
            <a:ext cx="687411" cy="559114"/>
          </a:xfrm>
          <a:prstGeom prst="rect">
            <a:avLst/>
          </a:prstGeom>
          <a:noFill/>
        </p:spPr>
        <p:txBody>
          <a:bodyPr wrap="square" rtlCol="0">
            <a:spAutoFit/>
          </a:bodyPr>
          <a:lstStyle/>
          <a:p>
            <a:r>
              <a:rPr lang="en-US" altLang="ja-JP" sz="2400" i="1" dirty="0" smtClean="0"/>
              <a:t>e</a:t>
            </a:r>
            <a:r>
              <a:rPr lang="en-US" altLang="ja-JP" sz="2400" i="1" baseline="-25000" dirty="0" smtClean="0"/>
              <a:t>10</a:t>
            </a:r>
            <a:endParaRPr kumimoji="1" lang="ja-JP" altLang="en-US" sz="2400" i="1" dirty="0"/>
          </a:p>
        </p:txBody>
      </p:sp>
      <p:sp>
        <p:nvSpPr>
          <p:cNvPr id="45" name="テキスト ボックス 44"/>
          <p:cNvSpPr txBox="1"/>
          <p:nvPr/>
        </p:nvSpPr>
        <p:spPr>
          <a:xfrm>
            <a:off x="7630975" y="4837886"/>
            <a:ext cx="659379" cy="559114"/>
          </a:xfrm>
          <a:prstGeom prst="rect">
            <a:avLst/>
          </a:prstGeom>
          <a:noFill/>
        </p:spPr>
        <p:txBody>
          <a:bodyPr wrap="square" rtlCol="0">
            <a:spAutoFit/>
          </a:bodyPr>
          <a:lstStyle/>
          <a:p>
            <a:r>
              <a:rPr lang="en-US" altLang="ja-JP" sz="2400" i="1" dirty="0" smtClean="0"/>
              <a:t>e</a:t>
            </a:r>
            <a:r>
              <a:rPr lang="en-US" altLang="ja-JP" sz="2400" i="1" baseline="-25000" dirty="0" smtClean="0"/>
              <a:t>11</a:t>
            </a:r>
            <a:endParaRPr kumimoji="1" lang="ja-JP" altLang="en-US" sz="2400" i="1" dirty="0"/>
          </a:p>
        </p:txBody>
      </p:sp>
      <p:sp>
        <p:nvSpPr>
          <p:cNvPr id="2" name="テキスト ボックス 1"/>
          <p:cNvSpPr txBox="1"/>
          <p:nvPr/>
        </p:nvSpPr>
        <p:spPr>
          <a:xfrm>
            <a:off x="1323715" y="2345149"/>
            <a:ext cx="390586" cy="369332"/>
          </a:xfrm>
          <a:prstGeom prst="rect">
            <a:avLst/>
          </a:prstGeom>
          <a:noFill/>
        </p:spPr>
        <p:txBody>
          <a:bodyPr wrap="square" rtlCol="0">
            <a:spAutoFit/>
          </a:bodyPr>
          <a:lstStyle/>
          <a:p>
            <a:r>
              <a:rPr kumimoji="1" lang="en-US" altLang="ja-JP" dirty="0" smtClean="0">
                <a:solidFill>
                  <a:srgbClr val="FF0000"/>
                </a:solidFill>
              </a:rPr>
              <a:t>2</a:t>
            </a:r>
            <a:endParaRPr kumimoji="1" lang="ja-JP" altLang="en-US" dirty="0">
              <a:solidFill>
                <a:srgbClr val="FF0000"/>
              </a:solidFill>
            </a:endParaRPr>
          </a:p>
        </p:txBody>
      </p:sp>
      <p:sp>
        <p:nvSpPr>
          <p:cNvPr id="46" name="テキスト ボックス 45"/>
          <p:cNvSpPr txBox="1"/>
          <p:nvPr/>
        </p:nvSpPr>
        <p:spPr>
          <a:xfrm>
            <a:off x="4798760" y="1564632"/>
            <a:ext cx="390586" cy="369332"/>
          </a:xfrm>
          <a:prstGeom prst="rect">
            <a:avLst/>
          </a:prstGeom>
          <a:noFill/>
        </p:spPr>
        <p:txBody>
          <a:bodyPr wrap="square" rtlCol="0">
            <a:spAutoFit/>
          </a:bodyPr>
          <a:lstStyle/>
          <a:p>
            <a:r>
              <a:rPr lang="en-US" altLang="ja-JP" dirty="0">
                <a:solidFill>
                  <a:srgbClr val="FF0000"/>
                </a:solidFill>
              </a:rPr>
              <a:t>1</a:t>
            </a:r>
            <a:endParaRPr kumimoji="1" lang="ja-JP" altLang="en-US" dirty="0">
              <a:solidFill>
                <a:srgbClr val="FF0000"/>
              </a:solidFill>
            </a:endParaRPr>
          </a:p>
        </p:txBody>
      </p:sp>
      <p:sp>
        <p:nvSpPr>
          <p:cNvPr id="47" name="テキスト ボックス 46"/>
          <p:cNvSpPr txBox="1"/>
          <p:nvPr/>
        </p:nvSpPr>
        <p:spPr>
          <a:xfrm>
            <a:off x="7647655" y="2369346"/>
            <a:ext cx="390586" cy="369332"/>
          </a:xfrm>
          <a:prstGeom prst="rect">
            <a:avLst/>
          </a:prstGeom>
          <a:noFill/>
        </p:spPr>
        <p:txBody>
          <a:bodyPr wrap="square" rtlCol="0">
            <a:spAutoFit/>
          </a:bodyPr>
          <a:lstStyle/>
          <a:p>
            <a:r>
              <a:rPr lang="en-US" altLang="ja-JP" dirty="0">
                <a:solidFill>
                  <a:srgbClr val="FF0000"/>
                </a:solidFill>
              </a:rPr>
              <a:t>1</a:t>
            </a:r>
            <a:endParaRPr kumimoji="1" lang="ja-JP" altLang="en-US" dirty="0">
              <a:solidFill>
                <a:srgbClr val="FF0000"/>
              </a:solidFill>
            </a:endParaRPr>
          </a:p>
        </p:txBody>
      </p:sp>
      <p:sp>
        <p:nvSpPr>
          <p:cNvPr id="48" name="テキスト ボックス 47"/>
          <p:cNvSpPr txBox="1"/>
          <p:nvPr/>
        </p:nvSpPr>
        <p:spPr>
          <a:xfrm>
            <a:off x="3390891" y="2744793"/>
            <a:ext cx="390586" cy="369332"/>
          </a:xfrm>
          <a:prstGeom prst="rect">
            <a:avLst/>
          </a:prstGeom>
          <a:noFill/>
        </p:spPr>
        <p:txBody>
          <a:bodyPr wrap="square" rtlCol="0">
            <a:spAutoFit/>
          </a:bodyPr>
          <a:lstStyle/>
          <a:p>
            <a:r>
              <a:rPr lang="en-US" altLang="ja-JP" dirty="0">
                <a:solidFill>
                  <a:srgbClr val="FF0000"/>
                </a:solidFill>
              </a:rPr>
              <a:t>1</a:t>
            </a:r>
            <a:endParaRPr kumimoji="1" lang="ja-JP" altLang="en-US" dirty="0">
              <a:solidFill>
                <a:srgbClr val="FF0000"/>
              </a:solidFill>
            </a:endParaRPr>
          </a:p>
        </p:txBody>
      </p:sp>
      <p:sp>
        <p:nvSpPr>
          <p:cNvPr id="49" name="テキスト ボックス 48"/>
          <p:cNvSpPr txBox="1"/>
          <p:nvPr/>
        </p:nvSpPr>
        <p:spPr>
          <a:xfrm>
            <a:off x="4669559" y="3424889"/>
            <a:ext cx="390586" cy="369332"/>
          </a:xfrm>
          <a:prstGeom prst="rect">
            <a:avLst/>
          </a:prstGeom>
          <a:noFill/>
        </p:spPr>
        <p:txBody>
          <a:bodyPr wrap="square" rtlCol="0">
            <a:spAutoFit/>
          </a:bodyPr>
          <a:lstStyle/>
          <a:p>
            <a:r>
              <a:rPr kumimoji="1" lang="en-US" altLang="ja-JP" dirty="0" smtClean="0">
                <a:solidFill>
                  <a:srgbClr val="FF0000"/>
                </a:solidFill>
              </a:rPr>
              <a:t>2</a:t>
            </a:r>
            <a:endParaRPr kumimoji="1" lang="ja-JP" altLang="en-US" dirty="0">
              <a:solidFill>
                <a:srgbClr val="FF0000"/>
              </a:solidFill>
            </a:endParaRPr>
          </a:p>
        </p:txBody>
      </p:sp>
      <p:sp>
        <p:nvSpPr>
          <p:cNvPr id="50" name="テキスト ボックス 49"/>
          <p:cNvSpPr txBox="1"/>
          <p:nvPr/>
        </p:nvSpPr>
        <p:spPr>
          <a:xfrm>
            <a:off x="5693717" y="2516393"/>
            <a:ext cx="390586" cy="369332"/>
          </a:xfrm>
          <a:prstGeom prst="rect">
            <a:avLst/>
          </a:prstGeom>
          <a:noFill/>
        </p:spPr>
        <p:txBody>
          <a:bodyPr wrap="square" rtlCol="0">
            <a:spAutoFit/>
          </a:bodyPr>
          <a:lstStyle/>
          <a:p>
            <a:r>
              <a:rPr lang="en-US" altLang="ja-JP" dirty="0">
                <a:solidFill>
                  <a:srgbClr val="FF0000"/>
                </a:solidFill>
              </a:rPr>
              <a:t>1</a:t>
            </a:r>
            <a:endParaRPr kumimoji="1" lang="ja-JP" altLang="en-US" dirty="0">
              <a:solidFill>
                <a:srgbClr val="FF0000"/>
              </a:solidFill>
            </a:endParaRPr>
          </a:p>
        </p:txBody>
      </p:sp>
      <p:sp>
        <p:nvSpPr>
          <p:cNvPr id="51" name="テキスト ボックス 50"/>
          <p:cNvSpPr txBox="1"/>
          <p:nvPr/>
        </p:nvSpPr>
        <p:spPr>
          <a:xfrm>
            <a:off x="1276874" y="2328408"/>
            <a:ext cx="390586" cy="369332"/>
          </a:xfrm>
          <a:prstGeom prst="rect">
            <a:avLst/>
          </a:prstGeom>
          <a:noFill/>
        </p:spPr>
        <p:txBody>
          <a:bodyPr wrap="square" rtlCol="0">
            <a:spAutoFit/>
          </a:bodyPr>
          <a:lstStyle/>
          <a:p>
            <a:r>
              <a:rPr lang="en-US" altLang="ja-JP" dirty="0">
                <a:solidFill>
                  <a:srgbClr val="7030A0"/>
                </a:solidFill>
              </a:rPr>
              <a:t>1</a:t>
            </a:r>
            <a:endParaRPr lang="en-US" altLang="ja-JP" dirty="0" smtClean="0">
              <a:solidFill>
                <a:srgbClr val="7030A0"/>
              </a:solidFill>
            </a:endParaRPr>
          </a:p>
        </p:txBody>
      </p:sp>
      <p:sp>
        <p:nvSpPr>
          <p:cNvPr id="52" name="テキスト ボックス 51"/>
          <p:cNvSpPr txBox="1"/>
          <p:nvPr/>
        </p:nvSpPr>
        <p:spPr>
          <a:xfrm>
            <a:off x="7618467" y="2369346"/>
            <a:ext cx="390586" cy="369332"/>
          </a:xfrm>
          <a:prstGeom prst="rect">
            <a:avLst/>
          </a:prstGeom>
          <a:noFill/>
        </p:spPr>
        <p:txBody>
          <a:bodyPr wrap="square" rtlCol="0">
            <a:spAutoFit/>
          </a:bodyPr>
          <a:lstStyle/>
          <a:p>
            <a:r>
              <a:rPr lang="en-US" altLang="ja-JP" dirty="0">
                <a:solidFill>
                  <a:srgbClr val="7030A0"/>
                </a:solidFill>
              </a:rPr>
              <a:t>0</a:t>
            </a:r>
            <a:endParaRPr lang="en-US" altLang="ja-JP" dirty="0" smtClean="0">
              <a:solidFill>
                <a:srgbClr val="7030A0"/>
              </a:solidFill>
            </a:endParaRPr>
          </a:p>
        </p:txBody>
      </p:sp>
      <p:sp>
        <p:nvSpPr>
          <p:cNvPr id="53" name="テキスト ボックス 52"/>
          <p:cNvSpPr txBox="1"/>
          <p:nvPr/>
        </p:nvSpPr>
        <p:spPr>
          <a:xfrm>
            <a:off x="4782778" y="1552548"/>
            <a:ext cx="390586" cy="369332"/>
          </a:xfrm>
          <a:prstGeom prst="rect">
            <a:avLst/>
          </a:prstGeom>
          <a:noFill/>
        </p:spPr>
        <p:txBody>
          <a:bodyPr wrap="square" rtlCol="0">
            <a:spAutoFit/>
          </a:bodyPr>
          <a:lstStyle/>
          <a:p>
            <a:r>
              <a:rPr lang="en-US" altLang="ja-JP" dirty="0">
                <a:solidFill>
                  <a:srgbClr val="7030A0"/>
                </a:solidFill>
              </a:rPr>
              <a:t>0</a:t>
            </a:r>
            <a:endParaRPr lang="en-US" altLang="ja-JP" dirty="0" smtClean="0">
              <a:solidFill>
                <a:srgbClr val="7030A0"/>
              </a:solidFill>
            </a:endParaRPr>
          </a:p>
        </p:txBody>
      </p:sp>
      <p:sp>
        <p:nvSpPr>
          <p:cNvPr id="54" name="テキスト ボックス 53"/>
          <p:cNvSpPr txBox="1"/>
          <p:nvPr/>
        </p:nvSpPr>
        <p:spPr>
          <a:xfrm>
            <a:off x="3367708" y="2738678"/>
            <a:ext cx="390586" cy="369332"/>
          </a:xfrm>
          <a:prstGeom prst="rect">
            <a:avLst/>
          </a:prstGeom>
          <a:noFill/>
        </p:spPr>
        <p:txBody>
          <a:bodyPr wrap="square" rtlCol="0">
            <a:spAutoFit/>
          </a:bodyPr>
          <a:lstStyle/>
          <a:p>
            <a:r>
              <a:rPr lang="en-US" altLang="ja-JP" dirty="0" smtClean="0">
                <a:solidFill>
                  <a:srgbClr val="7030A0"/>
                </a:solidFill>
              </a:rPr>
              <a:t>0</a:t>
            </a:r>
          </a:p>
        </p:txBody>
      </p:sp>
      <p:sp>
        <p:nvSpPr>
          <p:cNvPr id="55" name="テキスト ボックス 54"/>
          <p:cNvSpPr txBox="1"/>
          <p:nvPr/>
        </p:nvSpPr>
        <p:spPr>
          <a:xfrm>
            <a:off x="4669559" y="3416497"/>
            <a:ext cx="390586" cy="369332"/>
          </a:xfrm>
          <a:prstGeom prst="rect">
            <a:avLst/>
          </a:prstGeom>
          <a:noFill/>
        </p:spPr>
        <p:txBody>
          <a:bodyPr wrap="square" rtlCol="0">
            <a:spAutoFit/>
          </a:bodyPr>
          <a:lstStyle/>
          <a:p>
            <a:r>
              <a:rPr lang="en-US" altLang="ja-JP" dirty="0">
                <a:solidFill>
                  <a:srgbClr val="7030A0"/>
                </a:solidFill>
              </a:rPr>
              <a:t>1</a:t>
            </a:r>
            <a:endParaRPr lang="en-US" altLang="ja-JP" dirty="0" smtClean="0">
              <a:solidFill>
                <a:srgbClr val="7030A0"/>
              </a:solidFill>
            </a:endParaRPr>
          </a:p>
        </p:txBody>
      </p:sp>
      <p:sp>
        <p:nvSpPr>
          <p:cNvPr id="56" name="テキスト ボックス 55"/>
          <p:cNvSpPr txBox="1"/>
          <p:nvPr/>
        </p:nvSpPr>
        <p:spPr>
          <a:xfrm>
            <a:off x="5706228" y="2529815"/>
            <a:ext cx="390586" cy="369332"/>
          </a:xfrm>
          <a:prstGeom prst="rect">
            <a:avLst/>
          </a:prstGeom>
          <a:noFill/>
        </p:spPr>
        <p:txBody>
          <a:bodyPr wrap="square" rtlCol="0">
            <a:spAutoFit/>
          </a:bodyPr>
          <a:lstStyle/>
          <a:p>
            <a:r>
              <a:rPr lang="en-US" altLang="ja-JP" dirty="0" smtClean="0">
                <a:solidFill>
                  <a:srgbClr val="7030A0"/>
                </a:solidFill>
              </a:rPr>
              <a:t>0</a:t>
            </a:r>
          </a:p>
        </p:txBody>
      </p:sp>
      <p:sp>
        <p:nvSpPr>
          <p:cNvPr id="57" name="テキスト ボックス 56"/>
          <p:cNvSpPr txBox="1"/>
          <p:nvPr/>
        </p:nvSpPr>
        <p:spPr>
          <a:xfrm>
            <a:off x="1297324" y="2343107"/>
            <a:ext cx="390586" cy="369332"/>
          </a:xfrm>
          <a:prstGeom prst="rect">
            <a:avLst/>
          </a:prstGeom>
          <a:noFill/>
        </p:spPr>
        <p:txBody>
          <a:bodyPr wrap="square" rtlCol="0">
            <a:spAutoFit/>
          </a:bodyPr>
          <a:lstStyle/>
          <a:p>
            <a:r>
              <a:rPr lang="en-US" altLang="ja-JP" dirty="0" smtClean="0">
                <a:solidFill>
                  <a:srgbClr val="7030A0"/>
                </a:solidFill>
              </a:rPr>
              <a:t>0</a:t>
            </a:r>
          </a:p>
        </p:txBody>
      </p:sp>
      <p:sp>
        <p:nvSpPr>
          <p:cNvPr id="3" name="テキスト ボックス 2"/>
          <p:cNvSpPr txBox="1"/>
          <p:nvPr/>
        </p:nvSpPr>
        <p:spPr>
          <a:xfrm>
            <a:off x="7898350" y="4653220"/>
            <a:ext cx="425450" cy="369332"/>
          </a:xfrm>
          <a:prstGeom prst="rect">
            <a:avLst/>
          </a:prstGeom>
          <a:noFill/>
        </p:spPr>
        <p:txBody>
          <a:bodyPr wrap="square" rtlCol="0">
            <a:spAutoFit/>
          </a:bodyPr>
          <a:lstStyle/>
          <a:p>
            <a:r>
              <a:rPr lang="en-US" altLang="ja-JP" dirty="0">
                <a:solidFill>
                  <a:srgbClr val="7030A0"/>
                </a:solidFill>
              </a:rPr>
              <a:t>0</a:t>
            </a:r>
            <a:endParaRPr kumimoji="1" lang="ja-JP" altLang="en-US" dirty="0">
              <a:solidFill>
                <a:srgbClr val="7030A0"/>
              </a:solidFill>
            </a:endParaRPr>
          </a:p>
        </p:txBody>
      </p:sp>
      <p:sp>
        <p:nvSpPr>
          <p:cNvPr id="59" name="テキスト ボックス 58"/>
          <p:cNvSpPr txBox="1"/>
          <p:nvPr/>
        </p:nvSpPr>
        <p:spPr>
          <a:xfrm>
            <a:off x="5588902" y="4653220"/>
            <a:ext cx="425450" cy="369332"/>
          </a:xfrm>
          <a:prstGeom prst="rect">
            <a:avLst/>
          </a:prstGeom>
          <a:noFill/>
        </p:spPr>
        <p:txBody>
          <a:bodyPr wrap="square" rtlCol="0">
            <a:spAutoFit/>
          </a:bodyPr>
          <a:lstStyle/>
          <a:p>
            <a:r>
              <a:rPr lang="en-US" altLang="ja-JP" dirty="0" smtClean="0">
                <a:solidFill>
                  <a:srgbClr val="FF0000"/>
                </a:solidFill>
              </a:rPr>
              <a:t>1</a:t>
            </a:r>
            <a:endParaRPr kumimoji="1" lang="ja-JP" altLang="en-US" dirty="0">
              <a:solidFill>
                <a:srgbClr val="FF0000"/>
              </a:solidFill>
            </a:endParaRPr>
          </a:p>
        </p:txBody>
      </p:sp>
      <p:sp>
        <p:nvSpPr>
          <p:cNvPr id="60" name="テキスト ボックス 59"/>
          <p:cNvSpPr txBox="1"/>
          <p:nvPr/>
        </p:nvSpPr>
        <p:spPr>
          <a:xfrm>
            <a:off x="7893840" y="4653220"/>
            <a:ext cx="425450" cy="369332"/>
          </a:xfrm>
          <a:prstGeom prst="rect">
            <a:avLst/>
          </a:prstGeom>
          <a:noFill/>
        </p:spPr>
        <p:txBody>
          <a:bodyPr wrap="square" rtlCol="0">
            <a:spAutoFit/>
          </a:bodyPr>
          <a:lstStyle/>
          <a:p>
            <a:r>
              <a:rPr lang="en-US" altLang="ja-JP" dirty="0" smtClean="0">
                <a:solidFill>
                  <a:srgbClr val="FF0000"/>
                </a:solidFill>
              </a:rPr>
              <a:t>1</a:t>
            </a:r>
            <a:endParaRPr kumimoji="1" lang="ja-JP" altLang="en-US" dirty="0">
              <a:solidFill>
                <a:srgbClr val="FF0000"/>
              </a:solidFill>
            </a:endParaRPr>
          </a:p>
        </p:txBody>
      </p:sp>
      <p:sp>
        <p:nvSpPr>
          <p:cNvPr id="61" name="テキスト ボックス 60"/>
          <p:cNvSpPr txBox="1"/>
          <p:nvPr/>
        </p:nvSpPr>
        <p:spPr>
          <a:xfrm>
            <a:off x="5575252" y="4646905"/>
            <a:ext cx="425450" cy="369332"/>
          </a:xfrm>
          <a:prstGeom prst="rect">
            <a:avLst/>
          </a:prstGeom>
          <a:noFill/>
        </p:spPr>
        <p:txBody>
          <a:bodyPr wrap="square" rtlCol="0">
            <a:spAutoFit/>
          </a:bodyPr>
          <a:lstStyle/>
          <a:p>
            <a:r>
              <a:rPr lang="en-US" altLang="ja-JP" dirty="0">
                <a:solidFill>
                  <a:srgbClr val="7030A0"/>
                </a:solidFill>
              </a:rPr>
              <a:t>0</a:t>
            </a:r>
            <a:endParaRPr kumimoji="1" lang="ja-JP" altLang="en-US" dirty="0">
              <a:solidFill>
                <a:srgbClr val="7030A0"/>
              </a:solidFill>
            </a:endParaRPr>
          </a:p>
        </p:txBody>
      </p:sp>
      <p:sp>
        <p:nvSpPr>
          <p:cNvPr id="62" name="テキスト ボックス 61"/>
          <p:cNvSpPr txBox="1"/>
          <p:nvPr/>
        </p:nvSpPr>
        <p:spPr>
          <a:xfrm>
            <a:off x="4696184" y="3412819"/>
            <a:ext cx="425450" cy="369332"/>
          </a:xfrm>
          <a:prstGeom prst="rect">
            <a:avLst/>
          </a:prstGeom>
          <a:noFill/>
        </p:spPr>
        <p:txBody>
          <a:bodyPr wrap="square" rtlCol="0">
            <a:spAutoFit/>
          </a:bodyPr>
          <a:lstStyle/>
          <a:p>
            <a:r>
              <a:rPr lang="en-US" altLang="ja-JP" dirty="0">
                <a:solidFill>
                  <a:srgbClr val="7030A0"/>
                </a:solidFill>
              </a:rPr>
              <a:t>0</a:t>
            </a:r>
            <a:endParaRPr kumimoji="1" lang="ja-JP" altLang="en-US" dirty="0">
              <a:solidFill>
                <a:srgbClr val="7030A0"/>
              </a:solidFill>
            </a:endParaRPr>
          </a:p>
        </p:txBody>
      </p:sp>
      <p:sp>
        <p:nvSpPr>
          <p:cNvPr id="4" name="テキスト ボックス 3"/>
          <p:cNvSpPr txBox="1"/>
          <p:nvPr/>
        </p:nvSpPr>
        <p:spPr>
          <a:xfrm>
            <a:off x="990532" y="4616200"/>
            <a:ext cx="333184" cy="369332"/>
          </a:xfrm>
          <a:prstGeom prst="rect">
            <a:avLst/>
          </a:prstGeom>
          <a:noFill/>
        </p:spPr>
        <p:txBody>
          <a:bodyPr wrap="square" rtlCol="0">
            <a:spAutoFit/>
          </a:bodyPr>
          <a:lstStyle/>
          <a:p>
            <a:r>
              <a:rPr kumimoji="1" lang="en-US" altLang="ja-JP" dirty="0" smtClean="0">
                <a:solidFill>
                  <a:srgbClr val="FF0000"/>
                </a:solidFill>
              </a:rPr>
              <a:t>1</a:t>
            </a:r>
            <a:endParaRPr kumimoji="1" lang="ja-JP" altLang="en-US" dirty="0">
              <a:solidFill>
                <a:srgbClr val="FF0000"/>
              </a:solidFill>
            </a:endParaRPr>
          </a:p>
        </p:txBody>
      </p:sp>
      <p:sp>
        <p:nvSpPr>
          <p:cNvPr id="64" name="テキスト ボックス 63"/>
          <p:cNvSpPr txBox="1"/>
          <p:nvPr/>
        </p:nvSpPr>
        <p:spPr>
          <a:xfrm>
            <a:off x="3367708" y="4953016"/>
            <a:ext cx="333184" cy="369332"/>
          </a:xfrm>
          <a:prstGeom prst="rect">
            <a:avLst/>
          </a:prstGeom>
          <a:noFill/>
        </p:spPr>
        <p:txBody>
          <a:bodyPr wrap="square" rtlCol="0">
            <a:spAutoFit/>
          </a:bodyPr>
          <a:lstStyle/>
          <a:p>
            <a:r>
              <a:rPr kumimoji="1" lang="en-US" altLang="ja-JP" dirty="0" smtClean="0">
                <a:solidFill>
                  <a:srgbClr val="FF0000"/>
                </a:solidFill>
              </a:rPr>
              <a:t>1</a:t>
            </a:r>
            <a:endParaRPr kumimoji="1" lang="ja-JP" altLang="en-US" dirty="0">
              <a:solidFill>
                <a:srgbClr val="FF0000"/>
              </a:solidFill>
            </a:endParaRPr>
          </a:p>
        </p:txBody>
      </p:sp>
      <p:sp>
        <p:nvSpPr>
          <p:cNvPr id="65" name="テキスト ボックス 64"/>
          <p:cNvSpPr txBox="1"/>
          <p:nvPr/>
        </p:nvSpPr>
        <p:spPr>
          <a:xfrm>
            <a:off x="4696184" y="5574521"/>
            <a:ext cx="333184" cy="369332"/>
          </a:xfrm>
          <a:prstGeom prst="rect">
            <a:avLst/>
          </a:prstGeom>
          <a:noFill/>
        </p:spPr>
        <p:txBody>
          <a:bodyPr wrap="square" rtlCol="0">
            <a:spAutoFit/>
          </a:bodyPr>
          <a:lstStyle/>
          <a:p>
            <a:r>
              <a:rPr kumimoji="1" lang="en-US" altLang="ja-JP" dirty="0" smtClean="0">
                <a:solidFill>
                  <a:srgbClr val="FF0000"/>
                </a:solidFill>
              </a:rPr>
              <a:t>1</a:t>
            </a:r>
            <a:endParaRPr kumimoji="1" lang="ja-JP" altLang="en-US" dirty="0">
              <a:solidFill>
                <a:srgbClr val="FF0000"/>
              </a:solidFill>
            </a:endParaRPr>
          </a:p>
        </p:txBody>
      </p:sp>
      <p:sp>
        <p:nvSpPr>
          <p:cNvPr id="63" name="テキスト ボックス 62"/>
          <p:cNvSpPr txBox="1"/>
          <p:nvPr/>
        </p:nvSpPr>
        <p:spPr>
          <a:xfrm>
            <a:off x="990532" y="4583684"/>
            <a:ext cx="382132" cy="369332"/>
          </a:xfrm>
          <a:prstGeom prst="rect">
            <a:avLst/>
          </a:prstGeom>
          <a:noFill/>
        </p:spPr>
        <p:txBody>
          <a:bodyPr wrap="square" rtlCol="0">
            <a:spAutoFit/>
          </a:bodyPr>
          <a:lstStyle/>
          <a:p>
            <a:r>
              <a:rPr kumimoji="1" lang="en-US" altLang="ja-JP" dirty="0" smtClean="0">
                <a:solidFill>
                  <a:srgbClr val="7030A0"/>
                </a:solidFill>
              </a:rPr>
              <a:t>0</a:t>
            </a:r>
            <a:endParaRPr kumimoji="1" lang="ja-JP" altLang="en-US" dirty="0">
              <a:solidFill>
                <a:srgbClr val="7030A0"/>
              </a:solidFill>
            </a:endParaRPr>
          </a:p>
        </p:txBody>
      </p:sp>
      <p:sp>
        <p:nvSpPr>
          <p:cNvPr id="67" name="テキスト ボックス 66"/>
          <p:cNvSpPr txBox="1"/>
          <p:nvPr/>
        </p:nvSpPr>
        <p:spPr>
          <a:xfrm>
            <a:off x="4678013" y="5594602"/>
            <a:ext cx="382132" cy="369332"/>
          </a:xfrm>
          <a:prstGeom prst="rect">
            <a:avLst/>
          </a:prstGeom>
          <a:noFill/>
        </p:spPr>
        <p:txBody>
          <a:bodyPr wrap="square" rtlCol="0">
            <a:spAutoFit/>
          </a:bodyPr>
          <a:lstStyle/>
          <a:p>
            <a:r>
              <a:rPr kumimoji="1" lang="en-US" altLang="ja-JP" dirty="0" smtClean="0">
                <a:solidFill>
                  <a:srgbClr val="7030A0"/>
                </a:solidFill>
              </a:rPr>
              <a:t>0</a:t>
            </a:r>
            <a:endParaRPr kumimoji="1" lang="ja-JP" altLang="en-US" dirty="0">
              <a:solidFill>
                <a:srgbClr val="7030A0"/>
              </a:solidFill>
            </a:endParaRPr>
          </a:p>
        </p:txBody>
      </p:sp>
      <p:sp>
        <p:nvSpPr>
          <p:cNvPr id="68" name="テキスト ボックス 67"/>
          <p:cNvSpPr txBox="1"/>
          <p:nvPr/>
        </p:nvSpPr>
        <p:spPr>
          <a:xfrm>
            <a:off x="3371935" y="4953016"/>
            <a:ext cx="382132" cy="369332"/>
          </a:xfrm>
          <a:prstGeom prst="rect">
            <a:avLst/>
          </a:prstGeom>
          <a:noFill/>
        </p:spPr>
        <p:txBody>
          <a:bodyPr wrap="square" rtlCol="0">
            <a:spAutoFit/>
          </a:bodyPr>
          <a:lstStyle/>
          <a:p>
            <a:r>
              <a:rPr kumimoji="1" lang="en-US" altLang="ja-JP" dirty="0" smtClean="0">
                <a:solidFill>
                  <a:srgbClr val="7030A0"/>
                </a:solidFill>
              </a:rPr>
              <a:t>0</a:t>
            </a:r>
            <a:endParaRPr kumimoji="1" lang="ja-JP" altLang="en-US" dirty="0">
              <a:solidFill>
                <a:srgbClr val="7030A0"/>
              </a:solidFill>
            </a:endParaRPr>
          </a:p>
        </p:txBody>
      </p:sp>
    </p:spTree>
    <p:extLst>
      <p:ext uri="{BB962C8B-B14F-4D97-AF65-F5344CB8AC3E}">
        <p14:creationId xmlns:p14="http://schemas.microsoft.com/office/powerpoint/2010/main" val="237336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10" fill="hold"/>
                                        <p:tgtEl>
                                          <p:spTgt spid="24"/>
                                        </p:tgtEl>
                                        <p:attrNameLst>
                                          <p:attrName>stroke.color</p:attrName>
                                        </p:attrNameLst>
                                      </p:cBhvr>
                                      <p:to>
                                        <a:srgbClr val="FF0000"/>
                                      </p:to>
                                    </p:animClr>
                                    <p:set>
                                      <p:cBhvr>
                                        <p:cTn id="7" dur="10" fill="hold"/>
                                        <p:tgtEl>
                                          <p:spTgt spid="24"/>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10" fill="hold"/>
                                        <p:tgtEl>
                                          <p:spTgt spid="27"/>
                                        </p:tgtEl>
                                        <p:attrNameLst>
                                          <p:attrName>stroke.color</p:attrName>
                                        </p:attrNameLst>
                                      </p:cBhvr>
                                      <p:to>
                                        <a:srgbClr val="FF0000"/>
                                      </p:to>
                                    </p:animClr>
                                    <p:set>
                                      <p:cBhvr>
                                        <p:cTn id="10" dur="10" fill="hold"/>
                                        <p:tgtEl>
                                          <p:spTgt spid="27"/>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10" fill="hold"/>
                                        <p:tgtEl>
                                          <p:spTgt spid="28"/>
                                        </p:tgtEl>
                                        <p:attrNameLst>
                                          <p:attrName>stroke.color</p:attrName>
                                        </p:attrNameLst>
                                      </p:cBhvr>
                                      <p:to>
                                        <a:srgbClr val="FF0000"/>
                                      </p:to>
                                    </p:animClr>
                                    <p:set>
                                      <p:cBhvr>
                                        <p:cTn id="13" dur="10" fill="hold"/>
                                        <p:tgtEl>
                                          <p:spTgt spid="28"/>
                                        </p:tgtEl>
                                        <p:attrNameLst>
                                          <p:attrName>stroke.on</p:attrName>
                                        </p:attrNameLst>
                                      </p:cBhvr>
                                      <p:to>
                                        <p:strVal val="true"/>
                                      </p:to>
                                    </p:set>
                                  </p:childTnLst>
                                </p:cTn>
                              </p:par>
                              <p:par>
                                <p:cTn id="14" presetID="1" presetClass="exit"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hidden"/>
                                      </p:to>
                                    </p:set>
                                  </p:childTnLst>
                                </p:cTn>
                              </p:par>
                              <p:par>
                                <p:cTn id="16" presetID="1" presetClass="exit" presetSubtype="0" fill="hold" grpId="0" nodeType="withEffect">
                                  <p:stCondLst>
                                    <p:cond delay="0"/>
                                  </p:stCondLst>
                                  <p:childTnLst>
                                    <p:set>
                                      <p:cBhvr>
                                        <p:cTn id="17" dur="1" fill="hold">
                                          <p:stCondLst>
                                            <p:cond delay="0"/>
                                          </p:stCondLst>
                                        </p:cTn>
                                        <p:tgtEl>
                                          <p:spTgt spid="46"/>
                                        </p:tgtEl>
                                        <p:attrNameLst>
                                          <p:attrName>style.visibility</p:attrName>
                                        </p:attrNameLst>
                                      </p:cBhvr>
                                      <p:to>
                                        <p:strVal val="hidden"/>
                                      </p:to>
                                    </p:set>
                                  </p:childTnLst>
                                </p:cTn>
                              </p:par>
                              <p:par>
                                <p:cTn id="18" presetID="1" presetClass="exit" presetSubtype="0" fill="hold" grpId="0" nodeType="withEffect">
                                  <p:stCondLst>
                                    <p:cond delay="0"/>
                                  </p:stCondLst>
                                  <p:childTnLst>
                                    <p:set>
                                      <p:cBhvr>
                                        <p:cTn id="19" dur="1" fill="hold">
                                          <p:stCondLst>
                                            <p:cond delay="0"/>
                                          </p:stCondLst>
                                        </p:cTn>
                                        <p:tgtEl>
                                          <p:spTgt spid="47"/>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childTnLst>
                          </p:cTn>
                        </p:par>
                      </p:childTnLst>
                    </p:cTn>
                  </p:par>
                  <p:par>
                    <p:cTn id="29" fill="hold">
                      <p:stCondLst>
                        <p:cond delay="indefinite"/>
                      </p:stCondLst>
                      <p:childTnLst>
                        <p:par>
                          <p:cTn id="30" fill="hold">
                            <p:stCondLst>
                              <p:cond delay="0"/>
                            </p:stCondLst>
                            <p:childTnLst>
                              <p:par>
                                <p:cTn id="31" presetID="7" presetClass="emph" presetSubtype="2" fill="hold" nodeType="clickEffect">
                                  <p:stCondLst>
                                    <p:cond delay="0"/>
                                  </p:stCondLst>
                                  <p:childTnLst>
                                    <p:animClr clrSpc="rgb" dir="cw">
                                      <p:cBhvr>
                                        <p:cTn id="32" dur="250" fill="hold"/>
                                        <p:tgtEl>
                                          <p:spTgt spid="34"/>
                                        </p:tgtEl>
                                        <p:attrNameLst>
                                          <p:attrName>stroke.color</p:attrName>
                                        </p:attrNameLst>
                                      </p:cBhvr>
                                      <p:to>
                                        <a:srgbClr val="FF0000"/>
                                      </p:to>
                                    </p:animClr>
                                    <p:set>
                                      <p:cBhvr>
                                        <p:cTn id="33" dur="250" fill="hold"/>
                                        <p:tgtEl>
                                          <p:spTgt spid="34"/>
                                        </p:tgtEl>
                                        <p:attrNameLst>
                                          <p:attrName>stroke.on</p:attrName>
                                        </p:attrNameLst>
                                      </p:cBhvr>
                                      <p:to>
                                        <p:strVal val="true"/>
                                      </p:to>
                                    </p:set>
                                  </p:childTnLst>
                                </p:cTn>
                              </p:par>
                              <p:par>
                                <p:cTn id="34" presetID="7" presetClass="emph" presetSubtype="2" fill="hold" nodeType="withEffect">
                                  <p:stCondLst>
                                    <p:cond delay="0"/>
                                  </p:stCondLst>
                                  <p:childTnLst>
                                    <p:animClr clrSpc="rgb" dir="cw">
                                      <p:cBhvr>
                                        <p:cTn id="35" dur="250" fill="hold"/>
                                        <p:tgtEl>
                                          <p:spTgt spid="32"/>
                                        </p:tgtEl>
                                        <p:attrNameLst>
                                          <p:attrName>stroke.color</p:attrName>
                                        </p:attrNameLst>
                                      </p:cBhvr>
                                      <p:to>
                                        <a:srgbClr val="FF0000"/>
                                      </p:to>
                                    </p:animClr>
                                    <p:set>
                                      <p:cBhvr>
                                        <p:cTn id="36" dur="250" fill="hold"/>
                                        <p:tgtEl>
                                          <p:spTgt spid="32"/>
                                        </p:tgtEl>
                                        <p:attrNameLst>
                                          <p:attrName>stroke.on</p:attrName>
                                        </p:attrNameLst>
                                      </p:cBhvr>
                                      <p:to>
                                        <p:strVal val="true"/>
                                      </p:to>
                                    </p:set>
                                  </p:childTnLst>
                                </p:cTn>
                              </p:par>
                              <p:par>
                                <p:cTn id="37" presetID="7" presetClass="emph" presetSubtype="2" fill="hold" nodeType="withEffect">
                                  <p:stCondLst>
                                    <p:cond delay="0"/>
                                  </p:stCondLst>
                                  <p:childTnLst>
                                    <p:animClr clrSpc="rgb" dir="cw">
                                      <p:cBhvr>
                                        <p:cTn id="38" dur="250" fill="hold"/>
                                        <p:tgtEl>
                                          <p:spTgt spid="30"/>
                                        </p:tgtEl>
                                        <p:attrNameLst>
                                          <p:attrName>stroke.color</p:attrName>
                                        </p:attrNameLst>
                                      </p:cBhvr>
                                      <p:to>
                                        <a:srgbClr val="FF0000"/>
                                      </p:to>
                                    </p:animClr>
                                    <p:set>
                                      <p:cBhvr>
                                        <p:cTn id="39" dur="250" fill="hold"/>
                                        <p:tgtEl>
                                          <p:spTgt spid="30"/>
                                        </p:tgtEl>
                                        <p:attrNameLst>
                                          <p:attrName>stroke.on</p:attrName>
                                        </p:attrNameLst>
                                      </p:cBhvr>
                                      <p:to>
                                        <p:strVal val="true"/>
                                      </p:to>
                                    </p:set>
                                  </p:childTnLst>
                                </p:cTn>
                              </p:par>
                              <p:par>
                                <p:cTn id="40" presetID="1" presetClass="exit" presetSubtype="0" fill="hold" grpId="0" nodeType="withEffect">
                                  <p:stCondLst>
                                    <p:cond delay="0"/>
                                  </p:stCondLst>
                                  <p:childTnLst>
                                    <p:set>
                                      <p:cBhvr>
                                        <p:cTn id="41" dur="1" fill="hold">
                                          <p:stCondLst>
                                            <p:cond delay="0"/>
                                          </p:stCondLst>
                                        </p:cTn>
                                        <p:tgtEl>
                                          <p:spTgt spid="48"/>
                                        </p:tgtEl>
                                        <p:attrNameLst>
                                          <p:attrName>style.visibility</p:attrName>
                                        </p:attrNameLst>
                                      </p:cBhvr>
                                      <p:to>
                                        <p:strVal val="hidden"/>
                                      </p:to>
                                    </p:set>
                                  </p:childTnLst>
                                </p:cTn>
                              </p:par>
                              <p:par>
                                <p:cTn id="42" presetID="1" presetClass="exit" presetSubtype="0" fill="hold" grpId="0" nodeType="withEffect">
                                  <p:stCondLst>
                                    <p:cond delay="0"/>
                                  </p:stCondLst>
                                  <p:childTnLst>
                                    <p:set>
                                      <p:cBhvr>
                                        <p:cTn id="43" dur="1" fill="hold">
                                          <p:stCondLst>
                                            <p:cond delay="0"/>
                                          </p:stCondLst>
                                        </p:cTn>
                                        <p:tgtEl>
                                          <p:spTgt spid="49"/>
                                        </p:tgtEl>
                                        <p:attrNameLst>
                                          <p:attrName>style.visibility</p:attrName>
                                        </p:attrNameLst>
                                      </p:cBhvr>
                                      <p:to>
                                        <p:strVal val="hidden"/>
                                      </p:to>
                                    </p:set>
                                  </p:childTnLst>
                                </p:cTn>
                              </p:par>
                              <p:par>
                                <p:cTn id="44" presetID="1" presetClass="exit" presetSubtype="0" fill="hold" grpId="0" nodeType="withEffect">
                                  <p:stCondLst>
                                    <p:cond delay="0"/>
                                  </p:stCondLst>
                                  <p:childTnLst>
                                    <p:set>
                                      <p:cBhvr>
                                        <p:cTn id="45" dur="1" fill="hold">
                                          <p:stCondLst>
                                            <p:cond delay="0"/>
                                          </p:stCondLst>
                                        </p:cTn>
                                        <p:tgtEl>
                                          <p:spTgt spid="50"/>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500"/>
                                        <p:tgtEl>
                                          <p:spTgt spid="5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500"/>
                                        <p:tgtEl>
                                          <p:spTgt spid="5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500"/>
                                        <p:tgtEl>
                                          <p:spTgt spid="5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fade">
                                      <p:cBhvr>
                                        <p:cTn id="57" dur="500"/>
                                        <p:tgtEl>
                                          <p:spTgt spid="57"/>
                                        </p:tgtEl>
                                      </p:cBhvr>
                                    </p:animEffect>
                                  </p:childTnLst>
                                </p:cTn>
                              </p:par>
                              <p:par>
                                <p:cTn id="58" presetID="1" presetClass="exit" presetSubtype="0" fill="hold" grpId="1" nodeType="withEffect">
                                  <p:stCondLst>
                                    <p:cond delay="0"/>
                                  </p:stCondLst>
                                  <p:childTnLst>
                                    <p:set>
                                      <p:cBhvr>
                                        <p:cTn id="59" dur="1" fill="hold">
                                          <p:stCondLst>
                                            <p:cond delay="0"/>
                                          </p:stCondLst>
                                        </p:cTn>
                                        <p:tgtEl>
                                          <p:spTgt spid="51"/>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7" presetClass="emph" presetSubtype="2" fill="hold" nodeType="clickEffect">
                                  <p:stCondLst>
                                    <p:cond delay="0"/>
                                  </p:stCondLst>
                                  <p:childTnLst>
                                    <p:animClr clrSpc="rgb" dir="cw">
                                      <p:cBhvr>
                                        <p:cTn id="63" dur="250" fill="hold"/>
                                        <p:tgtEl>
                                          <p:spTgt spid="31"/>
                                        </p:tgtEl>
                                        <p:attrNameLst>
                                          <p:attrName>stroke.color</p:attrName>
                                        </p:attrNameLst>
                                      </p:cBhvr>
                                      <p:to>
                                        <a:srgbClr val="FF0000"/>
                                      </p:to>
                                    </p:animClr>
                                    <p:set>
                                      <p:cBhvr>
                                        <p:cTn id="64" dur="250" fill="hold"/>
                                        <p:tgtEl>
                                          <p:spTgt spid="31"/>
                                        </p:tgtEl>
                                        <p:attrNameLst>
                                          <p:attrName>stroke.on</p:attrName>
                                        </p:attrNameLst>
                                      </p:cBhvr>
                                      <p:to>
                                        <p:strVal val="true"/>
                                      </p:to>
                                    </p:set>
                                  </p:childTnLst>
                                </p:cTn>
                              </p:par>
                              <p:par>
                                <p:cTn id="65" presetID="7" presetClass="emph" presetSubtype="2" fill="hold" nodeType="withEffect">
                                  <p:stCondLst>
                                    <p:cond delay="0"/>
                                  </p:stCondLst>
                                  <p:childTnLst>
                                    <p:animClr clrSpc="rgb" dir="cw">
                                      <p:cBhvr>
                                        <p:cTn id="66" dur="250" fill="hold"/>
                                        <p:tgtEl>
                                          <p:spTgt spid="29"/>
                                        </p:tgtEl>
                                        <p:attrNameLst>
                                          <p:attrName>stroke.color</p:attrName>
                                        </p:attrNameLst>
                                      </p:cBhvr>
                                      <p:to>
                                        <a:srgbClr val="FF0000"/>
                                      </p:to>
                                    </p:animClr>
                                    <p:set>
                                      <p:cBhvr>
                                        <p:cTn id="67" dur="250" fill="hold"/>
                                        <p:tgtEl>
                                          <p:spTgt spid="29"/>
                                        </p:tgtEl>
                                        <p:attrNameLst>
                                          <p:attrName>stroke.on</p:attrName>
                                        </p:attrNameLst>
                                      </p:cBhvr>
                                      <p:to>
                                        <p:strVal val="true"/>
                                      </p:to>
                                    </p:set>
                                  </p:childTnLst>
                                </p:cTn>
                              </p:par>
                              <p:par>
                                <p:cTn id="68" presetID="1" presetClass="exit" presetSubtype="0" fill="hold" grpId="1" nodeType="withEffect">
                                  <p:stCondLst>
                                    <p:cond delay="0"/>
                                  </p:stCondLst>
                                  <p:childTnLst>
                                    <p:set>
                                      <p:cBhvr>
                                        <p:cTn id="69" dur="1" fill="hold">
                                          <p:stCondLst>
                                            <p:cond delay="0"/>
                                          </p:stCondLst>
                                        </p:cTn>
                                        <p:tgtEl>
                                          <p:spTgt spid="55"/>
                                        </p:tgtEl>
                                        <p:attrNameLst>
                                          <p:attrName>style.visibility</p:attrName>
                                        </p:attrNameLst>
                                      </p:cBhvr>
                                      <p:to>
                                        <p:strVal val="hidden"/>
                                      </p:to>
                                    </p:set>
                                  </p:childTnLst>
                                </p:cTn>
                              </p:par>
                              <p:par>
                                <p:cTn id="70" presetID="1" presetClass="exit" presetSubtype="0" fill="hold" grpId="0" nodeType="withEffect">
                                  <p:stCondLst>
                                    <p:cond delay="0"/>
                                  </p:stCondLst>
                                  <p:childTnLst>
                                    <p:set>
                                      <p:cBhvr>
                                        <p:cTn id="71" dur="1" fill="hold">
                                          <p:stCondLst>
                                            <p:cond delay="0"/>
                                          </p:stCondLst>
                                        </p:cTn>
                                        <p:tgtEl>
                                          <p:spTgt spid="59"/>
                                        </p:tgtEl>
                                        <p:attrNameLst>
                                          <p:attrName>style.visibility</p:attrName>
                                        </p:attrNameLst>
                                      </p:cBhvr>
                                      <p:to>
                                        <p:strVal val="hidden"/>
                                      </p:to>
                                    </p:set>
                                  </p:childTnLst>
                                </p:cTn>
                              </p:par>
                              <p:par>
                                <p:cTn id="72" presetID="1" presetClass="exit" presetSubtype="0" fill="hold" grpId="0" nodeType="withEffect">
                                  <p:stCondLst>
                                    <p:cond delay="0"/>
                                  </p:stCondLst>
                                  <p:childTnLst>
                                    <p:set>
                                      <p:cBhvr>
                                        <p:cTn id="73" dur="1" fill="hold">
                                          <p:stCondLst>
                                            <p:cond delay="0"/>
                                          </p:stCondLst>
                                        </p:cTn>
                                        <p:tgtEl>
                                          <p:spTgt spid="60"/>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fade">
                                      <p:cBhvr>
                                        <p:cTn id="76" dur="500"/>
                                        <p:tgtEl>
                                          <p:spTgt spid="6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fade">
                                      <p:cBhvr>
                                        <p:cTn id="82" dur="500"/>
                                        <p:tgtEl>
                                          <p:spTgt spid="3"/>
                                        </p:tgtEl>
                                      </p:cBhvr>
                                    </p:animEffect>
                                  </p:childTnLst>
                                </p:cTn>
                              </p:par>
                            </p:childTnLst>
                          </p:cTn>
                        </p:par>
                      </p:childTnLst>
                    </p:cTn>
                  </p:par>
                  <p:par>
                    <p:cTn id="83" fill="hold">
                      <p:stCondLst>
                        <p:cond delay="indefinite"/>
                      </p:stCondLst>
                      <p:childTnLst>
                        <p:par>
                          <p:cTn id="84" fill="hold">
                            <p:stCondLst>
                              <p:cond delay="0"/>
                            </p:stCondLst>
                            <p:childTnLst>
                              <p:par>
                                <p:cTn id="85" presetID="7" presetClass="emph" presetSubtype="2" fill="hold" nodeType="clickEffect">
                                  <p:stCondLst>
                                    <p:cond delay="0"/>
                                  </p:stCondLst>
                                  <p:childTnLst>
                                    <p:animClr clrSpc="rgb" dir="cw">
                                      <p:cBhvr>
                                        <p:cTn id="86" dur="250" fill="hold"/>
                                        <p:tgtEl>
                                          <p:spTgt spid="29"/>
                                        </p:tgtEl>
                                        <p:attrNameLst>
                                          <p:attrName>stroke.color</p:attrName>
                                        </p:attrNameLst>
                                      </p:cBhvr>
                                      <p:to>
                                        <a:srgbClr val="00B050"/>
                                      </p:to>
                                    </p:animClr>
                                    <p:set>
                                      <p:cBhvr>
                                        <p:cTn id="87" dur="250" fill="hold"/>
                                        <p:tgtEl>
                                          <p:spTgt spid="29"/>
                                        </p:tgtEl>
                                        <p:attrNameLst>
                                          <p:attrName>stroke.on</p:attrName>
                                        </p:attrNameLst>
                                      </p:cBhvr>
                                      <p:to>
                                        <p:strVal val="true"/>
                                      </p:to>
                                    </p:set>
                                  </p:childTnLst>
                                </p:cTn>
                              </p:par>
                              <p:par>
                                <p:cTn id="88" presetID="7" presetClass="emph" presetSubtype="2" fill="hold" nodeType="withEffect">
                                  <p:stCondLst>
                                    <p:cond delay="0"/>
                                  </p:stCondLst>
                                  <p:childTnLst>
                                    <p:animClr clrSpc="rgb" dir="cw">
                                      <p:cBhvr>
                                        <p:cTn id="89" dur="250" fill="hold"/>
                                        <p:tgtEl>
                                          <p:spTgt spid="25"/>
                                        </p:tgtEl>
                                        <p:attrNameLst>
                                          <p:attrName>stroke.color</p:attrName>
                                        </p:attrNameLst>
                                      </p:cBhvr>
                                      <p:to>
                                        <a:srgbClr val="00B050"/>
                                      </p:to>
                                    </p:animClr>
                                    <p:set>
                                      <p:cBhvr>
                                        <p:cTn id="90" dur="250" fill="hold"/>
                                        <p:tgtEl>
                                          <p:spTgt spid="25"/>
                                        </p:tgtEl>
                                        <p:attrNameLst>
                                          <p:attrName>stroke.on</p:attrName>
                                        </p:attrNameLst>
                                      </p:cBhvr>
                                      <p:to>
                                        <p:strVal val="true"/>
                                      </p:to>
                                    </p:set>
                                  </p:childTnLst>
                                </p:cTn>
                              </p:par>
                              <p:par>
                                <p:cTn id="91" presetID="7" presetClass="emph" presetSubtype="2" fill="hold" nodeType="withEffect">
                                  <p:stCondLst>
                                    <p:cond delay="0"/>
                                  </p:stCondLst>
                                  <p:childTnLst>
                                    <p:animClr clrSpc="rgb" dir="cw">
                                      <p:cBhvr>
                                        <p:cTn id="92" dur="250" fill="hold"/>
                                        <p:tgtEl>
                                          <p:spTgt spid="26"/>
                                        </p:tgtEl>
                                        <p:attrNameLst>
                                          <p:attrName>stroke.color</p:attrName>
                                        </p:attrNameLst>
                                      </p:cBhvr>
                                      <p:to>
                                        <a:srgbClr val="00B050"/>
                                      </p:to>
                                    </p:animClr>
                                    <p:set>
                                      <p:cBhvr>
                                        <p:cTn id="93" dur="250" fill="hold"/>
                                        <p:tgtEl>
                                          <p:spTgt spid="26"/>
                                        </p:tgtEl>
                                        <p:attrNameLst>
                                          <p:attrName>stroke.on</p:attrName>
                                        </p:attrNameLst>
                                      </p:cBhvr>
                                      <p:to>
                                        <p:strVal val="true"/>
                                      </p:to>
                                    </p:set>
                                  </p:childTnLst>
                                </p:cTn>
                              </p:par>
                              <p:par>
                                <p:cTn id="94" presetID="1" presetClass="exit" presetSubtype="0" fill="hold" grpId="0" nodeType="withEffect">
                                  <p:stCondLst>
                                    <p:cond delay="0"/>
                                  </p:stCondLst>
                                  <p:childTnLst>
                                    <p:set>
                                      <p:cBhvr>
                                        <p:cTn id="95" dur="1" fill="hold">
                                          <p:stCondLst>
                                            <p:cond delay="0"/>
                                          </p:stCondLst>
                                        </p:cTn>
                                        <p:tgtEl>
                                          <p:spTgt spid="4"/>
                                        </p:tgtEl>
                                        <p:attrNameLst>
                                          <p:attrName>style.visibility</p:attrName>
                                        </p:attrNameLst>
                                      </p:cBhvr>
                                      <p:to>
                                        <p:strVal val="hidden"/>
                                      </p:to>
                                    </p:set>
                                  </p:childTnLst>
                                </p:cTn>
                              </p:par>
                              <p:par>
                                <p:cTn id="96" presetID="1" presetClass="exit" presetSubtype="0" fill="hold" grpId="0" nodeType="withEffect">
                                  <p:stCondLst>
                                    <p:cond delay="0"/>
                                  </p:stCondLst>
                                  <p:childTnLst>
                                    <p:set>
                                      <p:cBhvr>
                                        <p:cTn id="97" dur="1" fill="hold">
                                          <p:stCondLst>
                                            <p:cond delay="0"/>
                                          </p:stCondLst>
                                        </p:cTn>
                                        <p:tgtEl>
                                          <p:spTgt spid="65"/>
                                        </p:tgtEl>
                                        <p:attrNameLst>
                                          <p:attrName>style.visibility</p:attrName>
                                        </p:attrNameLst>
                                      </p:cBhvr>
                                      <p:to>
                                        <p:strVal val="hidden"/>
                                      </p:to>
                                    </p:set>
                                  </p:childTnLst>
                                </p:cTn>
                              </p:par>
                              <p:par>
                                <p:cTn id="98" presetID="10" presetClass="entr" presetSubtype="0" fill="hold" grpId="0" nodeType="withEffect">
                                  <p:stCondLst>
                                    <p:cond delay="0"/>
                                  </p:stCondLst>
                                  <p:childTnLst>
                                    <p:set>
                                      <p:cBhvr>
                                        <p:cTn id="99" dur="1" fill="hold">
                                          <p:stCondLst>
                                            <p:cond delay="0"/>
                                          </p:stCondLst>
                                        </p:cTn>
                                        <p:tgtEl>
                                          <p:spTgt spid="67"/>
                                        </p:tgtEl>
                                        <p:attrNameLst>
                                          <p:attrName>style.visibility</p:attrName>
                                        </p:attrNameLst>
                                      </p:cBhvr>
                                      <p:to>
                                        <p:strVal val="visible"/>
                                      </p:to>
                                    </p:set>
                                    <p:animEffect transition="in" filter="fade">
                                      <p:cBhvr>
                                        <p:cTn id="100" dur="500"/>
                                        <p:tgtEl>
                                          <p:spTgt spid="6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fade">
                                      <p:cBhvr>
                                        <p:cTn id="103" dur="500"/>
                                        <p:tgtEl>
                                          <p:spTgt spid="63"/>
                                        </p:tgtEl>
                                      </p:cBhvr>
                                    </p:animEffect>
                                  </p:childTnLst>
                                </p:cTn>
                              </p:par>
                            </p:childTnLst>
                          </p:cTn>
                        </p:par>
                      </p:childTnLst>
                    </p:cTn>
                  </p:par>
                  <p:par>
                    <p:cTn id="104" fill="hold">
                      <p:stCondLst>
                        <p:cond delay="indefinite"/>
                      </p:stCondLst>
                      <p:childTnLst>
                        <p:par>
                          <p:cTn id="105" fill="hold">
                            <p:stCondLst>
                              <p:cond delay="0"/>
                            </p:stCondLst>
                            <p:childTnLst>
                              <p:par>
                                <p:cTn id="106" presetID="7" presetClass="emph" presetSubtype="2" fill="hold" nodeType="clickEffect">
                                  <p:stCondLst>
                                    <p:cond delay="0"/>
                                  </p:stCondLst>
                                  <p:childTnLst>
                                    <p:animClr clrSpc="rgb" dir="cw">
                                      <p:cBhvr>
                                        <p:cTn id="107" dur="250" fill="hold"/>
                                        <p:tgtEl>
                                          <p:spTgt spid="28"/>
                                        </p:tgtEl>
                                        <p:attrNameLst>
                                          <p:attrName>stroke.color</p:attrName>
                                        </p:attrNameLst>
                                      </p:cBhvr>
                                      <p:to>
                                        <a:srgbClr val="00B050"/>
                                      </p:to>
                                    </p:animClr>
                                    <p:set>
                                      <p:cBhvr>
                                        <p:cTn id="108" dur="250" fill="hold"/>
                                        <p:tgtEl>
                                          <p:spTgt spid="28"/>
                                        </p:tgtEl>
                                        <p:attrNameLst>
                                          <p:attrName>stroke.on</p:attrName>
                                        </p:attrNameLst>
                                      </p:cBhvr>
                                      <p:to>
                                        <p:strVal val="true"/>
                                      </p:to>
                                    </p:set>
                                  </p:childTnLst>
                                </p:cTn>
                              </p:par>
                              <p:par>
                                <p:cTn id="109" presetID="7" presetClass="emph" presetSubtype="2" fill="hold" nodeType="withEffect">
                                  <p:stCondLst>
                                    <p:cond delay="0"/>
                                  </p:stCondLst>
                                  <p:childTnLst>
                                    <p:animClr clrSpc="rgb" dir="cw">
                                      <p:cBhvr>
                                        <p:cTn id="110" dur="250" fill="hold"/>
                                        <p:tgtEl>
                                          <p:spTgt spid="32"/>
                                        </p:tgtEl>
                                        <p:attrNameLst>
                                          <p:attrName>stroke.color</p:attrName>
                                        </p:attrNameLst>
                                      </p:cBhvr>
                                      <p:to>
                                        <a:srgbClr val="00B050"/>
                                      </p:to>
                                    </p:animClr>
                                    <p:set>
                                      <p:cBhvr>
                                        <p:cTn id="111" dur="250" fill="hold"/>
                                        <p:tgtEl>
                                          <p:spTgt spid="32"/>
                                        </p:tgtEl>
                                        <p:attrNameLst>
                                          <p:attrName>stroke.on</p:attrName>
                                        </p:attrNameLst>
                                      </p:cBhvr>
                                      <p:to>
                                        <p:strVal val="true"/>
                                      </p:to>
                                    </p:set>
                                  </p:childTnLst>
                                </p:cTn>
                              </p:par>
                              <p:par>
                                <p:cTn id="112" presetID="7" presetClass="emph" presetSubtype="2" fill="hold" nodeType="withEffect">
                                  <p:stCondLst>
                                    <p:cond delay="0"/>
                                  </p:stCondLst>
                                  <p:childTnLst>
                                    <p:animClr clrSpc="rgb" dir="cw">
                                      <p:cBhvr>
                                        <p:cTn id="113" dur="250" fill="hold"/>
                                        <p:tgtEl>
                                          <p:spTgt spid="30"/>
                                        </p:tgtEl>
                                        <p:attrNameLst>
                                          <p:attrName>stroke.color</p:attrName>
                                        </p:attrNameLst>
                                      </p:cBhvr>
                                      <p:to>
                                        <a:srgbClr val="00B050"/>
                                      </p:to>
                                    </p:animClr>
                                    <p:set>
                                      <p:cBhvr>
                                        <p:cTn id="114" dur="250" fill="hold"/>
                                        <p:tgtEl>
                                          <p:spTgt spid="30"/>
                                        </p:tgtEl>
                                        <p:attrNameLst>
                                          <p:attrName>stroke.on</p:attrName>
                                        </p:attrNameLst>
                                      </p:cBhvr>
                                      <p:to>
                                        <p:strVal val="true"/>
                                      </p:to>
                                    </p:set>
                                  </p:childTnLst>
                                </p:cTn>
                              </p:par>
                              <p:par>
                                <p:cTn id="115" presetID="7" presetClass="emph" presetSubtype="2" fill="hold" nodeType="withEffect">
                                  <p:stCondLst>
                                    <p:cond delay="0"/>
                                  </p:stCondLst>
                                  <p:childTnLst>
                                    <p:animClr clrSpc="rgb" dir="cw">
                                      <p:cBhvr>
                                        <p:cTn id="116" dur="250" fill="hold"/>
                                        <p:tgtEl>
                                          <p:spTgt spid="33"/>
                                        </p:tgtEl>
                                        <p:attrNameLst>
                                          <p:attrName>stroke.color</p:attrName>
                                        </p:attrNameLst>
                                      </p:cBhvr>
                                      <p:to>
                                        <a:srgbClr val="00B050"/>
                                      </p:to>
                                    </p:animClr>
                                    <p:set>
                                      <p:cBhvr>
                                        <p:cTn id="117" dur="250" fill="hold"/>
                                        <p:tgtEl>
                                          <p:spTgt spid="33"/>
                                        </p:tgtEl>
                                        <p:attrNameLst>
                                          <p:attrName>stroke.on</p:attrName>
                                        </p:attrNameLst>
                                      </p:cBhvr>
                                      <p:to>
                                        <p:strVal val="true"/>
                                      </p:to>
                                    </p:set>
                                  </p:childTnLst>
                                </p:cTn>
                              </p:par>
                              <p:par>
                                <p:cTn id="118" presetID="1" presetClass="exit" presetSubtype="0" fill="hold" grpId="0" nodeType="withEffect">
                                  <p:stCondLst>
                                    <p:cond delay="0"/>
                                  </p:stCondLst>
                                  <p:childTnLst>
                                    <p:set>
                                      <p:cBhvr>
                                        <p:cTn id="119" dur="1" fill="hold">
                                          <p:stCondLst>
                                            <p:cond delay="0"/>
                                          </p:stCondLst>
                                        </p:cTn>
                                        <p:tgtEl>
                                          <p:spTgt spid="64"/>
                                        </p:tgtEl>
                                        <p:attrNameLst>
                                          <p:attrName>style.visibility</p:attrName>
                                        </p:attrNameLst>
                                      </p:cBhvr>
                                      <p:to>
                                        <p:strVal val="hidden"/>
                                      </p:to>
                                    </p:set>
                                  </p:childTnLst>
                                </p:cTn>
                              </p:par>
                              <p:par>
                                <p:cTn id="120" presetID="10" presetClass="entr" presetSubtype="0" fill="hold" grpId="0" nodeType="withEffect">
                                  <p:stCondLst>
                                    <p:cond delay="0"/>
                                  </p:stCondLst>
                                  <p:childTnLst>
                                    <p:set>
                                      <p:cBhvr>
                                        <p:cTn id="121" dur="1" fill="hold">
                                          <p:stCondLst>
                                            <p:cond delay="0"/>
                                          </p:stCondLst>
                                        </p:cTn>
                                        <p:tgtEl>
                                          <p:spTgt spid="68"/>
                                        </p:tgtEl>
                                        <p:attrNameLst>
                                          <p:attrName>style.visibility</p:attrName>
                                        </p:attrNameLst>
                                      </p:cBhvr>
                                      <p:to>
                                        <p:strVal val="visible"/>
                                      </p:to>
                                    </p:set>
                                    <p:animEffect transition="in" filter="fade">
                                      <p:cBhvr>
                                        <p:cTn id="12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6" grpId="0"/>
      <p:bldP spid="47" grpId="0"/>
      <p:bldP spid="48" grpId="0"/>
      <p:bldP spid="49" grpId="0"/>
      <p:bldP spid="50" grpId="0"/>
      <p:bldP spid="51" grpId="0"/>
      <p:bldP spid="51" grpId="1"/>
      <p:bldP spid="52" grpId="0"/>
      <p:bldP spid="53" grpId="0"/>
      <p:bldP spid="54" grpId="0"/>
      <p:bldP spid="55" grpId="0"/>
      <p:bldP spid="55" grpId="1"/>
      <p:bldP spid="56" grpId="0"/>
      <p:bldP spid="57" grpId="0"/>
      <p:bldP spid="3" grpId="0"/>
      <p:bldP spid="59" grpId="0"/>
      <p:bldP spid="60" grpId="0"/>
      <p:bldP spid="61" grpId="0"/>
      <p:bldP spid="62" grpId="0"/>
      <p:bldP spid="4" grpId="0"/>
      <p:bldP spid="64" grpId="0"/>
      <p:bldP spid="65" grpId="0"/>
      <p:bldP spid="63" grpId="0"/>
      <p:bldP spid="67" grpId="0"/>
      <p:bldP spid="68"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テキスト ボックス 5"/>
          <p:cNvSpPr txBox="1"/>
          <p:nvPr/>
        </p:nvSpPr>
        <p:spPr>
          <a:xfrm>
            <a:off x="406959" y="1537670"/>
            <a:ext cx="8330083" cy="4401205"/>
          </a:xfrm>
          <a:prstGeom prst="rect">
            <a:avLst/>
          </a:prstGeom>
          <a:noFill/>
        </p:spPr>
        <p:txBody>
          <a:bodyPr wrap="square" rtlCol="0">
            <a:spAutoFit/>
          </a:bodyPr>
          <a:lstStyle/>
          <a:p>
            <a:pPr marL="457200" indent="-457200">
              <a:buFont typeface="Wingdings" pitchFamily="2" charset="2"/>
              <a:buChar char="u"/>
            </a:pPr>
            <a:r>
              <a:rPr lang="ja-JP" altLang="en-US" sz="3200" dirty="0" smtClean="0">
                <a:latin typeface="+mn-ea"/>
              </a:rPr>
              <a:t> 読み込んだ</a:t>
            </a:r>
            <a:r>
              <a:rPr lang="ja-JP" altLang="en-US" sz="3200" dirty="0" smtClean="0">
                <a:latin typeface="+mn-ea"/>
              </a:rPr>
              <a:t>リンクデータを</a:t>
            </a:r>
            <a:r>
              <a:rPr lang="ja-JP" altLang="en-US" sz="3200" dirty="0" smtClean="0">
                <a:latin typeface="+mn-ea"/>
              </a:rPr>
              <a:t>もとに経路行列を作成するプログラムの実装</a:t>
            </a:r>
            <a:endParaRPr lang="en-US" altLang="ja-JP" sz="3200" dirty="0" smtClean="0">
              <a:latin typeface="+mn-ea"/>
            </a:endParaRPr>
          </a:p>
          <a:p>
            <a:pPr marL="457200" indent="-457200">
              <a:buFont typeface="Wingdings" pitchFamily="2" charset="2"/>
              <a:buChar char="u"/>
            </a:pPr>
            <a:endParaRPr lang="en-US" altLang="ja-JP" sz="3200" dirty="0">
              <a:latin typeface="+mn-ea"/>
            </a:endParaRPr>
          </a:p>
          <a:p>
            <a:pPr marL="457200" indent="-457200">
              <a:buFont typeface="Wingdings" pitchFamily="2" charset="2"/>
              <a:buChar char="u"/>
            </a:pPr>
            <a:r>
              <a:rPr lang="ja-JP" altLang="en-US" sz="3200" dirty="0" smtClean="0">
                <a:latin typeface="+mn-ea"/>
              </a:rPr>
              <a:t> 経路行列をもとにパケット転送を行い、ネットワークトモグラフィをシミュレーションする</a:t>
            </a:r>
            <a:endParaRPr lang="en-US" altLang="ja-JP" sz="3200" dirty="0" smtClean="0">
              <a:latin typeface="+mn-ea"/>
            </a:endParaRPr>
          </a:p>
          <a:p>
            <a:pPr marL="457200" indent="-457200">
              <a:buFont typeface="Wingdings" pitchFamily="2" charset="2"/>
              <a:buChar char="u"/>
            </a:pPr>
            <a:endParaRPr lang="en-US" altLang="ja-JP" sz="3200" dirty="0">
              <a:latin typeface="+mn-ea"/>
            </a:endParaRPr>
          </a:p>
          <a:p>
            <a:pPr marL="457200" indent="-457200">
              <a:buFont typeface="Wingdings" pitchFamily="2" charset="2"/>
              <a:buChar char="u"/>
            </a:pPr>
            <a:r>
              <a:rPr lang="ja-JP" altLang="en-US" sz="2800" dirty="0"/>
              <a:t> </a:t>
            </a:r>
            <a:r>
              <a:rPr lang="ja-JP" altLang="en-US" sz="2800" dirty="0" smtClean="0"/>
              <a:t>数種類のネットワークモデルに対してトモグラフィを実行し、データを収集する</a:t>
            </a:r>
            <a:endParaRPr lang="en-US" altLang="ja-JP" sz="2800" dirty="0"/>
          </a:p>
        </p:txBody>
      </p:sp>
      <p:sp>
        <p:nvSpPr>
          <p:cNvPr id="4" name="タイトル 1"/>
          <p:cNvSpPr txBox="1">
            <a:spLocks/>
          </p:cNvSpPr>
          <p:nvPr/>
        </p:nvSpPr>
        <p:spPr>
          <a:xfrm>
            <a:off x="1763688" y="188640"/>
            <a:ext cx="5616624" cy="104946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a:solidFill>
                  <a:schemeClr val="tx2"/>
                </a:solidFill>
                <a:latin typeface="Garamond" panose="02020404030301010803" pitchFamily="18" charset="0"/>
              </a:rPr>
              <a:t>I</a:t>
            </a:r>
            <a:r>
              <a:rPr lang="en-US" altLang="ja-JP" sz="6000" dirty="0" smtClean="0">
                <a:solidFill>
                  <a:schemeClr val="tx2"/>
                </a:solidFill>
                <a:latin typeface="Garamond" panose="02020404030301010803" pitchFamily="18" charset="0"/>
              </a:rPr>
              <a:t>n The Future…</a:t>
            </a:r>
            <a:endParaRPr lang="ja-JP" altLang="en-US" sz="6000" dirty="0">
              <a:solidFill>
                <a:schemeClr val="tx2"/>
              </a:solidFill>
              <a:latin typeface="Garamond" panose="02020404030301010803" pitchFamily="18" charset="0"/>
            </a:endParaRPr>
          </a:p>
        </p:txBody>
      </p:sp>
      <p:sp>
        <p:nvSpPr>
          <p:cNvPr id="5" name="スライド番号プレースホルダー 2"/>
          <p:cNvSpPr>
            <a:spLocks noGrp="1"/>
          </p:cNvSpPr>
          <p:nvPr>
            <p:ph type="sldNum" sz="quarter" idx="12"/>
          </p:nvPr>
        </p:nvSpPr>
        <p:spPr>
          <a:xfrm>
            <a:off x="4106333" y="6571190"/>
            <a:ext cx="685799" cy="252942"/>
          </a:xfrm>
        </p:spPr>
        <p:txBody>
          <a:bodyPr/>
          <a:lstStyle/>
          <a:p>
            <a:fld id="{6B198337-42E8-409E-9910-3595C517C26B}" type="slidenum">
              <a:rPr kumimoji="1" lang="ja-JP" altLang="en-US" smtClean="0"/>
              <a:t>15</a:t>
            </a:fld>
            <a:endParaRPr kumimoji="1" lang="ja-JP" altLang="en-US" dirty="0"/>
          </a:p>
        </p:txBody>
      </p:sp>
    </p:spTree>
    <p:extLst>
      <p:ext uri="{BB962C8B-B14F-4D97-AF65-F5344CB8AC3E}">
        <p14:creationId xmlns:p14="http://schemas.microsoft.com/office/powerpoint/2010/main" val="1996738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4" name="図形グループ 73"/>
          <p:cNvGrpSpPr/>
          <p:nvPr/>
        </p:nvGrpSpPr>
        <p:grpSpPr>
          <a:xfrm>
            <a:off x="1023097" y="2514893"/>
            <a:ext cx="6826448" cy="3923248"/>
            <a:chOff x="539552" y="1064146"/>
            <a:chExt cx="7848872" cy="5317182"/>
          </a:xfrm>
        </p:grpSpPr>
        <p:sp>
          <p:nvSpPr>
            <p:cNvPr id="45" name="円/楕円 44"/>
            <p:cNvSpPr/>
            <p:nvPr/>
          </p:nvSpPr>
          <p:spPr>
            <a:xfrm>
              <a:off x="539552" y="3429000"/>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5004048" y="3429000"/>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6444208" y="5733256"/>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2987824" y="3429000"/>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6444208" y="1340768"/>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1691680" y="1340768"/>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691680" y="5733256"/>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7740352" y="3429000"/>
              <a:ext cx="648072" cy="6480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639762" y="3395229"/>
              <a:ext cx="415406" cy="461666"/>
            </a:xfrm>
            <a:prstGeom prst="rect">
              <a:avLst/>
            </a:prstGeom>
            <a:noFill/>
          </p:spPr>
          <p:txBody>
            <a:bodyPr wrap="none" rtlCol="0">
              <a:spAutoFit/>
            </a:bodyPr>
            <a:lstStyle/>
            <a:p>
              <a:r>
                <a:rPr lang="en-US" altLang="ja-JP" sz="2400" i="1" dirty="0"/>
                <a:t>s</a:t>
              </a:r>
              <a:endParaRPr kumimoji="1" lang="ja-JP" altLang="en-US" sz="2400" i="1" dirty="0"/>
            </a:p>
          </p:txBody>
        </p:sp>
        <p:sp>
          <p:nvSpPr>
            <p:cNvPr id="54" name="テキスト ボックス 53"/>
            <p:cNvSpPr txBox="1"/>
            <p:nvPr/>
          </p:nvSpPr>
          <p:spPr>
            <a:xfrm>
              <a:off x="7888111" y="3393978"/>
              <a:ext cx="444111" cy="461666"/>
            </a:xfrm>
            <a:prstGeom prst="rect">
              <a:avLst/>
            </a:prstGeom>
            <a:noFill/>
          </p:spPr>
          <p:txBody>
            <a:bodyPr wrap="none" rtlCol="0">
              <a:spAutoFit/>
            </a:bodyPr>
            <a:lstStyle/>
            <a:p>
              <a:r>
                <a:rPr lang="en-US" altLang="ja-JP" sz="2400" i="1" dirty="0"/>
                <a:t>g</a:t>
              </a:r>
              <a:endParaRPr kumimoji="1" lang="ja-JP" altLang="en-US" sz="2400" i="1" dirty="0"/>
            </a:p>
          </p:txBody>
        </p:sp>
        <p:sp>
          <p:nvSpPr>
            <p:cNvPr id="55" name="テキスト ボックス 54"/>
            <p:cNvSpPr txBox="1"/>
            <p:nvPr/>
          </p:nvSpPr>
          <p:spPr>
            <a:xfrm>
              <a:off x="1774367" y="1402448"/>
              <a:ext cx="483136" cy="400109"/>
            </a:xfrm>
            <a:prstGeom prst="rect">
              <a:avLst/>
            </a:prstGeom>
            <a:noFill/>
          </p:spPr>
          <p:txBody>
            <a:bodyPr wrap="none" rtlCol="0">
              <a:spAutoFit/>
            </a:bodyPr>
            <a:lstStyle/>
            <a:p>
              <a:r>
                <a:rPr kumimoji="1" lang="en-US" altLang="ja-JP" sz="2000" i="1" dirty="0" smtClean="0"/>
                <a:t>v</a:t>
              </a:r>
              <a:r>
                <a:rPr kumimoji="1" lang="en-US" altLang="ja-JP" sz="2000" i="1" baseline="-25000" dirty="0" smtClean="0"/>
                <a:t>1</a:t>
              </a:r>
              <a:endParaRPr kumimoji="1" lang="ja-JP" altLang="en-US" sz="2000" i="1" dirty="0"/>
            </a:p>
          </p:txBody>
        </p:sp>
        <p:sp>
          <p:nvSpPr>
            <p:cNvPr id="56" name="テキスト ボックス 55"/>
            <p:cNvSpPr txBox="1"/>
            <p:nvPr/>
          </p:nvSpPr>
          <p:spPr>
            <a:xfrm>
              <a:off x="1791889" y="5756130"/>
              <a:ext cx="483136" cy="400109"/>
            </a:xfrm>
            <a:prstGeom prst="rect">
              <a:avLst/>
            </a:prstGeom>
            <a:noFill/>
          </p:spPr>
          <p:txBody>
            <a:bodyPr wrap="none" rtlCol="0">
              <a:spAutoFit/>
            </a:bodyPr>
            <a:lstStyle/>
            <a:p>
              <a:r>
                <a:rPr kumimoji="1" lang="en-US" altLang="ja-JP" sz="2000" i="1" dirty="0" smtClean="0"/>
                <a:t>v</a:t>
              </a:r>
              <a:r>
                <a:rPr lang="en-US" altLang="ja-JP" sz="2000" i="1" baseline="-25000" dirty="0"/>
                <a:t>2</a:t>
              </a:r>
              <a:endParaRPr kumimoji="1" lang="ja-JP" altLang="en-US" sz="2000" i="1" dirty="0"/>
            </a:p>
          </p:txBody>
        </p:sp>
        <p:sp>
          <p:nvSpPr>
            <p:cNvPr id="57" name="テキスト ボックス 56"/>
            <p:cNvSpPr txBox="1"/>
            <p:nvPr/>
          </p:nvSpPr>
          <p:spPr>
            <a:xfrm>
              <a:off x="3092706" y="3446840"/>
              <a:ext cx="483136" cy="400109"/>
            </a:xfrm>
            <a:prstGeom prst="rect">
              <a:avLst/>
            </a:prstGeom>
            <a:noFill/>
          </p:spPr>
          <p:txBody>
            <a:bodyPr wrap="none" rtlCol="0">
              <a:spAutoFit/>
            </a:bodyPr>
            <a:lstStyle/>
            <a:p>
              <a:r>
                <a:rPr kumimoji="1" lang="en-US" altLang="ja-JP" sz="2000" i="1" dirty="0" smtClean="0"/>
                <a:t>v</a:t>
              </a:r>
              <a:r>
                <a:rPr lang="en-US" altLang="ja-JP" sz="2000" i="1" baseline="-25000" dirty="0"/>
                <a:t>3</a:t>
              </a:r>
              <a:endParaRPr kumimoji="1" lang="ja-JP" altLang="en-US" sz="2000" i="1" dirty="0"/>
            </a:p>
          </p:txBody>
        </p:sp>
        <p:sp>
          <p:nvSpPr>
            <p:cNvPr id="58" name="テキスト ボックス 57"/>
            <p:cNvSpPr txBox="1"/>
            <p:nvPr/>
          </p:nvSpPr>
          <p:spPr>
            <a:xfrm>
              <a:off x="6542200" y="1359591"/>
              <a:ext cx="483136" cy="400109"/>
            </a:xfrm>
            <a:prstGeom prst="rect">
              <a:avLst/>
            </a:prstGeom>
            <a:noFill/>
          </p:spPr>
          <p:txBody>
            <a:bodyPr wrap="none" rtlCol="0">
              <a:spAutoFit/>
            </a:bodyPr>
            <a:lstStyle/>
            <a:p>
              <a:r>
                <a:rPr kumimoji="1" lang="en-US" altLang="ja-JP" sz="2000" i="1" dirty="0" smtClean="0"/>
                <a:t>v</a:t>
              </a:r>
              <a:r>
                <a:rPr lang="en-US" altLang="ja-JP" sz="2000" i="1" baseline="-25000" dirty="0"/>
                <a:t>4</a:t>
              </a:r>
              <a:endParaRPr kumimoji="1" lang="ja-JP" altLang="en-US" sz="2000" i="1" dirty="0"/>
            </a:p>
          </p:txBody>
        </p:sp>
        <p:sp>
          <p:nvSpPr>
            <p:cNvPr id="59" name="テキスト ボックス 58"/>
            <p:cNvSpPr txBox="1"/>
            <p:nvPr/>
          </p:nvSpPr>
          <p:spPr>
            <a:xfrm>
              <a:off x="5104258" y="3439043"/>
              <a:ext cx="483136" cy="400109"/>
            </a:xfrm>
            <a:prstGeom prst="rect">
              <a:avLst/>
            </a:prstGeom>
            <a:noFill/>
          </p:spPr>
          <p:txBody>
            <a:bodyPr wrap="none" rtlCol="0">
              <a:spAutoFit/>
            </a:bodyPr>
            <a:lstStyle/>
            <a:p>
              <a:r>
                <a:rPr kumimoji="1" lang="en-US" altLang="ja-JP" sz="2000" i="1" dirty="0" smtClean="0"/>
                <a:t>v</a:t>
              </a:r>
              <a:r>
                <a:rPr lang="en-US" altLang="ja-JP" sz="2000" i="1" baseline="-25000" dirty="0"/>
                <a:t>5</a:t>
              </a:r>
              <a:endParaRPr kumimoji="1" lang="ja-JP" altLang="en-US" sz="2000" i="1" dirty="0"/>
            </a:p>
          </p:txBody>
        </p:sp>
        <p:sp>
          <p:nvSpPr>
            <p:cNvPr id="60" name="テキスト ボックス 59"/>
            <p:cNvSpPr txBox="1"/>
            <p:nvPr/>
          </p:nvSpPr>
          <p:spPr>
            <a:xfrm>
              <a:off x="6526895" y="5766458"/>
              <a:ext cx="483136" cy="400109"/>
            </a:xfrm>
            <a:prstGeom prst="rect">
              <a:avLst/>
            </a:prstGeom>
            <a:noFill/>
          </p:spPr>
          <p:txBody>
            <a:bodyPr wrap="none" rtlCol="0">
              <a:spAutoFit/>
            </a:bodyPr>
            <a:lstStyle/>
            <a:p>
              <a:r>
                <a:rPr kumimoji="1" lang="en-US" altLang="ja-JP" sz="2000" i="1" dirty="0" smtClean="0"/>
                <a:t>v</a:t>
              </a:r>
              <a:r>
                <a:rPr lang="en-US" altLang="ja-JP" sz="2000" i="1" baseline="-25000" dirty="0"/>
                <a:t>6</a:t>
              </a:r>
              <a:endParaRPr kumimoji="1" lang="ja-JP" altLang="en-US" sz="2000" i="1" dirty="0"/>
            </a:p>
          </p:txBody>
        </p:sp>
        <p:cxnSp>
          <p:nvCxnSpPr>
            <p:cNvPr id="61" name="直線矢印コネクタ 60"/>
            <p:cNvCxnSpPr>
              <a:stCxn id="45" idx="7"/>
              <a:endCxn id="50" idx="3"/>
            </p:cNvCxnSpPr>
            <p:nvPr/>
          </p:nvCxnSpPr>
          <p:spPr>
            <a:xfrm flipV="1">
              <a:off x="1092716" y="1893932"/>
              <a:ext cx="693872" cy="162997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62" name="直線矢印コネクタ 61"/>
            <p:cNvCxnSpPr>
              <a:stCxn id="45" idx="5"/>
              <a:endCxn id="51" idx="1"/>
            </p:cNvCxnSpPr>
            <p:nvPr/>
          </p:nvCxnSpPr>
          <p:spPr>
            <a:xfrm>
              <a:off x="1092716" y="3982164"/>
              <a:ext cx="693872" cy="184600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63" name="直線矢印コネクタ 62"/>
            <p:cNvCxnSpPr>
              <a:stCxn id="51" idx="6"/>
              <a:endCxn id="47" idx="2"/>
            </p:cNvCxnSpPr>
            <p:nvPr/>
          </p:nvCxnSpPr>
          <p:spPr>
            <a:xfrm>
              <a:off x="2339752" y="6057292"/>
              <a:ext cx="4104456"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64" name="直線矢印コネクタ 63"/>
            <p:cNvCxnSpPr>
              <a:stCxn id="50" idx="6"/>
              <a:endCxn id="49" idx="2"/>
            </p:cNvCxnSpPr>
            <p:nvPr/>
          </p:nvCxnSpPr>
          <p:spPr>
            <a:xfrm>
              <a:off x="2339752" y="1664804"/>
              <a:ext cx="4104456"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65" name="直線矢印コネクタ 64"/>
            <p:cNvCxnSpPr>
              <a:stCxn id="49" idx="5"/>
              <a:endCxn id="52" idx="0"/>
            </p:cNvCxnSpPr>
            <p:nvPr/>
          </p:nvCxnSpPr>
          <p:spPr>
            <a:xfrm>
              <a:off x="6997372" y="1893932"/>
              <a:ext cx="1067016" cy="1535068"/>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66" name="直線矢印コネクタ 65"/>
            <p:cNvCxnSpPr>
              <a:stCxn id="47" idx="7"/>
              <a:endCxn id="52" idx="4"/>
            </p:cNvCxnSpPr>
            <p:nvPr/>
          </p:nvCxnSpPr>
          <p:spPr>
            <a:xfrm flipV="1">
              <a:off x="6997372" y="4077072"/>
              <a:ext cx="1067016" cy="1751092"/>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67" name="直線矢印コネクタ 66"/>
            <p:cNvCxnSpPr>
              <a:stCxn id="46" idx="7"/>
              <a:endCxn id="49" idx="3"/>
            </p:cNvCxnSpPr>
            <p:nvPr/>
          </p:nvCxnSpPr>
          <p:spPr>
            <a:xfrm flipV="1">
              <a:off x="5557212" y="1893932"/>
              <a:ext cx="981904" cy="162997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68" name="直線矢印コネクタ 67"/>
            <p:cNvCxnSpPr>
              <a:stCxn id="46" idx="5"/>
              <a:endCxn id="47" idx="0"/>
            </p:cNvCxnSpPr>
            <p:nvPr/>
          </p:nvCxnSpPr>
          <p:spPr>
            <a:xfrm>
              <a:off x="5557212" y="3982164"/>
              <a:ext cx="1211032" cy="1751092"/>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69" name="直線矢印コネクタ 68"/>
            <p:cNvCxnSpPr>
              <a:stCxn id="48" idx="6"/>
              <a:endCxn id="46" idx="2"/>
            </p:cNvCxnSpPr>
            <p:nvPr/>
          </p:nvCxnSpPr>
          <p:spPr>
            <a:xfrm>
              <a:off x="3635896" y="3753036"/>
              <a:ext cx="1368152"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70" name="直線矢印コネクタ 69"/>
            <p:cNvCxnSpPr>
              <a:stCxn id="51" idx="7"/>
              <a:endCxn id="48" idx="3"/>
            </p:cNvCxnSpPr>
            <p:nvPr/>
          </p:nvCxnSpPr>
          <p:spPr>
            <a:xfrm flipV="1">
              <a:off x="2244844" y="3982164"/>
              <a:ext cx="837888" cy="184600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71" name="直線矢印コネクタ 70"/>
            <p:cNvCxnSpPr>
              <a:stCxn id="50" idx="5"/>
              <a:endCxn id="48" idx="1"/>
            </p:cNvCxnSpPr>
            <p:nvPr/>
          </p:nvCxnSpPr>
          <p:spPr>
            <a:xfrm>
              <a:off x="2244844" y="1893932"/>
              <a:ext cx="837888" cy="162997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72" name="テキスト ボックス 71"/>
            <p:cNvSpPr txBox="1"/>
            <p:nvPr/>
          </p:nvSpPr>
          <p:spPr>
            <a:xfrm>
              <a:off x="901510" y="2348880"/>
              <a:ext cx="634508" cy="625695"/>
            </a:xfrm>
            <a:prstGeom prst="rect">
              <a:avLst/>
            </a:prstGeom>
            <a:noFill/>
          </p:spPr>
          <p:txBody>
            <a:bodyPr wrap="square" rtlCol="0">
              <a:spAutoFit/>
            </a:bodyPr>
            <a:lstStyle/>
            <a:p>
              <a:r>
                <a:rPr lang="en-US" altLang="ja-JP" sz="2400" i="1" dirty="0" smtClean="0"/>
                <a:t>e</a:t>
              </a:r>
              <a:r>
                <a:rPr lang="en-US" altLang="ja-JP" sz="2400" i="1" baseline="-25000" dirty="0" smtClean="0"/>
                <a:t>1</a:t>
              </a:r>
              <a:endParaRPr kumimoji="1" lang="ja-JP" altLang="en-US" sz="2400" i="1" dirty="0"/>
            </a:p>
          </p:txBody>
        </p:sp>
        <p:sp>
          <p:nvSpPr>
            <p:cNvPr id="73" name="テキスト ボックス 72"/>
            <p:cNvSpPr txBox="1"/>
            <p:nvPr/>
          </p:nvSpPr>
          <p:spPr>
            <a:xfrm>
              <a:off x="683568" y="4797152"/>
              <a:ext cx="700232" cy="625695"/>
            </a:xfrm>
            <a:prstGeom prst="rect">
              <a:avLst/>
            </a:prstGeom>
            <a:noFill/>
          </p:spPr>
          <p:txBody>
            <a:bodyPr wrap="square" rtlCol="0">
              <a:spAutoFit/>
            </a:bodyPr>
            <a:lstStyle/>
            <a:p>
              <a:r>
                <a:rPr lang="en-US" altLang="ja-JP" sz="2400" i="1" dirty="0" smtClean="0"/>
                <a:t>e</a:t>
              </a:r>
              <a:r>
                <a:rPr lang="en-US" altLang="ja-JP" sz="2400" i="1" baseline="-25000" dirty="0"/>
                <a:t>2</a:t>
              </a:r>
              <a:endParaRPr kumimoji="1" lang="ja-JP" altLang="en-US" sz="2400" i="1" dirty="0"/>
            </a:p>
          </p:txBody>
        </p:sp>
        <p:sp>
          <p:nvSpPr>
            <p:cNvPr id="74" name="テキスト ボックス 73"/>
            <p:cNvSpPr txBox="1"/>
            <p:nvPr/>
          </p:nvSpPr>
          <p:spPr>
            <a:xfrm>
              <a:off x="2771800" y="2348880"/>
              <a:ext cx="628224" cy="625695"/>
            </a:xfrm>
            <a:prstGeom prst="rect">
              <a:avLst/>
            </a:prstGeom>
            <a:noFill/>
          </p:spPr>
          <p:txBody>
            <a:bodyPr wrap="square" rtlCol="0">
              <a:spAutoFit/>
            </a:bodyPr>
            <a:lstStyle/>
            <a:p>
              <a:r>
                <a:rPr lang="en-US" altLang="ja-JP" sz="2400" i="1" dirty="0" smtClean="0"/>
                <a:t>e</a:t>
              </a:r>
              <a:r>
                <a:rPr lang="en-US" altLang="ja-JP" sz="2400" i="1" baseline="-25000" dirty="0"/>
                <a:t>3</a:t>
              </a:r>
              <a:endParaRPr kumimoji="1" lang="ja-JP" altLang="en-US" sz="2400" i="1" dirty="0"/>
            </a:p>
          </p:txBody>
        </p:sp>
        <p:sp>
          <p:nvSpPr>
            <p:cNvPr id="75" name="テキスト ボックス 74"/>
            <p:cNvSpPr txBox="1"/>
            <p:nvPr/>
          </p:nvSpPr>
          <p:spPr>
            <a:xfrm>
              <a:off x="2771800" y="4797152"/>
              <a:ext cx="628224" cy="625695"/>
            </a:xfrm>
            <a:prstGeom prst="rect">
              <a:avLst/>
            </a:prstGeom>
            <a:noFill/>
          </p:spPr>
          <p:txBody>
            <a:bodyPr wrap="square" rtlCol="0">
              <a:spAutoFit/>
            </a:bodyPr>
            <a:lstStyle/>
            <a:p>
              <a:r>
                <a:rPr lang="en-US" altLang="ja-JP" sz="2400" i="1" dirty="0" smtClean="0"/>
                <a:t>e</a:t>
              </a:r>
              <a:r>
                <a:rPr lang="en-US" altLang="ja-JP" sz="2400" i="1" baseline="-25000" dirty="0"/>
                <a:t>4</a:t>
              </a:r>
              <a:endParaRPr kumimoji="1" lang="ja-JP" altLang="en-US" sz="2400" i="1" dirty="0"/>
            </a:p>
          </p:txBody>
        </p:sp>
        <p:sp>
          <p:nvSpPr>
            <p:cNvPr id="76" name="テキスト ボックス 75"/>
            <p:cNvSpPr txBox="1"/>
            <p:nvPr/>
          </p:nvSpPr>
          <p:spPr>
            <a:xfrm>
              <a:off x="4131191" y="1064146"/>
              <a:ext cx="684466" cy="625695"/>
            </a:xfrm>
            <a:prstGeom prst="rect">
              <a:avLst/>
            </a:prstGeom>
            <a:noFill/>
          </p:spPr>
          <p:txBody>
            <a:bodyPr wrap="square" rtlCol="0">
              <a:spAutoFit/>
            </a:bodyPr>
            <a:lstStyle/>
            <a:p>
              <a:r>
                <a:rPr lang="en-US" altLang="ja-JP" sz="2400" i="1" dirty="0" smtClean="0"/>
                <a:t>e</a:t>
              </a:r>
              <a:r>
                <a:rPr lang="en-US" altLang="ja-JP" sz="2400" i="1" baseline="-25000" dirty="0"/>
                <a:t>5</a:t>
              </a:r>
              <a:endParaRPr kumimoji="1" lang="ja-JP" altLang="en-US" sz="2400" i="1" dirty="0"/>
            </a:p>
          </p:txBody>
        </p:sp>
        <p:sp>
          <p:nvSpPr>
            <p:cNvPr id="77" name="テキスト ボックス 76"/>
            <p:cNvSpPr txBox="1"/>
            <p:nvPr/>
          </p:nvSpPr>
          <p:spPr>
            <a:xfrm>
              <a:off x="4111835" y="5517233"/>
              <a:ext cx="705074" cy="625695"/>
            </a:xfrm>
            <a:prstGeom prst="rect">
              <a:avLst/>
            </a:prstGeom>
            <a:noFill/>
          </p:spPr>
          <p:txBody>
            <a:bodyPr wrap="square" rtlCol="0">
              <a:spAutoFit/>
            </a:bodyPr>
            <a:lstStyle/>
            <a:p>
              <a:r>
                <a:rPr lang="en-US" altLang="ja-JP" sz="2400" i="1" dirty="0" smtClean="0"/>
                <a:t>e</a:t>
              </a:r>
              <a:r>
                <a:rPr lang="en-US" altLang="ja-JP" sz="2400" i="1" baseline="-25000" dirty="0"/>
                <a:t>7</a:t>
              </a:r>
              <a:endParaRPr kumimoji="1" lang="ja-JP" altLang="en-US" sz="2400" i="1" dirty="0"/>
            </a:p>
          </p:txBody>
        </p:sp>
        <p:sp>
          <p:nvSpPr>
            <p:cNvPr id="78" name="テキスト ボックス 77"/>
            <p:cNvSpPr txBox="1"/>
            <p:nvPr/>
          </p:nvSpPr>
          <p:spPr>
            <a:xfrm>
              <a:off x="4113668" y="3109702"/>
              <a:ext cx="684466" cy="625695"/>
            </a:xfrm>
            <a:prstGeom prst="rect">
              <a:avLst/>
            </a:prstGeom>
            <a:noFill/>
          </p:spPr>
          <p:txBody>
            <a:bodyPr wrap="square" rtlCol="0">
              <a:spAutoFit/>
            </a:bodyPr>
            <a:lstStyle/>
            <a:p>
              <a:r>
                <a:rPr lang="en-US" altLang="ja-JP" sz="2400" i="1" dirty="0" smtClean="0"/>
                <a:t>e</a:t>
              </a:r>
              <a:r>
                <a:rPr lang="en-US" altLang="ja-JP" sz="2400" i="1" baseline="-25000" dirty="0"/>
                <a:t>6</a:t>
              </a:r>
              <a:endParaRPr kumimoji="1" lang="ja-JP" altLang="en-US" sz="2400" i="1" dirty="0"/>
            </a:p>
          </p:txBody>
        </p:sp>
        <p:sp>
          <p:nvSpPr>
            <p:cNvPr id="79" name="テキスト ボックス 78"/>
            <p:cNvSpPr txBox="1"/>
            <p:nvPr/>
          </p:nvSpPr>
          <p:spPr>
            <a:xfrm>
              <a:off x="5455944" y="2420888"/>
              <a:ext cx="592219" cy="625695"/>
            </a:xfrm>
            <a:prstGeom prst="rect">
              <a:avLst/>
            </a:prstGeom>
            <a:noFill/>
          </p:spPr>
          <p:txBody>
            <a:bodyPr wrap="square" rtlCol="0">
              <a:spAutoFit/>
            </a:bodyPr>
            <a:lstStyle/>
            <a:p>
              <a:r>
                <a:rPr lang="en-US" altLang="ja-JP" sz="2400" i="1" dirty="0" smtClean="0"/>
                <a:t>e</a:t>
              </a:r>
              <a:r>
                <a:rPr lang="en-US" altLang="ja-JP" sz="2400" i="1" baseline="-25000" dirty="0"/>
                <a:t>8</a:t>
              </a:r>
              <a:endParaRPr kumimoji="1" lang="ja-JP" altLang="en-US" sz="2400" i="1" dirty="0"/>
            </a:p>
          </p:txBody>
        </p:sp>
        <p:sp>
          <p:nvSpPr>
            <p:cNvPr id="80" name="テキスト ボックス 79"/>
            <p:cNvSpPr txBox="1"/>
            <p:nvPr/>
          </p:nvSpPr>
          <p:spPr>
            <a:xfrm>
              <a:off x="5671968" y="4797152"/>
              <a:ext cx="638947" cy="625695"/>
            </a:xfrm>
            <a:prstGeom prst="rect">
              <a:avLst/>
            </a:prstGeom>
            <a:noFill/>
          </p:spPr>
          <p:txBody>
            <a:bodyPr wrap="square" rtlCol="0">
              <a:spAutoFit/>
            </a:bodyPr>
            <a:lstStyle/>
            <a:p>
              <a:r>
                <a:rPr lang="en-US" altLang="ja-JP" sz="2400" i="1" dirty="0" smtClean="0"/>
                <a:t>e</a:t>
              </a:r>
              <a:r>
                <a:rPr lang="en-US" altLang="ja-JP" sz="2400" i="1" baseline="-25000" dirty="0"/>
                <a:t>9</a:t>
              </a:r>
              <a:endParaRPr kumimoji="1" lang="ja-JP" altLang="en-US" sz="2400" i="1" dirty="0"/>
            </a:p>
          </p:txBody>
        </p:sp>
        <p:sp>
          <p:nvSpPr>
            <p:cNvPr id="81" name="テキスト ボックス 80"/>
            <p:cNvSpPr txBox="1"/>
            <p:nvPr/>
          </p:nvSpPr>
          <p:spPr>
            <a:xfrm>
              <a:off x="7668344" y="2348880"/>
              <a:ext cx="720080" cy="625695"/>
            </a:xfrm>
            <a:prstGeom prst="rect">
              <a:avLst/>
            </a:prstGeom>
            <a:noFill/>
          </p:spPr>
          <p:txBody>
            <a:bodyPr wrap="square" rtlCol="0">
              <a:spAutoFit/>
            </a:bodyPr>
            <a:lstStyle/>
            <a:p>
              <a:r>
                <a:rPr lang="en-US" altLang="ja-JP" sz="2400" i="1" dirty="0" smtClean="0"/>
                <a:t>e</a:t>
              </a:r>
              <a:r>
                <a:rPr lang="en-US" altLang="ja-JP" sz="2400" i="1" baseline="-25000" dirty="0" smtClean="0"/>
                <a:t>10</a:t>
              </a:r>
              <a:endParaRPr kumimoji="1" lang="ja-JP" altLang="en-US" sz="2400" i="1" dirty="0"/>
            </a:p>
          </p:txBody>
        </p:sp>
        <p:sp>
          <p:nvSpPr>
            <p:cNvPr id="82" name="テキスト ボックス 81"/>
            <p:cNvSpPr txBox="1"/>
            <p:nvPr/>
          </p:nvSpPr>
          <p:spPr>
            <a:xfrm>
              <a:off x="7668342" y="4797152"/>
              <a:ext cx="690716" cy="625695"/>
            </a:xfrm>
            <a:prstGeom prst="rect">
              <a:avLst/>
            </a:prstGeom>
            <a:noFill/>
          </p:spPr>
          <p:txBody>
            <a:bodyPr wrap="square" rtlCol="0">
              <a:spAutoFit/>
            </a:bodyPr>
            <a:lstStyle/>
            <a:p>
              <a:r>
                <a:rPr lang="en-US" altLang="ja-JP" sz="2400" i="1" dirty="0" smtClean="0"/>
                <a:t>e</a:t>
              </a:r>
              <a:r>
                <a:rPr lang="en-US" altLang="ja-JP" sz="2400" i="1" baseline="-25000" dirty="0" smtClean="0"/>
                <a:t>11</a:t>
              </a:r>
              <a:endParaRPr kumimoji="1" lang="ja-JP" altLang="en-US" sz="2400" i="1" dirty="0"/>
            </a:p>
          </p:txBody>
        </p:sp>
      </p:grpSp>
    </p:spTree>
    <p:extLst>
      <p:ext uri="{BB962C8B-B14F-4D97-AF65-F5344CB8AC3E}">
        <p14:creationId xmlns:p14="http://schemas.microsoft.com/office/powerpoint/2010/main" val="3892317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タイトル 1"/>
          <p:cNvSpPr txBox="1">
            <a:spLocks/>
          </p:cNvSpPr>
          <p:nvPr/>
        </p:nvSpPr>
        <p:spPr>
          <a:xfrm>
            <a:off x="1601670" y="188640"/>
            <a:ext cx="5940660" cy="104946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tx2"/>
                </a:solidFill>
                <a:latin typeface="Garamond" panose="02020404030301010803" pitchFamily="18" charset="0"/>
              </a:rPr>
              <a:t>Abstract</a:t>
            </a:r>
            <a:endParaRPr lang="ja-JP" altLang="en-US" sz="6000" dirty="0">
              <a:solidFill>
                <a:schemeClr val="tx2"/>
              </a:solidFill>
              <a:latin typeface="Garamond" panose="02020404030301010803" pitchFamily="18" charset="0"/>
            </a:endParaRPr>
          </a:p>
        </p:txBody>
      </p:sp>
      <p:sp>
        <p:nvSpPr>
          <p:cNvPr id="5" name="テキスト ボックス 4"/>
          <p:cNvSpPr txBox="1"/>
          <p:nvPr/>
        </p:nvSpPr>
        <p:spPr>
          <a:xfrm>
            <a:off x="127590" y="1654789"/>
            <a:ext cx="8931349" cy="4154984"/>
          </a:xfrm>
          <a:prstGeom prst="rect">
            <a:avLst/>
          </a:prstGeom>
          <a:noFill/>
        </p:spPr>
        <p:txBody>
          <a:bodyPr wrap="square" rtlCol="0">
            <a:spAutoFit/>
          </a:bodyPr>
          <a:lstStyle/>
          <a:p>
            <a:pPr marL="342900" indent="-342900">
              <a:buFont typeface="Wingdings" panose="05000000000000000000" pitchFamily="2" charset="2"/>
              <a:buChar char="l"/>
            </a:pPr>
            <a:r>
              <a:rPr lang="ja-JP" altLang="en-US" sz="2400" dirty="0"/>
              <a:t> </a:t>
            </a:r>
            <a:r>
              <a:rPr lang="ja-JP" altLang="en-US" sz="2400" dirty="0" smtClean="0"/>
              <a:t>ネットワークトモグラフィはネットワーク内部の各リンクの状態を推定するための技術である</a:t>
            </a:r>
            <a:endParaRPr lang="en-US" altLang="ja-JP" sz="2400" dirty="0" smtClean="0"/>
          </a:p>
          <a:p>
            <a:pPr marL="342900" indent="-342900">
              <a:buFont typeface="Wingdings" panose="05000000000000000000" pitchFamily="2" charset="2"/>
              <a:buChar char="l"/>
            </a:pPr>
            <a:endParaRPr lang="en-US" altLang="ja-JP" sz="2400" dirty="0"/>
          </a:p>
          <a:p>
            <a:pPr marL="342900" indent="-342900">
              <a:buFont typeface="Wingdings" panose="05000000000000000000" pitchFamily="2" charset="2"/>
              <a:buChar char="l"/>
            </a:pPr>
            <a:r>
              <a:rPr lang="ja-JP" altLang="en-US" sz="2400" dirty="0" smtClean="0"/>
              <a:t> 近年の通信ネットワークの大規模化・多様化により、通信品質が劣化した場合の原因特定が困難</a:t>
            </a:r>
            <a:endParaRPr lang="en-US" altLang="ja-JP" sz="2400" dirty="0" smtClean="0"/>
          </a:p>
          <a:p>
            <a:pPr marL="342900" indent="-342900">
              <a:buFont typeface="Wingdings" panose="05000000000000000000" pitchFamily="2" charset="2"/>
              <a:buChar char="l"/>
            </a:pPr>
            <a:endParaRPr lang="en-US" altLang="ja-JP" sz="2400" dirty="0"/>
          </a:p>
          <a:p>
            <a:pPr marL="342900" indent="-342900">
              <a:buFont typeface="Wingdings" panose="05000000000000000000" pitchFamily="2" charset="2"/>
              <a:buChar char="l"/>
            </a:pPr>
            <a:r>
              <a:rPr lang="ja-JP" altLang="en-US" sz="2400" dirty="0" smtClean="0"/>
              <a:t> 本稿</a:t>
            </a:r>
            <a:r>
              <a:rPr lang="ja-JP" altLang="en-US" sz="2400" dirty="0"/>
              <a:t>で</a:t>
            </a:r>
            <a:r>
              <a:rPr lang="ja-JP" altLang="en-US" sz="2400" dirty="0" smtClean="0"/>
              <a:t>は、故障リンク検出のための適応的ネットワークトモグラフィについて検討する</a:t>
            </a:r>
            <a:endParaRPr lang="en-US" altLang="ja-JP" sz="2400" dirty="0" smtClean="0"/>
          </a:p>
          <a:p>
            <a:pPr marL="342900" indent="-342900">
              <a:buFont typeface="Wingdings" panose="05000000000000000000" pitchFamily="2" charset="2"/>
              <a:buChar char="l"/>
            </a:pPr>
            <a:endParaRPr lang="en-US" altLang="ja-JP" sz="2400" dirty="0"/>
          </a:p>
          <a:p>
            <a:pPr marL="342900" indent="-342900">
              <a:buFont typeface="Wingdings" panose="05000000000000000000" pitchFamily="2" charset="2"/>
              <a:buChar char="l"/>
            </a:pPr>
            <a:r>
              <a:rPr lang="ja-JP" altLang="en-US" sz="2400" dirty="0" smtClean="0"/>
              <a:t> 少ない観測パスで誤検出をしないような適応的観測パス構築手法を提案する</a:t>
            </a:r>
            <a:endParaRPr lang="en-US" altLang="ja-JP" sz="2400" dirty="0" smtClean="0"/>
          </a:p>
        </p:txBody>
      </p:sp>
      <p:sp>
        <p:nvSpPr>
          <p:cNvPr id="3" name="スライド番号プレースホルダー 2"/>
          <p:cNvSpPr>
            <a:spLocks noGrp="1"/>
          </p:cNvSpPr>
          <p:nvPr>
            <p:ph type="sldNum" sz="quarter" idx="12"/>
          </p:nvPr>
        </p:nvSpPr>
        <p:spPr/>
        <p:txBody>
          <a:bodyPr/>
          <a:lstStyle/>
          <a:p>
            <a:fld id="{6B198337-42E8-409E-9910-3595C517C26B}" type="slidenum">
              <a:rPr kumimoji="1" lang="ja-JP" altLang="en-US" smtClean="0"/>
              <a:t>1</a:t>
            </a:fld>
            <a:endParaRPr kumimoji="1" lang="ja-JP" altLang="en-US"/>
          </a:p>
        </p:txBody>
      </p:sp>
    </p:spTree>
    <p:extLst>
      <p:ext uri="{BB962C8B-B14F-4D97-AF65-F5344CB8AC3E}">
        <p14:creationId xmlns:p14="http://schemas.microsoft.com/office/powerpoint/2010/main" val="3965332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タイトル 1"/>
          <p:cNvSpPr txBox="1">
            <a:spLocks/>
          </p:cNvSpPr>
          <p:nvPr/>
        </p:nvSpPr>
        <p:spPr>
          <a:xfrm>
            <a:off x="1601670" y="188640"/>
            <a:ext cx="5940660" cy="104946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tx2"/>
                </a:solidFill>
                <a:latin typeface="Garamond" panose="02020404030301010803" pitchFamily="18" charset="0"/>
              </a:rPr>
              <a:t>Existing Research</a:t>
            </a:r>
          </a:p>
        </p:txBody>
      </p:sp>
      <p:sp>
        <p:nvSpPr>
          <p:cNvPr id="5" name="テキスト ボックス 4"/>
          <p:cNvSpPr txBox="1"/>
          <p:nvPr/>
        </p:nvSpPr>
        <p:spPr>
          <a:xfrm>
            <a:off x="127590" y="1429502"/>
            <a:ext cx="8931349" cy="4524315"/>
          </a:xfrm>
          <a:prstGeom prst="rect">
            <a:avLst/>
          </a:prstGeom>
          <a:noFill/>
        </p:spPr>
        <p:txBody>
          <a:bodyPr wrap="square" rtlCol="0">
            <a:spAutoFit/>
          </a:bodyPr>
          <a:lstStyle/>
          <a:p>
            <a:pPr marL="342900" indent="-342900">
              <a:buFont typeface="Wingdings" panose="05000000000000000000" pitchFamily="2" charset="2"/>
              <a:buChar char="l"/>
            </a:pPr>
            <a:r>
              <a:rPr lang="ja-JP" altLang="en-US" sz="2400" dirty="0" smtClean="0"/>
              <a:t>信学技報</a:t>
            </a:r>
            <a:r>
              <a:rPr lang="en-US" altLang="ja-JP" sz="2400" dirty="0" smtClean="0"/>
              <a:t>, vol.114, no.209, CQ2014-65, pp.147-152, 2014</a:t>
            </a:r>
            <a:r>
              <a:rPr lang="ja-JP" altLang="en-US" sz="2400" dirty="0" smtClean="0"/>
              <a:t>年</a:t>
            </a:r>
            <a:r>
              <a:rPr lang="ja-JP" altLang="en-US" sz="2400" dirty="0"/>
              <a:t>　</a:t>
            </a:r>
            <a:r>
              <a:rPr lang="en-US" altLang="ja-JP" sz="2400" dirty="0" smtClean="0"/>
              <a:t>9</a:t>
            </a:r>
            <a:r>
              <a:rPr lang="ja-JP" altLang="en-US" sz="2400" dirty="0" smtClean="0"/>
              <a:t>月</a:t>
            </a:r>
            <a:r>
              <a:rPr lang="en-US" altLang="ja-JP" sz="2400" dirty="0" smtClean="0"/>
              <a:t>. </a:t>
            </a:r>
            <a:r>
              <a:rPr lang="ja-JP" altLang="en-US" sz="2400" dirty="0" smtClean="0"/>
              <a:t>「論理型ネットワークトモグラフィを用いた故障リンク検出のための観測」</a:t>
            </a:r>
            <a:endParaRPr lang="en-US" altLang="ja-JP" sz="2400" dirty="0" smtClean="0"/>
          </a:p>
          <a:p>
            <a:pPr lvl="1"/>
            <a:r>
              <a:rPr lang="ja-JP" altLang="en-US" sz="2400" dirty="0"/>
              <a:t> </a:t>
            </a:r>
            <a:r>
              <a:rPr lang="ja-JP" altLang="en-US" sz="2400" dirty="0" smtClean="0"/>
              <a:t>著者 </a:t>
            </a:r>
            <a:r>
              <a:rPr lang="en-US" altLang="ja-JP" sz="2400" dirty="0" smtClean="0"/>
              <a:t>: </a:t>
            </a:r>
            <a:r>
              <a:rPr lang="ja-JP" altLang="en-US" sz="2400" dirty="0" smtClean="0"/>
              <a:t>向本将規  松田崇弘  原晋介  滝沢賢一  小野文枝</a:t>
            </a:r>
            <a:endParaRPr lang="en-US" altLang="ja-JP" sz="2400" dirty="0" smtClean="0"/>
          </a:p>
          <a:p>
            <a:pPr lvl="1"/>
            <a:r>
              <a:rPr lang="ja-JP" altLang="en-US" sz="2400" dirty="0"/>
              <a:t>　</a:t>
            </a:r>
            <a:r>
              <a:rPr lang="ja-JP" altLang="en-US" sz="2400" dirty="0" smtClean="0"/>
              <a:t>　　三浦龍</a:t>
            </a:r>
            <a:endParaRPr lang="en-US" altLang="ja-JP" sz="2400" dirty="0" smtClean="0"/>
          </a:p>
          <a:p>
            <a:pPr marL="342900" indent="-342900">
              <a:buFont typeface="Wingdings" panose="05000000000000000000" pitchFamily="2" charset="2"/>
              <a:buChar char="l"/>
            </a:pPr>
            <a:endParaRPr lang="en-US" altLang="ja-JP" sz="2400" dirty="0"/>
          </a:p>
          <a:p>
            <a:pPr marL="342900" indent="-342900">
              <a:buFont typeface="Wingdings" panose="05000000000000000000" pitchFamily="2" charset="2"/>
              <a:buChar char="l"/>
            </a:pPr>
            <a:r>
              <a:rPr lang="en-US" altLang="ja-JP" sz="2400" dirty="0" smtClean="0"/>
              <a:t>2015</a:t>
            </a:r>
            <a:r>
              <a:rPr lang="ja-JP" altLang="en-US" sz="2400" dirty="0" smtClean="0"/>
              <a:t>年 電子情報通信学会総合大会 </a:t>
            </a:r>
            <a:r>
              <a:rPr lang="en-US" altLang="ja-JP" sz="2400" dirty="0" smtClean="0"/>
              <a:t>A-22-5 p301 </a:t>
            </a:r>
            <a:r>
              <a:rPr lang="ja-JP" altLang="en-US" sz="2400" dirty="0" smtClean="0"/>
              <a:t>「適応的論理型ネットワークトモグラフィにおける初期観測パス選択に関する検討」</a:t>
            </a:r>
            <a:endParaRPr lang="en-US" altLang="ja-JP" sz="2400" dirty="0" smtClean="0"/>
          </a:p>
          <a:p>
            <a:pPr lvl="1"/>
            <a:r>
              <a:rPr lang="ja-JP" altLang="en-US" sz="2400" dirty="0"/>
              <a:t> </a:t>
            </a:r>
            <a:r>
              <a:rPr lang="ja-JP" altLang="en-US" sz="2400" dirty="0" smtClean="0"/>
              <a:t>著者 </a:t>
            </a:r>
            <a:r>
              <a:rPr lang="en-US" altLang="ja-JP" sz="2400" dirty="0" smtClean="0"/>
              <a:t>:</a:t>
            </a:r>
            <a:r>
              <a:rPr lang="ja-JP" altLang="en-US" sz="2400" dirty="0" smtClean="0"/>
              <a:t> 向本将</a:t>
            </a:r>
            <a:r>
              <a:rPr lang="ja-JP" altLang="en-US" sz="2400" dirty="0"/>
              <a:t>規  松田崇弘  原晋介  滝沢賢一  小野文枝</a:t>
            </a:r>
            <a:endParaRPr lang="en-US" altLang="ja-JP" sz="2400" dirty="0"/>
          </a:p>
          <a:p>
            <a:pPr lvl="1"/>
            <a:r>
              <a:rPr lang="ja-JP" altLang="en-US" sz="2400" dirty="0"/>
              <a:t>　　　三浦龍</a:t>
            </a:r>
            <a:endParaRPr lang="en-US" altLang="ja-JP" sz="2400" dirty="0"/>
          </a:p>
          <a:p>
            <a:pPr lvl="1"/>
            <a:endParaRPr lang="en-US" altLang="ja-JP" sz="2400" dirty="0"/>
          </a:p>
        </p:txBody>
      </p:sp>
      <p:sp>
        <p:nvSpPr>
          <p:cNvPr id="3" name="スライド番号プレースホルダー 2"/>
          <p:cNvSpPr>
            <a:spLocks noGrp="1"/>
          </p:cNvSpPr>
          <p:nvPr>
            <p:ph type="sldNum" sz="quarter" idx="12"/>
          </p:nvPr>
        </p:nvSpPr>
        <p:spPr/>
        <p:txBody>
          <a:bodyPr/>
          <a:lstStyle/>
          <a:p>
            <a:fld id="{6B198337-42E8-409E-9910-3595C517C26B}" type="slidenum">
              <a:rPr kumimoji="1" lang="ja-JP" altLang="en-US" smtClean="0"/>
              <a:t>2</a:t>
            </a:fld>
            <a:endParaRPr kumimoji="1" lang="ja-JP" altLang="en-US"/>
          </a:p>
        </p:txBody>
      </p:sp>
    </p:spTree>
    <p:extLst>
      <p:ext uri="{BB962C8B-B14F-4D97-AF65-F5344CB8AC3E}">
        <p14:creationId xmlns:p14="http://schemas.microsoft.com/office/powerpoint/2010/main" val="3735803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グループ化 2"/>
          <p:cNvGrpSpPr/>
          <p:nvPr/>
        </p:nvGrpSpPr>
        <p:grpSpPr>
          <a:xfrm>
            <a:off x="539552" y="1167135"/>
            <a:ext cx="7848872" cy="4854153"/>
            <a:chOff x="539552" y="1167135"/>
            <a:chExt cx="7848872" cy="4854153"/>
          </a:xfrm>
        </p:grpSpPr>
        <p:sp>
          <p:nvSpPr>
            <p:cNvPr id="5" name="円/楕円 4"/>
            <p:cNvSpPr/>
            <p:nvPr/>
          </p:nvSpPr>
          <p:spPr>
            <a:xfrm>
              <a:off x="539552" y="3310258"/>
              <a:ext cx="648072" cy="595104"/>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5004048" y="3310258"/>
              <a:ext cx="648072" cy="595104"/>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6444208" y="5426184"/>
              <a:ext cx="648072" cy="595104"/>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2987824" y="3310258"/>
              <a:ext cx="648072" cy="595104"/>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6444208" y="1392699"/>
              <a:ext cx="648072" cy="595104"/>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1691680" y="1392699"/>
              <a:ext cx="648072" cy="595104"/>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1691680" y="5426184"/>
              <a:ext cx="648072" cy="595104"/>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7740352" y="3310258"/>
              <a:ext cx="648072" cy="595104"/>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683568" y="3355114"/>
              <a:ext cx="415406" cy="423933"/>
            </a:xfrm>
            <a:prstGeom prst="rect">
              <a:avLst/>
            </a:prstGeom>
            <a:noFill/>
          </p:spPr>
          <p:txBody>
            <a:bodyPr wrap="none" rtlCol="0">
              <a:spAutoFit/>
            </a:bodyPr>
            <a:lstStyle/>
            <a:p>
              <a:r>
                <a:rPr lang="en-US" altLang="ja-JP" sz="2400" i="1" dirty="0"/>
                <a:t>s</a:t>
              </a:r>
              <a:endParaRPr kumimoji="1" lang="ja-JP" altLang="en-US" sz="2400" i="1" dirty="0"/>
            </a:p>
          </p:txBody>
        </p:sp>
        <p:sp>
          <p:nvSpPr>
            <p:cNvPr id="15" name="テキスト ボックス 14"/>
            <p:cNvSpPr txBox="1"/>
            <p:nvPr/>
          </p:nvSpPr>
          <p:spPr>
            <a:xfrm>
              <a:off x="7905634" y="3344481"/>
              <a:ext cx="444110" cy="423933"/>
            </a:xfrm>
            <a:prstGeom prst="rect">
              <a:avLst/>
            </a:prstGeom>
            <a:noFill/>
          </p:spPr>
          <p:txBody>
            <a:bodyPr wrap="none" rtlCol="0">
              <a:spAutoFit/>
            </a:bodyPr>
            <a:lstStyle/>
            <a:p>
              <a:r>
                <a:rPr lang="en-US" altLang="ja-JP" sz="2400" i="1" dirty="0"/>
                <a:t>g</a:t>
              </a:r>
              <a:endParaRPr kumimoji="1" lang="ja-JP" altLang="en-US" sz="2400" i="1" dirty="0"/>
            </a:p>
          </p:txBody>
        </p:sp>
        <p:sp>
          <p:nvSpPr>
            <p:cNvPr id="16" name="テキスト ボックス 15"/>
            <p:cNvSpPr txBox="1"/>
            <p:nvPr/>
          </p:nvSpPr>
          <p:spPr>
            <a:xfrm>
              <a:off x="1835696" y="1458822"/>
              <a:ext cx="483136" cy="367408"/>
            </a:xfrm>
            <a:prstGeom prst="rect">
              <a:avLst/>
            </a:prstGeom>
            <a:noFill/>
          </p:spPr>
          <p:txBody>
            <a:bodyPr wrap="none" rtlCol="0">
              <a:spAutoFit/>
            </a:bodyPr>
            <a:lstStyle/>
            <a:p>
              <a:r>
                <a:rPr kumimoji="1" lang="en-US" altLang="ja-JP" sz="2000" i="1" dirty="0" smtClean="0"/>
                <a:t>v</a:t>
              </a:r>
              <a:r>
                <a:rPr kumimoji="1" lang="en-US" altLang="ja-JP" sz="2000" i="1" baseline="-25000" dirty="0" smtClean="0"/>
                <a:t>1</a:t>
              </a:r>
              <a:endParaRPr kumimoji="1" lang="ja-JP" altLang="en-US" sz="2000" i="1" dirty="0"/>
            </a:p>
          </p:txBody>
        </p:sp>
        <p:sp>
          <p:nvSpPr>
            <p:cNvPr id="17" name="テキスト ボックス 16"/>
            <p:cNvSpPr txBox="1"/>
            <p:nvPr/>
          </p:nvSpPr>
          <p:spPr>
            <a:xfrm>
              <a:off x="1835696" y="5513572"/>
              <a:ext cx="483136" cy="367408"/>
            </a:xfrm>
            <a:prstGeom prst="rect">
              <a:avLst/>
            </a:prstGeom>
            <a:noFill/>
          </p:spPr>
          <p:txBody>
            <a:bodyPr wrap="none" rtlCol="0">
              <a:spAutoFit/>
            </a:bodyPr>
            <a:lstStyle/>
            <a:p>
              <a:r>
                <a:rPr kumimoji="1" lang="en-US" altLang="ja-JP" sz="2000" i="1" dirty="0" smtClean="0"/>
                <a:t>v</a:t>
              </a:r>
              <a:r>
                <a:rPr lang="en-US" altLang="ja-JP" sz="2000" i="1" baseline="-25000" dirty="0"/>
                <a:t>2</a:t>
              </a:r>
              <a:endParaRPr kumimoji="1" lang="ja-JP" altLang="en-US" sz="2000" i="1" dirty="0"/>
            </a:p>
          </p:txBody>
        </p:sp>
        <p:sp>
          <p:nvSpPr>
            <p:cNvPr id="18" name="テキスト ボックス 17"/>
            <p:cNvSpPr txBox="1"/>
            <p:nvPr/>
          </p:nvSpPr>
          <p:spPr>
            <a:xfrm>
              <a:off x="3110228" y="3374056"/>
              <a:ext cx="483136" cy="367408"/>
            </a:xfrm>
            <a:prstGeom prst="rect">
              <a:avLst/>
            </a:prstGeom>
            <a:noFill/>
          </p:spPr>
          <p:txBody>
            <a:bodyPr wrap="none" rtlCol="0">
              <a:spAutoFit/>
            </a:bodyPr>
            <a:lstStyle/>
            <a:p>
              <a:r>
                <a:rPr kumimoji="1" lang="en-US" altLang="ja-JP" sz="2000" i="1" dirty="0" smtClean="0"/>
                <a:t>v</a:t>
              </a:r>
              <a:r>
                <a:rPr lang="en-US" altLang="ja-JP" sz="2000" i="1" baseline="-25000" dirty="0"/>
                <a:t>3</a:t>
              </a:r>
              <a:endParaRPr kumimoji="1" lang="ja-JP" altLang="en-US" sz="2000" i="1" dirty="0"/>
            </a:p>
          </p:txBody>
        </p:sp>
        <p:sp>
          <p:nvSpPr>
            <p:cNvPr id="19" name="テキスト ボックス 18"/>
            <p:cNvSpPr txBox="1"/>
            <p:nvPr/>
          </p:nvSpPr>
          <p:spPr>
            <a:xfrm>
              <a:off x="6577245" y="1466884"/>
              <a:ext cx="483136" cy="367408"/>
            </a:xfrm>
            <a:prstGeom prst="rect">
              <a:avLst/>
            </a:prstGeom>
            <a:noFill/>
          </p:spPr>
          <p:txBody>
            <a:bodyPr wrap="none" rtlCol="0">
              <a:spAutoFit/>
            </a:bodyPr>
            <a:lstStyle/>
            <a:p>
              <a:r>
                <a:rPr kumimoji="1" lang="en-US" altLang="ja-JP" sz="2000" i="1" dirty="0" smtClean="0"/>
                <a:t>v</a:t>
              </a:r>
              <a:r>
                <a:rPr lang="en-US" altLang="ja-JP" sz="2000" i="1" baseline="-25000" dirty="0"/>
                <a:t>4</a:t>
              </a:r>
              <a:endParaRPr kumimoji="1" lang="ja-JP" altLang="en-US" sz="2000" i="1" dirty="0"/>
            </a:p>
          </p:txBody>
        </p:sp>
        <p:sp>
          <p:nvSpPr>
            <p:cNvPr id="20" name="テキスト ボックス 19"/>
            <p:cNvSpPr txBox="1"/>
            <p:nvPr/>
          </p:nvSpPr>
          <p:spPr>
            <a:xfrm>
              <a:off x="5148064" y="3376380"/>
              <a:ext cx="483136" cy="367408"/>
            </a:xfrm>
            <a:prstGeom prst="rect">
              <a:avLst/>
            </a:prstGeom>
            <a:noFill/>
          </p:spPr>
          <p:txBody>
            <a:bodyPr wrap="none" rtlCol="0">
              <a:spAutoFit/>
            </a:bodyPr>
            <a:lstStyle/>
            <a:p>
              <a:r>
                <a:rPr kumimoji="1" lang="en-US" altLang="ja-JP" sz="2000" i="1" dirty="0" smtClean="0"/>
                <a:t>v</a:t>
              </a:r>
              <a:r>
                <a:rPr lang="en-US" altLang="ja-JP" sz="2000" i="1" baseline="-25000" dirty="0"/>
                <a:t>5</a:t>
              </a:r>
              <a:endParaRPr kumimoji="1" lang="ja-JP" altLang="en-US" sz="2000" i="1" dirty="0"/>
            </a:p>
          </p:txBody>
        </p:sp>
        <p:sp>
          <p:nvSpPr>
            <p:cNvPr id="21" name="テキスト ボックス 20"/>
            <p:cNvSpPr txBox="1"/>
            <p:nvPr/>
          </p:nvSpPr>
          <p:spPr>
            <a:xfrm>
              <a:off x="6588224" y="5513572"/>
              <a:ext cx="483136" cy="367408"/>
            </a:xfrm>
            <a:prstGeom prst="rect">
              <a:avLst/>
            </a:prstGeom>
            <a:noFill/>
          </p:spPr>
          <p:txBody>
            <a:bodyPr wrap="none" rtlCol="0">
              <a:spAutoFit/>
            </a:bodyPr>
            <a:lstStyle/>
            <a:p>
              <a:r>
                <a:rPr kumimoji="1" lang="en-US" altLang="ja-JP" sz="2000" i="1" dirty="0" smtClean="0"/>
                <a:t>v</a:t>
              </a:r>
              <a:r>
                <a:rPr lang="en-US" altLang="ja-JP" sz="2000" i="1" baseline="-25000" dirty="0"/>
                <a:t>6</a:t>
              </a:r>
              <a:endParaRPr kumimoji="1" lang="ja-JP" altLang="en-US" sz="2000" i="1" dirty="0"/>
            </a:p>
          </p:txBody>
        </p:sp>
        <p:cxnSp>
          <p:nvCxnSpPr>
            <p:cNvPr id="23" name="直線矢印コネクタ 22"/>
            <p:cNvCxnSpPr>
              <a:stCxn id="5" idx="7"/>
              <a:endCxn id="11" idx="3"/>
            </p:cNvCxnSpPr>
            <p:nvPr/>
          </p:nvCxnSpPr>
          <p:spPr>
            <a:xfrm flipV="1">
              <a:off x="1092716" y="1900653"/>
              <a:ext cx="693872" cy="149675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5" idx="5"/>
              <a:endCxn id="12" idx="1"/>
            </p:cNvCxnSpPr>
            <p:nvPr/>
          </p:nvCxnSpPr>
          <p:spPr>
            <a:xfrm>
              <a:off x="1092716" y="3818211"/>
              <a:ext cx="693872" cy="1695124"/>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2" idx="6"/>
              <a:endCxn id="8" idx="2"/>
            </p:cNvCxnSpPr>
            <p:nvPr/>
          </p:nvCxnSpPr>
          <p:spPr>
            <a:xfrm>
              <a:off x="2339752" y="5723736"/>
              <a:ext cx="4104456"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1" idx="6"/>
              <a:endCxn id="10" idx="2"/>
            </p:cNvCxnSpPr>
            <p:nvPr/>
          </p:nvCxnSpPr>
          <p:spPr>
            <a:xfrm>
              <a:off x="2339752" y="1690252"/>
              <a:ext cx="4104456"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3" name="直線矢印コネクタ 32"/>
            <p:cNvCxnSpPr>
              <a:stCxn id="10" idx="5"/>
              <a:endCxn id="13" idx="0"/>
            </p:cNvCxnSpPr>
            <p:nvPr/>
          </p:nvCxnSpPr>
          <p:spPr>
            <a:xfrm>
              <a:off x="6997372" y="1900653"/>
              <a:ext cx="1067016" cy="1409605"/>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6" name="直線矢印コネクタ 35"/>
            <p:cNvCxnSpPr>
              <a:stCxn id="8" idx="7"/>
              <a:endCxn id="13" idx="4"/>
            </p:cNvCxnSpPr>
            <p:nvPr/>
          </p:nvCxnSpPr>
          <p:spPr>
            <a:xfrm flipV="1">
              <a:off x="6997372" y="3905362"/>
              <a:ext cx="1067016" cy="1607973"/>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7" idx="7"/>
              <a:endCxn id="10" idx="3"/>
            </p:cNvCxnSpPr>
            <p:nvPr/>
          </p:nvCxnSpPr>
          <p:spPr>
            <a:xfrm flipV="1">
              <a:off x="5557212" y="1900653"/>
              <a:ext cx="981904" cy="149675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43" name="直線矢印コネクタ 42"/>
            <p:cNvCxnSpPr>
              <a:stCxn id="7" idx="5"/>
              <a:endCxn id="8" idx="0"/>
            </p:cNvCxnSpPr>
            <p:nvPr/>
          </p:nvCxnSpPr>
          <p:spPr>
            <a:xfrm>
              <a:off x="5557212" y="3818211"/>
              <a:ext cx="1211032" cy="1607973"/>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46" name="直線矢印コネクタ 45"/>
            <p:cNvCxnSpPr>
              <a:stCxn id="9" idx="6"/>
              <a:endCxn id="7" idx="2"/>
            </p:cNvCxnSpPr>
            <p:nvPr/>
          </p:nvCxnSpPr>
          <p:spPr>
            <a:xfrm>
              <a:off x="3635896" y="3607810"/>
              <a:ext cx="1368152"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52" name="直線矢印コネクタ 51"/>
            <p:cNvCxnSpPr>
              <a:stCxn id="12" idx="7"/>
              <a:endCxn id="9" idx="3"/>
            </p:cNvCxnSpPr>
            <p:nvPr/>
          </p:nvCxnSpPr>
          <p:spPr>
            <a:xfrm flipV="1">
              <a:off x="2244844" y="3818211"/>
              <a:ext cx="837888" cy="1695124"/>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11" idx="5"/>
              <a:endCxn id="9" idx="1"/>
            </p:cNvCxnSpPr>
            <p:nvPr/>
          </p:nvCxnSpPr>
          <p:spPr>
            <a:xfrm>
              <a:off x="2244844" y="1900653"/>
              <a:ext cx="837888" cy="149675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59" name="テキスト ボックス 58"/>
            <p:cNvSpPr txBox="1"/>
            <p:nvPr/>
          </p:nvSpPr>
          <p:spPr>
            <a:xfrm>
              <a:off x="971600" y="2318417"/>
              <a:ext cx="484208" cy="423933"/>
            </a:xfrm>
            <a:prstGeom prst="rect">
              <a:avLst/>
            </a:prstGeom>
            <a:noFill/>
          </p:spPr>
          <p:txBody>
            <a:bodyPr wrap="square" rtlCol="0">
              <a:spAutoFit/>
            </a:bodyPr>
            <a:lstStyle/>
            <a:p>
              <a:r>
                <a:rPr lang="en-US" altLang="ja-JP" sz="2400" i="1" dirty="0" smtClean="0"/>
                <a:t>e</a:t>
              </a:r>
              <a:r>
                <a:rPr lang="en-US" altLang="ja-JP" sz="2400" i="1" baseline="-25000" dirty="0" smtClean="0"/>
                <a:t>1</a:t>
              </a:r>
              <a:endParaRPr kumimoji="1" lang="ja-JP" altLang="en-US" sz="2400" i="1" dirty="0"/>
            </a:p>
          </p:txBody>
        </p:sp>
        <p:sp>
          <p:nvSpPr>
            <p:cNvPr id="60" name="テキスト ボックス 59"/>
            <p:cNvSpPr txBox="1"/>
            <p:nvPr/>
          </p:nvSpPr>
          <p:spPr>
            <a:xfrm>
              <a:off x="899592" y="4566589"/>
              <a:ext cx="484208" cy="423933"/>
            </a:xfrm>
            <a:prstGeom prst="rect">
              <a:avLst/>
            </a:prstGeom>
            <a:noFill/>
          </p:spPr>
          <p:txBody>
            <a:bodyPr wrap="square" rtlCol="0">
              <a:spAutoFit/>
            </a:bodyPr>
            <a:lstStyle/>
            <a:p>
              <a:r>
                <a:rPr lang="en-US" altLang="ja-JP" sz="2400" i="1" dirty="0" smtClean="0"/>
                <a:t>e</a:t>
              </a:r>
              <a:r>
                <a:rPr lang="en-US" altLang="ja-JP" sz="2400" i="1" baseline="-25000" dirty="0"/>
                <a:t>2</a:t>
              </a:r>
              <a:endParaRPr kumimoji="1" lang="ja-JP" altLang="en-US" sz="2400" i="1" dirty="0"/>
            </a:p>
          </p:txBody>
        </p:sp>
        <p:sp>
          <p:nvSpPr>
            <p:cNvPr id="61" name="テキスト ボックス 60"/>
            <p:cNvSpPr txBox="1"/>
            <p:nvPr/>
          </p:nvSpPr>
          <p:spPr>
            <a:xfrm>
              <a:off x="2771800" y="2318417"/>
              <a:ext cx="484208" cy="423933"/>
            </a:xfrm>
            <a:prstGeom prst="rect">
              <a:avLst/>
            </a:prstGeom>
            <a:noFill/>
          </p:spPr>
          <p:txBody>
            <a:bodyPr wrap="square" rtlCol="0">
              <a:spAutoFit/>
            </a:bodyPr>
            <a:lstStyle/>
            <a:p>
              <a:r>
                <a:rPr lang="en-US" altLang="ja-JP" sz="2400" i="1" dirty="0" smtClean="0"/>
                <a:t>e</a:t>
              </a:r>
              <a:r>
                <a:rPr lang="en-US" altLang="ja-JP" sz="2400" i="1" baseline="-25000" dirty="0"/>
                <a:t>3</a:t>
              </a:r>
              <a:endParaRPr kumimoji="1" lang="ja-JP" altLang="en-US" sz="2400" i="1" dirty="0"/>
            </a:p>
          </p:txBody>
        </p:sp>
        <p:sp>
          <p:nvSpPr>
            <p:cNvPr id="62" name="テキスト ボックス 61"/>
            <p:cNvSpPr txBox="1"/>
            <p:nvPr/>
          </p:nvSpPr>
          <p:spPr>
            <a:xfrm>
              <a:off x="2915816" y="4566589"/>
              <a:ext cx="484208" cy="423933"/>
            </a:xfrm>
            <a:prstGeom prst="rect">
              <a:avLst/>
            </a:prstGeom>
            <a:noFill/>
          </p:spPr>
          <p:txBody>
            <a:bodyPr wrap="square" rtlCol="0">
              <a:spAutoFit/>
            </a:bodyPr>
            <a:lstStyle/>
            <a:p>
              <a:r>
                <a:rPr lang="en-US" altLang="ja-JP" sz="2400" i="1" dirty="0" smtClean="0"/>
                <a:t>e</a:t>
              </a:r>
              <a:r>
                <a:rPr lang="en-US" altLang="ja-JP" sz="2400" i="1" baseline="-25000" dirty="0"/>
                <a:t>4</a:t>
              </a:r>
              <a:endParaRPr kumimoji="1" lang="ja-JP" altLang="en-US" sz="2400" i="1" dirty="0"/>
            </a:p>
          </p:txBody>
        </p:sp>
        <p:sp>
          <p:nvSpPr>
            <p:cNvPr id="64" name="テキスト ボックス 63"/>
            <p:cNvSpPr txBox="1"/>
            <p:nvPr/>
          </p:nvSpPr>
          <p:spPr>
            <a:xfrm>
              <a:off x="4139952" y="1167135"/>
              <a:ext cx="484208" cy="423933"/>
            </a:xfrm>
            <a:prstGeom prst="rect">
              <a:avLst/>
            </a:prstGeom>
            <a:noFill/>
          </p:spPr>
          <p:txBody>
            <a:bodyPr wrap="square" rtlCol="0">
              <a:spAutoFit/>
            </a:bodyPr>
            <a:lstStyle/>
            <a:p>
              <a:r>
                <a:rPr lang="en-US" altLang="ja-JP" sz="2400" i="1" dirty="0" smtClean="0"/>
                <a:t>e</a:t>
              </a:r>
              <a:r>
                <a:rPr lang="en-US" altLang="ja-JP" sz="2400" i="1" baseline="-25000" dirty="0"/>
                <a:t>5</a:t>
              </a:r>
              <a:endParaRPr kumimoji="1" lang="ja-JP" altLang="en-US" sz="2400" i="1" dirty="0"/>
            </a:p>
          </p:txBody>
        </p:sp>
        <p:sp>
          <p:nvSpPr>
            <p:cNvPr id="65" name="テキスト ボックス 64"/>
            <p:cNvSpPr txBox="1"/>
            <p:nvPr/>
          </p:nvSpPr>
          <p:spPr>
            <a:xfrm>
              <a:off x="4139952" y="5227816"/>
              <a:ext cx="484208" cy="423933"/>
            </a:xfrm>
            <a:prstGeom prst="rect">
              <a:avLst/>
            </a:prstGeom>
            <a:noFill/>
          </p:spPr>
          <p:txBody>
            <a:bodyPr wrap="square" rtlCol="0">
              <a:spAutoFit/>
            </a:bodyPr>
            <a:lstStyle/>
            <a:p>
              <a:r>
                <a:rPr lang="en-US" altLang="ja-JP" sz="2400" i="1" dirty="0" smtClean="0"/>
                <a:t>e</a:t>
              </a:r>
              <a:r>
                <a:rPr lang="en-US" altLang="ja-JP" sz="2400" i="1" baseline="-25000" dirty="0"/>
                <a:t>7</a:t>
              </a:r>
              <a:endParaRPr kumimoji="1" lang="ja-JP" altLang="en-US" sz="2400" i="1" dirty="0"/>
            </a:p>
          </p:txBody>
        </p:sp>
        <p:sp>
          <p:nvSpPr>
            <p:cNvPr id="66" name="テキスト ボックス 65"/>
            <p:cNvSpPr txBox="1"/>
            <p:nvPr/>
          </p:nvSpPr>
          <p:spPr>
            <a:xfrm>
              <a:off x="4139952" y="3111889"/>
              <a:ext cx="484208" cy="423933"/>
            </a:xfrm>
            <a:prstGeom prst="rect">
              <a:avLst/>
            </a:prstGeom>
            <a:noFill/>
          </p:spPr>
          <p:txBody>
            <a:bodyPr wrap="square" rtlCol="0">
              <a:spAutoFit/>
            </a:bodyPr>
            <a:lstStyle/>
            <a:p>
              <a:r>
                <a:rPr lang="en-US" altLang="ja-JP" sz="2400" i="1" dirty="0" smtClean="0"/>
                <a:t>e</a:t>
              </a:r>
              <a:r>
                <a:rPr lang="en-US" altLang="ja-JP" sz="2400" i="1" baseline="-25000" dirty="0"/>
                <a:t>6</a:t>
              </a:r>
              <a:endParaRPr kumimoji="1" lang="ja-JP" altLang="en-US" sz="2400" i="1" dirty="0"/>
            </a:p>
          </p:txBody>
        </p:sp>
        <p:sp>
          <p:nvSpPr>
            <p:cNvPr id="68" name="テキスト ボックス 67"/>
            <p:cNvSpPr txBox="1"/>
            <p:nvPr/>
          </p:nvSpPr>
          <p:spPr>
            <a:xfrm>
              <a:off x="5455944" y="2384540"/>
              <a:ext cx="484208" cy="423933"/>
            </a:xfrm>
            <a:prstGeom prst="rect">
              <a:avLst/>
            </a:prstGeom>
            <a:noFill/>
          </p:spPr>
          <p:txBody>
            <a:bodyPr wrap="square" rtlCol="0">
              <a:spAutoFit/>
            </a:bodyPr>
            <a:lstStyle/>
            <a:p>
              <a:r>
                <a:rPr lang="en-US" altLang="ja-JP" sz="2400" i="1" dirty="0" smtClean="0"/>
                <a:t>e</a:t>
              </a:r>
              <a:r>
                <a:rPr lang="en-US" altLang="ja-JP" sz="2400" i="1" baseline="-25000" dirty="0"/>
                <a:t>8</a:t>
              </a:r>
              <a:endParaRPr kumimoji="1" lang="ja-JP" altLang="en-US" sz="2400" i="1" dirty="0"/>
            </a:p>
          </p:txBody>
        </p:sp>
        <p:sp>
          <p:nvSpPr>
            <p:cNvPr id="69" name="テキスト ボックス 68"/>
            <p:cNvSpPr txBox="1"/>
            <p:nvPr/>
          </p:nvSpPr>
          <p:spPr>
            <a:xfrm>
              <a:off x="5671968" y="4566589"/>
              <a:ext cx="484208" cy="423933"/>
            </a:xfrm>
            <a:prstGeom prst="rect">
              <a:avLst/>
            </a:prstGeom>
            <a:noFill/>
          </p:spPr>
          <p:txBody>
            <a:bodyPr wrap="square" rtlCol="0">
              <a:spAutoFit/>
            </a:bodyPr>
            <a:lstStyle/>
            <a:p>
              <a:r>
                <a:rPr lang="en-US" altLang="ja-JP" sz="2400" i="1" dirty="0" smtClean="0"/>
                <a:t>e</a:t>
              </a:r>
              <a:r>
                <a:rPr lang="en-US" altLang="ja-JP" sz="2400" i="1" baseline="-25000" dirty="0"/>
                <a:t>9</a:t>
              </a:r>
              <a:endParaRPr kumimoji="1" lang="ja-JP" altLang="en-US" sz="2400" i="1" dirty="0"/>
            </a:p>
          </p:txBody>
        </p:sp>
        <p:sp>
          <p:nvSpPr>
            <p:cNvPr id="70" name="テキスト ボックス 69"/>
            <p:cNvSpPr txBox="1"/>
            <p:nvPr/>
          </p:nvSpPr>
          <p:spPr>
            <a:xfrm>
              <a:off x="7668344" y="2318417"/>
              <a:ext cx="660134" cy="461665"/>
            </a:xfrm>
            <a:prstGeom prst="rect">
              <a:avLst/>
            </a:prstGeom>
            <a:noFill/>
          </p:spPr>
          <p:txBody>
            <a:bodyPr wrap="square" rtlCol="0">
              <a:spAutoFit/>
            </a:bodyPr>
            <a:lstStyle/>
            <a:p>
              <a:r>
                <a:rPr lang="en-US" altLang="ja-JP" sz="2400" i="1" dirty="0" smtClean="0"/>
                <a:t>e</a:t>
              </a:r>
              <a:r>
                <a:rPr lang="en-US" altLang="ja-JP" sz="2400" i="1" baseline="-25000" dirty="0" smtClean="0"/>
                <a:t>10</a:t>
              </a:r>
              <a:endParaRPr kumimoji="1" lang="ja-JP" altLang="en-US" sz="2400" i="1" dirty="0"/>
            </a:p>
          </p:txBody>
        </p:sp>
        <p:sp>
          <p:nvSpPr>
            <p:cNvPr id="71" name="テキスト ボックス 70"/>
            <p:cNvSpPr txBox="1"/>
            <p:nvPr/>
          </p:nvSpPr>
          <p:spPr>
            <a:xfrm>
              <a:off x="7668344" y="4566589"/>
              <a:ext cx="576064" cy="423933"/>
            </a:xfrm>
            <a:prstGeom prst="rect">
              <a:avLst/>
            </a:prstGeom>
            <a:noFill/>
          </p:spPr>
          <p:txBody>
            <a:bodyPr wrap="square" rtlCol="0">
              <a:spAutoFit/>
            </a:bodyPr>
            <a:lstStyle/>
            <a:p>
              <a:r>
                <a:rPr lang="en-US" altLang="ja-JP" sz="2400" i="1" dirty="0" smtClean="0"/>
                <a:t>e</a:t>
              </a:r>
              <a:r>
                <a:rPr lang="en-US" altLang="ja-JP" sz="2400" i="1" baseline="-25000" dirty="0" smtClean="0"/>
                <a:t>11</a:t>
              </a:r>
              <a:endParaRPr kumimoji="1" lang="ja-JP" altLang="en-US" sz="2400" i="1" dirty="0"/>
            </a:p>
          </p:txBody>
        </p:sp>
      </p:grpSp>
      <p:sp>
        <p:nvSpPr>
          <p:cNvPr id="72" name="タイトル 1"/>
          <p:cNvSpPr txBox="1">
            <a:spLocks/>
          </p:cNvSpPr>
          <p:nvPr/>
        </p:nvSpPr>
        <p:spPr>
          <a:xfrm>
            <a:off x="1763688" y="188640"/>
            <a:ext cx="5616624" cy="104946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tx2"/>
                </a:solidFill>
                <a:latin typeface="Garamond" panose="02020404030301010803" pitchFamily="18" charset="0"/>
              </a:rPr>
              <a:t>Model Example</a:t>
            </a:r>
            <a:endParaRPr lang="ja-JP" altLang="en-US" sz="6000" dirty="0">
              <a:solidFill>
                <a:schemeClr val="tx2"/>
              </a:solidFill>
              <a:latin typeface="Garamond" panose="02020404030301010803" pitchFamily="18" charset="0"/>
            </a:endParaRPr>
          </a:p>
        </p:txBody>
      </p:sp>
      <p:sp>
        <p:nvSpPr>
          <p:cNvPr id="75" name="テキスト ボックス 74"/>
          <p:cNvSpPr txBox="1"/>
          <p:nvPr/>
        </p:nvSpPr>
        <p:spPr>
          <a:xfrm>
            <a:off x="467544" y="6184947"/>
            <a:ext cx="7776864" cy="400110"/>
          </a:xfrm>
          <a:prstGeom prst="rect">
            <a:avLst/>
          </a:prstGeom>
          <a:noFill/>
        </p:spPr>
        <p:txBody>
          <a:bodyPr wrap="square" rtlCol="0">
            <a:spAutoFit/>
          </a:bodyPr>
          <a:lstStyle/>
          <a:p>
            <a:r>
              <a:rPr lang="ja-JP" altLang="ja-JP" sz="2000" i="1" dirty="0" smtClean="0"/>
              <a:t>g</a:t>
            </a:r>
            <a:r>
              <a:rPr lang="ja-JP" altLang="en-US" sz="2000" i="1" dirty="0" smtClean="0"/>
              <a:t> </a:t>
            </a:r>
            <a:r>
              <a:rPr lang="en-US" altLang="ja-JP" sz="2000" i="1" dirty="0" smtClean="0"/>
              <a:t>=</a:t>
            </a:r>
            <a:r>
              <a:rPr lang="ja-JP" altLang="en-US" sz="2000" i="1" dirty="0" smtClean="0"/>
              <a:t> </a:t>
            </a:r>
            <a:r>
              <a:rPr lang="en-US" altLang="ja-JP" sz="2000" i="1" dirty="0" smtClean="0"/>
              <a:t>(v,</a:t>
            </a:r>
            <a:r>
              <a:rPr lang="ja-JP" altLang="en-US" sz="2000" i="1" dirty="0" smtClean="0"/>
              <a:t> </a:t>
            </a:r>
            <a:r>
              <a:rPr lang="en-US" altLang="ja-JP" sz="2000" i="1" dirty="0" smtClean="0"/>
              <a:t>ε)</a:t>
            </a:r>
            <a:r>
              <a:rPr lang="ja-JP" altLang="en-US" sz="2000" i="1" dirty="0" smtClean="0"/>
              <a:t> </a:t>
            </a:r>
            <a:r>
              <a:rPr lang="ja-JP" altLang="en-US" sz="1600" dirty="0" smtClean="0"/>
              <a:t>とし、</a:t>
            </a:r>
            <a:r>
              <a:rPr lang="ja-JP" altLang="en-US" sz="2000" dirty="0" smtClean="0"/>
              <a:t> </a:t>
            </a:r>
            <a:r>
              <a:rPr lang="en-US" altLang="ja-JP" sz="2000" i="1" dirty="0" smtClean="0"/>
              <a:t>v,ε={e</a:t>
            </a:r>
            <a:r>
              <a:rPr lang="en-US" altLang="ja-JP" sz="2000" i="1" baseline="-25000" dirty="0" smtClean="0"/>
              <a:t>1</a:t>
            </a:r>
            <a:r>
              <a:rPr lang="en-US" altLang="ja-JP" sz="2000" i="1" dirty="0" smtClean="0"/>
              <a:t>,e</a:t>
            </a:r>
            <a:r>
              <a:rPr lang="en-US" altLang="ja-JP" sz="2000" i="1" baseline="-25000" dirty="0" smtClean="0"/>
              <a:t>2</a:t>
            </a:r>
            <a:r>
              <a:rPr lang="en-US" altLang="ja-JP" sz="2000" i="1" dirty="0" smtClean="0"/>
              <a:t>,…,e</a:t>
            </a:r>
            <a:r>
              <a:rPr lang="en-US" altLang="ja-JP" sz="2000" i="1" baseline="-25000" dirty="0" smtClean="0"/>
              <a:t>L</a:t>
            </a:r>
            <a:r>
              <a:rPr lang="en-US" altLang="ja-JP" sz="2000" i="1" dirty="0"/>
              <a:t>} </a:t>
            </a:r>
            <a:r>
              <a:rPr lang="en-US" altLang="ja-JP" sz="2000" i="1" dirty="0" smtClean="0"/>
              <a:t>⊂v</a:t>
            </a:r>
            <a:r>
              <a:rPr lang="ja-JP" altLang="en-US" sz="2000" i="1" dirty="0" smtClean="0"/>
              <a:t>*</a:t>
            </a:r>
            <a:r>
              <a:rPr lang="en-US" altLang="ja-JP" sz="2000" i="1" dirty="0" smtClean="0"/>
              <a:t>v</a:t>
            </a:r>
            <a:r>
              <a:rPr lang="ja-JP" altLang="en-US" sz="2000" i="1" dirty="0" smtClean="0"/>
              <a:t> </a:t>
            </a:r>
            <a:r>
              <a:rPr lang="ja-JP" altLang="en-US" sz="1600" dirty="0" smtClean="0"/>
              <a:t>はそれぞれノード集合とリンク集合</a:t>
            </a:r>
            <a:endParaRPr kumimoji="1" lang="ja-JP" altLang="en-US" sz="2000" i="1" dirty="0"/>
          </a:p>
        </p:txBody>
      </p:sp>
      <p:sp>
        <p:nvSpPr>
          <p:cNvPr id="2" name="テキスト ボックス 1"/>
          <p:cNvSpPr txBox="1"/>
          <p:nvPr/>
        </p:nvSpPr>
        <p:spPr>
          <a:xfrm>
            <a:off x="3256008" y="5815615"/>
            <a:ext cx="2497186" cy="369332"/>
          </a:xfrm>
          <a:prstGeom prst="rect">
            <a:avLst/>
          </a:prstGeom>
          <a:noFill/>
        </p:spPr>
        <p:txBody>
          <a:bodyPr wrap="square" rtlCol="0">
            <a:spAutoFit/>
          </a:bodyPr>
          <a:lstStyle/>
          <a:p>
            <a:pPr algn="ctr"/>
            <a:r>
              <a:rPr kumimoji="1" lang="ja-JP" altLang="en-US" dirty="0" smtClean="0"/>
              <a:t>図</a:t>
            </a:r>
            <a:r>
              <a:rPr kumimoji="1" lang="en-US" altLang="ja-JP" dirty="0" smtClean="0"/>
              <a:t>1</a:t>
            </a:r>
            <a:r>
              <a:rPr kumimoji="1" lang="ja-JP" altLang="en-US" dirty="0" smtClean="0"/>
              <a:t> ネットワークの例</a:t>
            </a:r>
            <a:endParaRPr kumimoji="1" lang="ja-JP" altLang="en-US" dirty="0"/>
          </a:p>
        </p:txBody>
      </p:sp>
      <p:sp>
        <p:nvSpPr>
          <p:cNvPr id="4" name="スライド番号プレースホルダー 3"/>
          <p:cNvSpPr>
            <a:spLocks noGrp="1"/>
          </p:cNvSpPr>
          <p:nvPr>
            <p:ph type="sldNum" sz="quarter" idx="12"/>
          </p:nvPr>
        </p:nvSpPr>
        <p:spPr/>
        <p:txBody>
          <a:bodyPr/>
          <a:lstStyle/>
          <a:p>
            <a:fld id="{6B198337-42E8-409E-9910-3595C517C26B}" type="slidenum">
              <a:rPr kumimoji="1" lang="ja-JP" altLang="en-US" smtClean="0"/>
              <a:t>3</a:t>
            </a:fld>
            <a:endParaRPr kumimoji="1" lang="ja-JP" altLang="en-US"/>
          </a:p>
        </p:txBody>
      </p:sp>
    </p:spTree>
    <p:extLst>
      <p:ext uri="{BB962C8B-B14F-4D97-AF65-F5344CB8AC3E}">
        <p14:creationId xmlns:p14="http://schemas.microsoft.com/office/powerpoint/2010/main" val="1316951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alphaModFix amt="70000"/>
            <a:lum/>
          </a:blip>
          <a:srcRect/>
          <a:stretch>
            <a:fillRect/>
          </a:stretch>
        </a:blipFill>
        <a:effectLst/>
      </p:bgPr>
    </p:bg>
    <p:spTree>
      <p:nvGrpSpPr>
        <p:cNvPr id="1" name=""/>
        <p:cNvGrpSpPr/>
        <p:nvPr/>
      </p:nvGrpSpPr>
      <p:grpSpPr>
        <a:xfrm>
          <a:off x="0" y="0"/>
          <a:ext cx="0" cy="0"/>
          <a:chOff x="0" y="0"/>
          <a:chExt cx="0" cy="0"/>
        </a:xfrm>
      </p:grpSpPr>
      <p:sp>
        <p:nvSpPr>
          <p:cNvPr id="4" name="タイトル 1"/>
          <p:cNvSpPr txBox="1">
            <a:spLocks/>
          </p:cNvSpPr>
          <p:nvPr/>
        </p:nvSpPr>
        <p:spPr>
          <a:xfrm>
            <a:off x="1763688" y="188640"/>
            <a:ext cx="5616624" cy="104946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tx2"/>
                </a:solidFill>
                <a:latin typeface="Garamond" panose="02020404030301010803" pitchFamily="18" charset="0"/>
              </a:rPr>
              <a:t>Approach </a:t>
            </a:r>
            <a:endParaRPr lang="ja-JP" altLang="en-US" sz="6000" dirty="0">
              <a:solidFill>
                <a:schemeClr val="tx2"/>
              </a:solidFill>
              <a:latin typeface="Garamond" panose="02020404030301010803" pitchFamily="18" charset="0"/>
            </a:endParaRPr>
          </a:p>
        </p:txBody>
      </p:sp>
      <p:sp>
        <p:nvSpPr>
          <p:cNvPr id="6" name="テキスト ボックス 5"/>
          <p:cNvSpPr txBox="1"/>
          <p:nvPr/>
        </p:nvSpPr>
        <p:spPr>
          <a:xfrm>
            <a:off x="470790" y="1625456"/>
            <a:ext cx="8208912" cy="4031873"/>
          </a:xfrm>
          <a:prstGeom prst="rect">
            <a:avLst/>
          </a:prstGeom>
          <a:noFill/>
        </p:spPr>
        <p:txBody>
          <a:bodyPr wrap="square" rtlCol="0">
            <a:spAutoFit/>
          </a:bodyPr>
          <a:lstStyle/>
          <a:p>
            <a:pPr marL="457200" indent="-457200">
              <a:buFont typeface="Wingdings" pitchFamily="2" charset="2"/>
              <a:buChar char="u"/>
            </a:pPr>
            <a:r>
              <a:rPr lang="ja-JP" altLang="en-US" sz="3200" dirty="0" smtClean="0"/>
              <a:t>グループ検査の考え方を用いる</a:t>
            </a:r>
            <a:endParaRPr lang="en-US" altLang="ja-JP" sz="3200" dirty="0" smtClean="0"/>
          </a:p>
          <a:p>
            <a:pPr marL="457200" indent="-457200">
              <a:buFont typeface="Wingdings" pitchFamily="2" charset="2"/>
              <a:buChar char="u"/>
            </a:pPr>
            <a:endParaRPr kumimoji="1" lang="en-US" altLang="ja-JP" sz="3200" dirty="0"/>
          </a:p>
          <a:p>
            <a:pPr marL="457200" indent="-457200">
              <a:buFont typeface="Wingdings" pitchFamily="2" charset="2"/>
              <a:buChar char="u"/>
            </a:pPr>
            <a:r>
              <a:rPr lang="ja-JP" altLang="en-US" sz="3200" dirty="0" smtClean="0"/>
              <a:t> 各リンクを検体、観測パス上のリンク集合を</a:t>
            </a:r>
            <a:r>
              <a:rPr lang="en-US" altLang="ja-JP" sz="3200" dirty="0" smtClean="0"/>
              <a:t>1</a:t>
            </a:r>
            <a:r>
              <a:rPr lang="ja-JP" altLang="en-US" sz="3200" dirty="0" smtClean="0"/>
              <a:t>つのグループ</a:t>
            </a:r>
            <a:endParaRPr lang="en-US" altLang="ja-JP" sz="3200" dirty="0" smtClean="0"/>
          </a:p>
          <a:p>
            <a:pPr marL="457200" indent="-457200">
              <a:buFont typeface="Wingdings" pitchFamily="2" charset="2"/>
              <a:buChar char="u"/>
            </a:pPr>
            <a:endParaRPr kumimoji="1" lang="en-US" altLang="ja-JP" sz="3200" dirty="0"/>
          </a:p>
          <a:p>
            <a:pPr marL="457200" indent="-457200">
              <a:buFont typeface="Wingdings" pitchFamily="2" charset="2"/>
              <a:buChar char="u"/>
            </a:pPr>
            <a:r>
              <a:rPr kumimoji="1" lang="ja-JP" altLang="en-US" sz="3200" dirty="0" smtClean="0"/>
              <a:t>ネットワークトモグラフィに応用可能</a:t>
            </a:r>
            <a:endParaRPr kumimoji="1" lang="en-US" altLang="ja-JP" sz="3200" dirty="0" smtClean="0"/>
          </a:p>
          <a:p>
            <a:pPr marL="457200" indent="-457200">
              <a:buFont typeface="Wingdings" pitchFamily="2" charset="2"/>
              <a:buChar char="u"/>
            </a:pPr>
            <a:endParaRPr lang="en-US" altLang="ja-JP" sz="3200" dirty="0"/>
          </a:p>
          <a:p>
            <a:endParaRPr lang="en-US" altLang="ja-JP" sz="3200" dirty="0"/>
          </a:p>
        </p:txBody>
      </p:sp>
      <p:sp>
        <p:nvSpPr>
          <p:cNvPr id="3" name="スライド番号プレースホルダー 2"/>
          <p:cNvSpPr>
            <a:spLocks noGrp="1"/>
          </p:cNvSpPr>
          <p:nvPr>
            <p:ph type="sldNum" sz="quarter" idx="12"/>
          </p:nvPr>
        </p:nvSpPr>
        <p:spPr/>
        <p:txBody>
          <a:bodyPr/>
          <a:lstStyle/>
          <a:p>
            <a:fld id="{6B198337-42E8-409E-9910-3595C517C26B}" type="slidenum">
              <a:rPr kumimoji="1" lang="ja-JP" altLang="en-US" smtClean="0"/>
              <a:t>4</a:t>
            </a:fld>
            <a:endParaRPr kumimoji="1" lang="ja-JP" altLang="en-US"/>
          </a:p>
        </p:txBody>
      </p:sp>
    </p:spTree>
    <p:extLst>
      <p:ext uri="{BB962C8B-B14F-4D97-AF65-F5344CB8AC3E}">
        <p14:creationId xmlns:p14="http://schemas.microsoft.com/office/powerpoint/2010/main" val="3801140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alphaModFix amt="75000"/>
            <a:lum/>
          </a:blip>
          <a:srcRect/>
          <a:stretch>
            <a:fillRect/>
          </a:stretch>
        </a:blipFill>
        <a:effectLst/>
      </p:bgPr>
    </p:bg>
    <p:spTree>
      <p:nvGrpSpPr>
        <p:cNvPr id="1" name=""/>
        <p:cNvGrpSpPr/>
        <p:nvPr/>
      </p:nvGrpSpPr>
      <p:grpSpPr>
        <a:xfrm>
          <a:off x="0" y="0"/>
          <a:ext cx="0" cy="0"/>
          <a:chOff x="0" y="0"/>
          <a:chExt cx="0" cy="0"/>
        </a:xfrm>
      </p:grpSpPr>
      <p:sp>
        <p:nvSpPr>
          <p:cNvPr id="8" name="タイトル 1"/>
          <p:cNvSpPr txBox="1">
            <a:spLocks/>
          </p:cNvSpPr>
          <p:nvPr/>
        </p:nvSpPr>
        <p:spPr>
          <a:xfrm>
            <a:off x="1763688" y="188640"/>
            <a:ext cx="5616624" cy="1049469"/>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a:solidFill>
                  <a:schemeClr val="tx2"/>
                </a:solidFill>
                <a:latin typeface="Garamond" panose="02020404030301010803" pitchFamily="18" charset="0"/>
              </a:rPr>
              <a:t>Mathematical </a:t>
            </a:r>
            <a:r>
              <a:rPr lang="en-US" altLang="ja-JP" sz="6000" dirty="0" smtClean="0">
                <a:solidFill>
                  <a:schemeClr val="tx2"/>
                </a:solidFill>
                <a:latin typeface="Garamond" panose="02020404030301010803" pitchFamily="18" charset="0"/>
              </a:rPr>
              <a:t>Model</a:t>
            </a:r>
            <a:endParaRPr lang="ja-JP" altLang="en-US" sz="6000" dirty="0">
              <a:solidFill>
                <a:schemeClr val="tx2"/>
              </a:solidFill>
              <a:latin typeface="Garamond" panose="02020404030301010803" pitchFamily="18" charset="0"/>
            </a:endParaRPr>
          </a:p>
        </p:txBody>
      </p:sp>
      <mc:AlternateContent xmlns:mc="http://schemas.openxmlformats.org/markup-compatibility/2006" xmlns:a14="http://schemas.microsoft.com/office/drawing/2010/main">
        <mc:Choice Requires="a14">
          <p:sp>
            <p:nvSpPr>
              <p:cNvPr id="2" name="テキスト ボックス 1"/>
              <p:cNvSpPr txBox="1"/>
              <p:nvPr/>
            </p:nvSpPr>
            <p:spPr>
              <a:xfrm>
                <a:off x="127590" y="1238108"/>
                <a:ext cx="8931349" cy="5720284"/>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000" dirty="0" smtClean="0"/>
                  <a:t> ネットワークを</a:t>
                </a:r>
                <a:r>
                  <a:rPr lang="ja-JP" altLang="en-US" sz="2000" dirty="0"/>
                  <a:t>有向</a:t>
                </a:r>
                <a:r>
                  <a:rPr kumimoji="1" lang="ja-JP" altLang="en-US" sz="2000" dirty="0" smtClean="0"/>
                  <a:t>グラフとして</a:t>
                </a:r>
                <a:r>
                  <a:rPr lang="ja-JP" altLang="en-US" sz="2000" dirty="0" smtClean="0"/>
                  <a:t>表す。</a:t>
                </a:r>
                <a:endParaRPr lang="en-US" altLang="ja-JP" sz="2000" dirty="0" smtClean="0"/>
              </a:p>
              <a:p>
                <a:pPr lvl="1"/>
                <a:r>
                  <a:rPr lang="ja-JP" altLang="ja-JP" sz="2000" i="1" dirty="0" smtClean="0"/>
                  <a:t>g</a:t>
                </a:r>
                <a:r>
                  <a:rPr lang="ja-JP" altLang="en-US" sz="2000" i="1" dirty="0" smtClean="0"/>
                  <a:t> </a:t>
                </a:r>
                <a:r>
                  <a:rPr lang="en-US" altLang="ja-JP" sz="2000" i="1" dirty="0"/>
                  <a:t>=</a:t>
                </a:r>
                <a:r>
                  <a:rPr lang="ja-JP" altLang="en-US" sz="2000" i="1" dirty="0"/>
                  <a:t> </a:t>
                </a:r>
                <a:r>
                  <a:rPr lang="en-US" altLang="ja-JP" sz="2000" i="1" dirty="0"/>
                  <a:t>(v,</a:t>
                </a:r>
                <a:r>
                  <a:rPr lang="ja-JP" altLang="en-US" sz="2000" i="1" dirty="0"/>
                  <a:t> </a:t>
                </a:r>
                <a:r>
                  <a:rPr lang="en-US" altLang="ja-JP" sz="2000" i="1" dirty="0"/>
                  <a:t>ε)</a:t>
                </a:r>
                <a:r>
                  <a:rPr lang="ja-JP" altLang="en-US" sz="2000" i="1" dirty="0"/>
                  <a:t> </a:t>
                </a:r>
                <a:r>
                  <a:rPr lang="ja-JP" altLang="en-US" sz="2000" dirty="0"/>
                  <a:t>とし、 </a:t>
                </a:r>
                <a:r>
                  <a:rPr lang="en-US" altLang="ja-JP" sz="2000" i="1" dirty="0" err="1" smtClean="0"/>
                  <a:t>v,ε</a:t>
                </a:r>
                <a:r>
                  <a:rPr lang="ja-JP" altLang="en-US" sz="2000" i="1" dirty="0" smtClean="0"/>
                  <a:t> </a:t>
                </a:r>
                <a:r>
                  <a:rPr lang="en-US" altLang="ja-JP" sz="2000" i="1" dirty="0" smtClean="0"/>
                  <a:t>=</a:t>
                </a:r>
                <a:r>
                  <a:rPr lang="ja-JP" altLang="en-US" sz="2000" i="1" dirty="0" smtClean="0"/>
                  <a:t> </a:t>
                </a:r>
                <a:r>
                  <a:rPr lang="en-US" altLang="ja-JP" sz="2000" i="1" dirty="0" smtClean="0"/>
                  <a:t>{</a:t>
                </a:r>
                <a:r>
                  <a:rPr lang="en-US" altLang="ja-JP" sz="2000" i="1" dirty="0"/>
                  <a:t>e</a:t>
                </a:r>
                <a:r>
                  <a:rPr lang="en-US" altLang="ja-JP" sz="2000" i="1" baseline="-25000" dirty="0"/>
                  <a:t>1</a:t>
                </a:r>
                <a:r>
                  <a:rPr lang="en-US" altLang="ja-JP" sz="2000" i="1" dirty="0"/>
                  <a:t>,e</a:t>
                </a:r>
                <a:r>
                  <a:rPr lang="en-US" altLang="ja-JP" sz="2000" i="1" baseline="-25000" dirty="0"/>
                  <a:t>2</a:t>
                </a:r>
                <a:r>
                  <a:rPr lang="en-US" altLang="ja-JP" sz="2000" i="1" dirty="0"/>
                  <a:t>,…,e</a:t>
                </a:r>
                <a:r>
                  <a:rPr lang="en-US" altLang="ja-JP" sz="2000" i="1" baseline="-25000" dirty="0"/>
                  <a:t>L</a:t>
                </a:r>
                <a:r>
                  <a:rPr lang="en-US" altLang="ja-JP" sz="2000" i="1" dirty="0"/>
                  <a:t>} ⊂v</a:t>
                </a:r>
                <a:r>
                  <a:rPr lang="ja-JP" altLang="en-US" sz="2000" i="1" dirty="0"/>
                  <a:t>*</a:t>
                </a:r>
                <a:r>
                  <a:rPr lang="en-US" altLang="ja-JP" sz="2000" i="1" dirty="0"/>
                  <a:t>v</a:t>
                </a:r>
                <a:r>
                  <a:rPr lang="ja-JP" altLang="en-US" sz="2000" i="1" dirty="0"/>
                  <a:t>  </a:t>
                </a:r>
                <a:r>
                  <a:rPr lang="ja-JP" altLang="en-US" sz="2000" dirty="0" smtClean="0"/>
                  <a:t>は</a:t>
                </a:r>
                <a:r>
                  <a:rPr lang="ja-JP" altLang="en-US" sz="2000" dirty="0"/>
                  <a:t>それぞれノード</a:t>
                </a:r>
                <a:r>
                  <a:rPr lang="ja-JP" altLang="en-US" sz="2000" dirty="0" smtClean="0"/>
                  <a:t>集合と</a:t>
                </a:r>
                <a:r>
                  <a:rPr lang="ja-JP" altLang="en-US" sz="2000" dirty="0"/>
                  <a:t>リンク</a:t>
                </a:r>
                <a:r>
                  <a:rPr lang="ja-JP" altLang="en-US" sz="2000" dirty="0" smtClean="0"/>
                  <a:t>集合</a:t>
                </a:r>
                <a:endParaRPr lang="en-US" altLang="ja-JP" sz="2000" i="1" dirty="0" smtClean="0"/>
              </a:p>
              <a:p>
                <a:endParaRPr lang="en-US" altLang="ja-JP" sz="2000" dirty="0" smtClean="0"/>
              </a:p>
              <a:p>
                <a:pPr marL="342900" indent="-342900">
                  <a:buFont typeface="Wingdings" panose="05000000000000000000" pitchFamily="2" charset="2"/>
                  <a:buChar char="l"/>
                </a:pPr>
                <a:r>
                  <a:rPr lang="en-US" altLang="ja-JP" sz="2000" i="1" dirty="0" smtClean="0"/>
                  <a:t>L = |ε|</a:t>
                </a:r>
                <a:r>
                  <a:rPr lang="ja-JP" altLang="en-US" sz="2000" dirty="0" smtClean="0"/>
                  <a:t> リンク数</a:t>
                </a:r>
                <a:endParaRPr lang="en-US" altLang="ja-JP" sz="2000" dirty="0" smtClean="0"/>
              </a:p>
              <a:p>
                <a:endParaRPr lang="en-US" altLang="ja-JP" sz="2000" i="1" dirty="0"/>
              </a:p>
              <a:p>
                <a:pPr marL="342900" indent="-342900">
                  <a:buFont typeface="Wingdings" panose="05000000000000000000" pitchFamily="2" charset="2"/>
                  <a:buChar char="l"/>
                </a:pPr>
                <a:r>
                  <a:rPr lang="ja-JP" altLang="en-US" sz="2000" dirty="0" smtClean="0"/>
                  <a:t>故障リンク集合を </a:t>
                </a:r>
                <a:r>
                  <a:rPr lang="en-US" altLang="ja-JP" sz="2000" i="1" dirty="0" err="1" smtClean="0"/>
                  <a:t>ε</a:t>
                </a:r>
                <a:r>
                  <a:rPr lang="en-US" altLang="ja-JP" sz="2000" i="1" baseline="-25000" dirty="0" err="1" smtClean="0"/>
                  <a:t>F</a:t>
                </a:r>
                <a:r>
                  <a:rPr lang="ja-JP" altLang="en-US" sz="2000" i="1" baseline="-25000" dirty="0" smtClean="0"/>
                  <a:t> </a:t>
                </a:r>
                <a:r>
                  <a:rPr lang="ja-JP" altLang="en-US" sz="2000" i="1" dirty="0" smtClean="0"/>
                  <a:t>∈</a:t>
                </a:r>
                <a:r>
                  <a:rPr lang="en-US" altLang="ja-JP" sz="2000" dirty="0" smtClean="0"/>
                  <a:t> </a:t>
                </a:r>
                <a:r>
                  <a:rPr lang="ja-JP" altLang="en-US" sz="2000" dirty="0" smtClean="0"/>
                  <a:t> </a:t>
                </a:r>
                <a:r>
                  <a:rPr lang="en-US" altLang="ja-JP" sz="2000" i="1" dirty="0" smtClean="0"/>
                  <a:t>ε</a:t>
                </a:r>
                <a:r>
                  <a:rPr lang="ja-JP" altLang="en-US" sz="2000" i="1" dirty="0" smtClean="0"/>
                  <a:t>　</a:t>
                </a:r>
                <a:r>
                  <a:rPr lang="ja-JP" altLang="en-US" sz="2000" dirty="0" smtClean="0"/>
                  <a:t>とし、そうでない物を正常リンク</a:t>
                </a:r>
                <a:endParaRPr lang="en-US" altLang="ja-JP" sz="2000" dirty="0" smtClean="0"/>
              </a:p>
              <a:p>
                <a:endParaRPr lang="en-US" altLang="ja-JP" sz="2000" dirty="0"/>
              </a:p>
              <a:p>
                <a:pPr marL="342900" indent="-342900">
                  <a:buFont typeface="Wingdings" panose="05000000000000000000" pitchFamily="2" charset="2"/>
                  <a:buChar char="l"/>
                </a:pPr>
                <a:r>
                  <a:rPr lang="en-US" altLang="ja-JP" sz="2000" dirty="0" smtClean="0"/>
                  <a:t>S</a:t>
                </a:r>
                <a:r>
                  <a:rPr lang="ja-JP" altLang="en-US" sz="2000" dirty="0" smtClean="0"/>
                  <a:t>を始点ノード、</a:t>
                </a:r>
                <a:r>
                  <a:rPr lang="en-US" altLang="ja-JP" sz="2000" dirty="0" smtClean="0"/>
                  <a:t>g</a:t>
                </a:r>
                <a:r>
                  <a:rPr lang="ja-JP" altLang="en-US" sz="2000" dirty="0" smtClean="0"/>
                  <a:t>を終点ノードとし、観測パス集合を </a:t>
                </a:r>
                <a:r>
                  <a:rPr lang="en-US" altLang="ja-JP" sz="2000" dirty="0" smtClean="0"/>
                  <a:t>W</a:t>
                </a:r>
                <a:r>
                  <a:rPr lang="en-US" altLang="ja-JP" sz="2000" i="1" dirty="0" smtClean="0"/>
                  <a:t>={w</a:t>
                </a:r>
                <a:r>
                  <a:rPr lang="en-US" altLang="ja-JP" sz="2000" i="1" baseline="-25000" dirty="0" smtClean="0"/>
                  <a:t>1</a:t>
                </a:r>
                <a:r>
                  <a:rPr lang="en-US" altLang="ja-JP" sz="2000" i="1" dirty="0" smtClean="0"/>
                  <a:t>,w</a:t>
                </a:r>
                <a:r>
                  <a:rPr lang="en-US" altLang="ja-JP" sz="2000" i="1" baseline="-25000" dirty="0" smtClean="0"/>
                  <a:t>2</a:t>
                </a:r>
                <a:r>
                  <a:rPr lang="en-US" altLang="ja-JP" sz="2000" i="1" dirty="0" smtClean="0"/>
                  <a:t>,…,</a:t>
                </a:r>
                <a:r>
                  <a:rPr lang="en-US" altLang="ja-JP" sz="2000" i="1" dirty="0" err="1" smtClean="0"/>
                  <a:t>w</a:t>
                </a:r>
                <a:r>
                  <a:rPr lang="en-US" altLang="ja-JP" sz="2000" i="1" baseline="-25000" dirty="0" err="1" smtClean="0"/>
                  <a:t>M</a:t>
                </a:r>
                <a:r>
                  <a:rPr lang="en-US" altLang="ja-JP" sz="2000" i="1" dirty="0" smtClean="0"/>
                  <a:t>}</a:t>
                </a:r>
                <a:r>
                  <a:rPr lang="ja-JP" altLang="en-US" sz="2000" dirty="0" smtClean="0"/>
                  <a:t> とする。ただし、</a:t>
                </a:r>
                <a:r>
                  <a:rPr lang="en-US" altLang="ja-JP" sz="2000" i="1" dirty="0" smtClean="0"/>
                  <a:t>M = |W| </a:t>
                </a:r>
                <a:r>
                  <a:rPr lang="ja-JP" altLang="en-US" sz="2000" dirty="0"/>
                  <a:t>は</a:t>
                </a:r>
                <a:r>
                  <a:rPr lang="ja-JP" altLang="en-US" sz="2000" dirty="0" smtClean="0"/>
                  <a:t>観測パス数、</a:t>
                </a:r>
                <a:endParaRPr lang="en-US" altLang="ja-JP" sz="2000" dirty="0"/>
              </a:p>
              <a:p>
                <a:pPr lvl="1"/>
                <a:r>
                  <a:rPr lang="ja-JP" altLang="en-US" sz="2000" dirty="0" smtClean="0"/>
                  <a:t> </a:t>
                </a:r>
                <a:r>
                  <a:rPr lang="en-US" altLang="ja-JP" sz="2000" i="1" dirty="0" err="1" smtClean="0"/>
                  <a:t>w</a:t>
                </a:r>
                <a:r>
                  <a:rPr lang="en-US" altLang="ja-JP" sz="2000" i="1" baseline="-25000" dirty="0" err="1" smtClean="0"/>
                  <a:t>m</a:t>
                </a:r>
                <a:r>
                  <a:rPr lang="ja-JP" altLang="en-US" sz="2000" i="1" dirty="0" smtClean="0"/>
                  <a:t>⊂</a:t>
                </a:r>
                <a:r>
                  <a:rPr lang="en-US" altLang="ja-JP" sz="2000" i="1" dirty="0"/>
                  <a:t> </a:t>
                </a:r>
                <a:r>
                  <a:rPr lang="en-US" altLang="ja-JP" sz="2000" i="1" dirty="0" smtClean="0"/>
                  <a:t>ε</a:t>
                </a:r>
                <a:r>
                  <a:rPr lang="ja-JP" altLang="en-US" sz="2000" i="1" dirty="0" smtClean="0"/>
                  <a:t> </a:t>
                </a:r>
                <a:r>
                  <a:rPr lang="ja-JP" altLang="en-US" sz="2000" dirty="0" smtClean="0"/>
                  <a:t>は</a:t>
                </a:r>
                <a:r>
                  <a:rPr lang="en-US" altLang="ja-JP" sz="2000" i="1" dirty="0"/>
                  <a:t>m</a:t>
                </a:r>
                <a:r>
                  <a:rPr lang="ja-JP" altLang="en-US" sz="2000" dirty="0" smtClean="0"/>
                  <a:t>番目の観測パスが</a:t>
                </a:r>
                <a:r>
                  <a:rPr lang="ja-JP" altLang="en-US" sz="2000" dirty="0"/>
                  <a:t>通過</a:t>
                </a:r>
                <a:r>
                  <a:rPr lang="ja-JP" altLang="en-US" sz="2000" dirty="0" smtClean="0"/>
                  <a:t>するリンク集合とする。</a:t>
                </a:r>
                <a:endParaRPr lang="en-US" altLang="ja-JP" sz="2000" dirty="0" smtClean="0"/>
              </a:p>
              <a:p>
                <a:pPr marL="342900" indent="-342900">
                  <a:buFont typeface="Wingdings" panose="05000000000000000000" pitchFamily="2" charset="2"/>
                  <a:buChar char="l"/>
                </a:pPr>
                <a:endParaRPr lang="en-US" altLang="ja-JP" sz="2000" dirty="0"/>
              </a:p>
              <a:p>
                <a:pPr marL="342900" indent="-342900">
                  <a:buFont typeface="Wingdings" panose="05000000000000000000" pitchFamily="2" charset="2"/>
                  <a:buChar char="l"/>
                </a:pPr>
                <a:r>
                  <a:rPr lang="ja-JP" altLang="en-US" sz="2000" dirty="0"/>
                  <a:t>リンク</a:t>
                </a:r>
                <a:r>
                  <a:rPr lang="ja-JP" altLang="en-US" sz="2000" dirty="0" smtClean="0"/>
                  <a:t>状態ベクトル </a:t>
                </a:r>
                <a:r>
                  <a:rPr lang="en-US" altLang="ja-JP" sz="2000" i="1" dirty="0" smtClean="0"/>
                  <a:t>x = (x</a:t>
                </a:r>
                <a:r>
                  <a:rPr lang="en-US" altLang="ja-JP" sz="2000" i="1" baseline="-25000" dirty="0" smtClean="0"/>
                  <a:t>1</a:t>
                </a:r>
                <a:r>
                  <a:rPr lang="en-US" altLang="ja-JP" sz="2000" i="1" dirty="0" smtClean="0"/>
                  <a:t>,x</a:t>
                </a:r>
                <a:r>
                  <a:rPr lang="en-US" altLang="ja-JP" sz="2000" i="1" baseline="-25000" dirty="0" smtClean="0"/>
                  <a:t>2</a:t>
                </a:r>
                <a:r>
                  <a:rPr lang="en-US" altLang="ja-JP" sz="2000" i="1" dirty="0" smtClean="0"/>
                  <a:t>,…,</a:t>
                </a:r>
                <a:r>
                  <a:rPr lang="en-US" altLang="ja-JP" sz="2000" i="1" dirty="0" err="1" smtClean="0"/>
                  <a:t>x</a:t>
                </a:r>
                <a:r>
                  <a:rPr lang="en-US" altLang="ja-JP" sz="2000" i="1" baseline="-25000" dirty="0" err="1" smtClean="0"/>
                  <a:t>L</a:t>
                </a:r>
                <a:r>
                  <a:rPr lang="en-US" altLang="ja-JP" sz="2000" i="1" dirty="0" smtClean="0"/>
                  <a:t>) </a:t>
                </a:r>
                <a:r>
                  <a:rPr lang="ja-JP" altLang="en-US" sz="2000" i="1" dirty="0" smtClean="0"/>
                  <a:t>∈ </a:t>
                </a:r>
                <a:r>
                  <a:rPr lang="en-US" altLang="ja-JP" sz="2000" i="1" dirty="0" smtClean="0"/>
                  <a:t>{0, 1}</a:t>
                </a:r>
                <a:r>
                  <a:rPr lang="en-US" altLang="ja-JP" sz="2000" i="1" baseline="30000" dirty="0" smtClean="0"/>
                  <a:t>L*1</a:t>
                </a:r>
                <a:r>
                  <a:rPr lang="en-US" altLang="ja-JP" sz="2000" i="1" dirty="0"/>
                  <a:t> </a:t>
                </a:r>
                <a:r>
                  <a:rPr lang="ja-JP" altLang="en-US" sz="2000" dirty="0" smtClean="0"/>
                  <a:t>但し</a:t>
                </a:r>
                <a:r>
                  <a:rPr lang="en-US" altLang="ja-JP" sz="2000" i="1" dirty="0" smtClean="0"/>
                  <a:t> x</a:t>
                </a:r>
                <a:r>
                  <a:rPr lang="en-US" altLang="ja-JP" sz="2000" i="1" baseline="-25000" dirty="0" smtClean="0"/>
                  <a:t>l</a:t>
                </a:r>
                <a:r>
                  <a:rPr lang="en-US" altLang="ja-JP" sz="2000" i="1" dirty="0" smtClean="0"/>
                  <a:t> =  </a:t>
                </a:r>
                <a14:m>
                  <m:oMath xmlns:m="http://schemas.openxmlformats.org/officeDocument/2006/math">
                    <m:d>
                      <m:dPr>
                        <m:begChr m:val="{"/>
                        <m:endChr m:val=""/>
                        <m:ctrlPr>
                          <a:rPr lang="en-US" altLang="ja-JP" sz="2000" i="1" smtClean="0">
                            <a:latin typeface="Cambria Math"/>
                          </a:rPr>
                        </m:ctrlPr>
                      </m:dPr>
                      <m:e>
                        <m:eqArr>
                          <m:eqArrPr>
                            <m:ctrlPr>
                              <a:rPr lang="en-US" altLang="ja-JP" sz="2000" i="1" smtClean="0">
                                <a:latin typeface="Cambria Math"/>
                              </a:rPr>
                            </m:ctrlPr>
                          </m:eqArrPr>
                          <m:e>
                            <m:r>
                              <a:rPr lang="en-US" altLang="ja-JP" sz="2000" b="0" i="1" smtClean="0">
                                <a:latin typeface="Cambria Math"/>
                              </a:rPr>
                              <m:t>0  </m:t>
                            </m:r>
                            <m:r>
                              <a:rPr lang="en-US" altLang="ja-JP" sz="2000" b="0" i="1" smtClean="0">
                                <a:latin typeface="Cambria Math"/>
                              </a:rPr>
                              <m:t>𝑖𝑓</m:t>
                            </m:r>
                            <m:r>
                              <a:rPr lang="en-US" altLang="ja-JP" sz="2000" b="0" i="1" smtClean="0">
                                <a:latin typeface="Cambria Math"/>
                              </a:rPr>
                              <m:t> </m:t>
                            </m:r>
                            <m:sSub>
                              <m:sSubPr>
                                <m:ctrlPr>
                                  <a:rPr lang="en-US" altLang="ja-JP" sz="2000" b="0" i="1" smtClean="0">
                                    <a:latin typeface="Cambria Math"/>
                                  </a:rPr>
                                </m:ctrlPr>
                              </m:sSubPr>
                              <m:e>
                                <m:r>
                                  <a:rPr lang="en-US" altLang="ja-JP" sz="2000" b="0" i="1" smtClean="0">
                                    <a:latin typeface="Cambria Math"/>
                                  </a:rPr>
                                  <m:t>𝑒</m:t>
                                </m:r>
                              </m:e>
                              <m:sub>
                                <m:r>
                                  <a:rPr lang="en-US" altLang="ja-JP" sz="2000" b="0" i="1" smtClean="0">
                                    <a:latin typeface="Cambria Math"/>
                                  </a:rPr>
                                  <m:t>𝑙</m:t>
                                </m:r>
                              </m:sub>
                            </m:sSub>
                            <m:r>
                              <a:rPr lang="en-US" altLang="ja-JP" sz="2000" b="0" i="1" smtClean="0">
                                <a:latin typeface="Cambria Math"/>
                              </a:rPr>
                              <m:t> </m:t>
                            </m:r>
                            <m:r>
                              <a:rPr lang="en-US" altLang="ja-JP" sz="2000" b="0" i="1" smtClean="0">
                                <a:latin typeface="Cambria Math"/>
                                <a:ea typeface="Cambria Math"/>
                              </a:rPr>
                              <m:t>∈ </m:t>
                            </m:r>
                            <m:r>
                              <a:rPr lang="ja-JP" altLang="en-US" sz="2000" b="0" i="1" smtClean="0">
                                <a:latin typeface="Cambria Math"/>
                                <a:ea typeface="Cambria Math"/>
                              </a:rPr>
                              <m:t>𝜀</m:t>
                            </m:r>
                            <m:r>
                              <a:rPr lang="en-US" altLang="ja-JP" i="1">
                                <a:latin typeface="Cambria Math"/>
                              </a:rPr>
                              <m:t>∖</m:t>
                            </m:r>
                            <m:r>
                              <a:rPr lang="ja-JP" altLang="en-US" sz="2000" b="0" i="1" smtClean="0">
                                <a:latin typeface="Cambria Math"/>
                                <a:ea typeface="Cambria Math"/>
                              </a:rPr>
                              <m:t>𝜀</m:t>
                            </m:r>
                            <m:r>
                              <a:rPr lang="en-US" altLang="ja-JP" sz="2000" b="0" i="1" baseline="-25000" smtClean="0">
                                <a:latin typeface="Cambria Math"/>
                                <a:ea typeface="Cambria Math"/>
                              </a:rPr>
                              <m:t>𝐹</m:t>
                            </m:r>
                          </m:e>
                          <m:e>
                            <m:r>
                              <a:rPr lang="en-US" altLang="ja-JP" sz="2000" b="0" i="1" smtClean="0">
                                <a:latin typeface="Cambria Math"/>
                                <a:ea typeface="Cambria Math"/>
                              </a:rPr>
                              <m:t>1  </m:t>
                            </m:r>
                            <m:r>
                              <a:rPr lang="en-US" altLang="ja-JP" sz="2000" b="0" i="1" smtClean="0">
                                <a:latin typeface="Cambria Math"/>
                                <a:ea typeface="Cambria Math"/>
                              </a:rPr>
                              <m:t>𝑜𝑡h𝑒𝑟𝑤𝑖𝑠𝑒</m:t>
                            </m:r>
                            <m:r>
                              <a:rPr lang="en-US" altLang="ja-JP" sz="2000" b="0" i="1" smtClean="0">
                                <a:latin typeface="Cambria Math"/>
                                <a:ea typeface="Cambria Math"/>
                              </a:rPr>
                              <m:t>      </m:t>
                            </m:r>
                          </m:e>
                        </m:eqArr>
                      </m:e>
                    </m:d>
                  </m:oMath>
                </a14:m>
                <a:endParaRPr lang="en-US" altLang="ja-JP" sz="2000" dirty="0" smtClean="0"/>
              </a:p>
              <a:p>
                <a:endParaRPr lang="en-US" altLang="ja-JP" i="1" dirty="0" smtClean="0"/>
              </a:p>
              <a:p>
                <a:pPr marL="285750" indent="-285750">
                  <a:buFont typeface="Wingdings" panose="05000000000000000000" pitchFamily="2" charset="2"/>
                  <a:buChar char="l"/>
                </a:pPr>
                <a:r>
                  <a:rPr lang="ja-JP" altLang="en-US" sz="2000" dirty="0" smtClean="0"/>
                  <a:t>観測ベクトル</a:t>
                </a:r>
                <a:r>
                  <a:rPr lang="ja-JP" altLang="en-US" sz="2000" i="1" dirty="0" smtClean="0"/>
                  <a:t> </a:t>
                </a:r>
                <a:r>
                  <a:rPr lang="en-US" altLang="ja-JP" sz="2000" i="1" dirty="0" smtClean="0"/>
                  <a:t>y = (y</a:t>
                </a:r>
                <a:r>
                  <a:rPr lang="en-US" altLang="ja-JP" sz="2000" i="1" baseline="-25000" dirty="0" smtClean="0"/>
                  <a:t>1</a:t>
                </a:r>
                <a:r>
                  <a:rPr lang="en-US" altLang="ja-JP" sz="2000" i="1" dirty="0" smtClean="0"/>
                  <a:t>,y</a:t>
                </a:r>
                <a:r>
                  <a:rPr lang="en-US" altLang="ja-JP" sz="2000" i="1" baseline="-25000" dirty="0" smtClean="0"/>
                  <a:t>2</a:t>
                </a:r>
                <a:r>
                  <a:rPr lang="en-US" altLang="ja-JP" sz="2000" i="1" dirty="0" smtClean="0"/>
                  <a:t>,…,</a:t>
                </a:r>
                <a:r>
                  <a:rPr lang="en-US" altLang="ja-JP" sz="2000" i="1" dirty="0" err="1" smtClean="0"/>
                  <a:t>y</a:t>
                </a:r>
                <a:r>
                  <a:rPr lang="en-US" altLang="ja-JP" sz="2000" i="1" baseline="-25000" dirty="0" err="1" smtClean="0"/>
                  <a:t>M</a:t>
                </a:r>
                <a:r>
                  <a:rPr lang="en-US" altLang="ja-JP" sz="2000" i="1" dirty="0" smtClean="0"/>
                  <a:t>) </a:t>
                </a:r>
                <a:r>
                  <a:rPr lang="ja-JP" altLang="en-US" sz="2000" i="1" dirty="0" smtClean="0"/>
                  <a:t>∈ </a:t>
                </a:r>
                <a:r>
                  <a:rPr lang="en-US" altLang="ja-JP" sz="2000" i="1" dirty="0" smtClean="0"/>
                  <a:t>{0, 1}</a:t>
                </a:r>
                <a:r>
                  <a:rPr lang="en-US" altLang="ja-JP" sz="2000" i="1" baseline="30000" dirty="0" smtClean="0"/>
                  <a:t>M*1</a:t>
                </a:r>
                <a:r>
                  <a:rPr lang="en-US" altLang="ja-JP" sz="2000" i="1" dirty="0" smtClean="0"/>
                  <a:t> </a:t>
                </a:r>
              </a:p>
              <a:p>
                <a:r>
                  <a:rPr lang="en-US" altLang="ja-JP" sz="2000" i="1" dirty="0" smtClean="0"/>
                  <a:t>				</a:t>
                </a:r>
                <a:r>
                  <a:rPr lang="ja-JP" altLang="en-US" sz="2000" dirty="0" smtClean="0"/>
                  <a:t>但し </a:t>
                </a:r>
                <a:r>
                  <a:rPr lang="en-US" altLang="ja-JP" sz="2000" i="1" dirty="0" err="1" smtClean="0"/>
                  <a:t>y</a:t>
                </a:r>
                <a:r>
                  <a:rPr lang="en-US" altLang="ja-JP" sz="2000" i="1" baseline="-25000" dirty="0" err="1" smtClean="0"/>
                  <a:t>m</a:t>
                </a:r>
                <a:r>
                  <a:rPr lang="en-US" altLang="ja-JP" sz="2000" i="1" dirty="0" smtClean="0"/>
                  <a:t> = </a:t>
                </a:r>
                <a14:m>
                  <m:oMath xmlns:m="http://schemas.openxmlformats.org/officeDocument/2006/math">
                    <m:d>
                      <m:dPr>
                        <m:begChr m:val="{"/>
                        <m:endChr m:val=""/>
                        <m:ctrlPr>
                          <a:rPr lang="en-US" altLang="ja-JP" sz="2000" i="1" smtClean="0">
                            <a:latin typeface="Cambria Math"/>
                          </a:rPr>
                        </m:ctrlPr>
                      </m:dPr>
                      <m:e>
                        <m:eqArr>
                          <m:eqArrPr>
                            <m:ctrlPr>
                              <a:rPr lang="en-US" altLang="ja-JP" sz="2000" i="1" smtClean="0">
                                <a:latin typeface="Cambria Math"/>
                              </a:rPr>
                            </m:ctrlPr>
                          </m:eqArrPr>
                          <m:e>
                            <m:r>
                              <a:rPr lang="en-US" altLang="ja-JP" sz="2000" b="0" i="1" smtClean="0">
                                <a:latin typeface="Cambria Math"/>
                              </a:rPr>
                              <m:t>0  </m:t>
                            </m:r>
                            <m:r>
                              <a:rPr lang="en-US" altLang="ja-JP" sz="2000" b="0" i="1" smtClean="0">
                                <a:latin typeface="Cambria Math"/>
                              </a:rPr>
                              <m:t>𝑖𝑓</m:t>
                            </m:r>
                            <m:r>
                              <a:rPr lang="en-US" altLang="ja-JP" sz="2000" b="0" i="1" smtClean="0">
                                <a:latin typeface="Cambria Math"/>
                              </a:rPr>
                              <m:t> </m:t>
                            </m:r>
                            <m:r>
                              <a:rPr lang="en-US" altLang="ja-JP" sz="2000" b="0" i="1" smtClean="0">
                                <a:latin typeface="Cambria Math"/>
                              </a:rPr>
                              <m:t>𝑒</m:t>
                            </m:r>
                            <m:r>
                              <a:rPr lang="en-US" altLang="ja-JP" sz="2000" b="0" i="1" smtClean="0">
                                <a:latin typeface="Cambria Math"/>
                                <a:ea typeface="Cambria Math"/>
                              </a:rPr>
                              <m:t>∈ </m:t>
                            </m:r>
                            <m:r>
                              <a:rPr lang="ja-JP" altLang="en-US" sz="2000" b="0" i="1" smtClean="0">
                                <a:latin typeface="Cambria Math"/>
                                <a:ea typeface="Cambria Math"/>
                              </a:rPr>
                              <m:t>𝜀</m:t>
                            </m:r>
                            <m:r>
                              <a:rPr lang="en-US" altLang="ja-JP" sz="2000" i="1">
                                <a:latin typeface="Cambria Math"/>
                              </a:rPr>
                              <m:t>∖</m:t>
                            </m:r>
                            <m:r>
                              <a:rPr lang="ja-JP" altLang="en-US" sz="2000" b="0" i="1" smtClean="0">
                                <a:latin typeface="Cambria Math"/>
                                <a:ea typeface="Cambria Math"/>
                              </a:rPr>
                              <m:t>𝜀</m:t>
                            </m:r>
                            <m:r>
                              <a:rPr lang="en-US" altLang="ja-JP" sz="2000" b="0" i="1" baseline="-25000" smtClean="0">
                                <a:latin typeface="Cambria Math"/>
                                <a:ea typeface="Cambria Math"/>
                              </a:rPr>
                              <m:t>𝐹</m:t>
                            </m:r>
                            <m:r>
                              <a:rPr lang="en-US" altLang="ja-JP" sz="2000" b="0" i="1" baseline="-25000" smtClean="0">
                                <a:latin typeface="Cambria Math"/>
                                <a:ea typeface="Cambria Math"/>
                              </a:rPr>
                              <m:t> </m:t>
                            </m:r>
                            <m:r>
                              <a:rPr lang="en-US" altLang="ja-JP" sz="2000" b="0" i="1" smtClean="0">
                                <a:latin typeface="Cambria Math"/>
                                <a:ea typeface="Cambria Math"/>
                              </a:rPr>
                              <m:t>𝑓𝑜𝑟</m:t>
                            </m:r>
                            <m:r>
                              <a:rPr lang="en-US" altLang="ja-JP" sz="2000" b="0" i="1" smtClean="0">
                                <a:latin typeface="Cambria Math"/>
                                <a:ea typeface="Cambria Math"/>
                              </a:rPr>
                              <m:t> ∀</m:t>
                            </m:r>
                            <m:r>
                              <a:rPr lang="en-US" altLang="ja-JP" sz="2000" b="0" i="1" smtClean="0">
                                <a:latin typeface="Cambria Math"/>
                                <a:ea typeface="Cambria Math"/>
                              </a:rPr>
                              <m:t>𝑒</m:t>
                            </m:r>
                            <m:r>
                              <a:rPr lang="en-US" altLang="ja-JP" sz="2000" b="0" i="1" smtClean="0">
                                <a:latin typeface="Cambria Math"/>
                                <a:ea typeface="Cambria Math"/>
                              </a:rPr>
                              <m:t> ∈</m:t>
                            </m:r>
                            <m:r>
                              <a:rPr lang="en-US" altLang="ja-JP" sz="2000" b="0" i="1" smtClean="0">
                                <a:latin typeface="Cambria Math"/>
                                <a:ea typeface="Cambria Math"/>
                              </a:rPr>
                              <m:t>𝑤𝑚</m:t>
                            </m:r>
                          </m:e>
                          <m:e>
                            <m:r>
                              <a:rPr lang="en-US" altLang="ja-JP" sz="2000" b="0" i="1" smtClean="0">
                                <a:latin typeface="Cambria Math"/>
                              </a:rPr>
                              <m:t>1  </m:t>
                            </m:r>
                            <m:r>
                              <a:rPr lang="en-US" altLang="ja-JP" sz="2000" b="0" i="1" smtClean="0">
                                <a:latin typeface="Cambria Math"/>
                              </a:rPr>
                              <m:t>𝑜𝑡h𝑒𝑟𝑤𝑖𝑠𝑒</m:t>
                            </m:r>
                            <m:r>
                              <a:rPr lang="en-US" altLang="ja-JP" sz="2000" b="0" i="1" smtClean="0">
                                <a:latin typeface="Cambria Math"/>
                              </a:rPr>
                              <m:t>                               </m:t>
                            </m:r>
                          </m:e>
                        </m:eqArr>
                      </m:e>
                    </m:d>
                  </m:oMath>
                </a14:m>
                <a:endParaRPr lang="en-US" altLang="ja-JP" dirty="0"/>
              </a:p>
              <a:p>
                <a:endParaRPr lang="en-US" altLang="ja-JP" i="1" dirty="0" smtClean="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127590" y="1238108"/>
                <a:ext cx="8931349" cy="5720284"/>
              </a:xfrm>
              <a:prstGeom prst="rect">
                <a:avLst/>
              </a:prstGeom>
              <a:blipFill rotWithShape="1">
                <a:blip r:embed="rId4"/>
                <a:stretch>
                  <a:fillRect l="-614" t="-74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52715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alphaModFix amt="75000"/>
            <a:lum/>
          </a:blip>
          <a:srcRect/>
          <a:stretch>
            <a:fillRect/>
          </a:stretch>
        </a:blipFill>
        <a:effectLst/>
      </p:bgPr>
    </p:bg>
    <p:spTree>
      <p:nvGrpSpPr>
        <p:cNvPr id="1" name=""/>
        <p:cNvGrpSpPr/>
        <p:nvPr/>
      </p:nvGrpSpPr>
      <p:grpSpPr>
        <a:xfrm>
          <a:off x="0" y="0"/>
          <a:ext cx="0" cy="0"/>
          <a:chOff x="0" y="0"/>
          <a:chExt cx="0" cy="0"/>
        </a:xfrm>
      </p:grpSpPr>
      <p:sp>
        <p:nvSpPr>
          <p:cNvPr id="4" name="タイトル 1"/>
          <p:cNvSpPr txBox="1">
            <a:spLocks/>
          </p:cNvSpPr>
          <p:nvPr/>
        </p:nvSpPr>
        <p:spPr>
          <a:xfrm>
            <a:off x="1763688" y="188640"/>
            <a:ext cx="5616624" cy="104946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tx2"/>
                </a:solidFill>
                <a:latin typeface="Garamond" panose="02020404030301010803" pitchFamily="18" charset="0"/>
              </a:rPr>
              <a:t>Routing Matrix</a:t>
            </a:r>
            <a:endParaRPr lang="ja-JP" altLang="en-US" sz="6000" dirty="0">
              <a:solidFill>
                <a:schemeClr val="tx2"/>
              </a:solidFill>
              <a:latin typeface="Garamond" panose="02020404030301010803" pitchFamily="18" charset="0"/>
            </a:endParaRPr>
          </a:p>
        </p:txBody>
      </p:sp>
      <p:sp>
        <p:nvSpPr>
          <p:cNvPr id="5" name="テキスト ボックス 4"/>
          <p:cNvSpPr txBox="1"/>
          <p:nvPr/>
        </p:nvSpPr>
        <p:spPr>
          <a:xfrm>
            <a:off x="305526" y="1238108"/>
            <a:ext cx="8532948" cy="3293209"/>
          </a:xfrm>
          <a:prstGeom prst="rect">
            <a:avLst/>
          </a:prstGeom>
          <a:noFill/>
        </p:spPr>
        <p:txBody>
          <a:bodyPr wrap="square" rtlCol="0">
            <a:spAutoFit/>
          </a:bodyPr>
          <a:lstStyle/>
          <a:p>
            <a:pPr marL="342900" indent="-342900">
              <a:buFont typeface="Wingdings" panose="05000000000000000000" pitchFamily="2" charset="2"/>
              <a:buChar char="l"/>
            </a:pPr>
            <a:r>
              <a:rPr lang="en-US" altLang="ja-JP" sz="2000" i="1" dirty="0" err="1" smtClean="0"/>
              <a:t>a</a:t>
            </a:r>
            <a:r>
              <a:rPr lang="en-US" altLang="ja-JP" sz="2000" i="1" baseline="-25000" dirty="0" err="1" smtClean="0"/>
              <a:t>m,l</a:t>
            </a:r>
            <a:r>
              <a:rPr lang="ja-JP" altLang="en-US" sz="2000" dirty="0" smtClean="0"/>
              <a:t> はリンク</a:t>
            </a:r>
            <a:r>
              <a:rPr lang="en-US" altLang="ja-JP" sz="2000" i="1" dirty="0" smtClean="0"/>
              <a:t>e</a:t>
            </a:r>
            <a:r>
              <a:rPr lang="en-US" altLang="ja-JP" sz="2000" i="1" baseline="-25000" dirty="0" smtClean="0"/>
              <a:t>l</a:t>
            </a:r>
            <a:r>
              <a:rPr lang="ja-JP" altLang="en-US" sz="2000" i="1" baseline="-25000" dirty="0" smtClean="0"/>
              <a:t> </a:t>
            </a:r>
            <a:r>
              <a:rPr lang="ja-JP" altLang="en-US" sz="2000" dirty="0" smtClean="0"/>
              <a:t>が観測パス</a:t>
            </a:r>
            <a:r>
              <a:rPr lang="en-US" altLang="ja-JP" sz="2000" i="1" dirty="0" err="1" smtClean="0"/>
              <a:t>w</a:t>
            </a:r>
            <a:r>
              <a:rPr lang="en-US" altLang="ja-JP" sz="2000" i="1" baseline="-25000" dirty="0" err="1" smtClean="0"/>
              <a:t>m</a:t>
            </a:r>
            <a:r>
              <a:rPr lang="en-US" altLang="ja-JP" sz="2000" dirty="0" smtClean="0"/>
              <a:t> </a:t>
            </a:r>
            <a:r>
              <a:rPr lang="ja-JP" altLang="en-US" sz="2000" dirty="0"/>
              <a:t>上に</a:t>
            </a:r>
            <a:r>
              <a:rPr lang="ja-JP" altLang="en-US" sz="2000" dirty="0" smtClean="0"/>
              <a:t>あれば</a:t>
            </a:r>
            <a:r>
              <a:rPr lang="en-US" altLang="ja-JP" sz="2000" i="1" dirty="0" err="1" smtClean="0"/>
              <a:t>a</a:t>
            </a:r>
            <a:r>
              <a:rPr lang="en-US" altLang="ja-JP" sz="2000" i="1" baseline="-25000" dirty="0" err="1" smtClean="0"/>
              <a:t>m,l</a:t>
            </a:r>
            <a:r>
              <a:rPr lang="en-US" altLang="ja-JP" sz="2000" i="1" dirty="0" smtClean="0"/>
              <a:t> = 1 </a:t>
            </a:r>
            <a:r>
              <a:rPr lang="ja-JP" altLang="en-US" sz="2000" dirty="0"/>
              <a:t>そうで</a:t>
            </a:r>
            <a:r>
              <a:rPr lang="ja-JP" altLang="en-US" sz="2000" dirty="0" smtClean="0"/>
              <a:t>なければ、</a:t>
            </a:r>
            <a:endParaRPr lang="en-US" altLang="ja-JP" sz="2000" dirty="0" smtClean="0"/>
          </a:p>
          <a:p>
            <a:pPr lvl="1"/>
            <a:r>
              <a:rPr lang="en-US" altLang="ja-JP" sz="2000" i="1" dirty="0" err="1" smtClean="0"/>
              <a:t>a</a:t>
            </a:r>
            <a:r>
              <a:rPr lang="en-US" altLang="ja-JP" sz="2000" i="1" baseline="-25000" dirty="0" err="1" smtClean="0"/>
              <a:t>m,l</a:t>
            </a:r>
            <a:r>
              <a:rPr lang="en-US" altLang="ja-JP" sz="2000" i="1" dirty="0" smtClean="0"/>
              <a:t> = 0 </a:t>
            </a:r>
            <a:r>
              <a:rPr lang="ja-JP" altLang="en-US" sz="2000" i="1" dirty="0" smtClean="0"/>
              <a:t> </a:t>
            </a:r>
            <a:r>
              <a:rPr lang="ja-JP" altLang="en-US" sz="2000" dirty="0" smtClean="0"/>
              <a:t>とする</a:t>
            </a:r>
            <a:endParaRPr lang="en-US" altLang="ja-JP" sz="2000" dirty="0"/>
          </a:p>
          <a:p>
            <a:pPr lvl="1"/>
            <a:endParaRPr lang="en-US" altLang="ja-JP" sz="1600" dirty="0" smtClean="0"/>
          </a:p>
          <a:p>
            <a:pPr marL="342900" indent="-342900">
              <a:buFont typeface="Wingdings" panose="05000000000000000000" pitchFamily="2" charset="2"/>
              <a:buChar char="l"/>
            </a:pPr>
            <a:r>
              <a:rPr lang="en-US" altLang="ja-JP" sz="2000" i="1" dirty="0" err="1" smtClean="0"/>
              <a:t>a</a:t>
            </a:r>
            <a:r>
              <a:rPr lang="en-US" altLang="ja-JP" sz="2000" i="1" baseline="-25000" dirty="0" err="1" smtClean="0"/>
              <a:t>m,l</a:t>
            </a:r>
            <a:r>
              <a:rPr lang="en-US" altLang="ja-JP" sz="2000" i="1" dirty="0" smtClean="0"/>
              <a:t> </a:t>
            </a:r>
            <a:r>
              <a:rPr lang="ja-JP" altLang="en-US" sz="2000" dirty="0" smtClean="0"/>
              <a:t>を要素とする行列を</a:t>
            </a:r>
            <a:r>
              <a:rPr lang="en-US" altLang="ja-JP" sz="2000" i="1" dirty="0" smtClean="0"/>
              <a:t>A </a:t>
            </a:r>
            <a:r>
              <a:rPr lang="ja-JP" altLang="en-US" sz="2000" dirty="0"/>
              <a:t>とし</a:t>
            </a:r>
            <a:r>
              <a:rPr lang="ja-JP" altLang="en-US" sz="2000" dirty="0" smtClean="0"/>
              <a:t>、ルーチング行列と呼ぶ</a:t>
            </a:r>
            <a:endParaRPr lang="en-US" altLang="ja-JP" sz="2000" dirty="0" smtClean="0"/>
          </a:p>
          <a:p>
            <a:pPr lvl="1"/>
            <a:endParaRPr lang="en-US" altLang="ja-JP" sz="1400" dirty="0" smtClean="0"/>
          </a:p>
          <a:p>
            <a:pPr lvl="1"/>
            <a:r>
              <a:rPr lang="ja-JP" altLang="en-US" sz="2000" dirty="0" smtClean="0"/>
              <a:t>先に示した図</a:t>
            </a:r>
            <a:r>
              <a:rPr lang="en-US" altLang="ja-JP" sz="2000" dirty="0" smtClean="0"/>
              <a:t>1</a:t>
            </a:r>
            <a:r>
              <a:rPr lang="ja-JP" altLang="en-US" sz="2000" dirty="0" smtClean="0"/>
              <a:t>のネットワークにおいてルーチング行列を考える</a:t>
            </a:r>
            <a:endParaRPr lang="en-US" altLang="ja-JP" sz="2000" dirty="0" smtClean="0"/>
          </a:p>
          <a:p>
            <a:pPr lvl="1"/>
            <a:r>
              <a:rPr lang="en-US" altLang="ja-JP" sz="2000" i="1" dirty="0" smtClean="0"/>
              <a:t>M = 6 </a:t>
            </a:r>
            <a:r>
              <a:rPr lang="ja-JP" altLang="en-US" sz="2000" dirty="0"/>
              <a:t>とし</a:t>
            </a:r>
            <a:r>
              <a:rPr lang="ja-JP" altLang="en-US" sz="2000" dirty="0" smtClean="0"/>
              <a:t>、各観測パスとルーチング行列</a:t>
            </a:r>
            <a:r>
              <a:rPr lang="en-US" altLang="ja-JP" sz="2000" i="1" dirty="0" smtClean="0"/>
              <a:t>A</a:t>
            </a:r>
            <a:r>
              <a:rPr lang="ja-JP" altLang="en-US" sz="2000" dirty="0" smtClean="0"/>
              <a:t>を下記に示す</a:t>
            </a:r>
            <a:endParaRPr lang="en-US" altLang="ja-JP" sz="2000" dirty="0" smtClean="0"/>
          </a:p>
          <a:p>
            <a:pPr lvl="1"/>
            <a:endParaRPr lang="en-US" altLang="ja-JP" sz="1000" dirty="0"/>
          </a:p>
          <a:p>
            <a:pPr lvl="1"/>
            <a:r>
              <a:rPr lang="en-US" altLang="ja-JP" sz="2000" b="1" i="1" dirty="0" smtClean="0"/>
              <a:t>w</a:t>
            </a:r>
            <a:r>
              <a:rPr lang="en-US" altLang="ja-JP" sz="2000" b="1" i="1" baseline="-25000" dirty="0" smtClean="0"/>
              <a:t>1</a:t>
            </a:r>
            <a:r>
              <a:rPr lang="en-US" altLang="ja-JP" sz="2000" i="1" dirty="0" smtClean="0"/>
              <a:t> = {</a:t>
            </a:r>
            <a:r>
              <a:rPr lang="ja-JP" altLang="en-US" sz="2000" i="1" dirty="0" smtClean="0"/>
              <a:t> </a:t>
            </a:r>
            <a:r>
              <a:rPr lang="en-US" altLang="ja-JP" sz="2000" i="1" dirty="0" smtClean="0"/>
              <a:t>e</a:t>
            </a:r>
            <a:r>
              <a:rPr lang="en-US" altLang="ja-JP" sz="2000" i="1" baseline="-25000" dirty="0" smtClean="0"/>
              <a:t>1</a:t>
            </a:r>
            <a:r>
              <a:rPr lang="en-US" altLang="ja-JP" sz="2000" i="1" dirty="0" smtClean="0"/>
              <a:t>, e</a:t>
            </a:r>
            <a:r>
              <a:rPr lang="en-US" altLang="ja-JP" sz="2000" i="1" baseline="-25000" dirty="0" smtClean="0"/>
              <a:t>5</a:t>
            </a:r>
            <a:r>
              <a:rPr lang="en-US" altLang="ja-JP" sz="2000" i="1" dirty="0" smtClean="0"/>
              <a:t>, e</a:t>
            </a:r>
            <a:r>
              <a:rPr lang="en-US" altLang="ja-JP" sz="2000" i="1" baseline="-25000" dirty="0" smtClean="0"/>
              <a:t>10</a:t>
            </a:r>
            <a:r>
              <a:rPr lang="ja-JP" altLang="en-US" sz="2000" i="1" baseline="-25000" dirty="0" smtClean="0"/>
              <a:t> </a:t>
            </a:r>
            <a:r>
              <a:rPr lang="en-US" altLang="ja-JP" sz="2000" i="1" dirty="0" smtClean="0"/>
              <a:t>}    </a:t>
            </a:r>
            <a:r>
              <a:rPr lang="en-US" altLang="ja-JP" sz="2000" b="1" i="1" dirty="0" smtClean="0"/>
              <a:t>w</a:t>
            </a:r>
            <a:r>
              <a:rPr lang="en-US" altLang="ja-JP" sz="2000" b="1" i="1" baseline="-25000" dirty="0" smtClean="0"/>
              <a:t>2</a:t>
            </a:r>
            <a:r>
              <a:rPr lang="en-US" altLang="ja-JP" sz="2000" i="1" dirty="0" smtClean="0"/>
              <a:t> = {</a:t>
            </a:r>
            <a:r>
              <a:rPr lang="ja-JP" altLang="en-US" sz="2000" i="1" dirty="0" smtClean="0"/>
              <a:t> </a:t>
            </a:r>
            <a:r>
              <a:rPr lang="en-US" altLang="ja-JP" sz="2000" i="1" dirty="0" smtClean="0"/>
              <a:t>e</a:t>
            </a:r>
            <a:r>
              <a:rPr lang="en-US" altLang="ja-JP" sz="2000" i="1" baseline="-25000" dirty="0" smtClean="0"/>
              <a:t>1</a:t>
            </a:r>
            <a:r>
              <a:rPr lang="en-US" altLang="ja-JP" sz="2000" i="1" dirty="0" smtClean="0"/>
              <a:t>,</a:t>
            </a:r>
            <a:r>
              <a:rPr lang="en-US" altLang="ja-JP" sz="2000" i="1" dirty="0"/>
              <a:t> </a:t>
            </a:r>
            <a:r>
              <a:rPr lang="en-US" altLang="ja-JP" sz="2000" i="1" dirty="0" smtClean="0"/>
              <a:t>e</a:t>
            </a:r>
            <a:r>
              <a:rPr lang="en-US" altLang="ja-JP" sz="2000" i="1" baseline="-25000" dirty="0" smtClean="0"/>
              <a:t>3</a:t>
            </a:r>
            <a:r>
              <a:rPr lang="en-US" altLang="ja-JP" sz="2000" i="1" dirty="0" smtClean="0"/>
              <a:t>, e</a:t>
            </a:r>
            <a:r>
              <a:rPr lang="en-US" altLang="ja-JP" sz="2000" i="1" baseline="-25000" dirty="0" smtClean="0"/>
              <a:t>6</a:t>
            </a:r>
            <a:r>
              <a:rPr lang="en-US" altLang="ja-JP" sz="2000" i="1" dirty="0" smtClean="0"/>
              <a:t>, e</a:t>
            </a:r>
            <a:r>
              <a:rPr lang="en-US" altLang="ja-JP" sz="2000" i="1" baseline="-25000" dirty="0" smtClean="0"/>
              <a:t>8</a:t>
            </a:r>
            <a:r>
              <a:rPr lang="en-US" altLang="ja-JP" sz="2000" i="1" dirty="0" smtClean="0"/>
              <a:t>, e</a:t>
            </a:r>
            <a:r>
              <a:rPr lang="en-US" altLang="ja-JP" sz="2000" i="1" baseline="-25000" dirty="0" smtClean="0"/>
              <a:t>10</a:t>
            </a:r>
            <a:r>
              <a:rPr lang="ja-JP" altLang="en-US" sz="2000" i="1" baseline="-25000" dirty="0" smtClean="0"/>
              <a:t> </a:t>
            </a:r>
            <a:r>
              <a:rPr lang="en-US" altLang="ja-JP" sz="2000" i="1" dirty="0" smtClean="0"/>
              <a:t>}    </a:t>
            </a:r>
            <a:r>
              <a:rPr lang="en-US" altLang="ja-JP" sz="2000" b="1" i="1" dirty="0" smtClean="0"/>
              <a:t>w</a:t>
            </a:r>
            <a:r>
              <a:rPr lang="en-US" altLang="ja-JP" sz="2000" b="1" i="1" baseline="-25000" dirty="0" smtClean="0"/>
              <a:t>3</a:t>
            </a:r>
            <a:r>
              <a:rPr lang="en-US" altLang="ja-JP" sz="2000" i="1" dirty="0" smtClean="0"/>
              <a:t> = {</a:t>
            </a:r>
            <a:r>
              <a:rPr lang="ja-JP" altLang="en-US" sz="2000" i="1" dirty="0" smtClean="0"/>
              <a:t> </a:t>
            </a:r>
            <a:r>
              <a:rPr lang="en-US" altLang="ja-JP" sz="2000" i="1" dirty="0" smtClean="0"/>
              <a:t>e</a:t>
            </a:r>
            <a:r>
              <a:rPr lang="en-US" altLang="ja-JP" sz="2000" i="1" baseline="-25000" dirty="0" smtClean="0"/>
              <a:t>1</a:t>
            </a:r>
            <a:r>
              <a:rPr lang="en-US" altLang="ja-JP" sz="2000" i="1" dirty="0" smtClean="0"/>
              <a:t>,</a:t>
            </a:r>
            <a:r>
              <a:rPr lang="en-US" altLang="ja-JP" sz="2000" i="1" dirty="0"/>
              <a:t> </a:t>
            </a:r>
            <a:r>
              <a:rPr lang="en-US" altLang="ja-JP" sz="2000" i="1" dirty="0" smtClean="0"/>
              <a:t>e</a:t>
            </a:r>
            <a:r>
              <a:rPr lang="en-US" altLang="ja-JP" sz="2000" i="1" baseline="-25000" dirty="0" smtClean="0"/>
              <a:t>3</a:t>
            </a:r>
            <a:r>
              <a:rPr lang="en-US" altLang="ja-JP" sz="2000" i="1" dirty="0" smtClean="0"/>
              <a:t>, e</a:t>
            </a:r>
            <a:r>
              <a:rPr lang="en-US" altLang="ja-JP" sz="2000" i="1" baseline="-25000" dirty="0" smtClean="0"/>
              <a:t>6</a:t>
            </a:r>
            <a:r>
              <a:rPr lang="en-US" altLang="ja-JP" sz="2000" i="1" dirty="0" smtClean="0"/>
              <a:t>, e</a:t>
            </a:r>
            <a:r>
              <a:rPr lang="en-US" altLang="ja-JP" sz="2000" i="1" baseline="-25000" dirty="0" smtClean="0"/>
              <a:t>9</a:t>
            </a:r>
            <a:r>
              <a:rPr lang="en-US" altLang="ja-JP" sz="2000" i="1" dirty="0" smtClean="0"/>
              <a:t>, e</a:t>
            </a:r>
            <a:r>
              <a:rPr lang="en-US" altLang="ja-JP" sz="2000" i="1" baseline="-25000" dirty="0" smtClean="0"/>
              <a:t>11</a:t>
            </a:r>
            <a:r>
              <a:rPr lang="ja-JP" altLang="en-US" sz="2000" i="1" baseline="-25000" dirty="0" smtClean="0"/>
              <a:t> </a:t>
            </a:r>
            <a:r>
              <a:rPr lang="en-US" altLang="ja-JP" sz="2000" i="1" dirty="0" smtClean="0"/>
              <a:t>}</a:t>
            </a:r>
          </a:p>
          <a:p>
            <a:pPr lvl="1"/>
            <a:endParaRPr lang="en-US" altLang="ja-JP" sz="800" i="1" dirty="0"/>
          </a:p>
          <a:p>
            <a:pPr lvl="1"/>
            <a:r>
              <a:rPr lang="en-US" altLang="ja-JP" sz="2000" b="1" i="1" dirty="0" smtClean="0"/>
              <a:t>w</a:t>
            </a:r>
            <a:r>
              <a:rPr lang="en-US" altLang="ja-JP" sz="2000" b="1" i="1" baseline="-25000" dirty="0" smtClean="0"/>
              <a:t>4</a:t>
            </a:r>
            <a:r>
              <a:rPr lang="en-US" altLang="ja-JP" sz="2000" i="1" dirty="0" smtClean="0"/>
              <a:t> = {</a:t>
            </a:r>
            <a:r>
              <a:rPr lang="ja-JP" altLang="en-US" sz="2000" i="1" dirty="0" smtClean="0"/>
              <a:t> </a:t>
            </a:r>
            <a:r>
              <a:rPr lang="en-US" altLang="ja-JP" sz="2000" i="1" dirty="0" smtClean="0"/>
              <a:t>e</a:t>
            </a:r>
            <a:r>
              <a:rPr lang="en-US" altLang="ja-JP" sz="2000" i="1" baseline="-25000" dirty="0" smtClean="0"/>
              <a:t>2</a:t>
            </a:r>
            <a:r>
              <a:rPr lang="en-US" altLang="ja-JP" sz="2000" i="1" dirty="0" smtClean="0"/>
              <a:t>, e</a:t>
            </a:r>
            <a:r>
              <a:rPr lang="en-US" altLang="ja-JP" sz="2000" i="1" baseline="-25000" dirty="0" smtClean="0"/>
              <a:t>4</a:t>
            </a:r>
            <a:r>
              <a:rPr lang="en-US" altLang="ja-JP" sz="2000" i="1" dirty="0" smtClean="0"/>
              <a:t>, e</a:t>
            </a:r>
            <a:r>
              <a:rPr lang="en-US" altLang="ja-JP" sz="2000" i="1" baseline="-25000" dirty="0" smtClean="0"/>
              <a:t>6</a:t>
            </a:r>
            <a:r>
              <a:rPr lang="en-US" altLang="ja-JP" sz="2000" i="1" dirty="0" smtClean="0"/>
              <a:t>, e</a:t>
            </a:r>
            <a:r>
              <a:rPr lang="en-US" altLang="ja-JP" sz="2000" i="1" baseline="-25000" dirty="0" smtClean="0"/>
              <a:t>8</a:t>
            </a:r>
            <a:r>
              <a:rPr lang="en-US" altLang="ja-JP" sz="2000" i="1" dirty="0" smtClean="0"/>
              <a:t>,</a:t>
            </a:r>
            <a:r>
              <a:rPr lang="en-US" altLang="ja-JP" sz="2000" i="1" dirty="0"/>
              <a:t> </a:t>
            </a:r>
            <a:r>
              <a:rPr lang="en-US" altLang="ja-JP" sz="2000" i="1" dirty="0" smtClean="0"/>
              <a:t>e</a:t>
            </a:r>
            <a:r>
              <a:rPr lang="en-US" altLang="ja-JP" sz="2000" i="1" baseline="-25000" dirty="0" smtClean="0"/>
              <a:t>10</a:t>
            </a:r>
            <a:r>
              <a:rPr lang="ja-JP" altLang="en-US" sz="2000" i="1" baseline="-25000" dirty="0" smtClean="0"/>
              <a:t> </a:t>
            </a:r>
            <a:r>
              <a:rPr lang="en-US" altLang="ja-JP" sz="2000" i="1" dirty="0" smtClean="0"/>
              <a:t>}    </a:t>
            </a:r>
            <a:r>
              <a:rPr lang="en-US" altLang="ja-JP" sz="2000" b="1" i="1" dirty="0" smtClean="0"/>
              <a:t>w</a:t>
            </a:r>
            <a:r>
              <a:rPr lang="en-US" altLang="ja-JP" sz="2000" b="1" i="1" baseline="-25000" dirty="0" smtClean="0"/>
              <a:t>5</a:t>
            </a:r>
            <a:r>
              <a:rPr lang="en-US" altLang="ja-JP" sz="2000" i="1" dirty="0" smtClean="0"/>
              <a:t> = {</a:t>
            </a:r>
            <a:r>
              <a:rPr lang="ja-JP" altLang="en-US" sz="2000" i="1" dirty="0" smtClean="0"/>
              <a:t> </a:t>
            </a:r>
            <a:r>
              <a:rPr lang="en-US" altLang="ja-JP" sz="2000" i="1" dirty="0" smtClean="0"/>
              <a:t>e</a:t>
            </a:r>
            <a:r>
              <a:rPr lang="en-US" altLang="ja-JP" sz="2000" i="1" baseline="-25000" dirty="0" smtClean="0"/>
              <a:t>2</a:t>
            </a:r>
            <a:r>
              <a:rPr lang="en-US" altLang="ja-JP" sz="2000" i="1" dirty="0" smtClean="0"/>
              <a:t>, e</a:t>
            </a:r>
            <a:r>
              <a:rPr lang="en-US" altLang="ja-JP" sz="2000" i="1" baseline="-25000" dirty="0" smtClean="0"/>
              <a:t>4</a:t>
            </a:r>
            <a:r>
              <a:rPr lang="en-US" altLang="ja-JP" sz="2000" i="1" dirty="0" smtClean="0"/>
              <a:t>, e</a:t>
            </a:r>
            <a:r>
              <a:rPr lang="en-US" altLang="ja-JP" sz="2000" i="1" baseline="-25000" dirty="0" smtClean="0"/>
              <a:t>6</a:t>
            </a:r>
            <a:r>
              <a:rPr lang="en-US" altLang="ja-JP" sz="2000" i="1" dirty="0" smtClean="0"/>
              <a:t>, e</a:t>
            </a:r>
            <a:r>
              <a:rPr lang="en-US" altLang="ja-JP" sz="2000" i="1" baseline="-25000" dirty="0" smtClean="0"/>
              <a:t>9</a:t>
            </a:r>
            <a:r>
              <a:rPr lang="en-US" altLang="ja-JP" sz="2000" i="1" dirty="0" smtClean="0"/>
              <a:t>, e</a:t>
            </a:r>
            <a:r>
              <a:rPr lang="en-US" altLang="ja-JP" sz="2000" i="1" baseline="-25000" dirty="0" smtClean="0"/>
              <a:t>11</a:t>
            </a:r>
            <a:r>
              <a:rPr lang="ja-JP" altLang="en-US" sz="2000" i="1" baseline="-25000" dirty="0" smtClean="0"/>
              <a:t> </a:t>
            </a:r>
            <a:r>
              <a:rPr lang="en-US" altLang="ja-JP" sz="2000" i="1" dirty="0" smtClean="0"/>
              <a:t>}    </a:t>
            </a:r>
            <a:r>
              <a:rPr lang="en-US" altLang="ja-JP" sz="2000" b="1" i="1" dirty="0" smtClean="0"/>
              <a:t>w</a:t>
            </a:r>
            <a:r>
              <a:rPr lang="en-US" altLang="ja-JP" sz="2000" b="1" i="1" baseline="-25000" dirty="0" smtClean="0"/>
              <a:t>6</a:t>
            </a:r>
            <a:r>
              <a:rPr lang="en-US" altLang="ja-JP" sz="2000" i="1" dirty="0" smtClean="0"/>
              <a:t> = {</a:t>
            </a:r>
            <a:r>
              <a:rPr lang="ja-JP" altLang="en-US" sz="2000" i="1" dirty="0" smtClean="0"/>
              <a:t> </a:t>
            </a:r>
            <a:r>
              <a:rPr lang="en-US" altLang="ja-JP" sz="2000" i="1" dirty="0" smtClean="0"/>
              <a:t>e</a:t>
            </a:r>
            <a:r>
              <a:rPr lang="en-US" altLang="ja-JP" sz="2000" i="1" baseline="-25000" dirty="0" smtClean="0"/>
              <a:t>2</a:t>
            </a:r>
            <a:r>
              <a:rPr lang="en-US" altLang="ja-JP" sz="2000" i="1" dirty="0" smtClean="0"/>
              <a:t>, e</a:t>
            </a:r>
            <a:r>
              <a:rPr lang="en-US" altLang="ja-JP" sz="2000" i="1" baseline="-25000" dirty="0" smtClean="0"/>
              <a:t>7</a:t>
            </a:r>
            <a:r>
              <a:rPr lang="en-US" altLang="ja-JP" sz="2000" i="1" dirty="0" smtClean="0"/>
              <a:t>, e</a:t>
            </a:r>
            <a:r>
              <a:rPr lang="en-US" altLang="ja-JP" sz="2000" i="1" baseline="-25000" dirty="0" smtClean="0"/>
              <a:t>11</a:t>
            </a:r>
            <a:r>
              <a:rPr lang="ja-JP" altLang="en-US" sz="2000" i="1" baseline="-25000" dirty="0" smtClean="0"/>
              <a:t> </a:t>
            </a:r>
            <a:r>
              <a:rPr lang="en-US" altLang="ja-JP" sz="2000" i="1" dirty="0" smtClean="0"/>
              <a:t>}</a:t>
            </a:r>
          </a:p>
          <a:p>
            <a:pPr marL="342900" indent="-342900">
              <a:buFont typeface="Wingdings" panose="05000000000000000000" pitchFamily="2" charset="2"/>
              <a:buChar char="l"/>
            </a:pPr>
            <a:endParaRPr lang="en-US" altLang="ja-JP" sz="2000"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47805" y="4553771"/>
            <a:ext cx="6137249" cy="2070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テキスト ボックス 1"/>
          <p:cNvSpPr txBox="1"/>
          <p:nvPr/>
        </p:nvSpPr>
        <p:spPr>
          <a:xfrm>
            <a:off x="2090055" y="4215217"/>
            <a:ext cx="5406013" cy="338554"/>
          </a:xfrm>
          <a:prstGeom prst="rect">
            <a:avLst/>
          </a:prstGeom>
          <a:noFill/>
        </p:spPr>
        <p:txBody>
          <a:bodyPr wrap="square" rtlCol="0">
            <a:spAutoFit/>
          </a:bodyPr>
          <a:lstStyle/>
          <a:p>
            <a:r>
              <a:rPr lang="en-US" altLang="ja-JP" sz="1600" i="1" dirty="0" smtClean="0"/>
              <a:t>e</a:t>
            </a:r>
            <a:r>
              <a:rPr lang="en-US" altLang="ja-JP" sz="1600" i="1" baseline="-25000" dirty="0" smtClean="0"/>
              <a:t>1</a:t>
            </a:r>
            <a:r>
              <a:rPr lang="en-US" altLang="ja-JP" sz="1600" i="1" dirty="0"/>
              <a:t> </a:t>
            </a:r>
            <a:r>
              <a:rPr lang="ja-JP" altLang="en-US" sz="1600" i="1" dirty="0"/>
              <a:t> </a:t>
            </a:r>
            <a:r>
              <a:rPr lang="ja-JP" altLang="en-US" sz="1600" i="1" dirty="0" smtClean="0"/>
              <a:t>   </a:t>
            </a:r>
            <a:r>
              <a:rPr lang="en-US" altLang="ja-JP" sz="1600" i="1" dirty="0" smtClean="0"/>
              <a:t>e</a:t>
            </a:r>
            <a:r>
              <a:rPr lang="en-US" altLang="ja-JP" sz="1600" i="1" baseline="-25000" dirty="0"/>
              <a:t>2</a:t>
            </a:r>
            <a:r>
              <a:rPr lang="en-US" altLang="ja-JP" sz="1600" i="1" dirty="0" smtClean="0"/>
              <a:t>     e</a:t>
            </a:r>
            <a:r>
              <a:rPr lang="en-US" altLang="ja-JP" sz="1600" i="1" baseline="-25000" dirty="0" smtClean="0"/>
              <a:t>3</a:t>
            </a:r>
            <a:r>
              <a:rPr lang="en-US" altLang="ja-JP" sz="1600" i="1" dirty="0" smtClean="0"/>
              <a:t>      e</a:t>
            </a:r>
            <a:r>
              <a:rPr lang="en-US" altLang="ja-JP" sz="1600" i="1" baseline="-25000" dirty="0" smtClean="0"/>
              <a:t>4</a:t>
            </a:r>
            <a:r>
              <a:rPr lang="en-US" altLang="ja-JP" sz="1600" i="1" dirty="0" smtClean="0"/>
              <a:t>    e</a:t>
            </a:r>
            <a:r>
              <a:rPr lang="en-US" altLang="ja-JP" sz="1600" i="1" baseline="-25000" dirty="0"/>
              <a:t>5</a:t>
            </a:r>
            <a:r>
              <a:rPr lang="en-US" altLang="ja-JP" sz="1600" i="1" dirty="0" smtClean="0"/>
              <a:t>     e</a:t>
            </a:r>
            <a:r>
              <a:rPr lang="en-US" altLang="ja-JP" sz="1600" i="1" baseline="-25000" dirty="0" smtClean="0"/>
              <a:t>6</a:t>
            </a:r>
            <a:r>
              <a:rPr lang="en-US" altLang="ja-JP" sz="1600" i="1" dirty="0" smtClean="0"/>
              <a:t>     e</a:t>
            </a:r>
            <a:r>
              <a:rPr lang="en-US" altLang="ja-JP" sz="1600" i="1" baseline="-25000" dirty="0" smtClean="0"/>
              <a:t>7</a:t>
            </a:r>
            <a:r>
              <a:rPr lang="en-US" altLang="ja-JP" sz="1600" i="1" dirty="0" smtClean="0"/>
              <a:t>     e</a:t>
            </a:r>
            <a:r>
              <a:rPr lang="en-US" altLang="ja-JP" sz="1600" i="1" baseline="-25000" dirty="0" smtClean="0"/>
              <a:t>8</a:t>
            </a:r>
            <a:r>
              <a:rPr lang="en-US" altLang="ja-JP" sz="1600" i="1" dirty="0" smtClean="0"/>
              <a:t>     e</a:t>
            </a:r>
            <a:r>
              <a:rPr lang="en-US" altLang="ja-JP" sz="1600" i="1" baseline="-25000" dirty="0" smtClean="0"/>
              <a:t>9</a:t>
            </a:r>
            <a:r>
              <a:rPr lang="en-US" altLang="ja-JP" sz="1600" i="1" dirty="0" smtClean="0"/>
              <a:t>    e</a:t>
            </a:r>
            <a:r>
              <a:rPr lang="en-US" altLang="ja-JP" sz="1600" i="1" baseline="-25000" dirty="0" smtClean="0"/>
              <a:t>10  </a:t>
            </a:r>
            <a:r>
              <a:rPr lang="en-US" altLang="ja-JP" sz="1600" i="1" dirty="0" smtClean="0"/>
              <a:t>  e</a:t>
            </a:r>
            <a:r>
              <a:rPr lang="en-US" altLang="ja-JP" sz="1600" i="1" baseline="-25000" dirty="0" smtClean="0"/>
              <a:t>11</a:t>
            </a:r>
            <a:endParaRPr kumimoji="1" lang="ja-JP" altLang="en-US" sz="1600" dirty="0"/>
          </a:p>
        </p:txBody>
      </p:sp>
      <p:sp>
        <p:nvSpPr>
          <p:cNvPr id="3" name="テキスト ボックス 2"/>
          <p:cNvSpPr txBox="1"/>
          <p:nvPr/>
        </p:nvSpPr>
        <p:spPr>
          <a:xfrm>
            <a:off x="1548005" y="4553771"/>
            <a:ext cx="461665" cy="1605869"/>
          </a:xfrm>
          <a:prstGeom prst="rect">
            <a:avLst/>
          </a:prstGeom>
          <a:noFill/>
        </p:spPr>
        <p:txBody>
          <a:bodyPr vert="eaVert" wrap="square" rtlCol="0">
            <a:spAutoFit/>
          </a:bodyPr>
          <a:lstStyle/>
          <a:p>
            <a:endParaRPr kumimoji="1" lang="ja-JP" altLang="en-US" dirty="0"/>
          </a:p>
        </p:txBody>
      </p:sp>
      <p:sp>
        <p:nvSpPr>
          <p:cNvPr id="6" name="テキスト ボックス 5"/>
          <p:cNvSpPr txBox="1"/>
          <p:nvPr/>
        </p:nvSpPr>
        <p:spPr>
          <a:xfrm>
            <a:off x="1637883" y="4487010"/>
            <a:ext cx="551820" cy="2405787"/>
          </a:xfrm>
          <a:prstGeom prst="rect">
            <a:avLst/>
          </a:prstGeom>
          <a:noFill/>
        </p:spPr>
        <p:txBody>
          <a:bodyPr wrap="square" rtlCol="0">
            <a:spAutoFit/>
          </a:bodyPr>
          <a:lstStyle/>
          <a:p>
            <a:r>
              <a:rPr lang="en-US" altLang="ja-JP" b="1" i="1" dirty="0" smtClean="0"/>
              <a:t>w</a:t>
            </a:r>
            <a:r>
              <a:rPr lang="en-US" altLang="ja-JP" b="1" i="1" baseline="-25000" dirty="0" smtClean="0"/>
              <a:t>1</a:t>
            </a:r>
          </a:p>
          <a:p>
            <a:endParaRPr lang="en-US" altLang="ja-JP" sz="600" b="1" i="1" baseline="-25000" dirty="0" smtClean="0"/>
          </a:p>
          <a:p>
            <a:r>
              <a:rPr lang="en-US" altLang="ja-JP" b="1" i="1" dirty="0" smtClean="0"/>
              <a:t>w</a:t>
            </a:r>
            <a:r>
              <a:rPr lang="en-US" altLang="ja-JP" b="1" i="1" baseline="-25000" dirty="0" smtClean="0"/>
              <a:t>2</a:t>
            </a:r>
          </a:p>
          <a:p>
            <a:endParaRPr lang="en-US" altLang="ja-JP" sz="800" b="1" i="1" baseline="-25000" dirty="0" smtClean="0"/>
          </a:p>
          <a:p>
            <a:r>
              <a:rPr lang="en-US" altLang="ja-JP" b="1" i="1" dirty="0" smtClean="0"/>
              <a:t>w</a:t>
            </a:r>
            <a:r>
              <a:rPr lang="en-US" altLang="ja-JP" b="1" i="1" baseline="-25000" dirty="0" smtClean="0"/>
              <a:t>3</a:t>
            </a:r>
            <a:endParaRPr lang="en-US" altLang="ja-JP" b="1" i="1" baseline="-25000" dirty="0"/>
          </a:p>
          <a:p>
            <a:endParaRPr lang="en-US" altLang="ja-JP" sz="500" b="1" i="1" dirty="0" smtClean="0"/>
          </a:p>
          <a:p>
            <a:r>
              <a:rPr lang="en-US" altLang="ja-JP" b="1" i="1" dirty="0" smtClean="0"/>
              <a:t>w</a:t>
            </a:r>
            <a:r>
              <a:rPr lang="en-US" altLang="ja-JP" b="1" i="1" baseline="-25000" dirty="0" smtClean="0"/>
              <a:t>4</a:t>
            </a:r>
          </a:p>
          <a:p>
            <a:endParaRPr lang="en-US" altLang="ja-JP" sz="500" b="1" i="1" dirty="0" smtClean="0"/>
          </a:p>
          <a:p>
            <a:r>
              <a:rPr lang="en-US" altLang="ja-JP" b="1" i="1" dirty="0" smtClean="0"/>
              <a:t>w</a:t>
            </a:r>
            <a:r>
              <a:rPr lang="en-US" altLang="ja-JP" b="1" i="1" baseline="-25000" dirty="0" smtClean="0"/>
              <a:t>5</a:t>
            </a:r>
          </a:p>
          <a:p>
            <a:endParaRPr lang="en-US" altLang="ja-JP" sz="600" b="1" i="1" dirty="0" smtClean="0"/>
          </a:p>
          <a:p>
            <a:r>
              <a:rPr lang="en-US" altLang="ja-JP" b="1" i="1" dirty="0" smtClean="0"/>
              <a:t>w</a:t>
            </a:r>
            <a:r>
              <a:rPr lang="en-US" altLang="ja-JP" b="1" i="1" baseline="-25000" dirty="0" smtClean="0"/>
              <a:t>6</a:t>
            </a:r>
          </a:p>
          <a:p>
            <a:endParaRPr lang="en-US" altLang="ja-JP" b="1" i="1" baseline="-25000" dirty="0" smtClean="0"/>
          </a:p>
        </p:txBody>
      </p:sp>
      <p:sp>
        <p:nvSpPr>
          <p:cNvPr id="8" name="スライド番号プレースホルダー 7"/>
          <p:cNvSpPr>
            <a:spLocks noGrp="1"/>
          </p:cNvSpPr>
          <p:nvPr>
            <p:ph type="sldNum" sz="quarter" idx="12"/>
          </p:nvPr>
        </p:nvSpPr>
        <p:spPr/>
        <p:txBody>
          <a:bodyPr/>
          <a:lstStyle/>
          <a:p>
            <a:fld id="{6B198337-42E8-409E-9910-3595C517C26B}" type="slidenum">
              <a:rPr kumimoji="1" lang="ja-JP" altLang="en-US" smtClean="0"/>
              <a:t>6</a:t>
            </a:fld>
            <a:endParaRPr kumimoji="1" lang="ja-JP" altLang="en-US"/>
          </a:p>
        </p:txBody>
      </p:sp>
    </p:spTree>
    <p:extLst>
      <p:ext uri="{BB962C8B-B14F-4D97-AF65-F5344CB8AC3E}">
        <p14:creationId xmlns:p14="http://schemas.microsoft.com/office/powerpoint/2010/main" val="1718161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タイトル 1"/>
          <p:cNvSpPr txBox="1">
            <a:spLocks/>
          </p:cNvSpPr>
          <p:nvPr/>
        </p:nvSpPr>
        <p:spPr>
          <a:xfrm>
            <a:off x="971600" y="188640"/>
            <a:ext cx="7200800" cy="104946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tx2"/>
                </a:solidFill>
                <a:latin typeface="Garamond" panose="02020404030301010803" pitchFamily="18" charset="0"/>
              </a:rPr>
              <a:t>Example of Routing</a:t>
            </a:r>
            <a:endParaRPr lang="ja-JP" altLang="en-US" sz="6000" dirty="0">
              <a:solidFill>
                <a:schemeClr val="tx2"/>
              </a:solidFill>
              <a:latin typeface="Garamond" panose="02020404030301010803" pitchFamily="18" charset="0"/>
            </a:endParaRPr>
          </a:p>
        </p:txBody>
      </p:sp>
      <p:sp>
        <p:nvSpPr>
          <p:cNvPr id="6" name="円/楕円 5"/>
          <p:cNvSpPr/>
          <p:nvPr/>
        </p:nvSpPr>
        <p:spPr>
          <a:xfrm>
            <a:off x="539552" y="3555899"/>
            <a:ext cx="648072" cy="5951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5004048" y="3555899"/>
            <a:ext cx="648072" cy="5951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6444208" y="5671825"/>
            <a:ext cx="648072" cy="5951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2987824" y="3555899"/>
            <a:ext cx="648072" cy="5951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6444208" y="1638340"/>
            <a:ext cx="648072" cy="5951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1691680" y="1638340"/>
            <a:ext cx="648072" cy="5951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1691680" y="5671825"/>
            <a:ext cx="648072" cy="5951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7740352" y="3555899"/>
            <a:ext cx="648072" cy="5951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683568" y="3600755"/>
            <a:ext cx="415406" cy="423933"/>
          </a:xfrm>
          <a:prstGeom prst="rect">
            <a:avLst/>
          </a:prstGeom>
          <a:noFill/>
        </p:spPr>
        <p:txBody>
          <a:bodyPr wrap="none" rtlCol="0">
            <a:spAutoFit/>
          </a:bodyPr>
          <a:lstStyle/>
          <a:p>
            <a:r>
              <a:rPr lang="en-US" altLang="ja-JP" sz="2400" i="1" dirty="0"/>
              <a:t>s</a:t>
            </a:r>
            <a:endParaRPr kumimoji="1" lang="ja-JP" altLang="en-US" sz="2400" i="1" dirty="0"/>
          </a:p>
        </p:txBody>
      </p:sp>
      <p:sp>
        <p:nvSpPr>
          <p:cNvPr id="15" name="テキスト ボックス 14"/>
          <p:cNvSpPr txBox="1"/>
          <p:nvPr/>
        </p:nvSpPr>
        <p:spPr>
          <a:xfrm>
            <a:off x="7884368" y="3590122"/>
            <a:ext cx="444110" cy="423933"/>
          </a:xfrm>
          <a:prstGeom prst="rect">
            <a:avLst/>
          </a:prstGeom>
          <a:noFill/>
        </p:spPr>
        <p:txBody>
          <a:bodyPr wrap="none" rtlCol="0">
            <a:spAutoFit/>
          </a:bodyPr>
          <a:lstStyle/>
          <a:p>
            <a:r>
              <a:rPr lang="en-US" altLang="ja-JP" sz="2400" i="1" dirty="0"/>
              <a:t>g</a:t>
            </a:r>
            <a:endParaRPr kumimoji="1" lang="ja-JP" altLang="en-US" sz="2400" i="1" dirty="0"/>
          </a:p>
        </p:txBody>
      </p:sp>
      <p:sp>
        <p:nvSpPr>
          <p:cNvPr id="16" name="テキスト ボックス 15"/>
          <p:cNvSpPr txBox="1"/>
          <p:nvPr/>
        </p:nvSpPr>
        <p:spPr>
          <a:xfrm>
            <a:off x="1835696" y="1704463"/>
            <a:ext cx="483136" cy="367408"/>
          </a:xfrm>
          <a:prstGeom prst="rect">
            <a:avLst/>
          </a:prstGeom>
          <a:noFill/>
        </p:spPr>
        <p:txBody>
          <a:bodyPr wrap="none" rtlCol="0">
            <a:spAutoFit/>
          </a:bodyPr>
          <a:lstStyle/>
          <a:p>
            <a:r>
              <a:rPr kumimoji="1" lang="en-US" altLang="ja-JP" sz="2000" i="1" dirty="0" smtClean="0"/>
              <a:t>v</a:t>
            </a:r>
            <a:r>
              <a:rPr kumimoji="1" lang="en-US" altLang="ja-JP" sz="2000" i="1" baseline="-25000" dirty="0" smtClean="0"/>
              <a:t>1</a:t>
            </a:r>
            <a:endParaRPr kumimoji="1" lang="ja-JP" altLang="en-US" sz="2000" i="1" dirty="0"/>
          </a:p>
        </p:txBody>
      </p:sp>
      <p:sp>
        <p:nvSpPr>
          <p:cNvPr id="17" name="テキスト ボックス 16"/>
          <p:cNvSpPr txBox="1"/>
          <p:nvPr/>
        </p:nvSpPr>
        <p:spPr>
          <a:xfrm>
            <a:off x="1835696" y="5737947"/>
            <a:ext cx="483136" cy="367408"/>
          </a:xfrm>
          <a:prstGeom prst="rect">
            <a:avLst/>
          </a:prstGeom>
          <a:noFill/>
        </p:spPr>
        <p:txBody>
          <a:bodyPr wrap="none" rtlCol="0">
            <a:spAutoFit/>
          </a:bodyPr>
          <a:lstStyle/>
          <a:p>
            <a:r>
              <a:rPr kumimoji="1" lang="en-US" altLang="ja-JP" sz="2000" i="1" dirty="0" smtClean="0"/>
              <a:t>v</a:t>
            </a:r>
            <a:r>
              <a:rPr lang="en-US" altLang="ja-JP" sz="2000" i="1" baseline="-25000" dirty="0"/>
              <a:t>2</a:t>
            </a:r>
            <a:endParaRPr kumimoji="1" lang="ja-JP" altLang="en-US" sz="2000" i="1" dirty="0"/>
          </a:p>
        </p:txBody>
      </p:sp>
      <p:sp>
        <p:nvSpPr>
          <p:cNvPr id="18" name="テキスト ボックス 17"/>
          <p:cNvSpPr txBox="1"/>
          <p:nvPr/>
        </p:nvSpPr>
        <p:spPr>
          <a:xfrm>
            <a:off x="3120861" y="3609064"/>
            <a:ext cx="483136" cy="367408"/>
          </a:xfrm>
          <a:prstGeom prst="rect">
            <a:avLst/>
          </a:prstGeom>
          <a:noFill/>
        </p:spPr>
        <p:txBody>
          <a:bodyPr wrap="none" rtlCol="0">
            <a:spAutoFit/>
          </a:bodyPr>
          <a:lstStyle/>
          <a:p>
            <a:r>
              <a:rPr kumimoji="1" lang="en-US" altLang="ja-JP" sz="2000" i="1" dirty="0" smtClean="0"/>
              <a:t>v</a:t>
            </a:r>
            <a:r>
              <a:rPr lang="en-US" altLang="ja-JP" sz="2000" i="1" baseline="-25000" dirty="0"/>
              <a:t>3</a:t>
            </a:r>
            <a:endParaRPr kumimoji="1" lang="ja-JP" altLang="en-US" sz="2000" i="1" dirty="0"/>
          </a:p>
        </p:txBody>
      </p:sp>
      <p:sp>
        <p:nvSpPr>
          <p:cNvPr id="19" name="テキスト ボックス 18"/>
          <p:cNvSpPr txBox="1"/>
          <p:nvPr/>
        </p:nvSpPr>
        <p:spPr>
          <a:xfrm>
            <a:off x="6598511" y="1712525"/>
            <a:ext cx="483136" cy="367408"/>
          </a:xfrm>
          <a:prstGeom prst="rect">
            <a:avLst/>
          </a:prstGeom>
          <a:noFill/>
        </p:spPr>
        <p:txBody>
          <a:bodyPr wrap="none" rtlCol="0">
            <a:spAutoFit/>
          </a:bodyPr>
          <a:lstStyle/>
          <a:p>
            <a:r>
              <a:rPr kumimoji="1" lang="en-US" altLang="ja-JP" sz="2000" i="1" dirty="0" smtClean="0"/>
              <a:t>v</a:t>
            </a:r>
            <a:r>
              <a:rPr lang="en-US" altLang="ja-JP" sz="2000" i="1" baseline="-25000" dirty="0"/>
              <a:t>4</a:t>
            </a:r>
            <a:endParaRPr kumimoji="1" lang="ja-JP" altLang="en-US" sz="2000" i="1" dirty="0"/>
          </a:p>
        </p:txBody>
      </p:sp>
      <p:sp>
        <p:nvSpPr>
          <p:cNvPr id="20" name="テキスト ボックス 19"/>
          <p:cNvSpPr txBox="1"/>
          <p:nvPr/>
        </p:nvSpPr>
        <p:spPr>
          <a:xfrm>
            <a:off x="5148064" y="3622021"/>
            <a:ext cx="483136" cy="367408"/>
          </a:xfrm>
          <a:prstGeom prst="rect">
            <a:avLst/>
          </a:prstGeom>
          <a:noFill/>
        </p:spPr>
        <p:txBody>
          <a:bodyPr wrap="none" rtlCol="0">
            <a:spAutoFit/>
          </a:bodyPr>
          <a:lstStyle/>
          <a:p>
            <a:r>
              <a:rPr kumimoji="1" lang="en-US" altLang="ja-JP" sz="2000" i="1" dirty="0" smtClean="0"/>
              <a:t>v</a:t>
            </a:r>
            <a:r>
              <a:rPr lang="en-US" altLang="ja-JP" sz="2000" i="1" baseline="-25000" dirty="0"/>
              <a:t>5</a:t>
            </a:r>
            <a:endParaRPr kumimoji="1" lang="ja-JP" altLang="en-US" sz="2000" i="1" dirty="0"/>
          </a:p>
        </p:txBody>
      </p:sp>
      <p:sp>
        <p:nvSpPr>
          <p:cNvPr id="21" name="テキスト ボックス 20"/>
          <p:cNvSpPr txBox="1"/>
          <p:nvPr/>
        </p:nvSpPr>
        <p:spPr>
          <a:xfrm>
            <a:off x="6588224" y="5737947"/>
            <a:ext cx="483136" cy="367408"/>
          </a:xfrm>
          <a:prstGeom prst="rect">
            <a:avLst/>
          </a:prstGeom>
          <a:noFill/>
        </p:spPr>
        <p:txBody>
          <a:bodyPr wrap="none" rtlCol="0">
            <a:spAutoFit/>
          </a:bodyPr>
          <a:lstStyle/>
          <a:p>
            <a:r>
              <a:rPr kumimoji="1" lang="en-US" altLang="ja-JP" sz="2000" i="1" dirty="0" smtClean="0"/>
              <a:t>v</a:t>
            </a:r>
            <a:r>
              <a:rPr lang="en-US" altLang="ja-JP" sz="2000" i="1" baseline="-25000" dirty="0"/>
              <a:t>6</a:t>
            </a:r>
            <a:endParaRPr kumimoji="1" lang="ja-JP" altLang="en-US" sz="2000" i="1" dirty="0"/>
          </a:p>
        </p:txBody>
      </p:sp>
      <p:cxnSp>
        <p:nvCxnSpPr>
          <p:cNvPr id="22" name="直線矢印コネクタ 21"/>
          <p:cNvCxnSpPr>
            <a:stCxn id="6" idx="7"/>
            <a:endCxn id="11" idx="3"/>
          </p:cNvCxnSpPr>
          <p:nvPr/>
        </p:nvCxnSpPr>
        <p:spPr>
          <a:xfrm flipV="1">
            <a:off x="1092716" y="2146294"/>
            <a:ext cx="693872" cy="149675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6" idx="5"/>
            <a:endCxn id="12" idx="1"/>
          </p:cNvCxnSpPr>
          <p:nvPr/>
        </p:nvCxnSpPr>
        <p:spPr>
          <a:xfrm>
            <a:off x="1092716" y="4063852"/>
            <a:ext cx="693872" cy="1695124"/>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12" idx="6"/>
            <a:endCxn id="8" idx="2"/>
          </p:cNvCxnSpPr>
          <p:nvPr/>
        </p:nvCxnSpPr>
        <p:spPr>
          <a:xfrm>
            <a:off x="2339752" y="5969377"/>
            <a:ext cx="4104456"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1" idx="6"/>
            <a:endCxn id="10" idx="2"/>
          </p:cNvCxnSpPr>
          <p:nvPr/>
        </p:nvCxnSpPr>
        <p:spPr>
          <a:xfrm>
            <a:off x="2339752" y="1935893"/>
            <a:ext cx="4104456"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a:stCxn id="10" idx="5"/>
            <a:endCxn id="13" idx="0"/>
          </p:cNvCxnSpPr>
          <p:nvPr/>
        </p:nvCxnSpPr>
        <p:spPr>
          <a:xfrm>
            <a:off x="6997372" y="2146294"/>
            <a:ext cx="1067016" cy="1409605"/>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8" idx="7"/>
            <a:endCxn id="13" idx="4"/>
          </p:cNvCxnSpPr>
          <p:nvPr/>
        </p:nvCxnSpPr>
        <p:spPr>
          <a:xfrm flipV="1">
            <a:off x="6997372" y="4151003"/>
            <a:ext cx="1067016" cy="1607973"/>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a:stCxn id="7" idx="7"/>
            <a:endCxn id="10" idx="3"/>
          </p:cNvCxnSpPr>
          <p:nvPr/>
        </p:nvCxnSpPr>
        <p:spPr>
          <a:xfrm flipV="1">
            <a:off x="5557212" y="2146294"/>
            <a:ext cx="981904" cy="149675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a:stCxn id="7" idx="5"/>
            <a:endCxn id="8" idx="0"/>
          </p:cNvCxnSpPr>
          <p:nvPr/>
        </p:nvCxnSpPr>
        <p:spPr>
          <a:xfrm>
            <a:off x="5557212" y="4063852"/>
            <a:ext cx="1211032" cy="1607973"/>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9" idx="6"/>
            <a:endCxn id="7" idx="2"/>
          </p:cNvCxnSpPr>
          <p:nvPr/>
        </p:nvCxnSpPr>
        <p:spPr>
          <a:xfrm>
            <a:off x="3635896" y="3853451"/>
            <a:ext cx="1368152" cy="0"/>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12" idx="7"/>
            <a:endCxn id="9" idx="3"/>
          </p:cNvCxnSpPr>
          <p:nvPr/>
        </p:nvCxnSpPr>
        <p:spPr>
          <a:xfrm flipV="1">
            <a:off x="2244844" y="4063852"/>
            <a:ext cx="837888" cy="1695124"/>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11" idx="5"/>
            <a:endCxn id="9" idx="1"/>
          </p:cNvCxnSpPr>
          <p:nvPr/>
        </p:nvCxnSpPr>
        <p:spPr>
          <a:xfrm>
            <a:off x="2244844" y="2146294"/>
            <a:ext cx="837888" cy="1496756"/>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971600" y="2564058"/>
            <a:ext cx="484208" cy="423933"/>
          </a:xfrm>
          <a:prstGeom prst="rect">
            <a:avLst/>
          </a:prstGeom>
          <a:noFill/>
        </p:spPr>
        <p:txBody>
          <a:bodyPr wrap="square" rtlCol="0">
            <a:spAutoFit/>
          </a:bodyPr>
          <a:lstStyle/>
          <a:p>
            <a:r>
              <a:rPr lang="en-US" altLang="ja-JP" sz="2400" i="1" dirty="0" smtClean="0"/>
              <a:t>e</a:t>
            </a:r>
            <a:r>
              <a:rPr lang="en-US" altLang="ja-JP" sz="2400" i="1" baseline="-25000" dirty="0" smtClean="0"/>
              <a:t>1</a:t>
            </a:r>
            <a:endParaRPr kumimoji="1" lang="ja-JP" altLang="en-US" sz="2400" i="1" dirty="0"/>
          </a:p>
        </p:txBody>
      </p:sp>
      <p:sp>
        <p:nvSpPr>
          <p:cNvPr id="34" name="テキスト ボックス 33"/>
          <p:cNvSpPr txBox="1"/>
          <p:nvPr/>
        </p:nvSpPr>
        <p:spPr>
          <a:xfrm>
            <a:off x="899592" y="4812230"/>
            <a:ext cx="484208" cy="423933"/>
          </a:xfrm>
          <a:prstGeom prst="rect">
            <a:avLst/>
          </a:prstGeom>
          <a:noFill/>
        </p:spPr>
        <p:txBody>
          <a:bodyPr wrap="square" rtlCol="0">
            <a:spAutoFit/>
          </a:bodyPr>
          <a:lstStyle/>
          <a:p>
            <a:r>
              <a:rPr lang="en-US" altLang="ja-JP" sz="2400" i="1" dirty="0" smtClean="0"/>
              <a:t>e</a:t>
            </a:r>
            <a:r>
              <a:rPr lang="en-US" altLang="ja-JP" sz="2400" i="1" baseline="-25000" dirty="0"/>
              <a:t>2</a:t>
            </a:r>
            <a:endParaRPr kumimoji="1" lang="ja-JP" altLang="en-US" sz="2400" i="1" dirty="0"/>
          </a:p>
        </p:txBody>
      </p:sp>
      <p:sp>
        <p:nvSpPr>
          <p:cNvPr id="35" name="テキスト ボックス 34"/>
          <p:cNvSpPr txBox="1"/>
          <p:nvPr/>
        </p:nvSpPr>
        <p:spPr>
          <a:xfrm>
            <a:off x="2771800" y="2564058"/>
            <a:ext cx="484208" cy="423933"/>
          </a:xfrm>
          <a:prstGeom prst="rect">
            <a:avLst/>
          </a:prstGeom>
          <a:noFill/>
        </p:spPr>
        <p:txBody>
          <a:bodyPr wrap="square" rtlCol="0">
            <a:spAutoFit/>
          </a:bodyPr>
          <a:lstStyle/>
          <a:p>
            <a:r>
              <a:rPr lang="en-US" altLang="ja-JP" sz="2400" i="1" dirty="0" smtClean="0"/>
              <a:t>e</a:t>
            </a:r>
            <a:r>
              <a:rPr lang="en-US" altLang="ja-JP" sz="2400" i="1" baseline="-25000" dirty="0"/>
              <a:t>3</a:t>
            </a:r>
            <a:endParaRPr kumimoji="1" lang="ja-JP" altLang="en-US" sz="2400" i="1" dirty="0"/>
          </a:p>
        </p:txBody>
      </p:sp>
      <p:sp>
        <p:nvSpPr>
          <p:cNvPr id="36" name="テキスト ボックス 35"/>
          <p:cNvSpPr txBox="1"/>
          <p:nvPr/>
        </p:nvSpPr>
        <p:spPr>
          <a:xfrm>
            <a:off x="2915816" y="4812230"/>
            <a:ext cx="484208" cy="423933"/>
          </a:xfrm>
          <a:prstGeom prst="rect">
            <a:avLst/>
          </a:prstGeom>
          <a:noFill/>
        </p:spPr>
        <p:txBody>
          <a:bodyPr wrap="square" rtlCol="0">
            <a:spAutoFit/>
          </a:bodyPr>
          <a:lstStyle/>
          <a:p>
            <a:r>
              <a:rPr lang="en-US" altLang="ja-JP" sz="2400" i="1" dirty="0" smtClean="0"/>
              <a:t>e</a:t>
            </a:r>
            <a:r>
              <a:rPr lang="en-US" altLang="ja-JP" sz="2400" i="1" baseline="-25000" dirty="0"/>
              <a:t>4</a:t>
            </a:r>
            <a:endParaRPr kumimoji="1" lang="ja-JP" altLang="en-US" sz="2400" i="1" dirty="0"/>
          </a:p>
        </p:txBody>
      </p:sp>
      <p:sp>
        <p:nvSpPr>
          <p:cNvPr id="37" name="テキスト ボックス 36"/>
          <p:cNvSpPr txBox="1"/>
          <p:nvPr/>
        </p:nvSpPr>
        <p:spPr>
          <a:xfrm>
            <a:off x="4139952" y="1412776"/>
            <a:ext cx="484208" cy="423933"/>
          </a:xfrm>
          <a:prstGeom prst="rect">
            <a:avLst/>
          </a:prstGeom>
          <a:noFill/>
        </p:spPr>
        <p:txBody>
          <a:bodyPr wrap="square" rtlCol="0">
            <a:spAutoFit/>
          </a:bodyPr>
          <a:lstStyle/>
          <a:p>
            <a:r>
              <a:rPr lang="en-US" altLang="ja-JP" sz="2400" i="1" dirty="0" smtClean="0"/>
              <a:t>e</a:t>
            </a:r>
            <a:r>
              <a:rPr lang="en-US" altLang="ja-JP" sz="2400" i="1" baseline="-25000" dirty="0"/>
              <a:t>5</a:t>
            </a:r>
            <a:endParaRPr kumimoji="1" lang="ja-JP" altLang="en-US" sz="2400" i="1" dirty="0"/>
          </a:p>
        </p:txBody>
      </p:sp>
      <p:sp>
        <p:nvSpPr>
          <p:cNvPr id="38" name="テキスト ボックス 37"/>
          <p:cNvSpPr txBox="1"/>
          <p:nvPr/>
        </p:nvSpPr>
        <p:spPr>
          <a:xfrm>
            <a:off x="4139952" y="5473457"/>
            <a:ext cx="484208" cy="423933"/>
          </a:xfrm>
          <a:prstGeom prst="rect">
            <a:avLst/>
          </a:prstGeom>
          <a:noFill/>
        </p:spPr>
        <p:txBody>
          <a:bodyPr wrap="square" rtlCol="0">
            <a:spAutoFit/>
          </a:bodyPr>
          <a:lstStyle/>
          <a:p>
            <a:r>
              <a:rPr lang="en-US" altLang="ja-JP" sz="2400" i="1" dirty="0" smtClean="0"/>
              <a:t>e</a:t>
            </a:r>
            <a:r>
              <a:rPr lang="en-US" altLang="ja-JP" sz="2400" i="1" baseline="-25000" dirty="0"/>
              <a:t>7</a:t>
            </a:r>
            <a:endParaRPr kumimoji="1" lang="ja-JP" altLang="en-US" sz="2400" i="1" dirty="0"/>
          </a:p>
        </p:txBody>
      </p:sp>
      <p:sp>
        <p:nvSpPr>
          <p:cNvPr id="39" name="テキスト ボックス 38"/>
          <p:cNvSpPr txBox="1"/>
          <p:nvPr/>
        </p:nvSpPr>
        <p:spPr>
          <a:xfrm>
            <a:off x="4139952" y="3357530"/>
            <a:ext cx="484208" cy="423933"/>
          </a:xfrm>
          <a:prstGeom prst="rect">
            <a:avLst/>
          </a:prstGeom>
          <a:noFill/>
        </p:spPr>
        <p:txBody>
          <a:bodyPr wrap="square" rtlCol="0">
            <a:spAutoFit/>
          </a:bodyPr>
          <a:lstStyle/>
          <a:p>
            <a:r>
              <a:rPr lang="en-US" altLang="ja-JP" sz="2400" i="1" dirty="0" smtClean="0"/>
              <a:t>e</a:t>
            </a:r>
            <a:r>
              <a:rPr lang="en-US" altLang="ja-JP" sz="2400" i="1" baseline="-25000" dirty="0"/>
              <a:t>6</a:t>
            </a:r>
            <a:endParaRPr kumimoji="1" lang="ja-JP" altLang="en-US" sz="2400" i="1" dirty="0"/>
          </a:p>
        </p:txBody>
      </p:sp>
      <p:sp>
        <p:nvSpPr>
          <p:cNvPr id="40" name="テキスト ボックス 39"/>
          <p:cNvSpPr txBox="1"/>
          <p:nvPr/>
        </p:nvSpPr>
        <p:spPr>
          <a:xfrm>
            <a:off x="5455944" y="2630181"/>
            <a:ext cx="484208" cy="423933"/>
          </a:xfrm>
          <a:prstGeom prst="rect">
            <a:avLst/>
          </a:prstGeom>
          <a:noFill/>
        </p:spPr>
        <p:txBody>
          <a:bodyPr wrap="square" rtlCol="0">
            <a:spAutoFit/>
          </a:bodyPr>
          <a:lstStyle/>
          <a:p>
            <a:r>
              <a:rPr lang="en-US" altLang="ja-JP" sz="2400" i="1" dirty="0" smtClean="0"/>
              <a:t>e</a:t>
            </a:r>
            <a:r>
              <a:rPr lang="en-US" altLang="ja-JP" sz="2400" i="1" baseline="-25000" dirty="0"/>
              <a:t>8</a:t>
            </a:r>
            <a:endParaRPr kumimoji="1" lang="ja-JP" altLang="en-US" sz="2400" i="1" dirty="0"/>
          </a:p>
        </p:txBody>
      </p:sp>
      <p:sp>
        <p:nvSpPr>
          <p:cNvPr id="41" name="テキスト ボックス 40"/>
          <p:cNvSpPr txBox="1"/>
          <p:nvPr/>
        </p:nvSpPr>
        <p:spPr>
          <a:xfrm>
            <a:off x="5671968" y="4812230"/>
            <a:ext cx="484208" cy="423933"/>
          </a:xfrm>
          <a:prstGeom prst="rect">
            <a:avLst/>
          </a:prstGeom>
          <a:noFill/>
        </p:spPr>
        <p:txBody>
          <a:bodyPr wrap="square" rtlCol="0">
            <a:spAutoFit/>
          </a:bodyPr>
          <a:lstStyle/>
          <a:p>
            <a:r>
              <a:rPr lang="en-US" altLang="ja-JP" sz="2400" i="1" dirty="0" smtClean="0"/>
              <a:t>e</a:t>
            </a:r>
            <a:r>
              <a:rPr lang="en-US" altLang="ja-JP" sz="2400" i="1" baseline="-25000" dirty="0"/>
              <a:t>9</a:t>
            </a:r>
            <a:endParaRPr kumimoji="1" lang="ja-JP" altLang="en-US" sz="2400" i="1" dirty="0"/>
          </a:p>
        </p:txBody>
      </p:sp>
      <p:sp>
        <p:nvSpPr>
          <p:cNvPr id="42" name="テキスト ボックス 41"/>
          <p:cNvSpPr txBox="1"/>
          <p:nvPr/>
        </p:nvSpPr>
        <p:spPr>
          <a:xfrm>
            <a:off x="7668344" y="2564058"/>
            <a:ext cx="720080" cy="461665"/>
          </a:xfrm>
          <a:prstGeom prst="rect">
            <a:avLst/>
          </a:prstGeom>
          <a:noFill/>
        </p:spPr>
        <p:txBody>
          <a:bodyPr wrap="square" rtlCol="0">
            <a:spAutoFit/>
          </a:bodyPr>
          <a:lstStyle/>
          <a:p>
            <a:r>
              <a:rPr lang="en-US" altLang="ja-JP" sz="2400" i="1" dirty="0" smtClean="0"/>
              <a:t>e</a:t>
            </a:r>
            <a:r>
              <a:rPr lang="en-US" altLang="ja-JP" sz="2400" i="1" baseline="-25000" dirty="0" smtClean="0"/>
              <a:t>10</a:t>
            </a:r>
            <a:endParaRPr kumimoji="1" lang="ja-JP" altLang="en-US" sz="2400" i="1" dirty="0"/>
          </a:p>
        </p:txBody>
      </p:sp>
      <p:sp>
        <p:nvSpPr>
          <p:cNvPr id="43" name="テキスト ボックス 42"/>
          <p:cNvSpPr txBox="1"/>
          <p:nvPr/>
        </p:nvSpPr>
        <p:spPr>
          <a:xfrm>
            <a:off x="7668344" y="4812230"/>
            <a:ext cx="576064" cy="423933"/>
          </a:xfrm>
          <a:prstGeom prst="rect">
            <a:avLst/>
          </a:prstGeom>
          <a:noFill/>
        </p:spPr>
        <p:txBody>
          <a:bodyPr wrap="square" rtlCol="0">
            <a:spAutoFit/>
          </a:bodyPr>
          <a:lstStyle/>
          <a:p>
            <a:r>
              <a:rPr lang="en-US" altLang="ja-JP" sz="2400" i="1" dirty="0" smtClean="0"/>
              <a:t>e</a:t>
            </a:r>
            <a:r>
              <a:rPr lang="en-US" altLang="ja-JP" sz="2400" i="1" baseline="-25000" dirty="0" smtClean="0"/>
              <a:t>11</a:t>
            </a:r>
            <a:endParaRPr kumimoji="1" lang="ja-JP" altLang="en-US" sz="2400" i="1" dirty="0"/>
          </a:p>
        </p:txBody>
      </p:sp>
      <p:cxnSp>
        <p:nvCxnSpPr>
          <p:cNvPr id="45" name="直線コネクタ 44"/>
          <p:cNvCxnSpPr>
            <a:stCxn id="6" idx="7"/>
            <a:endCxn id="11" idx="3"/>
          </p:cNvCxnSpPr>
          <p:nvPr/>
        </p:nvCxnSpPr>
        <p:spPr>
          <a:xfrm flipV="1">
            <a:off x="1092716" y="2146293"/>
            <a:ext cx="693872" cy="1496757"/>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11" idx="6"/>
            <a:endCxn id="10" idx="2"/>
          </p:cNvCxnSpPr>
          <p:nvPr/>
        </p:nvCxnSpPr>
        <p:spPr>
          <a:xfrm>
            <a:off x="2339752" y="1935892"/>
            <a:ext cx="4104456" cy="0"/>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13" idx="0"/>
            <a:endCxn id="10" idx="5"/>
          </p:cNvCxnSpPr>
          <p:nvPr/>
        </p:nvCxnSpPr>
        <p:spPr>
          <a:xfrm flipH="1" flipV="1">
            <a:off x="6997372" y="2146293"/>
            <a:ext cx="1067016" cy="1409606"/>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9" idx="1"/>
            <a:endCxn id="11" idx="5"/>
          </p:cNvCxnSpPr>
          <p:nvPr/>
        </p:nvCxnSpPr>
        <p:spPr>
          <a:xfrm flipH="1" flipV="1">
            <a:off x="2244844" y="2146293"/>
            <a:ext cx="837888" cy="1496757"/>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7" idx="2"/>
            <a:endCxn id="9" idx="6"/>
          </p:cNvCxnSpPr>
          <p:nvPr/>
        </p:nvCxnSpPr>
        <p:spPr>
          <a:xfrm flipH="1">
            <a:off x="3635896" y="3853451"/>
            <a:ext cx="1368152" cy="0"/>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a:endCxn id="10" idx="3"/>
          </p:cNvCxnSpPr>
          <p:nvPr/>
        </p:nvCxnSpPr>
        <p:spPr>
          <a:xfrm flipV="1">
            <a:off x="5557212" y="2146293"/>
            <a:ext cx="981904" cy="1496758"/>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8" idx="0"/>
            <a:endCxn id="7" idx="5"/>
          </p:cNvCxnSpPr>
          <p:nvPr/>
        </p:nvCxnSpPr>
        <p:spPr>
          <a:xfrm flipH="1" flipV="1">
            <a:off x="5557212" y="4063852"/>
            <a:ext cx="1211032" cy="1607973"/>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endCxn id="13" idx="4"/>
          </p:cNvCxnSpPr>
          <p:nvPr/>
        </p:nvCxnSpPr>
        <p:spPr>
          <a:xfrm flipV="1">
            <a:off x="6997372" y="4151003"/>
            <a:ext cx="1067016" cy="1607973"/>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a:stCxn id="12" idx="1"/>
            <a:endCxn id="6" idx="5"/>
          </p:cNvCxnSpPr>
          <p:nvPr/>
        </p:nvCxnSpPr>
        <p:spPr>
          <a:xfrm flipH="1" flipV="1">
            <a:off x="1092716" y="4063852"/>
            <a:ext cx="693872" cy="1695124"/>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a:endCxn id="9" idx="3"/>
          </p:cNvCxnSpPr>
          <p:nvPr/>
        </p:nvCxnSpPr>
        <p:spPr>
          <a:xfrm flipV="1">
            <a:off x="2244844" y="4063852"/>
            <a:ext cx="837888" cy="1695124"/>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8" idx="2"/>
            <a:endCxn id="12" idx="6"/>
          </p:cNvCxnSpPr>
          <p:nvPr/>
        </p:nvCxnSpPr>
        <p:spPr>
          <a:xfrm flipH="1">
            <a:off x="2339752" y="5969377"/>
            <a:ext cx="4104456" cy="0"/>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3016399" y="1275570"/>
            <a:ext cx="621992" cy="461665"/>
          </a:xfrm>
          <a:prstGeom prst="rect">
            <a:avLst/>
          </a:prstGeom>
          <a:noFill/>
        </p:spPr>
        <p:txBody>
          <a:bodyPr wrap="square" rtlCol="0">
            <a:spAutoFit/>
          </a:bodyPr>
          <a:lstStyle/>
          <a:p>
            <a:r>
              <a:rPr lang="en-US" altLang="ja-JP" sz="2400" i="1" dirty="0" smtClean="0">
                <a:solidFill>
                  <a:srgbClr val="FF0000"/>
                </a:solidFill>
              </a:rPr>
              <a:t>w</a:t>
            </a:r>
            <a:r>
              <a:rPr lang="en-US" altLang="ja-JP" sz="2400" i="1" baseline="-25000" dirty="0">
                <a:solidFill>
                  <a:srgbClr val="FF0000"/>
                </a:solidFill>
              </a:rPr>
              <a:t>1</a:t>
            </a:r>
            <a:endParaRPr kumimoji="1" lang="ja-JP" altLang="en-US" sz="2400" i="1" dirty="0">
              <a:solidFill>
                <a:srgbClr val="FF0000"/>
              </a:solidFill>
            </a:endParaRPr>
          </a:p>
        </p:txBody>
      </p:sp>
      <p:sp>
        <p:nvSpPr>
          <p:cNvPr id="56" name="テキスト ボックス 55"/>
          <p:cNvSpPr txBox="1"/>
          <p:nvPr/>
        </p:nvSpPr>
        <p:spPr>
          <a:xfrm>
            <a:off x="2490294" y="2146293"/>
            <a:ext cx="621992" cy="461665"/>
          </a:xfrm>
          <a:prstGeom prst="rect">
            <a:avLst/>
          </a:prstGeom>
          <a:noFill/>
        </p:spPr>
        <p:txBody>
          <a:bodyPr wrap="square" rtlCol="0">
            <a:spAutoFit/>
          </a:bodyPr>
          <a:lstStyle/>
          <a:p>
            <a:r>
              <a:rPr lang="en-US" altLang="ja-JP" sz="2400" i="1" dirty="0" smtClean="0">
                <a:solidFill>
                  <a:srgbClr val="FF0000"/>
                </a:solidFill>
              </a:rPr>
              <a:t>w</a:t>
            </a:r>
            <a:r>
              <a:rPr lang="en-US" altLang="ja-JP" sz="2400" i="1" baseline="-25000" dirty="0" smtClean="0">
                <a:solidFill>
                  <a:srgbClr val="FF0000"/>
                </a:solidFill>
              </a:rPr>
              <a:t>2</a:t>
            </a:r>
            <a:endParaRPr kumimoji="1" lang="ja-JP" altLang="en-US" sz="2400" i="1" dirty="0">
              <a:solidFill>
                <a:srgbClr val="FF0000"/>
              </a:solidFill>
            </a:endParaRPr>
          </a:p>
        </p:txBody>
      </p:sp>
      <p:sp>
        <p:nvSpPr>
          <p:cNvPr id="57" name="テキスト ボックス 56"/>
          <p:cNvSpPr txBox="1"/>
          <p:nvPr/>
        </p:nvSpPr>
        <p:spPr>
          <a:xfrm>
            <a:off x="5987152" y="4149649"/>
            <a:ext cx="621992" cy="461665"/>
          </a:xfrm>
          <a:prstGeom prst="rect">
            <a:avLst/>
          </a:prstGeom>
          <a:noFill/>
        </p:spPr>
        <p:txBody>
          <a:bodyPr wrap="square" rtlCol="0">
            <a:spAutoFit/>
          </a:bodyPr>
          <a:lstStyle/>
          <a:p>
            <a:r>
              <a:rPr lang="en-US" altLang="ja-JP" sz="2400" i="1" dirty="0" smtClean="0">
                <a:solidFill>
                  <a:srgbClr val="FF0000"/>
                </a:solidFill>
              </a:rPr>
              <a:t>w</a:t>
            </a:r>
            <a:r>
              <a:rPr lang="en-US" altLang="ja-JP" sz="2400" i="1" baseline="-25000" dirty="0" smtClean="0">
                <a:solidFill>
                  <a:srgbClr val="FF0000"/>
                </a:solidFill>
              </a:rPr>
              <a:t>3</a:t>
            </a:r>
            <a:endParaRPr kumimoji="1" lang="ja-JP" altLang="en-US" sz="2400" i="1" dirty="0">
              <a:solidFill>
                <a:srgbClr val="FF0000"/>
              </a:solidFill>
            </a:endParaRPr>
          </a:p>
        </p:txBody>
      </p:sp>
      <p:sp>
        <p:nvSpPr>
          <p:cNvPr id="59" name="テキスト ボックス 58"/>
          <p:cNvSpPr txBox="1"/>
          <p:nvPr/>
        </p:nvSpPr>
        <p:spPr>
          <a:xfrm>
            <a:off x="6019564" y="2757158"/>
            <a:ext cx="621992" cy="461665"/>
          </a:xfrm>
          <a:prstGeom prst="rect">
            <a:avLst/>
          </a:prstGeom>
          <a:noFill/>
        </p:spPr>
        <p:txBody>
          <a:bodyPr wrap="square" rtlCol="0">
            <a:spAutoFit/>
          </a:bodyPr>
          <a:lstStyle/>
          <a:p>
            <a:r>
              <a:rPr lang="en-US" altLang="ja-JP" sz="2400" i="1" dirty="0" smtClean="0">
                <a:solidFill>
                  <a:srgbClr val="FF0000"/>
                </a:solidFill>
              </a:rPr>
              <a:t>w</a:t>
            </a:r>
            <a:r>
              <a:rPr lang="en-US" altLang="ja-JP" sz="2400" i="1" baseline="-25000" dirty="0">
                <a:solidFill>
                  <a:srgbClr val="FF0000"/>
                </a:solidFill>
              </a:rPr>
              <a:t>4</a:t>
            </a:r>
            <a:endParaRPr kumimoji="1" lang="ja-JP" altLang="en-US" sz="2400" i="1" dirty="0">
              <a:solidFill>
                <a:srgbClr val="FF0000"/>
              </a:solidFill>
            </a:endParaRPr>
          </a:p>
        </p:txBody>
      </p:sp>
      <p:sp>
        <p:nvSpPr>
          <p:cNvPr id="60" name="テキスト ボックス 59"/>
          <p:cNvSpPr txBox="1"/>
          <p:nvPr/>
        </p:nvSpPr>
        <p:spPr>
          <a:xfrm>
            <a:off x="6518796" y="4380481"/>
            <a:ext cx="621992" cy="461665"/>
          </a:xfrm>
          <a:prstGeom prst="rect">
            <a:avLst/>
          </a:prstGeom>
          <a:noFill/>
        </p:spPr>
        <p:txBody>
          <a:bodyPr wrap="square" rtlCol="0">
            <a:spAutoFit/>
          </a:bodyPr>
          <a:lstStyle/>
          <a:p>
            <a:r>
              <a:rPr lang="en-US" altLang="ja-JP" sz="2400" i="1" dirty="0" smtClean="0">
                <a:solidFill>
                  <a:srgbClr val="FF0000"/>
                </a:solidFill>
              </a:rPr>
              <a:t>w</a:t>
            </a:r>
            <a:r>
              <a:rPr lang="en-US" altLang="ja-JP" sz="2400" i="1" baseline="-25000" dirty="0">
                <a:solidFill>
                  <a:srgbClr val="FF0000"/>
                </a:solidFill>
              </a:rPr>
              <a:t>5</a:t>
            </a:r>
            <a:endParaRPr kumimoji="1" lang="ja-JP" altLang="en-US" sz="2400" i="1" dirty="0">
              <a:solidFill>
                <a:srgbClr val="FF0000"/>
              </a:solidFill>
            </a:endParaRPr>
          </a:p>
        </p:txBody>
      </p:sp>
      <p:sp>
        <p:nvSpPr>
          <p:cNvPr id="62" name="テキスト ボックス 61"/>
          <p:cNvSpPr txBox="1"/>
          <p:nvPr/>
        </p:nvSpPr>
        <p:spPr>
          <a:xfrm>
            <a:off x="4382056" y="6036096"/>
            <a:ext cx="621992" cy="461665"/>
          </a:xfrm>
          <a:prstGeom prst="rect">
            <a:avLst/>
          </a:prstGeom>
          <a:noFill/>
        </p:spPr>
        <p:txBody>
          <a:bodyPr wrap="square" rtlCol="0">
            <a:spAutoFit/>
          </a:bodyPr>
          <a:lstStyle/>
          <a:p>
            <a:r>
              <a:rPr lang="en-US" altLang="ja-JP" sz="2400" i="1" dirty="0" smtClean="0">
                <a:solidFill>
                  <a:srgbClr val="FF0000"/>
                </a:solidFill>
              </a:rPr>
              <a:t>w</a:t>
            </a:r>
            <a:r>
              <a:rPr lang="en-US" altLang="ja-JP" sz="2400" i="1" baseline="-25000" dirty="0">
                <a:solidFill>
                  <a:srgbClr val="FF0000"/>
                </a:solidFill>
              </a:rPr>
              <a:t>6</a:t>
            </a:r>
            <a:endParaRPr kumimoji="1" lang="ja-JP" altLang="en-US" sz="2400" i="1" dirty="0">
              <a:solidFill>
                <a:srgbClr val="FF0000"/>
              </a:solidFill>
            </a:endParaRPr>
          </a:p>
        </p:txBody>
      </p:sp>
      <p:sp>
        <p:nvSpPr>
          <p:cNvPr id="3" name="スライド番号プレースホルダー 2"/>
          <p:cNvSpPr>
            <a:spLocks noGrp="1"/>
          </p:cNvSpPr>
          <p:nvPr>
            <p:ph type="sldNum" sz="quarter" idx="12"/>
          </p:nvPr>
        </p:nvSpPr>
        <p:spPr/>
        <p:txBody>
          <a:bodyPr/>
          <a:lstStyle/>
          <a:p>
            <a:fld id="{6B198337-42E8-409E-9910-3595C517C26B}" type="slidenum">
              <a:rPr kumimoji="1" lang="ja-JP" altLang="en-US" smtClean="0"/>
              <a:t>7</a:t>
            </a:fld>
            <a:endParaRPr kumimoji="1" lang="ja-JP" altLang="en-US"/>
          </a:p>
        </p:txBody>
      </p:sp>
    </p:spTree>
    <p:extLst>
      <p:ext uri="{BB962C8B-B14F-4D97-AF65-F5344CB8AC3E}">
        <p14:creationId xmlns:p14="http://schemas.microsoft.com/office/powerpoint/2010/main" val="190486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arn(inVertical)">
                                      <p:cBhvr>
                                        <p:cTn id="7" dur="500"/>
                                        <p:tgtEl>
                                          <p:spTgt spid="45"/>
                                        </p:tgtEl>
                                      </p:cBhvr>
                                    </p:animEffect>
                                  </p:childTnLst>
                                </p:cTn>
                              </p:par>
                              <p:par>
                                <p:cTn id="8" presetID="16" presetClass="entr" presetSubtype="21"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barn(inVertical)">
                                      <p:cBhvr>
                                        <p:cTn id="10" dur="500"/>
                                        <p:tgtEl>
                                          <p:spTgt spid="52"/>
                                        </p:tgtEl>
                                      </p:cBhvr>
                                    </p:animEffect>
                                  </p:childTnLst>
                                </p:cTn>
                              </p:par>
                              <p:par>
                                <p:cTn id="11" presetID="16" presetClass="entr" presetSubtype="21"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barn(inVertical)">
                                      <p:cBhvr>
                                        <p:cTn id="13" dur="500"/>
                                        <p:tgtEl>
                                          <p:spTgt spid="5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5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5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5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barn(inVertical)">
                                      <p:cBhvr>
                                        <p:cTn id="31" dur="500"/>
                                        <p:tgtEl>
                                          <p:spTgt spid="45"/>
                                        </p:tgtEl>
                                      </p:cBhvr>
                                    </p:animEffect>
                                  </p:childTnLst>
                                </p:cTn>
                              </p:par>
                              <p:par>
                                <p:cTn id="32" presetID="16" presetClass="entr" presetSubtype="21" fill="hold" nodeType="with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barn(inVertical)">
                                      <p:cBhvr>
                                        <p:cTn id="34" dur="500"/>
                                        <p:tgtEl>
                                          <p:spTgt spid="55"/>
                                        </p:tgtEl>
                                      </p:cBhvr>
                                    </p:animEffect>
                                  </p:childTnLst>
                                </p:cTn>
                              </p:par>
                              <p:par>
                                <p:cTn id="35" presetID="16" presetClass="entr" presetSubtype="21"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barn(inVertical)">
                                      <p:cBhvr>
                                        <p:cTn id="37" dur="500"/>
                                        <p:tgtEl>
                                          <p:spTgt spid="5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par>
                                <p:cTn id="41" presetID="16" presetClass="entr" presetSubtype="21" fill="hold" nodeType="with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barn(inVertical)">
                                      <p:cBhvr>
                                        <p:cTn id="43" dur="500"/>
                                        <p:tgtEl>
                                          <p:spTgt spid="61"/>
                                        </p:tgtEl>
                                      </p:cBhvr>
                                    </p:animEffect>
                                  </p:childTnLst>
                                </p:cTn>
                              </p:par>
                              <p:par>
                                <p:cTn id="44" presetID="16" presetClass="entr" presetSubtype="21" fill="hold" nodeType="with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barn(inVertical)">
                                      <p:cBhvr>
                                        <p:cTn id="46" dur="500"/>
                                        <p:tgtEl>
                                          <p:spTgt spid="64"/>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5"/>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5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5"/>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8"/>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61"/>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64"/>
                                        </p:tgtEl>
                                        <p:attrNameLst>
                                          <p:attrName>style.visibility</p:attrName>
                                        </p:attrNameLst>
                                      </p:cBhvr>
                                      <p:to>
                                        <p:strVal val="hidden"/>
                                      </p:to>
                                    </p:set>
                                  </p:childTnLst>
                                </p:cTn>
                              </p:par>
                              <p:par>
                                <p:cTn id="61" presetID="16" presetClass="entr" presetSubtype="21"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barn(inVertical)">
                                      <p:cBhvr>
                                        <p:cTn id="63" dur="500"/>
                                        <p:tgtEl>
                                          <p:spTgt spid="67"/>
                                        </p:tgtEl>
                                      </p:cBhvr>
                                    </p:animEffect>
                                  </p:childTnLst>
                                </p:cTn>
                              </p:par>
                              <p:par>
                                <p:cTn id="64" presetID="1" presetClass="exit" presetSubtype="0" fill="hold" nodeType="withEffect">
                                  <p:stCondLst>
                                    <p:cond delay="0"/>
                                  </p:stCondLst>
                                  <p:childTnLst>
                                    <p:set>
                                      <p:cBhvr>
                                        <p:cTn id="65" dur="1" fill="hold">
                                          <p:stCondLst>
                                            <p:cond delay="0"/>
                                          </p:stCondLst>
                                        </p:cTn>
                                        <p:tgtEl>
                                          <p:spTgt spid="67"/>
                                        </p:tgtEl>
                                        <p:attrNameLst>
                                          <p:attrName>style.visibility</p:attrName>
                                        </p:attrNameLst>
                                      </p:cBhvr>
                                      <p:to>
                                        <p:strVal val="hidden"/>
                                      </p:to>
                                    </p:set>
                                  </p:childTnLst>
                                </p:cTn>
                              </p:par>
                              <p:par>
                                <p:cTn id="66" presetID="16" presetClass="entr" presetSubtype="21" fill="hold" nodeType="withEffect">
                                  <p:stCondLst>
                                    <p:cond delay="0"/>
                                  </p:stCondLst>
                                  <p:childTnLst>
                                    <p:set>
                                      <p:cBhvr>
                                        <p:cTn id="67" dur="1" fill="hold">
                                          <p:stCondLst>
                                            <p:cond delay="0"/>
                                          </p:stCondLst>
                                        </p:cTn>
                                        <p:tgtEl>
                                          <p:spTgt spid="70"/>
                                        </p:tgtEl>
                                        <p:attrNameLst>
                                          <p:attrName>style.visibility</p:attrName>
                                        </p:attrNameLst>
                                      </p:cBhvr>
                                      <p:to>
                                        <p:strVal val="visible"/>
                                      </p:to>
                                    </p:set>
                                    <p:animEffect transition="in" filter="barn(inVertical)">
                                      <p:cBhvr>
                                        <p:cTn id="68" dur="500"/>
                                        <p:tgtEl>
                                          <p:spTgt spid="70"/>
                                        </p:tgtEl>
                                      </p:cBhvr>
                                    </p:animEffect>
                                  </p:childTnLst>
                                </p:cTn>
                              </p:par>
                              <p:par>
                                <p:cTn id="69" presetID="1" presetClass="exit" presetSubtype="0" fill="hold" nodeType="withEffect">
                                  <p:stCondLst>
                                    <p:cond delay="0"/>
                                  </p:stCondLst>
                                  <p:childTnLst>
                                    <p:set>
                                      <p:cBhvr>
                                        <p:cTn id="70" dur="1" fill="hold">
                                          <p:stCondLst>
                                            <p:cond delay="0"/>
                                          </p:stCondLst>
                                        </p:cTn>
                                        <p:tgtEl>
                                          <p:spTgt spid="70"/>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barn(inVertical)">
                                      <p:cBhvr>
                                        <p:cTn id="75" dur="500"/>
                                        <p:tgtEl>
                                          <p:spTgt spid="45"/>
                                        </p:tgtEl>
                                      </p:cBhvr>
                                    </p:animEffect>
                                  </p:childTnLst>
                                </p:cTn>
                              </p:par>
                              <p:par>
                                <p:cTn id="76" presetID="16" presetClass="entr" presetSubtype="21" fill="hold" nodeType="with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barn(inVertical)">
                                      <p:cBhvr>
                                        <p:cTn id="78" dur="500"/>
                                        <p:tgtEl>
                                          <p:spTgt spid="5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animEffect transition="in" filter="fade">
                                      <p:cBhvr>
                                        <p:cTn id="81" dur="500"/>
                                        <p:tgtEl>
                                          <p:spTgt spid="57"/>
                                        </p:tgtEl>
                                      </p:cBhvr>
                                    </p:animEffect>
                                  </p:childTnLst>
                                </p:cTn>
                              </p:par>
                              <p:par>
                                <p:cTn id="82" presetID="16" presetClass="entr" presetSubtype="21" fill="hold" nodeType="with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barn(inVertical)">
                                      <p:cBhvr>
                                        <p:cTn id="84" dur="500"/>
                                        <p:tgtEl>
                                          <p:spTgt spid="61"/>
                                        </p:tgtEl>
                                      </p:cBhvr>
                                    </p:animEffect>
                                  </p:childTnLst>
                                </p:cTn>
                              </p:par>
                              <p:par>
                                <p:cTn id="85" presetID="16" presetClass="entr" presetSubtype="21"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barn(inVertical)">
                                      <p:cBhvr>
                                        <p:cTn id="87" dur="500"/>
                                        <p:tgtEl>
                                          <p:spTgt spid="67"/>
                                        </p:tgtEl>
                                      </p:cBhvr>
                                    </p:animEffect>
                                  </p:childTnLst>
                                </p:cTn>
                              </p:par>
                              <p:par>
                                <p:cTn id="88" presetID="16" presetClass="entr" presetSubtype="21" fill="hold" nodeType="withEffect">
                                  <p:stCondLst>
                                    <p:cond delay="0"/>
                                  </p:stCondLst>
                                  <p:childTnLst>
                                    <p:set>
                                      <p:cBhvr>
                                        <p:cTn id="89" dur="1" fill="hold">
                                          <p:stCondLst>
                                            <p:cond delay="0"/>
                                          </p:stCondLst>
                                        </p:cTn>
                                        <p:tgtEl>
                                          <p:spTgt spid="70"/>
                                        </p:tgtEl>
                                        <p:attrNameLst>
                                          <p:attrName>style.visibility</p:attrName>
                                        </p:attrNameLst>
                                      </p:cBhvr>
                                      <p:to>
                                        <p:strVal val="visible"/>
                                      </p:to>
                                    </p:set>
                                    <p:animEffect transition="in" filter="barn(inVertical)">
                                      <p:cBhvr>
                                        <p:cTn id="90" dur="500"/>
                                        <p:tgtEl>
                                          <p:spTgt spid="70"/>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45"/>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57"/>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58"/>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61"/>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67"/>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70"/>
                                        </p:tgtEl>
                                        <p:attrNameLst>
                                          <p:attrName>style.visibility</p:attrName>
                                        </p:attrNameLst>
                                      </p:cBhvr>
                                      <p:to>
                                        <p:strVal val="hidden"/>
                                      </p:to>
                                    </p:set>
                                  </p:childTnLst>
                                </p:cTn>
                              </p:par>
                              <p:par>
                                <p:cTn id="105" presetID="16" presetClass="entr" presetSubtype="21" fill="hold" nodeType="withEffect">
                                  <p:stCondLst>
                                    <p:cond delay="0"/>
                                  </p:stCondLst>
                                  <p:childTnLst>
                                    <p:set>
                                      <p:cBhvr>
                                        <p:cTn id="106" dur="1" fill="hold">
                                          <p:stCondLst>
                                            <p:cond delay="0"/>
                                          </p:stCondLst>
                                        </p:cTn>
                                        <p:tgtEl>
                                          <p:spTgt spid="77"/>
                                        </p:tgtEl>
                                        <p:attrNameLst>
                                          <p:attrName>style.visibility</p:attrName>
                                        </p:attrNameLst>
                                      </p:cBhvr>
                                      <p:to>
                                        <p:strVal val="visible"/>
                                      </p:to>
                                    </p:set>
                                    <p:animEffect transition="in" filter="barn(inVertical)">
                                      <p:cBhvr>
                                        <p:cTn id="107" dur="500"/>
                                        <p:tgtEl>
                                          <p:spTgt spid="77"/>
                                        </p:tgtEl>
                                      </p:cBhvr>
                                    </p:animEffect>
                                  </p:childTnLst>
                                </p:cTn>
                              </p:par>
                              <p:par>
                                <p:cTn id="108" presetID="1" presetClass="exit" presetSubtype="0" fill="hold" nodeType="withEffect">
                                  <p:stCondLst>
                                    <p:cond delay="0"/>
                                  </p:stCondLst>
                                  <p:childTnLst>
                                    <p:set>
                                      <p:cBhvr>
                                        <p:cTn id="109" dur="1" fill="hold">
                                          <p:stCondLst>
                                            <p:cond delay="0"/>
                                          </p:stCondLst>
                                        </p:cTn>
                                        <p:tgtEl>
                                          <p:spTgt spid="77"/>
                                        </p:tgtEl>
                                        <p:attrNameLst>
                                          <p:attrName>style.visibility</p:attrName>
                                        </p:attrNameLst>
                                      </p:cBhvr>
                                      <p:to>
                                        <p:strVal val="hidden"/>
                                      </p:to>
                                    </p:set>
                                  </p:childTnLst>
                                </p:cTn>
                              </p:par>
                              <p:par>
                                <p:cTn id="110" presetID="16" presetClass="entr" presetSubtype="21" fill="hold" nodeType="withEffect">
                                  <p:stCondLst>
                                    <p:cond delay="0"/>
                                  </p:stCondLst>
                                  <p:childTnLst>
                                    <p:set>
                                      <p:cBhvr>
                                        <p:cTn id="111" dur="1" fill="hold">
                                          <p:stCondLst>
                                            <p:cond delay="0"/>
                                          </p:stCondLst>
                                        </p:cTn>
                                        <p:tgtEl>
                                          <p:spTgt spid="77"/>
                                        </p:tgtEl>
                                        <p:attrNameLst>
                                          <p:attrName>style.visibility</p:attrName>
                                        </p:attrNameLst>
                                      </p:cBhvr>
                                      <p:to>
                                        <p:strVal val="visible"/>
                                      </p:to>
                                    </p:set>
                                    <p:animEffect transition="in" filter="barn(inVertical)">
                                      <p:cBhvr>
                                        <p:cTn id="112" dur="500"/>
                                        <p:tgtEl>
                                          <p:spTgt spid="77"/>
                                        </p:tgtEl>
                                      </p:cBhvr>
                                    </p:animEffect>
                                  </p:childTnLst>
                                </p:cTn>
                              </p:par>
                              <p:par>
                                <p:cTn id="113" presetID="1" presetClass="exit" presetSubtype="0" fill="hold" nodeType="withEffect">
                                  <p:stCondLst>
                                    <p:cond delay="0"/>
                                  </p:stCondLst>
                                  <p:childTnLst>
                                    <p:set>
                                      <p:cBhvr>
                                        <p:cTn id="114" dur="1" fill="hold">
                                          <p:stCondLst>
                                            <p:cond delay="0"/>
                                          </p:stCondLst>
                                        </p:cTn>
                                        <p:tgtEl>
                                          <p:spTgt spid="77"/>
                                        </p:tgtEl>
                                        <p:attrNameLst>
                                          <p:attrName>style.visibility</p:attrName>
                                        </p:attrNameLst>
                                      </p:cBhvr>
                                      <p:to>
                                        <p:strVal val="hidden"/>
                                      </p:to>
                                    </p:set>
                                  </p:childTnLst>
                                </p:cTn>
                              </p:par>
                              <p:par>
                                <p:cTn id="115" presetID="16" presetClass="entr" presetSubtype="21" fill="hold" nodeType="withEffect">
                                  <p:stCondLst>
                                    <p:cond delay="0"/>
                                  </p:stCondLst>
                                  <p:childTnLst>
                                    <p:set>
                                      <p:cBhvr>
                                        <p:cTn id="116" dur="1" fill="hold">
                                          <p:stCondLst>
                                            <p:cond delay="0"/>
                                          </p:stCondLst>
                                        </p:cTn>
                                        <p:tgtEl>
                                          <p:spTgt spid="80"/>
                                        </p:tgtEl>
                                        <p:attrNameLst>
                                          <p:attrName>style.visibility</p:attrName>
                                        </p:attrNameLst>
                                      </p:cBhvr>
                                      <p:to>
                                        <p:strVal val="visible"/>
                                      </p:to>
                                    </p:set>
                                    <p:animEffect transition="in" filter="barn(inVertical)">
                                      <p:cBhvr>
                                        <p:cTn id="117" dur="500"/>
                                        <p:tgtEl>
                                          <p:spTgt spid="80"/>
                                        </p:tgtEl>
                                      </p:cBhvr>
                                    </p:animEffect>
                                  </p:childTnLst>
                                </p:cTn>
                              </p:par>
                              <p:par>
                                <p:cTn id="118" presetID="1" presetClass="exit" presetSubtype="0" fill="hold" nodeType="withEffect">
                                  <p:stCondLst>
                                    <p:cond delay="0"/>
                                  </p:stCondLst>
                                  <p:childTnLst>
                                    <p:set>
                                      <p:cBhvr>
                                        <p:cTn id="119" dur="1" fill="hold">
                                          <p:stCondLst>
                                            <p:cond delay="0"/>
                                          </p:stCondLst>
                                        </p:cTn>
                                        <p:tgtEl>
                                          <p:spTgt spid="80"/>
                                        </p:tgtEl>
                                        <p:attrNameLst>
                                          <p:attrName>style.visibility</p:attrName>
                                        </p:attrNameLst>
                                      </p:cBhvr>
                                      <p:to>
                                        <p:strVal val="hidden"/>
                                      </p:to>
                                    </p:set>
                                  </p:childTnLst>
                                </p:cTn>
                              </p:par>
                              <p:par>
                                <p:cTn id="120" presetID="16" presetClass="entr" presetSubtype="21" fill="hold" nodeType="withEffect">
                                  <p:stCondLst>
                                    <p:cond delay="0"/>
                                  </p:stCondLst>
                                  <p:childTnLst>
                                    <p:set>
                                      <p:cBhvr>
                                        <p:cTn id="121" dur="1" fill="hold">
                                          <p:stCondLst>
                                            <p:cond delay="0"/>
                                          </p:stCondLst>
                                        </p:cTn>
                                        <p:tgtEl>
                                          <p:spTgt spid="80"/>
                                        </p:tgtEl>
                                        <p:attrNameLst>
                                          <p:attrName>style.visibility</p:attrName>
                                        </p:attrNameLst>
                                      </p:cBhvr>
                                      <p:to>
                                        <p:strVal val="visible"/>
                                      </p:to>
                                    </p:set>
                                    <p:animEffect transition="in" filter="barn(inVertical)">
                                      <p:cBhvr>
                                        <p:cTn id="122" dur="500"/>
                                        <p:tgtEl>
                                          <p:spTgt spid="80"/>
                                        </p:tgtEl>
                                      </p:cBhvr>
                                    </p:animEffect>
                                  </p:childTnLst>
                                </p:cTn>
                              </p:par>
                              <p:par>
                                <p:cTn id="123" presetID="1" presetClass="exit" presetSubtype="0" fill="hold" nodeType="withEffect">
                                  <p:stCondLst>
                                    <p:cond delay="0"/>
                                  </p:stCondLst>
                                  <p:childTnLst>
                                    <p:set>
                                      <p:cBhvr>
                                        <p:cTn id="124" dur="1" fill="hold">
                                          <p:stCondLst>
                                            <p:cond delay="0"/>
                                          </p:stCondLst>
                                        </p:cTn>
                                        <p:tgtEl>
                                          <p:spTgt spid="8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6" presetClass="entr" presetSubtype="21" fill="hold" nodeType="click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barn(inVertical)">
                                      <p:cBhvr>
                                        <p:cTn id="129" dur="500"/>
                                        <p:tgtEl>
                                          <p:spTgt spid="55"/>
                                        </p:tgtEl>
                                      </p:cBhvr>
                                    </p:animEffect>
                                  </p:childTnLst>
                                </p:cTn>
                              </p:par>
                              <p:par>
                                <p:cTn id="130" presetID="16" presetClass="entr" presetSubtype="21" fill="hold" nodeType="withEffect">
                                  <p:stCondLst>
                                    <p:cond delay="0"/>
                                  </p:stCondLst>
                                  <p:childTnLst>
                                    <p:set>
                                      <p:cBhvr>
                                        <p:cTn id="131" dur="1" fill="hold">
                                          <p:stCondLst>
                                            <p:cond delay="0"/>
                                          </p:stCondLst>
                                        </p:cTn>
                                        <p:tgtEl>
                                          <p:spTgt spid="61"/>
                                        </p:tgtEl>
                                        <p:attrNameLst>
                                          <p:attrName>style.visibility</p:attrName>
                                        </p:attrNameLst>
                                      </p:cBhvr>
                                      <p:to>
                                        <p:strVal val="visible"/>
                                      </p:to>
                                    </p:set>
                                    <p:animEffect transition="in" filter="barn(inVertical)">
                                      <p:cBhvr>
                                        <p:cTn id="132" dur="500"/>
                                        <p:tgtEl>
                                          <p:spTgt spid="61"/>
                                        </p:tgtEl>
                                      </p:cBhvr>
                                    </p:animEffect>
                                  </p:childTnLst>
                                </p:cTn>
                              </p:par>
                              <p:par>
                                <p:cTn id="133" presetID="16" presetClass="entr" presetSubtype="21" fill="hold" nodeType="withEffect">
                                  <p:stCondLst>
                                    <p:cond delay="0"/>
                                  </p:stCondLst>
                                  <p:childTnLst>
                                    <p:set>
                                      <p:cBhvr>
                                        <p:cTn id="134" dur="1" fill="hold">
                                          <p:stCondLst>
                                            <p:cond delay="0"/>
                                          </p:stCondLst>
                                        </p:cTn>
                                        <p:tgtEl>
                                          <p:spTgt spid="64"/>
                                        </p:tgtEl>
                                        <p:attrNameLst>
                                          <p:attrName>style.visibility</p:attrName>
                                        </p:attrNameLst>
                                      </p:cBhvr>
                                      <p:to>
                                        <p:strVal val="visible"/>
                                      </p:to>
                                    </p:set>
                                    <p:animEffect transition="in" filter="barn(inVertical)">
                                      <p:cBhvr>
                                        <p:cTn id="135" dur="500"/>
                                        <p:tgtEl>
                                          <p:spTgt spid="64"/>
                                        </p:tgtEl>
                                      </p:cBhvr>
                                    </p:animEffect>
                                  </p:childTnLst>
                                </p:cTn>
                              </p:par>
                              <p:par>
                                <p:cTn id="136" presetID="16" presetClass="entr" presetSubtype="21" fill="hold" nodeType="withEffect">
                                  <p:stCondLst>
                                    <p:cond delay="0"/>
                                  </p:stCondLst>
                                  <p:childTnLst>
                                    <p:set>
                                      <p:cBhvr>
                                        <p:cTn id="137" dur="1" fill="hold">
                                          <p:stCondLst>
                                            <p:cond delay="0"/>
                                          </p:stCondLst>
                                        </p:cTn>
                                        <p:tgtEl>
                                          <p:spTgt spid="77"/>
                                        </p:tgtEl>
                                        <p:attrNameLst>
                                          <p:attrName>style.visibility</p:attrName>
                                        </p:attrNameLst>
                                      </p:cBhvr>
                                      <p:to>
                                        <p:strVal val="visible"/>
                                      </p:to>
                                    </p:set>
                                    <p:animEffect transition="in" filter="barn(inVertical)">
                                      <p:cBhvr>
                                        <p:cTn id="138" dur="500"/>
                                        <p:tgtEl>
                                          <p:spTgt spid="77"/>
                                        </p:tgtEl>
                                      </p:cBhvr>
                                    </p:animEffect>
                                  </p:childTnLst>
                                </p:cTn>
                              </p:par>
                              <p:par>
                                <p:cTn id="139" presetID="10" presetClass="entr" presetSubtype="0" fill="hold" grpId="2" nodeType="withEffect">
                                  <p:stCondLst>
                                    <p:cond delay="0"/>
                                  </p:stCondLst>
                                  <p:childTnLst>
                                    <p:set>
                                      <p:cBhvr>
                                        <p:cTn id="140" dur="1" fill="hold">
                                          <p:stCondLst>
                                            <p:cond delay="0"/>
                                          </p:stCondLst>
                                        </p:cTn>
                                        <p:tgtEl>
                                          <p:spTgt spid="59"/>
                                        </p:tgtEl>
                                        <p:attrNameLst>
                                          <p:attrName>style.visibility</p:attrName>
                                        </p:attrNameLst>
                                      </p:cBhvr>
                                      <p:to>
                                        <p:strVal val="visible"/>
                                      </p:to>
                                    </p:set>
                                    <p:animEffect transition="in" filter="fade">
                                      <p:cBhvr>
                                        <p:cTn id="141" dur="500"/>
                                        <p:tgtEl>
                                          <p:spTgt spid="59"/>
                                        </p:tgtEl>
                                      </p:cBhvr>
                                    </p:animEffect>
                                  </p:childTnLst>
                                </p:cTn>
                              </p:par>
                              <p:par>
                                <p:cTn id="142" presetID="16" presetClass="entr" presetSubtype="21" fill="hold" nodeType="withEffect">
                                  <p:stCondLst>
                                    <p:cond delay="0"/>
                                  </p:stCondLst>
                                  <p:childTnLst>
                                    <p:set>
                                      <p:cBhvr>
                                        <p:cTn id="143" dur="1" fill="hold">
                                          <p:stCondLst>
                                            <p:cond delay="0"/>
                                          </p:stCondLst>
                                        </p:cTn>
                                        <p:tgtEl>
                                          <p:spTgt spid="80"/>
                                        </p:tgtEl>
                                        <p:attrNameLst>
                                          <p:attrName>style.visibility</p:attrName>
                                        </p:attrNameLst>
                                      </p:cBhvr>
                                      <p:to>
                                        <p:strVal val="visible"/>
                                      </p:to>
                                    </p:set>
                                    <p:animEffect transition="in" filter="barn(inVertical)">
                                      <p:cBhvr>
                                        <p:cTn id="144" dur="500"/>
                                        <p:tgtEl>
                                          <p:spTgt spid="80"/>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55"/>
                                        </p:tgtEl>
                                        <p:attrNameLst>
                                          <p:attrName>style.visibility</p:attrName>
                                        </p:attrNameLst>
                                      </p:cBhvr>
                                      <p:to>
                                        <p:strVal val="hidden"/>
                                      </p:to>
                                    </p:set>
                                  </p:childTnLst>
                                </p:cTn>
                              </p:par>
                              <p:par>
                                <p:cTn id="149" presetID="1" presetClass="exit" presetSubtype="0" fill="hold" nodeType="withEffect">
                                  <p:stCondLst>
                                    <p:cond delay="0"/>
                                  </p:stCondLst>
                                  <p:childTnLst>
                                    <p:set>
                                      <p:cBhvr>
                                        <p:cTn id="150" dur="1" fill="hold">
                                          <p:stCondLst>
                                            <p:cond delay="0"/>
                                          </p:stCondLst>
                                        </p:cTn>
                                        <p:tgtEl>
                                          <p:spTgt spid="61"/>
                                        </p:tgtEl>
                                        <p:attrNameLst>
                                          <p:attrName>style.visibility</p:attrName>
                                        </p:attrNameLst>
                                      </p:cBhvr>
                                      <p:to>
                                        <p:strVal val="hidden"/>
                                      </p:to>
                                    </p:set>
                                  </p:childTnLst>
                                </p:cTn>
                              </p:par>
                              <p:par>
                                <p:cTn id="151" presetID="1" presetClass="exit" presetSubtype="0" fill="hold" nodeType="withEffect">
                                  <p:stCondLst>
                                    <p:cond delay="0"/>
                                  </p:stCondLst>
                                  <p:childTnLst>
                                    <p:set>
                                      <p:cBhvr>
                                        <p:cTn id="152" dur="1" fill="hold">
                                          <p:stCondLst>
                                            <p:cond delay="0"/>
                                          </p:stCondLst>
                                        </p:cTn>
                                        <p:tgtEl>
                                          <p:spTgt spid="64"/>
                                        </p:tgtEl>
                                        <p:attrNameLst>
                                          <p:attrName>style.visibility</p:attrName>
                                        </p:attrNameLst>
                                      </p:cBhvr>
                                      <p:to>
                                        <p:strVal val="hidden"/>
                                      </p:to>
                                    </p:set>
                                  </p:childTnLst>
                                </p:cTn>
                              </p:par>
                              <p:par>
                                <p:cTn id="153" presetID="1" presetClass="exit" presetSubtype="0" fill="hold" grpId="3" nodeType="withEffect">
                                  <p:stCondLst>
                                    <p:cond delay="0"/>
                                  </p:stCondLst>
                                  <p:childTnLst>
                                    <p:set>
                                      <p:cBhvr>
                                        <p:cTn id="154" dur="1" fill="hold">
                                          <p:stCondLst>
                                            <p:cond delay="0"/>
                                          </p:stCondLst>
                                        </p:cTn>
                                        <p:tgtEl>
                                          <p:spTgt spid="59"/>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77"/>
                                        </p:tgtEl>
                                        <p:attrNameLst>
                                          <p:attrName>style.visibility</p:attrName>
                                        </p:attrNameLst>
                                      </p:cBhvr>
                                      <p:to>
                                        <p:strVal val="hidden"/>
                                      </p:to>
                                    </p:set>
                                  </p:childTnLst>
                                </p:cTn>
                              </p:par>
                              <p:par>
                                <p:cTn id="157" presetID="1" presetClass="exit" presetSubtype="0" fill="hold" nodeType="withEffect">
                                  <p:stCondLst>
                                    <p:cond delay="0"/>
                                  </p:stCondLst>
                                  <p:childTnLst>
                                    <p:set>
                                      <p:cBhvr>
                                        <p:cTn id="158" dur="1" fill="hold">
                                          <p:stCondLst>
                                            <p:cond delay="0"/>
                                          </p:stCondLst>
                                        </p:cTn>
                                        <p:tgtEl>
                                          <p:spTgt spid="80"/>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6" presetClass="entr" presetSubtype="21" fill="hold" nodeType="clickEffect">
                                  <p:stCondLst>
                                    <p:cond delay="0"/>
                                  </p:stCondLst>
                                  <p:childTnLst>
                                    <p:set>
                                      <p:cBhvr>
                                        <p:cTn id="162" dur="1" fill="hold">
                                          <p:stCondLst>
                                            <p:cond delay="0"/>
                                          </p:stCondLst>
                                        </p:cTn>
                                        <p:tgtEl>
                                          <p:spTgt spid="61"/>
                                        </p:tgtEl>
                                        <p:attrNameLst>
                                          <p:attrName>style.visibility</p:attrName>
                                        </p:attrNameLst>
                                      </p:cBhvr>
                                      <p:to>
                                        <p:strVal val="visible"/>
                                      </p:to>
                                    </p:set>
                                    <p:animEffect transition="in" filter="barn(inVertical)">
                                      <p:cBhvr>
                                        <p:cTn id="163" dur="500"/>
                                        <p:tgtEl>
                                          <p:spTgt spid="61"/>
                                        </p:tgtEl>
                                      </p:cBhvr>
                                    </p:animEffect>
                                  </p:childTnLst>
                                </p:cTn>
                              </p:par>
                              <p:par>
                                <p:cTn id="164" presetID="16" presetClass="entr" presetSubtype="21" fill="hold" nodeType="withEffect">
                                  <p:stCondLst>
                                    <p:cond delay="0"/>
                                  </p:stCondLst>
                                  <p:childTnLst>
                                    <p:set>
                                      <p:cBhvr>
                                        <p:cTn id="165" dur="1" fill="hold">
                                          <p:stCondLst>
                                            <p:cond delay="0"/>
                                          </p:stCondLst>
                                        </p:cTn>
                                        <p:tgtEl>
                                          <p:spTgt spid="67"/>
                                        </p:tgtEl>
                                        <p:attrNameLst>
                                          <p:attrName>style.visibility</p:attrName>
                                        </p:attrNameLst>
                                      </p:cBhvr>
                                      <p:to>
                                        <p:strVal val="visible"/>
                                      </p:to>
                                    </p:set>
                                    <p:animEffect transition="in" filter="barn(inVertical)">
                                      <p:cBhvr>
                                        <p:cTn id="166" dur="500"/>
                                        <p:tgtEl>
                                          <p:spTgt spid="67"/>
                                        </p:tgtEl>
                                      </p:cBhvr>
                                    </p:animEffect>
                                  </p:childTnLst>
                                </p:cTn>
                              </p:par>
                              <p:par>
                                <p:cTn id="167" presetID="16" presetClass="entr" presetSubtype="21" fill="hold" nodeType="withEffect">
                                  <p:stCondLst>
                                    <p:cond delay="0"/>
                                  </p:stCondLst>
                                  <p:childTnLst>
                                    <p:set>
                                      <p:cBhvr>
                                        <p:cTn id="168" dur="1" fill="hold">
                                          <p:stCondLst>
                                            <p:cond delay="0"/>
                                          </p:stCondLst>
                                        </p:cTn>
                                        <p:tgtEl>
                                          <p:spTgt spid="70"/>
                                        </p:tgtEl>
                                        <p:attrNameLst>
                                          <p:attrName>style.visibility</p:attrName>
                                        </p:attrNameLst>
                                      </p:cBhvr>
                                      <p:to>
                                        <p:strVal val="visible"/>
                                      </p:to>
                                    </p:set>
                                    <p:animEffect transition="in" filter="barn(inVertical)">
                                      <p:cBhvr>
                                        <p:cTn id="169" dur="500"/>
                                        <p:tgtEl>
                                          <p:spTgt spid="70"/>
                                        </p:tgtEl>
                                      </p:cBhvr>
                                    </p:animEffect>
                                  </p:childTnLst>
                                </p:cTn>
                              </p:par>
                              <p:par>
                                <p:cTn id="170" presetID="16" presetClass="entr" presetSubtype="21" fill="hold" nodeType="withEffect">
                                  <p:stCondLst>
                                    <p:cond delay="0"/>
                                  </p:stCondLst>
                                  <p:childTnLst>
                                    <p:set>
                                      <p:cBhvr>
                                        <p:cTn id="171" dur="1" fill="hold">
                                          <p:stCondLst>
                                            <p:cond delay="0"/>
                                          </p:stCondLst>
                                        </p:cTn>
                                        <p:tgtEl>
                                          <p:spTgt spid="77"/>
                                        </p:tgtEl>
                                        <p:attrNameLst>
                                          <p:attrName>style.visibility</p:attrName>
                                        </p:attrNameLst>
                                      </p:cBhvr>
                                      <p:to>
                                        <p:strVal val="visible"/>
                                      </p:to>
                                    </p:set>
                                    <p:animEffect transition="in" filter="barn(inVertical)">
                                      <p:cBhvr>
                                        <p:cTn id="172" dur="500"/>
                                        <p:tgtEl>
                                          <p:spTgt spid="77"/>
                                        </p:tgtEl>
                                      </p:cBhvr>
                                    </p:animEffect>
                                  </p:childTnLst>
                                </p:cTn>
                              </p:par>
                              <p:par>
                                <p:cTn id="173" presetID="10" presetClass="entr" presetSubtype="0" fill="hold" grpId="2" nodeType="withEffect">
                                  <p:stCondLst>
                                    <p:cond delay="0"/>
                                  </p:stCondLst>
                                  <p:childTnLst>
                                    <p:set>
                                      <p:cBhvr>
                                        <p:cTn id="174" dur="1" fill="hold">
                                          <p:stCondLst>
                                            <p:cond delay="0"/>
                                          </p:stCondLst>
                                        </p:cTn>
                                        <p:tgtEl>
                                          <p:spTgt spid="60"/>
                                        </p:tgtEl>
                                        <p:attrNameLst>
                                          <p:attrName>style.visibility</p:attrName>
                                        </p:attrNameLst>
                                      </p:cBhvr>
                                      <p:to>
                                        <p:strVal val="visible"/>
                                      </p:to>
                                    </p:set>
                                    <p:animEffect transition="in" filter="fade">
                                      <p:cBhvr>
                                        <p:cTn id="175" dur="500"/>
                                        <p:tgtEl>
                                          <p:spTgt spid="60"/>
                                        </p:tgtEl>
                                      </p:cBhvr>
                                    </p:animEffect>
                                  </p:childTnLst>
                                </p:cTn>
                              </p:par>
                              <p:par>
                                <p:cTn id="176" presetID="16" presetClass="entr" presetSubtype="21" fill="hold" nodeType="withEffect">
                                  <p:stCondLst>
                                    <p:cond delay="0"/>
                                  </p:stCondLst>
                                  <p:childTnLst>
                                    <p:set>
                                      <p:cBhvr>
                                        <p:cTn id="177" dur="1" fill="hold">
                                          <p:stCondLst>
                                            <p:cond delay="0"/>
                                          </p:stCondLst>
                                        </p:cTn>
                                        <p:tgtEl>
                                          <p:spTgt spid="80"/>
                                        </p:tgtEl>
                                        <p:attrNameLst>
                                          <p:attrName>style.visibility</p:attrName>
                                        </p:attrNameLst>
                                      </p:cBhvr>
                                      <p:to>
                                        <p:strVal val="visible"/>
                                      </p:to>
                                    </p:set>
                                    <p:animEffect transition="in" filter="barn(inVertical)">
                                      <p:cBhvr>
                                        <p:cTn id="178" dur="500"/>
                                        <p:tgtEl>
                                          <p:spTgt spid="80"/>
                                        </p:tgtEl>
                                      </p:cBhvr>
                                    </p:animEffec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nodeType="clickEffect">
                                  <p:stCondLst>
                                    <p:cond delay="0"/>
                                  </p:stCondLst>
                                  <p:childTnLst>
                                    <p:set>
                                      <p:cBhvr>
                                        <p:cTn id="182" dur="1" fill="hold">
                                          <p:stCondLst>
                                            <p:cond delay="0"/>
                                          </p:stCondLst>
                                        </p:cTn>
                                        <p:tgtEl>
                                          <p:spTgt spid="61"/>
                                        </p:tgtEl>
                                        <p:attrNameLst>
                                          <p:attrName>style.visibility</p:attrName>
                                        </p:attrNameLst>
                                      </p:cBhvr>
                                      <p:to>
                                        <p:strVal val="hidden"/>
                                      </p:to>
                                    </p:set>
                                  </p:childTnLst>
                                </p:cTn>
                              </p:par>
                              <p:par>
                                <p:cTn id="183" presetID="1" presetClass="exit" presetSubtype="0" fill="hold" grpId="3" nodeType="withEffect">
                                  <p:stCondLst>
                                    <p:cond delay="0"/>
                                  </p:stCondLst>
                                  <p:childTnLst>
                                    <p:set>
                                      <p:cBhvr>
                                        <p:cTn id="184" dur="1" fill="hold">
                                          <p:stCondLst>
                                            <p:cond delay="0"/>
                                          </p:stCondLst>
                                        </p:cTn>
                                        <p:tgtEl>
                                          <p:spTgt spid="60"/>
                                        </p:tgtEl>
                                        <p:attrNameLst>
                                          <p:attrName>style.visibility</p:attrName>
                                        </p:attrNameLst>
                                      </p:cBhvr>
                                      <p:to>
                                        <p:strVal val="hidden"/>
                                      </p:to>
                                    </p:set>
                                  </p:childTnLst>
                                </p:cTn>
                              </p:par>
                              <p:par>
                                <p:cTn id="185" presetID="1" presetClass="exit" presetSubtype="0" fill="hold" nodeType="withEffect">
                                  <p:stCondLst>
                                    <p:cond delay="0"/>
                                  </p:stCondLst>
                                  <p:childTnLst>
                                    <p:set>
                                      <p:cBhvr>
                                        <p:cTn id="186" dur="1" fill="hold">
                                          <p:stCondLst>
                                            <p:cond delay="0"/>
                                          </p:stCondLst>
                                        </p:cTn>
                                        <p:tgtEl>
                                          <p:spTgt spid="67"/>
                                        </p:tgtEl>
                                        <p:attrNameLst>
                                          <p:attrName>style.visibility</p:attrName>
                                        </p:attrNameLst>
                                      </p:cBhvr>
                                      <p:to>
                                        <p:strVal val="hidden"/>
                                      </p:to>
                                    </p:set>
                                  </p:childTnLst>
                                </p:cTn>
                              </p:par>
                              <p:par>
                                <p:cTn id="187" presetID="1" presetClass="exit" presetSubtype="0" fill="hold" nodeType="withEffect">
                                  <p:stCondLst>
                                    <p:cond delay="0"/>
                                  </p:stCondLst>
                                  <p:childTnLst>
                                    <p:set>
                                      <p:cBhvr>
                                        <p:cTn id="188" dur="1" fill="hold">
                                          <p:stCondLst>
                                            <p:cond delay="0"/>
                                          </p:stCondLst>
                                        </p:cTn>
                                        <p:tgtEl>
                                          <p:spTgt spid="70"/>
                                        </p:tgtEl>
                                        <p:attrNameLst>
                                          <p:attrName>style.visibility</p:attrName>
                                        </p:attrNameLst>
                                      </p:cBhvr>
                                      <p:to>
                                        <p:strVal val="hidden"/>
                                      </p:to>
                                    </p:set>
                                  </p:childTnLst>
                                </p:cTn>
                              </p:par>
                              <p:par>
                                <p:cTn id="189" presetID="1" presetClass="exit" presetSubtype="0" fill="hold" nodeType="withEffect">
                                  <p:stCondLst>
                                    <p:cond delay="0"/>
                                  </p:stCondLst>
                                  <p:childTnLst>
                                    <p:set>
                                      <p:cBhvr>
                                        <p:cTn id="190" dur="1" fill="hold">
                                          <p:stCondLst>
                                            <p:cond delay="0"/>
                                          </p:stCondLst>
                                        </p:cTn>
                                        <p:tgtEl>
                                          <p:spTgt spid="77"/>
                                        </p:tgtEl>
                                        <p:attrNameLst>
                                          <p:attrName>style.visibility</p:attrName>
                                        </p:attrNameLst>
                                      </p:cBhvr>
                                      <p:to>
                                        <p:strVal val="hidden"/>
                                      </p:to>
                                    </p:set>
                                  </p:childTnLst>
                                </p:cTn>
                              </p:par>
                              <p:par>
                                <p:cTn id="191" presetID="1" presetClass="exit" presetSubtype="0" fill="hold" nodeType="withEffect">
                                  <p:stCondLst>
                                    <p:cond delay="0"/>
                                  </p:stCondLst>
                                  <p:childTnLst>
                                    <p:set>
                                      <p:cBhvr>
                                        <p:cTn id="192" dur="1" fill="hold">
                                          <p:stCondLst>
                                            <p:cond delay="0"/>
                                          </p:stCondLst>
                                        </p:cTn>
                                        <p:tgtEl>
                                          <p:spTgt spid="80"/>
                                        </p:tgtEl>
                                        <p:attrNameLst>
                                          <p:attrName>style.visibility</p:attrName>
                                        </p:attrNameLst>
                                      </p:cBhvr>
                                      <p:to>
                                        <p:strVal val="hidden"/>
                                      </p:to>
                                    </p:set>
                                  </p:childTnLst>
                                </p:cTn>
                              </p:par>
                              <p:par>
                                <p:cTn id="193" presetID="16" presetClass="entr" presetSubtype="21" fill="hold" nodeType="with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barn(inVertical)">
                                      <p:cBhvr>
                                        <p:cTn id="195" dur="500"/>
                                        <p:tgtEl>
                                          <p:spTgt spid="84"/>
                                        </p:tgtEl>
                                      </p:cBhvr>
                                    </p:animEffect>
                                  </p:childTnLst>
                                </p:cTn>
                              </p:par>
                              <p:par>
                                <p:cTn id="196" presetID="1" presetClass="exit" presetSubtype="0" fill="hold" nodeType="withEffect">
                                  <p:stCondLst>
                                    <p:cond delay="0"/>
                                  </p:stCondLst>
                                  <p:childTnLst>
                                    <p:set>
                                      <p:cBhvr>
                                        <p:cTn id="197" dur="1" fill="hold">
                                          <p:stCondLst>
                                            <p:cond delay="0"/>
                                          </p:stCondLst>
                                        </p:cTn>
                                        <p:tgtEl>
                                          <p:spTgt spid="84"/>
                                        </p:tgtEl>
                                        <p:attrNameLst>
                                          <p:attrName>style.visibility</p:attrName>
                                        </p:attrNameLst>
                                      </p:cBhvr>
                                      <p:to>
                                        <p:strVal val="hidden"/>
                                      </p:to>
                                    </p:set>
                                  </p:childTnLst>
                                </p:cTn>
                              </p:par>
                              <p:par>
                                <p:cTn id="198" presetID="16" presetClass="entr" presetSubtype="21" fill="hold" nodeType="withEffect">
                                  <p:stCondLst>
                                    <p:cond delay="0"/>
                                  </p:stCondLst>
                                  <p:childTnLst>
                                    <p:set>
                                      <p:cBhvr>
                                        <p:cTn id="199" dur="1" fill="hold">
                                          <p:stCondLst>
                                            <p:cond delay="0"/>
                                          </p:stCondLst>
                                        </p:cTn>
                                        <p:tgtEl>
                                          <p:spTgt spid="84"/>
                                        </p:tgtEl>
                                        <p:attrNameLst>
                                          <p:attrName>style.visibility</p:attrName>
                                        </p:attrNameLst>
                                      </p:cBhvr>
                                      <p:to>
                                        <p:strVal val="visible"/>
                                      </p:to>
                                    </p:set>
                                    <p:animEffect transition="in" filter="barn(inVertical)">
                                      <p:cBhvr>
                                        <p:cTn id="200" dur="500"/>
                                        <p:tgtEl>
                                          <p:spTgt spid="84"/>
                                        </p:tgtEl>
                                      </p:cBhvr>
                                    </p:animEffect>
                                  </p:childTnLst>
                                </p:cTn>
                              </p:par>
                              <p:par>
                                <p:cTn id="201" presetID="1" presetClass="exit" presetSubtype="0" fill="hold" nodeType="withEffect">
                                  <p:stCondLst>
                                    <p:cond delay="0"/>
                                  </p:stCondLst>
                                  <p:childTnLst>
                                    <p:set>
                                      <p:cBhvr>
                                        <p:cTn id="202" dur="1" fill="hold">
                                          <p:stCondLst>
                                            <p:cond delay="0"/>
                                          </p:stCondLst>
                                        </p:cTn>
                                        <p:tgtEl>
                                          <p:spTgt spid="84"/>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16" presetClass="entr" presetSubtype="21" fill="hold" nodeType="clickEffect">
                                  <p:stCondLst>
                                    <p:cond delay="0"/>
                                  </p:stCondLst>
                                  <p:childTnLst>
                                    <p:set>
                                      <p:cBhvr>
                                        <p:cTn id="206" dur="1" fill="hold">
                                          <p:stCondLst>
                                            <p:cond delay="0"/>
                                          </p:stCondLst>
                                        </p:cTn>
                                        <p:tgtEl>
                                          <p:spTgt spid="70"/>
                                        </p:tgtEl>
                                        <p:attrNameLst>
                                          <p:attrName>style.visibility</p:attrName>
                                        </p:attrNameLst>
                                      </p:cBhvr>
                                      <p:to>
                                        <p:strVal val="visible"/>
                                      </p:to>
                                    </p:set>
                                    <p:animEffect transition="in" filter="barn(inVertical)">
                                      <p:cBhvr>
                                        <p:cTn id="207" dur="500"/>
                                        <p:tgtEl>
                                          <p:spTgt spid="70"/>
                                        </p:tgtEl>
                                      </p:cBhvr>
                                    </p:animEffect>
                                  </p:childTnLst>
                                </p:cTn>
                              </p:par>
                              <p:par>
                                <p:cTn id="208" presetID="10" presetClass="entr" presetSubtype="0" fill="hold" grpId="2" nodeType="withEffect">
                                  <p:stCondLst>
                                    <p:cond delay="0"/>
                                  </p:stCondLst>
                                  <p:childTnLst>
                                    <p:set>
                                      <p:cBhvr>
                                        <p:cTn id="209" dur="1" fill="hold">
                                          <p:stCondLst>
                                            <p:cond delay="0"/>
                                          </p:stCondLst>
                                        </p:cTn>
                                        <p:tgtEl>
                                          <p:spTgt spid="62"/>
                                        </p:tgtEl>
                                        <p:attrNameLst>
                                          <p:attrName>style.visibility</p:attrName>
                                        </p:attrNameLst>
                                      </p:cBhvr>
                                      <p:to>
                                        <p:strVal val="visible"/>
                                      </p:to>
                                    </p:set>
                                    <p:animEffect transition="in" filter="fade">
                                      <p:cBhvr>
                                        <p:cTn id="210" dur="500"/>
                                        <p:tgtEl>
                                          <p:spTgt spid="62"/>
                                        </p:tgtEl>
                                      </p:cBhvr>
                                    </p:animEffect>
                                  </p:childTnLst>
                                </p:cTn>
                              </p:par>
                              <p:par>
                                <p:cTn id="211" presetID="16" presetClass="entr" presetSubtype="21" fill="hold" nodeType="withEffect">
                                  <p:stCondLst>
                                    <p:cond delay="0"/>
                                  </p:stCondLst>
                                  <p:childTnLst>
                                    <p:set>
                                      <p:cBhvr>
                                        <p:cTn id="212" dur="1" fill="hold">
                                          <p:stCondLst>
                                            <p:cond delay="0"/>
                                          </p:stCondLst>
                                        </p:cTn>
                                        <p:tgtEl>
                                          <p:spTgt spid="77"/>
                                        </p:tgtEl>
                                        <p:attrNameLst>
                                          <p:attrName>style.visibility</p:attrName>
                                        </p:attrNameLst>
                                      </p:cBhvr>
                                      <p:to>
                                        <p:strVal val="visible"/>
                                      </p:to>
                                    </p:set>
                                    <p:animEffect transition="in" filter="barn(inVertical)">
                                      <p:cBhvr>
                                        <p:cTn id="213" dur="500"/>
                                        <p:tgtEl>
                                          <p:spTgt spid="77"/>
                                        </p:tgtEl>
                                      </p:cBhvr>
                                    </p:animEffect>
                                  </p:childTnLst>
                                </p:cTn>
                              </p:par>
                              <p:par>
                                <p:cTn id="214" presetID="16" presetClass="entr" presetSubtype="21" fill="hold" nodeType="withEffect">
                                  <p:stCondLst>
                                    <p:cond delay="0"/>
                                  </p:stCondLst>
                                  <p:childTnLst>
                                    <p:set>
                                      <p:cBhvr>
                                        <p:cTn id="215" dur="1" fill="hold">
                                          <p:stCondLst>
                                            <p:cond delay="0"/>
                                          </p:stCondLst>
                                        </p:cTn>
                                        <p:tgtEl>
                                          <p:spTgt spid="84"/>
                                        </p:tgtEl>
                                        <p:attrNameLst>
                                          <p:attrName>style.visibility</p:attrName>
                                        </p:attrNameLst>
                                      </p:cBhvr>
                                      <p:to>
                                        <p:strVal val="visible"/>
                                      </p:to>
                                    </p:set>
                                    <p:animEffect transition="in" filter="barn(inVertical)">
                                      <p:cBhvr>
                                        <p:cTn id="216" dur="500"/>
                                        <p:tgtEl>
                                          <p:spTgt spid="84"/>
                                        </p:tgtEl>
                                      </p:cBhvr>
                                    </p:animEffect>
                                  </p:childTnLst>
                                </p:cTn>
                              </p:par>
                            </p:childTnLst>
                          </p:cTn>
                        </p:par>
                      </p:childTnLst>
                    </p:cTn>
                  </p:par>
                  <p:par>
                    <p:cTn id="217" fill="hold">
                      <p:stCondLst>
                        <p:cond delay="indefinite"/>
                      </p:stCondLst>
                      <p:childTnLst>
                        <p:par>
                          <p:cTn id="218" fill="hold">
                            <p:stCondLst>
                              <p:cond delay="0"/>
                            </p:stCondLst>
                            <p:childTnLst>
                              <p:par>
                                <p:cTn id="219" presetID="1" presetClass="exit" presetSubtype="0" fill="hold" nodeType="clickEffect">
                                  <p:stCondLst>
                                    <p:cond delay="0"/>
                                  </p:stCondLst>
                                  <p:childTnLst>
                                    <p:set>
                                      <p:cBhvr>
                                        <p:cTn id="220" dur="1" fill="hold">
                                          <p:stCondLst>
                                            <p:cond delay="0"/>
                                          </p:stCondLst>
                                        </p:cTn>
                                        <p:tgtEl>
                                          <p:spTgt spid="70"/>
                                        </p:tgtEl>
                                        <p:attrNameLst>
                                          <p:attrName>style.visibility</p:attrName>
                                        </p:attrNameLst>
                                      </p:cBhvr>
                                      <p:to>
                                        <p:strVal val="hidden"/>
                                      </p:to>
                                    </p:set>
                                  </p:childTnLst>
                                </p:cTn>
                              </p:par>
                              <p:par>
                                <p:cTn id="221" presetID="1" presetClass="exit" presetSubtype="0" fill="hold" nodeType="withEffect">
                                  <p:stCondLst>
                                    <p:cond delay="0"/>
                                  </p:stCondLst>
                                  <p:childTnLst>
                                    <p:set>
                                      <p:cBhvr>
                                        <p:cTn id="222" dur="1" fill="hold">
                                          <p:stCondLst>
                                            <p:cond delay="0"/>
                                          </p:stCondLst>
                                        </p:cTn>
                                        <p:tgtEl>
                                          <p:spTgt spid="77"/>
                                        </p:tgtEl>
                                        <p:attrNameLst>
                                          <p:attrName>style.visibility</p:attrName>
                                        </p:attrNameLst>
                                      </p:cBhvr>
                                      <p:to>
                                        <p:strVal val="hidden"/>
                                      </p:to>
                                    </p:set>
                                  </p:childTnLst>
                                </p:cTn>
                              </p:par>
                              <p:par>
                                <p:cTn id="223" presetID="1" presetClass="exit" presetSubtype="0" fill="hold" grpId="3" nodeType="withEffect">
                                  <p:stCondLst>
                                    <p:cond delay="0"/>
                                  </p:stCondLst>
                                  <p:childTnLst>
                                    <p:set>
                                      <p:cBhvr>
                                        <p:cTn id="224" dur="1" fill="hold">
                                          <p:stCondLst>
                                            <p:cond delay="0"/>
                                          </p:stCondLst>
                                        </p:cTn>
                                        <p:tgtEl>
                                          <p:spTgt spid="62"/>
                                        </p:tgtEl>
                                        <p:attrNameLst>
                                          <p:attrName>style.visibility</p:attrName>
                                        </p:attrNameLst>
                                      </p:cBhvr>
                                      <p:to>
                                        <p:strVal val="hidden"/>
                                      </p:to>
                                    </p:set>
                                  </p:childTnLst>
                                </p:cTn>
                              </p:par>
                              <p:par>
                                <p:cTn id="225" presetID="1" presetClass="exit" presetSubtype="0" fill="hold" nodeType="withEffect">
                                  <p:stCondLst>
                                    <p:cond delay="0"/>
                                  </p:stCondLst>
                                  <p:childTnLst>
                                    <p:set>
                                      <p:cBhvr>
                                        <p:cTn id="226" dur="1" fill="hold">
                                          <p:stCondLst>
                                            <p:cond delay="0"/>
                                          </p:stCondLst>
                                        </p:cTn>
                                        <p:tgtEl>
                                          <p:spTgt spid="84"/>
                                        </p:tgtEl>
                                        <p:attrNameLst>
                                          <p:attrName>style.visibility</p:attrName>
                                        </p:attrNameLst>
                                      </p:cBhvr>
                                      <p:to>
                                        <p:strVal val="hidden"/>
                                      </p:to>
                                    </p:set>
                                  </p:childTnLst>
                                </p:cTn>
                              </p:par>
                              <p:par>
                                <p:cTn id="227" presetID="10" presetClass="entr" presetSubtype="0" fill="hold" grpId="0" nodeType="withEffect">
                                  <p:stCondLst>
                                    <p:cond delay="0"/>
                                  </p:stCondLst>
                                  <p:childTnLst>
                                    <p:set>
                                      <p:cBhvr>
                                        <p:cTn id="228" dur="1" fill="hold">
                                          <p:stCondLst>
                                            <p:cond delay="0"/>
                                          </p:stCondLst>
                                        </p:cTn>
                                        <p:tgtEl>
                                          <p:spTgt spid="59"/>
                                        </p:tgtEl>
                                        <p:attrNameLst>
                                          <p:attrName>style.visibility</p:attrName>
                                        </p:attrNameLst>
                                      </p:cBhvr>
                                      <p:to>
                                        <p:strVal val="visible"/>
                                      </p:to>
                                    </p:set>
                                    <p:animEffect transition="in" filter="fade">
                                      <p:cBhvr>
                                        <p:cTn id="229" dur="500"/>
                                        <p:tgtEl>
                                          <p:spTgt spid="59"/>
                                        </p:tgtEl>
                                      </p:cBhvr>
                                    </p:animEffect>
                                  </p:childTnLst>
                                </p:cTn>
                              </p:par>
                              <p:par>
                                <p:cTn id="230" presetID="1" presetClass="exit" presetSubtype="0" fill="hold" grpId="1" nodeType="withEffect">
                                  <p:stCondLst>
                                    <p:cond delay="0"/>
                                  </p:stCondLst>
                                  <p:childTnLst>
                                    <p:set>
                                      <p:cBhvr>
                                        <p:cTn id="231" dur="1" fill="hold">
                                          <p:stCondLst>
                                            <p:cond delay="0"/>
                                          </p:stCondLst>
                                        </p:cTn>
                                        <p:tgtEl>
                                          <p:spTgt spid="59"/>
                                        </p:tgtEl>
                                        <p:attrNameLst>
                                          <p:attrName>style.visibility</p:attrName>
                                        </p:attrNameLst>
                                      </p:cBhvr>
                                      <p:to>
                                        <p:strVal val="hidden"/>
                                      </p:to>
                                    </p:set>
                                  </p:childTnLst>
                                </p:cTn>
                              </p:par>
                              <p:par>
                                <p:cTn id="232" presetID="10" presetClass="entr" presetSubtype="0" fill="hold" grpId="0" nodeType="withEffect">
                                  <p:stCondLst>
                                    <p:cond delay="0"/>
                                  </p:stCondLst>
                                  <p:childTnLst>
                                    <p:set>
                                      <p:cBhvr>
                                        <p:cTn id="233" dur="1" fill="hold">
                                          <p:stCondLst>
                                            <p:cond delay="0"/>
                                          </p:stCondLst>
                                        </p:cTn>
                                        <p:tgtEl>
                                          <p:spTgt spid="60"/>
                                        </p:tgtEl>
                                        <p:attrNameLst>
                                          <p:attrName>style.visibility</p:attrName>
                                        </p:attrNameLst>
                                      </p:cBhvr>
                                      <p:to>
                                        <p:strVal val="visible"/>
                                      </p:to>
                                    </p:set>
                                    <p:animEffect transition="in" filter="fade">
                                      <p:cBhvr>
                                        <p:cTn id="234" dur="500"/>
                                        <p:tgtEl>
                                          <p:spTgt spid="60"/>
                                        </p:tgtEl>
                                      </p:cBhvr>
                                    </p:animEffect>
                                  </p:childTnLst>
                                </p:cTn>
                              </p:par>
                              <p:par>
                                <p:cTn id="235" presetID="1" presetClass="exit" presetSubtype="0" fill="hold" grpId="1" nodeType="withEffect">
                                  <p:stCondLst>
                                    <p:cond delay="0"/>
                                  </p:stCondLst>
                                  <p:childTnLst>
                                    <p:set>
                                      <p:cBhvr>
                                        <p:cTn id="236" dur="1" fill="hold">
                                          <p:stCondLst>
                                            <p:cond delay="0"/>
                                          </p:stCondLst>
                                        </p:cTn>
                                        <p:tgtEl>
                                          <p:spTgt spid="60"/>
                                        </p:tgtEl>
                                        <p:attrNameLst>
                                          <p:attrName>style.visibility</p:attrName>
                                        </p:attrNameLst>
                                      </p:cBhvr>
                                      <p:to>
                                        <p:strVal val="hidden"/>
                                      </p:to>
                                    </p:set>
                                  </p:childTnLst>
                                </p:cTn>
                              </p:par>
                              <p:par>
                                <p:cTn id="237" presetID="10" presetClass="entr" presetSubtype="0" fill="hold" grpId="0" nodeType="withEffect">
                                  <p:stCondLst>
                                    <p:cond delay="0"/>
                                  </p:stCondLst>
                                  <p:childTnLst>
                                    <p:set>
                                      <p:cBhvr>
                                        <p:cTn id="238" dur="1" fill="hold">
                                          <p:stCondLst>
                                            <p:cond delay="0"/>
                                          </p:stCondLst>
                                        </p:cTn>
                                        <p:tgtEl>
                                          <p:spTgt spid="62"/>
                                        </p:tgtEl>
                                        <p:attrNameLst>
                                          <p:attrName>style.visibility</p:attrName>
                                        </p:attrNameLst>
                                      </p:cBhvr>
                                      <p:to>
                                        <p:strVal val="visible"/>
                                      </p:to>
                                    </p:set>
                                    <p:animEffect transition="in" filter="fade">
                                      <p:cBhvr>
                                        <p:cTn id="239" dur="500"/>
                                        <p:tgtEl>
                                          <p:spTgt spid="62"/>
                                        </p:tgtEl>
                                      </p:cBhvr>
                                    </p:animEffect>
                                  </p:childTnLst>
                                </p:cTn>
                              </p:par>
                              <p:par>
                                <p:cTn id="240" presetID="1" presetClass="exit" presetSubtype="0" fill="hold" grpId="1" nodeType="withEffect">
                                  <p:stCondLst>
                                    <p:cond delay="0"/>
                                  </p:stCondLst>
                                  <p:childTnLst>
                                    <p:set>
                                      <p:cBhvr>
                                        <p:cTn id="241" dur="1" fill="hold">
                                          <p:stCondLst>
                                            <p:cond delay="0"/>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P spid="56" grpId="0"/>
      <p:bldP spid="56" grpId="1"/>
      <p:bldP spid="57" grpId="0"/>
      <p:bldP spid="57" grpId="1"/>
      <p:bldP spid="59" grpId="0"/>
      <p:bldP spid="59" grpId="1"/>
      <p:bldP spid="59" grpId="2"/>
      <p:bldP spid="59" grpId="3"/>
      <p:bldP spid="60" grpId="0"/>
      <p:bldP spid="60" grpId="1"/>
      <p:bldP spid="60" grpId="2"/>
      <p:bldP spid="60" grpId="3"/>
      <p:bldP spid="62" grpId="0"/>
      <p:bldP spid="62" grpId="1"/>
      <p:bldP spid="62" grpId="2"/>
      <p:bldP spid="62" grpId="3"/>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alphaModFix amt="75000"/>
            <a:lum/>
          </a:blip>
          <a:srcRect/>
          <a:stretch>
            <a:fillRect/>
          </a:stretch>
        </a:blipFill>
        <a:effectLst/>
      </p:bgPr>
    </p:bg>
    <p:spTree>
      <p:nvGrpSpPr>
        <p:cNvPr id="1" name=""/>
        <p:cNvGrpSpPr/>
        <p:nvPr/>
      </p:nvGrpSpPr>
      <p:grpSpPr>
        <a:xfrm>
          <a:off x="0" y="0"/>
          <a:ext cx="0" cy="0"/>
          <a:chOff x="0" y="0"/>
          <a:chExt cx="0" cy="0"/>
        </a:xfrm>
      </p:grpSpPr>
      <p:sp>
        <p:nvSpPr>
          <p:cNvPr id="4" name="タイトル 1"/>
          <p:cNvSpPr txBox="1">
            <a:spLocks/>
          </p:cNvSpPr>
          <p:nvPr/>
        </p:nvSpPr>
        <p:spPr>
          <a:xfrm>
            <a:off x="971600" y="188640"/>
            <a:ext cx="7200800" cy="104946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6000" dirty="0" smtClean="0">
                <a:solidFill>
                  <a:schemeClr val="tx2"/>
                </a:solidFill>
                <a:latin typeface="Garamond" panose="02020404030301010803" pitchFamily="18" charset="0"/>
              </a:rPr>
              <a:t>CBP Algorithm</a:t>
            </a:r>
            <a:endParaRPr lang="ja-JP" altLang="en-US" sz="6000" dirty="0">
              <a:solidFill>
                <a:schemeClr val="tx2"/>
              </a:solidFill>
              <a:latin typeface="Garamond" panose="02020404030301010803" pitchFamily="18" charset="0"/>
            </a:endParaRPr>
          </a:p>
        </p:txBody>
      </p:sp>
      <mc:AlternateContent xmlns:mc="http://schemas.openxmlformats.org/markup-compatibility/2006" xmlns:a14="http://schemas.microsoft.com/office/drawing/2010/main">
        <mc:Choice Requires="a14">
          <p:sp>
            <p:nvSpPr>
              <p:cNvPr id="5" name="テキスト ボックス 4"/>
              <p:cNvSpPr txBox="1"/>
              <p:nvPr/>
            </p:nvSpPr>
            <p:spPr>
              <a:xfrm>
                <a:off x="305526" y="1497507"/>
                <a:ext cx="8586954" cy="4462760"/>
              </a:xfrm>
              <a:prstGeom prst="rect">
                <a:avLst/>
              </a:prstGeom>
              <a:noFill/>
            </p:spPr>
            <p:txBody>
              <a:bodyPr wrap="square" rtlCol="0">
                <a:spAutoFit/>
              </a:bodyPr>
              <a:lstStyle/>
              <a:p>
                <a:pPr marL="342900" indent="-342900">
                  <a:buFont typeface="Wingdings" panose="05000000000000000000" pitchFamily="2" charset="2"/>
                  <a:buChar char="l"/>
                </a:pPr>
                <a:r>
                  <a:rPr lang="en-US" altLang="ja-JP" sz="2200" i="1" dirty="0" smtClean="0"/>
                  <a:t>CBP(Combinatorial Basis Pursuit)</a:t>
                </a:r>
                <a:r>
                  <a:rPr lang="ja-JP" altLang="en-US" sz="2200" dirty="0"/>
                  <a:t> </a:t>
                </a:r>
                <a:r>
                  <a:rPr lang="ja-JP" altLang="en-US" sz="2200" dirty="0" smtClean="0"/>
                  <a:t>アルゴリズムを用いて</a:t>
                </a:r>
                <a:r>
                  <a:rPr lang="en-US" altLang="ja-JP" sz="2200" i="1" dirty="0" smtClean="0"/>
                  <a:t>x </a:t>
                </a:r>
                <a:r>
                  <a:rPr lang="ja-JP" altLang="en-US" sz="2200" dirty="0" smtClean="0"/>
                  <a:t>を推定する</a:t>
                </a:r>
                <a:endParaRPr lang="en-US" altLang="ja-JP" sz="2200" dirty="0" smtClean="0"/>
              </a:p>
              <a:p>
                <a:pPr marL="342900" indent="-342900">
                  <a:buFont typeface="Wingdings" panose="05000000000000000000" pitchFamily="2" charset="2"/>
                  <a:buChar char="l"/>
                </a:pPr>
                <a:endParaRPr lang="en-US" altLang="ja-JP" sz="2200" i="1" dirty="0"/>
              </a:p>
              <a:p>
                <a:pPr marL="342900" indent="-342900">
                  <a:buFont typeface="Wingdings" panose="05000000000000000000" pitchFamily="2" charset="2"/>
                  <a:buChar char="l"/>
                </a:pPr>
                <a:r>
                  <a:rPr lang="ja-JP" altLang="en-US" sz="2200" dirty="0" smtClean="0"/>
                  <a:t>リンク集合</a:t>
                </a:r>
                <a:r>
                  <a:rPr lang="en-US" altLang="ja-JP" sz="2200" i="1" dirty="0" smtClean="0"/>
                  <a:t>ε</a:t>
                </a:r>
                <a:r>
                  <a:rPr lang="en-US" altLang="ja-JP" sz="2200" i="1" baseline="-25000" dirty="0" smtClean="0"/>
                  <a:t>C</a:t>
                </a:r>
                <a:r>
                  <a:rPr lang="en-US" altLang="ja-JP" sz="2200" i="1" dirty="0" smtClean="0"/>
                  <a:t> </a:t>
                </a:r>
                <a:r>
                  <a:rPr lang="ja-JP" altLang="en-US" sz="2200" dirty="0" smtClean="0"/>
                  <a:t>は故障している疑いのあるリンク集合</a:t>
                </a:r>
                <a:endParaRPr lang="en-US" altLang="ja-JP" sz="2200" dirty="0" smtClean="0"/>
              </a:p>
              <a:p>
                <a:pPr marL="342900" indent="-342900">
                  <a:buFont typeface="Wingdings" panose="05000000000000000000" pitchFamily="2" charset="2"/>
                  <a:buChar char="l"/>
                </a:pPr>
                <a:endParaRPr lang="en-US" altLang="ja-JP" sz="2200" i="1" dirty="0"/>
              </a:p>
              <a:p>
                <a:pPr marL="342900" indent="-342900">
                  <a:buFont typeface="Wingdings" panose="05000000000000000000" pitchFamily="2" charset="2"/>
                  <a:buChar char="l"/>
                </a:pPr>
                <a:r>
                  <a:rPr lang="ja-JP" altLang="en-US" sz="2200" dirty="0" smtClean="0"/>
                  <a:t>リンク集合</a:t>
                </a:r>
                <a14:m>
                  <m:oMath xmlns:m="http://schemas.openxmlformats.org/officeDocument/2006/math">
                    <m:acc>
                      <m:accPr>
                        <m:chr m:val="̂"/>
                        <m:ctrlPr>
                          <a:rPr lang="ja-JP" altLang="en-US" sz="2200" i="1" smtClean="0">
                            <a:latin typeface="Cambria Math"/>
                          </a:rPr>
                        </m:ctrlPr>
                      </m:accPr>
                      <m:e>
                        <m:r>
                          <a:rPr lang="ja-JP" altLang="en-US" sz="2200" i="1" smtClean="0">
                            <a:latin typeface="Cambria Math"/>
                          </a:rPr>
                          <m:t>𝜀</m:t>
                        </m:r>
                      </m:e>
                    </m:acc>
                  </m:oMath>
                </a14:m>
                <a:r>
                  <a:rPr lang="en-US" altLang="ja-JP" sz="2200" i="1" baseline="-25000" dirty="0" smtClean="0"/>
                  <a:t>F</a:t>
                </a:r>
                <a:r>
                  <a:rPr lang="en-US" altLang="ja-JP" sz="2200" i="1" dirty="0" smtClean="0"/>
                  <a:t> </a:t>
                </a:r>
                <a:r>
                  <a:rPr lang="ja-JP" altLang="en-US" sz="2200" dirty="0" smtClean="0"/>
                  <a:t>は故障していることが確定している集合</a:t>
                </a:r>
                <a:endParaRPr lang="en-US" altLang="ja-JP" sz="2200" dirty="0" smtClean="0"/>
              </a:p>
              <a:p>
                <a:pPr marL="342900" indent="-342900">
                  <a:buFont typeface="Wingdings" panose="05000000000000000000" pitchFamily="2" charset="2"/>
                  <a:buChar char="l"/>
                </a:pPr>
                <a:endParaRPr lang="en-US" altLang="ja-JP" sz="2200" i="1" dirty="0"/>
              </a:p>
              <a:p>
                <a:pPr marL="342900" indent="-342900">
                  <a:buFont typeface="Wingdings" panose="05000000000000000000" pitchFamily="2" charset="2"/>
                  <a:buChar char="l"/>
                </a:pPr>
                <a:r>
                  <a:rPr lang="en-US" altLang="ja-JP" sz="2200" i="1" dirty="0" err="1" smtClean="0"/>
                  <a:t>y</a:t>
                </a:r>
                <a:r>
                  <a:rPr lang="en-US" altLang="ja-JP" sz="2200" i="1" baseline="-25000" dirty="0" err="1" smtClean="0"/>
                  <a:t>m</a:t>
                </a:r>
                <a:r>
                  <a:rPr lang="en-US" altLang="ja-JP" sz="2200" i="1" dirty="0" smtClean="0"/>
                  <a:t> = 0 (m = 0, 1, 2… M)</a:t>
                </a:r>
                <a:r>
                  <a:rPr lang="ja-JP" altLang="en-US" sz="2200" i="1" dirty="0" smtClean="0"/>
                  <a:t> </a:t>
                </a:r>
                <a:r>
                  <a:rPr lang="ja-JP" altLang="en-US" sz="2200" dirty="0" smtClean="0"/>
                  <a:t>と観測された観測パス</a:t>
                </a:r>
                <a:r>
                  <a:rPr lang="en-US" altLang="ja-JP" sz="2200" i="1" dirty="0" err="1" smtClean="0"/>
                  <a:t>w</a:t>
                </a:r>
                <a:r>
                  <a:rPr lang="en-US" altLang="ja-JP" sz="2200" i="1" baseline="-25000" dirty="0" err="1" smtClean="0"/>
                  <a:t>m</a:t>
                </a:r>
                <a:r>
                  <a:rPr lang="en-US" altLang="ja-JP" sz="2200" i="1" dirty="0" smtClean="0"/>
                  <a:t> </a:t>
                </a:r>
                <a:r>
                  <a:rPr lang="ja-JP" altLang="en-US" sz="2200" dirty="0" smtClean="0"/>
                  <a:t>は正常リンク</a:t>
                </a:r>
                <a:endParaRPr lang="en-US" altLang="ja-JP" sz="2200" dirty="0" smtClean="0"/>
              </a:p>
              <a:p>
                <a:pPr lvl="1"/>
                <a:r>
                  <a:rPr lang="ja-JP" altLang="en-US" sz="2200" dirty="0" smtClean="0"/>
                  <a:t>残りは全て故障リンクと見なし、</a:t>
                </a:r>
                <a:r>
                  <a:rPr lang="en-US" altLang="ja-JP" sz="2200" i="1" dirty="0"/>
                  <a:t> </a:t>
                </a:r>
                <a:r>
                  <a:rPr lang="en-US" altLang="ja-JP" sz="2200" i="1" dirty="0" smtClean="0"/>
                  <a:t>ε</a:t>
                </a:r>
                <a:r>
                  <a:rPr lang="en-US" altLang="ja-JP" sz="2200" i="1" baseline="-25000" dirty="0" smtClean="0"/>
                  <a:t>C</a:t>
                </a:r>
                <a:r>
                  <a:rPr lang="ja-JP" altLang="en-US" sz="2200" i="1" baseline="-25000" dirty="0" smtClean="0"/>
                  <a:t> </a:t>
                </a:r>
                <a:r>
                  <a:rPr lang="ja-JP" altLang="en-US" sz="2200" dirty="0" smtClean="0"/>
                  <a:t>に入れる</a:t>
                </a:r>
                <a:endParaRPr lang="en-US" altLang="ja-JP" sz="2200" dirty="0" smtClean="0"/>
              </a:p>
              <a:p>
                <a:pPr lvl="1"/>
                <a:endParaRPr lang="en-US" altLang="ja-JP" sz="2200" dirty="0"/>
              </a:p>
              <a:p>
                <a:pPr marL="342900" indent="-342900">
                  <a:buFont typeface="Wingdings" panose="05000000000000000000" pitchFamily="2" charset="2"/>
                  <a:buChar char="l"/>
                </a:pPr>
                <a:r>
                  <a:rPr lang="ja-JP" altLang="en-US" sz="2200" dirty="0" smtClean="0"/>
                  <a:t>各観測パスで上で故障リンク候補が一つである場合、故障していることが確定するので、</a:t>
                </a:r>
                <a:r>
                  <a:rPr lang="ja-JP" altLang="en-US" sz="2200" dirty="0"/>
                  <a:t> </a:t>
                </a:r>
                <a14:m>
                  <m:oMath xmlns:m="http://schemas.openxmlformats.org/officeDocument/2006/math">
                    <m:acc>
                      <m:accPr>
                        <m:chr m:val="̂"/>
                        <m:ctrlPr>
                          <a:rPr lang="ja-JP" altLang="en-US" sz="2200" i="1">
                            <a:latin typeface="Cambria Math"/>
                          </a:rPr>
                        </m:ctrlPr>
                      </m:accPr>
                      <m:e>
                        <m:r>
                          <a:rPr lang="ja-JP" altLang="en-US" sz="2200" i="1">
                            <a:latin typeface="Cambria Math"/>
                          </a:rPr>
                          <m:t>𝜀</m:t>
                        </m:r>
                      </m:e>
                    </m:acc>
                  </m:oMath>
                </a14:m>
                <a:r>
                  <a:rPr lang="en-US" altLang="ja-JP" sz="2200" i="1" baseline="-25000" dirty="0" smtClean="0"/>
                  <a:t>F</a:t>
                </a:r>
                <a:r>
                  <a:rPr lang="ja-JP" altLang="en-US" sz="2200" i="1" baseline="-25000" dirty="0" smtClean="0"/>
                  <a:t> </a:t>
                </a:r>
                <a:r>
                  <a:rPr lang="ja-JP" altLang="en-US" sz="2200" dirty="0" smtClean="0"/>
                  <a:t>に入れる</a:t>
                </a:r>
                <a:endParaRPr lang="en-US" altLang="ja-JP" sz="2200" dirty="0" smtClean="0"/>
              </a:p>
              <a:p>
                <a:pPr marL="342900" indent="-342900">
                  <a:buFont typeface="Wingdings" panose="05000000000000000000" pitchFamily="2" charset="2"/>
                  <a:buChar char="l"/>
                </a:pPr>
                <a:endParaRPr lang="en-US" altLang="ja-JP" sz="2000" i="1"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05526" y="1497507"/>
                <a:ext cx="8586954" cy="4462760"/>
              </a:xfrm>
              <a:prstGeom prst="rect">
                <a:avLst/>
              </a:prstGeom>
              <a:blipFill rotWithShape="0">
                <a:blip r:embed="rId4"/>
                <a:stretch>
                  <a:fillRect l="-781" t="-1366"/>
                </a:stretch>
              </a:blipFill>
            </p:spPr>
            <p:txBody>
              <a:bodyPr/>
              <a:lstStyle/>
              <a:p>
                <a:r>
                  <a:rPr lang="ja-JP" altLang="en-US">
                    <a:noFill/>
                  </a:rPr>
                  <a:t> </a:t>
                </a:r>
              </a:p>
            </p:txBody>
          </p:sp>
        </mc:Fallback>
      </mc:AlternateContent>
      <p:sp>
        <p:nvSpPr>
          <p:cNvPr id="3" name="スライド番号プレースホルダー 2"/>
          <p:cNvSpPr>
            <a:spLocks noGrp="1"/>
          </p:cNvSpPr>
          <p:nvPr>
            <p:ph type="sldNum" sz="quarter" idx="12"/>
          </p:nvPr>
        </p:nvSpPr>
        <p:spPr/>
        <p:txBody>
          <a:bodyPr/>
          <a:lstStyle/>
          <a:p>
            <a:fld id="{6B198337-42E8-409E-9910-3595C517C26B}" type="slidenum">
              <a:rPr kumimoji="1" lang="ja-JP" altLang="en-US" smtClean="0"/>
              <a:t>8</a:t>
            </a:fld>
            <a:endParaRPr kumimoji="1" lang="ja-JP" altLang="en-US"/>
          </a:p>
        </p:txBody>
      </p:sp>
    </p:spTree>
    <p:extLst>
      <p:ext uri="{BB962C8B-B14F-4D97-AF65-F5344CB8AC3E}">
        <p14:creationId xmlns:p14="http://schemas.microsoft.com/office/powerpoint/2010/main" val="1058811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333333"/>
      </a:dk1>
      <a:lt1>
        <a:srgbClr val="666699"/>
      </a:lt1>
      <a:dk2>
        <a:srgbClr val="333333"/>
      </a:dk2>
      <a:lt2>
        <a:srgbClr val="3E3E5C"/>
      </a:lt2>
      <a:accent1>
        <a:srgbClr val="C1C1FF"/>
      </a:accent1>
      <a:accent2>
        <a:srgbClr val="6666FF"/>
      </a:accent2>
      <a:accent3>
        <a:srgbClr val="B8B8CA"/>
      </a:accent3>
      <a:accent4>
        <a:srgbClr val="2A2A2A"/>
      </a:accent4>
      <a:accent5>
        <a:srgbClr val="DDDDFF"/>
      </a:accent5>
      <a:accent6>
        <a:srgbClr val="5C5CE7"/>
      </a:accent6>
      <a:hlink>
        <a:srgbClr val="FFFF99"/>
      </a:hlink>
      <a:folHlink>
        <a:srgbClr val="99CCF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FFF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FF"/>
        </a:dk1>
        <a:lt1>
          <a:srgbClr val="666699"/>
        </a:lt1>
        <a:dk2>
          <a:srgbClr val="FFFFFF"/>
        </a:dk2>
        <a:lt2>
          <a:srgbClr val="3E3E5C"/>
        </a:lt2>
        <a:accent1>
          <a:srgbClr val="60597B"/>
        </a:accent1>
        <a:accent2>
          <a:srgbClr val="6666FF"/>
        </a:accent2>
        <a:accent3>
          <a:srgbClr val="B8B8CA"/>
        </a:accent3>
        <a:accent4>
          <a:srgbClr val="0000DA"/>
        </a:accent4>
        <a:accent5>
          <a:srgbClr val="B6B5BF"/>
        </a:accent5>
        <a:accent6>
          <a:srgbClr val="5C5CE7"/>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Default Design 14">
        <a:dk1>
          <a:srgbClr val="000099"/>
        </a:dk1>
        <a:lt1>
          <a:srgbClr val="666699"/>
        </a:lt1>
        <a:dk2>
          <a:srgbClr val="FFFFFF"/>
        </a:dk2>
        <a:lt2>
          <a:srgbClr val="3E3E5C"/>
        </a:lt2>
        <a:accent1>
          <a:srgbClr val="60597B"/>
        </a:accent1>
        <a:accent2>
          <a:srgbClr val="6666FF"/>
        </a:accent2>
        <a:accent3>
          <a:srgbClr val="B8B8CA"/>
        </a:accent3>
        <a:accent4>
          <a:srgbClr val="000082"/>
        </a:accent4>
        <a:accent5>
          <a:srgbClr val="B6B5BF"/>
        </a:accent5>
        <a:accent6>
          <a:srgbClr val="5C5CE7"/>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Default Design 15">
        <a:dk1>
          <a:srgbClr val="000099"/>
        </a:dk1>
        <a:lt1>
          <a:srgbClr val="666699"/>
        </a:lt1>
        <a:dk2>
          <a:srgbClr val="000099"/>
        </a:dk2>
        <a:lt2>
          <a:srgbClr val="3E3E5C"/>
        </a:lt2>
        <a:accent1>
          <a:srgbClr val="60597B"/>
        </a:accent1>
        <a:accent2>
          <a:srgbClr val="6666FF"/>
        </a:accent2>
        <a:accent3>
          <a:srgbClr val="B8B8CA"/>
        </a:accent3>
        <a:accent4>
          <a:srgbClr val="000082"/>
        </a:accent4>
        <a:accent5>
          <a:srgbClr val="B6B5BF"/>
        </a:accent5>
        <a:accent6>
          <a:srgbClr val="5C5CE7"/>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Default Design 16">
        <a:dk1>
          <a:srgbClr val="000099"/>
        </a:dk1>
        <a:lt1>
          <a:srgbClr val="666699"/>
        </a:lt1>
        <a:dk2>
          <a:srgbClr val="000099"/>
        </a:dk2>
        <a:lt2>
          <a:srgbClr val="3E3E5C"/>
        </a:lt2>
        <a:accent1>
          <a:srgbClr val="C1C1FF"/>
        </a:accent1>
        <a:accent2>
          <a:srgbClr val="6666FF"/>
        </a:accent2>
        <a:accent3>
          <a:srgbClr val="B8B8CA"/>
        </a:accent3>
        <a:accent4>
          <a:srgbClr val="000082"/>
        </a:accent4>
        <a:accent5>
          <a:srgbClr val="DDDDFF"/>
        </a:accent5>
        <a:accent6>
          <a:srgbClr val="5C5CE7"/>
        </a:accent6>
        <a:hlink>
          <a:srgbClr val="99CCFF"/>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00259</Template>
  <TotalTime>3768</TotalTime>
  <Words>1895</Words>
  <Application>Microsoft Office PowerPoint</Application>
  <PresentationFormat>画面に合わせる (4:3)</PresentationFormat>
  <Paragraphs>354</Paragraphs>
  <Slides>17</Slides>
  <Notes>16</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Default Design</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dc:creator>
  <cp:lastModifiedBy>Ryo</cp:lastModifiedBy>
  <cp:revision>138</cp:revision>
  <dcterms:created xsi:type="dcterms:W3CDTF">2015-04-13T07:42:06Z</dcterms:created>
  <dcterms:modified xsi:type="dcterms:W3CDTF">2015-11-30T05:43:45Z</dcterms:modified>
</cp:coreProperties>
</file>