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"/>
  </p:notesMasterIdLst>
  <p:sldIdLst>
    <p:sldId id="260" r:id="rId2"/>
    <p:sldId id="258" r:id="rId3"/>
    <p:sldId id="261" r:id="rId4"/>
    <p:sldId id="256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44" autoAdjust="0"/>
  </p:normalViewPr>
  <p:slideViewPr>
    <p:cSldViewPr>
      <p:cViewPr>
        <p:scale>
          <a:sx n="94" d="100"/>
          <a:sy n="94" d="100"/>
        </p:scale>
        <p:origin x="-2064" y="-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927B4-7C81-4BAE-8260-887D3FA042E7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8BDB-1194-46FB-A1FA-2B6562379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79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</a:t>
            </a:r>
            <a:r>
              <a:rPr kumimoji="1" lang="ja-JP" altLang="en-US" dirty="0" smtClean="0"/>
              <a:t>内部は観測が困難　</a:t>
            </a:r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　観測可能な外部データを基に推定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ネットワーク上の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ノードを固定的に観測ノードとする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適応的・・・　段階的に検査を行い、故障ノード候補集合を途中の検査結果を基に適応的に決定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トモグラフィ</a:t>
            </a:r>
            <a:r>
              <a:rPr kumimoji="1" lang="ja-JP" altLang="en-US" dirty="0" smtClean="0"/>
              <a:t>とは、計測可能な外部データを基に計測が困難な内部要素を推定すること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8BDB-1194-46FB-A1FA-2B65623791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62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ネットワークを有効グラフで表し、</a:t>
            </a:r>
            <a:r>
              <a:rPr kumimoji="1" lang="en-US" altLang="ja-JP" i="1" dirty="0" smtClean="0"/>
              <a:t>g = (v, </a:t>
            </a:r>
            <a:r>
              <a:rPr kumimoji="1" lang="en-US" altLang="ja-JP" i="1" dirty="0" err="1" smtClean="0"/>
              <a:t>ε</a:t>
            </a:r>
            <a:r>
              <a:rPr kumimoji="1" lang="en-US" altLang="ja-JP" i="1" dirty="0" smtClean="0"/>
              <a:t>)</a:t>
            </a:r>
            <a:r>
              <a:rPr kumimoji="1" lang="ja-JP" altLang="en-US" i="1" dirty="0" smtClean="0"/>
              <a:t>　</a:t>
            </a:r>
            <a:r>
              <a:rPr kumimoji="1" lang="ja-JP" altLang="en-US" i="0" dirty="0" smtClean="0"/>
              <a:t>とし、</a:t>
            </a:r>
            <a:r>
              <a:rPr kumimoji="1" lang="en-US" altLang="ja-JP" i="0" dirty="0" smtClean="0"/>
              <a:t>v</a:t>
            </a:r>
            <a:r>
              <a:rPr kumimoji="1" lang="ja-JP" altLang="en-US" i="0" dirty="0" smtClean="0"/>
              <a:t>と</a:t>
            </a:r>
            <a:r>
              <a:rPr kumimoji="1" lang="en-US" altLang="ja-JP" i="0" dirty="0" err="1" smtClean="0"/>
              <a:t>ε</a:t>
            </a:r>
            <a:r>
              <a:rPr kumimoji="1" lang="ja-JP" altLang="en-US" i="0" dirty="0" smtClean="0"/>
              <a:t>はそれぞれノード集合とリンク集合</a:t>
            </a:r>
            <a:endParaRPr kumimoji="1" lang="en-US" altLang="ja-JP" i="0" dirty="0" smtClean="0"/>
          </a:p>
          <a:p>
            <a:endParaRPr kumimoji="1" lang="en-US" altLang="ja-JP" i="0" dirty="0" smtClean="0"/>
          </a:p>
          <a:p>
            <a:endParaRPr kumimoji="1" lang="en-US" altLang="ja-JP" i="1" dirty="0" smtClean="0"/>
          </a:p>
          <a:p>
            <a:endParaRPr kumimoji="1" lang="en-US" altLang="ja-JP" i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8BDB-1194-46FB-A1FA-2B656237911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6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8BDB-1194-46FB-A1FA-2B656237911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21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適応的論理型ネットワークモトグラフィーにおける初期観測パス選択に関する検討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という題の論文を参考にする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まずは論文同様の結果を出す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そこから問題点を探る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8BDB-1194-46FB-A1FA-2B656237911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54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727EDD-521C-4E3F-96C0-6BD2F6444886}" type="datetimeFigureOut">
              <a:rPr kumimoji="1" lang="ja-JP" altLang="en-US" smtClean="0"/>
              <a:t>15/05/17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B198337-42E8-409E-9910-3595C517C2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395536" y="2852936"/>
            <a:ext cx="8352928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>
                <a:latin typeface="+mj-ea"/>
              </a:rPr>
              <a:t>適応的論理型ネットワークトモグラフを用いた故障ノードの推定</a:t>
            </a:r>
            <a:endParaRPr lang="ja-JP" altLang="en-US" sz="4000" dirty="0">
              <a:latin typeface="+mj-ea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2807804" y="188640"/>
            <a:ext cx="3528392" cy="1049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dirty="0" smtClean="0">
                <a:solidFill>
                  <a:schemeClr val="tx2"/>
                </a:solidFill>
              </a:rPr>
              <a:t>Subject</a:t>
            </a:r>
            <a:endParaRPr lang="ja-JP" alt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4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7624" y="1905794"/>
            <a:ext cx="72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kumimoji="1" lang="ja-JP" altLang="en-US" sz="3200" dirty="0" smtClean="0"/>
              <a:t>ネットワーク上の故障</a:t>
            </a:r>
            <a:r>
              <a:rPr kumimoji="1" lang="ja-JP" altLang="en-US" sz="3200" dirty="0" smtClean="0"/>
              <a:t>ノード</a:t>
            </a:r>
            <a:r>
              <a:rPr kumimoji="1" lang="ja-JP" altLang="en-US" sz="3200" dirty="0" smtClean="0"/>
              <a:t>の推定</a:t>
            </a:r>
            <a:endParaRPr kumimoji="1" lang="en-US" altLang="ja-JP" sz="3200" dirty="0" smtClean="0"/>
          </a:p>
          <a:p>
            <a:pPr marL="457200" indent="-457200">
              <a:buFont typeface="Wingdings" pitchFamily="2" charset="2"/>
              <a:buChar char="u"/>
            </a:pPr>
            <a:endParaRPr lang="en-US" altLang="ja-JP" sz="3200" dirty="0"/>
          </a:p>
          <a:p>
            <a:pPr marL="457200" indent="-457200">
              <a:buFont typeface="Wingdings" pitchFamily="2" charset="2"/>
              <a:buChar char="u"/>
            </a:pPr>
            <a:r>
              <a:rPr lang="ja-JP" altLang="en-US" sz="3200" dirty="0" smtClean="0"/>
              <a:t>最小限のコストで見つける</a:t>
            </a:r>
            <a:endParaRPr lang="en-US" altLang="ja-JP" sz="3200" dirty="0" smtClean="0"/>
          </a:p>
          <a:p>
            <a:pPr marL="457200" indent="-457200">
              <a:buFont typeface="Wingdings" pitchFamily="2" charset="2"/>
              <a:buChar char="u"/>
            </a:pPr>
            <a:endParaRPr kumimoji="1" lang="en-US" altLang="ja-JP" sz="3200" dirty="0"/>
          </a:p>
          <a:p>
            <a:pPr marL="457200" indent="-457200">
              <a:buFont typeface="Wingdings" pitchFamily="2" charset="2"/>
              <a:buChar char="u"/>
            </a:pPr>
            <a:r>
              <a:rPr kumimoji="1" lang="en-US" altLang="ja-JP" sz="3200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ノードを固定的に観測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endParaRPr lang="en-US" altLang="ja-JP" sz="3200" dirty="0">
              <a:solidFill>
                <a:srgbClr val="FF0000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kumimoji="1" lang="ja-JP" altLang="en-US" sz="3200" dirty="0" smtClean="0"/>
              <a:t>適応的論理型ネットワークトモグラフィ</a:t>
            </a:r>
            <a:endParaRPr kumimoji="1" lang="ja-JP" altLang="en-US" sz="3200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763688" y="188640"/>
            <a:ext cx="5616624" cy="1049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dirty="0" smtClean="0">
                <a:solidFill>
                  <a:schemeClr val="tx2"/>
                </a:solidFill>
              </a:rPr>
              <a:t>Research Content</a:t>
            </a:r>
            <a:endParaRPr lang="ja-JP" alt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9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図形グループ 73"/>
          <p:cNvGrpSpPr/>
          <p:nvPr/>
        </p:nvGrpSpPr>
        <p:grpSpPr>
          <a:xfrm>
            <a:off x="539552" y="1167135"/>
            <a:ext cx="7848872" cy="4854153"/>
            <a:chOff x="539552" y="1095127"/>
            <a:chExt cx="7848872" cy="5286201"/>
          </a:xfrm>
        </p:grpSpPr>
        <p:sp>
          <p:nvSpPr>
            <p:cNvPr id="5" name="円/楕円 4"/>
            <p:cNvSpPr/>
            <p:nvPr/>
          </p:nvSpPr>
          <p:spPr>
            <a:xfrm>
              <a:off x="539552" y="3429000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5004048" y="3429000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6444208" y="5733256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2987824" y="3429000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6444208" y="1340768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1691680" y="1340768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691680" y="5733256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7740352" y="3429000"/>
              <a:ext cx="648072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83568" y="3501008"/>
              <a:ext cx="415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i="1" dirty="0"/>
                <a:t>s</a:t>
              </a:r>
              <a:endParaRPr kumimoji="1" lang="ja-JP" altLang="en-US" sz="2400" i="1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884368" y="3501008"/>
              <a:ext cx="444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i="1" dirty="0"/>
                <a:t>g</a:t>
              </a:r>
              <a:endParaRPr kumimoji="1" lang="ja-JP" altLang="en-US" sz="2400" i="1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835696" y="1412776"/>
              <a:ext cx="483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i="1" dirty="0" smtClean="0"/>
                <a:t>v</a:t>
              </a:r>
              <a:r>
                <a:rPr kumimoji="1" lang="en-US" altLang="ja-JP" sz="2000" i="1" baseline="-25000" dirty="0" smtClean="0"/>
                <a:t>1</a:t>
              </a:r>
              <a:endParaRPr kumimoji="1" lang="ja-JP" altLang="en-US" sz="2000" i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835696" y="5805264"/>
              <a:ext cx="483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i="1" dirty="0" smtClean="0"/>
                <a:t>v</a:t>
              </a:r>
              <a:r>
                <a:rPr lang="en-US" altLang="ja-JP" sz="2000" i="1" baseline="-25000" dirty="0"/>
                <a:t>2</a:t>
              </a:r>
              <a:endParaRPr kumimoji="1" lang="ja-JP" altLang="en-US" sz="2000" i="1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152760" y="3429000"/>
              <a:ext cx="483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i="1" dirty="0" smtClean="0"/>
                <a:t>v</a:t>
              </a:r>
              <a:r>
                <a:rPr lang="en-US" altLang="ja-JP" sz="2000" i="1" baseline="-25000" dirty="0"/>
                <a:t>3</a:t>
              </a:r>
              <a:endParaRPr kumimoji="1" lang="ja-JP" altLang="en-US" sz="2000" i="1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609144" y="1444714"/>
              <a:ext cx="483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i="1" dirty="0" smtClean="0"/>
                <a:t>v</a:t>
              </a:r>
              <a:r>
                <a:rPr lang="en-US" altLang="ja-JP" sz="2000" i="1" baseline="-25000" dirty="0"/>
                <a:t>4</a:t>
              </a:r>
              <a:endParaRPr kumimoji="1" lang="ja-JP" altLang="en-US" sz="2000" i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148064" y="3501008"/>
              <a:ext cx="483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i="1" dirty="0" smtClean="0"/>
                <a:t>v</a:t>
              </a:r>
              <a:r>
                <a:rPr lang="en-US" altLang="ja-JP" sz="2000" i="1" baseline="-25000" dirty="0"/>
                <a:t>5</a:t>
              </a:r>
              <a:endParaRPr kumimoji="1" lang="ja-JP" altLang="en-US" sz="2000" i="1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588224" y="5805264"/>
              <a:ext cx="483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i="1" dirty="0" smtClean="0"/>
                <a:t>v</a:t>
              </a:r>
              <a:r>
                <a:rPr lang="en-US" altLang="ja-JP" sz="2000" i="1" baseline="-25000" dirty="0"/>
                <a:t>6</a:t>
              </a:r>
              <a:endParaRPr kumimoji="1" lang="ja-JP" altLang="en-US" sz="2000" i="1" dirty="0"/>
            </a:p>
          </p:txBody>
        </p:sp>
        <p:cxnSp>
          <p:nvCxnSpPr>
            <p:cNvPr id="23" name="直線矢印コネクタ 22"/>
            <p:cNvCxnSpPr>
              <a:stCxn id="5" idx="7"/>
              <a:endCxn id="11" idx="3"/>
            </p:cNvCxnSpPr>
            <p:nvPr/>
          </p:nvCxnSpPr>
          <p:spPr>
            <a:xfrm flipV="1">
              <a:off x="1092716" y="1893932"/>
              <a:ext cx="693872" cy="1629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5" idx="5"/>
              <a:endCxn id="12" idx="1"/>
            </p:cNvCxnSpPr>
            <p:nvPr/>
          </p:nvCxnSpPr>
          <p:spPr>
            <a:xfrm>
              <a:off x="1092716" y="3982164"/>
              <a:ext cx="693872" cy="184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2" idx="6"/>
              <a:endCxn id="8" idx="2"/>
            </p:cNvCxnSpPr>
            <p:nvPr/>
          </p:nvCxnSpPr>
          <p:spPr>
            <a:xfrm>
              <a:off x="2339752" y="6057292"/>
              <a:ext cx="41044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11" idx="6"/>
              <a:endCxn id="10" idx="2"/>
            </p:cNvCxnSpPr>
            <p:nvPr/>
          </p:nvCxnSpPr>
          <p:spPr>
            <a:xfrm>
              <a:off x="2339752" y="1664804"/>
              <a:ext cx="41044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>
              <a:stCxn id="10" idx="5"/>
              <a:endCxn id="13" idx="0"/>
            </p:cNvCxnSpPr>
            <p:nvPr/>
          </p:nvCxnSpPr>
          <p:spPr>
            <a:xfrm>
              <a:off x="6997372" y="1893932"/>
              <a:ext cx="1067016" cy="1535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8" idx="7"/>
              <a:endCxn id="13" idx="4"/>
            </p:cNvCxnSpPr>
            <p:nvPr/>
          </p:nvCxnSpPr>
          <p:spPr>
            <a:xfrm flipV="1">
              <a:off x="6997372" y="4077072"/>
              <a:ext cx="1067016" cy="17510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7" idx="7"/>
              <a:endCxn id="10" idx="3"/>
            </p:cNvCxnSpPr>
            <p:nvPr/>
          </p:nvCxnSpPr>
          <p:spPr>
            <a:xfrm flipV="1">
              <a:off x="5557212" y="1893932"/>
              <a:ext cx="981904" cy="1629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7" idx="5"/>
              <a:endCxn id="8" idx="0"/>
            </p:cNvCxnSpPr>
            <p:nvPr/>
          </p:nvCxnSpPr>
          <p:spPr>
            <a:xfrm>
              <a:off x="5557212" y="3982164"/>
              <a:ext cx="1211032" cy="17510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9" idx="6"/>
              <a:endCxn id="7" idx="2"/>
            </p:cNvCxnSpPr>
            <p:nvPr/>
          </p:nvCxnSpPr>
          <p:spPr>
            <a:xfrm>
              <a:off x="3635896" y="3753036"/>
              <a:ext cx="13681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12" idx="7"/>
              <a:endCxn id="9" idx="3"/>
            </p:cNvCxnSpPr>
            <p:nvPr/>
          </p:nvCxnSpPr>
          <p:spPr>
            <a:xfrm flipV="1">
              <a:off x="2244844" y="3982164"/>
              <a:ext cx="837888" cy="184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11" idx="5"/>
              <a:endCxn id="9" idx="1"/>
            </p:cNvCxnSpPr>
            <p:nvPr/>
          </p:nvCxnSpPr>
          <p:spPr>
            <a:xfrm>
              <a:off x="2244844" y="1893932"/>
              <a:ext cx="837888" cy="1629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/>
            <p:cNvSpPr txBox="1"/>
            <p:nvPr/>
          </p:nvSpPr>
          <p:spPr>
            <a:xfrm>
              <a:off x="971600" y="2348880"/>
              <a:ext cx="484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/>
                <a:t>e</a:t>
              </a:r>
              <a:r>
                <a:rPr lang="en-US" altLang="ja-JP" sz="2400" i="1" baseline="-25000" dirty="0" smtClean="0"/>
                <a:t>1</a:t>
              </a:r>
              <a:endParaRPr kumimoji="1" lang="ja-JP" altLang="en-US" sz="2400" i="1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899592" y="4797152"/>
              <a:ext cx="484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/>
                <a:t>e</a:t>
              </a:r>
              <a:r>
                <a:rPr lang="en-US" altLang="ja-JP" sz="2400" i="1" baseline="-25000" dirty="0"/>
                <a:t>2</a:t>
              </a:r>
              <a:endParaRPr kumimoji="1" lang="ja-JP" altLang="en-US" sz="2400" i="1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2771800" y="2348880"/>
              <a:ext cx="484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/>
                <a:t>e</a:t>
              </a:r>
              <a:r>
                <a:rPr lang="en-US" altLang="ja-JP" sz="2400" i="1" baseline="-25000" dirty="0"/>
                <a:t>3</a:t>
              </a:r>
              <a:endParaRPr kumimoji="1" lang="ja-JP" altLang="en-US" sz="2400" i="1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2915816" y="4797152"/>
              <a:ext cx="484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/>
                <a:t>e</a:t>
              </a:r>
              <a:r>
                <a:rPr lang="en-US" altLang="ja-JP" sz="2400" i="1" baseline="-25000" dirty="0"/>
                <a:t>4</a:t>
              </a:r>
              <a:endParaRPr kumimoji="1" lang="ja-JP" altLang="en-US" sz="2400" i="1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139952" y="1095127"/>
              <a:ext cx="484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/>
                <a:t>e</a:t>
              </a:r>
              <a:r>
                <a:rPr lang="en-US" altLang="ja-JP" sz="2400" i="1" baseline="-25000" dirty="0"/>
                <a:t>5</a:t>
              </a:r>
              <a:endParaRPr kumimoji="1" lang="ja-JP" altLang="en-US" sz="2400" i="1" dirty="0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139952" y="5517232"/>
              <a:ext cx="484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/>
                <a:t>e</a:t>
              </a:r>
              <a:r>
                <a:rPr lang="en-US" altLang="ja-JP" sz="2400" i="1" baseline="-25000" dirty="0"/>
                <a:t>7</a:t>
              </a:r>
              <a:endParaRPr kumimoji="1" lang="ja-JP" altLang="en-US" sz="2400" i="1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139952" y="3212976"/>
              <a:ext cx="484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/>
                <a:t>e</a:t>
              </a:r>
              <a:r>
                <a:rPr lang="en-US" altLang="ja-JP" sz="2400" i="1" baseline="-25000" dirty="0"/>
                <a:t>6</a:t>
              </a:r>
              <a:endParaRPr kumimoji="1" lang="ja-JP" altLang="en-US" sz="2400" i="1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5455944" y="2420888"/>
              <a:ext cx="484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/>
                <a:t>e</a:t>
              </a:r>
              <a:r>
                <a:rPr lang="en-US" altLang="ja-JP" sz="2400" i="1" baseline="-25000" dirty="0"/>
                <a:t>8</a:t>
              </a:r>
              <a:endParaRPr kumimoji="1" lang="ja-JP" altLang="en-US" sz="2400" i="1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671968" y="4797152"/>
              <a:ext cx="484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/>
                <a:t>e</a:t>
              </a:r>
              <a:r>
                <a:rPr lang="en-US" altLang="ja-JP" sz="2400" i="1" baseline="-25000" dirty="0"/>
                <a:t>9</a:t>
              </a:r>
              <a:endParaRPr kumimoji="1" lang="ja-JP" altLang="en-US" sz="2400" i="1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668344" y="2348880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/>
                <a:t>e</a:t>
              </a:r>
              <a:r>
                <a:rPr lang="en-US" altLang="ja-JP" sz="2400" i="1" baseline="-25000" dirty="0" smtClean="0"/>
                <a:t>10</a:t>
              </a:r>
              <a:endParaRPr kumimoji="1" lang="ja-JP" altLang="en-US" sz="2400" i="1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7668344" y="479715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i="1" dirty="0" smtClean="0"/>
                <a:t>e</a:t>
              </a:r>
              <a:r>
                <a:rPr lang="en-US" altLang="ja-JP" sz="2400" i="1" baseline="-25000" dirty="0" smtClean="0"/>
                <a:t>11</a:t>
              </a:r>
              <a:endParaRPr kumimoji="1" lang="ja-JP" altLang="en-US" sz="2400" i="1" dirty="0"/>
            </a:p>
          </p:txBody>
        </p:sp>
      </p:grpSp>
      <p:sp>
        <p:nvSpPr>
          <p:cNvPr id="72" name="タイトル 1"/>
          <p:cNvSpPr txBox="1">
            <a:spLocks/>
          </p:cNvSpPr>
          <p:nvPr/>
        </p:nvSpPr>
        <p:spPr>
          <a:xfrm>
            <a:off x="1763688" y="188640"/>
            <a:ext cx="5616624" cy="1049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dirty="0" smtClean="0">
                <a:solidFill>
                  <a:schemeClr val="tx2"/>
                </a:solidFill>
              </a:rPr>
              <a:t>Ex</a:t>
            </a:r>
            <a:r>
              <a:rPr lang="en-US" altLang="ja-JP" sz="6000" dirty="0" smtClean="0">
                <a:solidFill>
                  <a:schemeClr val="tx2"/>
                </a:solidFill>
              </a:rPr>
              <a:t>ample</a:t>
            </a:r>
            <a:endParaRPr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67544" y="6184947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i="1" dirty="0" smtClean="0"/>
              <a:t>g</a:t>
            </a:r>
            <a:r>
              <a:rPr lang="ja-JP" altLang="en-US" sz="2000" i="1" dirty="0" smtClean="0"/>
              <a:t> </a:t>
            </a:r>
            <a:r>
              <a:rPr lang="en-US" altLang="ja-JP" sz="2000" i="1" dirty="0" smtClean="0"/>
              <a:t>=</a:t>
            </a:r>
            <a:r>
              <a:rPr lang="ja-JP" altLang="en-US" sz="2000" i="1" dirty="0" smtClean="0"/>
              <a:t> </a:t>
            </a:r>
            <a:r>
              <a:rPr lang="en-US" altLang="ja-JP" sz="2000" i="1" dirty="0" smtClean="0"/>
              <a:t>(v,</a:t>
            </a:r>
            <a:r>
              <a:rPr lang="ja-JP" altLang="en-US" sz="2000" i="1" dirty="0" smtClean="0"/>
              <a:t> </a:t>
            </a:r>
            <a:r>
              <a:rPr lang="en-US" altLang="ja-JP" sz="2000" i="1" dirty="0" err="1" smtClean="0"/>
              <a:t>ε</a:t>
            </a:r>
            <a:r>
              <a:rPr lang="en-US" altLang="ja-JP" sz="2000" i="1" dirty="0" smtClean="0"/>
              <a:t>)</a:t>
            </a:r>
            <a:r>
              <a:rPr lang="ja-JP" altLang="en-US" sz="2000" i="1" dirty="0" smtClean="0"/>
              <a:t> </a:t>
            </a:r>
            <a:r>
              <a:rPr lang="ja-JP" altLang="en-US" sz="1600" dirty="0" smtClean="0"/>
              <a:t>とし、</a:t>
            </a:r>
            <a:r>
              <a:rPr lang="ja-JP" altLang="en-US" sz="2000" dirty="0" smtClean="0"/>
              <a:t> </a:t>
            </a:r>
            <a:r>
              <a:rPr lang="en-US" altLang="ja-JP" sz="2000" i="1" dirty="0" err="1" smtClean="0"/>
              <a:t>v,ε</a:t>
            </a:r>
            <a:r>
              <a:rPr lang="en-US" altLang="ja-JP" sz="2000" i="1" dirty="0" smtClean="0"/>
              <a:t>={e</a:t>
            </a:r>
            <a:r>
              <a:rPr lang="en-US" altLang="ja-JP" sz="2000" i="1" baseline="-25000" dirty="0" smtClean="0"/>
              <a:t>1</a:t>
            </a:r>
            <a:r>
              <a:rPr lang="en-US" altLang="ja-JP" sz="2000" i="1" dirty="0" smtClean="0"/>
              <a:t>,e</a:t>
            </a:r>
            <a:r>
              <a:rPr lang="en-US" altLang="ja-JP" sz="2000" i="1" baseline="-25000" dirty="0" smtClean="0"/>
              <a:t>2</a:t>
            </a:r>
            <a:r>
              <a:rPr lang="en-US" altLang="ja-JP" sz="2000" i="1" dirty="0" smtClean="0"/>
              <a:t>,…,</a:t>
            </a:r>
            <a:r>
              <a:rPr lang="en-US" altLang="ja-JP" sz="2000" i="1" dirty="0" err="1" smtClean="0"/>
              <a:t>e</a:t>
            </a:r>
            <a:r>
              <a:rPr lang="en-US" altLang="ja-JP" sz="2000" i="1" baseline="-25000" dirty="0" err="1" smtClean="0"/>
              <a:t>L</a:t>
            </a:r>
            <a:r>
              <a:rPr lang="en-US" altLang="ja-JP" sz="2000" i="1" dirty="0"/>
              <a:t>} </a:t>
            </a:r>
            <a:r>
              <a:rPr lang="en-US" altLang="ja-JP" sz="2000" i="1" dirty="0" smtClean="0"/>
              <a:t>⊂v</a:t>
            </a:r>
            <a:r>
              <a:rPr lang="ja-JP" altLang="en-US" sz="2000" i="1" dirty="0" smtClean="0"/>
              <a:t>*</a:t>
            </a:r>
            <a:r>
              <a:rPr lang="en-US" altLang="ja-JP" sz="2000" i="1" dirty="0" smtClean="0"/>
              <a:t>v</a:t>
            </a:r>
            <a:r>
              <a:rPr lang="ja-JP" altLang="en-US" sz="2000" i="1" dirty="0" smtClean="0"/>
              <a:t> </a:t>
            </a:r>
            <a:r>
              <a:rPr lang="ja-JP" altLang="en-US" sz="1600" dirty="0" smtClean="0"/>
              <a:t>はそれぞれノード集合とリンク集合</a:t>
            </a:r>
            <a:endParaRPr kumimoji="1" lang="ja-JP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1695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 txBox="1">
            <a:spLocks/>
          </p:cNvSpPr>
          <p:nvPr/>
        </p:nvSpPr>
        <p:spPr>
          <a:xfrm>
            <a:off x="1763688" y="188640"/>
            <a:ext cx="5616624" cy="1049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dirty="0">
                <a:solidFill>
                  <a:schemeClr val="tx2"/>
                </a:solidFill>
              </a:rPr>
              <a:t>V</a:t>
            </a:r>
            <a:r>
              <a:rPr lang="en-US" altLang="ja-JP" sz="6000" dirty="0" smtClean="0">
                <a:solidFill>
                  <a:schemeClr val="tx2"/>
                </a:solidFill>
              </a:rPr>
              <a:t>ariable</a:t>
            </a:r>
            <a:endParaRPr lang="ja-JP" alt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1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791580" y="2024033"/>
            <a:ext cx="75608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ja-JP" altLang="en-US" sz="3200" dirty="0" smtClean="0">
                <a:latin typeface="+mn-ea"/>
              </a:rPr>
              <a:t>論文の追実験を行う</a:t>
            </a:r>
            <a:endParaRPr lang="en-US" altLang="ja-JP" sz="3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u"/>
            </a:pPr>
            <a:endParaRPr lang="en-US" altLang="ja-JP" sz="3200" dirty="0">
              <a:latin typeface="+mn-ea"/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ja-JP" altLang="en-US" sz="3200" dirty="0" smtClean="0">
                <a:latin typeface="+mn-ea"/>
              </a:rPr>
              <a:t>その過程で問題点を探り、改良</a:t>
            </a:r>
            <a:endParaRPr lang="en-US" altLang="ja-JP" sz="3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u"/>
            </a:pPr>
            <a:endParaRPr lang="en-US" altLang="ja-JP" sz="32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763688" y="188640"/>
            <a:ext cx="5616624" cy="1049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 dirty="0">
                <a:solidFill>
                  <a:schemeClr val="tx2"/>
                </a:solidFill>
              </a:rPr>
              <a:t>I</a:t>
            </a:r>
            <a:r>
              <a:rPr lang="en-US" altLang="ja-JP" sz="6000" dirty="0" smtClean="0">
                <a:solidFill>
                  <a:schemeClr val="tx2"/>
                </a:solidFill>
              </a:rPr>
              <a:t>n The Future…</a:t>
            </a:r>
            <a:endParaRPr lang="ja-JP" alt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2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259</TotalTime>
  <Words>163</Words>
  <Application>Microsoft Macintosh PowerPoint</Application>
  <PresentationFormat>画面に合わせる (4:3)</PresentationFormat>
  <Paragraphs>50</Paragraphs>
  <Slides>5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スパイス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</dc:creator>
  <cp:lastModifiedBy>猪子 亮</cp:lastModifiedBy>
  <cp:revision>24</cp:revision>
  <dcterms:created xsi:type="dcterms:W3CDTF">2015-04-13T07:42:06Z</dcterms:created>
  <dcterms:modified xsi:type="dcterms:W3CDTF">2015-05-17T15:53:21Z</dcterms:modified>
</cp:coreProperties>
</file>