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6429" autoAdjust="0"/>
  </p:normalViewPr>
  <p:slideViewPr>
    <p:cSldViewPr>
      <p:cViewPr varScale="1">
        <p:scale>
          <a:sx n="120" d="100"/>
          <a:sy n="120" d="100"/>
        </p:scale>
        <p:origin x="200" y="3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3672224"/>
        <c:axId val="-2053668832"/>
      </c:barChart>
      <c:catAx>
        <c:axId val="-205367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-2053668832"/>
        <c:crosses val="autoZero"/>
        <c:auto val="1"/>
        <c:lblAlgn val="ctr"/>
        <c:lblOffset val="100"/>
        <c:noMultiLvlLbl val="0"/>
      </c:catAx>
      <c:valAx>
        <c:axId val="-205366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pPr>
            <a:endParaRPr lang="ja-JP"/>
          </a:p>
        </c:txPr>
        <c:crossAx val="-205367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/>
        </a:p>
      </dgm:t>
    </dgm:pt>
    <dgm:pt modelId="{477D14C5-CED9-4CFC-B338-DFB0C8090B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kumimoji="1" lang="ja-JP"/>
        </a:p>
      </dgm:t>
    </dgm:pt>
    <dgm:pt modelId="{C111C18A-FD96-4E63-821A-54D70D8DC65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kumimoji="1" lang="ja-JP"/>
        </a:p>
      </dgm:t>
    </dgm:pt>
    <dgm:pt modelId="{33EAD35F-38F2-4CB7-9A6D-B04FFD8A51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kumimoji="1" lang="ja-JP"/>
        </a:p>
      </dgm:t>
    </dgm:pt>
    <dgm:pt modelId="{3C67E77D-62FA-499D-B5E6-E79A091C5267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kumimoji="1" lang="ja-JP"/>
        </a:p>
      </dgm:t>
    </dgm:pt>
    <dgm:pt modelId="{D6510970-8F9C-4B45-A0F3-6ACB9AA76D40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kumimoji="1" lang="ja-JP"/>
        </a:p>
      </dgm:t>
    </dgm:pt>
    <dgm:pt modelId="{709ED9DC-E391-4C6C-B788-93F1C2EFB6FD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kumimoji="1" lang="ja-JP"/>
        </a:p>
      </dgm:t>
    </dgm:pt>
    <dgm:pt modelId="{CC6B7442-0B72-4EF2-9F13-1325B51AFF9F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kumimoji="1" lang="ja-JP"/>
        </a:p>
      </dgm:t>
    </dgm:pt>
    <dgm:pt modelId="{FE0A3CAE-D039-42F2-AF12-1E6F6793A633}">
      <dgm:prSet phldrT="[テキスト]"/>
      <dgm:spPr/>
      <dgm:t>
        <a:bodyPr/>
        <a:lstStyle/>
        <a:p>
          <a:r>
            <a: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kumimoji="1" lang="ja-JP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84"/>
          <a:ext cx="4419600" cy="70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A</a:t>
          </a:r>
        </a:p>
      </dsp:txBody>
      <dsp:txXfrm>
        <a:off x="34183" y="63267"/>
        <a:ext cx="4351234" cy="631878"/>
      </dsp:txXfrm>
    </dsp:sp>
    <dsp:sp modelId="{CD5F6E02-AD43-4E7A-935B-DDF5D6C74800}">
      <dsp:nvSpPr>
        <dsp:cNvPr id="0" name=""/>
        <dsp:cNvSpPr/>
      </dsp:nvSpPr>
      <dsp:spPr>
        <a:xfrm>
          <a:off x="0" y="729329"/>
          <a:ext cx="4419600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729329"/>
        <a:ext cx="4419600" cy="847665"/>
      </dsp:txXfrm>
    </dsp:sp>
    <dsp:sp modelId="{81203336-F3DE-4B3A-BCF4-0F68C23AC2BB}">
      <dsp:nvSpPr>
        <dsp:cNvPr id="0" name=""/>
        <dsp:cNvSpPr/>
      </dsp:nvSpPr>
      <dsp:spPr>
        <a:xfrm>
          <a:off x="0" y="1576995"/>
          <a:ext cx="4419600" cy="70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B</a:t>
          </a:r>
        </a:p>
      </dsp:txBody>
      <dsp:txXfrm>
        <a:off x="34183" y="1611178"/>
        <a:ext cx="4351234" cy="631878"/>
      </dsp:txXfrm>
    </dsp:sp>
    <dsp:sp modelId="{782956A5-ADC8-4959-B856-589B9D9B9635}">
      <dsp:nvSpPr>
        <dsp:cNvPr id="0" name=""/>
        <dsp:cNvSpPr/>
      </dsp:nvSpPr>
      <dsp:spPr>
        <a:xfrm>
          <a:off x="0" y="2277240"/>
          <a:ext cx="4419600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2</a:t>
          </a:r>
        </a:p>
      </dsp:txBody>
      <dsp:txXfrm>
        <a:off x="0" y="2277240"/>
        <a:ext cx="4419600" cy="847665"/>
      </dsp:txXfrm>
    </dsp:sp>
    <dsp:sp modelId="{D64CB5D5-837D-47FC-9E42-A26D800BC695}">
      <dsp:nvSpPr>
        <dsp:cNvPr id="0" name=""/>
        <dsp:cNvSpPr/>
      </dsp:nvSpPr>
      <dsp:spPr>
        <a:xfrm>
          <a:off x="0" y="3124905"/>
          <a:ext cx="4419600" cy="7002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グループ C</a:t>
          </a:r>
        </a:p>
      </dsp:txBody>
      <dsp:txXfrm>
        <a:off x="34183" y="3159088"/>
        <a:ext cx="4351234" cy="631878"/>
      </dsp:txXfrm>
    </dsp:sp>
    <dsp:sp modelId="{08B7B17B-8600-44B0-B235-389E5D71D804}">
      <dsp:nvSpPr>
        <dsp:cNvPr id="0" name=""/>
        <dsp:cNvSpPr/>
      </dsp:nvSpPr>
      <dsp:spPr>
        <a:xfrm>
          <a:off x="0" y="3825150"/>
          <a:ext cx="4419600" cy="412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1600" kern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rPr>
            <a:t>タスク 1</a:t>
          </a:r>
        </a:p>
      </dsp:txBody>
      <dsp:txXfrm>
        <a:off x="0" y="3825150"/>
        <a:ext cx="4419600" cy="412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84AA43A-3F76-4A13-9CD6-36134EB429E3}" type="datetimeFigureOut">
              <a:rPr kumimoji="1" lang="en-US" altLang="ja-JP"/>
              <a:t>2/10/16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A850423A-8BCE-448E-A97B-03A88B2B12C1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F674A4F-2B7A-4ECB-A400-260B2FFC03C1}" type="datetimeFigureOut">
              <a:t>2016/2/10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01F2A70B-78F2-4DCF-B53B-C990D2FAFB8A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kumimoji="1" lang="ja-JP" sz="5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kumimoji="1" lang="ja-JP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/>
              <a:t>マスター サブタイトルのスタイルを編集するには、ここをクリック</a:t>
            </a:r>
          </a:p>
        </p:txBody>
      </p:sp>
      <p:grpSp>
        <p:nvGrpSpPr>
          <p:cNvPr id="256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/>
            </a:lvl6pPr>
            <a:lvl7pPr marL="1956816" latinLnBrk="0">
              <a:defRPr kumimoji="1" lang="ja-JP"/>
            </a:lvl7pPr>
            <a:lvl8pPr marL="1956816" latinLnBrk="0">
              <a:defRPr kumimoji="1" lang="ja-JP"/>
            </a:lvl8pPr>
            <a:lvl9pPr marL="1956816" latinLnBrk="0">
              <a:defRPr kumimoji="1" lang="ja-JP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5486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7772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0058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234440"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463040" latinLnBrk="0">
              <a:defRPr kumimoji="1" lang="ja-JP" baseline="0"/>
            </a:lvl6pPr>
            <a:lvl7pPr marL="1691640" latinLnBrk="0">
              <a:defRPr kumimoji="1" lang="ja-JP" baseline="0"/>
            </a:lvl7pPr>
            <a:lvl8pPr marL="1920240" latinLnBrk="0">
              <a:defRPr kumimoji="1" lang="ja-JP" baseline="0"/>
            </a:lvl8pPr>
            <a:lvl9pPr marL="2148840" latinLnBrk="0">
              <a:defRPr kumimoji="1" lang="ja-JP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kumimoji="1" lang="ja-JP" sz="4400" b="0" cap="none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kumimoji="1" 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 baseline="0"/>
            </a:lvl7pPr>
            <a:lvl8pPr marL="1956816" latinLnBrk="0">
              <a:defRPr kumimoji="1" lang="ja-JP" sz="1600" baseline="0"/>
            </a:lvl8pPr>
            <a:lvl9pPr marL="1956816"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kumimoji="1" lang="ja-JP"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956816"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956816" latinLnBrk="0">
              <a:defRPr kumimoji="1" lang="ja-JP" sz="1600"/>
            </a:lvl6pPr>
            <a:lvl7pPr marL="1956816" latinLnBrk="0">
              <a:defRPr kumimoji="1" lang="ja-JP" sz="1600"/>
            </a:lvl7pPr>
            <a:lvl8pPr marL="1956816" latinLnBrk="0">
              <a:defRPr kumimoji="1" lang="ja-JP" sz="1600"/>
            </a:lvl8pPr>
            <a:lvl9pPr marL="1956816" latinLnBrk="0">
              <a:defRPr kumimoji="1" lang="ja-JP" sz="160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kumimoji="1" lang="ja-JP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2016/2/10</a:t>
            </a:fld>
            <a:endParaRPr kumimoji="1" 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フレーム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latinLnBrk="0">
              <a:defRPr kumimoji="1" lang="ja-JP" sz="20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latinLnBrk="0">
              <a:defRPr kumimoji="1" lang="ja-JP"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latinLnBrk="0"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latinLnBrk="0">
              <a:defRPr kumimoji="1" lang="ja-JP" sz="1600"/>
            </a:lvl6pPr>
            <a:lvl7pPr latinLnBrk="0">
              <a:defRPr kumimoji="1" lang="ja-JP" sz="1600" baseline="0"/>
            </a:lvl7pPr>
            <a:lvl8pPr latinLnBrk="0">
              <a:defRPr kumimoji="1" lang="ja-JP" sz="1600" baseline="0"/>
            </a:lvl8pPr>
            <a:lvl9pPr latinLnBrk="0">
              <a:defRPr kumimoji="1" lang="ja-JP" sz="1600" baseline="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画像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フレーム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kumimoji="1" lang="ja-JP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kumimoji="1" lang="ja-JP" sz="32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画像プレースホルダー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kumimoji="1" 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dirty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テキストのスタイルを編集するには、ここをクリック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smtClean="0"/>
              <a:t>2013/7/26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数理モデル研究室</a:t>
            </a:r>
            <a:endParaRPr lang="en-US" altLang="ja-JP" dirty="0" smtClean="0"/>
          </a:p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年情報工学科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2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猪子亮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1012" y="4191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A Failure Detection Method based on Adaptive Network Tomography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1812" y="2457069"/>
            <a:ext cx="8915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適応型</a:t>
            </a:r>
            <a:r>
              <a:rPr kumimoji="1" lang="ja-JP" altLang="en-US" sz="3600" smtClean="0">
                <a:latin typeface="Meiryo" charset="-128"/>
                <a:ea typeface="Meiryo" charset="-128"/>
                <a:cs typeface="Meiryo" charset="-128"/>
              </a:rPr>
              <a:t>ネットワークトモグラフィを用いた</a:t>
            </a:r>
            <a:endParaRPr kumimoji="1" lang="ja-JP" altLang="en-US" sz="36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65412" y="3219069"/>
            <a:ext cx="8915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ja-JP" altLang="en-US" sz="3600" dirty="0" smtClean="0">
                <a:latin typeface="Meiryo" charset="-128"/>
                <a:ea typeface="Meiryo" charset="-128"/>
                <a:cs typeface="Meiryo" charset="-128"/>
              </a:rPr>
              <a:t>故障リンク検出の評価</a:t>
            </a:r>
            <a:endParaRPr kumimoji="1" lang="ja-JP" altLang="en-US" sz="36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5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研究背景</a:t>
            </a:r>
            <a:endParaRPr kumimoji="1" lang="ja-JP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ICT</a:t>
            </a:r>
            <a:r>
              <a:rPr lang="ja-JP" altLang="en-US" dirty="0" smtClean="0"/>
              <a:t>を利用したリアルタイム性のあるサービスが普及</a:t>
            </a:r>
            <a:endParaRPr lang="en-US" altLang="ja-JP" dirty="0" smtClean="0"/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/>
              <a:t>高品質なネットワークが必要</a:t>
            </a:r>
            <a:endParaRPr lang="en-US" altLang="ja-JP" dirty="0" smtClean="0"/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/>
              <a:t>品質を低下させる原因は様々ある</a:t>
            </a:r>
            <a:endParaRPr lang="en-US" altLang="ja-JP" dirty="0" smtClean="0"/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本研究では故障リンクに注目</a:t>
            </a:r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既存の研究</a:t>
            </a:r>
            <a:endParaRPr kumimoji="1" lang="ja-JP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dirty="0"/>
              <a:t>信学技報</a:t>
            </a:r>
            <a:r>
              <a:rPr lang="en-US" altLang="ja-JP" dirty="0"/>
              <a:t>, vol.114, no.209, CQ2014-65, pp.147-152, 2014</a:t>
            </a:r>
            <a:r>
              <a:rPr lang="ja-JP" altLang="en-US" dirty="0"/>
              <a:t>年　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. </a:t>
            </a:r>
            <a:r>
              <a:rPr lang="ja-JP" altLang="en-US" dirty="0"/>
              <a:t>「論理型ネットワークトモグラフィを用いた故障リンク検出のための</a:t>
            </a:r>
            <a:r>
              <a:rPr lang="ja-JP" altLang="en-US" dirty="0" smtClean="0"/>
              <a:t>観測パス構築手法」</a:t>
            </a:r>
            <a:endParaRPr lang="en-US" altLang="ja-JP" dirty="0"/>
          </a:p>
          <a:p>
            <a:pPr lvl="1"/>
            <a:r>
              <a:rPr lang="ja-JP" altLang="en-US" sz="2400" dirty="0"/>
              <a:t> 著者 </a:t>
            </a:r>
            <a:r>
              <a:rPr lang="en-US" altLang="ja-JP" sz="2400" dirty="0"/>
              <a:t>: </a:t>
            </a:r>
            <a:r>
              <a:rPr lang="ja-JP" altLang="en-US" sz="2400" dirty="0"/>
              <a:t>向本将規  松田崇弘  原晋介  滝沢賢一  小野</a:t>
            </a:r>
            <a:r>
              <a:rPr lang="ja-JP" altLang="en-US" sz="2400" dirty="0" smtClean="0"/>
              <a:t>文枝</a:t>
            </a:r>
            <a:r>
              <a:rPr lang="ja-JP" altLang="en-US" sz="2400" dirty="0"/>
              <a:t>　　　</a:t>
            </a:r>
            <a:r>
              <a:rPr lang="en-US" altLang="ja-JP" sz="2400" dirty="0" smtClean="0"/>
              <a:t>     	      </a:t>
            </a:r>
            <a:r>
              <a:rPr lang="ja-JP" altLang="en-US" sz="2400" dirty="0" smtClean="0"/>
              <a:t>三浦</a:t>
            </a:r>
            <a:r>
              <a:rPr lang="ja-JP" altLang="en-US" sz="2400" dirty="0"/>
              <a:t>龍</a:t>
            </a:r>
            <a:endParaRPr lang="en-US" altLang="ja-JP" sz="2400" dirty="0"/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dirty="0"/>
              <a:t>2015</a:t>
            </a:r>
            <a:r>
              <a:rPr lang="ja-JP" altLang="en-US" dirty="0"/>
              <a:t>年 電子情報通信学会総合大会 </a:t>
            </a:r>
            <a:r>
              <a:rPr lang="en-US" altLang="ja-JP" dirty="0"/>
              <a:t>A-22-5 p301 </a:t>
            </a:r>
            <a:r>
              <a:rPr lang="ja-JP" altLang="en-US" dirty="0"/>
              <a:t>「適応的論理型ネットワークトモグラフィにおける初期観測パス選択に関する検討」</a:t>
            </a:r>
            <a:endParaRPr lang="en-US" altLang="ja-JP" dirty="0"/>
          </a:p>
          <a:p>
            <a:pPr lvl="1"/>
            <a:r>
              <a:rPr lang="ja-JP" altLang="en-US" sz="2400" dirty="0"/>
              <a:t> 著者 </a:t>
            </a:r>
            <a:r>
              <a:rPr lang="en-US" altLang="ja-JP" sz="2400" dirty="0"/>
              <a:t>:</a:t>
            </a:r>
            <a:r>
              <a:rPr lang="ja-JP" altLang="en-US" sz="2400" dirty="0"/>
              <a:t> 向本将規  松田崇弘  原晋介  滝沢賢一  小野</a:t>
            </a:r>
            <a:r>
              <a:rPr lang="ja-JP" altLang="en-US" sz="2400" dirty="0" smtClean="0"/>
              <a:t>文枝</a:t>
            </a:r>
            <a:r>
              <a:rPr lang="en-US" altLang="ja-JP" sz="2400" dirty="0" smtClean="0"/>
              <a:t>                       	       </a:t>
            </a:r>
            <a:r>
              <a:rPr lang="ja-JP" altLang="en-US" sz="2400" dirty="0" smtClean="0"/>
              <a:t>三浦</a:t>
            </a:r>
            <a:r>
              <a:rPr lang="ja-JP" altLang="en-US" sz="2400" dirty="0"/>
              <a:t>龍</a:t>
            </a:r>
            <a:endParaRPr lang="en-US" altLang="ja-JP" sz="2400" dirty="0"/>
          </a:p>
          <a:p>
            <a:endParaRPr kumimoji="1"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5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タイトルおよびコンテンツのレイアウト (グラフを使用)</a:t>
            </a:r>
          </a:p>
        </p:txBody>
      </p:sp>
      <p:graphicFrame>
        <p:nvGraphicFramePr>
          <p:cNvPr id="7" name="コンテンツ プレースホルダー 6" descr="集合縦棒グラフ" title="グラフ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66868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kumimoji="1" 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コンテンツのレイアウト (表を使用)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  <p:graphicFrame>
        <p:nvGraphicFramePr>
          <p:cNvPr id="4" name="コンテンツ プレースホルダー 3" descr="3 列 4 行のサンプル表" title="表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2296475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kumimoji="1" lang="ja-JP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グループ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グループ</a:t>
                      </a:r>
                      <a:r>
                        <a:rPr kumimoji="1" lang="ja-JP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B</a:t>
                      </a:r>
                      <a:endParaRPr kumimoji="1" lang="ja-JP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95</a:t>
                      </a: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88</a:t>
                      </a:r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クラス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kumimoji="1" 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コンテンツのレイアウト (SmartArt を使用)</a:t>
            </a:r>
          </a:p>
        </p:txBody>
      </p:sp>
      <p:graphicFrame>
        <p:nvGraphicFramePr>
          <p:cNvPr id="4" name="コンテンツ プレースホルダー 3" descr="縦方向箇条書きリスト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5081345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ここに最初の箇条書きを追加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2 番目の箇条書きを追加</a:t>
            </a:r>
          </a:p>
          <a:p>
            <a:r>
              <a:rPr kumimoji="1" 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ここに 3 番目の箇条書きを追加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30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4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この値は保存または変更の回数を示します。変更後は必ずアプリケーションによってこの値が更新されます。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F4CB80-51E5-47C8-B45D-3834AA25DD5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187</Words>
  <Application>Microsoft Macintosh PowerPoint</Application>
  <PresentationFormat>ユーザー設定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Consolas</vt:lpstr>
      <vt:lpstr>Corbel</vt:lpstr>
      <vt:lpstr>HGｺﾞｼｯｸM</vt:lpstr>
      <vt:lpstr>Meiryo</vt:lpstr>
      <vt:lpstr>Meiryo UI</vt:lpstr>
      <vt:lpstr>Wingdings</vt:lpstr>
      <vt:lpstr>Arial</vt:lpstr>
      <vt:lpstr>黒板 16x9</vt:lpstr>
      <vt:lpstr>PowerPoint プレゼンテーション</vt:lpstr>
      <vt:lpstr>研究背景</vt:lpstr>
      <vt:lpstr>既存の研究</vt:lpstr>
      <vt:lpstr>タイトルおよびコンテンツのレイアウト (グラフを使用)</vt:lpstr>
      <vt:lpstr>2 つのコンテンツのレイアウト (表を使用)</vt:lpstr>
      <vt:lpstr>2 つのコンテンツのレイアウト (SmartArt を使用)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 レイアウト</dc:title>
  <dc:creator>Summer</dc:creator>
  <cp:lastModifiedBy>Microsoft Office ユーザー</cp:lastModifiedBy>
  <cp:revision>21</cp:revision>
  <dcterms:created xsi:type="dcterms:W3CDTF">2013-04-05T19:59:21Z</dcterms:created>
  <dcterms:modified xsi:type="dcterms:W3CDTF">2016-02-10T05:58:35Z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