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4"/>
  </p:sldMasterIdLst>
  <p:notesMasterIdLst>
    <p:notesMasterId r:id="rId22"/>
  </p:notesMasterIdLst>
  <p:handoutMasterIdLst>
    <p:handoutMasterId r:id="rId23"/>
  </p:handoutMasterIdLst>
  <p:sldIdLst>
    <p:sldId id="256" r:id="rId5"/>
    <p:sldId id="257" r:id="rId6"/>
    <p:sldId id="277" r:id="rId7"/>
    <p:sldId id="276" r:id="rId8"/>
    <p:sldId id="286" r:id="rId9"/>
    <p:sldId id="279" r:id="rId10"/>
    <p:sldId id="302" r:id="rId11"/>
    <p:sldId id="292" r:id="rId12"/>
    <p:sldId id="293" r:id="rId13"/>
    <p:sldId id="283" r:id="rId14"/>
    <p:sldId id="284" r:id="rId15"/>
    <p:sldId id="303" r:id="rId16"/>
    <p:sldId id="295" r:id="rId17"/>
    <p:sldId id="296" r:id="rId18"/>
    <p:sldId id="301" r:id="rId19"/>
    <p:sldId id="297" r:id="rId20"/>
    <p:sldId id="29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77762" autoAdjust="0"/>
  </p:normalViewPr>
  <p:slideViewPr>
    <p:cSldViewPr>
      <p:cViewPr>
        <p:scale>
          <a:sx n="93" d="100"/>
          <a:sy n="93" d="100"/>
        </p:scale>
        <p:origin x="2144" y="272"/>
      </p:cViewPr>
      <p:guideLst>
        <p:guide pos="2880"/>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784AA43A-3F76-4A13-9CD6-36134EB429E3}" type="datetimeFigureOut">
              <a:rPr kumimoji="1" lang="en-US" altLang="ja-JP"/>
              <a:t>2/14/16</a:t>
            </a:fld>
            <a:endParaRPr kumimoji="1" lang="ja-JP"/>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A850423A-8BCE-448E-A97B-03A88B2B12C1}" type="slidenum">
              <a:rPr kumimoji="1" lang="ja-JP"/>
              <a:t>‹#›</a:t>
            </a:fld>
            <a:endParaRPr kumimoji="1" lang="ja-JP"/>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5F674A4F-2B7A-4ECB-A400-260B2FFC03C1}" type="datetimeFigureOut">
              <a:t>2016/2/14</a:t>
            </a:fld>
            <a:endParaRPr kumimoji="1" lang="ja-JP"/>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01F2A70B-78F2-4DCF-B53B-C990D2FAFB8A}" type="slidenum">
              <a:t>‹#›</a:t>
            </a:fld>
            <a:endParaRPr kumimoji="1" lang="ja-JP"/>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n-ea"/>
        <a:cs typeface="+mn-cs"/>
      </a:defRPr>
    </a:lvl1pPr>
    <a:lvl2pPr marL="457200" algn="l" defTabSz="914400" rtl="0" eaLnBrk="1" latinLnBrk="0" hangingPunct="1">
      <a:defRPr kumimoji="1" lang="ja-JP" sz="1200" kern="1200">
        <a:solidFill>
          <a:schemeClr val="tx1"/>
        </a:solidFill>
        <a:latin typeface="+mn-lt"/>
        <a:ea typeface="+mn-ea"/>
        <a:cs typeface="+mn-cs"/>
      </a:defRPr>
    </a:lvl2pPr>
    <a:lvl3pPr marL="914400" algn="l" defTabSz="914400" rtl="0" eaLnBrk="1" latinLnBrk="0" hangingPunct="1">
      <a:defRPr kumimoji="1" lang="ja-JP" sz="1200" kern="1200">
        <a:solidFill>
          <a:schemeClr val="tx1"/>
        </a:solidFill>
        <a:latin typeface="+mn-lt"/>
        <a:ea typeface="+mn-ea"/>
        <a:cs typeface="+mn-cs"/>
      </a:defRPr>
    </a:lvl3pPr>
    <a:lvl4pPr marL="1371600" algn="l" defTabSz="914400" rtl="0" eaLnBrk="1" latinLnBrk="0" hangingPunct="1">
      <a:defRPr kumimoji="1" lang="ja-JP" sz="1200" kern="1200">
        <a:solidFill>
          <a:schemeClr val="tx1"/>
        </a:solidFill>
        <a:latin typeface="+mn-lt"/>
        <a:ea typeface="+mn-ea"/>
        <a:cs typeface="+mn-cs"/>
      </a:defRPr>
    </a:lvl4pPr>
    <a:lvl5pPr marL="1828800" algn="l" defTabSz="914400" rtl="0" eaLnBrk="1" latinLnBrk="0" hangingPunct="1">
      <a:defRPr kumimoji="1" lang="ja-JP" sz="1200" kern="1200">
        <a:solidFill>
          <a:schemeClr val="tx1"/>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sz="2000" dirty="0" smtClean="0"/>
              <a:t>適応型ネットワークトモグラフィを用いた故障リンク検出の評価　と題しまして</a:t>
            </a:r>
            <a:endParaRPr kumimoji="1" lang="en-US" altLang="ja-JP" sz="2000" dirty="0" smtClean="0"/>
          </a:p>
          <a:p>
            <a:r>
              <a:rPr kumimoji="1" lang="ja-JP" altLang="en-US" sz="2000" dirty="0" smtClean="0"/>
              <a:t>数理モデル研究室所属</a:t>
            </a:r>
            <a:r>
              <a:rPr kumimoji="1" lang="en-US" altLang="ja-JP" sz="2000" dirty="0" smtClean="0"/>
              <a:t>, 5</a:t>
            </a:r>
            <a:r>
              <a:rPr kumimoji="1" lang="ja-JP" altLang="en-US" sz="2000" dirty="0" smtClean="0"/>
              <a:t>年情報工学科</a:t>
            </a:r>
            <a:r>
              <a:rPr kumimoji="1" lang="en-US" altLang="ja-JP" sz="2000" dirty="0" smtClean="0"/>
              <a:t> </a:t>
            </a:r>
            <a:r>
              <a:rPr kumimoji="1" lang="ja-JP" altLang="en-US" sz="2000" dirty="0" smtClean="0"/>
              <a:t>猪子亮 が発表します</a:t>
            </a:r>
            <a:r>
              <a:rPr kumimoji="1" lang="en-US" altLang="ja-JP" sz="2000" dirty="0" smtClean="0"/>
              <a:t>. </a:t>
            </a:r>
            <a:endParaRPr kumimoji="1" lang="ja-JP" altLang="en-US" sz="2000"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0</a:t>
            </a:fld>
            <a:endParaRPr kumimoji="1" lang="uk-UA" altLang="ja-JP"/>
          </a:p>
        </p:txBody>
      </p:sp>
    </p:spTree>
    <p:extLst>
      <p:ext uri="{BB962C8B-B14F-4D97-AF65-F5344CB8AC3E}">
        <p14:creationId xmlns:p14="http://schemas.microsoft.com/office/powerpoint/2010/main" val="198740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問題の前提条件です</a:t>
            </a:r>
            <a:endParaRPr kumimoji="1" lang="en-US" altLang="ja-JP" dirty="0" smtClean="0"/>
          </a:p>
          <a:p>
            <a:r>
              <a:rPr kumimoji="1" lang="ja-JP" altLang="en-US" dirty="0" smtClean="0"/>
              <a:t>ネットワーク上の</a:t>
            </a:r>
            <a:r>
              <a:rPr kumimoji="1" lang="en-US" altLang="ja-JP" dirty="0" smtClean="0"/>
              <a:t>2</a:t>
            </a:r>
            <a:r>
              <a:rPr kumimoji="1" lang="ja-JP" altLang="en-US" dirty="0" smtClean="0"/>
              <a:t>ノードを固定的に観測ノードとし</a:t>
            </a:r>
            <a:endParaRPr kumimoji="1" lang="en-US" altLang="ja-JP" dirty="0" smtClean="0"/>
          </a:p>
          <a:p>
            <a:r>
              <a:rPr kumimoji="1" lang="ja-JP" altLang="en-US" dirty="0" smtClean="0"/>
              <a:t>観測ノード間の全経路は列挙されているものとします</a:t>
            </a:r>
            <a:r>
              <a:rPr kumimoji="1" lang="en-US" altLang="ja-JP" dirty="0" smtClean="0"/>
              <a:t>.</a:t>
            </a:r>
          </a:p>
          <a:p>
            <a:r>
              <a:rPr kumimoji="1" lang="ja-JP" altLang="en-US" dirty="0" smtClean="0"/>
              <a:t>また</a:t>
            </a:r>
            <a:r>
              <a:rPr kumimoji="1" lang="en-US" altLang="ja-JP" dirty="0" smtClean="0"/>
              <a:t>, </a:t>
            </a:r>
            <a:r>
              <a:rPr kumimoji="1" lang="ja-JP" altLang="en-US" dirty="0" smtClean="0"/>
              <a:t>リンクにコストはなく</a:t>
            </a:r>
            <a:r>
              <a:rPr kumimoji="1" lang="en-US" altLang="ja-JP" dirty="0" smtClean="0"/>
              <a:t>, </a:t>
            </a:r>
            <a:r>
              <a:rPr kumimoji="1" lang="ja-JP" altLang="en-US" dirty="0" smtClean="0"/>
              <a:t>ループや多重枝を含まない単純有向グラフとし</a:t>
            </a:r>
            <a:endParaRPr kumimoji="1" lang="en-US" altLang="ja-JP" dirty="0" smtClean="0"/>
          </a:p>
          <a:p>
            <a:r>
              <a:rPr kumimoji="1" lang="ja-JP" altLang="en-US" dirty="0" smtClean="0"/>
              <a:t>故障リンクを通過するパケットは確率</a:t>
            </a:r>
            <a:r>
              <a:rPr kumimoji="1" lang="en-US" altLang="ja-JP" dirty="0" smtClean="0"/>
              <a:t>1</a:t>
            </a:r>
            <a:r>
              <a:rPr kumimoji="1" lang="ja-JP" altLang="en-US" dirty="0" smtClean="0"/>
              <a:t>で破棄されるものとします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9</a:t>
            </a:fld>
            <a:endParaRPr kumimoji="1" lang="uk-UA" altLang="ja-JP"/>
          </a:p>
        </p:txBody>
      </p:sp>
    </p:spTree>
    <p:extLst>
      <p:ext uri="{BB962C8B-B14F-4D97-AF65-F5344CB8AC3E}">
        <p14:creationId xmlns:p14="http://schemas.microsoft.com/office/powerpoint/2010/main" val="146894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故障リンク検出アルゴリズムです</a:t>
            </a:r>
            <a:endParaRPr kumimoji="1" lang="en-US" altLang="ja-JP" dirty="0" smtClean="0"/>
          </a:p>
          <a:p>
            <a:r>
              <a:rPr kumimoji="1" lang="ja-JP" altLang="en-US" dirty="0" smtClean="0"/>
              <a:t>最初に初期観測パス集合を生成します</a:t>
            </a:r>
            <a:r>
              <a:rPr kumimoji="1" lang="en-US" altLang="ja-JP" dirty="0" smtClean="0"/>
              <a:t>. </a:t>
            </a:r>
            <a:r>
              <a:rPr kumimoji="1" lang="ja-JP" altLang="en-US" dirty="0" smtClean="0"/>
              <a:t>初期観測パス集合は全リンクがいずれかの観測パスに含まれるように生成し</a:t>
            </a:r>
            <a:r>
              <a:rPr kumimoji="1" lang="en-US" altLang="ja-JP" dirty="0" smtClean="0"/>
              <a:t>, </a:t>
            </a:r>
            <a:r>
              <a:rPr kumimoji="1" lang="ja-JP" altLang="en-US" dirty="0" smtClean="0"/>
              <a:t>初期観測パスによる観測を行います</a:t>
            </a:r>
            <a:endParaRPr kumimoji="1" lang="en-US" altLang="ja-JP" dirty="0" smtClean="0"/>
          </a:p>
          <a:p>
            <a:r>
              <a:rPr kumimoji="1" lang="ja-JP" altLang="en-US" dirty="0" smtClean="0"/>
              <a:t>観測結果をもとに</a:t>
            </a:r>
            <a:r>
              <a:rPr kumimoji="1" lang="en-US" altLang="ja-JP" dirty="0" smtClean="0"/>
              <a:t>CBP</a:t>
            </a:r>
            <a:r>
              <a:rPr kumimoji="1" lang="ja-JP" altLang="en-US" dirty="0" smtClean="0"/>
              <a:t>アルゴリズムを用いて複合します</a:t>
            </a:r>
            <a:r>
              <a:rPr kumimoji="1" lang="en-US" altLang="ja-JP" dirty="0" smtClean="0"/>
              <a:t>. </a:t>
            </a:r>
            <a:r>
              <a:rPr kumimoji="1" lang="ja-JP" altLang="en-US" dirty="0" smtClean="0"/>
              <a:t>このアルゴリズムについては次で説明します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10</a:t>
            </a:fld>
            <a:endParaRPr kumimoji="1" lang="uk-UA" altLang="ja-JP"/>
          </a:p>
        </p:txBody>
      </p:sp>
    </p:spTree>
    <p:extLst>
      <p:ext uri="{BB962C8B-B14F-4D97-AF65-F5344CB8AC3E}">
        <p14:creationId xmlns:p14="http://schemas.microsoft.com/office/powerpoint/2010/main" val="102835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故障リンク検出アルゴリズムです</a:t>
            </a:r>
            <a:endParaRPr kumimoji="1" lang="en-US" altLang="ja-JP" dirty="0" smtClean="0"/>
          </a:p>
          <a:p>
            <a:r>
              <a:rPr kumimoji="1" lang="ja-JP" altLang="en-US" dirty="0" smtClean="0"/>
              <a:t>最初に初期観測パス集合を生成します</a:t>
            </a:r>
            <a:r>
              <a:rPr kumimoji="1" lang="en-US" altLang="ja-JP" dirty="0" smtClean="0"/>
              <a:t>. </a:t>
            </a:r>
            <a:r>
              <a:rPr kumimoji="1" lang="ja-JP" altLang="en-US" dirty="0" smtClean="0"/>
              <a:t>初期観測パス集合は全リンクがいずれかの観測パスに含まれるように生成し</a:t>
            </a:r>
            <a:r>
              <a:rPr kumimoji="1" lang="en-US" altLang="ja-JP" dirty="0" smtClean="0"/>
              <a:t>, </a:t>
            </a:r>
            <a:r>
              <a:rPr kumimoji="1" lang="ja-JP" altLang="en-US" dirty="0" smtClean="0"/>
              <a:t>初期観測パスによる観測を行います</a:t>
            </a:r>
            <a:endParaRPr kumimoji="1" lang="en-US" altLang="ja-JP" dirty="0" smtClean="0"/>
          </a:p>
          <a:p>
            <a:r>
              <a:rPr kumimoji="1" lang="ja-JP" altLang="en-US" dirty="0" smtClean="0"/>
              <a:t>観測結果をもとに</a:t>
            </a:r>
            <a:r>
              <a:rPr kumimoji="1" lang="en-US" altLang="ja-JP" dirty="0" smtClean="0"/>
              <a:t>CBP</a:t>
            </a:r>
            <a:r>
              <a:rPr kumimoji="1" lang="ja-JP" altLang="en-US" dirty="0" smtClean="0"/>
              <a:t>アルゴリズムを用いて複合します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11</a:t>
            </a:fld>
            <a:endParaRPr kumimoji="1" lang="uk-UA" altLang="ja-JP"/>
          </a:p>
        </p:txBody>
      </p:sp>
    </p:spTree>
    <p:extLst>
      <p:ext uri="{BB962C8B-B14F-4D97-AF65-F5344CB8AC3E}">
        <p14:creationId xmlns:p14="http://schemas.microsoft.com/office/powerpoint/2010/main" val="94166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性能評価の方法です</a:t>
            </a:r>
            <a:endParaRPr kumimoji="1" lang="en-US" altLang="ja-JP" dirty="0" smtClean="0"/>
          </a:p>
          <a:p>
            <a:r>
              <a:rPr kumimoji="1" lang="ja-JP" altLang="en-US" dirty="0" smtClean="0"/>
              <a:t>数値実験によって各ネットワーク中に発生させた故障リンクを検出するまでに要した観測パス数を用います</a:t>
            </a:r>
            <a:endParaRPr kumimoji="1" lang="en-US" altLang="ja-JP" dirty="0" smtClean="0"/>
          </a:p>
          <a:p>
            <a:r>
              <a:rPr kumimoji="1" lang="ja-JP" altLang="en-US" dirty="0" smtClean="0"/>
              <a:t>故障リンクの発生の組み合わせは複数あり</a:t>
            </a:r>
            <a:r>
              <a:rPr kumimoji="1" lang="en-US" altLang="ja-JP" dirty="0" smtClean="0"/>
              <a:t>,</a:t>
            </a:r>
            <a:r>
              <a:rPr kumimoji="1" lang="en-US" altLang="ja-JP" baseline="0" dirty="0" smtClean="0"/>
              <a:t> </a:t>
            </a:r>
            <a:r>
              <a:rPr kumimoji="1" lang="ja-JP" altLang="en-US" baseline="0" dirty="0" smtClean="0"/>
              <a:t>故障リンクの箇所によっても必要な観測パス数が異なるため</a:t>
            </a:r>
            <a:endParaRPr kumimoji="1" lang="en-US" altLang="ja-JP" baseline="0" dirty="0" smtClean="0"/>
          </a:p>
          <a:p>
            <a:r>
              <a:rPr kumimoji="1" lang="ja-JP" altLang="en-US" dirty="0" smtClean="0"/>
              <a:t>全ての故障リンクの組み合わせに対して得られた観測パス数の最大・平均・分散を性能評価の指数として用います</a:t>
            </a:r>
            <a:endParaRPr kumimoji="1" lang="en-US" altLang="ja-JP" dirty="0" smtClean="0"/>
          </a:p>
          <a:p>
            <a:r>
              <a:rPr kumimoji="1" lang="ja-JP" altLang="en-US" dirty="0" smtClean="0"/>
              <a:t>故障リンクの数は</a:t>
            </a:r>
            <a:r>
              <a:rPr kumimoji="1" lang="en-US" altLang="ja-JP" dirty="0" smtClean="0"/>
              <a:t>1</a:t>
            </a:r>
            <a:r>
              <a:rPr kumimoji="1" lang="ja-JP" altLang="en-US" dirty="0" smtClean="0"/>
              <a:t>個の場合と</a:t>
            </a:r>
            <a:r>
              <a:rPr kumimoji="1" lang="en-US" altLang="ja-JP" dirty="0" smtClean="0"/>
              <a:t>2</a:t>
            </a:r>
            <a:r>
              <a:rPr kumimoji="1" lang="ja-JP" altLang="en-US" dirty="0" smtClean="0"/>
              <a:t>個の場合で性能評価をします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12</a:t>
            </a:fld>
            <a:endParaRPr kumimoji="1" lang="uk-UA" altLang="ja-JP"/>
          </a:p>
        </p:txBody>
      </p:sp>
    </p:spTree>
    <p:extLst>
      <p:ext uri="{BB962C8B-B14F-4D97-AF65-F5344CB8AC3E}">
        <p14:creationId xmlns:p14="http://schemas.microsoft.com/office/powerpoint/2010/main" val="197913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故障リンクが</a:t>
            </a:r>
            <a:r>
              <a:rPr kumimoji="1" lang="en-US" altLang="ja-JP" dirty="0" smtClean="0"/>
              <a:t>1</a:t>
            </a:r>
            <a:r>
              <a:rPr kumimoji="1" lang="ja-JP" altLang="en-US" dirty="0" smtClean="0"/>
              <a:t>個の場合の性能評価です</a:t>
            </a:r>
            <a:endParaRPr kumimoji="1" lang="en-US" altLang="ja-JP" dirty="0" smtClean="0"/>
          </a:p>
          <a:p>
            <a:r>
              <a:rPr kumimoji="1" lang="ja-JP" altLang="en-US" dirty="0" smtClean="0"/>
              <a:t>どのネットワークにおいても非適応型よりも観測パス数が小さいことが分かります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13</a:t>
            </a:fld>
            <a:endParaRPr kumimoji="1" lang="uk-UA" altLang="ja-JP"/>
          </a:p>
        </p:txBody>
      </p:sp>
    </p:spTree>
    <p:extLst>
      <p:ext uri="{BB962C8B-B14F-4D97-AF65-F5344CB8AC3E}">
        <p14:creationId xmlns:p14="http://schemas.microsoft.com/office/powerpoint/2010/main" val="586679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故障リンクが</a:t>
            </a:r>
            <a:r>
              <a:rPr kumimoji="1" lang="en-US" altLang="ja-JP" dirty="0" smtClean="0"/>
              <a:t>2</a:t>
            </a:r>
            <a:r>
              <a:rPr kumimoji="1" lang="ja-JP" altLang="en-US" dirty="0" smtClean="0"/>
              <a:t>個の場合の性能評価です</a:t>
            </a:r>
            <a:endParaRPr kumimoji="1" lang="en-US" altLang="ja-JP" dirty="0" smtClean="0"/>
          </a:p>
          <a:p>
            <a:r>
              <a:rPr kumimoji="1" lang="ja-JP" altLang="en-US" dirty="0" smtClean="0"/>
              <a:t>こちらもどのネットワークにおいても非適応型に比べて観測パス数が少ないことが分かります</a:t>
            </a:r>
            <a:endParaRPr kumimoji="1" lang="en-US" altLang="ja-JP" dirty="0" smtClean="0"/>
          </a:p>
          <a:p>
            <a:r>
              <a:rPr kumimoji="1" lang="ja-JP" altLang="en-US" dirty="0" smtClean="0"/>
              <a:t>しかし</a:t>
            </a:r>
            <a:r>
              <a:rPr kumimoji="1" lang="en-US" altLang="ja-JP" dirty="0" smtClean="0"/>
              <a:t>,</a:t>
            </a:r>
            <a:r>
              <a:rPr kumimoji="1" lang="ja-JP" altLang="en-US" baseline="0" dirty="0" smtClean="0"/>
              <a:t> 先ほどと比べて最大パス数が大きくなっています</a:t>
            </a:r>
            <a:endParaRPr kumimoji="1" lang="en-US" altLang="ja-JP" baseline="0" dirty="0" smtClean="0"/>
          </a:p>
          <a:p>
            <a:r>
              <a:rPr kumimoji="1" lang="ja-JP" altLang="en-US" baseline="0" dirty="0" smtClean="0"/>
              <a:t>また</a:t>
            </a:r>
            <a:r>
              <a:rPr kumimoji="1" lang="en-US" altLang="ja-JP" baseline="0" dirty="0" smtClean="0"/>
              <a:t>, </a:t>
            </a:r>
            <a:r>
              <a:rPr kumimoji="1" lang="ja-JP" altLang="en-US" baseline="0" dirty="0" smtClean="0"/>
              <a:t>ネットワーク</a:t>
            </a:r>
            <a:r>
              <a:rPr kumimoji="1" lang="en-US" altLang="ja-JP" baseline="0" dirty="0" smtClean="0"/>
              <a:t>(c)</a:t>
            </a:r>
            <a:r>
              <a:rPr kumimoji="1" lang="ja-JP" altLang="en-US" baseline="0" dirty="0" smtClean="0"/>
              <a:t>の分散は他より高くなっています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14</a:t>
            </a:fld>
            <a:endParaRPr kumimoji="1" lang="uk-UA" altLang="ja-JP"/>
          </a:p>
        </p:txBody>
      </p:sp>
    </p:spTree>
    <p:extLst>
      <p:ext uri="{BB962C8B-B14F-4D97-AF65-F5344CB8AC3E}">
        <p14:creationId xmlns:p14="http://schemas.microsoft.com/office/powerpoint/2010/main" val="141134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性能評価より非適応型と比べ適応型は観測パス数を小さいことを確認できます</a:t>
            </a:r>
            <a:endParaRPr kumimoji="1" lang="en-US" altLang="ja-JP" dirty="0" smtClean="0"/>
          </a:p>
          <a:p>
            <a:r>
              <a:rPr kumimoji="1" lang="ja-JP" altLang="en-US" dirty="0" smtClean="0"/>
              <a:t>これは段階的に検査を行うことによって故障箇所を絞り観測パスを追加するため</a:t>
            </a:r>
            <a:r>
              <a:rPr kumimoji="1" lang="en-US" altLang="ja-JP" dirty="0" smtClean="0"/>
              <a:t>, </a:t>
            </a:r>
            <a:r>
              <a:rPr kumimoji="1" lang="ja-JP" altLang="en-US" dirty="0" smtClean="0"/>
              <a:t>観測パス数を抑えることができたと考えます</a:t>
            </a:r>
            <a:endParaRPr kumimoji="1" lang="en-US" altLang="ja-JP" dirty="0" smtClean="0"/>
          </a:p>
          <a:p>
            <a:r>
              <a:rPr kumimoji="1" lang="ja-JP" altLang="en-US" dirty="0" smtClean="0"/>
              <a:t>また</a:t>
            </a:r>
            <a:r>
              <a:rPr kumimoji="1" lang="en-US" altLang="ja-JP" dirty="0" smtClean="0"/>
              <a:t>, </a:t>
            </a:r>
            <a:r>
              <a:rPr kumimoji="1" lang="ja-JP" altLang="en-US" dirty="0" smtClean="0"/>
              <a:t>特定の条件下では観測パス数が大きくなっていることが確認できます</a:t>
            </a:r>
            <a:endParaRPr kumimoji="1" lang="en-US" altLang="ja-JP" dirty="0" smtClean="0"/>
          </a:p>
          <a:p>
            <a:r>
              <a:rPr kumimoji="1" lang="ja-JP" altLang="en-US" dirty="0" smtClean="0"/>
              <a:t>これは図に示すように観測ノード付近のリンクの故障によるものだと考えます</a:t>
            </a:r>
            <a:endParaRPr kumimoji="1" lang="en-US" altLang="ja-JP" dirty="0" smtClean="0"/>
          </a:p>
          <a:p>
            <a:r>
              <a:rPr kumimoji="1" lang="ja-JP" altLang="en-US" dirty="0" smtClean="0"/>
              <a:t>原因としてリンク</a:t>
            </a:r>
            <a:r>
              <a:rPr kumimoji="1" lang="en-US" altLang="ja-JP" dirty="0" smtClean="0"/>
              <a:t>e</a:t>
            </a:r>
            <a:r>
              <a:rPr kumimoji="1" lang="ja-JP" altLang="en-US" dirty="0" smtClean="0"/>
              <a:t>が故障した場合はどの観測パスも不通になるため</a:t>
            </a:r>
            <a:r>
              <a:rPr kumimoji="1" lang="en-US" altLang="ja-JP" dirty="0" smtClean="0"/>
              <a:t>, </a:t>
            </a:r>
            <a:r>
              <a:rPr kumimoji="1" lang="ja-JP" altLang="en-US" dirty="0" smtClean="0"/>
              <a:t>故障リンク候補集合を小さくしようと観測パスが追加されるからです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15</a:t>
            </a:fld>
            <a:endParaRPr kumimoji="1" lang="uk-UA" altLang="ja-JP"/>
          </a:p>
        </p:txBody>
      </p:sp>
    </p:spTree>
    <p:extLst>
      <p:ext uri="{BB962C8B-B14F-4D97-AF65-F5344CB8AC3E}">
        <p14:creationId xmlns:p14="http://schemas.microsoft.com/office/powerpoint/2010/main" val="29743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本研究では故障リンク検出のための適応型ネットワークトモグラフィを非適応型と比較し評価しました</a:t>
            </a:r>
            <a:endParaRPr kumimoji="1" lang="en-US" altLang="ja-JP" dirty="0" smtClean="0"/>
          </a:p>
          <a:p>
            <a:r>
              <a:rPr kumimoji="1" lang="ja-JP" altLang="en-US" dirty="0" smtClean="0"/>
              <a:t>非適応型と比べて適応型は観測パス数を抑えられることを示しました</a:t>
            </a:r>
            <a:endParaRPr kumimoji="1" lang="en-US" altLang="ja-JP" dirty="0" smtClean="0"/>
          </a:p>
          <a:p>
            <a:r>
              <a:rPr kumimoji="1" lang="ja-JP" altLang="en-US" dirty="0" smtClean="0"/>
              <a:t>特定の条件下において性能が低下してしまう問題は今後の課題とします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16</a:t>
            </a:fld>
            <a:endParaRPr kumimoji="1" lang="uk-UA" altLang="ja-JP"/>
          </a:p>
        </p:txBody>
      </p:sp>
    </p:spTree>
    <p:extLst>
      <p:ext uri="{BB962C8B-B14F-4D97-AF65-F5344CB8AC3E}">
        <p14:creationId xmlns:p14="http://schemas.microsoft.com/office/powerpoint/2010/main" val="20921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sz="2000" dirty="0" smtClean="0"/>
              <a:t>研究背景です</a:t>
            </a:r>
            <a:endParaRPr kumimoji="1" lang="en-US" altLang="ja-JP" sz="2000" dirty="0" smtClean="0"/>
          </a:p>
          <a:p>
            <a:r>
              <a:rPr kumimoji="1" lang="ja-JP" altLang="en-US" sz="2000" dirty="0" smtClean="0"/>
              <a:t>近年</a:t>
            </a:r>
            <a:r>
              <a:rPr kumimoji="1" lang="en-US" altLang="ja-JP" sz="2000" dirty="0" smtClean="0"/>
              <a:t>, </a:t>
            </a:r>
            <a:r>
              <a:rPr kumimoji="1" lang="ja-JP" altLang="en-US" sz="2000" dirty="0" smtClean="0"/>
              <a:t>急速な技術革新により</a:t>
            </a:r>
            <a:r>
              <a:rPr kumimoji="1" lang="en-US" altLang="ja-JP" sz="2000" dirty="0" smtClean="0"/>
              <a:t>ICT</a:t>
            </a:r>
            <a:r>
              <a:rPr kumimoji="1" lang="ja-JP" altLang="en-US" sz="2000" dirty="0" smtClean="0"/>
              <a:t>を利用したリアルタイム性のあるサービスが普及しています</a:t>
            </a:r>
            <a:endParaRPr kumimoji="1" lang="en-US" altLang="ja-JP" sz="2000" dirty="0" smtClean="0"/>
          </a:p>
          <a:p>
            <a:r>
              <a:rPr kumimoji="1" lang="ja-JP" altLang="en-US" sz="2000" dirty="0" smtClean="0"/>
              <a:t>例として</a:t>
            </a:r>
            <a:r>
              <a:rPr kumimoji="1" lang="en-US" altLang="ja-JP" sz="2000" dirty="0" smtClean="0"/>
              <a:t>IP</a:t>
            </a:r>
            <a:r>
              <a:rPr kumimoji="1" lang="ja-JP" altLang="en-US" sz="2000" dirty="0" smtClean="0"/>
              <a:t>電話や映像配信サービスがあげられます</a:t>
            </a:r>
            <a:endParaRPr kumimoji="1" lang="en-US" altLang="ja-JP" sz="2000" dirty="0" smtClean="0"/>
          </a:p>
          <a:p>
            <a:r>
              <a:rPr kumimoji="1" lang="ja-JP" altLang="en-US" sz="2000" dirty="0" smtClean="0"/>
              <a:t>これらのサービスはネットワークの品質に依存し</a:t>
            </a:r>
            <a:r>
              <a:rPr kumimoji="1" lang="en-US" altLang="ja-JP" sz="2000" dirty="0" smtClean="0"/>
              <a:t>, </a:t>
            </a:r>
            <a:r>
              <a:rPr kumimoji="1" lang="ja-JP" altLang="en-US" sz="2000" dirty="0" smtClean="0"/>
              <a:t>ネットワークの品質が悪い場合はサービスの質が低下し利用者のストレスとなります</a:t>
            </a:r>
            <a:endParaRPr kumimoji="1" lang="en-US" altLang="ja-JP" sz="2000" dirty="0" smtClean="0"/>
          </a:p>
          <a:p>
            <a:r>
              <a:rPr kumimoji="1" lang="ja-JP" altLang="en-US" sz="2000" dirty="0" smtClean="0"/>
              <a:t>よって</a:t>
            </a:r>
            <a:r>
              <a:rPr kumimoji="1" lang="en-US" altLang="ja-JP" sz="2000" dirty="0" smtClean="0"/>
              <a:t>, </a:t>
            </a:r>
            <a:r>
              <a:rPr kumimoji="1" lang="ja-JP" altLang="en-US" sz="2000" dirty="0" smtClean="0"/>
              <a:t>高品質な</a:t>
            </a:r>
            <a:r>
              <a:rPr kumimoji="1" lang="ja-JP" altLang="en-US" sz="2000" dirty="0" smtClean="0"/>
              <a:t>ネットワークが求められます</a:t>
            </a:r>
            <a:endParaRPr kumimoji="1" lang="en-US" altLang="ja-JP" sz="2000" dirty="0" smtClean="0"/>
          </a:p>
          <a:p>
            <a:endParaRPr kumimoji="1" lang="en-US" altLang="ja-JP" sz="2000" dirty="0" smtClean="0"/>
          </a:p>
          <a:p>
            <a:r>
              <a:rPr kumimoji="1" lang="ja-JP" altLang="en-US" sz="2000" dirty="0" smtClean="0"/>
              <a:t>ネットワークの品質を低下させる原因はリンクやノードの故障や過剰なトラフィックなど様々あります</a:t>
            </a:r>
            <a:r>
              <a:rPr kumimoji="1" lang="en-US" altLang="ja-JP" sz="2000" dirty="0" smtClean="0"/>
              <a:t>. </a:t>
            </a:r>
          </a:p>
          <a:p>
            <a:r>
              <a:rPr kumimoji="1" lang="ja-JP" altLang="en-US" sz="2000" dirty="0" smtClean="0"/>
              <a:t>そこで本研究では故障リンクに注目し</a:t>
            </a:r>
            <a:r>
              <a:rPr kumimoji="1" lang="en-US" altLang="ja-JP" sz="2000" dirty="0" smtClean="0"/>
              <a:t>, </a:t>
            </a:r>
            <a:r>
              <a:rPr kumimoji="1" lang="ja-JP" altLang="en-US" sz="2000" dirty="0" smtClean="0"/>
              <a:t>迅速に故障リンクを検出することによって高品質なネットワークに貢献できる</a:t>
            </a:r>
            <a:endParaRPr kumimoji="1" lang="en-US" altLang="ja-JP" sz="2000" dirty="0" smtClean="0"/>
          </a:p>
          <a:p>
            <a:r>
              <a:rPr kumimoji="1" lang="ja-JP" altLang="en-US" sz="2000" dirty="0" smtClean="0"/>
              <a:t>という考え方のもと研究を進めました</a:t>
            </a:r>
            <a:r>
              <a:rPr kumimoji="1" lang="en-US" altLang="ja-JP" sz="2000" dirty="0" smtClean="0"/>
              <a:t>. </a:t>
            </a:r>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a:t>
            </a:fld>
            <a:endParaRPr kumimoji="1" lang="uk-UA" altLang="ja-JP"/>
          </a:p>
        </p:txBody>
      </p:sp>
    </p:spTree>
    <p:extLst>
      <p:ext uri="{BB962C8B-B14F-4D97-AF65-F5344CB8AC3E}">
        <p14:creationId xmlns:p14="http://schemas.microsoft.com/office/powerpoint/2010/main" val="19752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研究目的です</a:t>
            </a:r>
            <a:endParaRPr kumimoji="1" lang="en-US" altLang="ja-JP" dirty="0" smtClean="0"/>
          </a:p>
          <a:p>
            <a:r>
              <a:rPr kumimoji="1" lang="ja-JP" altLang="en-US" dirty="0" smtClean="0"/>
              <a:t>本研究では数値実験を用いてネットワークトモグラフィをシミュレーションします</a:t>
            </a:r>
            <a:endParaRPr kumimoji="1" lang="en-US" altLang="ja-JP" dirty="0" smtClean="0"/>
          </a:p>
          <a:p>
            <a:r>
              <a:rPr kumimoji="1" lang="ja-JP" altLang="en-US" dirty="0" smtClean="0"/>
              <a:t>数値実験により適応型ネットワークトモグラフィのデータを収集し</a:t>
            </a:r>
            <a:r>
              <a:rPr kumimoji="1" lang="en-US" altLang="ja-JP" dirty="0" smtClean="0"/>
              <a:t>, </a:t>
            </a:r>
            <a:r>
              <a:rPr kumimoji="1" lang="ja-JP" altLang="en-US" dirty="0" smtClean="0"/>
              <a:t>非適応型</a:t>
            </a:r>
            <a:r>
              <a:rPr kumimoji="1" lang="ja-JP" altLang="en-US" dirty="0" smtClean="0"/>
              <a:t>と性能を比較</a:t>
            </a:r>
            <a:r>
              <a:rPr kumimoji="1" lang="ja-JP" altLang="en-US" dirty="0" smtClean="0"/>
              <a:t>することが本研究の目的です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2</a:t>
            </a:fld>
            <a:endParaRPr kumimoji="1" lang="uk-UA" altLang="ja-JP"/>
          </a:p>
        </p:txBody>
      </p:sp>
    </p:spTree>
    <p:extLst>
      <p:ext uri="{BB962C8B-B14F-4D97-AF65-F5344CB8AC3E}">
        <p14:creationId xmlns:p14="http://schemas.microsoft.com/office/powerpoint/2010/main" val="208305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本研究を進めるにあたって参考にした文献です</a:t>
            </a:r>
            <a:r>
              <a:rPr kumimoji="1" lang="en-US" altLang="ja-JP" dirty="0" smtClean="0"/>
              <a:t>. </a:t>
            </a:r>
          </a:p>
          <a:p>
            <a:r>
              <a:rPr kumimoji="1" lang="ja-JP" altLang="en-US" dirty="0" smtClean="0"/>
              <a:t>他にも多数ありますが</a:t>
            </a:r>
            <a:r>
              <a:rPr kumimoji="1" lang="en-US" altLang="ja-JP" dirty="0" smtClean="0"/>
              <a:t>,</a:t>
            </a:r>
            <a:r>
              <a:rPr kumimoji="1" lang="en-US" altLang="ja-JP" baseline="0" dirty="0" smtClean="0"/>
              <a:t> </a:t>
            </a:r>
            <a:r>
              <a:rPr kumimoji="1" lang="ja-JP" altLang="en-US" baseline="0" dirty="0" smtClean="0"/>
              <a:t>ここでは代表的な</a:t>
            </a:r>
            <a:r>
              <a:rPr kumimoji="1" lang="en-US" altLang="ja-JP" baseline="0" dirty="0" smtClean="0"/>
              <a:t>2</a:t>
            </a:r>
            <a:r>
              <a:rPr kumimoji="1" lang="ja-JP" altLang="en-US" baseline="0" dirty="0" smtClean="0"/>
              <a:t>つをあげます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3</a:t>
            </a:fld>
            <a:endParaRPr kumimoji="1" lang="uk-UA" altLang="ja-JP"/>
          </a:p>
        </p:txBody>
      </p:sp>
    </p:spTree>
    <p:extLst>
      <p:ext uri="{BB962C8B-B14F-4D97-AF65-F5344CB8AC3E}">
        <p14:creationId xmlns:p14="http://schemas.microsoft.com/office/powerpoint/2010/main" val="207114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トモグラフィと</a:t>
            </a:r>
            <a:r>
              <a:rPr kumimoji="1" lang="ja-JP" altLang="en-US" dirty="0" smtClean="0"/>
              <a:t>は直接</a:t>
            </a:r>
            <a:r>
              <a:rPr kumimoji="1" lang="ja-JP" altLang="en-US" dirty="0" smtClean="0"/>
              <a:t>計測することのできない内部情報を</a:t>
            </a:r>
            <a:r>
              <a:rPr kumimoji="1" lang="en-US" altLang="ja-JP" dirty="0" smtClean="0"/>
              <a:t>, </a:t>
            </a:r>
            <a:r>
              <a:rPr kumimoji="1" lang="ja-JP" altLang="en-US" dirty="0" smtClean="0"/>
              <a:t>計測可能な外部情報をもとに推定するための手法のことをいいます</a:t>
            </a:r>
            <a:endParaRPr kumimoji="1" lang="en-US" altLang="ja-JP" dirty="0" smtClean="0"/>
          </a:p>
          <a:p>
            <a:r>
              <a:rPr kumimoji="1" lang="ja-JP" altLang="en-US" dirty="0" smtClean="0"/>
              <a:t>医療現場で使用される</a:t>
            </a:r>
            <a:r>
              <a:rPr kumimoji="1" lang="en-US" altLang="ja-JP" dirty="0" smtClean="0"/>
              <a:t>CT</a:t>
            </a:r>
            <a:r>
              <a:rPr kumimoji="1" lang="ja-JP" altLang="en-US" dirty="0" smtClean="0"/>
              <a:t>スキャン</a:t>
            </a:r>
            <a:r>
              <a:rPr kumimoji="1" lang="en-US" altLang="ja-JP" dirty="0" smtClean="0"/>
              <a:t>(CT</a:t>
            </a:r>
            <a:r>
              <a:rPr kumimoji="1" lang="ja-JP" altLang="en-US" dirty="0" smtClean="0"/>
              <a:t>は</a:t>
            </a:r>
            <a:r>
              <a:rPr kumimoji="1" lang="en-US" altLang="ja-JP" dirty="0" smtClean="0"/>
              <a:t>Computed Tomography</a:t>
            </a:r>
            <a:r>
              <a:rPr kumimoji="1" lang="en-US" altLang="ja-JP" baseline="0" dirty="0" smtClean="0"/>
              <a:t> </a:t>
            </a:r>
            <a:r>
              <a:rPr kumimoji="1" lang="ja-JP" altLang="en-US" baseline="0" dirty="0" smtClean="0"/>
              <a:t>の略</a:t>
            </a:r>
            <a:r>
              <a:rPr kumimoji="1" lang="en-US" altLang="ja-JP" dirty="0" smtClean="0"/>
              <a:t>)</a:t>
            </a:r>
            <a:r>
              <a:rPr kumimoji="1" lang="ja-JP" altLang="en-US" dirty="0" smtClean="0"/>
              <a:t>が有名です</a:t>
            </a:r>
            <a:r>
              <a:rPr kumimoji="1" lang="en-US" altLang="ja-JP" dirty="0" smtClean="0"/>
              <a:t>. </a:t>
            </a:r>
          </a:p>
          <a:p>
            <a:r>
              <a:rPr kumimoji="1" lang="ja-JP" altLang="en-US" dirty="0" smtClean="0"/>
              <a:t>医療現場での</a:t>
            </a:r>
            <a:r>
              <a:rPr kumimoji="1" lang="en-US" altLang="ja-JP" dirty="0" smtClean="0"/>
              <a:t>CT</a:t>
            </a:r>
            <a:r>
              <a:rPr kumimoji="1" lang="ja-JP" altLang="en-US" dirty="0" smtClean="0"/>
              <a:t>スキャンは人間の内部の情報を得るために用いられ</a:t>
            </a:r>
            <a:r>
              <a:rPr kumimoji="1" lang="en-US" altLang="ja-JP" dirty="0" smtClean="0"/>
              <a:t>, </a:t>
            </a:r>
            <a:r>
              <a:rPr kumimoji="1" lang="ja-JP" altLang="en-US" dirty="0" smtClean="0"/>
              <a:t>検体に向けて</a:t>
            </a:r>
            <a:r>
              <a:rPr kumimoji="1" lang="en-US" altLang="ja-JP" dirty="0" smtClean="0"/>
              <a:t>X</a:t>
            </a:r>
            <a:r>
              <a:rPr kumimoji="1" lang="ja-JP" altLang="en-US" dirty="0" smtClean="0"/>
              <a:t>線を照射します</a:t>
            </a:r>
            <a:endParaRPr kumimoji="1" lang="en-US" altLang="ja-JP" dirty="0" smtClean="0"/>
          </a:p>
          <a:p>
            <a:r>
              <a:rPr kumimoji="1" lang="en-US" altLang="ja-JP" dirty="0" smtClean="0"/>
              <a:t>X</a:t>
            </a:r>
            <a:r>
              <a:rPr kumimoji="1" lang="ja-JP" altLang="en-US" dirty="0" smtClean="0"/>
              <a:t>線は検体に一部吸収され</a:t>
            </a:r>
            <a:r>
              <a:rPr kumimoji="1" lang="en-US" altLang="ja-JP" dirty="0" smtClean="0"/>
              <a:t>,</a:t>
            </a:r>
            <a:r>
              <a:rPr kumimoji="1" lang="en-US" altLang="ja-JP" baseline="0" dirty="0" smtClean="0"/>
              <a:t> X</a:t>
            </a:r>
            <a:r>
              <a:rPr kumimoji="1" lang="ja-JP" altLang="en-US" baseline="0" dirty="0" smtClean="0"/>
              <a:t>線検出装置に到達し記録されます</a:t>
            </a:r>
            <a:r>
              <a:rPr kumimoji="1" lang="en-US" altLang="ja-JP" baseline="0" dirty="0" smtClean="0"/>
              <a:t>.</a:t>
            </a:r>
          </a:p>
          <a:p>
            <a:r>
              <a:rPr kumimoji="1" lang="ja-JP" altLang="en-US" baseline="0" dirty="0" smtClean="0"/>
              <a:t>記録された</a:t>
            </a:r>
            <a:r>
              <a:rPr kumimoji="1" lang="ja-JP" altLang="en-US" baseline="0" dirty="0" smtClean="0"/>
              <a:t>情報はフーリエ</a:t>
            </a:r>
            <a:r>
              <a:rPr kumimoji="1" lang="ja-JP" altLang="en-US" baseline="0" dirty="0" smtClean="0"/>
              <a:t>変換や行列計算によって複合され</a:t>
            </a:r>
            <a:r>
              <a:rPr kumimoji="1" lang="en-US" altLang="ja-JP" baseline="0" dirty="0" smtClean="0"/>
              <a:t>, </a:t>
            </a:r>
            <a:r>
              <a:rPr kumimoji="1" lang="ja-JP" altLang="en-US" baseline="0" dirty="0" smtClean="0"/>
              <a:t>人間の内部情報を得ることができます</a:t>
            </a:r>
            <a:r>
              <a:rPr kumimoji="1" lang="en-US" altLang="ja-JP" baseline="0" dirty="0" smtClean="0"/>
              <a:t>. </a:t>
            </a:r>
          </a:p>
          <a:p>
            <a:endParaRPr kumimoji="1" lang="en-US" altLang="ja-JP" baseline="0" dirty="0" smtClean="0"/>
          </a:p>
          <a:p>
            <a:r>
              <a:rPr kumimoji="1" lang="ja-JP" altLang="en-US" baseline="0" dirty="0" smtClean="0"/>
              <a:t>ネットワークトモグラフィにおいても</a:t>
            </a:r>
            <a:r>
              <a:rPr kumimoji="1" lang="en-US" altLang="ja-JP" baseline="0" dirty="0" smtClean="0"/>
              <a:t>CT</a:t>
            </a:r>
            <a:r>
              <a:rPr kumimoji="1" lang="ja-JP" altLang="en-US" baseline="0" dirty="0" smtClean="0"/>
              <a:t>スキャン同様に考えることができます</a:t>
            </a:r>
            <a:r>
              <a:rPr kumimoji="1" lang="en-US" altLang="ja-JP" baseline="0" dirty="0" smtClean="0"/>
              <a:t>. </a:t>
            </a:r>
          </a:p>
          <a:p>
            <a:r>
              <a:rPr kumimoji="1" lang="ja-JP" altLang="en-US" dirty="0" smtClean="0"/>
              <a:t>照射物</a:t>
            </a:r>
            <a:r>
              <a:rPr kumimoji="1" lang="ja-JP" altLang="en-US" dirty="0" smtClean="0"/>
              <a:t>はパケット転送に置き換えられ</a:t>
            </a:r>
            <a:r>
              <a:rPr kumimoji="1" lang="en-US" altLang="ja-JP" dirty="0" smtClean="0"/>
              <a:t>,</a:t>
            </a:r>
            <a:r>
              <a:rPr kumimoji="1" lang="en-US" altLang="ja-JP" baseline="0" dirty="0" smtClean="0"/>
              <a:t> </a:t>
            </a:r>
            <a:r>
              <a:rPr kumimoji="1" lang="ja-JP" altLang="en-US" baseline="0" dirty="0" smtClean="0"/>
              <a:t>検体</a:t>
            </a:r>
            <a:r>
              <a:rPr kumimoji="1" lang="ja-JP" altLang="en-US" dirty="0" smtClean="0"/>
              <a:t>はリンクの状態と考えることができます</a:t>
            </a:r>
            <a:r>
              <a:rPr kumimoji="1" lang="en-US" altLang="ja-JP" dirty="0" smtClean="0"/>
              <a:t>. </a:t>
            </a:r>
          </a:p>
          <a:p>
            <a:r>
              <a:rPr kumimoji="1" lang="ja-JP" altLang="en-US" dirty="0" smtClean="0"/>
              <a:t>ネットワーク中のリンクを一つ一つ調べるのは現実的でないため</a:t>
            </a:r>
            <a:r>
              <a:rPr kumimoji="1" lang="en-US" altLang="ja-JP" dirty="0" smtClean="0"/>
              <a:t>, </a:t>
            </a:r>
            <a:r>
              <a:rPr kumimoji="1" lang="ja-JP" altLang="en-US" dirty="0" smtClean="0"/>
              <a:t>ネットワークトモグラフィを用いてリンクの状態を推定</a:t>
            </a:r>
            <a:r>
              <a:rPr kumimoji="1" lang="ja-JP" altLang="en-US" dirty="0" smtClean="0"/>
              <a:t>します</a:t>
            </a:r>
            <a:endParaRPr kumimoji="1" lang="en-US" altLang="ja-JP" dirty="0" smtClean="0"/>
          </a:p>
          <a:p>
            <a:r>
              <a:rPr kumimoji="1" lang="ja-JP" altLang="en-US" dirty="0" smtClean="0"/>
              <a:t>また</a:t>
            </a:r>
            <a:r>
              <a:rPr kumimoji="1" lang="en-US" altLang="ja-JP" dirty="0" smtClean="0"/>
              <a:t>, </a:t>
            </a:r>
            <a:r>
              <a:rPr kumimoji="1" lang="ja-JP" altLang="en-US" dirty="0" smtClean="0"/>
              <a:t>ネットワークトモグラフィではグループ検査を用います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4</a:t>
            </a:fld>
            <a:endParaRPr kumimoji="1" lang="uk-UA" altLang="ja-JP"/>
          </a:p>
        </p:txBody>
      </p:sp>
    </p:spTree>
    <p:extLst>
      <p:ext uri="{BB962C8B-B14F-4D97-AF65-F5344CB8AC3E}">
        <p14:creationId xmlns:p14="http://schemas.microsoft.com/office/powerpoint/2010/main" val="69236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グループ検査とは多数の検体に含まれる少数の陽性の検体を効率よく見つけるための手法であり</a:t>
            </a:r>
            <a:r>
              <a:rPr kumimoji="1" lang="en-US" altLang="ja-JP" dirty="0" smtClean="0"/>
              <a:t>, </a:t>
            </a:r>
            <a:r>
              <a:rPr kumimoji="1" lang="ja-JP" altLang="en-US" dirty="0" smtClean="0"/>
              <a:t>検査回数の削減を目的としたものです</a:t>
            </a:r>
            <a:endParaRPr kumimoji="1" lang="en-US" altLang="ja-JP" dirty="0" smtClean="0"/>
          </a:p>
          <a:p>
            <a:r>
              <a:rPr kumimoji="1" lang="ja-JP" altLang="en-US" dirty="0" smtClean="0"/>
              <a:t>この図は血液検査によって多数の検体から少数の陽性の検体をグループ検査を用いて見つける小規模な例です</a:t>
            </a:r>
            <a:endParaRPr kumimoji="1" lang="en-US" altLang="ja-JP" dirty="0" smtClean="0"/>
          </a:p>
          <a:p>
            <a:r>
              <a:rPr kumimoji="1" lang="ja-JP" altLang="en-US" dirty="0" smtClean="0"/>
              <a:t>上段は検体</a:t>
            </a:r>
            <a:r>
              <a:rPr kumimoji="1" lang="en-US" altLang="ja-JP" dirty="0" smtClean="0"/>
              <a:t>, </a:t>
            </a:r>
            <a:r>
              <a:rPr kumimoji="1" lang="ja-JP" altLang="en-US" dirty="0" smtClean="0"/>
              <a:t>下段はプールと呼ばれる混合された血液を表し</a:t>
            </a:r>
            <a:r>
              <a:rPr kumimoji="1" lang="en-US" altLang="ja-JP" dirty="0" smtClean="0"/>
              <a:t>, </a:t>
            </a:r>
            <a:r>
              <a:rPr kumimoji="1" lang="ja-JP" altLang="en-US" dirty="0" smtClean="0"/>
              <a:t>白は陰性</a:t>
            </a:r>
            <a:r>
              <a:rPr kumimoji="1" lang="en-US" altLang="ja-JP" dirty="0" smtClean="0"/>
              <a:t>, </a:t>
            </a:r>
            <a:r>
              <a:rPr kumimoji="1" lang="ja-JP" altLang="en-US" dirty="0" smtClean="0"/>
              <a:t>赤は陽性を示します</a:t>
            </a:r>
            <a:r>
              <a:rPr kumimoji="1" lang="en-US" altLang="ja-JP" dirty="0" smtClean="0"/>
              <a:t>.</a:t>
            </a:r>
          </a:p>
          <a:p>
            <a:r>
              <a:rPr kumimoji="1" lang="ja-JP" altLang="en-US" dirty="0" smtClean="0"/>
              <a:t>グループ検査では検体を複数のグループに分けます</a:t>
            </a:r>
            <a:r>
              <a:rPr kumimoji="1" lang="en-US" altLang="ja-JP" dirty="0" smtClean="0"/>
              <a:t>. </a:t>
            </a:r>
            <a:r>
              <a:rPr kumimoji="1" lang="ja-JP" altLang="en-US" dirty="0" smtClean="0"/>
              <a:t>この例において特定のプールに属する検体を一つのグループと考えられます</a:t>
            </a:r>
            <a:endParaRPr kumimoji="1" lang="en-US" altLang="ja-JP" dirty="0" smtClean="0"/>
          </a:p>
          <a:p>
            <a:r>
              <a:rPr kumimoji="1" lang="ja-JP" altLang="en-US" dirty="0" smtClean="0"/>
              <a:t>陽性の検体の血液が含まれるプールは陽性反応が出るため</a:t>
            </a:r>
            <a:r>
              <a:rPr kumimoji="1" lang="en-US" altLang="ja-JP" dirty="0" smtClean="0"/>
              <a:t>, </a:t>
            </a:r>
            <a:r>
              <a:rPr kumimoji="1" lang="ja-JP" altLang="en-US" dirty="0" smtClean="0"/>
              <a:t>そのプールに属する検体は陽性の疑いがありますが</a:t>
            </a:r>
            <a:r>
              <a:rPr kumimoji="1" lang="en-US" altLang="ja-JP" dirty="0" smtClean="0"/>
              <a:t>, </a:t>
            </a:r>
            <a:r>
              <a:rPr kumimoji="1" lang="ja-JP" altLang="en-US" dirty="0" smtClean="0"/>
              <a:t>陰性のプールにも含まれる場合は候補から除外されます</a:t>
            </a:r>
            <a:r>
              <a:rPr kumimoji="1" lang="en-US" altLang="ja-JP" dirty="0" smtClean="0"/>
              <a:t>.</a:t>
            </a:r>
          </a:p>
          <a:p>
            <a:r>
              <a:rPr kumimoji="1" lang="ja-JP" altLang="en-US" dirty="0" smtClean="0"/>
              <a:t>すると陽性の検体の候補は</a:t>
            </a:r>
            <a:r>
              <a:rPr kumimoji="1" lang="en-US" altLang="ja-JP" dirty="0" smtClean="0"/>
              <a:t>4</a:t>
            </a:r>
            <a:r>
              <a:rPr kumimoji="1" lang="ja-JP" altLang="en-US" dirty="0" smtClean="0"/>
              <a:t>と</a:t>
            </a:r>
            <a:r>
              <a:rPr kumimoji="1" lang="en-US" altLang="ja-JP" dirty="0" smtClean="0"/>
              <a:t>5</a:t>
            </a:r>
            <a:r>
              <a:rPr kumimoji="1" lang="ja-JP" altLang="en-US" dirty="0" smtClean="0"/>
              <a:t>に絞られ</a:t>
            </a:r>
            <a:r>
              <a:rPr kumimoji="1" lang="en-US" altLang="ja-JP" dirty="0" smtClean="0"/>
              <a:t>, </a:t>
            </a:r>
            <a:r>
              <a:rPr kumimoji="1" lang="ja-JP" altLang="en-US" dirty="0" smtClean="0"/>
              <a:t>この二つを個々に検査することによって陽性の検体が特定できます</a:t>
            </a:r>
            <a:r>
              <a:rPr kumimoji="1" lang="en-US" altLang="ja-JP" dirty="0" smtClean="0"/>
              <a:t>.</a:t>
            </a:r>
          </a:p>
          <a:p>
            <a:r>
              <a:rPr kumimoji="1" lang="ja-JP" altLang="en-US" dirty="0" smtClean="0"/>
              <a:t>この例においてグループ検査を用いない場合は</a:t>
            </a:r>
            <a:r>
              <a:rPr kumimoji="1" lang="en-US" altLang="ja-JP" dirty="0" smtClean="0"/>
              <a:t>8</a:t>
            </a:r>
            <a:r>
              <a:rPr kumimoji="1" lang="ja-JP" altLang="en-US" dirty="0" smtClean="0"/>
              <a:t>回の検査が必要ですが</a:t>
            </a:r>
            <a:r>
              <a:rPr kumimoji="1" lang="en-US" altLang="ja-JP" dirty="0" smtClean="0"/>
              <a:t>, </a:t>
            </a:r>
            <a:r>
              <a:rPr kumimoji="1" lang="ja-JP" altLang="en-US" dirty="0" smtClean="0"/>
              <a:t>グループ検査を用いることによって検査回数を</a:t>
            </a:r>
            <a:r>
              <a:rPr kumimoji="1" lang="en-US" altLang="ja-JP" dirty="0" smtClean="0"/>
              <a:t>6</a:t>
            </a:r>
            <a:r>
              <a:rPr kumimoji="1" lang="ja-JP" altLang="en-US" dirty="0" smtClean="0"/>
              <a:t>回に削減することができました</a:t>
            </a:r>
            <a:r>
              <a:rPr kumimoji="1" lang="en-US" altLang="ja-JP" dirty="0" smtClean="0"/>
              <a:t>.</a:t>
            </a:r>
          </a:p>
          <a:p>
            <a:r>
              <a:rPr kumimoji="1" lang="ja-JP" altLang="en-US" dirty="0" smtClean="0"/>
              <a:t>ネットワークトモグラフィにおいては観測パスに含まれるリンクを一つのグループとみなすことによりグループ検査を適用できます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5</a:t>
            </a:fld>
            <a:endParaRPr kumimoji="1" lang="uk-UA" altLang="ja-JP"/>
          </a:p>
        </p:txBody>
      </p:sp>
    </p:spTree>
    <p:extLst>
      <p:ext uri="{BB962C8B-B14F-4D97-AF65-F5344CB8AC3E}">
        <p14:creationId xmlns:p14="http://schemas.microsoft.com/office/powerpoint/2010/main" val="83733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グループ検査には大きく分けて二つに分類することができ</a:t>
            </a:r>
            <a:r>
              <a:rPr kumimoji="1" lang="en-US" altLang="ja-JP" dirty="0" smtClean="0"/>
              <a:t>, </a:t>
            </a:r>
            <a:r>
              <a:rPr kumimoji="1" lang="ja-JP" altLang="en-US" dirty="0" smtClean="0"/>
              <a:t>非適応型は予め全てのグループを決めておく手法で</a:t>
            </a:r>
            <a:endParaRPr kumimoji="1" lang="en-US" altLang="ja-JP" dirty="0" smtClean="0"/>
          </a:p>
          <a:p>
            <a:r>
              <a:rPr kumimoji="1" lang="ja-JP" altLang="en-US" dirty="0" smtClean="0"/>
              <a:t>適応型は検査結果をもとに段階的にグループを生成して検査をする方法です</a:t>
            </a:r>
            <a:endParaRPr kumimoji="1" lang="en-US" altLang="ja-JP" dirty="0" smtClean="0"/>
          </a:p>
          <a:p>
            <a:r>
              <a:rPr kumimoji="1" lang="ja-JP" altLang="en-US" dirty="0" smtClean="0"/>
              <a:t>本研究では適応型を使用し</a:t>
            </a:r>
            <a:r>
              <a:rPr kumimoji="1" lang="en-US" altLang="ja-JP" dirty="0" smtClean="0"/>
              <a:t>, </a:t>
            </a:r>
            <a:r>
              <a:rPr kumimoji="1" lang="ja-JP" altLang="en-US" dirty="0" smtClean="0"/>
              <a:t>非適応型を比較対象とします</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6</a:t>
            </a:fld>
            <a:endParaRPr kumimoji="1" lang="uk-UA" altLang="ja-JP"/>
          </a:p>
        </p:txBody>
      </p:sp>
    </p:spTree>
    <p:extLst>
      <p:ext uri="{BB962C8B-B14F-4D97-AF65-F5344CB8AC3E}">
        <p14:creationId xmlns:p14="http://schemas.microsoft.com/office/powerpoint/2010/main" val="176278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7</a:t>
            </a:fld>
            <a:endParaRPr kumimoji="1" lang="uk-UA" altLang="ja-JP"/>
          </a:p>
        </p:txBody>
      </p:sp>
    </p:spTree>
    <p:extLst>
      <p:ext uri="{BB962C8B-B14F-4D97-AF65-F5344CB8AC3E}">
        <p14:creationId xmlns:p14="http://schemas.microsoft.com/office/powerpoint/2010/main" val="214279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シミュレーションには特徴の異なる</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種類の小規模なネットワークを用いる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使用するネットワークは</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(a),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(b),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(c)</a:t>
            </a:r>
            <a:r>
              <a:rPr kumimoji="1" lang="ja-JP" altLang="ja-JP" sz="1200" kern="1200" dirty="0" smtClean="0">
                <a:solidFill>
                  <a:schemeClr val="tx1"/>
                </a:solidFill>
                <a:effectLst/>
                <a:latin typeface="+mn-lt"/>
                <a:ea typeface="+mn-ea"/>
                <a:cs typeface="+mn-cs"/>
              </a:rPr>
              <a:t>とする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(a), (b)</a:t>
            </a:r>
            <a:r>
              <a:rPr kumimoji="1" lang="ja-JP" altLang="ja-JP" sz="1200" kern="1200" dirty="0" smtClean="0">
                <a:solidFill>
                  <a:schemeClr val="tx1"/>
                </a:solidFill>
                <a:effectLst/>
                <a:latin typeface="+mn-lt"/>
                <a:ea typeface="+mn-ea"/>
                <a:cs typeface="+mn-cs"/>
              </a:rPr>
              <a:t>は左右対称であり</a:t>
            </a:r>
            <a:r>
              <a:rPr kumimoji="1" lang="en-US" altLang="ja-JP" sz="1200" kern="1200" dirty="0" smtClean="0">
                <a:solidFill>
                  <a:schemeClr val="tx1"/>
                </a:solidFill>
                <a:effectLst/>
                <a:latin typeface="+mn-lt"/>
                <a:ea typeface="+mn-ea"/>
                <a:cs typeface="+mn-cs"/>
              </a:rPr>
              <a:t>, (a)</a:t>
            </a:r>
            <a:r>
              <a:rPr kumimoji="1" lang="ja-JP" altLang="ja-JP" sz="1200" kern="1200" dirty="0" smtClean="0">
                <a:solidFill>
                  <a:schemeClr val="tx1"/>
                </a:solidFill>
                <a:effectLst/>
                <a:latin typeface="+mn-lt"/>
                <a:ea typeface="+mn-ea"/>
                <a:cs typeface="+mn-cs"/>
              </a:rPr>
              <a:t>は格子状</a:t>
            </a:r>
            <a:r>
              <a:rPr kumimoji="1" lang="en-US" altLang="ja-JP" sz="1200" kern="1200" dirty="0" smtClean="0">
                <a:solidFill>
                  <a:schemeClr val="tx1"/>
                </a:solidFill>
                <a:effectLst/>
                <a:latin typeface="+mn-lt"/>
                <a:ea typeface="+mn-ea"/>
                <a:cs typeface="+mn-cs"/>
              </a:rPr>
              <a:t>, (b)</a:t>
            </a:r>
            <a:r>
              <a:rPr kumimoji="1" lang="ja-JP" altLang="ja-JP" sz="1200" kern="1200" dirty="0" smtClean="0">
                <a:solidFill>
                  <a:schemeClr val="tx1"/>
                </a:solidFill>
                <a:effectLst/>
                <a:latin typeface="+mn-lt"/>
                <a:ea typeface="+mn-ea"/>
                <a:cs typeface="+mn-cs"/>
              </a:rPr>
              <a:t>は次数が他に比べて多いノードを持つのが特徴である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(c)</a:t>
            </a:r>
            <a:r>
              <a:rPr kumimoji="1" lang="ja-JP" altLang="ja-JP" sz="1200" kern="1200" dirty="0" smtClean="0">
                <a:solidFill>
                  <a:schemeClr val="tx1"/>
                </a:solidFill>
                <a:effectLst/>
                <a:latin typeface="+mn-lt"/>
                <a:ea typeface="+mn-ea"/>
                <a:cs typeface="+mn-cs"/>
              </a:rPr>
              <a:t>はネットワーク</a:t>
            </a:r>
            <a:r>
              <a:rPr kumimoji="1" lang="en-US" altLang="ja-JP" sz="1200" kern="1200" dirty="0" smtClean="0">
                <a:solidFill>
                  <a:schemeClr val="tx1"/>
                </a:solidFill>
                <a:effectLst/>
                <a:latin typeface="+mn-lt"/>
                <a:ea typeface="+mn-ea"/>
                <a:cs typeface="+mn-cs"/>
              </a:rPr>
              <a:t>(a), (b)</a:t>
            </a:r>
            <a:r>
              <a:rPr kumimoji="1" lang="ja-JP" altLang="ja-JP" sz="1200" kern="1200" dirty="0" smtClean="0">
                <a:solidFill>
                  <a:schemeClr val="tx1"/>
                </a:solidFill>
                <a:effectLst/>
                <a:latin typeface="+mn-lt"/>
                <a:ea typeface="+mn-ea"/>
                <a:cs typeface="+mn-cs"/>
              </a:rPr>
              <a:t>を組み合わせた左右非対称なネットワーク・トポロジーとなっている</a:t>
            </a:r>
            <a:r>
              <a:rPr kumimoji="1" lang="en-US" altLang="ja-JP" sz="1200" kern="1200" dirty="0" smtClean="0">
                <a:solidFill>
                  <a:schemeClr val="tx1"/>
                </a:solidFill>
                <a:effectLst/>
                <a:latin typeface="+mn-lt"/>
                <a:ea typeface="+mn-ea"/>
                <a:cs typeface="+mn-cs"/>
              </a:rPr>
              <a:t>.</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8</a:t>
            </a:fld>
            <a:endParaRPr kumimoji="1" lang="uk-UA" altLang="ja-JP"/>
          </a:p>
        </p:txBody>
      </p:sp>
    </p:spTree>
    <p:extLst>
      <p:ext uri="{BB962C8B-B14F-4D97-AF65-F5344CB8AC3E}">
        <p14:creationId xmlns:p14="http://schemas.microsoft.com/office/powerpoint/2010/main" val="69137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2107" y="1905000"/>
            <a:ext cx="6859786" cy="2667000"/>
          </a:xfrm>
        </p:spPr>
        <p:txBody>
          <a:bodyPr>
            <a:noAutofit/>
          </a:bodyPr>
          <a:lstStyle>
            <a:lvl1pPr latinLnBrk="0">
              <a:defRPr kumimoji="1" lang="ja-JP" sz="405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サブタイトル 2"/>
          <p:cNvSpPr>
            <a:spLocks noGrp="1"/>
          </p:cNvSpPr>
          <p:nvPr>
            <p:ph type="subTitle" idx="1"/>
          </p:nvPr>
        </p:nvSpPr>
        <p:spPr>
          <a:xfrm>
            <a:off x="1142107" y="5105400"/>
            <a:ext cx="6859786" cy="1066800"/>
          </a:xfrm>
        </p:spPr>
        <p:txBody>
          <a:bodyPr/>
          <a:lstStyle>
            <a:lvl1pPr marL="0" indent="0" algn="l" latinLnBrk="0">
              <a:spcBef>
                <a:spcPts val="0"/>
              </a:spcBef>
              <a:buNone/>
              <a:defRPr kumimoji="1" lang="ja-JP">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342991" indent="0" algn="ctr" latinLnBrk="0">
              <a:buNone/>
              <a:defRPr kumimoji="1" lang="ja-JP">
                <a:solidFill>
                  <a:schemeClr val="tx1">
                    <a:tint val="75000"/>
                  </a:schemeClr>
                </a:solidFill>
              </a:defRPr>
            </a:lvl2pPr>
            <a:lvl3pPr marL="685983" indent="0" algn="ctr" latinLnBrk="0">
              <a:buNone/>
              <a:defRPr kumimoji="1" lang="ja-JP">
                <a:solidFill>
                  <a:schemeClr val="tx1">
                    <a:tint val="75000"/>
                  </a:schemeClr>
                </a:solidFill>
              </a:defRPr>
            </a:lvl3pPr>
            <a:lvl4pPr marL="1028974" indent="0" algn="ctr" latinLnBrk="0">
              <a:buNone/>
              <a:defRPr kumimoji="1" lang="ja-JP">
                <a:solidFill>
                  <a:schemeClr val="tx1">
                    <a:tint val="75000"/>
                  </a:schemeClr>
                </a:solidFill>
              </a:defRPr>
            </a:lvl4pPr>
            <a:lvl5pPr marL="1371966" indent="0" algn="ctr" latinLnBrk="0">
              <a:buNone/>
              <a:defRPr kumimoji="1" lang="ja-JP">
                <a:solidFill>
                  <a:schemeClr val="tx1">
                    <a:tint val="75000"/>
                  </a:schemeClr>
                </a:solidFill>
              </a:defRPr>
            </a:lvl5pPr>
            <a:lvl6pPr marL="1714957" indent="0" algn="ctr" latinLnBrk="0">
              <a:buNone/>
              <a:defRPr kumimoji="1" lang="ja-JP">
                <a:solidFill>
                  <a:schemeClr val="tx1">
                    <a:tint val="75000"/>
                  </a:schemeClr>
                </a:solidFill>
              </a:defRPr>
            </a:lvl6pPr>
            <a:lvl7pPr marL="2057949" indent="0" algn="ctr" latinLnBrk="0">
              <a:buNone/>
              <a:defRPr kumimoji="1" lang="ja-JP">
                <a:solidFill>
                  <a:schemeClr val="tx1">
                    <a:tint val="75000"/>
                  </a:schemeClr>
                </a:solidFill>
              </a:defRPr>
            </a:lvl7pPr>
            <a:lvl8pPr marL="2400940" indent="0" algn="ctr" latinLnBrk="0">
              <a:buNone/>
              <a:defRPr kumimoji="1" lang="ja-JP">
                <a:solidFill>
                  <a:schemeClr val="tx1">
                    <a:tint val="75000"/>
                  </a:schemeClr>
                </a:solidFill>
              </a:defRPr>
            </a:lvl8pPr>
            <a:lvl9pPr marL="2743932" indent="0" algn="ctr" latinLnBrk="0">
              <a:buNone/>
              <a:defRPr kumimoji="1" lang="ja-JP">
                <a:solidFill>
                  <a:schemeClr val="tx1">
                    <a:tint val="75000"/>
                  </a:schemeClr>
                </a:solidFill>
              </a:defRPr>
            </a:lvl9pPr>
          </a:lstStyle>
          <a:p>
            <a:r>
              <a:rPr kumimoji="1" lang="ja-JP" altLang="en-US" smtClean="0"/>
              <a:t>マスター サブタイトルの書式設定</a:t>
            </a:r>
            <a:endParaRPr kumimoji="1" lang="ja-JP"/>
          </a:p>
        </p:txBody>
      </p:sp>
      <p:grpSp>
        <p:nvGrpSpPr>
          <p:cNvPr id="256" name="線"/>
          <p:cNvGrpSpPr/>
          <p:nvPr/>
        </p:nvGrpSpPr>
        <p:grpSpPr bwMode="invGray">
          <a:xfrm>
            <a:off x="1188982" y="4724400"/>
            <a:ext cx="6475638"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8956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pSp>
        <p:nvGrpSpPr>
          <p:cNvPr id="7" name="線"/>
          <p:cNvGrpSpPr/>
          <p:nvPr/>
        </p:nvGrpSpPr>
        <p:grpSpPr bwMode="invGray">
          <a:xfrm>
            <a:off x="1142108" y="1514475"/>
            <a:ext cx="7929246"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a:lvl6pPr>
            <a:lvl7pPr marL="1468003" latinLnBrk="0">
              <a:defRPr kumimoji="1" lang="ja-JP"/>
            </a:lvl7pPr>
            <a:lvl8pPr marL="1468003" latinLnBrk="0">
              <a:defRPr kumimoji="1" lang="ja-JP"/>
            </a:lvl8pPr>
            <a:lvl9pPr marL="1468003" latinLnBrk="0">
              <a:defRPr kumimoji="1" lang="ja-JP"/>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69029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grpSp>
        <p:nvGrpSpPr>
          <p:cNvPr id="7" name="線"/>
          <p:cNvGrpSpPr/>
          <p:nvPr/>
        </p:nvGrpSpPr>
        <p:grpSpPr bwMode="invGray">
          <a:xfrm rot="5400000">
            <a:off x="4338754" y="3480593"/>
            <a:ext cx="6492240" cy="48019"/>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縦書きタイトル 1"/>
          <p:cNvSpPr>
            <a:spLocks noGrp="1"/>
          </p:cNvSpPr>
          <p:nvPr>
            <p:ph type="title" orient="vert"/>
          </p:nvPr>
        </p:nvSpPr>
        <p:spPr>
          <a:xfrm>
            <a:off x="7773233" y="274640"/>
            <a:ext cx="1028968" cy="5901747"/>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a:xfrm>
            <a:off x="456128" y="277814"/>
            <a:ext cx="6859787" cy="5898573"/>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a:lvl6pPr>
            <a:lvl7pPr latinLnBrk="0">
              <a:defRPr kumimoji="1" lang="ja-JP"/>
            </a:lvl7pPr>
            <a:lvl8pPr latinLnBrk="0">
              <a:defRPr kumimoji="1" lang="ja-JP" baseline="0"/>
            </a:lvl8pPr>
            <a:lvl9pPr latinLnBrk="0">
              <a:defRPr kumimoji="1" lang="ja-JP"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08933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67" name="線"/>
          <p:cNvGrpSpPr/>
          <p:nvPr/>
        </p:nvGrpSpPr>
        <p:grpSpPr bwMode="invGray">
          <a:xfrm>
            <a:off x="1142108" y="1514475"/>
            <a:ext cx="7929246"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vl2pPr marL="411590" latinLnBrk="0">
              <a:defRPr kumimoji="1" lang="ja-JP">
                <a:latin typeface="Meiryo UI" panose="020B0604030504040204" pitchFamily="50" charset="-128"/>
                <a:ea typeface="Meiryo UI" panose="020B0604030504040204" pitchFamily="50" charset="-128"/>
                <a:cs typeface="Meiryo UI" panose="020B0604030504040204" pitchFamily="50" charset="-128"/>
              </a:defRPr>
            </a:lvl2pPr>
            <a:lvl3pPr marL="583085" latinLnBrk="0">
              <a:defRPr kumimoji="1" lang="ja-JP">
                <a:latin typeface="Meiryo UI" panose="020B0604030504040204" pitchFamily="50" charset="-128"/>
                <a:ea typeface="Meiryo UI" panose="020B0604030504040204" pitchFamily="50" charset="-128"/>
                <a:cs typeface="Meiryo UI" panose="020B0604030504040204" pitchFamily="50" charset="-128"/>
              </a:defRPr>
            </a:lvl3pPr>
            <a:lvl4pPr marL="754581" latinLnBrk="0">
              <a:defRPr kumimoji="1" lang="ja-JP">
                <a:latin typeface="Meiryo UI" panose="020B0604030504040204" pitchFamily="50" charset="-128"/>
                <a:ea typeface="Meiryo UI" panose="020B0604030504040204" pitchFamily="50" charset="-128"/>
                <a:cs typeface="Meiryo UI" panose="020B0604030504040204" pitchFamily="50" charset="-128"/>
              </a:defRPr>
            </a:lvl4pPr>
            <a:lvl5pPr marL="926077"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marL="1097573" latinLnBrk="0">
              <a:defRPr kumimoji="1" lang="ja-JP" baseline="0"/>
            </a:lvl6pPr>
            <a:lvl7pPr marL="1269068" latinLnBrk="0">
              <a:defRPr kumimoji="1" lang="ja-JP" baseline="0"/>
            </a:lvl7pPr>
            <a:lvl8pPr marL="1440564" latinLnBrk="0">
              <a:defRPr kumimoji="1" lang="ja-JP" baseline="0"/>
            </a:lvl8pPr>
            <a:lvl9pPr marL="1612060" latinLnBrk="0">
              <a:defRPr kumimoji="1" lang="ja-JP"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44635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255" name="線"/>
          <p:cNvGrpSpPr/>
          <p:nvPr/>
        </p:nvGrpSpPr>
        <p:grpSpPr bwMode="invGray">
          <a:xfrm>
            <a:off x="1188982" y="4724400"/>
            <a:ext cx="6475638"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7" y="1905000"/>
            <a:ext cx="6859786" cy="2667000"/>
          </a:xfrm>
        </p:spPr>
        <p:txBody>
          <a:bodyPr anchor="b">
            <a:noAutofit/>
          </a:bodyPr>
          <a:lstStyle>
            <a:lvl1pPr algn="l" latinLnBrk="0">
              <a:defRPr kumimoji="1" lang="ja-JP" sz="3301" b="0" cap="none" baseline="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142107" y="5102526"/>
            <a:ext cx="6859786" cy="1069675"/>
          </a:xfrm>
        </p:spPr>
        <p:txBody>
          <a:bodyPr anchor="t">
            <a:normAutofit/>
          </a:bodyPr>
          <a:lstStyle>
            <a:lvl1pPr marL="0" indent="0" latinLnBrk="0">
              <a:spcBef>
                <a:spcPts val="0"/>
              </a:spcBef>
              <a:buNone/>
              <a:defRPr kumimoji="1" lang="ja-JP" sz="18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350">
                <a:solidFill>
                  <a:schemeClr val="tx1">
                    <a:tint val="75000"/>
                  </a:schemeClr>
                </a:solidFill>
              </a:defRPr>
            </a:lvl2pPr>
            <a:lvl3pPr marL="685983" indent="0" latinLnBrk="0">
              <a:buNone/>
              <a:defRPr kumimoji="1" lang="ja-JP" sz="1200">
                <a:solidFill>
                  <a:schemeClr val="tx1">
                    <a:tint val="75000"/>
                  </a:schemeClr>
                </a:solidFill>
              </a:defRPr>
            </a:lvl3pPr>
            <a:lvl4pPr marL="1028974" indent="0" latinLnBrk="0">
              <a:buNone/>
              <a:defRPr kumimoji="1" lang="ja-JP" sz="1050">
                <a:solidFill>
                  <a:schemeClr val="tx1">
                    <a:tint val="75000"/>
                  </a:schemeClr>
                </a:solidFill>
              </a:defRPr>
            </a:lvl4pPr>
            <a:lvl5pPr marL="1371966" indent="0" latinLnBrk="0">
              <a:buNone/>
              <a:defRPr kumimoji="1" lang="ja-JP" sz="1050">
                <a:solidFill>
                  <a:schemeClr val="tx1">
                    <a:tint val="75000"/>
                  </a:schemeClr>
                </a:solidFill>
              </a:defRPr>
            </a:lvl5pPr>
            <a:lvl6pPr marL="1714957" indent="0" latinLnBrk="0">
              <a:buNone/>
              <a:defRPr kumimoji="1" lang="ja-JP" sz="1050">
                <a:solidFill>
                  <a:schemeClr val="tx1">
                    <a:tint val="75000"/>
                  </a:schemeClr>
                </a:solidFill>
              </a:defRPr>
            </a:lvl6pPr>
            <a:lvl7pPr marL="2057949" indent="0" latinLnBrk="0">
              <a:buNone/>
              <a:defRPr kumimoji="1" lang="ja-JP" sz="1050">
                <a:solidFill>
                  <a:schemeClr val="tx1">
                    <a:tint val="75000"/>
                  </a:schemeClr>
                </a:solidFill>
              </a:defRPr>
            </a:lvl7pPr>
            <a:lvl8pPr marL="2400940" indent="0" latinLnBrk="0">
              <a:buNone/>
              <a:defRPr kumimoji="1" lang="ja-JP" sz="1050">
                <a:solidFill>
                  <a:schemeClr val="tx1">
                    <a:tint val="75000"/>
                  </a:schemeClr>
                </a:solidFill>
              </a:defRPr>
            </a:lvl8pPr>
            <a:lvl9pPr marL="2743932" indent="0" latinLnBrk="0">
              <a:buNone/>
              <a:defRPr kumimoji="1" lang="ja-JP"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7147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58" name="線"/>
          <p:cNvGrpSpPr/>
          <p:nvPr/>
        </p:nvGrpSpPr>
        <p:grpSpPr bwMode="invGray">
          <a:xfrm>
            <a:off x="1142108" y="1514475"/>
            <a:ext cx="7929246"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コンテンツ プレースホルダー 2"/>
          <p:cNvSpPr>
            <a:spLocks noGrp="1"/>
          </p:cNvSpPr>
          <p:nvPr>
            <p:ph sz="half" idx="1"/>
          </p:nvPr>
        </p:nvSpPr>
        <p:spPr>
          <a:xfrm>
            <a:off x="1142107" y="1905000"/>
            <a:ext cx="3315563" cy="42672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baseline="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コンテンツ プレースホルダー 3"/>
          <p:cNvSpPr>
            <a:spLocks noGrp="1"/>
          </p:cNvSpPr>
          <p:nvPr>
            <p:ph sz="half" idx="2"/>
          </p:nvPr>
        </p:nvSpPr>
        <p:spPr>
          <a:xfrm>
            <a:off x="4686332" y="1905000"/>
            <a:ext cx="3315562" cy="42672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55169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60" name="線"/>
          <p:cNvGrpSpPr/>
          <p:nvPr/>
        </p:nvGrpSpPr>
        <p:grpSpPr bwMode="invGray">
          <a:xfrm>
            <a:off x="1142108" y="1514475"/>
            <a:ext cx="7929246"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142107" y="1905000"/>
            <a:ext cx="3313277" cy="762000"/>
          </a:xfrm>
        </p:spPr>
        <p:txBody>
          <a:bodyPr anchor="ctr"/>
          <a:lstStyle>
            <a:lvl1pPr marL="0" indent="0" latinLnBrk="0">
              <a:spcBef>
                <a:spcPts val="0"/>
              </a:spcBef>
              <a:buNone/>
              <a:defRPr kumimoji="1" lang="ja-JP" sz="1800" b="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500" b="1"/>
            </a:lvl2pPr>
            <a:lvl3pPr marL="685983" indent="0" latinLnBrk="0">
              <a:buNone/>
              <a:defRPr kumimoji="1" lang="ja-JP" sz="1350" b="1"/>
            </a:lvl3pPr>
            <a:lvl4pPr marL="1028974" indent="0" latinLnBrk="0">
              <a:buNone/>
              <a:defRPr kumimoji="1" lang="ja-JP" sz="1200" b="1"/>
            </a:lvl4pPr>
            <a:lvl5pPr marL="1371966" indent="0" latinLnBrk="0">
              <a:buNone/>
              <a:defRPr kumimoji="1" lang="ja-JP" sz="1200" b="1"/>
            </a:lvl5pPr>
            <a:lvl6pPr marL="1714957" indent="0" latinLnBrk="0">
              <a:buNone/>
              <a:defRPr kumimoji="1" lang="ja-JP" sz="1200" b="1"/>
            </a:lvl6pPr>
            <a:lvl7pPr marL="2057949" indent="0" latinLnBrk="0">
              <a:buNone/>
              <a:defRPr kumimoji="1" lang="ja-JP" sz="1200" b="1"/>
            </a:lvl7pPr>
            <a:lvl8pPr marL="2400940" indent="0" latinLnBrk="0">
              <a:buNone/>
              <a:defRPr kumimoji="1" lang="ja-JP" sz="1200" b="1"/>
            </a:lvl8pPr>
            <a:lvl9pPr marL="2743932" indent="0" latinLnBrk="0">
              <a:buNone/>
              <a:defRPr kumimoji="1" lang="ja-JP"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142107" y="2819400"/>
            <a:ext cx="3313277" cy="3352801"/>
          </a:xfrm>
        </p:spPr>
        <p:txBody>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baseline="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テキスト プレースホルダー 4"/>
          <p:cNvSpPr>
            <a:spLocks noGrp="1"/>
          </p:cNvSpPr>
          <p:nvPr>
            <p:ph type="body" sz="quarter" idx="3"/>
          </p:nvPr>
        </p:nvSpPr>
        <p:spPr>
          <a:xfrm>
            <a:off x="4688616" y="1905000"/>
            <a:ext cx="3313277" cy="762000"/>
          </a:xfrm>
        </p:spPr>
        <p:txBody>
          <a:bodyPr anchor="ctr"/>
          <a:lstStyle>
            <a:lvl1pPr marL="0" indent="0" latinLnBrk="0">
              <a:spcBef>
                <a:spcPts val="0"/>
              </a:spcBef>
              <a:buNone/>
              <a:defRPr kumimoji="1" lang="ja-JP" sz="1800" b="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500" b="1"/>
            </a:lvl2pPr>
            <a:lvl3pPr marL="685983" indent="0" latinLnBrk="0">
              <a:buNone/>
              <a:defRPr kumimoji="1" lang="ja-JP" sz="1350" b="1"/>
            </a:lvl3pPr>
            <a:lvl4pPr marL="1028974" indent="0" latinLnBrk="0">
              <a:buNone/>
              <a:defRPr kumimoji="1" lang="ja-JP" sz="1200" b="1"/>
            </a:lvl4pPr>
            <a:lvl5pPr marL="1371966" indent="0" latinLnBrk="0">
              <a:buNone/>
              <a:defRPr kumimoji="1" lang="ja-JP" sz="1200" b="1"/>
            </a:lvl5pPr>
            <a:lvl6pPr marL="1714957" indent="0" latinLnBrk="0">
              <a:buNone/>
              <a:defRPr kumimoji="1" lang="ja-JP" sz="1200" b="1"/>
            </a:lvl6pPr>
            <a:lvl7pPr marL="2057949" indent="0" latinLnBrk="0">
              <a:buNone/>
              <a:defRPr kumimoji="1" lang="ja-JP" sz="1200" b="1"/>
            </a:lvl7pPr>
            <a:lvl8pPr marL="2400940" indent="0" latinLnBrk="0">
              <a:buNone/>
              <a:defRPr kumimoji="1" lang="ja-JP" sz="1200" b="1"/>
            </a:lvl8pPr>
            <a:lvl9pPr marL="2743932" indent="0" latinLnBrk="0">
              <a:buNone/>
              <a:defRPr kumimoji="1" lang="ja-JP"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88616" y="2819400"/>
            <a:ext cx="3313277" cy="3352801"/>
          </a:xfrm>
        </p:spPr>
        <p:txBody>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marL="1468003"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a:lvl7pPr>
            <a:lvl8pPr marL="1468003" latinLnBrk="0">
              <a:defRPr kumimoji="1" lang="ja-JP" sz="1200"/>
            </a:lvl8pPr>
            <a:lvl9pPr marL="1468003" latinLnBrk="0">
              <a:defRPr kumimoji="1" lang="ja-JP"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2717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156" name="線"/>
          <p:cNvGrpSpPr/>
          <p:nvPr/>
        </p:nvGrpSpPr>
        <p:grpSpPr bwMode="invGray">
          <a:xfrm>
            <a:off x="1142108" y="1514475"/>
            <a:ext cx="7929246"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1793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smtClean="0"/>
              <a:t>2013/7/26</a:t>
            </a:r>
            <a:endParaRPr kumimoji="1" lang="ja-JP" dirty="0"/>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25BA54BD-C84D-46CE-8B72-31BFB26ABA43}" type="slidenum">
              <a:rPr lang="uk-UA" smtClean="0"/>
              <a:t>‹#›</a:t>
            </a:fld>
            <a:endParaRPr kumimoji="1" lang="uk-UA" altLang="ja-JP"/>
          </a:p>
        </p:txBody>
      </p:sp>
    </p:spTree>
    <p:extLst>
      <p:ext uri="{BB962C8B-B14F-4D97-AF65-F5344CB8AC3E}">
        <p14:creationId xmlns:p14="http://schemas.microsoft.com/office/powerpoint/2010/main" val="3702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grpSp>
        <p:nvGrpSpPr>
          <p:cNvPr id="615" name="フレーム"/>
          <p:cNvGrpSpPr/>
          <p:nvPr/>
        </p:nvGrpSpPr>
        <p:grpSpPr bwMode="invGray">
          <a:xfrm>
            <a:off x="3314242" y="1630822"/>
            <a:ext cx="4719500"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sp>
        <p:nvSpPr>
          <p:cNvPr id="2" name="タイトル 1"/>
          <p:cNvSpPr>
            <a:spLocks noGrp="1"/>
          </p:cNvSpPr>
          <p:nvPr>
            <p:ph type="title"/>
          </p:nvPr>
        </p:nvSpPr>
        <p:spPr>
          <a:xfrm>
            <a:off x="1142108" y="274638"/>
            <a:ext cx="6859785" cy="1020762"/>
          </a:xfrm>
        </p:spPr>
        <p:txBody>
          <a:bodyPr anchor="b">
            <a:noAutofit/>
          </a:bodyPr>
          <a:lstStyle>
            <a:lvl1pPr algn="l" latinLnBrk="0">
              <a:defRPr kumimoji="1" lang="ja-JP" sz="2401"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dirty="0"/>
          </a:p>
        </p:txBody>
      </p:sp>
      <p:sp>
        <p:nvSpPr>
          <p:cNvPr id="3" name="コンテンツ プレースホルダー 2"/>
          <p:cNvSpPr>
            <a:spLocks noGrp="1"/>
          </p:cNvSpPr>
          <p:nvPr>
            <p:ph idx="1"/>
          </p:nvPr>
        </p:nvSpPr>
        <p:spPr>
          <a:xfrm>
            <a:off x="3533436" y="1905000"/>
            <a:ext cx="4253068" cy="40386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200"/>
            </a:lvl6pPr>
            <a:lvl7pPr latinLnBrk="0">
              <a:defRPr kumimoji="1" lang="ja-JP" sz="1200" baseline="0"/>
            </a:lvl7pPr>
            <a:lvl8pPr latinLnBrk="0">
              <a:defRPr kumimoji="1" lang="ja-JP" sz="1200" baseline="0"/>
            </a:lvl8pPr>
            <a:lvl9pPr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テキスト プレースホルダー 3"/>
          <p:cNvSpPr>
            <a:spLocks noGrp="1"/>
          </p:cNvSpPr>
          <p:nvPr>
            <p:ph type="body" sz="half" idx="2"/>
          </p:nvPr>
        </p:nvSpPr>
        <p:spPr>
          <a:xfrm>
            <a:off x="1142107" y="3429000"/>
            <a:ext cx="2057936" cy="2743200"/>
          </a:xfrm>
        </p:spPr>
        <p:txBody>
          <a:bodyPr anchor="b">
            <a:normAutofit/>
          </a:bodyPr>
          <a:lstStyle>
            <a:lvl1pPr marL="0" indent="0" latinLnBrk="0">
              <a:spcBef>
                <a:spcPts val="900"/>
              </a:spcBef>
              <a:buNone/>
              <a:defRPr kumimoji="1" lang="ja-JP" sz="12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900"/>
            </a:lvl2pPr>
            <a:lvl3pPr marL="685983" indent="0" latinLnBrk="0">
              <a:buNone/>
              <a:defRPr kumimoji="1" lang="ja-JP" sz="750"/>
            </a:lvl3pPr>
            <a:lvl4pPr marL="1028974" indent="0" latinLnBrk="0">
              <a:buNone/>
              <a:defRPr kumimoji="1" lang="ja-JP" sz="675"/>
            </a:lvl4pPr>
            <a:lvl5pPr marL="1371966" indent="0" latinLnBrk="0">
              <a:buNone/>
              <a:defRPr kumimoji="1" lang="ja-JP" sz="675"/>
            </a:lvl5pPr>
            <a:lvl6pPr marL="1714957" indent="0" latinLnBrk="0">
              <a:buNone/>
              <a:defRPr kumimoji="1" lang="ja-JP" sz="675"/>
            </a:lvl6pPr>
            <a:lvl7pPr marL="2057949" indent="0" latinLnBrk="0">
              <a:buNone/>
              <a:defRPr kumimoji="1" lang="ja-JP" sz="675"/>
            </a:lvl7pPr>
            <a:lvl8pPr marL="2400940" indent="0" latinLnBrk="0">
              <a:buNone/>
              <a:defRPr kumimoji="1" lang="ja-JP" sz="675"/>
            </a:lvl8pPr>
            <a:lvl9pPr marL="2743932" indent="0" latinLnBrk="0">
              <a:buNone/>
              <a:defRPr kumimoji="1" lang="ja-JP"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6914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grpSp>
        <p:nvGrpSpPr>
          <p:cNvPr id="614" name="フレーム"/>
          <p:cNvGrpSpPr/>
          <p:nvPr/>
        </p:nvGrpSpPr>
        <p:grpSpPr bwMode="invGray">
          <a:xfrm flipH="1">
            <a:off x="1085908" y="1630822"/>
            <a:ext cx="4719500"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sp>
        <p:nvSpPr>
          <p:cNvPr id="2" name="タイトル 1"/>
          <p:cNvSpPr>
            <a:spLocks noGrp="1"/>
          </p:cNvSpPr>
          <p:nvPr>
            <p:ph type="title"/>
          </p:nvPr>
        </p:nvSpPr>
        <p:spPr>
          <a:xfrm>
            <a:off x="1142108" y="274638"/>
            <a:ext cx="6859785" cy="1020762"/>
          </a:xfrm>
        </p:spPr>
        <p:txBody>
          <a:bodyPr anchor="b">
            <a:noAutofit/>
          </a:bodyPr>
          <a:lstStyle>
            <a:lvl1pPr algn="l" latinLnBrk="0">
              <a:defRPr kumimoji="1" lang="ja-JP" sz="2401"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dirty="0"/>
          </a:p>
        </p:txBody>
      </p:sp>
      <p:sp>
        <p:nvSpPr>
          <p:cNvPr id="3" name="画像プレースホルダー 2"/>
          <p:cNvSpPr>
            <a:spLocks noGrp="1"/>
          </p:cNvSpPr>
          <p:nvPr>
            <p:ph type="pic" idx="1"/>
          </p:nvPr>
        </p:nvSpPr>
        <p:spPr>
          <a:xfrm>
            <a:off x="1309719" y="1884311"/>
            <a:ext cx="4253068" cy="4041648"/>
          </a:xfrm>
          <a:solidFill>
            <a:schemeClr val="bg1"/>
          </a:solidFill>
        </p:spPr>
        <p:txBody>
          <a:bodyPr tIns="914400">
            <a:normAutofit/>
          </a:bodyPr>
          <a:lstStyle>
            <a:lvl1pPr marL="0" indent="0" algn="ctr" latinLnBrk="0">
              <a:buNone/>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2101"/>
            </a:lvl2pPr>
            <a:lvl3pPr marL="685983" indent="0" latinLnBrk="0">
              <a:buNone/>
              <a:defRPr kumimoji="1" lang="ja-JP" sz="1800"/>
            </a:lvl3pPr>
            <a:lvl4pPr marL="1028974" indent="0" latinLnBrk="0">
              <a:buNone/>
              <a:defRPr kumimoji="1" lang="ja-JP" sz="1500"/>
            </a:lvl4pPr>
            <a:lvl5pPr marL="1371966" indent="0" latinLnBrk="0">
              <a:buNone/>
              <a:defRPr kumimoji="1" lang="ja-JP" sz="1500"/>
            </a:lvl5pPr>
            <a:lvl6pPr marL="1714957" indent="0" latinLnBrk="0">
              <a:buNone/>
              <a:defRPr kumimoji="1" lang="ja-JP" sz="1500"/>
            </a:lvl6pPr>
            <a:lvl7pPr marL="2057949" indent="0" latinLnBrk="0">
              <a:buNone/>
              <a:defRPr kumimoji="1" lang="ja-JP" sz="1500"/>
            </a:lvl7pPr>
            <a:lvl8pPr marL="2400940" indent="0" latinLnBrk="0">
              <a:buNone/>
              <a:defRPr kumimoji="1" lang="ja-JP" sz="1500"/>
            </a:lvl8pPr>
            <a:lvl9pPr marL="2743932" indent="0" latinLnBrk="0">
              <a:buNone/>
              <a:defRPr kumimoji="1" lang="ja-JP" sz="1500"/>
            </a:lvl9pPr>
          </a:lstStyle>
          <a:p>
            <a:r>
              <a:rPr kumimoji="1" lang="ja-JP" altLang="en-US" smtClean="0"/>
              <a:t>プレースホルダーまでドラッグするかアイコンをクリックして図を追加</a:t>
            </a:r>
            <a:endParaRPr kumimoji="1" lang="ja-JP" dirty="0"/>
          </a:p>
        </p:txBody>
      </p:sp>
      <p:sp>
        <p:nvSpPr>
          <p:cNvPr id="4" name="テキスト プレースホルダー 3"/>
          <p:cNvSpPr>
            <a:spLocks noGrp="1"/>
          </p:cNvSpPr>
          <p:nvPr>
            <p:ph type="body" sz="half" idx="2"/>
          </p:nvPr>
        </p:nvSpPr>
        <p:spPr>
          <a:xfrm>
            <a:off x="5931014" y="3411748"/>
            <a:ext cx="2057936" cy="2743200"/>
          </a:xfrm>
        </p:spPr>
        <p:txBody>
          <a:bodyPr anchor="b">
            <a:normAutofit/>
          </a:bodyPr>
          <a:lstStyle>
            <a:lvl1pPr marL="0" indent="0" latinLnBrk="0">
              <a:spcBef>
                <a:spcPts val="900"/>
              </a:spcBef>
              <a:buNone/>
              <a:defRPr kumimoji="1" lang="ja-JP" sz="12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900"/>
            </a:lvl2pPr>
            <a:lvl3pPr marL="685983" indent="0" latinLnBrk="0">
              <a:buNone/>
              <a:defRPr kumimoji="1" lang="ja-JP" sz="750"/>
            </a:lvl3pPr>
            <a:lvl4pPr marL="1028974" indent="0" latinLnBrk="0">
              <a:buNone/>
              <a:defRPr kumimoji="1" lang="ja-JP" sz="675"/>
            </a:lvl4pPr>
            <a:lvl5pPr marL="1371966" indent="0" latinLnBrk="0">
              <a:buNone/>
              <a:defRPr kumimoji="1" lang="ja-JP" sz="675"/>
            </a:lvl5pPr>
            <a:lvl6pPr marL="1714957" indent="0" latinLnBrk="0">
              <a:buNone/>
              <a:defRPr kumimoji="1" lang="ja-JP" sz="675"/>
            </a:lvl6pPr>
            <a:lvl7pPr marL="2057949" indent="0" latinLnBrk="0">
              <a:buNone/>
              <a:defRPr kumimoji="1" lang="ja-JP" sz="675"/>
            </a:lvl7pPr>
            <a:lvl8pPr marL="2400940" indent="0" latinLnBrk="0">
              <a:buNone/>
              <a:defRPr kumimoji="1" lang="ja-JP" sz="675"/>
            </a:lvl8pPr>
            <a:lvl9pPr marL="2743932" indent="0" latinLnBrk="0">
              <a:buNone/>
              <a:defRPr kumimoji="1" lang="ja-JP"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47867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9274754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983" rtl="0" eaLnBrk="1" latinLnBrk="0" hangingPunct="1">
        <a:lnSpc>
          <a:spcPct val="90000"/>
        </a:lnSpc>
        <a:spcBef>
          <a:spcPct val="0"/>
        </a:spcBef>
        <a:buNone/>
        <a:defRPr kumimoji="1" lang="ja-JP" sz="240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05795" indent="-205795" algn="l" defTabSz="685983" rtl="0" eaLnBrk="1" latinLnBrk="0" hangingPunct="1">
        <a:lnSpc>
          <a:spcPct val="90000"/>
        </a:lnSpc>
        <a:spcBef>
          <a:spcPts val="1350"/>
        </a:spcBef>
        <a:buSzPct val="100000"/>
        <a:buFont typeface="Arial"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32169" indent="-205795" algn="l" defTabSz="685983" rtl="0" eaLnBrk="1" latinLnBrk="0" hangingPunct="1">
        <a:lnSpc>
          <a:spcPct val="90000"/>
        </a:lnSpc>
        <a:spcBef>
          <a:spcPts val="450"/>
        </a:spcBef>
        <a:buSzPct val="100000"/>
        <a:buFont typeface="Consolas" pitchFamily="49" charset="0"/>
        <a:buChar char="–"/>
        <a:defRPr kumimoji="1" lang="ja-JP" sz="15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603665" indent="-171496" algn="l" defTabSz="685983" rtl="0" eaLnBrk="1" latinLnBrk="0" hangingPunct="1">
        <a:lnSpc>
          <a:spcPct val="90000"/>
        </a:lnSpc>
        <a:spcBef>
          <a:spcPts val="450"/>
        </a:spcBef>
        <a:buSzPct val="100000"/>
        <a:buFont typeface="Arial" pitchFamily="34" charset="0"/>
        <a:buChar char="▪"/>
        <a:defRPr kumimoji="1" lang="ja-JP" sz="135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775161"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946656"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1118152"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n-lt"/>
          <a:ea typeface="+mn-ea"/>
          <a:cs typeface="+mn-cs"/>
        </a:defRPr>
      </a:lvl6pPr>
      <a:lvl7pPr marL="1289648"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n-lt"/>
          <a:ea typeface="+mn-ea"/>
          <a:cs typeface="+mn-cs"/>
        </a:defRPr>
      </a:lvl7pPr>
      <a:lvl8pPr marL="1461144"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n-lt"/>
          <a:ea typeface="+mn-ea"/>
          <a:cs typeface="+mn-cs"/>
        </a:defRPr>
      </a:lvl8pPr>
      <a:lvl9pPr marL="1632639"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n-lt"/>
          <a:ea typeface="+mn-ea"/>
          <a:cs typeface="+mn-cs"/>
        </a:defRPr>
      </a:lvl9pPr>
    </p:bodyStyle>
    <p:otherStyle>
      <a:defPPr>
        <a:defRPr kumimoji="1" lang="ja-JP"/>
      </a:defPPr>
      <a:lvl1pPr marL="0" algn="l" defTabSz="685983" rtl="0" eaLnBrk="1" latinLnBrk="0" hangingPunct="1">
        <a:defRPr kumimoji="1" lang="ja-JP" sz="1350" kern="1200">
          <a:solidFill>
            <a:schemeClr val="tx1"/>
          </a:solidFill>
          <a:latin typeface="+mn-lt"/>
          <a:ea typeface="+mn-ea"/>
          <a:cs typeface="+mn-cs"/>
        </a:defRPr>
      </a:lvl1pPr>
      <a:lvl2pPr marL="342991" algn="l" defTabSz="685983" rtl="0" eaLnBrk="1" latinLnBrk="0" hangingPunct="1">
        <a:defRPr kumimoji="1" lang="ja-JP" sz="1350" kern="1200">
          <a:solidFill>
            <a:schemeClr val="tx1"/>
          </a:solidFill>
          <a:latin typeface="+mn-lt"/>
          <a:ea typeface="+mn-ea"/>
          <a:cs typeface="+mn-cs"/>
        </a:defRPr>
      </a:lvl2pPr>
      <a:lvl3pPr marL="685983" algn="l" defTabSz="685983" rtl="0" eaLnBrk="1" latinLnBrk="0" hangingPunct="1">
        <a:defRPr kumimoji="1" lang="ja-JP" sz="1350" kern="1200">
          <a:solidFill>
            <a:schemeClr val="tx1"/>
          </a:solidFill>
          <a:latin typeface="+mn-lt"/>
          <a:ea typeface="+mn-ea"/>
          <a:cs typeface="+mn-cs"/>
        </a:defRPr>
      </a:lvl3pPr>
      <a:lvl4pPr marL="1028974" algn="l" defTabSz="685983" rtl="0" eaLnBrk="1" latinLnBrk="0" hangingPunct="1">
        <a:defRPr kumimoji="1" lang="ja-JP" sz="1350" kern="1200">
          <a:solidFill>
            <a:schemeClr val="tx1"/>
          </a:solidFill>
          <a:latin typeface="+mn-lt"/>
          <a:ea typeface="+mn-ea"/>
          <a:cs typeface="+mn-cs"/>
        </a:defRPr>
      </a:lvl4pPr>
      <a:lvl5pPr marL="1371966" algn="l" defTabSz="685983" rtl="0" eaLnBrk="1" latinLnBrk="0" hangingPunct="1">
        <a:defRPr kumimoji="1" lang="ja-JP" sz="1350" kern="1200">
          <a:solidFill>
            <a:schemeClr val="tx1"/>
          </a:solidFill>
          <a:latin typeface="+mn-lt"/>
          <a:ea typeface="+mn-ea"/>
          <a:cs typeface="+mn-cs"/>
        </a:defRPr>
      </a:lvl5pPr>
      <a:lvl6pPr marL="1714957" algn="l" defTabSz="685983" rtl="0" eaLnBrk="1" latinLnBrk="0" hangingPunct="1">
        <a:defRPr kumimoji="1" lang="ja-JP" sz="1350" kern="1200">
          <a:solidFill>
            <a:schemeClr val="tx1"/>
          </a:solidFill>
          <a:latin typeface="+mn-lt"/>
          <a:ea typeface="+mn-ea"/>
          <a:cs typeface="+mn-cs"/>
        </a:defRPr>
      </a:lvl6pPr>
      <a:lvl7pPr marL="2057949" algn="l" defTabSz="685983" rtl="0" eaLnBrk="1" latinLnBrk="0" hangingPunct="1">
        <a:defRPr kumimoji="1" lang="ja-JP" sz="1350" kern="1200">
          <a:solidFill>
            <a:schemeClr val="tx1"/>
          </a:solidFill>
          <a:latin typeface="+mn-lt"/>
          <a:ea typeface="+mn-ea"/>
          <a:cs typeface="+mn-cs"/>
        </a:defRPr>
      </a:lvl7pPr>
      <a:lvl8pPr marL="2400940" algn="l" defTabSz="685983" rtl="0" eaLnBrk="1" latinLnBrk="0" hangingPunct="1">
        <a:defRPr kumimoji="1" lang="ja-JP" sz="1350" kern="1200">
          <a:solidFill>
            <a:schemeClr val="tx1"/>
          </a:solidFill>
          <a:latin typeface="+mn-lt"/>
          <a:ea typeface="+mn-ea"/>
          <a:cs typeface="+mn-cs"/>
        </a:defRPr>
      </a:lvl8pPr>
      <a:lvl9pPr marL="2743932" algn="l" defTabSz="685983" rtl="0" eaLnBrk="1" latinLnBrk="0" hangingPunct="1">
        <a:defRPr kumimoji="1" lang="ja-JP"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839">
          <p15:clr>
            <a:srgbClr val="F26B43"/>
          </p15:clr>
        </p15:guide>
        <p15:guide id="3" orient="horz" pos="2160" userDrawn="1">
          <p15:clr>
            <a:srgbClr val="F26B43"/>
          </p15:clr>
        </p15:guide>
        <p15:guide id="4"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数理モデル研究室</a:t>
            </a:r>
            <a:endParaRPr lang="en-US" altLang="ja-JP" dirty="0" smtClean="0"/>
          </a:p>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年情報工学科</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2</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番</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猪子亮</a:t>
            </a:r>
            <a:endParaRPr kumimoji="1" 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1114001" y="4274164"/>
            <a:ext cx="6915998" cy="300082"/>
          </a:xfrm>
          <a:prstGeom prst="rect">
            <a:avLst/>
          </a:prstGeom>
          <a:noFill/>
        </p:spPr>
        <p:txBody>
          <a:bodyPr wrap="square" rtlCol="0">
            <a:spAutoFit/>
          </a:bodyPr>
          <a:lstStyle/>
          <a:p>
            <a:pPr algn="ctr">
              <a:lnSpc>
                <a:spcPct val="90000"/>
              </a:lnSpc>
            </a:pPr>
            <a:r>
              <a:rPr lang="en-US" altLang="ja-JP" sz="1500" dirty="0">
                <a:latin typeface="Meiryo" charset="-128"/>
                <a:ea typeface="Meiryo" charset="-128"/>
                <a:cs typeface="Meiryo" charset="-128"/>
              </a:rPr>
              <a:t>A Failure Detection Method based on Adaptive Network Tomography</a:t>
            </a:r>
            <a:endParaRPr kumimoji="1" lang="ja-JP" altLang="en-US" sz="1500" dirty="0">
              <a:latin typeface="Meiryo" charset="-128"/>
              <a:ea typeface="Meiryo" charset="-128"/>
              <a:cs typeface="Meiryo" charset="-128"/>
            </a:endParaRPr>
          </a:p>
        </p:txBody>
      </p:sp>
      <p:sp>
        <p:nvSpPr>
          <p:cNvPr id="7" name="テキスト ボックス 6"/>
          <p:cNvSpPr txBox="1"/>
          <p:nvPr/>
        </p:nvSpPr>
        <p:spPr>
          <a:xfrm>
            <a:off x="381000" y="2342185"/>
            <a:ext cx="6763837" cy="535531"/>
          </a:xfrm>
          <a:prstGeom prst="rect">
            <a:avLst/>
          </a:prstGeom>
          <a:noFill/>
        </p:spPr>
        <p:txBody>
          <a:bodyPr wrap="square" rtlCol="0">
            <a:spAutoFit/>
          </a:bodyPr>
          <a:lstStyle/>
          <a:p>
            <a:pPr>
              <a:lnSpc>
                <a:spcPct val="90000"/>
              </a:lnSpc>
            </a:pPr>
            <a:r>
              <a:rPr kumimoji="1" lang="ja-JP" altLang="en-US" sz="3200" dirty="0">
                <a:latin typeface="Meiryo" charset="-128"/>
                <a:ea typeface="Meiryo" charset="-128"/>
                <a:cs typeface="Meiryo" charset="-128"/>
              </a:rPr>
              <a:t>適応型</a:t>
            </a:r>
            <a:r>
              <a:rPr kumimoji="1" lang="ja-JP" altLang="en-US" sz="3200" dirty="0" smtClean="0">
                <a:latin typeface="Meiryo" charset="-128"/>
                <a:ea typeface="Meiryo" charset="-128"/>
                <a:cs typeface="Meiryo" charset="-128"/>
              </a:rPr>
              <a:t>ネットワークトモグラフィを</a:t>
            </a:r>
            <a:endParaRPr kumimoji="1" lang="ja-JP" altLang="en-US" sz="3200" dirty="0">
              <a:latin typeface="Meiryo" charset="-128"/>
              <a:ea typeface="Meiryo" charset="-128"/>
              <a:cs typeface="Meiryo" charset="-128"/>
            </a:endParaRPr>
          </a:p>
        </p:txBody>
      </p:sp>
      <p:sp>
        <p:nvSpPr>
          <p:cNvPr id="8" name="テキスト ボックス 7"/>
          <p:cNvSpPr txBox="1"/>
          <p:nvPr/>
        </p:nvSpPr>
        <p:spPr>
          <a:xfrm>
            <a:off x="1981200" y="3048000"/>
            <a:ext cx="6688292" cy="535531"/>
          </a:xfrm>
          <a:prstGeom prst="rect">
            <a:avLst/>
          </a:prstGeom>
          <a:noFill/>
        </p:spPr>
        <p:txBody>
          <a:bodyPr wrap="square" rtlCol="0">
            <a:spAutoFit/>
          </a:bodyPr>
          <a:lstStyle/>
          <a:p>
            <a:pPr algn="r">
              <a:lnSpc>
                <a:spcPct val="90000"/>
              </a:lnSpc>
            </a:pPr>
            <a:r>
              <a:rPr kumimoji="1" lang="ja-JP" altLang="en-US" sz="3200" dirty="0" smtClean="0">
                <a:latin typeface="Meiryo" charset="-128"/>
                <a:ea typeface="Meiryo" charset="-128"/>
                <a:cs typeface="Meiryo" charset="-128"/>
              </a:rPr>
              <a:t>用いた故障</a:t>
            </a:r>
            <a:r>
              <a:rPr kumimoji="1" lang="ja-JP" altLang="en-US" sz="3200" dirty="0">
                <a:latin typeface="Meiryo" charset="-128"/>
                <a:ea typeface="Meiryo" charset="-128"/>
                <a:cs typeface="Meiryo" charset="-128"/>
              </a:rPr>
              <a:t>リンク検出の評価</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問題の前提条件</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ネットワーク上の</a:t>
            </a:r>
            <a:r>
              <a:rPr lang="en-US" altLang="ja-JP" sz="2800" dirty="0" smtClean="0"/>
              <a:t>2</a:t>
            </a:r>
            <a:r>
              <a:rPr lang="ja-JP" altLang="en-US" sz="2800" dirty="0" smtClean="0"/>
              <a:t>ノードを固定的に観測ノードとする</a:t>
            </a:r>
            <a:endParaRPr lang="en-US" altLang="ja-JP" sz="2800" dirty="0" smtClean="0"/>
          </a:p>
          <a:p>
            <a:endParaRPr lang="en-US" altLang="ja-JP" sz="2000" dirty="0"/>
          </a:p>
          <a:p>
            <a:r>
              <a:rPr lang="ja-JP" altLang="en-US" sz="2800" dirty="0" smtClean="0"/>
              <a:t>観測ノード間の全経路は列挙されている</a:t>
            </a:r>
            <a:endParaRPr lang="en-US" altLang="ja-JP" sz="2800" dirty="0" smtClean="0"/>
          </a:p>
          <a:p>
            <a:endParaRPr lang="en-US" altLang="ja-JP" sz="2000" dirty="0"/>
          </a:p>
          <a:p>
            <a:r>
              <a:rPr lang="ja-JP" altLang="en-US" sz="2800" dirty="0" smtClean="0"/>
              <a:t>コストのない単純有向グラフ</a:t>
            </a:r>
            <a:endParaRPr lang="en-US" altLang="ja-JP" sz="2800" dirty="0" smtClean="0"/>
          </a:p>
          <a:p>
            <a:endParaRPr lang="en-US" altLang="ja-JP" sz="2000" dirty="0"/>
          </a:p>
          <a:p>
            <a:r>
              <a:rPr lang="ja-JP" altLang="en-US" sz="2800" dirty="0" smtClean="0"/>
              <a:t>パケット破棄率は</a:t>
            </a:r>
            <a:r>
              <a:rPr lang="en-US" altLang="ja-JP" sz="2800" dirty="0" smtClean="0"/>
              <a:t>1</a:t>
            </a:r>
            <a:r>
              <a:rPr lang="ja-JP" altLang="en-US" sz="2800" dirty="0" smtClean="0"/>
              <a:t>とする</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9</a:t>
            </a:fld>
            <a:endParaRPr lang="en-US" altLang="ja-JP" sz="1600"/>
          </a:p>
        </p:txBody>
      </p:sp>
    </p:spTree>
    <p:extLst>
      <p:ext uri="{BB962C8B-B14F-4D97-AF65-F5344CB8AC3E}">
        <p14:creationId xmlns:p14="http://schemas.microsoft.com/office/powerpoint/2010/main" val="346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故障リンク検出アルゴリズム</a:t>
            </a:r>
            <a:endParaRPr lang="ja-JP" altLang="en-US" sz="3000" dirty="0"/>
          </a:p>
        </p:txBody>
      </p:sp>
      <p:sp>
        <p:nvSpPr>
          <p:cNvPr id="14" name="コンテンツ プレースホルダー 13"/>
          <p:cNvSpPr>
            <a:spLocks noGrp="1"/>
          </p:cNvSpPr>
          <p:nvPr>
            <p:ph idx="1"/>
          </p:nvPr>
        </p:nvSpPr>
        <p:spPr>
          <a:xfrm>
            <a:off x="1142108" y="1905000"/>
            <a:ext cx="7011292" cy="4267200"/>
          </a:xfrm>
        </p:spPr>
        <p:txBody>
          <a:bodyPr>
            <a:normAutofit/>
          </a:bodyPr>
          <a:lstStyle/>
          <a:p>
            <a:pPr marL="514350" indent="-514350">
              <a:buFont typeface="+mj-lt"/>
              <a:buAutoNum type="arabicPeriod"/>
            </a:pPr>
            <a:r>
              <a:rPr lang="ja-JP" altLang="en-US" sz="2800" dirty="0" smtClean="0"/>
              <a:t>初期観測パス集合の生成・観測</a:t>
            </a:r>
            <a:endParaRPr lang="en-US" altLang="ja-JP" sz="2400" dirty="0"/>
          </a:p>
          <a:p>
            <a:pPr lvl="3" indent="0"/>
            <a:r>
              <a:rPr lang="ja-JP" altLang="en-US" sz="2200" dirty="0" smtClean="0"/>
              <a:t>全てのリンクがいずれかの観測パスに含まれる</a:t>
            </a:r>
            <a:endParaRPr lang="en-US" altLang="ja-JP" sz="2800" dirty="0" smtClean="0"/>
          </a:p>
          <a:p>
            <a:pPr marL="514350" indent="-514350">
              <a:buFont typeface="+mj-lt"/>
              <a:buAutoNum type="arabicPeriod"/>
            </a:pPr>
            <a:r>
              <a:rPr lang="ja-JP" altLang="en-US" sz="2800" dirty="0" smtClean="0"/>
              <a:t>観測結果をもとに複合</a:t>
            </a:r>
            <a:endParaRPr lang="en-US" altLang="ja-JP" sz="2800" dirty="0" smtClean="0"/>
          </a:p>
          <a:p>
            <a:pPr marL="720145" lvl="1" indent="0"/>
            <a:r>
              <a:rPr lang="en-US" altLang="ja-JP" sz="2200" dirty="0" smtClean="0"/>
              <a:t>CBP</a:t>
            </a:r>
            <a:r>
              <a:rPr lang="ja-JP" altLang="en-US" sz="2200" dirty="0" smtClean="0"/>
              <a:t>アルゴリズムを用いて候補集合と確定集合の更新</a:t>
            </a:r>
            <a:endParaRPr lang="en-US" altLang="ja-JP" sz="550" dirty="0" smtClean="0"/>
          </a:p>
          <a:p>
            <a:pPr marL="514350" indent="-514350">
              <a:buFont typeface="+mj-lt"/>
              <a:buAutoNum type="arabicPeriod"/>
            </a:pPr>
            <a:r>
              <a:rPr lang="ja-JP" altLang="en-US" sz="2800" dirty="0" smtClean="0"/>
              <a:t>追加観測パスの生成・観測</a:t>
            </a:r>
            <a:endParaRPr lang="en-US" altLang="ja-JP" sz="2800" dirty="0" smtClean="0"/>
          </a:p>
          <a:p>
            <a:pPr lvl="3" indent="0"/>
            <a:r>
              <a:rPr lang="ja-JP" altLang="en-US" sz="2200" dirty="0" smtClean="0"/>
              <a:t>候補集合に含まれるリンクより追加観測パスを生成する</a:t>
            </a:r>
            <a:endParaRPr lang="en-US" altLang="ja-JP" sz="2200" dirty="0" smtClean="0"/>
          </a:p>
          <a:p>
            <a:pPr marL="514350" indent="-514350">
              <a:buFont typeface="+mj-lt"/>
              <a:buAutoNum type="arabicPeriod"/>
            </a:pPr>
            <a:r>
              <a:rPr lang="en-US" altLang="ja-JP" sz="2800" dirty="0" smtClean="0"/>
              <a:t>2</a:t>
            </a:r>
            <a:r>
              <a:rPr lang="ja-JP" altLang="en-US" sz="2800" dirty="0" smtClean="0"/>
              <a:t>と</a:t>
            </a:r>
            <a:r>
              <a:rPr lang="en-US" altLang="ja-JP" sz="2800" dirty="0" smtClean="0"/>
              <a:t>3</a:t>
            </a:r>
            <a:r>
              <a:rPr lang="ja-JP" altLang="en-US" sz="2800" dirty="0" smtClean="0"/>
              <a:t>の繰り返し</a:t>
            </a:r>
            <a:endParaRPr lang="en-US" altLang="ja-JP" sz="2800" dirty="0" smtClean="0"/>
          </a:p>
          <a:p>
            <a:pPr marL="720145" lvl="1" indent="0"/>
            <a:r>
              <a:rPr lang="ja-JP" altLang="en-US" sz="2200" dirty="0" smtClean="0"/>
              <a:t>候補集合が空になるまで</a:t>
            </a:r>
            <a:endParaRPr lang="en-US" altLang="ja-JP" sz="22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10</a:t>
            </a:fld>
            <a:endParaRPr lang="en-US" altLang="ja-JP" sz="1600"/>
          </a:p>
        </p:txBody>
      </p:sp>
    </p:spTree>
    <p:extLst>
      <p:ext uri="{BB962C8B-B14F-4D97-AF65-F5344CB8AC3E}">
        <p14:creationId xmlns:p14="http://schemas.microsoft.com/office/powerpoint/2010/main" val="185241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en-US" altLang="ja-JP" sz="3000" dirty="0" smtClean="0"/>
              <a:t>CBP</a:t>
            </a:r>
            <a:r>
              <a:rPr lang="ja-JP" altLang="en-US" sz="3000" dirty="0" smtClean="0"/>
              <a:t>アルゴリズム</a:t>
            </a:r>
            <a:endParaRPr lang="ja-JP" altLang="en-US" sz="3000" dirty="0"/>
          </a:p>
        </p:txBody>
      </p:sp>
      <p:sp>
        <p:nvSpPr>
          <p:cNvPr id="14" name="コンテンツ プレースホルダー 13"/>
          <p:cNvSpPr>
            <a:spLocks noGrp="1"/>
          </p:cNvSpPr>
          <p:nvPr>
            <p:ph idx="1"/>
          </p:nvPr>
        </p:nvSpPr>
        <p:spPr>
          <a:xfrm>
            <a:off x="1142108" y="1905000"/>
            <a:ext cx="7011292" cy="4267200"/>
          </a:xfrm>
        </p:spPr>
        <p:txBody>
          <a:bodyPr>
            <a:normAutofit/>
          </a:bodyPr>
          <a:lstStyle/>
          <a:p>
            <a:pPr marL="514350" indent="-514350">
              <a:buFont typeface="+mj-lt"/>
              <a:buAutoNum type="arabicPeriod"/>
            </a:pPr>
            <a:r>
              <a:rPr lang="ja-JP" altLang="en-US" sz="2800" dirty="0" smtClean="0"/>
              <a:t>初期観測パス集合の生成・観測</a:t>
            </a:r>
            <a:endParaRPr lang="en-US" altLang="ja-JP" sz="2400" dirty="0"/>
          </a:p>
          <a:p>
            <a:pPr lvl="3" indent="0"/>
            <a:r>
              <a:rPr lang="ja-JP" altLang="en-US" sz="2200" dirty="0" smtClean="0"/>
              <a:t>全てのリンクがいずれかの観測パスに含まれる</a:t>
            </a:r>
            <a:endParaRPr lang="en-US" altLang="ja-JP" sz="2800" dirty="0" smtClean="0"/>
          </a:p>
          <a:p>
            <a:pPr marL="514350" indent="-514350">
              <a:buFont typeface="+mj-lt"/>
              <a:buAutoNum type="arabicPeriod"/>
            </a:pPr>
            <a:r>
              <a:rPr lang="en-US" altLang="ja-JP" sz="2800" dirty="0" smtClean="0"/>
              <a:t>CBP</a:t>
            </a:r>
            <a:r>
              <a:rPr lang="ja-JP" altLang="en-US" sz="2800" dirty="0" smtClean="0"/>
              <a:t>アルゴリズムによる複合</a:t>
            </a:r>
            <a:endParaRPr lang="en-US" altLang="ja-JP" sz="2800" dirty="0" smtClean="0"/>
          </a:p>
          <a:p>
            <a:pPr marL="720145" lvl="1" indent="0"/>
            <a:r>
              <a:rPr lang="ja-JP" altLang="en-US" sz="2200" dirty="0" smtClean="0"/>
              <a:t>疎通した観測パスに含まれるリンク以外は故障とみなす</a:t>
            </a:r>
            <a:endParaRPr lang="en-US" altLang="ja-JP" sz="550" dirty="0" smtClean="0"/>
          </a:p>
          <a:p>
            <a:pPr marL="514350" indent="-514350">
              <a:buFont typeface="+mj-lt"/>
              <a:buAutoNum type="arabicPeriod"/>
            </a:pPr>
            <a:r>
              <a:rPr lang="ja-JP" altLang="en-US" sz="2800" dirty="0" smtClean="0"/>
              <a:t>追加観測パスの生成・観測</a:t>
            </a:r>
            <a:endParaRPr lang="en-US" altLang="ja-JP" sz="2800" dirty="0" smtClean="0"/>
          </a:p>
          <a:p>
            <a:pPr lvl="3" indent="0"/>
            <a:r>
              <a:rPr lang="ja-JP" altLang="en-US" sz="2200" dirty="0" smtClean="0"/>
              <a:t>候補集合に含まれるリンクより追加観測パスを生成する</a:t>
            </a:r>
            <a:endParaRPr lang="en-US" altLang="ja-JP" sz="2200" dirty="0" smtClean="0"/>
          </a:p>
          <a:p>
            <a:pPr marL="514350" indent="-514350">
              <a:buFont typeface="+mj-lt"/>
              <a:buAutoNum type="arabicPeriod"/>
            </a:pPr>
            <a:r>
              <a:rPr lang="en-US" altLang="ja-JP" sz="2800" dirty="0" smtClean="0"/>
              <a:t>2</a:t>
            </a:r>
            <a:r>
              <a:rPr lang="ja-JP" altLang="en-US" sz="2800" dirty="0" smtClean="0"/>
              <a:t>と</a:t>
            </a:r>
            <a:r>
              <a:rPr lang="en-US" altLang="ja-JP" sz="2800" dirty="0" smtClean="0"/>
              <a:t>3</a:t>
            </a:r>
            <a:r>
              <a:rPr lang="ja-JP" altLang="en-US" sz="2800" dirty="0" smtClean="0"/>
              <a:t>の繰り返し</a:t>
            </a:r>
            <a:endParaRPr lang="en-US" altLang="ja-JP" sz="2800" dirty="0" smtClean="0"/>
          </a:p>
          <a:p>
            <a:pPr marL="720145" lvl="1" indent="0"/>
            <a:r>
              <a:rPr lang="ja-JP" altLang="en-US" sz="2200" dirty="0" smtClean="0"/>
              <a:t>候補集合が空になるまで</a:t>
            </a:r>
            <a:endParaRPr lang="en-US" altLang="ja-JP" sz="22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11</a:t>
            </a:fld>
            <a:endParaRPr lang="en-US" altLang="ja-JP" sz="1600"/>
          </a:p>
        </p:txBody>
      </p:sp>
    </p:spTree>
    <p:extLst>
      <p:ext uri="{BB962C8B-B14F-4D97-AF65-F5344CB8AC3E}">
        <p14:creationId xmlns:p14="http://schemas.microsoft.com/office/powerpoint/2010/main" val="122228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性能評価の方法</a:t>
            </a:r>
            <a:endParaRPr lang="ja-JP" altLang="en-US" sz="3000" dirty="0"/>
          </a:p>
        </p:txBody>
      </p:sp>
      <p:sp>
        <p:nvSpPr>
          <p:cNvPr id="14" name="コンテンツ プレースホルダー 13"/>
          <p:cNvSpPr>
            <a:spLocks noGrp="1"/>
          </p:cNvSpPr>
          <p:nvPr>
            <p:ph idx="1"/>
          </p:nvPr>
        </p:nvSpPr>
        <p:spPr/>
        <p:txBody>
          <a:bodyPr>
            <a:normAutofit lnSpcReduction="10000"/>
          </a:bodyPr>
          <a:lstStyle/>
          <a:p>
            <a:r>
              <a:rPr lang="ja-JP" altLang="en-US" sz="2800" dirty="0" smtClean="0"/>
              <a:t>数値実験より観測パス数を得る</a:t>
            </a:r>
            <a:endParaRPr lang="en-US" altLang="ja-JP" sz="2800" dirty="0" smtClean="0"/>
          </a:p>
          <a:p>
            <a:endParaRPr lang="en-US" altLang="ja-JP" sz="2800" dirty="0"/>
          </a:p>
          <a:p>
            <a:r>
              <a:rPr lang="ja-JP" altLang="en-US" sz="2800" dirty="0" smtClean="0"/>
              <a:t>故障箇所により必要な観測パス数が異なる</a:t>
            </a:r>
            <a:r>
              <a:rPr lang="ja-JP" altLang="en-US" sz="2800" dirty="0" smtClean="0"/>
              <a:t>ため</a:t>
            </a:r>
            <a:r>
              <a:rPr lang="ja-JP" altLang="en-US" sz="2800" dirty="0" smtClean="0"/>
              <a:t>以下を性能評価の指数とする</a:t>
            </a:r>
            <a:endParaRPr lang="en-US" altLang="ja-JP" sz="2800" dirty="0" smtClean="0"/>
          </a:p>
          <a:p>
            <a:pPr lvl="3"/>
            <a:r>
              <a:rPr lang="ja-JP" altLang="en-US" sz="2400" dirty="0" smtClean="0"/>
              <a:t>最大パス数</a:t>
            </a:r>
            <a:endParaRPr lang="en-US" altLang="ja-JP" sz="2400" dirty="0" smtClean="0"/>
          </a:p>
          <a:p>
            <a:pPr lvl="3"/>
            <a:r>
              <a:rPr lang="ja-JP" altLang="en-US" sz="2400" dirty="0" smtClean="0"/>
              <a:t>平均パス数</a:t>
            </a:r>
            <a:endParaRPr lang="en-US" altLang="ja-JP" sz="2400" dirty="0" smtClean="0"/>
          </a:p>
          <a:p>
            <a:pPr lvl="3"/>
            <a:r>
              <a:rPr lang="ja-JP" altLang="en-US" sz="2400" dirty="0" smtClean="0"/>
              <a:t>分散</a:t>
            </a:r>
            <a:endParaRPr lang="en-US" altLang="ja-JP" sz="2400" dirty="0" smtClean="0"/>
          </a:p>
          <a:p>
            <a:endParaRPr lang="en-US" altLang="ja-JP" sz="3000" dirty="0"/>
          </a:p>
          <a:p>
            <a:r>
              <a:rPr lang="ja-JP" altLang="en-US" sz="3000" dirty="0" smtClean="0"/>
              <a:t>故障リンク数は</a:t>
            </a:r>
            <a:r>
              <a:rPr lang="en-US" altLang="ja-JP" sz="3000" dirty="0" smtClean="0"/>
              <a:t>1,2 </a:t>
            </a:r>
            <a:endParaRPr lang="en-US" altLang="ja-JP"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12</a:t>
            </a:fld>
            <a:endParaRPr lang="en-US" altLang="ja-JP" sz="1600"/>
          </a:p>
        </p:txBody>
      </p:sp>
    </p:spTree>
    <p:extLst>
      <p:ext uri="{BB962C8B-B14F-4D97-AF65-F5344CB8AC3E}">
        <p14:creationId xmlns:p14="http://schemas.microsoft.com/office/powerpoint/2010/main" val="18274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a:t>
            </a:r>
            <a:r>
              <a:rPr lang="en-US" altLang="ja-JP" sz="3000" dirty="0" smtClean="0"/>
              <a:t> </a:t>
            </a:r>
            <a:r>
              <a:rPr lang="en-US" altLang="ja-JP" sz="3000" dirty="0" smtClean="0"/>
              <a:t>1</a:t>
            </a:r>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13</a:t>
            </a:fld>
            <a:endParaRPr lang="en-US" altLang="ja-JP" sz="1600"/>
          </a:p>
        </p:txBody>
      </p:sp>
      <p:graphicFrame>
        <p:nvGraphicFramePr>
          <p:cNvPr id="6" name="コンテンツ プレースホルダー 3" descr="3 列 4 行のサンプル表" title="表"/>
          <p:cNvGraphicFramePr>
            <a:graphicFrameLocks noGrp="1"/>
          </p:cNvGraphicFramePr>
          <p:nvPr>
            <p:ph sz="half" idx="4294967295"/>
            <p:extLst>
              <p:ext uri="{D42A27DB-BD31-4B8C-83A1-F6EECF244321}">
                <p14:modId xmlns:p14="http://schemas.microsoft.com/office/powerpoint/2010/main" val="875114502"/>
              </p:ext>
            </p:extLst>
          </p:nvPr>
        </p:nvGraphicFramePr>
        <p:xfrm>
          <a:off x="1142108" y="1981200"/>
          <a:ext cx="6859784" cy="4190998"/>
        </p:xfrm>
        <a:graphic>
          <a:graphicData uri="http://schemas.openxmlformats.org/drawingml/2006/table">
            <a:tbl>
              <a:tblPr firstRow="1" bandRow="1">
                <a:tableStyleId>{2D5ABB26-0587-4C30-8999-92F81FD0307C}</a:tableStyleId>
              </a:tblPr>
              <a:tblGrid>
                <a:gridCol w="1992469"/>
                <a:gridCol w="1880554"/>
                <a:gridCol w="995587"/>
                <a:gridCol w="995587"/>
                <a:gridCol w="995587"/>
              </a:tblGrid>
              <a:tr h="598714">
                <a:tc>
                  <a:txBody>
                    <a:bodyPr/>
                    <a:lstStyle/>
                    <a:p>
                      <a:pPr algn="ctr"/>
                      <a:r>
                        <a:rPr kumimoji="1" lang="ja-JP" altLang="en-US" sz="2000" dirty="0" smtClean="0"/>
                        <a:t>故障リンク数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2800" i="1" dirty="0" smtClean="0">
                          <a:latin typeface="Cambria Math" charset="0"/>
                          <a:ea typeface="Cambria Math" charset="0"/>
                          <a:cs typeface="Cambria Math" charset="0"/>
                        </a:rPr>
                        <a:t>k</a:t>
                      </a:r>
                      <a:r>
                        <a:rPr kumimoji="1" lang="en-US" altLang="ja-JP" sz="2800" i="1" baseline="0" dirty="0" smtClean="0">
                          <a:latin typeface="Cambria Math" charset="0"/>
                          <a:ea typeface="Cambria Math" charset="0"/>
                          <a:cs typeface="Cambria Math" charset="0"/>
                        </a:rPr>
                        <a:t> = 1</a:t>
                      </a:r>
                      <a:endParaRPr kumimoji="1" lang="ja-JP" sz="2800" i="1"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r>
              <a:tr h="598714">
                <a:tc>
                  <a:txBody>
                    <a:bodyPr/>
                    <a:lstStyle/>
                    <a:p>
                      <a:pPr algn="ctr"/>
                      <a:r>
                        <a:rPr kumimoji="1" lang="ja-JP" altLang="en-US" sz="2000" dirty="0" smtClean="0"/>
                        <a:t>ネットワーク</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(a)</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(b)</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(c)</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全パス観測</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rowSpan="3">
                  <a:txBody>
                    <a:bodyPr/>
                    <a:lstStyle/>
                    <a:p>
                      <a:pPr algn="ctr"/>
                      <a:r>
                        <a:rPr kumimoji="1" lang="ja-JP" altLang="en-US" sz="2000" dirty="0" smtClean="0"/>
                        <a:t>本研究の手法</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最大パス数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a:effectLst/>
                          <a:latin typeface="Cambria Math" charset="0"/>
                          <a:ea typeface="Cambria Math" charset="0"/>
                          <a:cs typeface="Cambria Math" charset="0"/>
                        </a:rPr>
                        <a:t>13</a:t>
                      </a:r>
                      <a:endParaRPr lang="is-IS"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16</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14</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平均パス数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9.5</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2800" u="none" strike="noStrike">
                          <a:solidFill>
                            <a:srgbClr val="00B0F0"/>
                          </a:solidFill>
                          <a:effectLst/>
                          <a:latin typeface="Cambria Math" charset="0"/>
                          <a:ea typeface="Cambria Math" charset="0"/>
                          <a:cs typeface="Cambria Math" charset="0"/>
                        </a:rPr>
                        <a:t>11.87</a:t>
                      </a:r>
                      <a:endParaRPr lang="fi-FI" sz="2800" b="0" i="1" u="none" strike="noStrike">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9.71</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分散</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2.16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2.20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3.35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非適応型</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12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2800" u="none" strike="noStrike">
                          <a:effectLst/>
                          <a:latin typeface="Cambria Math" charset="0"/>
                          <a:ea typeface="Cambria Math" charset="0"/>
                          <a:cs typeface="Cambria Math" charset="0"/>
                        </a:rPr>
                        <a:t>16</a:t>
                      </a:r>
                      <a:endParaRPr lang="en-US" altLang="ja-JP"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14</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正方形/長方形 1"/>
          <p:cNvSpPr/>
          <p:nvPr/>
        </p:nvSpPr>
        <p:spPr>
          <a:xfrm>
            <a:off x="5181600" y="5701988"/>
            <a:ext cx="2667000" cy="394012"/>
          </a:xfrm>
          <a:prstGeom prst="rect">
            <a:avLst/>
          </a:prstGeom>
          <a:noFill/>
          <a:ln w="349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6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a:t>
            </a:r>
            <a:r>
              <a:rPr lang="en-US" altLang="ja-JP" sz="3000" dirty="0" smtClean="0"/>
              <a:t> </a:t>
            </a:r>
            <a:r>
              <a:rPr lang="en-US" altLang="ja-JP" sz="3000" dirty="0" smtClean="0"/>
              <a:t>2</a:t>
            </a:r>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14</a:t>
            </a:fld>
            <a:endParaRPr lang="en-US" altLang="ja-JP" sz="1600"/>
          </a:p>
        </p:txBody>
      </p:sp>
      <p:graphicFrame>
        <p:nvGraphicFramePr>
          <p:cNvPr id="5" name="コンテンツ プレースホルダー 3" descr="3 列 4 行のサンプル表" title="表"/>
          <p:cNvGraphicFramePr>
            <a:graphicFrameLocks noGrp="1"/>
          </p:cNvGraphicFramePr>
          <p:nvPr>
            <p:ph sz="half" idx="4294967295"/>
            <p:extLst>
              <p:ext uri="{D42A27DB-BD31-4B8C-83A1-F6EECF244321}">
                <p14:modId xmlns:p14="http://schemas.microsoft.com/office/powerpoint/2010/main" val="1456856686"/>
              </p:ext>
            </p:extLst>
          </p:nvPr>
        </p:nvGraphicFramePr>
        <p:xfrm>
          <a:off x="1142108" y="1981200"/>
          <a:ext cx="6859784" cy="4190998"/>
        </p:xfrm>
        <a:graphic>
          <a:graphicData uri="http://schemas.openxmlformats.org/drawingml/2006/table">
            <a:tbl>
              <a:tblPr firstRow="1" bandRow="1">
                <a:tableStyleId>{2D5ABB26-0587-4C30-8999-92F81FD0307C}</a:tableStyleId>
              </a:tblPr>
              <a:tblGrid>
                <a:gridCol w="1960485"/>
                <a:gridCol w="1850365"/>
                <a:gridCol w="979605"/>
                <a:gridCol w="979605"/>
                <a:gridCol w="1089724"/>
              </a:tblGrid>
              <a:tr h="598714">
                <a:tc>
                  <a:txBody>
                    <a:bodyPr/>
                    <a:lstStyle/>
                    <a:p>
                      <a:pPr algn="ctr"/>
                      <a:r>
                        <a:rPr kumimoji="1" lang="ja-JP" altLang="en-US" sz="2000" dirty="0" smtClean="0"/>
                        <a:t>故障リンク数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kumimoji="1" lang="en-US" altLang="ja-JP" sz="2800" i="1" dirty="0" smtClean="0">
                          <a:latin typeface="Cambria Math" charset="0"/>
                          <a:ea typeface="Cambria Math" charset="0"/>
                          <a:cs typeface="Cambria Math" charset="0"/>
                        </a:rPr>
                        <a:t>k</a:t>
                      </a:r>
                      <a:r>
                        <a:rPr kumimoji="1" lang="en-US" altLang="ja-JP" sz="2800" i="1" baseline="0" dirty="0" smtClean="0">
                          <a:latin typeface="Cambria Math" charset="0"/>
                          <a:ea typeface="Cambria Math" charset="0"/>
                          <a:cs typeface="Cambria Math" charset="0"/>
                        </a:rPr>
                        <a:t> = 2</a:t>
                      </a:r>
                      <a:endParaRPr kumimoji="1" lang="ja-JP" sz="2800" i="1"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r>
              <a:tr h="598714">
                <a:tc>
                  <a:txBody>
                    <a:bodyPr/>
                    <a:lstStyle/>
                    <a:p>
                      <a:pPr algn="ctr"/>
                      <a:r>
                        <a:rPr kumimoji="1" lang="ja-JP" altLang="en-US" sz="2000" dirty="0" smtClean="0"/>
                        <a:t>ネットワーク</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(a)</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(b)</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it-IT" altLang="ja-JP" sz="2000" dirty="0" smtClean="0">
                          <a:latin typeface="Cambria Math" charset="0"/>
                          <a:ea typeface="Cambria Math" charset="0"/>
                          <a:cs typeface="Cambria Math" charset="0"/>
                        </a:rPr>
                        <a:t>(c)</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全パス観測</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a:effectLst/>
                          <a:latin typeface="Cambria Math" charset="0"/>
                          <a:ea typeface="Cambria Math" charset="0"/>
                          <a:cs typeface="Cambria Math" charset="0"/>
                        </a:rPr>
                        <a:t>22</a:t>
                      </a:r>
                      <a:endParaRPr lang="is-IS"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rowSpan="3">
                  <a:txBody>
                    <a:bodyPr/>
                    <a:lstStyle/>
                    <a:p>
                      <a:pPr algn="ctr"/>
                      <a:r>
                        <a:rPr kumimoji="1" lang="ja-JP" altLang="en-US" sz="2000" dirty="0" smtClean="0"/>
                        <a:t>本研究の手法</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最大パス数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solidFill>
                            <a:srgbClr val="FF0000"/>
                          </a:solidFill>
                          <a:effectLst/>
                          <a:latin typeface="Cambria Math" charset="0"/>
                          <a:ea typeface="Cambria Math" charset="0"/>
                          <a:cs typeface="Cambria Math" charset="0"/>
                        </a:rPr>
                        <a:t>20</a:t>
                      </a:r>
                      <a:endParaRPr lang="is-IS" sz="2800" b="0" i="1" u="none" strike="noStrike" dirty="0">
                        <a:solidFill>
                          <a:srgbClr val="FF000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solidFill>
                            <a:srgbClr val="FF0000"/>
                          </a:solidFill>
                          <a:effectLst/>
                          <a:latin typeface="Cambria Math" charset="0"/>
                          <a:ea typeface="Cambria Math" charset="0"/>
                          <a:cs typeface="Cambria Math" charset="0"/>
                        </a:rPr>
                        <a:t>22</a:t>
                      </a:r>
                      <a:endParaRPr lang="is-IS" sz="2800" b="0" i="1" u="none" strike="noStrike" dirty="0">
                        <a:solidFill>
                          <a:srgbClr val="FF000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平均パス数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11.07</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12.84</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800" u="none" strike="noStrike" dirty="0">
                          <a:solidFill>
                            <a:srgbClr val="00B0F0"/>
                          </a:solidFill>
                          <a:effectLst/>
                          <a:latin typeface="Cambria Math" charset="0"/>
                          <a:ea typeface="Cambria Math" charset="0"/>
                          <a:cs typeface="Cambria Math" charset="0"/>
                        </a:rPr>
                        <a:t>11.12</a:t>
                      </a:r>
                      <a:endParaRPr lang="nb-NO"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分散</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effectLst/>
                          <a:latin typeface="Cambria Math" charset="0"/>
                          <a:ea typeface="Cambria Math" charset="0"/>
                          <a:cs typeface="Cambria Math" charset="0"/>
                        </a:rPr>
                        <a:t>4.26 </a:t>
                      </a:r>
                      <a:endParaRPr lang="hr-HR"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effectLst/>
                          <a:latin typeface="Cambria Math" charset="0"/>
                          <a:ea typeface="Cambria Math" charset="0"/>
                          <a:cs typeface="Cambria Math" charset="0"/>
                        </a:rPr>
                        <a:t>4.20 </a:t>
                      </a:r>
                      <a:endParaRPr lang="hr-HR"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smtClean="0">
                          <a:solidFill>
                            <a:srgbClr val="FF0000"/>
                          </a:solidFill>
                          <a:effectLst/>
                          <a:latin typeface="Cambria Math" charset="0"/>
                          <a:ea typeface="Cambria Math" charset="0"/>
                          <a:cs typeface="Cambria Math" charset="0"/>
                        </a:rPr>
                        <a:t>8.94</a:t>
                      </a:r>
                      <a:endParaRPr lang="hr-HR" sz="2800" b="0" i="1" u="none" strike="noStrike" dirty="0">
                        <a:solidFill>
                          <a:srgbClr val="FF000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非適応型</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fi-FI" sz="2800" u="none" strike="noStrike">
                          <a:effectLst/>
                          <a:latin typeface="Cambria Math" charset="0"/>
                          <a:ea typeface="Cambria Math" charset="0"/>
                          <a:cs typeface="Cambria Math" charset="0"/>
                        </a:rPr>
                        <a:t>18</a:t>
                      </a:r>
                      <a:endParaRPr lang="fi-FI"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cs-CZ" sz="2800" u="none" strike="noStrike" dirty="0">
                          <a:effectLst/>
                          <a:latin typeface="Cambria Math" charset="0"/>
                          <a:ea typeface="Cambria Math" charset="0"/>
                          <a:cs typeface="Cambria Math" charset="0"/>
                        </a:rPr>
                        <a:t>21</a:t>
                      </a:r>
                      <a:endParaRPr lang="cs-CZ"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6" name="正方形/長方形 5"/>
          <p:cNvSpPr/>
          <p:nvPr/>
        </p:nvSpPr>
        <p:spPr>
          <a:xfrm>
            <a:off x="5105400" y="5701988"/>
            <a:ext cx="2667000" cy="394012"/>
          </a:xfrm>
          <a:prstGeom prst="rect">
            <a:avLst/>
          </a:prstGeom>
          <a:noFill/>
          <a:ln w="349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817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考察</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故障箇所を絞って検査するため観測パス数を減らせた</a:t>
            </a:r>
            <a:endParaRPr lang="en-US" altLang="ja-JP" sz="2800" dirty="0" smtClean="0"/>
          </a:p>
          <a:p>
            <a:endParaRPr lang="en-US" altLang="ja-JP" sz="2800" dirty="0"/>
          </a:p>
          <a:p>
            <a:r>
              <a:rPr lang="ja-JP" altLang="en-US" sz="2800" dirty="0" smtClean="0"/>
              <a:t>観測ノード付近のリンクの故障に弱い</a:t>
            </a:r>
            <a:endParaRPr lang="en-US" altLang="ja-JP" sz="2800" dirty="0" smtClean="0"/>
          </a:p>
          <a:p>
            <a:endParaRPr lang="en-US" altLang="ja-JP" sz="2800" dirty="0"/>
          </a:p>
          <a:p>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15</a:t>
            </a:fld>
            <a:endParaRPr lang="en-US" altLang="ja-JP" sz="1600"/>
          </a:p>
        </p:txBody>
      </p:sp>
      <p:grpSp>
        <p:nvGrpSpPr>
          <p:cNvPr id="5" name="図形グループ 4"/>
          <p:cNvGrpSpPr/>
          <p:nvPr/>
        </p:nvGrpSpPr>
        <p:grpSpPr>
          <a:xfrm>
            <a:off x="2438400" y="3996232"/>
            <a:ext cx="4192880" cy="2506945"/>
            <a:chOff x="1841506" y="845540"/>
            <a:chExt cx="6568197" cy="3927160"/>
          </a:xfrm>
        </p:grpSpPr>
        <p:grpSp>
          <p:nvGrpSpPr>
            <p:cNvPr id="6" name="図形グループ 5"/>
            <p:cNvGrpSpPr/>
            <p:nvPr/>
          </p:nvGrpSpPr>
          <p:grpSpPr>
            <a:xfrm>
              <a:off x="1841506" y="845540"/>
              <a:ext cx="3071018" cy="3927158"/>
              <a:chOff x="1590513" y="920186"/>
              <a:chExt cx="3071018" cy="3927158"/>
            </a:xfrm>
          </p:grpSpPr>
          <p:sp>
            <p:nvSpPr>
              <p:cNvPr id="21" name="円/楕円 20"/>
              <p:cNvSpPr/>
              <p:nvPr/>
            </p:nvSpPr>
            <p:spPr>
              <a:xfrm>
                <a:off x="3287773" y="920186"/>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i="1" dirty="0" smtClean="0">
                    <a:solidFill>
                      <a:schemeClr val="tx1"/>
                    </a:solidFill>
                  </a:rPr>
                  <a:t>s</a:t>
                </a:r>
                <a:endParaRPr kumimoji="1" lang="ja-JP" altLang="en-US" sz="2400" i="1" dirty="0">
                  <a:solidFill>
                    <a:schemeClr val="tx1"/>
                  </a:solidFill>
                </a:endParaRPr>
              </a:p>
            </p:txBody>
          </p:sp>
          <p:sp>
            <p:nvSpPr>
              <p:cNvPr id="22" name="円/楕円 21"/>
              <p:cNvSpPr/>
              <p:nvPr/>
            </p:nvSpPr>
            <p:spPr>
              <a:xfrm>
                <a:off x="3284836" y="2618998"/>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2437674" y="4317809"/>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4131996" y="4317807"/>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90513" y="4317806"/>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8" idx="5"/>
                <a:endCxn id="11" idx="0"/>
              </p:cNvCxnSpPr>
              <p:nvPr/>
            </p:nvCxnSpPr>
            <p:spPr>
              <a:xfrm>
                <a:off x="3736822" y="3070984"/>
                <a:ext cx="659942" cy="1246823"/>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7" idx="4"/>
                <a:endCxn id="8" idx="0"/>
              </p:cNvCxnSpPr>
              <p:nvPr/>
            </p:nvCxnSpPr>
            <p:spPr>
              <a:xfrm flipH="1">
                <a:off x="3549604" y="1449721"/>
                <a:ext cx="2937" cy="1169277"/>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8" idx="3"/>
                <a:endCxn id="9" idx="0"/>
              </p:cNvCxnSpPr>
              <p:nvPr/>
            </p:nvCxnSpPr>
            <p:spPr>
              <a:xfrm flipH="1">
                <a:off x="2702442" y="3070984"/>
                <a:ext cx="659943" cy="1246825"/>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0"/>
              </p:cNvCxnSpPr>
              <p:nvPr/>
            </p:nvCxnSpPr>
            <p:spPr>
              <a:xfrm flipH="1">
                <a:off x="1855281" y="3016150"/>
                <a:ext cx="1466676" cy="1301656"/>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309161" y="4209498"/>
                <a:ext cx="468086" cy="523220"/>
              </a:xfrm>
              <a:prstGeom prst="rect">
                <a:avLst/>
              </a:prstGeom>
              <a:noFill/>
            </p:spPr>
            <p:txBody>
              <a:bodyPr wrap="square" rtlCol="0">
                <a:spAutoFit/>
              </a:bodyPr>
              <a:lstStyle/>
              <a:p>
                <a:pPr algn="ctr"/>
                <a:r>
                  <a:rPr kumimoji="1" lang="is-IS" altLang="ja-JP" sz="2800" dirty="0" smtClean="0"/>
                  <a:t>…</a:t>
                </a:r>
                <a:endParaRPr kumimoji="1" lang="ja-JP" altLang="en-US" dirty="0"/>
              </a:p>
            </p:txBody>
          </p:sp>
          <p:sp>
            <p:nvSpPr>
              <p:cNvPr id="31" name="テキスト ボックス 30"/>
              <p:cNvSpPr txBox="1"/>
              <p:nvPr/>
            </p:nvSpPr>
            <p:spPr>
              <a:xfrm>
                <a:off x="3135946" y="1720131"/>
                <a:ext cx="827314" cy="369332"/>
              </a:xfrm>
              <a:prstGeom prst="rect">
                <a:avLst/>
              </a:prstGeom>
              <a:noFill/>
            </p:spPr>
            <p:txBody>
              <a:bodyPr wrap="square" rtlCol="0">
                <a:spAutoFit/>
              </a:bodyPr>
              <a:lstStyle/>
              <a:p>
                <a:r>
                  <a:rPr lang="en-US" altLang="ja-JP" i="1" smtClean="0"/>
                  <a:t>e</a:t>
                </a:r>
                <a:endParaRPr kumimoji="1" lang="ja-JP" altLang="en-US" i="1" dirty="0"/>
              </a:p>
            </p:txBody>
          </p:sp>
        </p:grpSp>
        <p:grpSp>
          <p:nvGrpSpPr>
            <p:cNvPr id="7" name="図形グループ 6"/>
            <p:cNvGrpSpPr/>
            <p:nvPr/>
          </p:nvGrpSpPr>
          <p:grpSpPr>
            <a:xfrm>
              <a:off x="5333905" y="845541"/>
              <a:ext cx="3075798" cy="3927159"/>
              <a:chOff x="5821538" y="976169"/>
              <a:chExt cx="3075798" cy="3927159"/>
            </a:xfrm>
          </p:grpSpPr>
          <p:sp>
            <p:nvSpPr>
              <p:cNvPr id="8" name="円/楕円 7"/>
              <p:cNvSpPr/>
              <p:nvPr/>
            </p:nvSpPr>
            <p:spPr>
              <a:xfrm rot="10800000">
                <a:off x="7520639" y="2674981"/>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rot="10800000">
                <a:off x="8367801" y="976170"/>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rot="10800000">
                <a:off x="6673479" y="976172"/>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rot="10800000">
                <a:off x="5821538" y="976169"/>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H="1" flipV="1">
                <a:off x="7125465" y="1428158"/>
                <a:ext cx="544063" cy="1275442"/>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10800000" flipH="1">
                <a:off x="7782469" y="3204516"/>
                <a:ext cx="2937" cy="1169277"/>
              </a:xfrm>
              <a:prstGeom prst="straightConnector1">
                <a:avLst/>
              </a:prstGeom>
              <a:ln w="19050">
                <a:solidFill>
                  <a:srgbClr val="FF00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6273524" y="1428155"/>
                <a:ext cx="1324664" cy="1324375"/>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rot="10800000">
                <a:off x="7478067" y="1354894"/>
                <a:ext cx="468086" cy="523220"/>
              </a:xfrm>
              <a:prstGeom prst="rect">
                <a:avLst/>
              </a:prstGeom>
              <a:noFill/>
            </p:spPr>
            <p:txBody>
              <a:bodyPr wrap="square" rtlCol="0">
                <a:spAutoFit/>
              </a:bodyPr>
              <a:lstStyle/>
              <a:p>
                <a:pPr algn="ctr"/>
                <a:r>
                  <a:rPr kumimoji="1" lang="is-IS" altLang="ja-JP" sz="2800" dirty="0" smtClean="0"/>
                  <a:t>…</a:t>
                </a:r>
                <a:endParaRPr kumimoji="1" lang="ja-JP" altLang="en-US" dirty="0"/>
              </a:p>
            </p:txBody>
          </p:sp>
          <p:sp>
            <p:nvSpPr>
              <p:cNvPr id="18" name="テキスト ボックス 17"/>
              <p:cNvSpPr txBox="1"/>
              <p:nvPr/>
            </p:nvSpPr>
            <p:spPr>
              <a:xfrm>
                <a:off x="7381673" y="3467827"/>
                <a:ext cx="827314" cy="369332"/>
              </a:xfrm>
              <a:prstGeom prst="rect">
                <a:avLst/>
              </a:prstGeom>
              <a:noFill/>
            </p:spPr>
            <p:txBody>
              <a:bodyPr wrap="square" rtlCol="0">
                <a:spAutoFit/>
              </a:bodyPr>
              <a:lstStyle/>
              <a:p>
                <a:r>
                  <a:rPr lang="en-US" altLang="ja-JP" i="1"/>
                  <a:t>e</a:t>
                </a:r>
                <a:endParaRPr kumimoji="1" lang="ja-JP" altLang="en-US" i="1" dirty="0"/>
              </a:p>
            </p:txBody>
          </p:sp>
          <p:cxnSp>
            <p:nvCxnSpPr>
              <p:cNvPr id="19" name="直線矢印コネクタ 18"/>
              <p:cNvCxnSpPr/>
              <p:nvPr/>
            </p:nvCxnSpPr>
            <p:spPr>
              <a:xfrm flipV="1">
                <a:off x="7972625" y="1428156"/>
                <a:ext cx="472725" cy="1324374"/>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7530562" y="4373793"/>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i="1" dirty="0">
                    <a:solidFill>
                      <a:schemeClr val="tx1"/>
                    </a:solidFill>
                  </a:rPr>
                  <a:t>g</a:t>
                </a:r>
                <a:endParaRPr kumimoji="1" lang="ja-JP" altLang="en-US" sz="2000" i="1" dirty="0">
                  <a:solidFill>
                    <a:schemeClr val="tx1"/>
                  </a:solidFill>
                </a:endParaRPr>
              </a:p>
            </p:txBody>
          </p:sp>
        </p:grpSp>
      </p:grpSp>
    </p:spTree>
    <p:extLst>
      <p:ext uri="{BB962C8B-B14F-4D97-AF65-F5344CB8AC3E}">
        <p14:creationId xmlns:p14="http://schemas.microsoft.com/office/powerpoint/2010/main" val="10881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まとめ</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適応型と非適応型の観測パス数をもとに性能の比較を行った</a:t>
            </a:r>
            <a:endParaRPr lang="en-US" altLang="ja-JP" sz="2800" dirty="0" smtClean="0"/>
          </a:p>
          <a:p>
            <a:endParaRPr lang="en-US" altLang="ja-JP" sz="2800" dirty="0"/>
          </a:p>
          <a:p>
            <a:r>
              <a:rPr lang="ja-JP" altLang="en-US" sz="2800" dirty="0" smtClean="0"/>
              <a:t>非適応型と比べて適応型は観測パス数を抑えられる</a:t>
            </a:r>
            <a:endParaRPr lang="en-US" altLang="ja-JP" sz="2800" dirty="0" smtClean="0"/>
          </a:p>
          <a:p>
            <a:endParaRPr lang="en-US" altLang="ja-JP" sz="2800" dirty="0"/>
          </a:p>
          <a:p>
            <a:r>
              <a:rPr lang="ja-JP" altLang="en-US" sz="2800" dirty="0" smtClean="0"/>
              <a:t>今後の課題</a:t>
            </a:r>
            <a:endParaRPr lang="en-US" altLang="ja-JP" sz="2800" dirty="0" smtClean="0"/>
          </a:p>
          <a:p>
            <a:pPr lvl="3"/>
            <a:r>
              <a:rPr lang="ja-JP" altLang="en-US" sz="2800" dirty="0" smtClean="0"/>
              <a:t>特定の条件下における性能向上</a:t>
            </a:r>
            <a:endParaRPr lang="en-US" altLang="ja-JP" sz="2800" dirty="0" smtClean="0"/>
          </a:p>
          <a:p>
            <a:endParaRPr lang="en-US" altLang="ja-JP" sz="2800" dirty="0"/>
          </a:p>
          <a:p>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16</a:t>
            </a:fld>
            <a:endParaRPr lang="en-US" altLang="ja-JP" sz="1600"/>
          </a:p>
        </p:txBody>
      </p:sp>
    </p:spTree>
    <p:extLst>
      <p:ext uri="{BB962C8B-B14F-4D97-AF65-F5344CB8AC3E}">
        <p14:creationId xmlns:p14="http://schemas.microsoft.com/office/powerpoint/2010/main" val="13447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研究背景</a:t>
            </a:r>
          </a:p>
        </p:txBody>
      </p:sp>
      <p:sp>
        <p:nvSpPr>
          <p:cNvPr id="14" name="コンテンツ プレースホルダー 13"/>
          <p:cNvSpPr>
            <a:spLocks noGrp="1"/>
          </p:cNvSpPr>
          <p:nvPr>
            <p:ph idx="1"/>
          </p:nvPr>
        </p:nvSpPr>
        <p:spPr/>
        <p:txBody>
          <a:bodyPr>
            <a:normAutofit/>
          </a:bodyPr>
          <a:lstStyle/>
          <a:p>
            <a:r>
              <a:rPr lang="en-US" altLang="ja-JP" sz="2800" dirty="0"/>
              <a:t>ICT</a:t>
            </a:r>
            <a:r>
              <a:rPr lang="ja-JP" altLang="en-US" sz="2800" dirty="0"/>
              <a:t>を利用したリアルタイム性のあるサービスが普及</a:t>
            </a:r>
            <a:endParaRPr lang="en-US" altLang="ja-JP" sz="2800" dirty="0"/>
          </a:p>
          <a:p>
            <a:endParaRPr lang="en-US" altLang="ja-JP" sz="2800" dirty="0"/>
          </a:p>
          <a:p>
            <a:r>
              <a:rPr lang="ja-JP" altLang="en-US" sz="2800" dirty="0"/>
              <a:t>高品質なネットワークが必要</a:t>
            </a:r>
            <a:endParaRPr lang="en-US" altLang="ja-JP" sz="2800" dirty="0"/>
          </a:p>
          <a:p>
            <a:endParaRPr lang="ja-JP" altLang="en-US" sz="2800" dirty="0"/>
          </a:p>
          <a:p>
            <a:r>
              <a:rPr lang="ja-JP" altLang="en-US" sz="2800" dirty="0"/>
              <a:t>品質を低下させる原因は様々ある</a:t>
            </a:r>
            <a:endParaRPr lang="en-US" altLang="ja-JP" sz="2800" dirty="0"/>
          </a:p>
          <a:p>
            <a:endParaRPr lang="en-US" altLang="ja-JP" sz="2800" dirty="0"/>
          </a:p>
          <a:p>
            <a:r>
              <a:rPr lang="ja-JP" altLang="en-US" sz="2800" dirty="0"/>
              <a:t>本研究では故障リンクに注目</a:t>
            </a:r>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a:t>
            </a:fld>
            <a:endParaRPr lang="en-US" altLang="ja-JP" sz="160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研究</a:t>
            </a:r>
            <a:r>
              <a:rPr lang="ja-JP" altLang="en-US" sz="2800" dirty="0"/>
              <a:t>目的</a:t>
            </a:r>
          </a:p>
        </p:txBody>
      </p:sp>
      <p:sp>
        <p:nvSpPr>
          <p:cNvPr id="14" name="コンテンツ プレースホルダー 13"/>
          <p:cNvSpPr>
            <a:spLocks noGrp="1"/>
          </p:cNvSpPr>
          <p:nvPr>
            <p:ph idx="1"/>
          </p:nvPr>
        </p:nvSpPr>
        <p:spPr/>
        <p:txBody>
          <a:bodyPr>
            <a:normAutofit/>
          </a:bodyPr>
          <a:lstStyle/>
          <a:p>
            <a:r>
              <a:rPr lang="ja-JP" altLang="en-US" sz="2800" dirty="0"/>
              <a:t>故障リンク検出のためのネットワークトモグラフィを実装</a:t>
            </a:r>
            <a:endParaRPr lang="en-US" altLang="ja-JP" sz="2800" dirty="0"/>
          </a:p>
          <a:p>
            <a:endParaRPr lang="en-US" altLang="ja-JP" sz="2800" dirty="0"/>
          </a:p>
          <a:p>
            <a:r>
              <a:rPr lang="ja-JP" altLang="en-US" sz="2800" dirty="0"/>
              <a:t>数値実験によってデータを収集</a:t>
            </a:r>
            <a:endParaRPr lang="en-US" altLang="ja-JP" sz="2800" dirty="0"/>
          </a:p>
          <a:p>
            <a:endParaRPr lang="en-US" altLang="ja-JP" sz="2800" dirty="0"/>
          </a:p>
          <a:p>
            <a:r>
              <a:rPr lang="ja-JP" altLang="en-US" sz="2800" u="sng" dirty="0"/>
              <a:t>得られたデータをもとに非適応型</a:t>
            </a:r>
            <a:r>
              <a:rPr lang="ja-JP" altLang="en-US" sz="2800" u="sng" dirty="0" smtClean="0"/>
              <a:t>と性能を</a:t>
            </a:r>
            <a:r>
              <a:rPr lang="ja-JP" altLang="en-US" sz="2800" u="sng" dirty="0"/>
              <a:t>比較する</a:t>
            </a:r>
            <a:endParaRPr lang="en-US" altLang="ja-JP" sz="2800" u="sng"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2</a:t>
            </a:fld>
            <a:endParaRPr lang="en-US" altLang="ja-JP" sz="1600" dirty="0"/>
          </a:p>
        </p:txBody>
      </p:sp>
    </p:spTree>
    <p:extLst>
      <p:ext uri="{BB962C8B-B14F-4D97-AF65-F5344CB8AC3E}">
        <p14:creationId xmlns:p14="http://schemas.microsoft.com/office/powerpoint/2010/main" val="189541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既存の研究</a:t>
            </a:r>
          </a:p>
        </p:txBody>
      </p:sp>
      <p:sp>
        <p:nvSpPr>
          <p:cNvPr id="14" name="コンテンツ プレースホルダー 13"/>
          <p:cNvSpPr>
            <a:spLocks noGrp="1"/>
          </p:cNvSpPr>
          <p:nvPr>
            <p:ph idx="1"/>
          </p:nvPr>
        </p:nvSpPr>
        <p:spPr/>
        <p:txBody>
          <a:bodyPr>
            <a:noAutofit/>
          </a:bodyPr>
          <a:lstStyle/>
          <a:p>
            <a:pPr marL="257244" indent="-257244">
              <a:buFont typeface="Wingdings" panose="05000000000000000000" pitchFamily="2" charset="2"/>
              <a:buChar char="l"/>
            </a:pPr>
            <a:r>
              <a:rPr lang="ja-JP" altLang="en-US" sz="2400" dirty="0"/>
              <a:t>信学技報</a:t>
            </a:r>
            <a:r>
              <a:rPr lang="en-US" altLang="ja-JP" sz="2400" dirty="0"/>
              <a:t>, vol.114, no.209, CQ2014-65, pp.147-152, 2014</a:t>
            </a:r>
            <a:r>
              <a:rPr lang="ja-JP" altLang="en-US" sz="2400" dirty="0"/>
              <a:t>年　</a:t>
            </a:r>
            <a:r>
              <a:rPr lang="en-US" altLang="ja-JP" sz="2400" dirty="0"/>
              <a:t>9</a:t>
            </a:r>
            <a:r>
              <a:rPr lang="ja-JP" altLang="en-US" sz="2400" dirty="0"/>
              <a:t>月</a:t>
            </a:r>
            <a:r>
              <a:rPr lang="en-US" altLang="ja-JP" sz="2400" dirty="0"/>
              <a:t>. </a:t>
            </a:r>
            <a:r>
              <a:rPr lang="ja-JP" altLang="en-US" sz="2400" dirty="0"/>
              <a:t>「論理型ネットワークトモグラフィを用いた故障リンク検出のための</a:t>
            </a:r>
            <a:r>
              <a:rPr lang="ja-JP" altLang="en-US" sz="2400" dirty="0" smtClean="0"/>
              <a:t>観測パス構築手法」</a:t>
            </a:r>
            <a:endParaRPr lang="en-US" altLang="ja-JP" sz="2400" dirty="0"/>
          </a:p>
          <a:p>
            <a:pPr lvl="1"/>
            <a:r>
              <a:rPr lang="ja-JP" altLang="en-US" sz="2400" dirty="0"/>
              <a:t> 著者 </a:t>
            </a:r>
            <a:r>
              <a:rPr lang="en-US" altLang="ja-JP" sz="2400" dirty="0"/>
              <a:t>: </a:t>
            </a:r>
            <a:r>
              <a:rPr lang="ja-JP" altLang="en-US" sz="2400" dirty="0"/>
              <a:t>向本将規  松田崇弘  原晋介  滝沢賢一  小野</a:t>
            </a:r>
            <a:r>
              <a:rPr lang="ja-JP" altLang="en-US" sz="2400" dirty="0" smtClean="0"/>
              <a:t>文枝</a:t>
            </a:r>
            <a:r>
              <a:rPr lang="ja-JP" altLang="en-US" sz="2400" dirty="0"/>
              <a:t> </a:t>
            </a:r>
            <a:r>
              <a:rPr lang="ja-JP" altLang="en-US" sz="2400" dirty="0" smtClean="0"/>
              <a:t>三浦</a:t>
            </a:r>
            <a:r>
              <a:rPr lang="ja-JP" altLang="en-US" sz="2400" dirty="0"/>
              <a:t>龍</a:t>
            </a:r>
            <a:endParaRPr lang="en-US" altLang="ja-JP" sz="2400" dirty="0"/>
          </a:p>
          <a:p>
            <a:endParaRPr kumimoji="1" lang="ja-JP" sz="2400" dirty="0"/>
          </a:p>
          <a:p>
            <a:pPr marL="257244" indent="-257244">
              <a:buFont typeface="Wingdings" panose="05000000000000000000" pitchFamily="2" charset="2"/>
              <a:buChar char="l"/>
            </a:pPr>
            <a:r>
              <a:rPr lang="en-US" altLang="ja-JP" sz="2400" dirty="0"/>
              <a:t>2015</a:t>
            </a:r>
            <a:r>
              <a:rPr lang="ja-JP" altLang="en-US" sz="2400" dirty="0"/>
              <a:t>年 電子情報通信学会総合大会 </a:t>
            </a:r>
            <a:r>
              <a:rPr lang="en-US" altLang="ja-JP" sz="2400" dirty="0"/>
              <a:t>A-22-5 p301 </a:t>
            </a:r>
            <a:r>
              <a:rPr lang="ja-JP" altLang="en-US" sz="2400" dirty="0"/>
              <a:t>「適応的論理型ネットワークトモグラフィにおける初期観測パス選択に関する検討」</a:t>
            </a:r>
            <a:endParaRPr lang="en-US" altLang="ja-JP" sz="2400" dirty="0"/>
          </a:p>
          <a:p>
            <a:pPr lvl="1"/>
            <a:r>
              <a:rPr lang="ja-JP" altLang="en-US" sz="2400" dirty="0"/>
              <a:t> 著者 </a:t>
            </a:r>
            <a:r>
              <a:rPr lang="en-US" altLang="ja-JP" sz="2400" dirty="0"/>
              <a:t>:</a:t>
            </a:r>
            <a:r>
              <a:rPr lang="ja-JP" altLang="en-US" sz="2400" dirty="0"/>
              <a:t> 向本将規  松田崇弘  原晋介  滝沢賢一  小野</a:t>
            </a:r>
            <a:r>
              <a:rPr lang="ja-JP" altLang="en-US" sz="2400" dirty="0" smtClean="0"/>
              <a:t>文枝</a:t>
            </a:r>
            <a:r>
              <a:rPr lang="en-US" altLang="ja-JP" sz="2400" dirty="0" smtClean="0"/>
              <a:t> </a:t>
            </a:r>
            <a:r>
              <a:rPr lang="ja-JP" altLang="en-US" sz="2400" dirty="0"/>
              <a:t>三浦龍</a:t>
            </a:r>
            <a:endParaRPr lang="en-US" altLang="ja-JP" sz="2400" dirty="0"/>
          </a:p>
          <a:p>
            <a:endParaRPr kumimoji="1" lang="ja-JP" sz="24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3</a:t>
            </a:fld>
            <a:endParaRPr lang="en-US" altLang="ja-JP" sz="1600"/>
          </a:p>
        </p:txBody>
      </p:sp>
    </p:spTree>
    <p:extLst>
      <p:ext uri="{BB962C8B-B14F-4D97-AF65-F5344CB8AC3E}">
        <p14:creationId xmlns:p14="http://schemas.microsoft.com/office/powerpoint/2010/main" val="2085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ネットワークトモグラフィとは</a:t>
            </a:r>
          </a:p>
        </p:txBody>
      </p:sp>
      <p:sp>
        <p:nvSpPr>
          <p:cNvPr id="14" name="コンテンツ プレースホルダー 13"/>
          <p:cNvSpPr>
            <a:spLocks noGrp="1"/>
          </p:cNvSpPr>
          <p:nvPr>
            <p:ph idx="1"/>
          </p:nvPr>
        </p:nvSpPr>
        <p:spPr>
          <a:xfrm>
            <a:off x="1142108" y="1905000"/>
            <a:ext cx="7011292" cy="4267200"/>
          </a:xfrm>
        </p:spPr>
        <p:txBody>
          <a:bodyPr>
            <a:noAutofit/>
          </a:bodyPr>
          <a:lstStyle/>
          <a:p>
            <a:r>
              <a:rPr lang="ja-JP" altLang="en-US" sz="2800" dirty="0" smtClean="0"/>
              <a:t>トモグラフィとは計測が困難な内部情報を推定するための手法</a:t>
            </a:r>
            <a:endParaRPr lang="en-US" altLang="ja-JP" sz="2800" dirty="0" smtClean="0"/>
          </a:p>
          <a:p>
            <a:endParaRPr lang="en-US" altLang="ja-JP" dirty="0"/>
          </a:p>
          <a:p>
            <a:r>
              <a:rPr lang="ja-JP" altLang="en-US" sz="2800" dirty="0" smtClean="0"/>
              <a:t>医療現場で使用される</a:t>
            </a:r>
            <a:r>
              <a:rPr lang="en-US" altLang="ja-JP" sz="2800" dirty="0" smtClean="0"/>
              <a:t>CT</a:t>
            </a:r>
            <a:r>
              <a:rPr lang="ja-JP" altLang="en-US" sz="2800" dirty="0" smtClean="0"/>
              <a:t>スキャンが有名</a:t>
            </a:r>
            <a:endParaRPr lang="en-US" altLang="ja-JP" sz="2800" dirty="0" smtClean="0"/>
          </a:p>
          <a:p>
            <a:endParaRPr lang="en-US" altLang="ja-JP" dirty="0"/>
          </a:p>
          <a:p>
            <a:r>
              <a:rPr lang="ja-JP" altLang="en-US" sz="2800" dirty="0" smtClean="0"/>
              <a:t>ネットワークトモグラフィではパケット転送によって内部を</a:t>
            </a:r>
            <a:r>
              <a:rPr lang="ja-JP" altLang="en-US" sz="2800" dirty="0" smtClean="0"/>
              <a:t>推定</a:t>
            </a:r>
            <a:endParaRPr lang="en-US" altLang="ja-JP" sz="2800" dirty="0" smtClean="0"/>
          </a:p>
          <a:p>
            <a:endParaRPr lang="en-US" altLang="ja-JP" dirty="0"/>
          </a:p>
          <a:p>
            <a:r>
              <a:rPr lang="ja-JP" altLang="en-US" sz="2800" dirty="0" smtClean="0"/>
              <a:t>グループ検査を用いる</a:t>
            </a:r>
            <a:endParaRPr lang="en-US" altLang="ja-JP" sz="28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4</a:t>
            </a:fld>
            <a:endParaRPr lang="en-US" altLang="ja-JP" sz="1600" dirty="0"/>
          </a:p>
        </p:txBody>
      </p:sp>
    </p:spTree>
    <p:extLst>
      <p:ext uri="{BB962C8B-B14F-4D97-AF65-F5344CB8AC3E}">
        <p14:creationId xmlns:p14="http://schemas.microsoft.com/office/powerpoint/2010/main" val="127742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グループ検査</a:t>
            </a:r>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5</a:t>
            </a:fld>
            <a:endParaRPr lang="en-US" altLang="ja-JP" sz="1600"/>
          </a:p>
        </p:txBody>
      </p:sp>
      <p:sp>
        <p:nvSpPr>
          <p:cNvPr id="7" name="コンテンツ プレースホルダー 13"/>
          <p:cNvSpPr>
            <a:spLocks noGrp="1"/>
          </p:cNvSpPr>
          <p:nvPr>
            <p:ph idx="1"/>
          </p:nvPr>
        </p:nvSpPr>
        <p:spPr>
          <a:xfrm>
            <a:off x="1142108" y="1905000"/>
            <a:ext cx="6859786" cy="1066800"/>
          </a:xfrm>
        </p:spPr>
        <p:txBody>
          <a:bodyPr>
            <a:normAutofit/>
          </a:bodyPr>
          <a:lstStyle/>
          <a:p>
            <a:r>
              <a:rPr lang="ja-JP" altLang="en-US" sz="2800" dirty="0" smtClean="0"/>
              <a:t>多数の検体の中から少数の陽性の検体の効率的な検査方法</a:t>
            </a:r>
            <a:endParaRPr lang="en-US" altLang="ja-JP" sz="2800" dirty="0" smtClean="0"/>
          </a:p>
        </p:txBody>
      </p:sp>
      <p:sp>
        <p:nvSpPr>
          <p:cNvPr id="9" name="スマイル 8"/>
          <p:cNvSpPr/>
          <p:nvPr/>
        </p:nvSpPr>
        <p:spPr>
          <a:xfrm>
            <a:off x="1447800" y="3354689"/>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マイル 9"/>
          <p:cNvSpPr/>
          <p:nvPr/>
        </p:nvSpPr>
        <p:spPr>
          <a:xfrm>
            <a:off x="2147024"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マイル 10"/>
          <p:cNvSpPr/>
          <p:nvPr/>
        </p:nvSpPr>
        <p:spPr>
          <a:xfrm>
            <a:off x="2846248"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マイル 11"/>
          <p:cNvSpPr/>
          <p:nvPr/>
        </p:nvSpPr>
        <p:spPr>
          <a:xfrm>
            <a:off x="4244697"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マイル 14"/>
          <p:cNvSpPr/>
          <p:nvPr/>
        </p:nvSpPr>
        <p:spPr>
          <a:xfrm>
            <a:off x="4943921"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マイル 15"/>
          <p:cNvSpPr/>
          <p:nvPr/>
        </p:nvSpPr>
        <p:spPr>
          <a:xfrm>
            <a:off x="5643145"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マイル 16"/>
          <p:cNvSpPr/>
          <p:nvPr/>
        </p:nvSpPr>
        <p:spPr>
          <a:xfrm>
            <a:off x="6342369"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マイル 17"/>
          <p:cNvSpPr/>
          <p:nvPr/>
        </p:nvSpPr>
        <p:spPr>
          <a:xfrm>
            <a:off x="3545472" y="3352800"/>
            <a:ext cx="506009" cy="506009"/>
          </a:xfrm>
          <a:prstGeom prst="smileyFace">
            <a:avLst/>
          </a:prstGeom>
          <a:solidFill>
            <a:schemeClr val="tx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図形グループ 18"/>
          <p:cNvGrpSpPr/>
          <p:nvPr/>
        </p:nvGrpSpPr>
        <p:grpSpPr>
          <a:xfrm>
            <a:off x="4402140" y="5272479"/>
            <a:ext cx="928678" cy="411309"/>
            <a:chOff x="5353204" y="5026545"/>
            <a:chExt cx="1322814" cy="585871"/>
          </a:xfrm>
        </p:grpSpPr>
        <p:grpSp>
          <p:nvGrpSpPr>
            <p:cNvPr id="56" name="図形グループ 55"/>
            <p:cNvGrpSpPr/>
            <p:nvPr/>
          </p:nvGrpSpPr>
          <p:grpSpPr>
            <a:xfrm>
              <a:off x="5353204" y="5026545"/>
              <a:ext cx="1322814" cy="585871"/>
              <a:chOff x="6061523" y="3721758"/>
              <a:chExt cx="1322814" cy="585871"/>
            </a:xfrm>
          </p:grpSpPr>
          <p:cxnSp>
            <p:nvCxnSpPr>
              <p:cNvPr id="58" name="直線コネクタ 57"/>
              <p:cNvCxnSpPr/>
              <p:nvPr/>
            </p:nvCxnSpPr>
            <p:spPr>
              <a:xfrm flipH="1">
                <a:off x="6074935" y="3721758"/>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6061523" y="4293631"/>
                <a:ext cx="1322814"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7371221" y="3729405"/>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5" name="正方形/長方形 54"/>
            <p:cNvSpPr/>
            <p:nvPr/>
          </p:nvSpPr>
          <p:spPr>
            <a:xfrm>
              <a:off x="5393170" y="5230254"/>
              <a:ext cx="1256615" cy="353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図形グループ 20"/>
          <p:cNvGrpSpPr/>
          <p:nvPr/>
        </p:nvGrpSpPr>
        <p:grpSpPr>
          <a:xfrm>
            <a:off x="1557862" y="5277847"/>
            <a:ext cx="928678" cy="411309"/>
            <a:chOff x="5353204" y="5026545"/>
            <a:chExt cx="1322814" cy="585871"/>
          </a:xfrm>
        </p:grpSpPr>
        <p:grpSp>
          <p:nvGrpSpPr>
            <p:cNvPr id="49" name="図形グループ 48"/>
            <p:cNvGrpSpPr/>
            <p:nvPr/>
          </p:nvGrpSpPr>
          <p:grpSpPr>
            <a:xfrm>
              <a:off x="5353204" y="5026545"/>
              <a:ext cx="1322814" cy="585871"/>
              <a:chOff x="6061523" y="3721758"/>
              <a:chExt cx="1322814" cy="585871"/>
            </a:xfrm>
          </p:grpSpPr>
          <p:cxnSp>
            <p:nvCxnSpPr>
              <p:cNvPr id="51" name="直線コネクタ 50"/>
              <p:cNvCxnSpPr/>
              <p:nvPr/>
            </p:nvCxnSpPr>
            <p:spPr>
              <a:xfrm flipH="1">
                <a:off x="6074935" y="3721758"/>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6061523" y="4293631"/>
                <a:ext cx="1322814"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7371221" y="3729405"/>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正方形/長方形 47"/>
            <p:cNvSpPr/>
            <p:nvPr/>
          </p:nvSpPr>
          <p:spPr>
            <a:xfrm>
              <a:off x="5392325" y="5230254"/>
              <a:ext cx="1257461" cy="353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p:cNvCxnSpPr>
            <a:stCxn id="11" idx="4"/>
          </p:cNvCxnSpPr>
          <p:nvPr/>
        </p:nvCxnSpPr>
        <p:spPr>
          <a:xfrm>
            <a:off x="1700804" y="3860697"/>
            <a:ext cx="321605" cy="156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1" idx="4"/>
          </p:cNvCxnSpPr>
          <p:nvPr/>
        </p:nvCxnSpPr>
        <p:spPr>
          <a:xfrm>
            <a:off x="1700804" y="3860697"/>
            <a:ext cx="1746482" cy="1591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図形グループ 24"/>
          <p:cNvGrpSpPr/>
          <p:nvPr/>
        </p:nvGrpSpPr>
        <p:grpSpPr>
          <a:xfrm>
            <a:off x="5828647" y="5277847"/>
            <a:ext cx="910055" cy="411309"/>
            <a:chOff x="9484142" y="3741761"/>
            <a:chExt cx="1296287" cy="585871"/>
          </a:xfrm>
        </p:grpSpPr>
        <p:grpSp>
          <p:nvGrpSpPr>
            <p:cNvPr id="43" name="図形グループ 42"/>
            <p:cNvGrpSpPr/>
            <p:nvPr/>
          </p:nvGrpSpPr>
          <p:grpSpPr>
            <a:xfrm>
              <a:off x="9484142" y="3741761"/>
              <a:ext cx="1296287" cy="585871"/>
              <a:chOff x="6074935" y="3721758"/>
              <a:chExt cx="1296287" cy="585871"/>
            </a:xfrm>
          </p:grpSpPr>
          <p:cxnSp>
            <p:nvCxnSpPr>
              <p:cNvPr id="45" name="直線コネクタ 44"/>
              <p:cNvCxnSpPr/>
              <p:nvPr/>
            </p:nvCxnSpPr>
            <p:spPr>
              <a:xfrm flipH="1">
                <a:off x="6074935" y="3721758"/>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371221" y="3729405"/>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9484701" y="3953169"/>
              <a:ext cx="1294288" cy="3744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図形グループ 25"/>
          <p:cNvGrpSpPr/>
          <p:nvPr/>
        </p:nvGrpSpPr>
        <p:grpSpPr>
          <a:xfrm>
            <a:off x="2992568" y="5303691"/>
            <a:ext cx="910055" cy="411309"/>
            <a:chOff x="9484142" y="3741761"/>
            <a:chExt cx="1296287" cy="585871"/>
          </a:xfrm>
        </p:grpSpPr>
        <p:grpSp>
          <p:nvGrpSpPr>
            <p:cNvPr id="39" name="図形グループ 38"/>
            <p:cNvGrpSpPr/>
            <p:nvPr/>
          </p:nvGrpSpPr>
          <p:grpSpPr>
            <a:xfrm>
              <a:off x="9484142" y="3741761"/>
              <a:ext cx="1296287" cy="585871"/>
              <a:chOff x="6074935" y="3721758"/>
              <a:chExt cx="1296287" cy="585871"/>
            </a:xfrm>
          </p:grpSpPr>
          <p:cxnSp>
            <p:nvCxnSpPr>
              <p:cNvPr id="41" name="直線コネクタ 40"/>
              <p:cNvCxnSpPr/>
              <p:nvPr/>
            </p:nvCxnSpPr>
            <p:spPr>
              <a:xfrm flipH="1">
                <a:off x="6074935" y="3721758"/>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7371221" y="3729405"/>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正方形/長方形 39"/>
            <p:cNvSpPr/>
            <p:nvPr/>
          </p:nvSpPr>
          <p:spPr>
            <a:xfrm>
              <a:off x="9484701" y="3953169"/>
              <a:ext cx="1294288" cy="3744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p:cNvCxnSpPr>
            <a:stCxn id="12" idx="4"/>
          </p:cNvCxnSpPr>
          <p:nvPr/>
        </p:nvCxnSpPr>
        <p:spPr>
          <a:xfrm flipH="1">
            <a:off x="2022409" y="3858809"/>
            <a:ext cx="377619" cy="1562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2" idx="4"/>
          </p:cNvCxnSpPr>
          <p:nvPr/>
        </p:nvCxnSpPr>
        <p:spPr>
          <a:xfrm>
            <a:off x="2400029" y="3858809"/>
            <a:ext cx="1047258" cy="15933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5" idx="4"/>
          </p:cNvCxnSpPr>
          <p:nvPr/>
        </p:nvCxnSpPr>
        <p:spPr>
          <a:xfrm>
            <a:off x="3099253" y="3858809"/>
            <a:ext cx="3184112" cy="1567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5" idx="4"/>
          </p:cNvCxnSpPr>
          <p:nvPr/>
        </p:nvCxnSpPr>
        <p:spPr>
          <a:xfrm>
            <a:off x="3099253" y="3858809"/>
            <a:ext cx="348034" cy="15933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6" idx="4"/>
          </p:cNvCxnSpPr>
          <p:nvPr/>
        </p:nvCxnSpPr>
        <p:spPr>
          <a:xfrm>
            <a:off x="4497701" y="3868879"/>
            <a:ext cx="368986" cy="1546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8" idx="4"/>
          </p:cNvCxnSpPr>
          <p:nvPr/>
        </p:nvCxnSpPr>
        <p:spPr>
          <a:xfrm flipH="1">
            <a:off x="4866687" y="3858809"/>
            <a:ext cx="1029462" cy="1556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19" idx="4"/>
          </p:cNvCxnSpPr>
          <p:nvPr/>
        </p:nvCxnSpPr>
        <p:spPr>
          <a:xfrm flipH="1">
            <a:off x="6283365" y="3868879"/>
            <a:ext cx="312009" cy="1557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9" idx="4"/>
          </p:cNvCxnSpPr>
          <p:nvPr/>
        </p:nvCxnSpPr>
        <p:spPr>
          <a:xfrm flipH="1">
            <a:off x="4866687" y="3868879"/>
            <a:ext cx="1728686" cy="1546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18" idx="4"/>
          </p:cNvCxnSpPr>
          <p:nvPr/>
        </p:nvCxnSpPr>
        <p:spPr>
          <a:xfrm>
            <a:off x="5896149" y="3858809"/>
            <a:ext cx="387215" cy="1567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7" idx="4"/>
          </p:cNvCxnSpPr>
          <p:nvPr/>
        </p:nvCxnSpPr>
        <p:spPr>
          <a:xfrm>
            <a:off x="5196925" y="3868879"/>
            <a:ext cx="1086440" cy="1557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16" idx="4"/>
          </p:cNvCxnSpPr>
          <p:nvPr/>
        </p:nvCxnSpPr>
        <p:spPr>
          <a:xfrm flipH="1">
            <a:off x="2022409" y="3868879"/>
            <a:ext cx="2475292" cy="1551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17" idx="4"/>
          </p:cNvCxnSpPr>
          <p:nvPr/>
        </p:nvCxnSpPr>
        <p:spPr>
          <a:xfrm flipH="1">
            <a:off x="3447286" y="3868879"/>
            <a:ext cx="1749639" cy="1583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20" idx="4"/>
          </p:cNvCxnSpPr>
          <p:nvPr/>
        </p:nvCxnSpPr>
        <p:spPr>
          <a:xfrm flipH="1">
            <a:off x="2022409" y="3858809"/>
            <a:ext cx="1776068" cy="15620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20" idx="4"/>
          </p:cNvCxnSpPr>
          <p:nvPr/>
        </p:nvCxnSpPr>
        <p:spPr>
          <a:xfrm>
            <a:off x="3798477" y="3858809"/>
            <a:ext cx="1068210" cy="1556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7198486" y="3406069"/>
            <a:ext cx="1447800" cy="480131"/>
          </a:xfrm>
          <a:prstGeom prst="rect">
            <a:avLst/>
          </a:prstGeom>
          <a:noFill/>
        </p:spPr>
        <p:txBody>
          <a:bodyPr wrap="square" rtlCol="0">
            <a:spAutoFit/>
          </a:bodyPr>
          <a:lstStyle/>
          <a:p>
            <a:pPr>
              <a:lnSpc>
                <a:spcPct val="90000"/>
              </a:lnSpc>
            </a:pPr>
            <a:r>
              <a:rPr kumimoji="1" lang="ja-JP" altLang="en-US" sz="2800" dirty="0" smtClean="0">
                <a:latin typeface="Meiryo" charset="-128"/>
                <a:ea typeface="Meiryo" charset="-128"/>
                <a:cs typeface="Meiryo" charset="-128"/>
              </a:rPr>
              <a:t>検体</a:t>
            </a:r>
            <a:endParaRPr kumimoji="1" lang="ja-JP" altLang="en-US" sz="2800" dirty="0">
              <a:latin typeface="Meiryo" charset="-128"/>
              <a:ea typeface="Meiryo" charset="-128"/>
              <a:cs typeface="Meiryo" charset="-128"/>
            </a:endParaRPr>
          </a:p>
        </p:txBody>
      </p:sp>
      <p:sp>
        <p:nvSpPr>
          <p:cNvPr id="61" name="テキスト ボックス 60"/>
          <p:cNvSpPr txBox="1"/>
          <p:nvPr/>
        </p:nvSpPr>
        <p:spPr>
          <a:xfrm>
            <a:off x="7202835" y="5343488"/>
            <a:ext cx="1447800" cy="480131"/>
          </a:xfrm>
          <a:prstGeom prst="rect">
            <a:avLst/>
          </a:prstGeom>
          <a:noFill/>
        </p:spPr>
        <p:txBody>
          <a:bodyPr wrap="square" rtlCol="0">
            <a:spAutoFit/>
          </a:bodyPr>
          <a:lstStyle/>
          <a:p>
            <a:pPr>
              <a:lnSpc>
                <a:spcPct val="90000"/>
              </a:lnSpc>
            </a:pPr>
            <a:r>
              <a:rPr kumimoji="1" lang="ja-JP" altLang="en-US" sz="2800" dirty="0" smtClean="0">
                <a:latin typeface="Meiryo" charset="-128"/>
                <a:ea typeface="Meiryo" charset="-128"/>
                <a:cs typeface="Meiryo" charset="-128"/>
              </a:rPr>
              <a:t>プール</a:t>
            </a:r>
            <a:endParaRPr kumimoji="1" lang="ja-JP" altLang="en-US" sz="2800" dirty="0">
              <a:latin typeface="Meiryo" charset="-128"/>
              <a:ea typeface="Meiryo" charset="-128"/>
              <a:cs typeface="Meiryo" charset="-128"/>
            </a:endParaRPr>
          </a:p>
        </p:txBody>
      </p:sp>
      <p:sp>
        <p:nvSpPr>
          <p:cNvPr id="64" name="テキスト ボックス 63"/>
          <p:cNvSpPr txBox="1"/>
          <p:nvPr/>
        </p:nvSpPr>
        <p:spPr>
          <a:xfrm>
            <a:off x="1534709" y="2917997"/>
            <a:ext cx="332191" cy="424732"/>
          </a:xfrm>
          <a:prstGeom prst="rect">
            <a:avLst/>
          </a:prstGeom>
          <a:noFill/>
        </p:spPr>
        <p:txBody>
          <a:bodyPr wrap="square" rtlCol="0">
            <a:spAutoFit/>
          </a:bodyPr>
          <a:lstStyle/>
          <a:p>
            <a:pPr>
              <a:lnSpc>
                <a:spcPct val="90000"/>
              </a:lnSpc>
            </a:pPr>
            <a:r>
              <a:rPr kumimoji="1" lang="en-US" altLang="ja-JP" sz="2400" smtClean="0">
                <a:latin typeface="Meiryo" charset="-128"/>
                <a:ea typeface="Meiryo" charset="-128"/>
                <a:cs typeface="Meiryo" charset="-128"/>
              </a:rPr>
              <a:t>1</a:t>
            </a:r>
            <a:endParaRPr kumimoji="1" lang="ja-JP" altLang="en-US" sz="2400" dirty="0">
              <a:latin typeface="Meiryo" charset="-128"/>
              <a:ea typeface="Meiryo" charset="-128"/>
              <a:cs typeface="Meiryo" charset="-128"/>
            </a:endParaRPr>
          </a:p>
        </p:txBody>
      </p:sp>
      <p:sp>
        <p:nvSpPr>
          <p:cNvPr id="65" name="テキスト ボックス 64"/>
          <p:cNvSpPr txBox="1"/>
          <p:nvPr/>
        </p:nvSpPr>
        <p:spPr>
          <a:xfrm>
            <a:off x="2233932" y="2917997"/>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2</a:t>
            </a:r>
            <a:endParaRPr kumimoji="1" lang="ja-JP" altLang="en-US" sz="2400" dirty="0">
              <a:latin typeface="Meiryo" charset="-128"/>
              <a:ea typeface="Meiryo" charset="-128"/>
              <a:cs typeface="Meiryo" charset="-128"/>
            </a:endParaRPr>
          </a:p>
        </p:txBody>
      </p:sp>
      <p:sp>
        <p:nvSpPr>
          <p:cNvPr id="67" name="テキスト ボックス 66"/>
          <p:cNvSpPr txBox="1"/>
          <p:nvPr/>
        </p:nvSpPr>
        <p:spPr>
          <a:xfrm>
            <a:off x="2938797" y="2919299"/>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3</a:t>
            </a:r>
            <a:endParaRPr kumimoji="1" lang="ja-JP" altLang="en-US" sz="2400" dirty="0">
              <a:latin typeface="Meiryo" charset="-128"/>
              <a:ea typeface="Meiryo" charset="-128"/>
              <a:cs typeface="Meiryo" charset="-128"/>
            </a:endParaRPr>
          </a:p>
        </p:txBody>
      </p:sp>
      <p:sp>
        <p:nvSpPr>
          <p:cNvPr id="68" name="テキスト ボックス 67"/>
          <p:cNvSpPr txBox="1"/>
          <p:nvPr/>
        </p:nvSpPr>
        <p:spPr>
          <a:xfrm>
            <a:off x="3632380" y="2917997"/>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4</a:t>
            </a:r>
            <a:endParaRPr kumimoji="1" lang="ja-JP" altLang="en-US" sz="2400" dirty="0">
              <a:latin typeface="Meiryo" charset="-128"/>
              <a:ea typeface="Meiryo" charset="-128"/>
              <a:cs typeface="Meiryo" charset="-128"/>
            </a:endParaRPr>
          </a:p>
        </p:txBody>
      </p:sp>
      <p:sp>
        <p:nvSpPr>
          <p:cNvPr id="69" name="テキスト ボックス 68"/>
          <p:cNvSpPr txBox="1"/>
          <p:nvPr/>
        </p:nvSpPr>
        <p:spPr>
          <a:xfrm>
            <a:off x="4326767" y="2917377"/>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5</a:t>
            </a:r>
            <a:endParaRPr kumimoji="1" lang="ja-JP" altLang="en-US" sz="2400" dirty="0">
              <a:latin typeface="Meiryo" charset="-128"/>
              <a:ea typeface="Meiryo" charset="-128"/>
              <a:cs typeface="Meiryo" charset="-128"/>
            </a:endParaRPr>
          </a:p>
        </p:txBody>
      </p:sp>
      <p:sp>
        <p:nvSpPr>
          <p:cNvPr id="70" name="テキスト ボックス 69"/>
          <p:cNvSpPr txBox="1"/>
          <p:nvPr/>
        </p:nvSpPr>
        <p:spPr>
          <a:xfrm>
            <a:off x="5030427" y="2915081"/>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6</a:t>
            </a:r>
            <a:endParaRPr kumimoji="1" lang="ja-JP" altLang="en-US" sz="2400" dirty="0">
              <a:latin typeface="Meiryo" charset="-128"/>
              <a:ea typeface="Meiryo" charset="-128"/>
              <a:cs typeface="Meiryo" charset="-128"/>
            </a:endParaRPr>
          </a:p>
        </p:txBody>
      </p:sp>
      <p:sp>
        <p:nvSpPr>
          <p:cNvPr id="71" name="テキスト ボックス 70"/>
          <p:cNvSpPr txBox="1"/>
          <p:nvPr/>
        </p:nvSpPr>
        <p:spPr>
          <a:xfrm>
            <a:off x="5725284" y="2915081"/>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7</a:t>
            </a:r>
            <a:endParaRPr kumimoji="1" lang="ja-JP" altLang="en-US" sz="2400" dirty="0">
              <a:latin typeface="Meiryo" charset="-128"/>
              <a:ea typeface="Meiryo" charset="-128"/>
              <a:cs typeface="Meiryo" charset="-128"/>
            </a:endParaRPr>
          </a:p>
        </p:txBody>
      </p:sp>
      <p:sp>
        <p:nvSpPr>
          <p:cNvPr id="72" name="テキスト ボックス 71"/>
          <p:cNvSpPr txBox="1"/>
          <p:nvPr/>
        </p:nvSpPr>
        <p:spPr>
          <a:xfrm>
            <a:off x="6426047" y="2924390"/>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8</a:t>
            </a:r>
            <a:endParaRPr kumimoji="1" lang="ja-JP" altLang="en-US" sz="2400" dirty="0">
              <a:latin typeface="Meiryo" charset="-128"/>
              <a:ea typeface="Meiryo" charset="-128"/>
              <a:cs typeface="Meiryo" charset="-128"/>
            </a:endParaRPr>
          </a:p>
        </p:txBody>
      </p:sp>
      <p:sp>
        <p:nvSpPr>
          <p:cNvPr id="73" name="テキスト ボックス 72"/>
          <p:cNvSpPr txBox="1"/>
          <p:nvPr/>
        </p:nvSpPr>
        <p:spPr>
          <a:xfrm>
            <a:off x="1856105" y="5694183"/>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a</a:t>
            </a:r>
            <a:endParaRPr kumimoji="1" lang="ja-JP" altLang="en-US" sz="2400" dirty="0">
              <a:latin typeface="Meiryo" charset="-128"/>
              <a:ea typeface="Meiryo" charset="-128"/>
              <a:cs typeface="Meiryo" charset="-128"/>
            </a:endParaRPr>
          </a:p>
        </p:txBody>
      </p:sp>
      <p:sp>
        <p:nvSpPr>
          <p:cNvPr id="76" name="テキスト ボックス 75"/>
          <p:cNvSpPr txBox="1"/>
          <p:nvPr/>
        </p:nvSpPr>
        <p:spPr>
          <a:xfrm>
            <a:off x="3283092" y="5694183"/>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b</a:t>
            </a:r>
            <a:endParaRPr kumimoji="1" lang="ja-JP" altLang="en-US" sz="2400" dirty="0">
              <a:latin typeface="Meiryo" charset="-128"/>
              <a:ea typeface="Meiryo" charset="-128"/>
              <a:cs typeface="Meiryo" charset="-128"/>
            </a:endParaRPr>
          </a:p>
        </p:txBody>
      </p:sp>
      <p:sp>
        <p:nvSpPr>
          <p:cNvPr id="77" name="テキスト ボックス 76"/>
          <p:cNvSpPr txBox="1"/>
          <p:nvPr/>
        </p:nvSpPr>
        <p:spPr>
          <a:xfrm>
            <a:off x="4707697" y="5698628"/>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c</a:t>
            </a:r>
            <a:endParaRPr kumimoji="1" lang="ja-JP" altLang="en-US" sz="2400" dirty="0">
              <a:latin typeface="Meiryo" charset="-128"/>
              <a:ea typeface="Meiryo" charset="-128"/>
              <a:cs typeface="Meiryo" charset="-128"/>
            </a:endParaRPr>
          </a:p>
        </p:txBody>
      </p:sp>
      <p:sp>
        <p:nvSpPr>
          <p:cNvPr id="78" name="テキスト ボックス 77"/>
          <p:cNvSpPr txBox="1"/>
          <p:nvPr/>
        </p:nvSpPr>
        <p:spPr>
          <a:xfrm>
            <a:off x="6119165" y="5694183"/>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d</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6362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0"/>
                                        </p:tgtEl>
                                      </p:cBhvr>
                                    </p:animEffect>
                                    <p:set>
                                      <p:cBhvr>
                                        <p:cTn id="16" dur="1" fill="hold">
                                          <p:stCondLst>
                                            <p:cond delay="499"/>
                                          </p:stCondLst>
                                        </p:cTn>
                                        <p:tgtEl>
                                          <p:spTgt spid="3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4"/>
                                        </p:tgtEl>
                                      </p:cBhvr>
                                    </p:animEffect>
                                    <p:set>
                                      <p:cBhvr>
                                        <p:cTn id="55" dur="1" fill="hold">
                                          <p:stCondLst>
                                            <p:cond delay="499"/>
                                          </p:stCondLst>
                                        </p:cTn>
                                        <p:tgtEl>
                                          <p:spTgt spid="3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65"/>
                                        </p:tgtEl>
                                      </p:cBhvr>
                                    </p:animEffect>
                                    <p:set>
                                      <p:cBhvr>
                                        <p:cTn id="70" dur="1" fill="hold">
                                          <p:stCondLst>
                                            <p:cond delay="499"/>
                                          </p:stCondLst>
                                        </p:cTn>
                                        <p:tgtEl>
                                          <p:spTgt spid="65"/>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64"/>
                                        </p:tgtEl>
                                      </p:cBhvr>
                                    </p:animEffect>
                                    <p:set>
                                      <p:cBhvr>
                                        <p:cTn id="73" dur="1" fill="hold">
                                          <p:stCondLst>
                                            <p:cond delay="499"/>
                                          </p:stCondLst>
                                        </p:cTn>
                                        <p:tgtEl>
                                          <p:spTgt spid="64"/>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70"/>
                                        </p:tgtEl>
                                      </p:cBhvr>
                                    </p:animEffect>
                                    <p:set>
                                      <p:cBhvr>
                                        <p:cTn id="76" dur="1" fill="hold">
                                          <p:stCondLst>
                                            <p:cond delay="499"/>
                                          </p:stCondLst>
                                        </p:cTn>
                                        <p:tgtEl>
                                          <p:spTgt spid="70"/>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71"/>
                                        </p:tgtEl>
                                      </p:cBhvr>
                                    </p:animEffect>
                                    <p:set>
                                      <p:cBhvr>
                                        <p:cTn id="79" dur="1" fill="hold">
                                          <p:stCondLst>
                                            <p:cond delay="499"/>
                                          </p:stCondLst>
                                        </p:cTn>
                                        <p:tgtEl>
                                          <p:spTgt spid="71"/>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72"/>
                                        </p:tgtEl>
                                      </p:cBhvr>
                                    </p:animEffect>
                                    <p:set>
                                      <p:cBhvr>
                                        <p:cTn id="82" dur="1" fill="hold">
                                          <p:stCondLst>
                                            <p:cond delay="499"/>
                                          </p:stCondLst>
                                        </p:cTn>
                                        <p:tgtEl>
                                          <p:spTgt spid="72"/>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76"/>
                                        </p:tgtEl>
                                      </p:cBhvr>
                                    </p:animEffect>
                                    <p:set>
                                      <p:cBhvr>
                                        <p:cTn id="85" dur="1" fill="hold">
                                          <p:stCondLst>
                                            <p:cond delay="499"/>
                                          </p:stCondLst>
                                        </p:cTn>
                                        <p:tgtEl>
                                          <p:spTgt spid="76"/>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78"/>
                                        </p:tgtEl>
                                      </p:cBhvr>
                                    </p:animEffect>
                                    <p:set>
                                      <p:cBhvr>
                                        <p:cTn id="88" dur="1" fill="hold">
                                          <p:stCondLst>
                                            <p:cond delay="499"/>
                                          </p:stCondLst>
                                        </p:cTn>
                                        <p:tgtEl>
                                          <p:spTgt spid="7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0"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31"/>
                                        </p:tgtEl>
                                      </p:cBhvr>
                                    </p:animEffect>
                                    <p:set>
                                      <p:cBhvr>
                                        <p:cTn id="96" dur="1" fill="hold">
                                          <p:stCondLst>
                                            <p:cond delay="499"/>
                                          </p:stCondLst>
                                        </p:cTn>
                                        <p:tgtEl>
                                          <p:spTgt spid="31"/>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2"/>
                                        </p:tgtEl>
                                      </p:cBhvr>
                                    </p:animEffect>
                                    <p:set>
                                      <p:cBhvr>
                                        <p:cTn id="105" dur="1" fill="hold">
                                          <p:stCondLst>
                                            <p:cond delay="499"/>
                                          </p:stCondLst>
                                        </p:cTn>
                                        <p:tgtEl>
                                          <p:spTgt spid="22"/>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9"/>
                                        </p:tgtEl>
                                      </p:cBhvr>
                                    </p:animEffect>
                                    <p:set>
                                      <p:cBhvr>
                                        <p:cTn id="108" dur="1" fill="hold">
                                          <p:stCondLst>
                                            <p:cond delay="499"/>
                                          </p:stCondLst>
                                        </p:cTn>
                                        <p:tgtEl>
                                          <p:spTgt spid="19"/>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1"/>
                                        </p:tgtEl>
                                      </p:cBhvr>
                                    </p:animEffect>
                                    <p:set>
                                      <p:cBhvr>
                                        <p:cTn id="111" dur="1" fill="hold">
                                          <p:stCondLst>
                                            <p:cond delay="499"/>
                                          </p:stCondLst>
                                        </p:cTn>
                                        <p:tgtEl>
                                          <p:spTgt spid="21"/>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73"/>
                                        </p:tgtEl>
                                      </p:cBhvr>
                                    </p:animEffect>
                                    <p:set>
                                      <p:cBhvr>
                                        <p:cTn id="114" dur="1" fill="hold">
                                          <p:stCondLst>
                                            <p:cond delay="499"/>
                                          </p:stCondLst>
                                        </p:cTn>
                                        <p:tgtEl>
                                          <p:spTgt spid="73"/>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77"/>
                                        </p:tgtEl>
                                      </p:cBhvr>
                                    </p:animEffect>
                                    <p:set>
                                      <p:cBhvr>
                                        <p:cTn id="117" dur="1" fill="hold">
                                          <p:stCondLst>
                                            <p:cond delay="499"/>
                                          </p:stCondLst>
                                        </p:cTn>
                                        <p:tgtEl>
                                          <p:spTgt spid="77"/>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69"/>
                                        </p:tgtEl>
                                      </p:cBhvr>
                                    </p:animEffect>
                                    <p:set>
                                      <p:cBhvr>
                                        <p:cTn id="120"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animBg="1"/>
      <p:bldP spid="64" grpId="0"/>
      <p:bldP spid="65" grpId="0"/>
      <p:bldP spid="67" grpId="0"/>
      <p:bldP spid="69" grpId="0"/>
      <p:bldP spid="70" grpId="0"/>
      <p:bldP spid="71" grpId="0"/>
      <p:bldP spid="72" grpId="0"/>
      <p:bldP spid="73" grpId="0"/>
      <p:bldP spid="76" grpId="0"/>
      <p:bldP spid="77"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グループ検査</a:t>
            </a:r>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6</a:t>
            </a:fld>
            <a:endParaRPr lang="en-US" altLang="ja-JP" sz="1600"/>
          </a:p>
        </p:txBody>
      </p:sp>
      <p:sp>
        <p:nvSpPr>
          <p:cNvPr id="7" name="コンテンツ プレースホルダー 13"/>
          <p:cNvSpPr>
            <a:spLocks noGrp="1"/>
          </p:cNvSpPr>
          <p:nvPr>
            <p:ph idx="1"/>
          </p:nvPr>
        </p:nvSpPr>
        <p:spPr>
          <a:xfrm>
            <a:off x="1142108" y="1905000"/>
            <a:ext cx="6859786" cy="4267200"/>
          </a:xfrm>
        </p:spPr>
        <p:txBody>
          <a:bodyPr>
            <a:normAutofit/>
          </a:bodyPr>
          <a:lstStyle/>
          <a:p>
            <a:r>
              <a:rPr lang="ja-JP" altLang="en-US" sz="2800" dirty="0" smtClean="0"/>
              <a:t>大きく分けて</a:t>
            </a:r>
            <a:endParaRPr lang="en-US" altLang="ja-JP" sz="2800" dirty="0" smtClean="0"/>
          </a:p>
          <a:p>
            <a:pPr lvl="3"/>
            <a:r>
              <a:rPr lang="ja-JP" altLang="en-US" sz="2400" dirty="0" smtClean="0"/>
              <a:t>適応型</a:t>
            </a:r>
            <a:endParaRPr lang="en-US" altLang="ja-JP" sz="2400" dirty="0" smtClean="0"/>
          </a:p>
          <a:p>
            <a:pPr lvl="6"/>
            <a:r>
              <a:rPr lang="ja-JP" altLang="en-US" sz="2400" dirty="0" smtClean="0">
                <a:latin typeface="Meiryo" charset="-128"/>
                <a:ea typeface="Meiryo" charset="-128"/>
                <a:cs typeface="Meiryo" charset="-128"/>
              </a:rPr>
              <a:t>本研究で使用</a:t>
            </a:r>
            <a:endParaRPr lang="en-US" altLang="ja-JP" sz="2400" dirty="0" smtClean="0">
              <a:latin typeface="Meiryo" charset="-128"/>
              <a:ea typeface="Meiryo" charset="-128"/>
              <a:cs typeface="Meiryo" charset="-128"/>
            </a:endParaRPr>
          </a:p>
          <a:p>
            <a:pPr lvl="6"/>
            <a:endParaRPr lang="en-US" altLang="ja-JP" sz="2400" dirty="0" smtClean="0">
              <a:latin typeface="Meiryo" charset="-128"/>
              <a:ea typeface="Meiryo" charset="-128"/>
              <a:cs typeface="Meiryo" charset="-128"/>
            </a:endParaRPr>
          </a:p>
          <a:p>
            <a:pPr lvl="3"/>
            <a:r>
              <a:rPr lang="ja-JP" altLang="en-US" sz="2400" dirty="0" smtClean="0"/>
              <a:t>非適応型</a:t>
            </a:r>
            <a:endParaRPr lang="en-US" altLang="ja-JP" sz="2400" dirty="0" smtClean="0"/>
          </a:p>
          <a:p>
            <a:pPr lvl="6"/>
            <a:r>
              <a:rPr lang="ja-JP" altLang="en-US" sz="2400" dirty="0" smtClean="0">
                <a:latin typeface="Meiryo" charset="-128"/>
                <a:ea typeface="Meiryo" charset="-128"/>
                <a:cs typeface="Meiryo" charset="-128"/>
              </a:rPr>
              <a:t>比較対象</a:t>
            </a:r>
            <a:endParaRPr lang="en-US" altLang="ja-JP" sz="2400" dirty="0" smtClean="0">
              <a:latin typeface="Meiryo" charset="-128"/>
              <a:ea typeface="Meiryo" charset="-128"/>
              <a:cs typeface="Meiryo" charset="-128"/>
            </a:endParaRPr>
          </a:p>
        </p:txBody>
      </p:sp>
    </p:spTree>
    <p:extLst>
      <p:ext uri="{BB962C8B-B14F-4D97-AF65-F5344CB8AC3E}">
        <p14:creationId xmlns:p14="http://schemas.microsoft.com/office/powerpoint/2010/main" val="20401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数理モデルによる定式</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リンク状態ベクトル</a:t>
            </a:r>
            <a:endParaRPr lang="en-US" altLang="ja-JP" sz="2800" dirty="0" smtClean="0"/>
          </a:p>
          <a:p>
            <a:endParaRPr lang="en-US" altLang="ja-JP" sz="2800" dirty="0" smtClean="0"/>
          </a:p>
          <a:p>
            <a:endParaRPr lang="en-US" altLang="ja-JP" sz="600" dirty="0"/>
          </a:p>
          <a:p>
            <a:r>
              <a:rPr lang="ja-JP" altLang="en-US" sz="2800" dirty="0" smtClean="0"/>
              <a:t>観測ベクトル</a:t>
            </a:r>
            <a:endParaRPr lang="en-US" altLang="ja-JP" sz="2800" dirty="0" smtClean="0"/>
          </a:p>
          <a:p>
            <a:endParaRPr lang="en-US" altLang="ja-JP" sz="2800" dirty="0" smtClean="0"/>
          </a:p>
          <a:p>
            <a:endParaRPr lang="en-US" altLang="ja-JP" sz="800" dirty="0"/>
          </a:p>
          <a:p>
            <a:r>
              <a:rPr lang="en-US" altLang="ja-JP" sz="2800" dirty="0" smtClean="0"/>
              <a:t>2</a:t>
            </a:r>
            <a:r>
              <a:rPr lang="ja-JP" altLang="en-US" sz="2800" dirty="0" smtClean="0"/>
              <a:t>つのベクトルの関係</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7</a:t>
            </a:fld>
            <a:endParaRPr lang="en-US" altLang="ja-JP" sz="1600"/>
          </a:p>
        </p:txBody>
      </p:sp>
      <mc:AlternateContent xmlns:mc="http://schemas.openxmlformats.org/markup-compatibility/2006">
        <mc:Choice xmlns:a14="http://schemas.microsoft.com/office/drawing/2010/main" Requires="a14">
          <p:sp>
            <p:nvSpPr>
              <p:cNvPr id="2" name="正方形/長方形 1"/>
              <p:cNvSpPr/>
              <p:nvPr/>
            </p:nvSpPr>
            <p:spPr>
              <a:xfrm>
                <a:off x="1752600" y="2286000"/>
                <a:ext cx="2628668" cy="710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a:latin typeface="Cambria Math" charset="0"/>
                            </a:rPr>
                          </m:ctrlPr>
                        </m:sSubPr>
                        <m:e>
                          <m:r>
                            <a:rPr lang="ja-JP" altLang="en-US" i="1">
                              <a:latin typeface="Cambria Math" charset="0"/>
                            </a:rPr>
                            <m:t>𝑥</m:t>
                          </m:r>
                        </m:e>
                        <m:sub>
                          <m:r>
                            <a:rPr lang="ja-JP" altLang="en-US" i="1">
                              <a:latin typeface="Cambria Math" charset="0"/>
                            </a:rPr>
                            <m:t>𝑙</m:t>
                          </m:r>
                        </m:sub>
                      </m:sSub>
                      <m:r>
                        <a:rPr lang="ja-JP" altLang="en-US" i="0">
                          <a:latin typeface="Cambria Math" charset="0"/>
                        </a:rPr>
                        <m:t>=</m:t>
                      </m:r>
                      <m:d>
                        <m:dPr>
                          <m:begChr m:val="{"/>
                          <m:endChr m:val=""/>
                          <m:ctrlPr>
                            <a:rPr lang="ja-JP" altLang="en-US" i="1">
                              <a:latin typeface="Cambria Math" charset="0"/>
                            </a:rPr>
                          </m:ctrlPr>
                        </m:dPr>
                        <m:e>
                          <m:eqArr>
                            <m:eqArrPr>
                              <m:ctrlPr>
                                <a:rPr lang="ja-JP" altLang="en-US" i="1">
                                  <a:latin typeface="Cambria Math" charset="0"/>
                                </a:rPr>
                              </m:ctrlPr>
                            </m:eqArrPr>
                            <m:e>
                              <m:r>
                                <a:rPr lang="ja-JP" altLang="en-US" i="0">
                                  <a:latin typeface="Cambria Math" charset="0"/>
                                </a:rPr>
                                <m:t>&amp;0&amp;   &amp;</m:t>
                              </m:r>
                              <m:sSub>
                                <m:sSubPr>
                                  <m:ctrlPr>
                                    <a:rPr lang="ja-JP" altLang="en-US" i="1">
                                      <a:latin typeface="Cambria Math" charset="0"/>
                                    </a:rPr>
                                  </m:ctrlPr>
                                </m:sSubPr>
                                <m:e>
                                  <m:r>
                                    <a:rPr lang="ja-JP" altLang="en-US" i="1">
                                      <a:latin typeface="Cambria Math" charset="0"/>
                                    </a:rPr>
                                    <m:t>𝑖𝑓</m:t>
                                  </m:r>
                                  <m:r>
                                    <a:rPr lang="ja-JP" altLang="en-US" i="0">
                                      <a:latin typeface="Cambria Math" charset="0"/>
                                    </a:rPr>
                                    <m:t> </m:t>
                                  </m:r>
                                  <m:r>
                                    <a:rPr lang="ja-JP" altLang="en-US" i="1">
                                      <a:latin typeface="Cambria Math" charset="0"/>
                                    </a:rPr>
                                    <m:t>𝑒</m:t>
                                  </m:r>
                                </m:e>
                                <m:sub>
                                  <m:r>
                                    <a:rPr lang="ja-JP" altLang="en-US" i="1">
                                      <a:latin typeface="Cambria Math" charset="0"/>
                                    </a:rPr>
                                    <m:t>𝑙</m:t>
                                  </m:r>
                                </m:sub>
                              </m:sSub>
                              <m:r>
                                <a:rPr lang="ja-JP" altLang="en-US" i="0">
                                  <a:latin typeface="Cambria Math" charset="0"/>
                                </a:rPr>
                                <m:t> ∈ </m:t>
                              </m:r>
                              <m:r>
                                <a:rPr lang="en-US" altLang="ja-JP" i="1" smtClean="0">
                                  <a:latin typeface="Cambria Math" charset="0"/>
                                  <a:ea typeface="Cambria Math" charset="0"/>
                                  <a:cs typeface="Cambria Math" charset="0"/>
                                </a:rPr>
                                <m:t>ℰ</m:t>
                              </m:r>
                              <m:r>
                                <a:rPr lang="ja-JP" altLang="en-US" i="0">
                                  <a:latin typeface="Cambria Math" charset="0"/>
                                </a:rPr>
                                <m:t>∖</m:t>
                              </m:r>
                              <m:sSub>
                                <m:sSubPr>
                                  <m:ctrlPr>
                                    <a:rPr lang="ja-JP" altLang="en-US" i="1">
                                      <a:latin typeface="Cambria Math" charset="0"/>
                                    </a:rPr>
                                  </m:ctrlPr>
                                </m:sSubPr>
                                <m:e>
                                  <m:r>
                                    <a:rPr lang="ja-JP" altLang="en-US" i="0">
                                      <a:latin typeface="Cambria Math" charset="0"/>
                                    </a:rPr>
                                    <m:t>ℰ</m:t>
                                  </m:r>
                                </m:e>
                                <m:sub>
                                  <m:r>
                                    <a:rPr lang="ja-JP" altLang="en-US" i="1">
                                      <a:latin typeface="Cambria Math" charset="0"/>
                                    </a:rPr>
                                    <m:t>𝐹</m:t>
                                  </m:r>
                                </m:sub>
                              </m:sSub>
                            </m:e>
                            <m:e>
                              <m:r>
                                <a:rPr lang="ja-JP" altLang="en-US" i="0">
                                  <a:latin typeface="Cambria Math" charset="0"/>
                                </a:rPr>
                                <m:t>&amp;1 &amp; &amp;</m:t>
                              </m:r>
                              <m:r>
                                <a:rPr lang="ja-JP" altLang="en-US" i="1">
                                  <a:latin typeface="Cambria Math" charset="0"/>
                                </a:rPr>
                                <m:t>𝑜𝑡h𝑒𝑟𝑤𝑖𝑠𝑒</m:t>
                              </m:r>
                            </m:e>
                          </m:eqArr>
                        </m:e>
                      </m:d>
                    </m:oMath>
                  </m:oMathPara>
                </a14:m>
                <a:endParaRPr lang="ja-JP" altLang="en-US" dirty="0"/>
              </a:p>
            </p:txBody>
          </p:sp>
        </mc:Choice>
        <mc:Fallback>
          <p:sp>
            <p:nvSpPr>
              <p:cNvPr id="2" name="正方形/長方形 1"/>
              <p:cNvSpPr>
                <a:spLocks noRot="1" noChangeAspect="1" noMove="1" noResize="1" noEditPoints="1" noAdjustHandles="1" noChangeArrowheads="1" noChangeShapeType="1" noTextEdit="1"/>
              </p:cNvSpPr>
              <p:nvPr/>
            </p:nvSpPr>
            <p:spPr>
              <a:xfrm>
                <a:off x="1752600" y="2286000"/>
                <a:ext cx="2628668" cy="710194"/>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正方形/長方形 3"/>
              <p:cNvSpPr/>
              <p:nvPr/>
            </p:nvSpPr>
            <p:spPr>
              <a:xfrm>
                <a:off x="1752600" y="5072399"/>
                <a:ext cx="2168029" cy="87120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a:latin typeface="Cambria Math" charset="0"/>
                        </a:rPr>
                        <m:t> </m:t>
                      </m:r>
                      <m:sSub>
                        <m:sSubPr>
                          <m:ctrlPr>
                            <a:rPr lang="ja-JP" altLang="en-US" i="1">
                              <a:latin typeface="Cambria Math" charset="0"/>
                            </a:rPr>
                          </m:ctrlPr>
                        </m:sSubPr>
                        <m:e>
                          <m:r>
                            <a:rPr lang="ja-JP" altLang="en-US" i="1">
                              <a:latin typeface="Cambria Math" charset="0"/>
                            </a:rPr>
                            <m:t>𝑦</m:t>
                          </m:r>
                        </m:e>
                        <m:sub>
                          <m:r>
                            <a:rPr lang="ja-JP" altLang="en-US" i="1">
                              <a:latin typeface="Cambria Math" charset="0"/>
                            </a:rPr>
                            <m:t>𝑚</m:t>
                          </m:r>
                        </m:sub>
                      </m:sSub>
                      <m:r>
                        <a:rPr lang="ja-JP" altLang="en-US" i="0">
                          <a:latin typeface="Cambria Math" charset="0"/>
                        </a:rPr>
                        <m:t>= </m:t>
                      </m:r>
                      <m:nary>
                        <m:naryPr>
                          <m:chr m:val="⋁"/>
                          <m:limLoc m:val="undOvr"/>
                          <m:ctrlPr>
                            <a:rPr lang="ja-JP" altLang="en-US" i="1">
                              <a:latin typeface="Cambria Math" charset="0"/>
                            </a:rPr>
                          </m:ctrlPr>
                        </m:naryPr>
                        <m:sub>
                          <m:r>
                            <a:rPr lang="ja-JP" altLang="en-US" i="1">
                              <a:latin typeface="Cambria Math" charset="0"/>
                            </a:rPr>
                            <m:t>𝑙</m:t>
                          </m:r>
                          <m:r>
                            <a:rPr lang="ja-JP" altLang="en-US" i="0">
                              <a:latin typeface="Cambria Math" charset="0"/>
                            </a:rPr>
                            <m:t>=1</m:t>
                          </m:r>
                        </m:sub>
                        <m:sup>
                          <m:r>
                            <a:rPr lang="ja-JP" altLang="en-US" i="1">
                              <a:latin typeface="Cambria Math" charset="0"/>
                            </a:rPr>
                            <m:t>𝐿</m:t>
                          </m:r>
                        </m:sup>
                        <m:e>
                          <m:sSub>
                            <m:sSubPr>
                              <m:ctrlPr>
                                <a:rPr lang="ja-JP" altLang="en-US" i="1">
                                  <a:latin typeface="Cambria Math" charset="0"/>
                                </a:rPr>
                              </m:ctrlPr>
                            </m:sSubPr>
                            <m:e>
                              <m:r>
                                <a:rPr lang="ja-JP" altLang="en-US" i="1">
                                  <a:latin typeface="Cambria Math" charset="0"/>
                                </a:rPr>
                                <m:t>𝑎</m:t>
                              </m:r>
                            </m:e>
                            <m:sub>
                              <m:r>
                                <a:rPr lang="ja-JP" altLang="en-US" i="1">
                                  <a:latin typeface="Cambria Math" charset="0"/>
                                </a:rPr>
                                <m:t>𝑚</m:t>
                              </m:r>
                              <m:r>
                                <a:rPr lang="ja-JP" altLang="en-US" i="0">
                                  <a:latin typeface="Cambria Math" charset="0"/>
                                </a:rPr>
                                <m:t>, </m:t>
                              </m:r>
                              <m:r>
                                <a:rPr lang="ja-JP" altLang="en-US" i="1">
                                  <a:latin typeface="Cambria Math" charset="0"/>
                                </a:rPr>
                                <m:t>𝑙</m:t>
                              </m:r>
                            </m:sub>
                          </m:sSub>
                        </m:e>
                      </m:nary>
                      <m:r>
                        <a:rPr lang="ja-JP" altLang="en-US" i="0">
                          <a:latin typeface="Cambria Math" charset="0"/>
                        </a:rPr>
                        <m:t> ∧</m:t>
                      </m:r>
                      <m:sSub>
                        <m:sSubPr>
                          <m:ctrlPr>
                            <a:rPr lang="ja-JP" altLang="en-US" i="1">
                              <a:latin typeface="Cambria Math" charset="0"/>
                            </a:rPr>
                          </m:ctrlPr>
                        </m:sSubPr>
                        <m:e>
                          <m:r>
                            <a:rPr lang="ja-JP" altLang="en-US" i="1">
                              <a:latin typeface="Cambria Math" charset="0"/>
                            </a:rPr>
                            <m:t>𝑥</m:t>
                          </m:r>
                        </m:e>
                        <m:sub>
                          <m:r>
                            <a:rPr lang="ja-JP" altLang="en-US" i="1">
                              <a:latin typeface="Cambria Math" charset="0"/>
                            </a:rPr>
                            <m:t>𝑙</m:t>
                          </m:r>
                        </m:sub>
                      </m:sSub>
                    </m:oMath>
                  </m:oMathPara>
                </a14:m>
                <a:endParaRPr lang="ja-JP" altLang="en-US" dirty="0"/>
              </a:p>
            </p:txBody>
          </p:sp>
        </mc:Choice>
        <mc:Fallback>
          <p:sp>
            <p:nvSpPr>
              <p:cNvPr id="4" name="正方形/長方形 3"/>
              <p:cNvSpPr>
                <a:spLocks noRot="1" noChangeAspect="1" noMove="1" noResize="1" noEditPoints="1" noAdjustHandles="1" noChangeArrowheads="1" noChangeShapeType="1" noTextEdit="1"/>
              </p:cNvSpPr>
              <p:nvPr/>
            </p:nvSpPr>
            <p:spPr>
              <a:xfrm>
                <a:off x="1752600" y="5072399"/>
                <a:ext cx="2168029" cy="87120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p:cNvSpPr/>
              <p:nvPr/>
            </p:nvSpPr>
            <p:spPr>
              <a:xfrm>
                <a:off x="1752600" y="3702308"/>
                <a:ext cx="4078874" cy="710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a:latin typeface="Cambria Math" charset="0"/>
                            </a:rPr>
                          </m:ctrlPr>
                        </m:sSubPr>
                        <m:e>
                          <m:r>
                            <a:rPr lang="ja-JP" altLang="en-US" i="1">
                              <a:latin typeface="Cambria Math" charset="0"/>
                            </a:rPr>
                            <m:t>𝑦</m:t>
                          </m:r>
                        </m:e>
                        <m:sub>
                          <m:r>
                            <a:rPr lang="ja-JP" altLang="en-US" i="1">
                              <a:latin typeface="Cambria Math" charset="0"/>
                            </a:rPr>
                            <m:t>𝑚</m:t>
                          </m:r>
                        </m:sub>
                      </m:sSub>
                      <m:r>
                        <a:rPr lang="ja-JP" altLang="en-US" i="0">
                          <a:latin typeface="Cambria Math" charset="0"/>
                        </a:rPr>
                        <m:t>=</m:t>
                      </m:r>
                      <m:d>
                        <m:dPr>
                          <m:begChr m:val="{"/>
                          <m:endChr m:val=""/>
                          <m:ctrlPr>
                            <a:rPr lang="ja-JP" altLang="en-US" i="1">
                              <a:latin typeface="Cambria Math" charset="0"/>
                            </a:rPr>
                          </m:ctrlPr>
                        </m:dPr>
                        <m:e>
                          <m:eqArr>
                            <m:eqArrPr>
                              <m:ctrlPr>
                                <a:rPr lang="ja-JP" altLang="en-US" i="1">
                                  <a:latin typeface="Cambria Math" charset="0"/>
                                </a:rPr>
                              </m:ctrlPr>
                            </m:eqArrPr>
                            <m:e>
                              <m:r>
                                <a:rPr lang="ja-JP" altLang="en-US" i="0">
                                  <a:latin typeface="Cambria Math" charset="0"/>
                                </a:rPr>
                                <m:t>&amp;0&amp;   &amp;</m:t>
                              </m:r>
                              <m:r>
                                <a:rPr lang="ja-JP" altLang="en-US" i="1">
                                  <a:latin typeface="Cambria Math" charset="0"/>
                                </a:rPr>
                                <m:t>𝑖𝑓</m:t>
                              </m:r>
                              <m:r>
                                <a:rPr lang="ja-JP" altLang="en-US" i="0">
                                  <a:latin typeface="Cambria Math" charset="0"/>
                                </a:rPr>
                                <m:t> </m:t>
                              </m:r>
                              <m:r>
                                <a:rPr lang="ja-JP" altLang="en-US" i="1">
                                  <a:latin typeface="Cambria Math" charset="0"/>
                                </a:rPr>
                                <m:t>𝑒</m:t>
                              </m:r>
                              <m:r>
                                <a:rPr lang="ja-JP" altLang="en-US" i="0">
                                  <a:latin typeface="Cambria Math" charset="0"/>
                                </a:rPr>
                                <m:t> ∈</m:t>
                              </m:r>
                              <m:r>
                                <a:rPr lang="ja-JP" altLang="en-US">
                                  <a:latin typeface="Cambria Math" charset="0"/>
                                </a:rPr>
                                <m:t>ℰ</m:t>
                              </m:r>
                              <m:r>
                                <a:rPr lang="ja-JP" altLang="en-US" i="0">
                                  <a:latin typeface="Cambria Math" charset="0"/>
                                </a:rPr>
                                <m:t>∖</m:t>
                              </m:r>
                              <m:sSub>
                                <m:sSubPr>
                                  <m:ctrlPr>
                                    <a:rPr lang="ja-JP" altLang="en-US" i="1">
                                      <a:latin typeface="Cambria Math" charset="0"/>
                                    </a:rPr>
                                  </m:ctrlPr>
                                </m:sSubPr>
                                <m:e>
                                  <m:r>
                                    <a:rPr lang="ja-JP" altLang="en-US" i="0">
                                      <a:latin typeface="Cambria Math" charset="0"/>
                                    </a:rPr>
                                    <m:t>ℰ</m:t>
                                  </m:r>
                                </m:e>
                                <m:sub>
                                  <m:r>
                                    <a:rPr lang="ja-JP" altLang="en-US" i="1">
                                      <a:latin typeface="Cambria Math" charset="0"/>
                                    </a:rPr>
                                    <m:t>𝐹</m:t>
                                  </m:r>
                                </m:sub>
                              </m:sSub>
                              <m:r>
                                <a:rPr lang="ja-JP" altLang="en-US" i="0">
                                  <a:latin typeface="Cambria Math" charset="0"/>
                                </a:rPr>
                                <m:t> </m:t>
                              </m:r>
                              <m:r>
                                <a:rPr lang="ja-JP" altLang="en-US" i="1">
                                  <a:latin typeface="Cambria Math" charset="0"/>
                                </a:rPr>
                                <m:t>𝑓𝑜𝑟</m:t>
                              </m:r>
                              <m:r>
                                <a:rPr lang="ja-JP" altLang="en-US" i="0">
                                  <a:latin typeface="Cambria Math" charset="0"/>
                                </a:rPr>
                                <m:t> ∀</m:t>
                              </m:r>
                              <m:r>
                                <a:rPr lang="ja-JP" altLang="en-US" i="1">
                                  <a:latin typeface="Cambria Math" charset="0"/>
                                </a:rPr>
                                <m:t>𝑒</m:t>
                              </m:r>
                              <m:r>
                                <a:rPr lang="ja-JP" altLang="en-US" i="0">
                                  <a:latin typeface="Cambria Math" charset="0"/>
                                </a:rPr>
                                <m:t> ∈ </m:t>
                              </m:r>
                              <m:sSub>
                                <m:sSubPr>
                                  <m:ctrlPr>
                                    <a:rPr lang="ja-JP" altLang="en-US" i="1">
                                      <a:latin typeface="Cambria Math" charset="0"/>
                                    </a:rPr>
                                  </m:ctrlPr>
                                </m:sSubPr>
                                <m:e>
                                  <m:r>
                                    <a:rPr lang="ja-JP" altLang="en-US" i="1">
                                      <a:latin typeface="Cambria Math" charset="0"/>
                                    </a:rPr>
                                    <m:t>𝑤</m:t>
                                  </m:r>
                                </m:e>
                                <m:sub>
                                  <m:r>
                                    <a:rPr lang="ja-JP" altLang="en-US" i="1">
                                      <a:latin typeface="Cambria Math" charset="0"/>
                                    </a:rPr>
                                    <m:t>𝑚</m:t>
                                  </m:r>
                                </m:sub>
                              </m:sSub>
                            </m:e>
                            <m:e>
                              <m:r>
                                <a:rPr lang="ja-JP" altLang="en-US" i="0">
                                  <a:latin typeface="Cambria Math" charset="0"/>
                                </a:rPr>
                                <m:t>&amp;1 &amp; &amp;</m:t>
                              </m:r>
                              <m:r>
                                <a:rPr lang="ja-JP" altLang="en-US" i="1">
                                  <a:latin typeface="Cambria Math" charset="0"/>
                                </a:rPr>
                                <m:t>𝑜𝑡h𝑒𝑟𝑤𝑖𝑠𝑒</m:t>
                              </m:r>
                            </m:e>
                          </m:eqArr>
                        </m:e>
                      </m:d>
                    </m:oMath>
                  </m:oMathPara>
                </a14:m>
                <a:endParaRPr lang="ja-JP" altLang="en-US" dirty="0"/>
              </a:p>
            </p:txBody>
          </p:sp>
        </mc:Choice>
        <mc:Fallback>
          <p:sp>
            <p:nvSpPr>
              <p:cNvPr id="6" name="正方形/長方形 5"/>
              <p:cNvSpPr>
                <a:spLocks noRot="1" noChangeAspect="1" noMove="1" noResize="1" noEditPoints="1" noAdjustHandles="1" noChangeArrowheads="1" noChangeShapeType="1" noTextEdit="1"/>
              </p:cNvSpPr>
              <p:nvPr/>
            </p:nvSpPr>
            <p:spPr>
              <a:xfrm>
                <a:off x="1752600" y="3702308"/>
                <a:ext cx="4078874" cy="710194"/>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817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数値実験で使用するネットワーク</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特徴の異なる</a:t>
            </a:r>
            <a:r>
              <a:rPr lang="en-US" altLang="ja-JP" sz="2800" dirty="0" smtClean="0"/>
              <a:t>3</a:t>
            </a:r>
            <a:r>
              <a:rPr lang="ja-JP" altLang="en-US" sz="2800" dirty="0" smtClean="0"/>
              <a:t>つのネットワーク</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8</a:t>
            </a:fld>
            <a:endParaRPr lang="en-US" altLang="ja-JP" sz="1600"/>
          </a:p>
        </p:txBody>
      </p:sp>
      <p:grpSp>
        <p:nvGrpSpPr>
          <p:cNvPr id="6" name="図形グループ 5"/>
          <p:cNvGrpSpPr/>
          <p:nvPr/>
        </p:nvGrpSpPr>
        <p:grpSpPr>
          <a:xfrm>
            <a:off x="533400" y="2362200"/>
            <a:ext cx="8194574" cy="3208579"/>
            <a:chOff x="196542" y="911831"/>
            <a:chExt cx="11066471" cy="4333068"/>
          </a:xfrm>
        </p:grpSpPr>
        <p:grpSp>
          <p:nvGrpSpPr>
            <p:cNvPr id="7" name="図形グループ 6"/>
            <p:cNvGrpSpPr/>
            <p:nvPr/>
          </p:nvGrpSpPr>
          <p:grpSpPr>
            <a:xfrm>
              <a:off x="196542" y="931955"/>
              <a:ext cx="3363806" cy="4312944"/>
              <a:chOff x="3657006" y="203690"/>
              <a:chExt cx="4341540" cy="5566558"/>
            </a:xfrm>
          </p:grpSpPr>
          <p:sp>
            <p:nvSpPr>
              <p:cNvPr id="83" name="円/楕円 82"/>
              <p:cNvSpPr/>
              <p:nvPr/>
            </p:nvSpPr>
            <p:spPr>
              <a:xfrm>
                <a:off x="5628079" y="203690"/>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84" name="円/楕円 83"/>
              <p:cNvSpPr/>
              <p:nvPr/>
            </p:nvSpPr>
            <p:spPr>
              <a:xfrm>
                <a:off x="5622083" y="537085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a:solidFill>
                      <a:schemeClr val="tx1"/>
                    </a:solidFill>
                  </a:rPr>
                  <a:t>g</a:t>
                </a:r>
                <a:endParaRPr kumimoji="1" lang="ja-JP" altLang="en-US" sz="1400" i="1" dirty="0">
                  <a:solidFill>
                    <a:schemeClr val="tx1"/>
                  </a:solidFill>
                </a:endParaRPr>
              </a:p>
            </p:txBody>
          </p:sp>
          <p:sp>
            <p:nvSpPr>
              <p:cNvPr id="85" name="円/楕円 84"/>
              <p:cNvSpPr/>
              <p:nvPr/>
            </p:nvSpPr>
            <p:spPr>
              <a:xfrm>
                <a:off x="4628817" y="945740"/>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6" name="円/楕円 85"/>
              <p:cNvSpPr/>
              <p:nvPr/>
            </p:nvSpPr>
            <p:spPr>
              <a:xfrm>
                <a:off x="6523169" y="946921"/>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7" name="円/楕円 86"/>
              <p:cNvSpPr/>
              <p:nvPr/>
            </p:nvSpPr>
            <p:spPr>
              <a:xfrm>
                <a:off x="3657006"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8" name="円/楕円 87"/>
              <p:cNvSpPr/>
              <p:nvPr/>
            </p:nvSpPr>
            <p:spPr>
              <a:xfrm>
                <a:off x="5628079"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9" name="円/楕円 88"/>
              <p:cNvSpPr/>
              <p:nvPr/>
            </p:nvSpPr>
            <p:spPr>
              <a:xfrm>
                <a:off x="7599152"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0" name="円/楕円 89"/>
              <p:cNvSpPr/>
              <p:nvPr/>
            </p:nvSpPr>
            <p:spPr>
              <a:xfrm>
                <a:off x="4628817" y="2613803"/>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1" name="円/楕円 90"/>
              <p:cNvSpPr/>
              <p:nvPr/>
            </p:nvSpPr>
            <p:spPr>
              <a:xfrm>
                <a:off x="6523169" y="2613803"/>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2" name="円/楕円 91"/>
              <p:cNvSpPr/>
              <p:nvPr/>
            </p:nvSpPr>
            <p:spPr>
              <a:xfrm>
                <a:off x="3657006"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3" name="円/楕円 92"/>
              <p:cNvSpPr/>
              <p:nvPr/>
            </p:nvSpPr>
            <p:spPr>
              <a:xfrm>
                <a:off x="5622083"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4" name="円/楕円 93"/>
              <p:cNvSpPr/>
              <p:nvPr/>
            </p:nvSpPr>
            <p:spPr>
              <a:xfrm>
                <a:off x="7599152"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5" name="円/楕円 94"/>
              <p:cNvSpPr/>
              <p:nvPr/>
            </p:nvSpPr>
            <p:spPr>
              <a:xfrm>
                <a:off x="6530910" y="4598172"/>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6" name="円/楕円 95"/>
              <p:cNvSpPr/>
              <p:nvPr/>
            </p:nvSpPr>
            <p:spPr>
              <a:xfrm>
                <a:off x="4628817" y="4598172"/>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97" name="直線矢印コネクタ 96"/>
              <p:cNvCxnSpPr>
                <a:stCxn id="10" idx="3"/>
                <a:endCxn id="35" idx="7"/>
              </p:cNvCxnSpPr>
              <p:nvPr/>
            </p:nvCxnSpPr>
            <p:spPr>
              <a:xfrm flipH="1">
                <a:off x="4969721" y="544594"/>
                <a:ext cx="716848" cy="4596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10" idx="5"/>
                <a:endCxn id="36" idx="1"/>
              </p:cNvCxnSpPr>
              <p:nvPr/>
            </p:nvCxnSpPr>
            <p:spPr>
              <a:xfrm>
                <a:off x="5968983" y="544594"/>
                <a:ext cx="612676" cy="4608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35" idx="5"/>
                <a:endCxn id="38" idx="1"/>
              </p:cNvCxnSpPr>
              <p:nvPr/>
            </p:nvCxnSpPr>
            <p:spPr>
              <a:xfrm>
                <a:off x="4969721" y="1286644"/>
                <a:ext cx="716848" cy="5228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36" idx="3"/>
                <a:endCxn id="38" idx="7"/>
              </p:cNvCxnSpPr>
              <p:nvPr/>
            </p:nvCxnSpPr>
            <p:spPr>
              <a:xfrm flipH="1">
                <a:off x="5968983" y="1287825"/>
                <a:ext cx="612676" cy="521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35" idx="3"/>
                <a:endCxn id="37" idx="7"/>
              </p:cNvCxnSpPr>
              <p:nvPr/>
            </p:nvCxnSpPr>
            <p:spPr>
              <a:xfrm flipH="1">
                <a:off x="3997910" y="1286644"/>
                <a:ext cx="689397" cy="5228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36" idx="5"/>
                <a:endCxn id="39" idx="1"/>
              </p:cNvCxnSpPr>
              <p:nvPr/>
            </p:nvCxnSpPr>
            <p:spPr>
              <a:xfrm>
                <a:off x="6864073" y="1287825"/>
                <a:ext cx="793569" cy="521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38" idx="3"/>
                <a:endCxn id="40" idx="7"/>
              </p:cNvCxnSpPr>
              <p:nvPr/>
            </p:nvCxnSpPr>
            <p:spPr>
              <a:xfrm flipH="1">
                <a:off x="4969721" y="2091868"/>
                <a:ext cx="716848"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38" idx="5"/>
                <a:endCxn id="41" idx="1"/>
              </p:cNvCxnSpPr>
              <p:nvPr/>
            </p:nvCxnSpPr>
            <p:spPr>
              <a:xfrm>
                <a:off x="5968983" y="2091868"/>
                <a:ext cx="612676"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39" idx="3"/>
                <a:endCxn id="41" idx="7"/>
              </p:cNvCxnSpPr>
              <p:nvPr/>
            </p:nvCxnSpPr>
            <p:spPr>
              <a:xfrm flipH="1">
                <a:off x="6864073" y="2091868"/>
                <a:ext cx="793569"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39" idx="4"/>
                <a:endCxn id="44" idx="0"/>
              </p:cNvCxnSpPr>
              <p:nvPr/>
            </p:nvCxnSpPr>
            <p:spPr>
              <a:xfrm>
                <a:off x="7798849" y="2150358"/>
                <a:ext cx="0" cy="1410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37" idx="4"/>
                <a:endCxn id="42" idx="0"/>
              </p:cNvCxnSpPr>
              <p:nvPr/>
            </p:nvCxnSpPr>
            <p:spPr>
              <a:xfrm>
                <a:off x="3856703" y="2150358"/>
                <a:ext cx="0" cy="1410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37" idx="5"/>
                <a:endCxn id="40" idx="1"/>
              </p:cNvCxnSpPr>
              <p:nvPr/>
            </p:nvCxnSpPr>
            <p:spPr>
              <a:xfrm>
                <a:off x="3997910" y="2091868"/>
                <a:ext cx="689397"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41" idx="3"/>
                <a:endCxn id="43" idx="7"/>
              </p:cNvCxnSpPr>
              <p:nvPr/>
            </p:nvCxnSpPr>
            <p:spPr>
              <a:xfrm flipH="1">
                <a:off x="5962987" y="2954707"/>
                <a:ext cx="618672"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40" idx="5"/>
                <a:endCxn id="43" idx="1"/>
              </p:cNvCxnSpPr>
              <p:nvPr/>
            </p:nvCxnSpPr>
            <p:spPr>
              <a:xfrm>
                <a:off x="4969721" y="2954707"/>
                <a:ext cx="710852"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41" idx="5"/>
                <a:endCxn id="44" idx="1"/>
              </p:cNvCxnSpPr>
              <p:nvPr/>
            </p:nvCxnSpPr>
            <p:spPr>
              <a:xfrm>
                <a:off x="6864073" y="2954707"/>
                <a:ext cx="793569"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40" idx="3"/>
                <a:endCxn id="42" idx="7"/>
              </p:cNvCxnSpPr>
              <p:nvPr/>
            </p:nvCxnSpPr>
            <p:spPr>
              <a:xfrm flipH="1">
                <a:off x="3997910" y="2954707"/>
                <a:ext cx="689397"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43" idx="5"/>
                <a:endCxn id="45" idx="1"/>
              </p:cNvCxnSpPr>
              <p:nvPr/>
            </p:nvCxnSpPr>
            <p:spPr>
              <a:xfrm>
                <a:off x="5962987" y="3901813"/>
                <a:ext cx="626413"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42" idx="5"/>
                <a:endCxn id="46" idx="1"/>
              </p:cNvCxnSpPr>
              <p:nvPr/>
            </p:nvCxnSpPr>
            <p:spPr>
              <a:xfrm>
                <a:off x="3997910" y="3901813"/>
                <a:ext cx="689397"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43" idx="3"/>
                <a:endCxn id="46" idx="7"/>
              </p:cNvCxnSpPr>
              <p:nvPr/>
            </p:nvCxnSpPr>
            <p:spPr>
              <a:xfrm flipH="1">
                <a:off x="4969721" y="3901813"/>
                <a:ext cx="710852"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44" idx="3"/>
                <a:endCxn id="45" idx="7"/>
              </p:cNvCxnSpPr>
              <p:nvPr/>
            </p:nvCxnSpPr>
            <p:spPr>
              <a:xfrm flipH="1">
                <a:off x="6871814" y="3901813"/>
                <a:ext cx="785828"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46" idx="5"/>
                <a:endCxn id="25" idx="1"/>
              </p:cNvCxnSpPr>
              <p:nvPr/>
            </p:nvCxnSpPr>
            <p:spPr>
              <a:xfrm>
                <a:off x="4969721" y="4939076"/>
                <a:ext cx="710852" cy="490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45" idx="3"/>
                <a:endCxn id="25" idx="7"/>
              </p:cNvCxnSpPr>
              <p:nvPr/>
            </p:nvCxnSpPr>
            <p:spPr>
              <a:xfrm flipH="1">
                <a:off x="5962987" y="4939076"/>
                <a:ext cx="626413" cy="490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図形グループ 7"/>
            <p:cNvGrpSpPr/>
            <p:nvPr/>
          </p:nvGrpSpPr>
          <p:grpSpPr>
            <a:xfrm>
              <a:off x="3987861" y="1146659"/>
              <a:ext cx="3799868" cy="3614729"/>
              <a:chOff x="3541057" y="329066"/>
              <a:chExt cx="4231964" cy="4025772"/>
            </a:xfrm>
          </p:grpSpPr>
          <p:sp>
            <p:nvSpPr>
              <p:cNvPr id="47" name="円/楕円 46"/>
              <p:cNvSpPr/>
              <p:nvPr/>
            </p:nvSpPr>
            <p:spPr>
              <a:xfrm>
                <a:off x="5441576" y="32906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smtClean="0">
                    <a:solidFill>
                      <a:schemeClr val="tx1"/>
                    </a:solidFill>
                  </a:rPr>
                  <a:t>s</a:t>
                </a:r>
                <a:endParaRPr kumimoji="1" lang="ja-JP" altLang="en-US" i="1" dirty="0">
                  <a:solidFill>
                    <a:schemeClr val="tx1"/>
                  </a:solidFill>
                </a:endParaRPr>
              </a:p>
            </p:txBody>
          </p:sp>
          <p:sp>
            <p:nvSpPr>
              <p:cNvPr id="48" name="円/楕円 47"/>
              <p:cNvSpPr/>
              <p:nvPr/>
            </p:nvSpPr>
            <p:spPr>
              <a:xfrm>
                <a:off x="5441576" y="3923913"/>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i="1" dirty="0">
                    <a:solidFill>
                      <a:schemeClr val="tx1"/>
                    </a:solidFill>
                  </a:rPr>
                  <a:t>g</a:t>
                </a:r>
                <a:endParaRPr kumimoji="1" lang="ja-JP" altLang="en-US" sz="1600" i="1" dirty="0">
                  <a:solidFill>
                    <a:schemeClr val="tx1"/>
                  </a:solidFill>
                </a:endParaRPr>
              </a:p>
            </p:txBody>
          </p:sp>
          <p:sp>
            <p:nvSpPr>
              <p:cNvPr id="49" name="円/楕円 48"/>
              <p:cNvSpPr/>
              <p:nvPr/>
            </p:nvSpPr>
            <p:spPr>
              <a:xfrm>
                <a:off x="4491317" y="969688"/>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0" name="円/楕円 49"/>
              <p:cNvSpPr/>
              <p:nvPr/>
            </p:nvSpPr>
            <p:spPr>
              <a:xfrm>
                <a:off x="6391835" y="969687"/>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1" name="円/楕円 50"/>
              <p:cNvSpPr/>
              <p:nvPr/>
            </p:nvSpPr>
            <p:spPr>
              <a:xfrm>
                <a:off x="5441576" y="2078727"/>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2" name="円/楕円 51"/>
              <p:cNvSpPr/>
              <p:nvPr/>
            </p:nvSpPr>
            <p:spPr>
              <a:xfrm>
                <a:off x="4491317"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3" name="円/楕円 52"/>
              <p:cNvSpPr/>
              <p:nvPr/>
            </p:nvSpPr>
            <p:spPr>
              <a:xfrm>
                <a:off x="6391836"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4" name="円/楕円 53"/>
              <p:cNvSpPr/>
              <p:nvPr/>
            </p:nvSpPr>
            <p:spPr>
              <a:xfrm>
                <a:off x="3541057" y="207872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5" name="円/楕円 54"/>
              <p:cNvSpPr/>
              <p:nvPr/>
            </p:nvSpPr>
            <p:spPr>
              <a:xfrm>
                <a:off x="7342096"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6" name="円/楕円 55"/>
              <p:cNvSpPr/>
              <p:nvPr/>
            </p:nvSpPr>
            <p:spPr>
              <a:xfrm>
                <a:off x="4491317" y="301127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7" name="円/楕円 56"/>
              <p:cNvSpPr/>
              <p:nvPr/>
            </p:nvSpPr>
            <p:spPr>
              <a:xfrm>
                <a:off x="6396936" y="301127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8" name="円/楕円 57"/>
              <p:cNvSpPr/>
              <p:nvPr/>
            </p:nvSpPr>
            <p:spPr>
              <a:xfrm>
                <a:off x="3541057" y="3923911"/>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9" name="円/楕円 58"/>
              <p:cNvSpPr/>
              <p:nvPr/>
            </p:nvSpPr>
            <p:spPr>
              <a:xfrm>
                <a:off x="7342095" y="3923912"/>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60" name="直線矢印コネクタ 59"/>
              <p:cNvCxnSpPr>
                <a:stCxn id="49" idx="3"/>
                <a:endCxn id="51" idx="7"/>
              </p:cNvCxnSpPr>
              <p:nvPr/>
            </p:nvCxnSpPr>
            <p:spPr>
              <a:xfrm flipH="1">
                <a:off x="4859134" y="696883"/>
                <a:ext cx="645550" cy="3359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49" idx="5"/>
                <a:endCxn id="52" idx="1"/>
              </p:cNvCxnSpPr>
              <p:nvPr/>
            </p:nvCxnSpPr>
            <p:spPr>
              <a:xfrm>
                <a:off x="5809393" y="696883"/>
                <a:ext cx="645550" cy="3359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9" idx="4"/>
                <a:endCxn id="53" idx="0"/>
              </p:cNvCxnSpPr>
              <p:nvPr/>
            </p:nvCxnSpPr>
            <p:spPr>
              <a:xfrm>
                <a:off x="5657039" y="759991"/>
                <a:ext cx="0" cy="13187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51" idx="3"/>
                <a:endCxn id="56" idx="7"/>
              </p:cNvCxnSpPr>
              <p:nvPr/>
            </p:nvCxnSpPr>
            <p:spPr>
              <a:xfrm flipH="1">
                <a:off x="3908874" y="1337505"/>
                <a:ext cx="645551" cy="804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51" idx="4"/>
                <a:endCxn id="54" idx="0"/>
              </p:cNvCxnSpPr>
              <p:nvPr/>
            </p:nvCxnSpPr>
            <p:spPr>
              <a:xfrm>
                <a:off x="4706780" y="1400613"/>
                <a:ext cx="0" cy="6781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1" idx="5"/>
                <a:endCxn id="53" idx="1"/>
              </p:cNvCxnSpPr>
              <p:nvPr/>
            </p:nvCxnSpPr>
            <p:spPr>
              <a:xfrm>
                <a:off x="4859134" y="1337505"/>
                <a:ext cx="645550" cy="804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2" idx="3"/>
                <a:endCxn id="53" idx="7"/>
              </p:cNvCxnSpPr>
              <p:nvPr/>
            </p:nvCxnSpPr>
            <p:spPr>
              <a:xfrm flipH="1">
                <a:off x="5809393" y="1337504"/>
                <a:ext cx="645550" cy="8043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52" idx="4"/>
                <a:endCxn id="55" idx="0"/>
              </p:cNvCxnSpPr>
              <p:nvPr/>
            </p:nvCxnSpPr>
            <p:spPr>
              <a:xfrm>
                <a:off x="6607298" y="1400612"/>
                <a:ext cx="1" cy="678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5"/>
                <a:endCxn id="57" idx="1"/>
              </p:cNvCxnSpPr>
              <p:nvPr/>
            </p:nvCxnSpPr>
            <p:spPr>
              <a:xfrm>
                <a:off x="6759652" y="1337504"/>
                <a:ext cx="645552" cy="804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56" idx="4"/>
                <a:endCxn id="60" idx="0"/>
              </p:cNvCxnSpPr>
              <p:nvPr/>
            </p:nvCxnSpPr>
            <p:spPr>
              <a:xfrm>
                <a:off x="3756520" y="2509650"/>
                <a:ext cx="0" cy="141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61" idx="2"/>
                <a:endCxn id="50" idx="6"/>
              </p:cNvCxnSpPr>
              <p:nvPr/>
            </p:nvCxnSpPr>
            <p:spPr>
              <a:xfrm flipH="1">
                <a:off x="5872501" y="4139375"/>
                <a:ext cx="146959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57" idx="4"/>
                <a:endCxn id="61" idx="0"/>
              </p:cNvCxnSpPr>
              <p:nvPr/>
            </p:nvCxnSpPr>
            <p:spPr>
              <a:xfrm flipH="1">
                <a:off x="7557558" y="2509651"/>
                <a:ext cx="1" cy="141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60" idx="6"/>
                <a:endCxn id="50" idx="2"/>
              </p:cNvCxnSpPr>
              <p:nvPr/>
            </p:nvCxnSpPr>
            <p:spPr>
              <a:xfrm>
                <a:off x="3971982" y="4139374"/>
                <a:ext cx="1469594"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5" idx="4"/>
                <a:endCxn id="59" idx="0"/>
              </p:cNvCxnSpPr>
              <p:nvPr/>
            </p:nvCxnSpPr>
            <p:spPr>
              <a:xfrm>
                <a:off x="6607299" y="2509651"/>
                <a:ext cx="5100" cy="501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57" idx="3"/>
                <a:endCxn id="59" idx="7"/>
              </p:cNvCxnSpPr>
              <p:nvPr/>
            </p:nvCxnSpPr>
            <p:spPr>
              <a:xfrm flipH="1">
                <a:off x="6764753" y="2446543"/>
                <a:ext cx="640451" cy="6278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4" idx="4"/>
                <a:endCxn id="58" idx="0"/>
              </p:cNvCxnSpPr>
              <p:nvPr/>
            </p:nvCxnSpPr>
            <p:spPr>
              <a:xfrm>
                <a:off x="4706780" y="2509651"/>
                <a:ext cx="0" cy="501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3" idx="3"/>
                <a:endCxn id="58" idx="7"/>
              </p:cNvCxnSpPr>
              <p:nvPr/>
            </p:nvCxnSpPr>
            <p:spPr>
              <a:xfrm flipH="1">
                <a:off x="4859134" y="2446544"/>
                <a:ext cx="645550" cy="6278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53" idx="5"/>
                <a:endCxn id="59" idx="1"/>
              </p:cNvCxnSpPr>
              <p:nvPr/>
            </p:nvCxnSpPr>
            <p:spPr>
              <a:xfrm>
                <a:off x="5809393" y="2446544"/>
                <a:ext cx="650651" cy="6278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58" idx="3"/>
                <a:endCxn id="60" idx="7"/>
              </p:cNvCxnSpPr>
              <p:nvPr/>
            </p:nvCxnSpPr>
            <p:spPr>
              <a:xfrm flipH="1">
                <a:off x="3908874" y="3379092"/>
                <a:ext cx="645551" cy="607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6" idx="5"/>
                <a:endCxn id="58" idx="1"/>
              </p:cNvCxnSpPr>
              <p:nvPr/>
            </p:nvCxnSpPr>
            <p:spPr>
              <a:xfrm>
                <a:off x="3908874" y="2446542"/>
                <a:ext cx="645551" cy="6278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59" idx="3"/>
                <a:endCxn id="50" idx="7"/>
              </p:cNvCxnSpPr>
              <p:nvPr/>
            </p:nvCxnSpPr>
            <p:spPr>
              <a:xfrm flipH="1">
                <a:off x="5809393" y="3379092"/>
                <a:ext cx="650651" cy="607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58" idx="5"/>
                <a:endCxn id="50" idx="1"/>
              </p:cNvCxnSpPr>
              <p:nvPr/>
            </p:nvCxnSpPr>
            <p:spPr>
              <a:xfrm>
                <a:off x="4859134" y="3379092"/>
                <a:ext cx="645550" cy="607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9" idx="5"/>
                <a:endCxn id="61" idx="1"/>
              </p:cNvCxnSpPr>
              <p:nvPr/>
            </p:nvCxnSpPr>
            <p:spPr>
              <a:xfrm>
                <a:off x="6764753" y="3379092"/>
                <a:ext cx="640450" cy="6079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図形グループ 8"/>
            <p:cNvGrpSpPr/>
            <p:nvPr/>
          </p:nvGrpSpPr>
          <p:grpSpPr>
            <a:xfrm>
              <a:off x="8163245" y="911831"/>
              <a:ext cx="3099768" cy="4084385"/>
              <a:chOff x="2837032" y="552720"/>
              <a:chExt cx="3869957" cy="5099218"/>
            </a:xfrm>
          </p:grpSpPr>
          <p:sp>
            <p:nvSpPr>
              <p:cNvPr id="10" name="円/楕円 9"/>
              <p:cNvSpPr/>
              <p:nvPr/>
            </p:nvSpPr>
            <p:spPr>
              <a:xfrm>
                <a:off x="5541888" y="55272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i="1" smtClean="0">
                    <a:solidFill>
                      <a:schemeClr val="tx1"/>
                    </a:solidFill>
                  </a:rPr>
                  <a:t>s</a:t>
                </a:r>
                <a:endParaRPr kumimoji="1" lang="ja-JP" altLang="en-US" i="1" dirty="0">
                  <a:solidFill>
                    <a:schemeClr val="tx1"/>
                  </a:solidFill>
                </a:endParaRPr>
              </a:p>
            </p:txBody>
          </p:sp>
          <p:sp>
            <p:nvSpPr>
              <p:cNvPr id="11" name="円/楕円 10"/>
              <p:cNvSpPr/>
              <p:nvPr/>
            </p:nvSpPr>
            <p:spPr>
              <a:xfrm>
                <a:off x="5541887" y="526367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a:solidFill>
                      <a:schemeClr val="tx1"/>
                    </a:solidFill>
                  </a:rPr>
                  <a:t>g</a:t>
                </a:r>
                <a:endParaRPr kumimoji="1" lang="ja-JP" altLang="en-US" sz="1400" i="1" dirty="0">
                  <a:solidFill>
                    <a:schemeClr val="tx1"/>
                  </a:solidFill>
                </a:endParaRPr>
              </a:p>
            </p:txBody>
          </p:sp>
          <p:sp>
            <p:nvSpPr>
              <p:cNvPr id="12" name="円/楕円 11"/>
              <p:cNvSpPr/>
              <p:nvPr/>
            </p:nvSpPr>
            <p:spPr>
              <a:xfrm>
                <a:off x="5541885" y="2093871"/>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5" name="円/楕円 14"/>
              <p:cNvSpPr/>
              <p:nvPr/>
            </p:nvSpPr>
            <p:spPr>
              <a:xfrm>
                <a:off x="4016496" y="208993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 name="円/楕円 15"/>
              <p:cNvSpPr/>
              <p:nvPr/>
            </p:nvSpPr>
            <p:spPr>
              <a:xfrm>
                <a:off x="4791941" y="284010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7" name="円/楕円 16"/>
              <p:cNvSpPr/>
              <p:nvPr/>
            </p:nvSpPr>
            <p:spPr>
              <a:xfrm>
                <a:off x="6317328" y="448374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8" name="円/楕円 17"/>
              <p:cNvSpPr/>
              <p:nvPr/>
            </p:nvSpPr>
            <p:spPr>
              <a:xfrm>
                <a:off x="4793334" y="127886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 name="円/楕円 18"/>
              <p:cNvSpPr/>
              <p:nvPr/>
            </p:nvSpPr>
            <p:spPr>
              <a:xfrm>
                <a:off x="6318724" y="1278861"/>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20" name="直線矢印コネクタ 19"/>
              <p:cNvCxnSpPr>
                <a:stCxn id="92" idx="5"/>
                <a:endCxn id="88" idx="1"/>
              </p:cNvCxnSpPr>
              <p:nvPr/>
            </p:nvCxnSpPr>
            <p:spPr>
              <a:xfrm>
                <a:off x="5124739" y="1610265"/>
                <a:ext cx="474006" cy="540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93" idx="3"/>
                <a:endCxn id="88" idx="7"/>
              </p:cNvCxnSpPr>
              <p:nvPr/>
            </p:nvCxnSpPr>
            <p:spPr>
              <a:xfrm flipH="1">
                <a:off x="5873290" y="1610266"/>
                <a:ext cx="502294" cy="5404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6" idx="3"/>
                <a:endCxn id="92" idx="7"/>
              </p:cNvCxnSpPr>
              <p:nvPr/>
            </p:nvCxnSpPr>
            <p:spPr>
              <a:xfrm flipH="1">
                <a:off x="5124739" y="884125"/>
                <a:ext cx="474009" cy="4515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86" idx="5"/>
                <a:endCxn id="93" idx="1"/>
              </p:cNvCxnSpPr>
              <p:nvPr/>
            </p:nvCxnSpPr>
            <p:spPr>
              <a:xfrm>
                <a:off x="5873293" y="884125"/>
                <a:ext cx="502291" cy="4515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92" idx="3"/>
                <a:endCxn id="89" idx="7"/>
              </p:cNvCxnSpPr>
              <p:nvPr/>
            </p:nvCxnSpPr>
            <p:spPr>
              <a:xfrm flipH="1">
                <a:off x="4347901" y="1610265"/>
                <a:ext cx="502293" cy="5365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9" idx="5"/>
                <a:endCxn id="90" idx="1"/>
              </p:cNvCxnSpPr>
              <p:nvPr/>
            </p:nvCxnSpPr>
            <p:spPr>
              <a:xfrm>
                <a:off x="4347901" y="2421337"/>
                <a:ext cx="500900" cy="475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93" idx="4"/>
                <a:endCxn id="91" idx="0"/>
              </p:cNvCxnSpPr>
              <p:nvPr/>
            </p:nvCxnSpPr>
            <p:spPr>
              <a:xfrm flipH="1">
                <a:off x="6511461" y="1667126"/>
                <a:ext cx="1396" cy="2816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9" idx="3"/>
              </p:cNvCxnSpPr>
              <p:nvPr/>
            </p:nvCxnSpPr>
            <p:spPr>
              <a:xfrm flipH="1">
                <a:off x="3168437" y="2421337"/>
                <a:ext cx="904919" cy="1316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88" idx="3"/>
                <a:endCxn id="90" idx="7"/>
              </p:cNvCxnSpPr>
              <p:nvPr/>
            </p:nvCxnSpPr>
            <p:spPr>
              <a:xfrm flipH="1">
                <a:off x="5123346" y="2425276"/>
                <a:ext cx="475399" cy="4716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円/楕円 28"/>
              <p:cNvSpPr/>
              <p:nvPr/>
            </p:nvSpPr>
            <p:spPr>
              <a:xfrm>
                <a:off x="4016495" y="526367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0" name="円/楕円 29"/>
              <p:cNvSpPr/>
              <p:nvPr/>
            </p:nvSpPr>
            <p:spPr>
              <a:xfrm>
                <a:off x="2837032" y="368109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1" name="円/楕円 30"/>
              <p:cNvSpPr/>
              <p:nvPr/>
            </p:nvSpPr>
            <p:spPr>
              <a:xfrm>
                <a:off x="4016495" y="3672436"/>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2" name="円/楕円 31"/>
              <p:cNvSpPr/>
              <p:nvPr/>
            </p:nvSpPr>
            <p:spPr>
              <a:xfrm>
                <a:off x="5541885" y="368109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3" name="円/楕円 32"/>
              <p:cNvSpPr/>
              <p:nvPr/>
            </p:nvSpPr>
            <p:spPr>
              <a:xfrm>
                <a:off x="4791940" y="448374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34" name="直線矢印コネクタ 33"/>
              <p:cNvCxnSpPr>
                <a:stCxn id="88" idx="4"/>
              </p:cNvCxnSpPr>
              <p:nvPr/>
            </p:nvCxnSpPr>
            <p:spPr>
              <a:xfrm>
                <a:off x="5736018" y="2482136"/>
                <a:ext cx="0" cy="11989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5123345" y="4012497"/>
                <a:ext cx="475400" cy="528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endCxn id="91" idx="1"/>
              </p:cNvCxnSpPr>
              <p:nvPr/>
            </p:nvCxnSpPr>
            <p:spPr>
              <a:xfrm>
                <a:off x="5873290" y="4012497"/>
                <a:ext cx="500898" cy="528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5873290" y="1664055"/>
                <a:ext cx="562435" cy="20738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91" idx="3"/>
                <a:endCxn id="87" idx="7"/>
              </p:cNvCxnSpPr>
              <p:nvPr/>
            </p:nvCxnSpPr>
            <p:spPr>
              <a:xfrm flipH="1">
                <a:off x="5873292" y="4815147"/>
                <a:ext cx="500896" cy="5053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87" idx="2"/>
              </p:cNvCxnSpPr>
              <p:nvPr/>
            </p:nvCxnSpPr>
            <p:spPr>
              <a:xfrm>
                <a:off x="4404760" y="5457806"/>
                <a:ext cx="11371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9" idx="4"/>
              </p:cNvCxnSpPr>
              <p:nvPr/>
            </p:nvCxnSpPr>
            <p:spPr>
              <a:xfrm flipH="1">
                <a:off x="4210628" y="2478197"/>
                <a:ext cx="1" cy="119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90" idx="3"/>
              </p:cNvCxnSpPr>
              <p:nvPr/>
            </p:nvCxnSpPr>
            <p:spPr>
              <a:xfrm flipH="1">
                <a:off x="4347900" y="3171505"/>
                <a:ext cx="500901" cy="5577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90" idx="5"/>
              </p:cNvCxnSpPr>
              <p:nvPr/>
            </p:nvCxnSpPr>
            <p:spPr>
              <a:xfrm>
                <a:off x="5123346" y="3171505"/>
                <a:ext cx="475399" cy="5664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4347900" y="4003841"/>
                <a:ext cx="500900" cy="536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3168437" y="4012497"/>
                <a:ext cx="904918" cy="1308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4210628" y="4060701"/>
                <a:ext cx="0" cy="1202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87" idx="1"/>
              </p:cNvCxnSpPr>
              <p:nvPr/>
            </p:nvCxnSpPr>
            <p:spPr>
              <a:xfrm>
                <a:off x="5123345" y="4815148"/>
                <a:ext cx="475402" cy="5053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テキスト ボックス 1"/>
          <p:cNvSpPr txBox="1"/>
          <p:nvPr/>
        </p:nvSpPr>
        <p:spPr>
          <a:xfrm>
            <a:off x="1461080" y="5715000"/>
            <a:ext cx="7266065"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(a)                         (b)                          (c)</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48096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卒研発表" id="{B337A310-5595-C04D-878A-14FADDEE64F7}" vid="{6CA73480-B824-C146-8859-3CF0703F0455}"/>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この値は保存または変更の回数を示します。変更後は必ずアプリケーションによってこの値が更新されます。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CC889-B55A-4246-8D72-AEC912BCD209}">
  <ds:schemaRefs>
    <ds:schemaRef ds:uri="http://schemas.microsoft.com/sharepoint/v3/contenttype/forms"/>
  </ds:schemaRefs>
</ds:datastoreItem>
</file>

<file path=customXml/itemProps2.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8F4CB80-51E5-47C8-B45D-3834AA25DD5F}">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卒研発表</Template>
  <TotalTime>6579</TotalTime>
  <Words>1974</Words>
  <Application>Microsoft Macintosh PowerPoint</Application>
  <PresentationFormat>画面に合わせる (4:3)</PresentationFormat>
  <Paragraphs>288</Paragraphs>
  <Slides>17</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Cambria Math</vt:lpstr>
      <vt:lpstr>Consolas</vt:lpstr>
      <vt:lpstr>Corbel</vt:lpstr>
      <vt:lpstr>HGｺﾞｼｯｸM</vt:lpstr>
      <vt:lpstr>Meiryo</vt:lpstr>
      <vt:lpstr>Meiryo UI</vt:lpstr>
      <vt:lpstr>Wingdings</vt:lpstr>
      <vt:lpstr>Arial</vt:lpstr>
      <vt:lpstr>黒板 16x9</vt:lpstr>
      <vt:lpstr>PowerPoint プレゼンテーション</vt:lpstr>
      <vt:lpstr>研究背景</vt:lpstr>
      <vt:lpstr>研究目的</vt:lpstr>
      <vt:lpstr>既存の研究</vt:lpstr>
      <vt:lpstr>ネットワークトモグラフィとは</vt:lpstr>
      <vt:lpstr>グループ検査</vt:lpstr>
      <vt:lpstr>グループ検査</vt:lpstr>
      <vt:lpstr>数理モデルによる定式</vt:lpstr>
      <vt:lpstr>数値実験で使用するネットワーク</vt:lpstr>
      <vt:lpstr>問題の前提条件</vt:lpstr>
      <vt:lpstr>故障リンク検出アルゴリズム</vt:lpstr>
      <vt:lpstr>CBPアルゴリズム</vt:lpstr>
      <vt:lpstr>性能評価の方法</vt:lpstr>
      <vt:lpstr>性能評価 1</vt:lpstr>
      <vt:lpstr>性能評価 2</vt:lpstr>
      <vt:lpstr>考察</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 レイアウト</dc:title>
  <dc:creator>Summer</dc:creator>
  <cp:lastModifiedBy>Microsoft Office ユーザー</cp:lastModifiedBy>
  <cp:revision>109</cp:revision>
  <dcterms:created xsi:type="dcterms:W3CDTF">2013-04-05T19:59:21Z</dcterms:created>
  <dcterms:modified xsi:type="dcterms:W3CDTF">2016-02-14T17:10:45Z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