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67" r:id="rId15"/>
    <p:sldId id="268" r:id="rId16"/>
    <p:sldId id="269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6429" autoAdjust="0"/>
  </p:normalViewPr>
  <p:slideViewPr>
    <p:cSldViewPr>
      <p:cViewPr varScale="1">
        <p:scale>
          <a:sx n="126" d="100"/>
          <a:sy n="126" d="100"/>
        </p:scale>
        <p:origin x="1184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2120944"/>
        <c:axId val="-2022117520"/>
      </c:barChart>
      <c:catAx>
        <c:axId val="-202212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22117520"/>
        <c:crosses val="autoZero"/>
        <c:auto val="1"/>
        <c:lblAlgn val="ctr"/>
        <c:lblOffset val="100"/>
        <c:noMultiLvlLbl val="0"/>
      </c:catAx>
      <c:valAx>
        <c:axId val="-202211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2212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/>
        </a:p>
      </dgm:t>
    </dgm:pt>
    <dgm:pt modelId="{477D14C5-CED9-4CFC-B338-DFB0C8090B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C111C18A-FD96-4E63-821A-54D70D8DC65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33EAD35F-38F2-4CB7-9A6D-B04FFD8A51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3C67E77D-62FA-499D-B5E6-E79A091C5267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D6510970-8F9C-4B45-A0F3-6ACB9AA76D40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709ED9DC-E391-4C6C-B788-93F1C2EFB6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CC6B7442-0B72-4EF2-9F13-1325B51AFF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E0A3CAE-D039-42F2-AF12-1E6F6793A633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585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sp:txBody>
      <dsp:txXfrm>
        <a:off x="24417" y="82996"/>
        <a:ext cx="3266728" cy="451341"/>
      </dsp:txXfrm>
    </dsp:sp>
    <dsp:sp modelId="{CD5F6E02-AD43-4E7A-935B-DDF5D6C74800}">
      <dsp:nvSpPr>
        <dsp:cNvPr id="0" name=""/>
        <dsp:cNvSpPr/>
      </dsp:nvSpPr>
      <dsp:spPr>
        <a:xfrm>
          <a:off x="0" y="558754"/>
          <a:ext cx="3315562" cy="63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558754"/>
        <a:ext cx="3315562" cy="636525"/>
      </dsp:txXfrm>
    </dsp:sp>
    <dsp:sp modelId="{81203336-F3DE-4B3A-BCF4-0F68C23AC2BB}">
      <dsp:nvSpPr>
        <dsp:cNvPr id="0" name=""/>
        <dsp:cNvSpPr/>
      </dsp:nvSpPr>
      <dsp:spPr>
        <a:xfrm>
          <a:off x="0" y="11952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sp:txBody>
      <dsp:txXfrm>
        <a:off x="24417" y="1219696"/>
        <a:ext cx="3266728" cy="451341"/>
      </dsp:txXfrm>
    </dsp:sp>
    <dsp:sp modelId="{782956A5-ADC8-4959-B856-589B9D9B9635}">
      <dsp:nvSpPr>
        <dsp:cNvPr id="0" name=""/>
        <dsp:cNvSpPr/>
      </dsp:nvSpPr>
      <dsp:spPr>
        <a:xfrm>
          <a:off x="0" y="1695454"/>
          <a:ext cx="3315562" cy="636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1695454"/>
        <a:ext cx="3315562" cy="636525"/>
      </dsp:txXfrm>
    </dsp:sp>
    <dsp:sp modelId="{D64CB5D5-837D-47FC-9E42-A26D800BC695}">
      <dsp:nvSpPr>
        <dsp:cNvPr id="0" name=""/>
        <dsp:cNvSpPr/>
      </dsp:nvSpPr>
      <dsp:spPr>
        <a:xfrm>
          <a:off x="0" y="2331979"/>
          <a:ext cx="3315562" cy="500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5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sp:txBody>
      <dsp:txXfrm>
        <a:off x="24417" y="2356396"/>
        <a:ext cx="3266728" cy="451341"/>
      </dsp:txXfrm>
    </dsp:sp>
    <dsp:sp modelId="{08B7B17B-8600-44B0-B235-389E5D71D804}">
      <dsp:nvSpPr>
        <dsp:cNvPr id="0" name=""/>
        <dsp:cNvSpPr/>
      </dsp:nvSpPr>
      <dsp:spPr>
        <a:xfrm>
          <a:off x="0" y="2832154"/>
          <a:ext cx="3315562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2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sp:txBody>
      <dsp:txXfrm>
        <a:off x="0" y="2832154"/>
        <a:ext cx="3315562" cy="3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2/12/16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2016/2/12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0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98740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97529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 latinLnBrk="0">
              <a:defRPr kumimoji="1" lang="ja-JP" sz="405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/>
            </a:lvl6pPr>
            <a:lvl7pPr marL="1468003" latinLnBrk="0">
              <a:defRPr kumimoji="1" lang="ja-JP"/>
            </a:lvl7pPr>
            <a:lvl8pPr marL="1468003" latinLnBrk="0">
              <a:defRPr kumimoji="1" lang="ja-JP"/>
            </a:lvl8pPr>
            <a:lvl9pPr marL="1468003" latinLnBrk="0">
              <a:defRPr kumimoji="1" lang="ja-JP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02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73233" y="274640"/>
            <a:ext cx="1028968" cy="5901747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1159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83085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754581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926077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097573" latinLnBrk="0">
              <a:defRPr kumimoji="1" lang="ja-JP" baseline="0"/>
            </a:lvl6pPr>
            <a:lvl7pPr marL="1269068" latinLnBrk="0">
              <a:defRPr kumimoji="1" lang="ja-JP" baseline="0"/>
            </a:lvl7pPr>
            <a:lvl8pPr marL="1440564" latinLnBrk="0">
              <a:defRPr kumimoji="1" lang="ja-JP" baseline="0"/>
            </a:lvl8pPr>
            <a:lvl9pPr marL="1612060" latinLnBrk="0">
              <a:defRPr kumimoji="1" lang="ja-JP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3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3301" b="0" cap="none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kumimoji="1" lang="ja-JP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47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16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 baseline="0"/>
            </a:lvl7pPr>
            <a:lvl8pPr marL="1468003" latinLnBrk="0">
              <a:defRPr kumimoji="1" lang="ja-JP" sz="1200" baseline="0"/>
            </a:lvl8pPr>
            <a:lvl9pPr marL="1468003"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1500" b="1"/>
            </a:lvl2pPr>
            <a:lvl3pPr marL="685983" indent="0" latinLnBrk="0">
              <a:buNone/>
              <a:defRPr kumimoji="1" lang="ja-JP" sz="1350" b="1"/>
            </a:lvl3pPr>
            <a:lvl4pPr marL="1028974" indent="0" latinLnBrk="0">
              <a:buNone/>
              <a:defRPr kumimoji="1" lang="ja-JP" sz="1200" b="1"/>
            </a:lvl4pPr>
            <a:lvl5pPr marL="1371966" indent="0" latinLnBrk="0">
              <a:buNone/>
              <a:defRPr kumimoji="1" lang="ja-JP" sz="1200" b="1"/>
            </a:lvl5pPr>
            <a:lvl6pPr marL="1714957" indent="0" latinLnBrk="0">
              <a:buNone/>
              <a:defRPr kumimoji="1" lang="ja-JP" sz="1200" b="1"/>
            </a:lvl6pPr>
            <a:lvl7pPr marL="2057949" indent="0" latinLnBrk="0">
              <a:buNone/>
              <a:defRPr kumimoji="1" lang="ja-JP" sz="1200" b="1"/>
            </a:lvl7pPr>
            <a:lvl8pPr marL="2400940" indent="0" latinLnBrk="0">
              <a:buNone/>
              <a:defRPr kumimoji="1" lang="ja-JP" sz="1200" b="1"/>
            </a:lvl8pPr>
            <a:lvl9pPr marL="2743932" indent="0" latinLnBrk="0">
              <a:buNone/>
              <a:defRPr kumimoji="1" lang="ja-JP"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468003"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8003" latinLnBrk="0">
              <a:defRPr kumimoji="1" lang="ja-JP" sz="1200"/>
            </a:lvl6pPr>
            <a:lvl7pPr marL="1468003" latinLnBrk="0">
              <a:defRPr kumimoji="1" lang="ja-JP" sz="1200"/>
            </a:lvl7pPr>
            <a:lvl8pPr marL="1468003" latinLnBrk="0">
              <a:defRPr kumimoji="1" lang="ja-JP" sz="1200"/>
            </a:lvl8pPr>
            <a:lvl9pPr marL="1468003" latinLnBrk="0">
              <a:defRPr kumimoji="1" lang="ja-JP"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7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 altLang="en-US" sz="135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93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2013/7/26</a:t>
            </a:r>
            <a:endParaRPr kumimoji="1" 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uk-UA" smtClean="0"/>
              <a:t>‹#›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3702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15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35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 sz="1200"/>
            </a:lvl6pPr>
            <a:lvl7pPr latinLnBrk="0">
              <a:defRPr kumimoji="1" lang="ja-JP" sz="1200" baseline="0"/>
            </a:lvl7pPr>
            <a:lvl8pPr latinLnBrk="0">
              <a:defRPr kumimoji="1" lang="ja-JP" sz="1200" baseline="0"/>
            </a:lvl8pPr>
            <a:lvl9pPr latinLnBrk="0">
              <a:defRPr kumimoji="1" lang="ja-JP" sz="1200" baseline="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14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 altLang="en-US" sz="135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2401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2101"/>
            </a:lvl2pPr>
            <a:lvl3pPr marL="685983" indent="0" latinLnBrk="0">
              <a:buNone/>
              <a:defRPr kumimoji="1" lang="ja-JP" sz="1800"/>
            </a:lvl3pPr>
            <a:lvl4pPr marL="1028974" indent="0" latinLnBrk="0">
              <a:buNone/>
              <a:defRPr kumimoji="1" lang="ja-JP" sz="1500"/>
            </a:lvl4pPr>
            <a:lvl5pPr marL="1371966" indent="0" latinLnBrk="0">
              <a:buNone/>
              <a:defRPr kumimoji="1" lang="ja-JP" sz="1500"/>
            </a:lvl5pPr>
            <a:lvl6pPr marL="1714957" indent="0" latinLnBrk="0">
              <a:buNone/>
              <a:defRPr kumimoji="1" lang="ja-JP" sz="1500"/>
            </a:lvl6pPr>
            <a:lvl7pPr marL="2057949" indent="0" latinLnBrk="0">
              <a:buNone/>
              <a:defRPr kumimoji="1" lang="ja-JP" sz="1500"/>
            </a:lvl7pPr>
            <a:lvl8pPr marL="2400940" indent="0" latinLnBrk="0">
              <a:buNone/>
              <a:defRPr kumimoji="1" lang="ja-JP" sz="1500"/>
            </a:lvl8pPr>
            <a:lvl9pPr marL="2743932" indent="0" latinLnBrk="0">
              <a:buNone/>
              <a:defRPr kumimoji="1" lang="ja-JP"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kumimoji="1" 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91" indent="0" latinLnBrk="0">
              <a:buNone/>
              <a:defRPr kumimoji="1" lang="ja-JP" sz="900"/>
            </a:lvl2pPr>
            <a:lvl3pPr marL="685983" indent="0" latinLnBrk="0">
              <a:buNone/>
              <a:defRPr kumimoji="1" lang="ja-JP" sz="750"/>
            </a:lvl3pPr>
            <a:lvl4pPr marL="1028974" indent="0" latinLnBrk="0">
              <a:buNone/>
              <a:defRPr kumimoji="1" lang="ja-JP" sz="675"/>
            </a:lvl4pPr>
            <a:lvl5pPr marL="1371966" indent="0" latinLnBrk="0">
              <a:buNone/>
              <a:defRPr kumimoji="1" lang="ja-JP" sz="675"/>
            </a:lvl5pPr>
            <a:lvl6pPr marL="1714957" indent="0" latinLnBrk="0">
              <a:buNone/>
              <a:defRPr kumimoji="1" lang="ja-JP" sz="675"/>
            </a:lvl6pPr>
            <a:lvl7pPr marL="2057949" indent="0" latinLnBrk="0">
              <a:buNone/>
              <a:defRPr kumimoji="1" lang="ja-JP" sz="675"/>
            </a:lvl7pPr>
            <a:lvl8pPr marL="2400940" indent="0" latinLnBrk="0">
              <a:buNone/>
              <a:defRPr kumimoji="1" lang="ja-JP" sz="675"/>
            </a:lvl8pPr>
            <a:lvl9pPr marL="2743932" indent="0" latinLnBrk="0">
              <a:buNone/>
              <a:defRPr kumimoji="1" lang="ja-JP"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86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7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7475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kumimoji="1" lang="ja-JP" sz="240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kumimoji="1" lang="ja-JP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kumimoji="1" lang="ja-JP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39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数理モデル研究室</a:t>
            </a:r>
            <a:endParaRPr lang="en-US" altLang="ja-JP" dirty="0" smtClean="0"/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年情報工学科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猪子亮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3602" y="4000649"/>
            <a:ext cx="6516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500" dirty="0">
                <a:latin typeface="Meiryo" charset="-128"/>
                <a:ea typeface="Meiryo" charset="-128"/>
                <a:cs typeface="Meiryo" charset="-128"/>
              </a:rPr>
              <a:t>A Failure Detection Method based on Adaptive Network Tomography</a:t>
            </a:r>
            <a:endParaRPr kumimoji="1" lang="ja-JP" altLang="en-US" sz="15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962" y="2699862"/>
            <a:ext cx="6763837" cy="4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2701" dirty="0">
                <a:latin typeface="Meiryo" charset="-128"/>
                <a:ea typeface="Meiryo" charset="-128"/>
                <a:cs typeface="Meiryo" charset="-128"/>
              </a:rPr>
              <a:t>適応型</a:t>
            </a:r>
            <a:r>
              <a:rPr kumimoji="1" lang="ja-JP" altLang="en-US" sz="2701">
                <a:latin typeface="Meiryo" charset="-128"/>
                <a:ea typeface="Meiryo" charset="-128"/>
                <a:cs typeface="Meiryo" charset="-128"/>
              </a:rPr>
              <a:t>ネットワークトモグラフィを用いた</a:t>
            </a:r>
            <a:endParaRPr kumimoji="1" lang="ja-JP" altLang="en-US" sz="270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81200" y="3276600"/>
            <a:ext cx="6688292" cy="4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ja-JP" altLang="en-US" sz="2701" dirty="0">
                <a:latin typeface="Meiryo" charset="-128"/>
                <a:ea typeface="Meiryo" charset="-128"/>
                <a:cs typeface="Meiryo" charset="-128"/>
              </a:rPr>
              <a:t>故障リンク検出の評価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9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388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タイトルおよびコンテンツのレイアウト (グラフを使用)</a:t>
            </a:r>
          </a:p>
        </p:txBody>
      </p:sp>
      <p:graphicFrame>
        <p:nvGraphicFramePr>
          <p:cNvPr id="7" name="コンテンツ プレースホルダー 6" descr="集合縦棒グラフ" title="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66868"/>
              </p:ext>
            </p:extLst>
          </p:nvPr>
        </p:nvGraphicFramePr>
        <p:xfrm>
          <a:off x="1142108" y="2285702"/>
          <a:ext cx="6859786" cy="3201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(表を使用)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graphicFrame>
        <p:nvGraphicFramePr>
          <p:cNvPr id="4" name="コンテンツ プレースホルダー 3" descr="3 列 4 行のサンプル表" title="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296475"/>
              </p:ext>
            </p:extLst>
          </p:nvPr>
        </p:nvGraphicFramePr>
        <p:xfrm>
          <a:off x="4686331" y="2285702"/>
          <a:ext cx="3315564" cy="15434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5188"/>
                <a:gridCol w="1105188"/>
                <a:gridCol w="1105188"/>
              </a:tblGrid>
              <a:tr h="385863">
                <a:tc>
                  <a:txBody>
                    <a:bodyPr/>
                    <a:lstStyle/>
                    <a:p>
                      <a:endParaRPr kumimoji="1" 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 A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</a:t>
                      </a:r>
                      <a:r>
                        <a:rPr kumimoji="1" lang="ja-JP" sz="14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B</a:t>
                      </a:r>
                      <a:endParaRPr kumimoji="1" lang="ja-JP" sz="14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98" marR="68598" marT="34299" marB="34299" anchor="ctr"/>
                </a:tc>
              </a:tr>
              <a:tr h="385863">
                <a:tc>
                  <a:txBody>
                    <a:bodyPr/>
                    <a:lstStyle/>
                    <a:p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</a:p>
                  </a:txBody>
                  <a:tcPr marL="68598" marR="68598" marT="34299" marB="34299" anchor="ctr"/>
                </a:tc>
              </a:tr>
              <a:tr h="385863">
                <a:tc>
                  <a:txBody>
                    <a:bodyPr/>
                    <a:lstStyle/>
                    <a:p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76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88</a:t>
                      </a:r>
                    </a:p>
                  </a:txBody>
                  <a:tcPr marL="68598" marR="68598" marT="34299" marB="34299" anchor="ctr"/>
                </a:tc>
              </a:tr>
              <a:tr h="385863">
                <a:tc>
                  <a:txBody>
                    <a:bodyPr/>
                    <a:lstStyle/>
                    <a:p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3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84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</a:t>
                      </a:r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(SmartArt を使用)</a:t>
            </a:r>
          </a:p>
        </p:txBody>
      </p:sp>
      <p:graphicFrame>
        <p:nvGraphicFramePr>
          <p:cNvPr id="4" name="コンテンツ プレースホルダー 3" descr="縦方向箇条書きリスト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081345"/>
              </p:ext>
            </p:extLst>
          </p:nvPr>
        </p:nvGraphicFramePr>
        <p:xfrm>
          <a:off x="1142108" y="2285702"/>
          <a:ext cx="3315563" cy="320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95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8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9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1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研究背景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101" dirty="0"/>
              <a:t>ICT</a:t>
            </a:r>
            <a:r>
              <a:rPr lang="ja-JP" altLang="en-US" sz="2101" dirty="0"/>
              <a:t>を利用したリアルタイム性のあるサービスが普及</a:t>
            </a:r>
            <a:endParaRPr lang="en-US" altLang="ja-JP" sz="2101" dirty="0"/>
          </a:p>
          <a:p>
            <a:endParaRPr lang="en-US" altLang="ja-JP" sz="2101" dirty="0"/>
          </a:p>
          <a:p>
            <a:r>
              <a:rPr lang="ja-JP" altLang="en-US" sz="2101" dirty="0"/>
              <a:t>高品質なネットワークが必要</a:t>
            </a:r>
            <a:endParaRPr lang="en-US" altLang="ja-JP" sz="2101" dirty="0"/>
          </a:p>
          <a:p>
            <a:endParaRPr lang="ja-JP" altLang="en-US" sz="2101" dirty="0"/>
          </a:p>
          <a:p>
            <a:r>
              <a:rPr lang="ja-JP" altLang="en-US" sz="2101" dirty="0"/>
              <a:t>品質を低下させる原因は様々ある</a:t>
            </a:r>
            <a:endParaRPr lang="en-US" altLang="ja-JP" sz="2101" dirty="0"/>
          </a:p>
          <a:p>
            <a:endParaRPr lang="en-US" altLang="ja-JP" sz="2101" dirty="0"/>
          </a:p>
          <a:p>
            <a:r>
              <a:rPr lang="ja-JP" altLang="en-US" sz="2101" dirty="0"/>
              <a:t>本研究では故障リンクに注目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1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研究目的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故障リンク検出のためのネットワークトモグラフィを実装</a:t>
            </a:r>
            <a:endParaRPr lang="en-US" altLang="ja-JP" sz="2101" dirty="0"/>
          </a:p>
          <a:p>
            <a:endParaRPr lang="en-US" altLang="ja-JP" sz="2101" dirty="0"/>
          </a:p>
          <a:p>
            <a:r>
              <a:rPr lang="ja-JP" altLang="en-US" sz="2101" dirty="0"/>
              <a:t>数値実験によってデータを収集</a:t>
            </a:r>
            <a:endParaRPr lang="en-US" altLang="ja-JP" sz="2101" dirty="0"/>
          </a:p>
          <a:p>
            <a:endParaRPr lang="en-US" altLang="ja-JP" sz="2101" dirty="0"/>
          </a:p>
          <a:p>
            <a:r>
              <a:rPr lang="ja-JP" altLang="en-US" sz="2101" dirty="0"/>
              <a:t>得られたデータをもとに非適応型と性能を比較する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2</a:t>
            </a:fld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954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既存の研究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244" indent="-257244">
              <a:buFont typeface="Wingdings" panose="05000000000000000000" pitchFamily="2" charset="2"/>
              <a:buChar char="l"/>
            </a:pPr>
            <a:r>
              <a:rPr lang="ja-JP" altLang="en-US" dirty="0"/>
              <a:t>信学技報</a:t>
            </a:r>
            <a:r>
              <a:rPr lang="en-US" altLang="ja-JP" dirty="0"/>
              <a:t>, vol.114, no.209, CQ2014-65, pp.147-152, 2014</a:t>
            </a:r>
            <a:r>
              <a:rPr lang="ja-JP" altLang="en-US" dirty="0"/>
              <a:t>年　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. </a:t>
            </a:r>
            <a:r>
              <a:rPr lang="ja-JP" altLang="en-US" dirty="0"/>
              <a:t>「論理型ネットワークトモグラフィを用いた故障リンク検出のための</a:t>
            </a:r>
            <a:r>
              <a:rPr lang="ja-JP" altLang="en-US" dirty="0" smtClean="0"/>
              <a:t>観測パス構築手法」</a:t>
            </a:r>
            <a:endParaRPr lang="en-US" altLang="ja-JP" dirty="0"/>
          </a:p>
          <a:p>
            <a:pPr lvl="1"/>
            <a:r>
              <a:rPr lang="ja-JP" altLang="en-US" sz="1800" dirty="0"/>
              <a:t> 著者 </a:t>
            </a:r>
            <a:r>
              <a:rPr lang="en-US" altLang="ja-JP" sz="1800" dirty="0"/>
              <a:t>: </a:t>
            </a:r>
            <a:r>
              <a:rPr lang="ja-JP" altLang="en-US" sz="1800" dirty="0"/>
              <a:t>向本将規  松田崇弘  原晋介  滝沢賢一  小野文枝　　　</a:t>
            </a:r>
            <a:r>
              <a:rPr lang="en-US" altLang="ja-JP" sz="1800" dirty="0"/>
              <a:t>     	      </a:t>
            </a:r>
            <a:r>
              <a:rPr lang="ja-JP" altLang="en-US" sz="1800" dirty="0"/>
              <a:t>三浦龍</a:t>
            </a:r>
            <a:endParaRPr lang="en-US" altLang="ja-JP" sz="18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57244" indent="-257244">
              <a:buFont typeface="Wingdings" panose="05000000000000000000" pitchFamily="2" charset="2"/>
              <a:buChar char="l"/>
            </a:pPr>
            <a:r>
              <a:rPr lang="en-US" altLang="ja-JP" dirty="0"/>
              <a:t>2015</a:t>
            </a:r>
            <a:r>
              <a:rPr lang="ja-JP" altLang="en-US" dirty="0"/>
              <a:t>年 電子情報通信学会総合大会 </a:t>
            </a:r>
            <a:r>
              <a:rPr lang="en-US" altLang="ja-JP" dirty="0"/>
              <a:t>A-22-5 p301 </a:t>
            </a:r>
            <a:r>
              <a:rPr lang="ja-JP" altLang="en-US" dirty="0"/>
              <a:t>「適応的論理型ネットワークトモグラフィにおける初期観測パス選択に関する検討」</a:t>
            </a:r>
            <a:endParaRPr lang="en-US" altLang="ja-JP" dirty="0"/>
          </a:p>
          <a:p>
            <a:pPr lvl="1"/>
            <a:r>
              <a:rPr lang="ja-JP" altLang="en-US" sz="1800" dirty="0"/>
              <a:t> 著者 </a:t>
            </a:r>
            <a:r>
              <a:rPr lang="en-US" altLang="ja-JP" sz="1800" dirty="0"/>
              <a:t>:</a:t>
            </a:r>
            <a:r>
              <a:rPr lang="ja-JP" altLang="en-US" sz="1800" dirty="0"/>
              <a:t> 向本将規  松田崇弘  原晋介  滝沢賢一  小野文枝</a:t>
            </a:r>
            <a:r>
              <a:rPr lang="en-US" altLang="ja-JP" sz="1800" dirty="0"/>
              <a:t>                       	       </a:t>
            </a:r>
            <a:r>
              <a:rPr lang="ja-JP" altLang="en-US" sz="1800" dirty="0"/>
              <a:t>三浦龍</a:t>
            </a:r>
            <a:endParaRPr lang="en-US" altLang="ja-JP" sz="18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3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085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ネットワークトモグラフィとは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4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0477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5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6362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6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2827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7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4030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701" dirty="0"/>
              <a:t>グループ検査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101" dirty="0"/>
              <a:t>故</a:t>
            </a:r>
            <a:endParaRPr lang="en-US" altLang="ja-JP" sz="210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ja-JP" sz="1200"/>
              <a:pPr/>
              <a:t>8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7188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卒研発表" id="{B337A310-5595-C04D-878A-14FADDEE64F7}" vid="{6CA73480-B824-C146-8859-3CF0703F0455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卒研発表</Template>
  <TotalTime>2786</TotalTime>
  <Words>253</Words>
  <Application>Microsoft Macintosh PowerPoint</Application>
  <PresentationFormat>画面に合わせる (4:3)</PresentationFormat>
  <Paragraphs>84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Consolas</vt:lpstr>
      <vt:lpstr>Corbel</vt:lpstr>
      <vt:lpstr>HGｺﾞｼｯｸM</vt:lpstr>
      <vt:lpstr>Meiryo</vt:lpstr>
      <vt:lpstr>Meiryo UI</vt:lpstr>
      <vt:lpstr>Wingdings</vt:lpstr>
      <vt:lpstr>Arial</vt:lpstr>
      <vt:lpstr>黒板 16x9</vt:lpstr>
      <vt:lpstr>PowerPoint プレゼンテーション</vt:lpstr>
      <vt:lpstr>研究背景</vt:lpstr>
      <vt:lpstr>研究目的</vt:lpstr>
      <vt:lpstr>既存の研究</vt:lpstr>
      <vt:lpstr>ネットワークトモグラフィとは</vt:lpstr>
      <vt:lpstr>グループ検査</vt:lpstr>
      <vt:lpstr>グループ検査</vt:lpstr>
      <vt:lpstr>グループ検査</vt:lpstr>
      <vt:lpstr>グループ検査</vt:lpstr>
      <vt:lpstr>グループ検査</vt:lpstr>
      <vt:lpstr>タイトルおよびコンテンツのレイアウト (グラフを使用)</vt:lpstr>
      <vt:lpstr>2 つのコンテンツのレイアウト (表を使用)</vt:lpstr>
      <vt:lpstr>2 つのコンテンツのレイアウト (SmartArt を使用)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Microsoft Office ユーザー</cp:lastModifiedBy>
  <cp:revision>31</cp:revision>
  <dcterms:created xsi:type="dcterms:W3CDTF">2013-04-05T19:59:21Z</dcterms:created>
  <dcterms:modified xsi:type="dcterms:W3CDTF">2016-02-12T01:48:52Z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