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4"/>
  </p:sldMasterIdLst>
  <p:notesMasterIdLst>
    <p:notesMasterId r:id="rId24"/>
  </p:notesMasterIdLst>
  <p:handoutMasterIdLst>
    <p:handoutMasterId r:id="rId25"/>
  </p:handoutMasterIdLst>
  <p:sldIdLst>
    <p:sldId id="256" r:id="rId5"/>
    <p:sldId id="304" r:id="rId6"/>
    <p:sldId id="277" r:id="rId7"/>
    <p:sldId id="276" r:id="rId8"/>
    <p:sldId id="286" r:id="rId9"/>
    <p:sldId id="279" r:id="rId10"/>
    <p:sldId id="302" r:id="rId11"/>
    <p:sldId id="292" r:id="rId12"/>
    <p:sldId id="293" r:id="rId13"/>
    <p:sldId id="283" r:id="rId14"/>
    <p:sldId id="306" r:id="rId15"/>
    <p:sldId id="307" r:id="rId16"/>
    <p:sldId id="284" r:id="rId17"/>
    <p:sldId id="295" r:id="rId18"/>
    <p:sldId id="296" r:id="rId19"/>
    <p:sldId id="301" r:id="rId20"/>
    <p:sldId id="297" r:id="rId21"/>
    <p:sldId id="298" r:id="rId22"/>
    <p:sldId id="305"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5" autoAdjust="0"/>
    <p:restoredTop sz="77762" autoAdjust="0"/>
  </p:normalViewPr>
  <p:slideViewPr>
    <p:cSldViewPr>
      <p:cViewPr>
        <p:scale>
          <a:sx n="87" d="100"/>
          <a:sy n="87" d="100"/>
        </p:scale>
        <p:origin x="2304" y="392"/>
      </p:cViewPr>
      <p:guideLst>
        <p:guide pos="2880"/>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latinLnBrk="0">
              <a:defRPr kumimoji="1" lang="ja-JP" sz="1200"/>
            </a:lvl1pPr>
          </a:lstStyle>
          <a:p>
            <a:endParaRPr kumimoji="1" lang="ja-JP"/>
          </a:p>
        </p:txBody>
      </p:sp>
      <p:sp>
        <p:nvSpPr>
          <p:cNvPr id="3" name="日付プレースホルダー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latinLnBrk="0">
              <a:defRPr kumimoji="1" lang="ja-JP" sz="1200"/>
            </a:lvl1pPr>
          </a:lstStyle>
          <a:p>
            <a:fld id="{784AA43A-3F76-4A13-9CD6-36134EB429E3}" type="datetimeFigureOut">
              <a:rPr kumimoji="1" lang="en-US" altLang="ja-JP"/>
              <a:t>2/15/16</a:t>
            </a:fld>
            <a:endParaRPr kumimoji="1" lang="ja-JP"/>
          </a:p>
        </p:txBody>
      </p:sp>
      <p:sp>
        <p:nvSpPr>
          <p:cNvPr id="4" name="フッター プレースホルダー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latinLnBrk="0">
              <a:defRPr kumimoji="1" lang="ja-JP" sz="1200"/>
            </a:lvl1pPr>
          </a:lstStyle>
          <a:p>
            <a:endParaRPr kumimoji="1" lang="ja-JP"/>
          </a:p>
        </p:txBody>
      </p:sp>
      <p:sp>
        <p:nvSpPr>
          <p:cNvPr id="5" name="スライド番号プレースホルダー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latinLnBrk="0">
              <a:defRPr kumimoji="1" lang="ja-JP" sz="1200"/>
            </a:lvl1pPr>
          </a:lstStyle>
          <a:p>
            <a:fld id="{A850423A-8BCE-448E-A97B-03A88B2B12C1}" type="slidenum">
              <a:rPr kumimoji="1" lang="ja-JP"/>
              <a:t>‹#›</a:t>
            </a:fld>
            <a:endParaRPr kumimoji="1" lang="ja-JP"/>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latinLnBrk="0">
              <a:defRPr kumimoji="1" lang="ja-JP" sz="1200"/>
            </a:lvl1pPr>
          </a:lstStyle>
          <a:p>
            <a:endParaRPr kumimoji="1" lang="ja-JP"/>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latinLnBrk="0">
              <a:defRPr kumimoji="1" lang="ja-JP" sz="1200"/>
            </a:lvl1pPr>
          </a:lstStyle>
          <a:p>
            <a:fld id="{5F674A4F-2B7A-4ECB-A400-260B2FFC03C1}" type="datetimeFigureOut">
              <a:t>2016/2/15</a:t>
            </a:fld>
            <a:endParaRPr kumimoji="1" lang="ja-JP"/>
          </a:p>
        </p:txBody>
      </p:sp>
      <p:sp>
        <p:nvSpPr>
          <p:cNvPr id="4" name="スライド イメージ プレースホルダー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kumimoji="1" lang="ja-JP"/>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latinLnBrk="0">
              <a:defRPr kumimoji="1" lang="ja-JP" sz="1200"/>
            </a:lvl1pPr>
          </a:lstStyle>
          <a:p>
            <a:endParaRPr kumimoji="1" lang="ja-JP"/>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latinLnBrk="0">
              <a:defRPr kumimoji="1" lang="ja-JP" sz="1200"/>
            </a:lvl1pPr>
          </a:lstStyle>
          <a:p>
            <a:fld id="{01F2A70B-78F2-4DCF-B53B-C990D2FAFB8A}" type="slidenum">
              <a:t>‹#›</a:t>
            </a:fld>
            <a:endParaRPr kumimoji="1" lang="ja-JP"/>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sz="1200" kern="1200">
        <a:solidFill>
          <a:schemeClr val="tx1"/>
        </a:solidFill>
        <a:latin typeface="+mn-lt"/>
        <a:ea typeface="+mn-ea"/>
        <a:cs typeface="+mn-cs"/>
      </a:defRPr>
    </a:lvl1pPr>
    <a:lvl2pPr marL="457200" algn="l" defTabSz="914400" rtl="0" eaLnBrk="1" latinLnBrk="0" hangingPunct="1">
      <a:defRPr kumimoji="1" lang="ja-JP" sz="1200" kern="1200">
        <a:solidFill>
          <a:schemeClr val="tx1"/>
        </a:solidFill>
        <a:latin typeface="+mn-lt"/>
        <a:ea typeface="+mn-ea"/>
        <a:cs typeface="+mn-cs"/>
      </a:defRPr>
    </a:lvl2pPr>
    <a:lvl3pPr marL="914400" algn="l" defTabSz="914400" rtl="0" eaLnBrk="1" latinLnBrk="0" hangingPunct="1">
      <a:defRPr kumimoji="1" lang="ja-JP" sz="1200" kern="1200">
        <a:solidFill>
          <a:schemeClr val="tx1"/>
        </a:solidFill>
        <a:latin typeface="+mn-lt"/>
        <a:ea typeface="+mn-ea"/>
        <a:cs typeface="+mn-cs"/>
      </a:defRPr>
    </a:lvl3pPr>
    <a:lvl4pPr marL="1371600" algn="l" defTabSz="914400" rtl="0" eaLnBrk="1" latinLnBrk="0" hangingPunct="1">
      <a:defRPr kumimoji="1" lang="ja-JP" sz="1200" kern="1200">
        <a:solidFill>
          <a:schemeClr val="tx1"/>
        </a:solidFill>
        <a:latin typeface="+mn-lt"/>
        <a:ea typeface="+mn-ea"/>
        <a:cs typeface="+mn-cs"/>
      </a:defRPr>
    </a:lvl4pPr>
    <a:lvl5pPr marL="1828800" algn="l" defTabSz="914400" rtl="0" eaLnBrk="1" latinLnBrk="0" hangingPunct="1">
      <a:defRPr kumimoji="1" lang="ja-JP" sz="1200" kern="1200">
        <a:solidFill>
          <a:schemeClr val="tx1"/>
        </a:solidFill>
        <a:latin typeface="+mn-lt"/>
        <a:ea typeface="+mn-ea"/>
        <a:cs typeface="+mn-cs"/>
      </a:defRPr>
    </a:lvl5pPr>
    <a:lvl6pPr marL="2286000" algn="l" defTabSz="914400" rtl="0" eaLnBrk="1" latinLnBrk="0" hangingPunct="1">
      <a:defRPr kumimoji="1" lang="ja-JP" sz="1200" kern="1200">
        <a:solidFill>
          <a:schemeClr val="tx1"/>
        </a:solidFill>
        <a:latin typeface="+mn-lt"/>
        <a:ea typeface="+mn-ea"/>
        <a:cs typeface="+mn-cs"/>
      </a:defRPr>
    </a:lvl6pPr>
    <a:lvl7pPr marL="2743200" algn="l" defTabSz="914400" rtl="0" eaLnBrk="1" latinLnBrk="0" hangingPunct="1">
      <a:defRPr kumimoji="1" lang="ja-JP" sz="1200" kern="1200">
        <a:solidFill>
          <a:schemeClr val="tx1"/>
        </a:solidFill>
        <a:latin typeface="+mn-lt"/>
        <a:ea typeface="+mn-ea"/>
        <a:cs typeface="+mn-cs"/>
      </a:defRPr>
    </a:lvl7pPr>
    <a:lvl8pPr marL="3200400" algn="l" defTabSz="914400" rtl="0" eaLnBrk="1" latinLnBrk="0" hangingPunct="1">
      <a:defRPr kumimoji="1" lang="ja-JP" sz="1200" kern="1200">
        <a:solidFill>
          <a:schemeClr val="tx1"/>
        </a:solidFill>
        <a:latin typeface="+mn-lt"/>
        <a:ea typeface="+mn-ea"/>
        <a:cs typeface="+mn-cs"/>
      </a:defRPr>
    </a:lvl8pPr>
    <a:lvl9pPr marL="3657600" algn="l" defTabSz="914400" rtl="0" eaLnBrk="1" latinLnBrk="0" hangingPunct="1">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857500" y="514350"/>
            <a:ext cx="3429000" cy="2571750"/>
          </a:xfrm>
        </p:spPr>
      </p:sp>
      <p:sp>
        <p:nvSpPr>
          <p:cNvPr id="3" name="ノート プレースホルダー 2"/>
          <p:cNvSpPr>
            <a:spLocks noGrp="1"/>
          </p:cNvSpPr>
          <p:nvPr>
            <p:ph type="body" idx="1"/>
          </p:nvPr>
        </p:nvSpPr>
        <p:spPr/>
        <p:txBody>
          <a:bodyPr/>
          <a:lstStyle/>
          <a:p>
            <a:r>
              <a:rPr kumimoji="1" lang="ja-JP" altLang="en-US" sz="2000" dirty="0" smtClean="0"/>
              <a:t>適応型ネットワークトモグラフィを用いた故障リンク検出の評価　と題しまして</a:t>
            </a:r>
            <a:endParaRPr kumimoji="1" lang="en-US" altLang="ja-JP" sz="2000" dirty="0" smtClean="0"/>
          </a:p>
          <a:p>
            <a:r>
              <a:rPr kumimoji="1" lang="ja-JP" altLang="en-US" sz="2000" dirty="0" smtClean="0"/>
              <a:t>数理モデル研究室所属</a:t>
            </a:r>
            <a:r>
              <a:rPr kumimoji="1" lang="en-US" altLang="ja-JP" sz="2000" dirty="0" smtClean="0"/>
              <a:t>, 5</a:t>
            </a:r>
            <a:r>
              <a:rPr kumimoji="1" lang="ja-JP" altLang="en-US" sz="2000" dirty="0" smtClean="0"/>
              <a:t>年情報工学科</a:t>
            </a:r>
            <a:r>
              <a:rPr kumimoji="1" lang="en-US" altLang="ja-JP" sz="2000" dirty="0" smtClean="0"/>
              <a:t> </a:t>
            </a:r>
            <a:r>
              <a:rPr kumimoji="1" lang="ja-JP" altLang="en-US" sz="2000" dirty="0" smtClean="0"/>
              <a:t>猪子亮 が発表します</a:t>
            </a:r>
            <a:r>
              <a:rPr kumimoji="1" lang="en-US" altLang="ja-JP" sz="2000" dirty="0" smtClean="0"/>
              <a:t>. </a:t>
            </a:r>
            <a:endParaRPr kumimoji="1" lang="ja-JP" altLang="en-US" sz="2000"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0</a:t>
            </a:fld>
            <a:endParaRPr kumimoji="1" lang="uk-UA" altLang="ja-JP"/>
          </a:p>
        </p:txBody>
      </p:sp>
    </p:spTree>
    <p:extLst>
      <p:ext uri="{BB962C8B-B14F-4D97-AF65-F5344CB8AC3E}">
        <p14:creationId xmlns:p14="http://schemas.microsoft.com/office/powerpoint/2010/main" val="1987403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問題の前提条件です</a:t>
            </a:r>
            <a:endParaRPr kumimoji="1" lang="en-US" altLang="ja-JP" dirty="0" smtClean="0"/>
          </a:p>
          <a:p>
            <a:r>
              <a:rPr kumimoji="1" lang="ja-JP" altLang="en-US" dirty="0" smtClean="0"/>
              <a:t>ネットワーク上の</a:t>
            </a:r>
            <a:r>
              <a:rPr kumimoji="1" lang="en-US" altLang="ja-JP" dirty="0" smtClean="0"/>
              <a:t>2</a:t>
            </a:r>
            <a:r>
              <a:rPr kumimoji="1" lang="ja-JP" altLang="en-US" dirty="0" smtClean="0"/>
              <a:t>ノードを固定的に観測ノードとし</a:t>
            </a:r>
            <a:endParaRPr kumimoji="1" lang="en-US" altLang="ja-JP" dirty="0" smtClean="0"/>
          </a:p>
          <a:p>
            <a:r>
              <a:rPr kumimoji="1" lang="ja-JP" altLang="en-US" dirty="0" smtClean="0"/>
              <a:t>観測ノード間の全経路は列挙されているものとします</a:t>
            </a:r>
            <a:r>
              <a:rPr kumimoji="1" lang="en-US" altLang="ja-JP" dirty="0" smtClean="0"/>
              <a:t>.</a:t>
            </a:r>
          </a:p>
          <a:p>
            <a:r>
              <a:rPr kumimoji="1" lang="ja-JP" altLang="en-US" dirty="0" smtClean="0"/>
              <a:t>また</a:t>
            </a:r>
            <a:r>
              <a:rPr kumimoji="1" lang="en-US" altLang="ja-JP" dirty="0" smtClean="0"/>
              <a:t>, </a:t>
            </a:r>
            <a:r>
              <a:rPr kumimoji="1" lang="ja-JP" altLang="en-US" dirty="0" smtClean="0"/>
              <a:t>リンクにコストはなく</a:t>
            </a:r>
            <a:r>
              <a:rPr kumimoji="1" lang="en-US" altLang="ja-JP" dirty="0" smtClean="0"/>
              <a:t>, </a:t>
            </a:r>
            <a:r>
              <a:rPr kumimoji="1" lang="ja-JP" altLang="en-US" dirty="0" smtClean="0"/>
              <a:t>ループや多重枝を含まない単純有向グラフとし</a:t>
            </a:r>
            <a:endParaRPr kumimoji="1" lang="en-US" altLang="ja-JP" dirty="0" smtClean="0"/>
          </a:p>
          <a:p>
            <a:r>
              <a:rPr kumimoji="1" lang="ja-JP" altLang="en-US" dirty="0" smtClean="0"/>
              <a:t>故障リンクを通過するパケットは確率</a:t>
            </a:r>
            <a:r>
              <a:rPr kumimoji="1" lang="en-US" altLang="ja-JP" dirty="0" smtClean="0"/>
              <a:t>1</a:t>
            </a:r>
            <a:r>
              <a:rPr kumimoji="1" lang="ja-JP" altLang="en-US" dirty="0" smtClean="0"/>
              <a:t>で破棄されるものとします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9</a:t>
            </a:fld>
            <a:endParaRPr kumimoji="1" lang="uk-UA" altLang="ja-JP"/>
          </a:p>
        </p:txBody>
      </p:sp>
    </p:spTree>
    <p:extLst>
      <p:ext uri="{BB962C8B-B14F-4D97-AF65-F5344CB8AC3E}">
        <p14:creationId xmlns:p14="http://schemas.microsoft.com/office/powerpoint/2010/main" val="1468947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故障リンク検出アルゴリズムの説明をするにあたって検出までの流れを図を用いて説明します</a:t>
            </a:r>
            <a:endParaRPr kumimoji="1" lang="en-US" altLang="ja-JP" dirty="0" smtClean="0"/>
          </a:p>
          <a:p>
            <a:r>
              <a:rPr kumimoji="1" lang="ja-JP" altLang="en-US" dirty="0" smtClean="0"/>
              <a:t>故障リンク検出アルゴリズムではパケット転送による観測情報を複合するために</a:t>
            </a:r>
            <a:r>
              <a:rPr kumimoji="1" lang="en-US" altLang="ja-JP" dirty="0" smtClean="0"/>
              <a:t>CBP</a:t>
            </a:r>
            <a:r>
              <a:rPr kumimoji="1" lang="ja-JP" altLang="en-US" dirty="0" smtClean="0"/>
              <a:t>アルゴリズムを用います</a:t>
            </a:r>
            <a:r>
              <a:rPr kumimoji="1" lang="en-US" altLang="ja-JP" dirty="0" smtClean="0"/>
              <a:t>. </a:t>
            </a:r>
            <a:r>
              <a:rPr kumimoji="1" lang="ja-JP" altLang="en-US" dirty="0" smtClean="0"/>
              <a:t>詳しくは次のスライドで説明します</a:t>
            </a:r>
            <a:r>
              <a:rPr kumimoji="1" lang="en-US" altLang="ja-JP" dirty="0" smtClean="0"/>
              <a:t>.</a:t>
            </a:r>
          </a:p>
          <a:p>
            <a:r>
              <a:rPr kumimoji="1" lang="ja-JP" altLang="en-US" dirty="0" smtClean="0"/>
              <a:t>初期状態は全てのリンクが故障リンク候補となっています</a:t>
            </a:r>
            <a:endParaRPr kumimoji="1" lang="en-US" altLang="ja-JP" dirty="0" smtClean="0"/>
          </a:p>
          <a:p>
            <a:r>
              <a:rPr kumimoji="1" lang="ja-JP" altLang="en-US" dirty="0" smtClean="0"/>
              <a:t>初期観測パスによる観測を行い</a:t>
            </a:r>
            <a:r>
              <a:rPr kumimoji="1" lang="en-US" altLang="ja-JP" dirty="0" smtClean="0"/>
              <a:t>, CBP</a:t>
            </a:r>
            <a:r>
              <a:rPr kumimoji="1" lang="ja-JP" altLang="en-US" dirty="0" smtClean="0"/>
              <a:t>アルゴリズムを用いて故障箇所を絞ります</a:t>
            </a:r>
            <a:endParaRPr kumimoji="1" lang="en-US" altLang="ja-JP" dirty="0" smtClean="0"/>
          </a:p>
          <a:p>
            <a:r>
              <a:rPr kumimoji="1" lang="ja-JP" altLang="en-US" dirty="0" smtClean="0"/>
              <a:t>次に追加の観測パスによる観測を行い</a:t>
            </a:r>
            <a:r>
              <a:rPr kumimoji="1" lang="en-US" altLang="ja-JP" dirty="0" smtClean="0"/>
              <a:t>, CBP</a:t>
            </a:r>
            <a:r>
              <a:rPr kumimoji="1" lang="ja-JP" altLang="en-US" dirty="0" smtClean="0"/>
              <a:t>アルゴリズムを用いて故障リンクを確定します</a:t>
            </a:r>
            <a:endParaRPr kumimoji="1" lang="en-US" altLang="ja-JP" dirty="0" smtClean="0"/>
          </a:p>
          <a:p>
            <a:r>
              <a:rPr kumimoji="1" lang="ja-JP" altLang="en-US" dirty="0" smtClean="0"/>
              <a:t>次に</a:t>
            </a:r>
            <a:r>
              <a:rPr kumimoji="1" lang="en-US" altLang="ja-JP" dirty="0" smtClean="0"/>
              <a:t>CBP</a:t>
            </a:r>
            <a:r>
              <a:rPr kumimoji="1" lang="ja-JP" altLang="en-US" dirty="0" smtClean="0"/>
              <a:t>アルゴリズムの説明をします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10</a:t>
            </a:fld>
            <a:endParaRPr kumimoji="1" lang="uk-UA" altLang="ja-JP"/>
          </a:p>
        </p:txBody>
      </p:sp>
    </p:spTree>
    <p:extLst>
      <p:ext uri="{BB962C8B-B14F-4D97-AF65-F5344CB8AC3E}">
        <p14:creationId xmlns:p14="http://schemas.microsoft.com/office/powerpoint/2010/main" val="1627241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CBP</a:t>
            </a:r>
            <a:r>
              <a:rPr kumimoji="1" lang="ja-JP" altLang="en-US" dirty="0" smtClean="0"/>
              <a:t>アルゴリズムはパケット転送による観測情報と経路情報から故障リンク候補と故障リンク確定に分け推定する</a:t>
            </a:r>
            <a:endParaRPr kumimoji="1" lang="en-US" altLang="ja-JP" dirty="0" smtClean="0"/>
          </a:p>
          <a:p>
            <a:r>
              <a:rPr kumimoji="1" lang="ja-JP" altLang="en-US" dirty="0" smtClean="0"/>
              <a:t>アルゴリズムです</a:t>
            </a:r>
            <a:endParaRPr kumimoji="1" lang="en-US" altLang="ja-JP" dirty="0" smtClean="0"/>
          </a:p>
          <a:p>
            <a:r>
              <a:rPr kumimoji="1" lang="en-US" altLang="ja-JP" dirty="0" smtClean="0"/>
              <a:t>CBP</a:t>
            </a:r>
            <a:r>
              <a:rPr kumimoji="1" lang="ja-JP" altLang="en-US" dirty="0" smtClean="0"/>
              <a:t>アルゴリズムでは故障リンク候補集合と故障リンク確定集合を使用します</a:t>
            </a:r>
            <a:endParaRPr kumimoji="1" lang="en-US" altLang="ja-JP" dirty="0" smtClean="0"/>
          </a:p>
          <a:p>
            <a:r>
              <a:rPr kumimoji="1" lang="ja-JP" altLang="en-US" dirty="0" smtClean="0"/>
              <a:t>はじめに全リンクを候補集合へ追加します</a:t>
            </a:r>
            <a:endParaRPr kumimoji="1" lang="en-US" altLang="ja-JP" dirty="0" smtClean="0"/>
          </a:p>
          <a:p>
            <a:r>
              <a:rPr kumimoji="1" lang="ja-JP" altLang="en-US" dirty="0" smtClean="0"/>
              <a:t>次に観測された情報をもとに</a:t>
            </a:r>
            <a:r>
              <a:rPr kumimoji="1" lang="en-US" altLang="ja-JP" dirty="0" smtClean="0"/>
              <a:t>, </a:t>
            </a:r>
            <a:r>
              <a:rPr kumimoji="1" lang="ja-JP" altLang="en-US" dirty="0" smtClean="0"/>
              <a:t>疎通した経路に含まれるリンクを候補集合から除外します</a:t>
            </a:r>
            <a:endParaRPr kumimoji="1" lang="en-US" altLang="ja-JP" dirty="0" smtClean="0"/>
          </a:p>
          <a:p>
            <a:r>
              <a:rPr kumimoji="1" lang="ja-JP" altLang="en-US" dirty="0" smtClean="0"/>
              <a:t>各観測パスに含まれるリンクのうち候補集合の要素であるリンクの数が</a:t>
            </a:r>
            <a:r>
              <a:rPr kumimoji="1" lang="en-US" altLang="ja-JP" dirty="0" smtClean="0"/>
              <a:t>1</a:t>
            </a:r>
            <a:r>
              <a:rPr kumimoji="1" lang="ja-JP" altLang="en-US" dirty="0" smtClean="0"/>
              <a:t>である場合故障していることが確定するので</a:t>
            </a:r>
            <a:endParaRPr kumimoji="1" lang="en-US" altLang="ja-JP" dirty="0" smtClean="0"/>
          </a:p>
          <a:p>
            <a:r>
              <a:rPr kumimoji="1" lang="ja-JP" altLang="en-US" dirty="0" smtClean="0"/>
              <a:t>そのリンクを故障リンク確定集合へ追加します</a:t>
            </a:r>
            <a:endParaRPr kumimoji="1" lang="en-US" altLang="ja-JP" dirty="0" smtClean="0"/>
          </a:p>
          <a:p>
            <a:r>
              <a:rPr kumimoji="1" lang="ja-JP" altLang="en-US" dirty="0" smtClean="0"/>
              <a:t>このアルゴリズムでは最初に全リンクを故障リンク候補とするため</a:t>
            </a:r>
            <a:r>
              <a:rPr kumimoji="1" lang="en-US" altLang="ja-JP" dirty="0" smtClean="0"/>
              <a:t>, </a:t>
            </a:r>
            <a:r>
              <a:rPr kumimoji="1" lang="ja-JP" altLang="en-US" dirty="0" smtClean="0"/>
              <a:t>故障リンクを見逃すことがないのが特長です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11</a:t>
            </a:fld>
            <a:endParaRPr kumimoji="1" lang="uk-UA" altLang="ja-JP"/>
          </a:p>
        </p:txBody>
      </p:sp>
    </p:spTree>
    <p:extLst>
      <p:ext uri="{BB962C8B-B14F-4D97-AF65-F5344CB8AC3E}">
        <p14:creationId xmlns:p14="http://schemas.microsoft.com/office/powerpoint/2010/main" val="368499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故障リンク検出アルゴリズムです</a:t>
            </a:r>
            <a:endParaRPr kumimoji="1" lang="en-US" altLang="ja-JP" dirty="0" smtClean="0"/>
          </a:p>
          <a:p>
            <a:r>
              <a:rPr kumimoji="1" lang="ja-JP" altLang="en-US" dirty="0" smtClean="0"/>
              <a:t>最初に初期観測パス集合を生成します</a:t>
            </a:r>
            <a:r>
              <a:rPr kumimoji="1" lang="en-US" altLang="ja-JP" dirty="0" smtClean="0"/>
              <a:t>. </a:t>
            </a:r>
            <a:r>
              <a:rPr kumimoji="1" lang="ja-JP" altLang="en-US" dirty="0" smtClean="0"/>
              <a:t>初期観測パス集合は全リンクがいずれかの観測パスに含まれるように生成し</a:t>
            </a:r>
            <a:r>
              <a:rPr kumimoji="1" lang="en-US" altLang="ja-JP" dirty="0" smtClean="0"/>
              <a:t>, </a:t>
            </a:r>
            <a:r>
              <a:rPr kumimoji="1" lang="ja-JP" altLang="en-US" dirty="0" smtClean="0"/>
              <a:t>初期観測パスによる観測を行います</a:t>
            </a:r>
            <a:endParaRPr kumimoji="1" lang="en-US" altLang="ja-JP" dirty="0" smtClean="0"/>
          </a:p>
          <a:p>
            <a:r>
              <a:rPr kumimoji="1" lang="ja-JP" altLang="en-US" dirty="0" smtClean="0"/>
              <a:t>観測結果をもとに</a:t>
            </a:r>
            <a:r>
              <a:rPr kumimoji="1" lang="en-US" altLang="ja-JP" dirty="0" smtClean="0"/>
              <a:t>CBP</a:t>
            </a:r>
            <a:r>
              <a:rPr kumimoji="1" lang="ja-JP" altLang="en-US" dirty="0" smtClean="0"/>
              <a:t>アルゴリズムを用いて複合します</a:t>
            </a:r>
            <a:r>
              <a:rPr kumimoji="1" lang="en-US" altLang="ja-JP" dirty="0" smtClean="0"/>
              <a:t>.</a:t>
            </a:r>
          </a:p>
          <a:p>
            <a:r>
              <a:rPr kumimoji="1" lang="ja-JP" altLang="en-US" dirty="0" smtClean="0"/>
              <a:t>故障リンク候補集合を小さくするためには</a:t>
            </a:r>
            <a:r>
              <a:rPr kumimoji="1" lang="en-US" altLang="ja-JP" dirty="0" smtClean="0"/>
              <a:t>, </a:t>
            </a:r>
            <a:r>
              <a:rPr kumimoji="1" lang="ja-JP" altLang="en-US" dirty="0" smtClean="0"/>
              <a:t>候補集合に含まれるリンクを使ってパケット転送を成功させる必要があります</a:t>
            </a:r>
            <a:endParaRPr kumimoji="1" lang="en-US" altLang="ja-JP" dirty="0" smtClean="0"/>
          </a:p>
          <a:p>
            <a:r>
              <a:rPr kumimoji="1" lang="ja-JP" altLang="en-US" dirty="0" smtClean="0"/>
              <a:t>そのため</a:t>
            </a:r>
            <a:r>
              <a:rPr kumimoji="1" lang="en-US" altLang="ja-JP" dirty="0" smtClean="0"/>
              <a:t>, </a:t>
            </a:r>
            <a:r>
              <a:rPr kumimoji="1" lang="ja-JP" altLang="en-US" dirty="0" smtClean="0"/>
              <a:t>追加観測パスは故障リンク候補集合半数程度のリンクを含むように生成します</a:t>
            </a:r>
            <a:endParaRPr kumimoji="1" lang="en-US" altLang="ja-JP" dirty="0" smtClean="0"/>
          </a:p>
          <a:p>
            <a:r>
              <a:rPr kumimoji="1" lang="ja-JP" altLang="en-US" dirty="0" smtClean="0"/>
              <a:t>以降は複合と追加観測パスによる観測を候補集合が</a:t>
            </a:r>
            <a:r>
              <a:rPr kumimoji="1" lang="en-US" altLang="ja-JP" dirty="0" smtClean="0"/>
              <a:t>0</a:t>
            </a:r>
            <a:r>
              <a:rPr kumimoji="1" lang="ja-JP" altLang="en-US" dirty="0" smtClean="0"/>
              <a:t>になるかこれ以上小さくできなくなるまで繰り返します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12</a:t>
            </a:fld>
            <a:endParaRPr kumimoji="1" lang="uk-UA" altLang="ja-JP"/>
          </a:p>
        </p:txBody>
      </p:sp>
    </p:spTree>
    <p:extLst>
      <p:ext uri="{BB962C8B-B14F-4D97-AF65-F5344CB8AC3E}">
        <p14:creationId xmlns:p14="http://schemas.microsoft.com/office/powerpoint/2010/main" val="1028359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性能評価の方法です</a:t>
            </a:r>
            <a:endParaRPr kumimoji="1" lang="en-US" altLang="ja-JP" dirty="0" smtClean="0"/>
          </a:p>
          <a:p>
            <a:r>
              <a:rPr kumimoji="1" lang="ja-JP" altLang="en-US" dirty="0" smtClean="0"/>
              <a:t>数値実験によって各ネットワーク中に発生させた故障リンクを検出するまでに要した観測パス数を用います</a:t>
            </a:r>
            <a:endParaRPr kumimoji="1" lang="en-US" altLang="ja-JP" dirty="0" smtClean="0"/>
          </a:p>
          <a:p>
            <a:r>
              <a:rPr kumimoji="1" lang="ja-JP" altLang="en-US" dirty="0" smtClean="0"/>
              <a:t>故障リンクの発生の組み合わせは複数あり</a:t>
            </a:r>
            <a:r>
              <a:rPr kumimoji="1" lang="en-US" altLang="ja-JP" dirty="0" smtClean="0"/>
              <a:t>,</a:t>
            </a:r>
            <a:r>
              <a:rPr kumimoji="1" lang="en-US" altLang="ja-JP" baseline="0" dirty="0" smtClean="0"/>
              <a:t> </a:t>
            </a:r>
            <a:r>
              <a:rPr kumimoji="1" lang="ja-JP" altLang="en-US" baseline="0" dirty="0" smtClean="0"/>
              <a:t>故障リンクの箇所によっても必要な観測パス数が異なるため</a:t>
            </a:r>
            <a:endParaRPr kumimoji="1" lang="en-US" altLang="ja-JP" baseline="0" dirty="0" smtClean="0"/>
          </a:p>
          <a:p>
            <a:r>
              <a:rPr kumimoji="1" lang="ja-JP" altLang="en-US" dirty="0" smtClean="0"/>
              <a:t>全ての故障リンクの組み合わせに対して得られた観測パス数の最大・平均・分散を性能評価の指数として用います</a:t>
            </a:r>
            <a:endParaRPr kumimoji="1" lang="en-US" altLang="ja-JP" dirty="0" smtClean="0"/>
          </a:p>
          <a:p>
            <a:r>
              <a:rPr kumimoji="1" lang="ja-JP" altLang="en-US" dirty="0" smtClean="0"/>
              <a:t>故障リンクの数は</a:t>
            </a:r>
            <a:r>
              <a:rPr kumimoji="1" lang="en-US" altLang="ja-JP" dirty="0" smtClean="0"/>
              <a:t>1</a:t>
            </a:r>
            <a:r>
              <a:rPr kumimoji="1" lang="ja-JP" altLang="en-US" dirty="0" smtClean="0"/>
              <a:t>個の場合と</a:t>
            </a:r>
            <a:r>
              <a:rPr kumimoji="1" lang="en-US" altLang="ja-JP" dirty="0" smtClean="0"/>
              <a:t>2</a:t>
            </a:r>
            <a:r>
              <a:rPr kumimoji="1" lang="ja-JP" altLang="en-US" dirty="0" smtClean="0"/>
              <a:t>個の場合で性能評価をします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13</a:t>
            </a:fld>
            <a:endParaRPr kumimoji="1" lang="uk-UA" altLang="ja-JP"/>
          </a:p>
        </p:txBody>
      </p:sp>
    </p:spTree>
    <p:extLst>
      <p:ext uri="{BB962C8B-B14F-4D97-AF65-F5344CB8AC3E}">
        <p14:creationId xmlns:p14="http://schemas.microsoft.com/office/powerpoint/2010/main" val="1979138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故障リンクが</a:t>
            </a:r>
            <a:r>
              <a:rPr kumimoji="1" lang="en-US" altLang="ja-JP" dirty="0" smtClean="0"/>
              <a:t>1</a:t>
            </a:r>
            <a:r>
              <a:rPr kumimoji="1" lang="ja-JP" altLang="en-US" dirty="0" smtClean="0"/>
              <a:t>個の場合の性能評価です</a:t>
            </a:r>
            <a:endParaRPr kumimoji="1" lang="en-US" altLang="ja-JP" dirty="0" smtClean="0"/>
          </a:p>
          <a:p>
            <a:r>
              <a:rPr kumimoji="1" lang="ja-JP" altLang="en-US" dirty="0" smtClean="0"/>
              <a:t>どのネットワークにおいても非適応型よりも観測パス数が小さいことが分かります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14</a:t>
            </a:fld>
            <a:endParaRPr kumimoji="1" lang="uk-UA" altLang="ja-JP"/>
          </a:p>
        </p:txBody>
      </p:sp>
    </p:spTree>
    <p:extLst>
      <p:ext uri="{BB962C8B-B14F-4D97-AF65-F5344CB8AC3E}">
        <p14:creationId xmlns:p14="http://schemas.microsoft.com/office/powerpoint/2010/main" val="586679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故障リンクが</a:t>
            </a:r>
            <a:r>
              <a:rPr kumimoji="1" lang="en-US" altLang="ja-JP" dirty="0" smtClean="0"/>
              <a:t>2</a:t>
            </a:r>
            <a:r>
              <a:rPr kumimoji="1" lang="ja-JP" altLang="en-US" dirty="0" smtClean="0"/>
              <a:t>個の場合の性能評価です</a:t>
            </a:r>
            <a:endParaRPr kumimoji="1" lang="en-US" altLang="ja-JP" dirty="0" smtClean="0"/>
          </a:p>
          <a:p>
            <a:r>
              <a:rPr kumimoji="1" lang="ja-JP" altLang="en-US" dirty="0" smtClean="0"/>
              <a:t>こちらもどのネットワークにおいても非適応型に比べて観測パス数が少ないことが分かります</a:t>
            </a:r>
            <a:endParaRPr kumimoji="1" lang="en-US" altLang="ja-JP" dirty="0" smtClean="0"/>
          </a:p>
          <a:p>
            <a:r>
              <a:rPr kumimoji="1" lang="ja-JP" altLang="en-US" dirty="0" smtClean="0"/>
              <a:t>しかし</a:t>
            </a:r>
            <a:r>
              <a:rPr kumimoji="1" lang="en-US" altLang="ja-JP" dirty="0" smtClean="0"/>
              <a:t>,</a:t>
            </a:r>
            <a:r>
              <a:rPr kumimoji="1" lang="ja-JP" altLang="en-US" baseline="0" dirty="0" smtClean="0"/>
              <a:t> 先ほどと比べて最大パス数が大きくなっています</a:t>
            </a:r>
            <a:endParaRPr kumimoji="1" lang="en-US" altLang="ja-JP" baseline="0" dirty="0" smtClean="0"/>
          </a:p>
          <a:p>
            <a:r>
              <a:rPr kumimoji="1" lang="ja-JP" altLang="en-US" baseline="0" dirty="0" smtClean="0"/>
              <a:t>また</a:t>
            </a:r>
            <a:r>
              <a:rPr kumimoji="1" lang="en-US" altLang="ja-JP" baseline="0" dirty="0" smtClean="0"/>
              <a:t>, </a:t>
            </a:r>
            <a:r>
              <a:rPr kumimoji="1" lang="ja-JP" altLang="en-US" baseline="0" dirty="0" smtClean="0"/>
              <a:t>ネットワーク</a:t>
            </a:r>
            <a:r>
              <a:rPr kumimoji="1" lang="en-US" altLang="ja-JP" baseline="0" dirty="0" smtClean="0"/>
              <a:t>(c)</a:t>
            </a:r>
            <a:r>
              <a:rPr kumimoji="1" lang="ja-JP" altLang="en-US" baseline="0" dirty="0" smtClean="0"/>
              <a:t>の分散は他より高くなっています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15</a:t>
            </a:fld>
            <a:endParaRPr kumimoji="1" lang="uk-UA" altLang="ja-JP"/>
          </a:p>
        </p:txBody>
      </p:sp>
    </p:spTree>
    <p:extLst>
      <p:ext uri="{BB962C8B-B14F-4D97-AF65-F5344CB8AC3E}">
        <p14:creationId xmlns:p14="http://schemas.microsoft.com/office/powerpoint/2010/main" val="1411345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性能評価より非適応型と比べ適応型は観測パス数を小さいことを確認できます</a:t>
            </a:r>
            <a:endParaRPr kumimoji="1" lang="en-US" altLang="ja-JP" dirty="0" smtClean="0"/>
          </a:p>
          <a:p>
            <a:r>
              <a:rPr kumimoji="1" lang="ja-JP" altLang="en-US" dirty="0" smtClean="0"/>
              <a:t>これは段階的に検査を行うことによって故障箇所を絞り観測パスを追加するため</a:t>
            </a:r>
            <a:r>
              <a:rPr kumimoji="1" lang="en-US" altLang="ja-JP" dirty="0" smtClean="0"/>
              <a:t>, </a:t>
            </a:r>
            <a:r>
              <a:rPr kumimoji="1" lang="ja-JP" altLang="en-US" dirty="0" smtClean="0"/>
              <a:t>観測パス数を抑えることができたと考えます</a:t>
            </a:r>
            <a:endParaRPr kumimoji="1" lang="en-US" altLang="ja-JP" dirty="0" smtClean="0"/>
          </a:p>
          <a:p>
            <a:r>
              <a:rPr kumimoji="1" lang="ja-JP" altLang="en-US" dirty="0" smtClean="0"/>
              <a:t>また</a:t>
            </a:r>
            <a:r>
              <a:rPr kumimoji="1" lang="en-US" altLang="ja-JP" dirty="0" smtClean="0"/>
              <a:t>, </a:t>
            </a:r>
            <a:r>
              <a:rPr kumimoji="1" lang="ja-JP" altLang="en-US" dirty="0" smtClean="0"/>
              <a:t>特定の条件下では観測パス数が大きくなっていることが確認できます</a:t>
            </a:r>
            <a:endParaRPr kumimoji="1" lang="en-US" altLang="ja-JP" dirty="0" smtClean="0"/>
          </a:p>
          <a:p>
            <a:r>
              <a:rPr kumimoji="1" lang="ja-JP" altLang="en-US" dirty="0" smtClean="0"/>
              <a:t>これは図に示すように観測ノード付近のリンクの故障によるものだと考えます</a:t>
            </a:r>
            <a:endParaRPr kumimoji="1" lang="en-US" altLang="ja-JP" dirty="0" smtClean="0"/>
          </a:p>
          <a:p>
            <a:r>
              <a:rPr kumimoji="1" lang="ja-JP" altLang="en-US" dirty="0" smtClean="0"/>
              <a:t>原因としてリンク</a:t>
            </a:r>
            <a:r>
              <a:rPr kumimoji="1" lang="en-US" altLang="ja-JP" dirty="0" smtClean="0"/>
              <a:t>e</a:t>
            </a:r>
            <a:r>
              <a:rPr kumimoji="1" lang="ja-JP" altLang="en-US" dirty="0" smtClean="0"/>
              <a:t>が故障した場合はどの観測パスも不通になるため</a:t>
            </a:r>
            <a:r>
              <a:rPr kumimoji="1" lang="en-US" altLang="ja-JP" dirty="0" smtClean="0"/>
              <a:t>, </a:t>
            </a:r>
            <a:r>
              <a:rPr kumimoji="1" lang="ja-JP" altLang="en-US" dirty="0" smtClean="0"/>
              <a:t>故障リンク候補集合を小さくしようと観測パスが追加されるからです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16</a:t>
            </a:fld>
            <a:endParaRPr kumimoji="1" lang="uk-UA" altLang="ja-JP"/>
          </a:p>
        </p:txBody>
      </p:sp>
    </p:spTree>
    <p:extLst>
      <p:ext uri="{BB962C8B-B14F-4D97-AF65-F5344CB8AC3E}">
        <p14:creationId xmlns:p14="http://schemas.microsoft.com/office/powerpoint/2010/main" val="297437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本研究では故障リンク検出のための適応型ネットワークトモグラフィを非適応型と比較し評価しました</a:t>
            </a:r>
            <a:endParaRPr kumimoji="1" lang="en-US" altLang="ja-JP" dirty="0" smtClean="0"/>
          </a:p>
          <a:p>
            <a:r>
              <a:rPr kumimoji="1" lang="ja-JP" altLang="en-US" dirty="0" smtClean="0"/>
              <a:t>非適応型と比べて適応型は観測パス数を抑えられることを示しました</a:t>
            </a:r>
            <a:endParaRPr kumimoji="1" lang="en-US" altLang="ja-JP" dirty="0" smtClean="0"/>
          </a:p>
          <a:p>
            <a:r>
              <a:rPr kumimoji="1" lang="ja-JP" altLang="en-US" dirty="0" smtClean="0"/>
              <a:t>特定の条件下において性能が低下してしまう問題は今後の課題とします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17</a:t>
            </a:fld>
            <a:endParaRPr kumimoji="1" lang="uk-UA" altLang="ja-JP"/>
          </a:p>
        </p:txBody>
      </p:sp>
    </p:spTree>
    <p:extLst>
      <p:ext uri="{BB962C8B-B14F-4D97-AF65-F5344CB8AC3E}">
        <p14:creationId xmlns:p14="http://schemas.microsoft.com/office/powerpoint/2010/main" val="2092155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18</a:t>
            </a:fld>
            <a:endParaRPr kumimoji="1" lang="uk-UA" altLang="ja-JP"/>
          </a:p>
        </p:txBody>
      </p:sp>
    </p:spTree>
    <p:extLst>
      <p:ext uri="{BB962C8B-B14F-4D97-AF65-F5344CB8AC3E}">
        <p14:creationId xmlns:p14="http://schemas.microsoft.com/office/powerpoint/2010/main" val="474642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857500" y="514350"/>
            <a:ext cx="3429000" cy="2571750"/>
          </a:xfrm>
        </p:spPr>
      </p:sp>
      <p:sp>
        <p:nvSpPr>
          <p:cNvPr id="3" name="ノート プレースホルダー 2"/>
          <p:cNvSpPr>
            <a:spLocks noGrp="1"/>
          </p:cNvSpPr>
          <p:nvPr>
            <p:ph type="body" idx="1"/>
          </p:nvPr>
        </p:nvSpPr>
        <p:spPr/>
        <p:txBody>
          <a:bodyPr/>
          <a:lstStyle/>
          <a:p>
            <a:r>
              <a:rPr kumimoji="1" lang="ja-JP" altLang="en-US" sz="2000" dirty="0" smtClean="0"/>
              <a:t>研究背景です</a:t>
            </a:r>
            <a:endParaRPr kumimoji="1" lang="en-US" altLang="ja-JP" sz="2000" dirty="0" smtClean="0"/>
          </a:p>
          <a:p>
            <a:r>
              <a:rPr kumimoji="1" lang="ja-JP" altLang="en-US" sz="2000" dirty="0" smtClean="0"/>
              <a:t>近年</a:t>
            </a:r>
            <a:r>
              <a:rPr kumimoji="1" lang="en-US" altLang="ja-JP" sz="2000" dirty="0" smtClean="0"/>
              <a:t>, </a:t>
            </a:r>
            <a:r>
              <a:rPr kumimoji="1" lang="ja-JP" altLang="en-US" sz="2000" dirty="0" smtClean="0"/>
              <a:t>急速な技術革新により</a:t>
            </a:r>
            <a:r>
              <a:rPr kumimoji="1" lang="en-US" altLang="ja-JP" sz="2000" dirty="0" smtClean="0"/>
              <a:t>ICT</a:t>
            </a:r>
            <a:r>
              <a:rPr kumimoji="1" lang="ja-JP" altLang="en-US" sz="2000" dirty="0" smtClean="0"/>
              <a:t>を利用したリアルタイム性のあるサービスが普及しています</a:t>
            </a:r>
            <a:endParaRPr kumimoji="1" lang="en-US" altLang="ja-JP" sz="2000" dirty="0" smtClean="0"/>
          </a:p>
          <a:p>
            <a:r>
              <a:rPr kumimoji="1" lang="ja-JP" altLang="en-US" sz="2000" dirty="0" smtClean="0"/>
              <a:t>例として</a:t>
            </a:r>
            <a:r>
              <a:rPr kumimoji="1" lang="en-US" altLang="ja-JP" sz="2000" dirty="0" smtClean="0"/>
              <a:t>IP</a:t>
            </a:r>
            <a:r>
              <a:rPr kumimoji="1" lang="ja-JP" altLang="en-US" sz="2000" dirty="0" smtClean="0"/>
              <a:t>電話や映像配信サービスがあげられます</a:t>
            </a:r>
            <a:endParaRPr kumimoji="1" lang="en-US" altLang="ja-JP" sz="2000" dirty="0" smtClean="0"/>
          </a:p>
          <a:p>
            <a:r>
              <a:rPr kumimoji="1" lang="ja-JP" altLang="en-US" sz="2000" dirty="0" smtClean="0"/>
              <a:t>これらのサービスはネットワークの品質に依存し</a:t>
            </a:r>
            <a:r>
              <a:rPr kumimoji="1" lang="en-US" altLang="ja-JP" sz="2000" dirty="0" smtClean="0"/>
              <a:t>, </a:t>
            </a:r>
            <a:r>
              <a:rPr kumimoji="1" lang="ja-JP" altLang="en-US" sz="2000" dirty="0" smtClean="0"/>
              <a:t>ネットワークの品質が悪い場合はサービスの質が低下し利用者のストレスとなります</a:t>
            </a:r>
            <a:endParaRPr kumimoji="1" lang="en-US" altLang="ja-JP" sz="2000" dirty="0" smtClean="0"/>
          </a:p>
          <a:p>
            <a:r>
              <a:rPr kumimoji="1" lang="ja-JP" altLang="en-US" sz="2000" dirty="0" smtClean="0"/>
              <a:t>よって</a:t>
            </a:r>
            <a:r>
              <a:rPr kumimoji="1" lang="en-US" altLang="ja-JP" sz="2000" dirty="0" smtClean="0"/>
              <a:t>, </a:t>
            </a:r>
            <a:r>
              <a:rPr kumimoji="1" lang="ja-JP" altLang="en-US" sz="2000" dirty="0" smtClean="0"/>
              <a:t>高品質なネットワークが求められます</a:t>
            </a:r>
            <a:endParaRPr kumimoji="1" lang="en-US" altLang="ja-JP" sz="2000" dirty="0" smtClean="0"/>
          </a:p>
          <a:p>
            <a:endParaRPr kumimoji="1" lang="en-US" altLang="ja-JP" sz="2000" dirty="0" smtClean="0"/>
          </a:p>
          <a:p>
            <a:r>
              <a:rPr kumimoji="1" lang="ja-JP" altLang="en-US" sz="2000" dirty="0" smtClean="0"/>
              <a:t>ネットワークの品質を低下させる原因はリンクやノードの故障や過剰なトラフィックなど様々あります</a:t>
            </a:r>
            <a:r>
              <a:rPr kumimoji="1" lang="en-US" altLang="ja-JP" sz="2000" dirty="0" smtClean="0"/>
              <a:t>. </a:t>
            </a:r>
            <a:endParaRPr kumimoji="1" lang="en-US" altLang="ja-JP" sz="2000" dirty="0" smtClean="0"/>
          </a:p>
          <a:p>
            <a:r>
              <a:rPr kumimoji="1" lang="ja-JP" altLang="en-US" sz="2000" dirty="0" smtClean="0"/>
              <a:t>現代ではネットワークの大規模化・多様化に伴い</a:t>
            </a:r>
            <a:r>
              <a:rPr kumimoji="1" lang="en-US" altLang="ja-JP" sz="2000" dirty="0" smtClean="0"/>
              <a:t>, </a:t>
            </a:r>
            <a:r>
              <a:rPr kumimoji="1" lang="ja-JP" altLang="en-US" sz="2000" dirty="0" smtClean="0"/>
              <a:t>ネットワークの品質が劣化した場合の原因の特定が困難になっています</a:t>
            </a:r>
            <a:endParaRPr kumimoji="1" lang="en-US" altLang="ja-JP" sz="2000" dirty="0" smtClean="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1</a:t>
            </a:fld>
            <a:endParaRPr kumimoji="1" lang="uk-UA" altLang="ja-JP"/>
          </a:p>
        </p:txBody>
      </p:sp>
    </p:spTree>
    <p:extLst>
      <p:ext uri="{BB962C8B-B14F-4D97-AF65-F5344CB8AC3E}">
        <p14:creationId xmlns:p14="http://schemas.microsoft.com/office/powerpoint/2010/main" val="149072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そこで本研究では故障リンクに注目し</a:t>
            </a:r>
            <a:r>
              <a:rPr kumimoji="1" lang="en-US" altLang="ja-JP" sz="1200" dirty="0" smtClean="0"/>
              <a:t>, </a:t>
            </a:r>
            <a:r>
              <a:rPr kumimoji="1" lang="ja-JP" altLang="en-US" sz="1200" dirty="0" smtClean="0"/>
              <a:t>迅速に故障リンクを検出することによって高品質なネットワークに貢献できる</a:t>
            </a:r>
            <a:endParaRPr kumimoji="1" lang="en-US" altLang="ja-JP" sz="1200" dirty="0" smtClean="0"/>
          </a:p>
          <a:p>
            <a:r>
              <a:rPr kumimoji="1" lang="ja-JP" altLang="en-US" sz="1200" dirty="0" smtClean="0"/>
              <a:t>という考え方のもと研究を進めました</a:t>
            </a:r>
            <a:r>
              <a:rPr kumimoji="1" lang="en-US" altLang="ja-JP" sz="1200" dirty="0" smtClean="0"/>
              <a:t>. </a:t>
            </a:r>
            <a:endParaRPr kumimoji="1" lang="en-US" altLang="ja-JP" dirty="0" smtClean="0"/>
          </a:p>
          <a:p>
            <a:r>
              <a:rPr kumimoji="1" lang="ja-JP" altLang="en-US" dirty="0" smtClean="0"/>
              <a:t>本研究</a:t>
            </a:r>
            <a:r>
              <a:rPr kumimoji="1" lang="ja-JP" altLang="en-US" dirty="0" smtClean="0"/>
              <a:t>では数値実験を用いてネットワークトモグラフィをシミュレーションします</a:t>
            </a:r>
            <a:endParaRPr kumimoji="1" lang="en-US" altLang="ja-JP" dirty="0" smtClean="0"/>
          </a:p>
          <a:p>
            <a:r>
              <a:rPr kumimoji="1" lang="ja-JP" altLang="en-US" dirty="0" smtClean="0"/>
              <a:t>数値実験により適応型ネットワークトモグラフィのデータを収集し</a:t>
            </a:r>
            <a:r>
              <a:rPr kumimoji="1" lang="en-US" altLang="ja-JP" dirty="0" smtClean="0"/>
              <a:t>, </a:t>
            </a:r>
            <a:r>
              <a:rPr kumimoji="1" lang="ja-JP" altLang="en-US" dirty="0" smtClean="0"/>
              <a:t>非適応型と性能を比較することが本研究の目的です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2</a:t>
            </a:fld>
            <a:endParaRPr kumimoji="1" lang="uk-UA" altLang="ja-JP"/>
          </a:p>
        </p:txBody>
      </p:sp>
    </p:spTree>
    <p:extLst>
      <p:ext uri="{BB962C8B-B14F-4D97-AF65-F5344CB8AC3E}">
        <p14:creationId xmlns:p14="http://schemas.microsoft.com/office/powerpoint/2010/main" val="2083059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本研究を進めるにあたって参考にした文献です</a:t>
            </a:r>
            <a:r>
              <a:rPr kumimoji="1" lang="en-US" altLang="ja-JP" dirty="0" smtClean="0"/>
              <a:t>. </a:t>
            </a:r>
          </a:p>
          <a:p>
            <a:r>
              <a:rPr kumimoji="1" lang="ja-JP" altLang="en-US" dirty="0" smtClean="0"/>
              <a:t>他にも多数ありますが</a:t>
            </a:r>
            <a:r>
              <a:rPr kumimoji="1" lang="en-US" altLang="ja-JP" dirty="0" smtClean="0"/>
              <a:t>,</a:t>
            </a:r>
            <a:r>
              <a:rPr kumimoji="1" lang="en-US" altLang="ja-JP" baseline="0" dirty="0" smtClean="0"/>
              <a:t> </a:t>
            </a:r>
            <a:r>
              <a:rPr kumimoji="1" lang="ja-JP" altLang="en-US" baseline="0" dirty="0" smtClean="0"/>
              <a:t>ここでは代表的な</a:t>
            </a:r>
            <a:r>
              <a:rPr kumimoji="1" lang="en-US" altLang="ja-JP" baseline="0" dirty="0" smtClean="0"/>
              <a:t>2</a:t>
            </a:r>
            <a:r>
              <a:rPr kumimoji="1" lang="ja-JP" altLang="en-US" baseline="0" dirty="0" smtClean="0"/>
              <a:t>つをあげます</a:t>
            </a:r>
            <a:endParaRPr kumimoji="1" lang="en-US" altLang="ja-JP" baseline="0" dirty="0" smtClean="0"/>
          </a:p>
          <a:p>
            <a:r>
              <a:rPr kumimoji="1" lang="ja-JP" altLang="en-US" baseline="0" dirty="0" smtClean="0"/>
              <a:t>次にネットワークトモグラフィとは何か話します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3</a:t>
            </a:fld>
            <a:endParaRPr kumimoji="1" lang="uk-UA" altLang="ja-JP"/>
          </a:p>
        </p:txBody>
      </p:sp>
    </p:spTree>
    <p:extLst>
      <p:ext uri="{BB962C8B-B14F-4D97-AF65-F5344CB8AC3E}">
        <p14:creationId xmlns:p14="http://schemas.microsoft.com/office/powerpoint/2010/main" val="2071145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トモグラフィとは直接計測することのできない内部情報を</a:t>
            </a:r>
            <a:r>
              <a:rPr kumimoji="1" lang="en-US" altLang="ja-JP" dirty="0" smtClean="0"/>
              <a:t>, </a:t>
            </a:r>
            <a:r>
              <a:rPr kumimoji="1" lang="ja-JP" altLang="en-US" dirty="0" smtClean="0"/>
              <a:t>計測可能な外部情報をもとに推定するための手法のことをいいます</a:t>
            </a:r>
            <a:endParaRPr kumimoji="1" lang="en-US" altLang="ja-JP" dirty="0" smtClean="0"/>
          </a:p>
          <a:p>
            <a:r>
              <a:rPr kumimoji="1" lang="ja-JP" altLang="en-US" dirty="0" smtClean="0"/>
              <a:t>医療現場で使用される</a:t>
            </a:r>
            <a:r>
              <a:rPr kumimoji="1" lang="en-US" altLang="ja-JP" dirty="0" smtClean="0"/>
              <a:t>CT</a:t>
            </a:r>
            <a:r>
              <a:rPr kumimoji="1" lang="ja-JP" altLang="en-US" dirty="0" smtClean="0"/>
              <a:t>スキャン</a:t>
            </a:r>
            <a:r>
              <a:rPr kumimoji="1" lang="en-US" altLang="ja-JP" dirty="0" smtClean="0"/>
              <a:t>(CT</a:t>
            </a:r>
            <a:r>
              <a:rPr kumimoji="1" lang="ja-JP" altLang="en-US" dirty="0" smtClean="0"/>
              <a:t>は</a:t>
            </a:r>
            <a:r>
              <a:rPr kumimoji="1" lang="en-US" altLang="ja-JP" dirty="0" smtClean="0"/>
              <a:t>Computed Tomography</a:t>
            </a:r>
            <a:r>
              <a:rPr kumimoji="1" lang="en-US" altLang="ja-JP" baseline="0" dirty="0" smtClean="0"/>
              <a:t> </a:t>
            </a:r>
            <a:r>
              <a:rPr kumimoji="1" lang="ja-JP" altLang="en-US" baseline="0" dirty="0" smtClean="0"/>
              <a:t>の略</a:t>
            </a:r>
            <a:r>
              <a:rPr kumimoji="1" lang="en-US" altLang="ja-JP" dirty="0" smtClean="0"/>
              <a:t>)</a:t>
            </a:r>
            <a:r>
              <a:rPr kumimoji="1" lang="ja-JP" altLang="en-US" dirty="0" smtClean="0"/>
              <a:t>が有名です</a:t>
            </a:r>
            <a:r>
              <a:rPr kumimoji="1" lang="en-US" altLang="ja-JP" dirty="0" smtClean="0"/>
              <a:t>. </a:t>
            </a:r>
          </a:p>
          <a:p>
            <a:r>
              <a:rPr kumimoji="1" lang="ja-JP" altLang="en-US" dirty="0" smtClean="0"/>
              <a:t>医療現場での</a:t>
            </a:r>
            <a:r>
              <a:rPr kumimoji="1" lang="en-US" altLang="ja-JP" dirty="0" smtClean="0"/>
              <a:t>CT</a:t>
            </a:r>
            <a:r>
              <a:rPr kumimoji="1" lang="ja-JP" altLang="en-US" dirty="0" smtClean="0"/>
              <a:t>スキャンは人間の内部の情報を得るために用いられ</a:t>
            </a:r>
            <a:r>
              <a:rPr kumimoji="1" lang="en-US" altLang="ja-JP" dirty="0" smtClean="0"/>
              <a:t>, </a:t>
            </a:r>
            <a:r>
              <a:rPr kumimoji="1" lang="ja-JP" altLang="en-US" dirty="0" smtClean="0"/>
              <a:t>検体に向けて</a:t>
            </a:r>
            <a:r>
              <a:rPr kumimoji="1" lang="en-US" altLang="ja-JP" dirty="0" smtClean="0"/>
              <a:t>X</a:t>
            </a:r>
            <a:r>
              <a:rPr kumimoji="1" lang="ja-JP" altLang="en-US" dirty="0" smtClean="0"/>
              <a:t>線を照射します</a:t>
            </a:r>
            <a:endParaRPr kumimoji="1" lang="en-US" altLang="ja-JP" dirty="0" smtClean="0"/>
          </a:p>
          <a:p>
            <a:r>
              <a:rPr kumimoji="1" lang="en-US" altLang="ja-JP" dirty="0" smtClean="0"/>
              <a:t>X</a:t>
            </a:r>
            <a:r>
              <a:rPr kumimoji="1" lang="ja-JP" altLang="en-US" dirty="0" smtClean="0"/>
              <a:t>線は検体に一部吸収され</a:t>
            </a:r>
            <a:r>
              <a:rPr kumimoji="1" lang="en-US" altLang="ja-JP" dirty="0" smtClean="0"/>
              <a:t>,</a:t>
            </a:r>
            <a:r>
              <a:rPr kumimoji="1" lang="en-US" altLang="ja-JP" baseline="0" dirty="0" smtClean="0"/>
              <a:t> X</a:t>
            </a:r>
            <a:r>
              <a:rPr kumimoji="1" lang="ja-JP" altLang="en-US" baseline="0" dirty="0" smtClean="0"/>
              <a:t>線検出装置に到達し記録されます</a:t>
            </a:r>
            <a:r>
              <a:rPr kumimoji="1" lang="en-US" altLang="ja-JP" baseline="0" dirty="0" smtClean="0"/>
              <a:t>.</a:t>
            </a:r>
          </a:p>
          <a:p>
            <a:r>
              <a:rPr kumimoji="1" lang="ja-JP" altLang="en-US" baseline="0" dirty="0" smtClean="0"/>
              <a:t>記録された情報はフーリエ変換や行列計算によって複合され</a:t>
            </a:r>
            <a:r>
              <a:rPr kumimoji="1" lang="en-US" altLang="ja-JP" baseline="0" dirty="0" smtClean="0"/>
              <a:t>, </a:t>
            </a:r>
            <a:r>
              <a:rPr kumimoji="1" lang="ja-JP" altLang="en-US" baseline="0" dirty="0" smtClean="0"/>
              <a:t>人間の内部情報を得ることができます</a:t>
            </a:r>
            <a:r>
              <a:rPr kumimoji="1" lang="en-US" altLang="ja-JP" baseline="0" dirty="0" smtClean="0"/>
              <a:t>. </a:t>
            </a:r>
          </a:p>
          <a:p>
            <a:endParaRPr kumimoji="1" lang="en-US" altLang="ja-JP" baseline="0" dirty="0" smtClean="0"/>
          </a:p>
          <a:p>
            <a:r>
              <a:rPr kumimoji="1" lang="ja-JP" altLang="en-US" baseline="0" dirty="0" smtClean="0"/>
              <a:t>ネットワークトモグラフィにおいても</a:t>
            </a:r>
            <a:r>
              <a:rPr kumimoji="1" lang="en-US" altLang="ja-JP" baseline="0" dirty="0" smtClean="0"/>
              <a:t>CT</a:t>
            </a:r>
            <a:r>
              <a:rPr kumimoji="1" lang="ja-JP" altLang="en-US" baseline="0" dirty="0" smtClean="0"/>
              <a:t>スキャン同様に考えることができます</a:t>
            </a:r>
            <a:r>
              <a:rPr kumimoji="1" lang="en-US" altLang="ja-JP" baseline="0" dirty="0" smtClean="0"/>
              <a:t>. </a:t>
            </a:r>
          </a:p>
          <a:p>
            <a:r>
              <a:rPr kumimoji="1" lang="ja-JP" altLang="en-US" dirty="0" smtClean="0"/>
              <a:t>照射物はパケット転送に置き換えられ</a:t>
            </a:r>
            <a:r>
              <a:rPr kumimoji="1" lang="en-US" altLang="ja-JP" dirty="0" smtClean="0"/>
              <a:t>,</a:t>
            </a:r>
            <a:r>
              <a:rPr kumimoji="1" lang="en-US" altLang="ja-JP" baseline="0" dirty="0" smtClean="0"/>
              <a:t> </a:t>
            </a:r>
            <a:r>
              <a:rPr kumimoji="1" lang="ja-JP" altLang="en-US" baseline="0" dirty="0" smtClean="0"/>
              <a:t>検体</a:t>
            </a:r>
            <a:r>
              <a:rPr kumimoji="1" lang="ja-JP" altLang="en-US" dirty="0" smtClean="0"/>
              <a:t>はリンクの状態と考えることができます</a:t>
            </a:r>
            <a:r>
              <a:rPr kumimoji="1" lang="en-US" altLang="ja-JP" dirty="0" smtClean="0"/>
              <a:t>. </a:t>
            </a:r>
          </a:p>
          <a:p>
            <a:r>
              <a:rPr kumimoji="1" lang="ja-JP" altLang="en-US" dirty="0" smtClean="0"/>
              <a:t>ネットワーク中のリンクを一つ一つ調べるのは現実的でないため</a:t>
            </a:r>
            <a:r>
              <a:rPr kumimoji="1" lang="en-US" altLang="ja-JP" dirty="0" smtClean="0"/>
              <a:t>, </a:t>
            </a:r>
            <a:r>
              <a:rPr kumimoji="1" lang="ja-JP" altLang="en-US" dirty="0" smtClean="0"/>
              <a:t>ネットワークトモグラフィを用いてリンクの状態を推定します</a:t>
            </a:r>
            <a:endParaRPr kumimoji="1" lang="en-US" altLang="ja-JP" dirty="0" smtClean="0"/>
          </a:p>
          <a:p>
            <a:r>
              <a:rPr kumimoji="1" lang="ja-JP" altLang="en-US" dirty="0" smtClean="0"/>
              <a:t>また</a:t>
            </a:r>
            <a:r>
              <a:rPr kumimoji="1" lang="en-US" altLang="ja-JP" dirty="0" smtClean="0"/>
              <a:t>, </a:t>
            </a:r>
            <a:r>
              <a:rPr kumimoji="1" lang="ja-JP" altLang="en-US" dirty="0" smtClean="0"/>
              <a:t>ネットワークトモグラフィではグループ検査を用います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4</a:t>
            </a:fld>
            <a:endParaRPr kumimoji="1" lang="uk-UA" altLang="ja-JP"/>
          </a:p>
        </p:txBody>
      </p:sp>
    </p:spTree>
    <p:extLst>
      <p:ext uri="{BB962C8B-B14F-4D97-AF65-F5344CB8AC3E}">
        <p14:creationId xmlns:p14="http://schemas.microsoft.com/office/powerpoint/2010/main" val="69236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グループ検査とは多数の検体に含まれる少数の陽性の検体を効率よく見つけるための手法であり</a:t>
            </a:r>
            <a:r>
              <a:rPr kumimoji="1" lang="en-US" altLang="ja-JP" dirty="0" smtClean="0"/>
              <a:t>, </a:t>
            </a:r>
            <a:r>
              <a:rPr kumimoji="1" lang="ja-JP" altLang="en-US" dirty="0" smtClean="0"/>
              <a:t>検査回数の削減を目的としたものです</a:t>
            </a:r>
            <a:endParaRPr kumimoji="1" lang="en-US" altLang="ja-JP" dirty="0" smtClean="0"/>
          </a:p>
          <a:p>
            <a:r>
              <a:rPr kumimoji="1" lang="ja-JP" altLang="en-US" dirty="0" smtClean="0"/>
              <a:t>この図は血液検査によって多数の検体から少数の陽性の検体をグループ検査を用いて見つける小規模な例です</a:t>
            </a:r>
            <a:endParaRPr kumimoji="1" lang="en-US" altLang="ja-JP" dirty="0" smtClean="0"/>
          </a:p>
          <a:p>
            <a:r>
              <a:rPr kumimoji="1" lang="ja-JP" altLang="en-US" dirty="0" smtClean="0"/>
              <a:t>上段は検体</a:t>
            </a:r>
            <a:r>
              <a:rPr kumimoji="1" lang="en-US" altLang="ja-JP" dirty="0" smtClean="0"/>
              <a:t>, </a:t>
            </a:r>
            <a:r>
              <a:rPr kumimoji="1" lang="ja-JP" altLang="en-US" dirty="0" smtClean="0"/>
              <a:t>下段はプールと呼ばれる混合された血液を表し</a:t>
            </a:r>
            <a:r>
              <a:rPr kumimoji="1" lang="en-US" altLang="ja-JP" dirty="0" smtClean="0"/>
              <a:t>, </a:t>
            </a:r>
            <a:r>
              <a:rPr kumimoji="1" lang="ja-JP" altLang="en-US" dirty="0" smtClean="0"/>
              <a:t>白は陰性</a:t>
            </a:r>
            <a:r>
              <a:rPr kumimoji="1" lang="en-US" altLang="ja-JP" dirty="0" smtClean="0"/>
              <a:t>, </a:t>
            </a:r>
            <a:r>
              <a:rPr kumimoji="1" lang="ja-JP" altLang="en-US" dirty="0" smtClean="0"/>
              <a:t>赤は陽性を示します</a:t>
            </a:r>
            <a:r>
              <a:rPr kumimoji="1" lang="en-US" altLang="ja-JP" dirty="0" smtClean="0"/>
              <a:t>.</a:t>
            </a:r>
          </a:p>
          <a:p>
            <a:r>
              <a:rPr kumimoji="1" lang="ja-JP" altLang="en-US" dirty="0" smtClean="0"/>
              <a:t>グループ検査では検体を複数のグループに分けます</a:t>
            </a:r>
            <a:r>
              <a:rPr kumimoji="1" lang="en-US" altLang="ja-JP" dirty="0" smtClean="0"/>
              <a:t>. </a:t>
            </a:r>
            <a:r>
              <a:rPr kumimoji="1" lang="ja-JP" altLang="en-US" dirty="0" smtClean="0"/>
              <a:t>この例において特定のプールに属する検体を一つのグループと考えられます</a:t>
            </a:r>
            <a:endParaRPr kumimoji="1" lang="en-US" altLang="ja-JP" dirty="0" smtClean="0"/>
          </a:p>
          <a:p>
            <a:r>
              <a:rPr kumimoji="1" lang="ja-JP" altLang="en-US" dirty="0" smtClean="0"/>
              <a:t>陽性の検体の血液が含まれるプールは陽性反応が出るため</a:t>
            </a:r>
            <a:r>
              <a:rPr kumimoji="1" lang="en-US" altLang="ja-JP" dirty="0" smtClean="0"/>
              <a:t>, </a:t>
            </a:r>
            <a:r>
              <a:rPr kumimoji="1" lang="ja-JP" altLang="en-US" dirty="0" smtClean="0"/>
              <a:t>そのプールに属する検体は陽性の疑いがありますが</a:t>
            </a:r>
            <a:r>
              <a:rPr kumimoji="1" lang="en-US" altLang="ja-JP" dirty="0" smtClean="0"/>
              <a:t>, </a:t>
            </a:r>
            <a:r>
              <a:rPr kumimoji="1" lang="ja-JP" altLang="en-US" dirty="0" smtClean="0"/>
              <a:t>陰性のプールにも含まれる場合は候補から除外されます</a:t>
            </a:r>
            <a:r>
              <a:rPr kumimoji="1" lang="en-US" altLang="ja-JP" dirty="0" smtClean="0"/>
              <a:t>.</a:t>
            </a:r>
          </a:p>
          <a:p>
            <a:r>
              <a:rPr kumimoji="1" lang="ja-JP" altLang="en-US" dirty="0" smtClean="0"/>
              <a:t>すると陽性の検体の候補は</a:t>
            </a:r>
            <a:r>
              <a:rPr kumimoji="1" lang="en-US" altLang="ja-JP" dirty="0" smtClean="0"/>
              <a:t>4</a:t>
            </a:r>
            <a:r>
              <a:rPr kumimoji="1" lang="ja-JP" altLang="en-US" dirty="0" smtClean="0"/>
              <a:t>と</a:t>
            </a:r>
            <a:r>
              <a:rPr kumimoji="1" lang="en-US" altLang="ja-JP" dirty="0" smtClean="0"/>
              <a:t>5</a:t>
            </a:r>
            <a:r>
              <a:rPr kumimoji="1" lang="ja-JP" altLang="en-US" dirty="0" smtClean="0"/>
              <a:t>に絞られ</a:t>
            </a:r>
            <a:r>
              <a:rPr kumimoji="1" lang="en-US" altLang="ja-JP" dirty="0" smtClean="0"/>
              <a:t>, </a:t>
            </a:r>
            <a:r>
              <a:rPr kumimoji="1" lang="ja-JP" altLang="en-US" dirty="0" smtClean="0"/>
              <a:t>この二つを個々に検査することによって陽性の検体が特定できます</a:t>
            </a:r>
            <a:r>
              <a:rPr kumimoji="1" lang="en-US" altLang="ja-JP" dirty="0" smtClean="0"/>
              <a:t>.</a:t>
            </a:r>
          </a:p>
          <a:p>
            <a:r>
              <a:rPr kumimoji="1" lang="ja-JP" altLang="en-US" dirty="0" smtClean="0"/>
              <a:t>この例においてグループ検査を用いない場合は</a:t>
            </a:r>
            <a:r>
              <a:rPr kumimoji="1" lang="en-US" altLang="ja-JP" dirty="0" smtClean="0"/>
              <a:t>8</a:t>
            </a:r>
            <a:r>
              <a:rPr kumimoji="1" lang="ja-JP" altLang="en-US" dirty="0" smtClean="0"/>
              <a:t>回の検査が必要ですが</a:t>
            </a:r>
            <a:r>
              <a:rPr kumimoji="1" lang="en-US" altLang="ja-JP" dirty="0" smtClean="0"/>
              <a:t>, </a:t>
            </a:r>
            <a:r>
              <a:rPr kumimoji="1" lang="ja-JP" altLang="en-US" dirty="0" smtClean="0"/>
              <a:t>グループ検査を用いることによって検査回数を</a:t>
            </a:r>
            <a:r>
              <a:rPr kumimoji="1" lang="en-US" altLang="ja-JP" dirty="0" smtClean="0"/>
              <a:t>6</a:t>
            </a:r>
            <a:r>
              <a:rPr kumimoji="1" lang="ja-JP" altLang="en-US" dirty="0" smtClean="0"/>
              <a:t>回に削減することが</a:t>
            </a:r>
            <a:r>
              <a:rPr kumimoji="1" lang="ja-JP" altLang="en-US" dirty="0" smtClean="0"/>
              <a:t>できました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5</a:t>
            </a:fld>
            <a:endParaRPr kumimoji="1" lang="uk-UA" altLang="ja-JP"/>
          </a:p>
        </p:txBody>
      </p:sp>
    </p:spTree>
    <p:extLst>
      <p:ext uri="{BB962C8B-B14F-4D97-AF65-F5344CB8AC3E}">
        <p14:creationId xmlns:p14="http://schemas.microsoft.com/office/powerpoint/2010/main" val="837330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ネットワークトモグラフィにおいては観測パスに含まれるリンクを一つのグループとみなすことによりグループ検査を適用できます</a:t>
            </a:r>
          </a:p>
          <a:p>
            <a:r>
              <a:rPr kumimoji="1" lang="ja-JP" altLang="en-US" dirty="0" smtClean="0"/>
              <a:t>また</a:t>
            </a:r>
            <a:r>
              <a:rPr kumimoji="1" lang="en-US" altLang="ja-JP" dirty="0" smtClean="0"/>
              <a:t>, </a:t>
            </a:r>
            <a:r>
              <a:rPr kumimoji="1" lang="ja-JP" altLang="en-US" dirty="0" smtClean="0"/>
              <a:t>グループ</a:t>
            </a:r>
            <a:r>
              <a:rPr kumimoji="1" lang="ja-JP" altLang="en-US" dirty="0" smtClean="0"/>
              <a:t>検査には大きく分けて二つに分類することができ</a:t>
            </a:r>
            <a:r>
              <a:rPr kumimoji="1" lang="en-US" altLang="ja-JP" dirty="0" smtClean="0"/>
              <a:t>, </a:t>
            </a:r>
            <a:r>
              <a:rPr kumimoji="1" lang="ja-JP" altLang="en-US" dirty="0" smtClean="0"/>
              <a:t>非適応型は予め全てのグループを決めておく手法</a:t>
            </a:r>
            <a:r>
              <a:rPr kumimoji="1" lang="ja-JP" altLang="en-US" dirty="0" smtClean="0"/>
              <a:t>で</a:t>
            </a:r>
            <a:endParaRPr kumimoji="1" lang="en-US" altLang="ja-JP" dirty="0" smtClean="0"/>
          </a:p>
          <a:p>
            <a:r>
              <a:rPr kumimoji="1" lang="ja-JP" altLang="en-US" dirty="0" smtClean="0"/>
              <a:t>本研究における比較対象です</a:t>
            </a:r>
            <a:endParaRPr kumimoji="1" lang="en-US" altLang="ja-JP" dirty="0" smtClean="0"/>
          </a:p>
          <a:p>
            <a:r>
              <a:rPr kumimoji="1" lang="ja-JP" altLang="en-US" dirty="0" smtClean="0"/>
              <a:t>一方</a:t>
            </a:r>
            <a:r>
              <a:rPr kumimoji="1" lang="en-US" altLang="ja-JP" dirty="0" smtClean="0"/>
              <a:t>, </a:t>
            </a:r>
            <a:r>
              <a:rPr kumimoji="1" lang="ja-JP" altLang="en-US" dirty="0" smtClean="0"/>
              <a:t>本研究で使用する適応型は観測結果を</a:t>
            </a:r>
            <a:r>
              <a:rPr kumimoji="1" lang="ja-JP" altLang="en-US" dirty="0" smtClean="0"/>
              <a:t>もとに段階的にグループを生成して検査をする方法</a:t>
            </a:r>
            <a:r>
              <a:rPr kumimoji="1" lang="ja-JP" altLang="en-US" dirty="0" smtClean="0"/>
              <a:t>です</a:t>
            </a:r>
            <a:endParaRPr kumimoji="1" lang="en-US" altLang="ja-JP" dirty="0" smtClean="0"/>
          </a:p>
          <a:p>
            <a:r>
              <a:rPr kumimoji="1" lang="ja-JP" altLang="en-US" dirty="0" smtClean="0"/>
              <a:t>非適応型は予め観測パスを生成する性質上</a:t>
            </a:r>
            <a:r>
              <a:rPr kumimoji="1" lang="en-US" altLang="ja-JP" dirty="0" smtClean="0"/>
              <a:t>, </a:t>
            </a:r>
            <a:r>
              <a:rPr kumimoji="1" lang="ja-JP" altLang="en-US" dirty="0" smtClean="0"/>
              <a:t>観測パス構築の際に扱える情報が少なく</a:t>
            </a:r>
            <a:r>
              <a:rPr kumimoji="1" lang="en-US" altLang="ja-JP" dirty="0" smtClean="0"/>
              <a:t>, </a:t>
            </a:r>
            <a:r>
              <a:rPr kumimoji="1" lang="ja-JP" altLang="en-US" dirty="0" smtClean="0"/>
              <a:t>観測パス数が多くなってしまう欠点があります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6</a:t>
            </a:fld>
            <a:endParaRPr kumimoji="1" lang="uk-UA" altLang="ja-JP"/>
          </a:p>
        </p:txBody>
      </p:sp>
    </p:spTree>
    <p:extLst>
      <p:ext uri="{BB962C8B-B14F-4D97-AF65-F5344CB8AC3E}">
        <p14:creationId xmlns:p14="http://schemas.microsoft.com/office/powerpoint/2010/main" val="176278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数理モデルによる定式です</a:t>
            </a:r>
            <a:endParaRPr kumimoji="1" lang="en-US" altLang="ja-JP" dirty="0" smtClean="0"/>
          </a:p>
          <a:p>
            <a:r>
              <a:rPr kumimoji="1" lang="ja-JP" altLang="en-US" dirty="0" smtClean="0"/>
              <a:t>リンク状態</a:t>
            </a:r>
            <a:r>
              <a:rPr kumimoji="1" lang="ja-JP" altLang="en-US" dirty="0" smtClean="0"/>
              <a:t>ベクトルと観測ベクトルはこの</a:t>
            </a:r>
            <a:r>
              <a:rPr kumimoji="1" lang="ja-JP" altLang="en-US" dirty="0" smtClean="0"/>
              <a:t>よう</a:t>
            </a:r>
            <a:r>
              <a:rPr kumimoji="1" lang="ja-JP" altLang="en-US" dirty="0" smtClean="0"/>
              <a:t>に定義</a:t>
            </a:r>
            <a:r>
              <a:rPr kumimoji="1" lang="ja-JP" altLang="en-US" dirty="0" smtClean="0"/>
              <a:t>することが</a:t>
            </a:r>
            <a:r>
              <a:rPr kumimoji="1" lang="ja-JP" altLang="en-US" dirty="0" smtClean="0"/>
              <a:t>できます</a:t>
            </a:r>
            <a:r>
              <a:rPr kumimoji="1" lang="en-US" altLang="ja-JP" dirty="0" smtClean="0"/>
              <a:t>.</a:t>
            </a:r>
          </a:p>
          <a:p>
            <a:r>
              <a:rPr kumimoji="1" lang="ja-JP" altLang="en-US" dirty="0" smtClean="0"/>
              <a:t>リンク状態ベクトルはリンクが正常なら</a:t>
            </a:r>
            <a:r>
              <a:rPr kumimoji="1" lang="en-US" altLang="ja-JP" dirty="0" smtClean="0"/>
              <a:t>0, </a:t>
            </a:r>
            <a:r>
              <a:rPr kumimoji="1" lang="ja-JP" altLang="en-US" dirty="0" smtClean="0"/>
              <a:t>故障している場合は</a:t>
            </a:r>
            <a:r>
              <a:rPr kumimoji="1" lang="en-US" altLang="ja-JP" dirty="0" smtClean="0"/>
              <a:t>1</a:t>
            </a:r>
            <a:r>
              <a:rPr kumimoji="1" lang="ja-JP" altLang="en-US" dirty="0" smtClean="0"/>
              <a:t>となります</a:t>
            </a:r>
            <a:r>
              <a:rPr kumimoji="1" lang="en-US" altLang="ja-JP" dirty="0" smtClean="0"/>
              <a:t>.</a:t>
            </a:r>
          </a:p>
          <a:p>
            <a:r>
              <a:rPr kumimoji="1" lang="ja-JP" altLang="en-US" dirty="0" smtClean="0"/>
              <a:t>観測ベクトルは経路</a:t>
            </a:r>
            <a:r>
              <a:rPr kumimoji="1" lang="en-US" altLang="ja-JP" dirty="0" err="1" smtClean="0"/>
              <a:t>wm</a:t>
            </a:r>
            <a:r>
              <a:rPr kumimoji="1" lang="ja-JP" altLang="en-US" dirty="0" smtClean="0"/>
              <a:t>上のリンクが全て正常で</a:t>
            </a:r>
            <a:r>
              <a:rPr kumimoji="1" lang="en-US" altLang="ja-JP" dirty="0" smtClean="0"/>
              <a:t>,</a:t>
            </a:r>
            <a:r>
              <a:rPr kumimoji="1" lang="ja-JP" altLang="en-US" dirty="0" smtClean="0"/>
              <a:t> パケット転送に成功した場合は</a:t>
            </a:r>
            <a:r>
              <a:rPr kumimoji="1" lang="en-US" altLang="ja-JP" dirty="0" smtClean="0"/>
              <a:t>0, </a:t>
            </a:r>
            <a:r>
              <a:rPr kumimoji="1" lang="ja-JP" altLang="en-US" dirty="0" smtClean="0"/>
              <a:t>故障リンクを含むためパケットが途中で破棄された場合は</a:t>
            </a:r>
            <a:r>
              <a:rPr kumimoji="1" lang="en-US" altLang="ja-JP" dirty="0" smtClean="0"/>
              <a:t>1</a:t>
            </a:r>
            <a:r>
              <a:rPr kumimoji="1" lang="ja-JP" altLang="en-US" dirty="0" smtClean="0"/>
              <a:t>となります</a:t>
            </a:r>
            <a:endParaRPr kumimoji="1" lang="en-US" altLang="ja-JP" dirty="0" smtClean="0"/>
          </a:p>
          <a:p>
            <a:r>
              <a:rPr kumimoji="1" lang="ja-JP" altLang="en-US" dirty="0" smtClean="0"/>
              <a:t>この二つのベクトルの関係式はこのように定義することができます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7</a:t>
            </a:fld>
            <a:endParaRPr kumimoji="1" lang="uk-UA" altLang="ja-JP"/>
          </a:p>
        </p:txBody>
      </p:sp>
    </p:spTree>
    <p:extLst>
      <p:ext uri="{BB962C8B-B14F-4D97-AF65-F5344CB8AC3E}">
        <p14:creationId xmlns:p14="http://schemas.microsoft.com/office/powerpoint/2010/main" val="214279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シミュレーションには特徴の異なる</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種類の小規模なネットワークを用いる</a:t>
            </a:r>
            <a:r>
              <a:rPr kumimoji="1" lang="en-US" altLang="ja-JP" sz="1200" kern="1200" dirty="0" smtClean="0">
                <a:solidFill>
                  <a:schemeClr val="tx1"/>
                </a:solidFill>
                <a:effectLst/>
                <a:latin typeface="+mn-lt"/>
                <a:ea typeface="+mn-ea"/>
                <a:cs typeface="+mn-cs"/>
              </a:rPr>
              <a:t>. </a:t>
            </a:r>
          </a:p>
          <a:p>
            <a:r>
              <a:rPr kumimoji="1" lang="ja-JP" altLang="ja-JP" sz="1200" kern="1200" dirty="0" smtClean="0">
                <a:solidFill>
                  <a:schemeClr val="tx1"/>
                </a:solidFill>
                <a:effectLst/>
                <a:latin typeface="+mn-lt"/>
                <a:ea typeface="+mn-ea"/>
                <a:cs typeface="+mn-cs"/>
              </a:rPr>
              <a:t>使用するネットワークは</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ネットワーク</a:t>
            </a:r>
            <a:r>
              <a:rPr kumimoji="1" lang="en-US" altLang="ja-JP" sz="1200" kern="1200" dirty="0" smtClean="0">
                <a:solidFill>
                  <a:schemeClr val="tx1"/>
                </a:solidFill>
                <a:effectLst/>
                <a:latin typeface="+mn-lt"/>
                <a:ea typeface="+mn-ea"/>
                <a:cs typeface="+mn-cs"/>
              </a:rPr>
              <a:t>(a), </a:t>
            </a:r>
            <a:r>
              <a:rPr kumimoji="1" lang="ja-JP" altLang="ja-JP" sz="1200" kern="1200" dirty="0" smtClean="0">
                <a:solidFill>
                  <a:schemeClr val="tx1"/>
                </a:solidFill>
                <a:effectLst/>
                <a:latin typeface="+mn-lt"/>
                <a:ea typeface="+mn-ea"/>
                <a:cs typeface="+mn-cs"/>
              </a:rPr>
              <a:t>ネットワーク</a:t>
            </a:r>
            <a:r>
              <a:rPr kumimoji="1" lang="en-US" altLang="ja-JP" sz="1200" kern="1200" dirty="0" smtClean="0">
                <a:solidFill>
                  <a:schemeClr val="tx1"/>
                </a:solidFill>
                <a:effectLst/>
                <a:latin typeface="+mn-lt"/>
                <a:ea typeface="+mn-ea"/>
                <a:cs typeface="+mn-cs"/>
              </a:rPr>
              <a:t>(b), </a:t>
            </a:r>
            <a:r>
              <a:rPr kumimoji="1" lang="ja-JP" altLang="ja-JP" sz="1200" kern="1200" dirty="0" smtClean="0">
                <a:solidFill>
                  <a:schemeClr val="tx1"/>
                </a:solidFill>
                <a:effectLst/>
                <a:latin typeface="+mn-lt"/>
                <a:ea typeface="+mn-ea"/>
                <a:cs typeface="+mn-cs"/>
              </a:rPr>
              <a:t>ネットワーク</a:t>
            </a:r>
            <a:r>
              <a:rPr kumimoji="1" lang="en-US" altLang="ja-JP" sz="1200" kern="1200" dirty="0" smtClean="0">
                <a:solidFill>
                  <a:schemeClr val="tx1"/>
                </a:solidFill>
                <a:effectLst/>
                <a:latin typeface="+mn-lt"/>
                <a:ea typeface="+mn-ea"/>
                <a:cs typeface="+mn-cs"/>
              </a:rPr>
              <a:t>(c)</a:t>
            </a:r>
            <a:r>
              <a:rPr kumimoji="1" lang="ja-JP" altLang="ja-JP" sz="1200" kern="1200" dirty="0" smtClean="0">
                <a:solidFill>
                  <a:schemeClr val="tx1"/>
                </a:solidFill>
                <a:effectLst/>
                <a:latin typeface="+mn-lt"/>
                <a:ea typeface="+mn-ea"/>
                <a:cs typeface="+mn-cs"/>
              </a:rPr>
              <a:t>とする</a:t>
            </a:r>
            <a:r>
              <a:rPr kumimoji="1" lang="en-US" altLang="ja-JP" sz="1200" kern="1200" dirty="0" smtClean="0">
                <a:solidFill>
                  <a:schemeClr val="tx1"/>
                </a:solidFill>
                <a:effectLst/>
                <a:latin typeface="+mn-lt"/>
                <a:ea typeface="+mn-ea"/>
                <a:cs typeface="+mn-cs"/>
              </a:rPr>
              <a:t>. </a:t>
            </a:r>
          </a:p>
          <a:p>
            <a:r>
              <a:rPr kumimoji="1" lang="ja-JP" altLang="ja-JP" sz="1200" kern="1200" dirty="0" smtClean="0">
                <a:solidFill>
                  <a:schemeClr val="tx1"/>
                </a:solidFill>
                <a:effectLst/>
                <a:latin typeface="+mn-lt"/>
                <a:ea typeface="+mn-ea"/>
                <a:cs typeface="+mn-cs"/>
              </a:rPr>
              <a:t>ネットワーク</a:t>
            </a:r>
            <a:r>
              <a:rPr kumimoji="1" lang="en-US" altLang="ja-JP" sz="1200" kern="1200" dirty="0" smtClean="0">
                <a:solidFill>
                  <a:schemeClr val="tx1"/>
                </a:solidFill>
                <a:effectLst/>
                <a:latin typeface="+mn-lt"/>
                <a:ea typeface="+mn-ea"/>
                <a:cs typeface="+mn-cs"/>
              </a:rPr>
              <a:t>(a), (b)</a:t>
            </a:r>
            <a:r>
              <a:rPr kumimoji="1" lang="ja-JP" altLang="ja-JP" sz="1200" kern="1200" dirty="0" smtClean="0">
                <a:solidFill>
                  <a:schemeClr val="tx1"/>
                </a:solidFill>
                <a:effectLst/>
                <a:latin typeface="+mn-lt"/>
                <a:ea typeface="+mn-ea"/>
                <a:cs typeface="+mn-cs"/>
              </a:rPr>
              <a:t>は左右対称であり</a:t>
            </a:r>
            <a:r>
              <a:rPr kumimoji="1" lang="en-US" altLang="ja-JP" sz="1200" kern="1200" dirty="0" smtClean="0">
                <a:solidFill>
                  <a:schemeClr val="tx1"/>
                </a:solidFill>
                <a:effectLst/>
                <a:latin typeface="+mn-lt"/>
                <a:ea typeface="+mn-ea"/>
                <a:cs typeface="+mn-cs"/>
              </a:rPr>
              <a:t>, (a)</a:t>
            </a:r>
            <a:r>
              <a:rPr kumimoji="1" lang="ja-JP" altLang="ja-JP" sz="1200" kern="1200" dirty="0" smtClean="0">
                <a:solidFill>
                  <a:schemeClr val="tx1"/>
                </a:solidFill>
                <a:effectLst/>
                <a:latin typeface="+mn-lt"/>
                <a:ea typeface="+mn-ea"/>
                <a:cs typeface="+mn-cs"/>
              </a:rPr>
              <a:t>は格子状</a:t>
            </a:r>
            <a:r>
              <a:rPr kumimoji="1" lang="en-US" altLang="ja-JP" sz="1200" kern="1200" dirty="0" smtClean="0">
                <a:solidFill>
                  <a:schemeClr val="tx1"/>
                </a:solidFill>
                <a:effectLst/>
                <a:latin typeface="+mn-lt"/>
                <a:ea typeface="+mn-ea"/>
                <a:cs typeface="+mn-cs"/>
              </a:rPr>
              <a:t>, (b)</a:t>
            </a:r>
            <a:r>
              <a:rPr kumimoji="1" lang="ja-JP" altLang="ja-JP" sz="1200" kern="1200" dirty="0" smtClean="0">
                <a:solidFill>
                  <a:schemeClr val="tx1"/>
                </a:solidFill>
                <a:effectLst/>
                <a:latin typeface="+mn-lt"/>
                <a:ea typeface="+mn-ea"/>
                <a:cs typeface="+mn-cs"/>
              </a:rPr>
              <a:t>は次数が他に比べて多いノードを持つのが特徴である</a:t>
            </a:r>
            <a:r>
              <a:rPr kumimoji="1" lang="en-US" altLang="ja-JP" sz="1200" kern="1200" dirty="0" smtClean="0">
                <a:solidFill>
                  <a:schemeClr val="tx1"/>
                </a:solidFill>
                <a:effectLst/>
                <a:latin typeface="+mn-lt"/>
                <a:ea typeface="+mn-ea"/>
                <a:cs typeface="+mn-cs"/>
              </a:rPr>
              <a:t>. </a:t>
            </a:r>
          </a:p>
          <a:p>
            <a:r>
              <a:rPr kumimoji="1" lang="ja-JP" altLang="ja-JP" sz="1200" kern="1200" dirty="0" smtClean="0">
                <a:solidFill>
                  <a:schemeClr val="tx1"/>
                </a:solidFill>
                <a:effectLst/>
                <a:latin typeface="+mn-lt"/>
                <a:ea typeface="+mn-ea"/>
                <a:cs typeface="+mn-cs"/>
              </a:rPr>
              <a:t>ネットワーク</a:t>
            </a:r>
            <a:r>
              <a:rPr kumimoji="1" lang="en-US" altLang="ja-JP" sz="1200" kern="1200" dirty="0" smtClean="0">
                <a:solidFill>
                  <a:schemeClr val="tx1"/>
                </a:solidFill>
                <a:effectLst/>
                <a:latin typeface="+mn-lt"/>
                <a:ea typeface="+mn-ea"/>
                <a:cs typeface="+mn-cs"/>
              </a:rPr>
              <a:t>(c)</a:t>
            </a:r>
            <a:r>
              <a:rPr kumimoji="1" lang="ja-JP" altLang="ja-JP" sz="1200" kern="1200" dirty="0" smtClean="0">
                <a:solidFill>
                  <a:schemeClr val="tx1"/>
                </a:solidFill>
                <a:effectLst/>
                <a:latin typeface="+mn-lt"/>
                <a:ea typeface="+mn-ea"/>
                <a:cs typeface="+mn-cs"/>
              </a:rPr>
              <a:t>はネットワーク</a:t>
            </a:r>
            <a:r>
              <a:rPr kumimoji="1" lang="en-US" altLang="ja-JP" sz="1200" kern="1200" dirty="0" smtClean="0">
                <a:solidFill>
                  <a:schemeClr val="tx1"/>
                </a:solidFill>
                <a:effectLst/>
                <a:latin typeface="+mn-lt"/>
                <a:ea typeface="+mn-ea"/>
                <a:cs typeface="+mn-cs"/>
              </a:rPr>
              <a:t>(a), (b)</a:t>
            </a:r>
            <a:r>
              <a:rPr kumimoji="1" lang="ja-JP" altLang="ja-JP" sz="1200" kern="1200" dirty="0" smtClean="0">
                <a:solidFill>
                  <a:schemeClr val="tx1"/>
                </a:solidFill>
                <a:effectLst/>
                <a:latin typeface="+mn-lt"/>
                <a:ea typeface="+mn-ea"/>
                <a:cs typeface="+mn-cs"/>
              </a:rPr>
              <a:t>を組み合わせた左右非対称なネットワーク・トポロジーとなっている</a:t>
            </a:r>
            <a:r>
              <a:rPr kumimoji="1" lang="en-US" altLang="ja-JP" sz="1200" kern="1200" dirty="0" smtClean="0">
                <a:solidFill>
                  <a:schemeClr val="tx1"/>
                </a:solidFill>
                <a:effectLst/>
                <a:latin typeface="+mn-lt"/>
                <a:ea typeface="+mn-ea"/>
                <a:cs typeface="+mn-cs"/>
              </a:rPr>
              <a:t>.</a:t>
            </a:r>
            <a:r>
              <a:rPr lang="ja-JP" altLang="ja-JP" dirty="0" smtClean="0">
                <a:effectLst/>
              </a:rPr>
              <a:t> </a:t>
            </a:r>
            <a:endParaRPr kumimoji="1" lang="ja-JP" altLang="en-US" dirty="0"/>
          </a:p>
        </p:txBody>
      </p:sp>
      <p:sp>
        <p:nvSpPr>
          <p:cNvPr id="4" name="スライド番号プレースホルダー 3"/>
          <p:cNvSpPr>
            <a:spLocks noGrp="1"/>
          </p:cNvSpPr>
          <p:nvPr>
            <p:ph type="sldNum" sz="quarter" idx="10"/>
          </p:nvPr>
        </p:nvSpPr>
        <p:spPr/>
        <p:txBody>
          <a:bodyPr/>
          <a:lstStyle/>
          <a:p>
            <a:fld id="{01F2A70B-78F2-4DCF-B53B-C990D2FAFB8A}" type="slidenum">
              <a:rPr lang="uk-UA" smtClean="0"/>
              <a:t>8</a:t>
            </a:fld>
            <a:endParaRPr kumimoji="1" lang="uk-UA" altLang="ja-JP"/>
          </a:p>
        </p:txBody>
      </p:sp>
    </p:spTree>
    <p:extLst>
      <p:ext uri="{BB962C8B-B14F-4D97-AF65-F5344CB8AC3E}">
        <p14:creationId xmlns:p14="http://schemas.microsoft.com/office/powerpoint/2010/main" val="69137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2107" y="1905000"/>
            <a:ext cx="6859786" cy="2667000"/>
          </a:xfrm>
        </p:spPr>
        <p:txBody>
          <a:bodyPr>
            <a:noAutofit/>
          </a:bodyPr>
          <a:lstStyle>
            <a:lvl1pPr latinLnBrk="0">
              <a:defRPr kumimoji="1" lang="ja-JP" sz="4051">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サブタイトル 2"/>
          <p:cNvSpPr>
            <a:spLocks noGrp="1"/>
          </p:cNvSpPr>
          <p:nvPr>
            <p:ph type="subTitle" idx="1"/>
          </p:nvPr>
        </p:nvSpPr>
        <p:spPr>
          <a:xfrm>
            <a:off x="1142107" y="5105400"/>
            <a:ext cx="6859786" cy="1066800"/>
          </a:xfrm>
        </p:spPr>
        <p:txBody>
          <a:bodyPr/>
          <a:lstStyle>
            <a:lvl1pPr marL="0" indent="0" algn="l" latinLnBrk="0">
              <a:spcBef>
                <a:spcPts val="0"/>
              </a:spcBef>
              <a:buNone/>
              <a:defRPr kumimoji="1" lang="ja-JP">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342991" indent="0" algn="ctr" latinLnBrk="0">
              <a:buNone/>
              <a:defRPr kumimoji="1" lang="ja-JP">
                <a:solidFill>
                  <a:schemeClr val="tx1">
                    <a:tint val="75000"/>
                  </a:schemeClr>
                </a:solidFill>
              </a:defRPr>
            </a:lvl2pPr>
            <a:lvl3pPr marL="685983" indent="0" algn="ctr" latinLnBrk="0">
              <a:buNone/>
              <a:defRPr kumimoji="1" lang="ja-JP">
                <a:solidFill>
                  <a:schemeClr val="tx1">
                    <a:tint val="75000"/>
                  </a:schemeClr>
                </a:solidFill>
              </a:defRPr>
            </a:lvl3pPr>
            <a:lvl4pPr marL="1028974" indent="0" algn="ctr" latinLnBrk="0">
              <a:buNone/>
              <a:defRPr kumimoji="1" lang="ja-JP">
                <a:solidFill>
                  <a:schemeClr val="tx1">
                    <a:tint val="75000"/>
                  </a:schemeClr>
                </a:solidFill>
              </a:defRPr>
            </a:lvl4pPr>
            <a:lvl5pPr marL="1371966" indent="0" algn="ctr" latinLnBrk="0">
              <a:buNone/>
              <a:defRPr kumimoji="1" lang="ja-JP">
                <a:solidFill>
                  <a:schemeClr val="tx1">
                    <a:tint val="75000"/>
                  </a:schemeClr>
                </a:solidFill>
              </a:defRPr>
            </a:lvl5pPr>
            <a:lvl6pPr marL="1714957" indent="0" algn="ctr" latinLnBrk="0">
              <a:buNone/>
              <a:defRPr kumimoji="1" lang="ja-JP">
                <a:solidFill>
                  <a:schemeClr val="tx1">
                    <a:tint val="75000"/>
                  </a:schemeClr>
                </a:solidFill>
              </a:defRPr>
            </a:lvl6pPr>
            <a:lvl7pPr marL="2057949" indent="0" algn="ctr" latinLnBrk="0">
              <a:buNone/>
              <a:defRPr kumimoji="1" lang="ja-JP">
                <a:solidFill>
                  <a:schemeClr val="tx1">
                    <a:tint val="75000"/>
                  </a:schemeClr>
                </a:solidFill>
              </a:defRPr>
            </a:lvl7pPr>
            <a:lvl8pPr marL="2400940" indent="0" algn="ctr" latinLnBrk="0">
              <a:buNone/>
              <a:defRPr kumimoji="1" lang="ja-JP">
                <a:solidFill>
                  <a:schemeClr val="tx1">
                    <a:tint val="75000"/>
                  </a:schemeClr>
                </a:solidFill>
              </a:defRPr>
            </a:lvl8pPr>
            <a:lvl9pPr marL="2743932" indent="0" algn="ctr" latinLnBrk="0">
              <a:buNone/>
              <a:defRPr kumimoji="1" lang="ja-JP">
                <a:solidFill>
                  <a:schemeClr val="tx1">
                    <a:tint val="75000"/>
                  </a:schemeClr>
                </a:solidFill>
              </a:defRPr>
            </a:lvl9pPr>
          </a:lstStyle>
          <a:p>
            <a:r>
              <a:rPr kumimoji="1" lang="ja-JP" altLang="en-US" smtClean="0"/>
              <a:t>マスター サブタイトルの書式設定</a:t>
            </a:r>
            <a:endParaRPr kumimoji="1" lang="ja-JP"/>
          </a:p>
        </p:txBody>
      </p:sp>
      <p:grpSp>
        <p:nvGrpSpPr>
          <p:cNvPr id="256" name="線"/>
          <p:cNvGrpSpPr/>
          <p:nvPr/>
        </p:nvGrpSpPr>
        <p:grpSpPr bwMode="invGray">
          <a:xfrm>
            <a:off x="1188982" y="4724400"/>
            <a:ext cx="6475638" cy="64008"/>
            <a:chOff x="-4110038" y="2703513"/>
            <a:chExt cx="17394239" cy="160336"/>
          </a:xfrm>
          <a:solidFill>
            <a:schemeClr val="accent1"/>
          </a:solidFill>
        </p:grpSpPr>
        <p:sp>
          <p:nvSpPr>
            <p:cNvPr id="257"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58"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59"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0"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1"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2"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3"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4"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5"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6"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7"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8"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9"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0"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1"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2"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3"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4"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5"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6"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7"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8"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9"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0"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1"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2"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3"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4"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5"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6"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7"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8"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9"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0"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1"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2"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3"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4"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5"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6"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7"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8"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9"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0"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1"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2"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3"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4"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5"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6"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7"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8"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9"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0"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1"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2"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3"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4"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5"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6"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7"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8"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9"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0"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1"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2"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3"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4"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5"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6"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7"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8"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9"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0"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1"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2"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3"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4"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5"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6"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7"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8"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9"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0"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1"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2"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3"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4"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5"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6"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7"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8"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9"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0"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1"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2"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3"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4"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5"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6"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7"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8"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9"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0"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1"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2"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3"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4"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5"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6"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7"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8"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9"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0"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1"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2"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3"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4"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5"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6"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7"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8"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9"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8956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grpSp>
        <p:nvGrpSpPr>
          <p:cNvPr id="7" name="線"/>
          <p:cNvGrpSpPr/>
          <p:nvPr/>
        </p:nvGrpSpPr>
        <p:grpSpPr bwMode="invGray">
          <a:xfrm>
            <a:off x="1142108" y="1514475"/>
            <a:ext cx="7929246" cy="64008"/>
            <a:chOff x="1522413" y="1514475"/>
            <a:chExt cx="10569575" cy="64008"/>
          </a:xfrm>
        </p:grpSpPr>
        <p:sp>
          <p:nvSpPr>
            <p:cNvPr id="8" name="フリーフォーム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リーフォーム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フリーフォーム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縦書きテキスト プレースホルダー 2"/>
          <p:cNvSpPr>
            <a:spLocks noGrp="1"/>
          </p:cNvSpPr>
          <p:nvPr>
            <p:ph type="body" orient="vert" idx="1"/>
          </p:nvPr>
        </p:nvSpPr>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a:latin typeface="Meiryo UI" panose="020B0604030504040204" pitchFamily="50" charset="-128"/>
                <a:ea typeface="Meiryo UI" panose="020B0604030504040204" pitchFamily="50" charset="-128"/>
                <a:cs typeface="Meiryo UI" panose="020B0604030504040204" pitchFamily="50" charset="-128"/>
              </a:defRPr>
            </a:lvl5pPr>
            <a:lvl6pPr marL="1468003" latinLnBrk="0">
              <a:defRPr kumimoji="1" lang="ja-JP"/>
            </a:lvl6pPr>
            <a:lvl7pPr marL="1468003" latinLnBrk="0">
              <a:defRPr kumimoji="1" lang="ja-JP"/>
            </a:lvl7pPr>
            <a:lvl8pPr marL="1468003" latinLnBrk="0">
              <a:defRPr kumimoji="1" lang="ja-JP"/>
            </a:lvl8pPr>
            <a:lvl9pPr marL="1468003" latinLnBrk="0">
              <a:defRPr kumimoji="1" lang="ja-JP"/>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69029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grpSp>
        <p:nvGrpSpPr>
          <p:cNvPr id="7" name="線"/>
          <p:cNvGrpSpPr/>
          <p:nvPr/>
        </p:nvGrpSpPr>
        <p:grpSpPr bwMode="invGray">
          <a:xfrm rot="5400000">
            <a:off x="4338754" y="3480593"/>
            <a:ext cx="6492240" cy="48019"/>
            <a:chOff x="1522413" y="1514475"/>
            <a:chExt cx="10569575" cy="64008"/>
          </a:xfrm>
        </p:grpSpPr>
        <p:sp>
          <p:nvSpPr>
            <p:cNvPr id="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縦書きタイトル 1"/>
          <p:cNvSpPr>
            <a:spLocks noGrp="1"/>
          </p:cNvSpPr>
          <p:nvPr>
            <p:ph type="title" orient="vert"/>
          </p:nvPr>
        </p:nvSpPr>
        <p:spPr>
          <a:xfrm>
            <a:off x="7773233" y="274640"/>
            <a:ext cx="1028968" cy="5901747"/>
          </a:xfrm>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縦書きテキスト プレースホルダー 2"/>
          <p:cNvSpPr>
            <a:spLocks noGrp="1"/>
          </p:cNvSpPr>
          <p:nvPr>
            <p:ph type="body" orient="vert" idx="1"/>
          </p:nvPr>
        </p:nvSpPr>
        <p:spPr>
          <a:xfrm>
            <a:off x="456128" y="277814"/>
            <a:ext cx="6859787" cy="5898573"/>
          </a:xfrm>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a:latin typeface="Meiryo UI" panose="020B0604030504040204" pitchFamily="50" charset="-128"/>
                <a:ea typeface="Meiryo UI" panose="020B0604030504040204" pitchFamily="50" charset="-128"/>
                <a:cs typeface="Meiryo UI" panose="020B0604030504040204" pitchFamily="50" charset="-128"/>
              </a:defRPr>
            </a:lvl5pPr>
            <a:lvl6pPr latinLnBrk="0">
              <a:defRPr kumimoji="1" lang="ja-JP"/>
            </a:lvl6pPr>
            <a:lvl7pPr latinLnBrk="0">
              <a:defRPr kumimoji="1" lang="ja-JP"/>
            </a:lvl7pPr>
            <a:lvl8pPr latinLnBrk="0">
              <a:defRPr kumimoji="1" lang="ja-JP" baseline="0"/>
            </a:lvl8pPr>
            <a:lvl9pPr latinLnBrk="0">
              <a:defRPr kumimoji="1" lang="ja-JP"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108933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167" name="線"/>
          <p:cNvGrpSpPr/>
          <p:nvPr/>
        </p:nvGrpSpPr>
        <p:grpSpPr bwMode="invGray">
          <a:xfrm>
            <a:off x="1142108" y="1514475"/>
            <a:ext cx="7929246" cy="64008"/>
            <a:chOff x="1522413" y="1514475"/>
            <a:chExt cx="10569575" cy="64008"/>
          </a:xfrm>
        </p:grpSpPr>
        <p:sp>
          <p:nvSpPr>
            <p:cNvPr id="168"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9"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0"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1"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2"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3"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4"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5"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6"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7"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8"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9"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0"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1"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2"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3"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4"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5"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6"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7"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8"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9"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0"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1"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2"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3"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4"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5"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6"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7"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8"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9"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0"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2"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3"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5"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7"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8"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9"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0"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1"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2"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3"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4"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5"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6"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7"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8"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9"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0"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1"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2"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3"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4"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5"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6"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7"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8"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9"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0"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1"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2"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3"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4"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5"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6"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7"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8"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9"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40"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41"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a:xfrm>
            <a:off x="1142108" y="274638"/>
            <a:ext cx="6859785" cy="1020762"/>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コンテンツ プレースホルダー 2"/>
          <p:cNvSpPr>
            <a:spLocks noGrp="1"/>
          </p:cNvSpPr>
          <p:nvPr>
            <p:ph idx="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vl2pPr marL="411590" latinLnBrk="0">
              <a:defRPr kumimoji="1" lang="ja-JP">
                <a:latin typeface="Meiryo UI" panose="020B0604030504040204" pitchFamily="50" charset="-128"/>
                <a:ea typeface="Meiryo UI" panose="020B0604030504040204" pitchFamily="50" charset="-128"/>
                <a:cs typeface="Meiryo UI" panose="020B0604030504040204" pitchFamily="50" charset="-128"/>
              </a:defRPr>
            </a:lvl2pPr>
            <a:lvl3pPr marL="583085" latinLnBrk="0">
              <a:defRPr kumimoji="1" lang="ja-JP">
                <a:latin typeface="Meiryo UI" panose="020B0604030504040204" pitchFamily="50" charset="-128"/>
                <a:ea typeface="Meiryo UI" panose="020B0604030504040204" pitchFamily="50" charset="-128"/>
                <a:cs typeface="Meiryo UI" panose="020B0604030504040204" pitchFamily="50" charset="-128"/>
              </a:defRPr>
            </a:lvl3pPr>
            <a:lvl4pPr marL="754581" latinLnBrk="0">
              <a:defRPr kumimoji="1" lang="ja-JP">
                <a:latin typeface="Meiryo UI" panose="020B0604030504040204" pitchFamily="50" charset="-128"/>
                <a:ea typeface="Meiryo UI" panose="020B0604030504040204" pitchFamily="50" charset="-128"/>
                <a:cs typeface="Meiryo UI" panose="020B0604030504040204" pitchFamily="50" charset="-128"/>
              </a:defRPr>
            </a:lvl4pPr>
            <a:lvl5pPr marL="926077" latinLnBrk="0">
              <a:defRPr kumimoji="1" lang="ja-JP">
                <a:latin typeface="Meiryo UI" panose="020B0604030504040204" pitchFamily="50" charset="-128"/>
                <a:ea typeface="Meiryo UI" panose="020B0604030504040204" pitchFamily="50" charset="-128"/>
                <a:cs typeface="Meiryo UI" panose="020B0604030504040204" pitchFamily="50" charset="-128"/>
              </a:defRPr>
            </a:lvl5pPr>
            <a:lvl6pPr marL="1097573" latinLnBrk="0">
              <a:defRPr kumimoji="1" lang="ja-JP" baseline="0"/>
            </a:lvl6pPr>
            <a:lvl7pPr marL="1269068" latinLnBrk="0">
              <a:defRPr kumimoji="1" lang="ja-JP" baseline="0"/>
            </a:lvl7pPr>
            <a:lvl8pPr marL="1440564" latinLnBrk="0">
              <a:defRPr kumimoji="1" lang="ja-JP" baseline="0"/>
            </a:lvl8pPr>
            <a:lvl9pPr marL="1612060" latinLnBrk="0">
              <a:defRPr kumimoji="1" lang="ja-JP"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44635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255" name="線"/>
          <p:cNvGrpSpPr/>
          <p:nvPr/>
        </p:nvGrpSpPr>
        <p:grpSpPr bwMode="invGray">
          <a:xfrm>
            <a:off x="1188982" y="4724400"/>
            <a:ext cx="6475638" cy="64008"/>
            <a:chOff x="-4110038" y="2703513"/>
            <a:chExt cx="17394239" cy="160336"/>
          </a:xfrm>
          <a:solidFill>
            <a:schemeClr val="accent1"/>
          </a:solidFill>
        </p:grpSpPr>
        <p:sp>
          <p:nvSpPr>
            <p:cNvPr id="256" name="フリーフォーム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57" name="フリーフォーム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58" name="フリーフォーム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59" name="フリーフォーム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0" name="フリーフォーム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1" name="フリーフォーム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2" name="フリーフォーム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3" name="フリーフォーム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4" name="フリーフォーム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5" name="フリーフォーム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6" name="フリーフォーム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7" name="フリーフォーム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8" name="フリーフォーム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69" name="フリーフォーム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0" name="フリーフォーム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1" name="フリーフォーム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2" name="フリーフォーム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3" name="フリーフォーム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4" name="フリーフォーム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5" name="フリーフォーム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6" name="フリーフォーム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7" name="フリーフォーム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8" name="フリーフォーム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79" name="フリーフォーム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0" name="フリーフォーム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1" name="フリーフォーム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2" name="フリーフォーム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3" name="フリーフォーム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4" name="フリーフォーム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5" name="フリーフォーム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6" name="フリーフォーム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7" name="フリーフォーム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8" name="フリーフォーム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89" name="フリーフォーム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0" name="フリーフォーム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1" name="フリーフォーム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2" name="フリーフォーム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3" name="フリーフォーム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4" name="フリーフォーム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5" name="フリーフォーム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6" name="フリーフォーム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7" name="フリーフォーム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8" name="フリーフォーム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299" name="フリーフォーム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0" name="フリーフォーム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1" name="フリーフォーム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2" name="フリーフォーム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3" name="フリーフォーム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4" name="フリーフォーム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5" name="フリーフォーム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6" name="フリーフォーム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7" name="フリーフォーム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8" name="フリーフォーム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09" name="フリーフォーム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0" name="フリーフォーム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1" name="フリーフォーム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2" name="フリーフォーム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3" name="フリーフォーム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4" name="フリーフォーム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5" name="フリーフォーム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6" name="フリーフォーム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7" name="フリーフォーム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8" name="フリーフォーム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19" name="フリーフォーム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0" name="フリーフォーム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1" name="フリーフォーム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2" name="フリーフォーム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3" name="フリーフォーム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4" name="フリーフォーム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5" name="フリーフォーム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6" name="フリーフォーム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7" name="フリーフォーム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8" name="フリーフォーム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29" name="フリーフォーム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0" name="フリーフォーム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1" name="フリーフォーム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2" name="フリーフォーム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3" name="フリーフォーム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4" name="フリーフォーム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5" name="フリーフォーム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6" name="フリーフォーム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7" name="フリーフォーム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8" name="フリーフォーム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39" name="フリーフォーム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0" name="フリーフォーム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1" name="フリーフォーム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2" name="フリーフォーム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3" name="フリーフォーム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4" name="フリーフォーム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5" name="フリーフォーム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6" name="フリーフォーム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7" name="フリーフォーム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8" name="フリーフォーム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49" name="フリーフォーム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0" name="フリーフォーム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1" name="フリーフォーム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2" name="フリーフォーム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3" name="フリーフォーム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4" name="フリーフォーム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5" name="フリーフォーム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6" name="フリーフォーム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7" name="フリーフォーム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8" name="フリーフォーム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59" name="フリーフォーム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0" name="フリーフォーム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1" name="フリーフォーム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2" name="フリーフォーム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3" name="フリーフォーム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4" name="フリーフォーム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5" name="フリーフォーム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6" name="フリーフォーム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7" name="フリーフォーム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8" name="フリーフォーム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69" name="フリーフォーム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0" name="フリーフォーム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1" name="フリーフォーム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2" name="フリーフォーム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3" name="フリーフォーム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4" name="フリーフォーム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5" name="フリーフォーム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6" name="フリーフォーム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7" name="フリーフォーム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sp>
          <p:nvSpPr>
            <p:cNvPr id="378" name="フリーフォーム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a:xfrm>
            <a:off x="1142107" y="1905000"/>
            <a:ext cx="6859786" cy="2667000"/>
          </a:xfrm>
        </p:spPr>
        <p:txBody>
          <a:bodyPr anchor="b">
            <a:noAutofit/>
          </a:bodyPr>
          <a:lstStyle>
            <a:lvl1pPr algn="l" latinLnBrk="0">
              <a:defRPr kumimoji="1" lang="ja-JP" sz="3301" b="0" cap="none" baseline="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テキスト プレースホルダー 2"/>
          <p:cNvSpPr>
            <a:spLocks noGrp="1"/>
          </p:cNvSpPr>
          <p:nvPr>
            <p:ph type="body" idx="1"/>
          </p:nvPr>
        </p:nvSpPr>
        <p:spPr>
          <a:xfrm>
            <a:off x="1142107" y="5102526"/>
            <a:ext cx="6859786" cy="1069675"/>
          </a:xfrm>
        </p:spPr>
        <p:txBody>
          <a:bodyPr anchor="t">
            <a:normAutofit/>
          </a:bodyPr>
          <a:lstStyle>
            <a:lvl1pPr marL="0" indent="0" latinLnBrk="0">
              <a:spcBef>
                <a:spcPts val="0"/>
              </a:spcBef>
              <a:buNone/>
              <a:defRPr kumimoji="1" lang="ja-JP" sz="18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1350">
                <a:solidFill>
                  <a:schemeClr val="tx1">
                    <a:tint val="75000"/>
                  </a:schemeClr>
                </a:solidFill>
              </a:defRPr>
            </a:lvl2pPr>
            <a:lvl3pPr marL="685983" indent="0" latinLnBrk="0">
              <a:buNone/>
              <a:defRPr kumimoji="1" lang="ja-JP" sz="1200">
                <a:solidFill>
                  <a:schemeClr val="tx1">
                    <a:tint val="75000"/>
                  </a:schemeClr>
                </a:solidFill>
              </a:defRPr>
            </a:lvl3pPr>
            <a:lvl4pPr marL="1028974" indent="0" latinLnBrk="0">
              <a:buNone/>
              <a:defRPr kumimoji="1" lang="ja-JP" sz="1050">
                <a:solidFill>
                  <a:schemeClr val="tx1">
                    <a:tint val="75000"/>
                  </a:schemeClr>
                </a:solidFill>
              </a:defRPr>
            </a:lvl4pPr>
            <a:lvl5pPr marL="1371966" indent="0" latinLnBrk="0">
              <a:buNone/>
              <a:defRPr kumimoji="1" lang="ja-JP" sz="1050">
                <a:solidFill>
                  <a:schemeClr val="tx1">
                    <a:tint val="75000"/>
                  </a:schemeClr>
                </a:solidFill>
              </a:defRPr>
            </a:lvl5pPr>
            <a:lvl6pPr marL="1714957" indent="0" latinLnBrk="0">
              <a:buNone/>
              <a:defRPr kumimoji="1" lang="ja-JP" sz="1050">
                <a:solidFill>
                  <a:schemeClr val="tx1">
                    <a:tint val="75000"/>
                  </a:schemeClr>
                </a:solidFill>
              </a:defRPr>
            </a:lvl6pPr>
            <a:lvl7pPr marL="2057949" indent="0" latinLnBrk="0">
              <a:buNone/>
              <a:defRPr kumimoji="1" lang="ja-JP" sz="1050">
                <a:solidFill>
                  <a:schemeClr val="tx1">
                    <a:tint val="75000"/>
                  </a:schemeClr>
                </a:solidFill>
              </a:defRPr>
            </a:lvl7pPr>
            <a:lvl8pPr marL="2400940" indent="0" latinLnBrk="0">
              <a:buNone/>
              <a:defRPr kumimoji="1" lang="ja-JP" sz="1050">
                <a:solidFill>
                  <a:schemeClr val="tx1">
                    <a:tint val="75000"/>
                  </a:schemeClr>
                </a:solidFill>
              </a:defRPr>
            </a:lvl8pPr>
            <a:lvl9pPr marL="2743932" indent="0" latinLnBrk="0">
              <a:buNone/>
              <a:defRPr kumimoji="1" lang="ja-JP" sz="105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71472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158" name="線"/>
          <p:cNvGrpSpPr/>
          <p:nvPr/>
        </p:nvGrpSpPr>
        <p:grpSpPr bwMode="invGray">
          <a:xfrm>
            <a:off x="1142108" y="1514475"/>
            <a:ext cx="7929246" cy="64008"/>
            <a:chOff x="1522413" y="1514475"/>
            <a:chExt cx="10569575" cy="64008"/>
          </a:xfrm>
        </p:grpSpPr>
        <p:sp>
          <p:nvSpPr>
            <p:cNvPr id="159"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0"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1"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a:xfrm>
            <a:off x="1142108" y="274638"/>
            <a:ext cx="6859785" cy="1020762"/>
          </a:xfrm>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コンテンツ プレースホルダー 2"/>
          <p:cNvSpPr>
            <a:spLocks noGrp="1"/>
          </p:cNvSpPr>
          <p:nvPr>
            <p:ph sz="half" idx="1"/>
          </p:nvPr>
        </p:nvSpPr>
        <p:spPr>
          <a:xfrm>
            <a:off x="1142107" y="1905000"/>
            <a:ext cx="3315563" cy="4267200"/>
          </a:xfrm>
        </p:spPr>
        <p:txBody>
          <a:bodyPr>
            <a:normAutofit/>
          </a:bodyPr>
          <a:lstStyle>
            <a:lvl1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15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35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5pPr>
            <a:lvl6pPr marL="1468003" latinLnBrk="0">
              <a:defRPr kumimoji="1" lang="ja-JP" sz="1200"/>
            </a:lvl6pPr>
            <a:lvl7pPr marL="1468003" latinLnBrk="0">
              <a:defRPr kumimoji="1" lang="ja-JP" sz="1200" baseline="0"/>
            </a:lvl7pPr>
            <a:lvl8pPr marL="1468003" latinLnBrk="0">
              <a:defRPr kumimoji="1" lang="ja-JP" sz="1200" baseline="0"/>
            </a:lvl8pPr>
            <a:lvl9pPr marL="1468003" latinLnBrk="0">
              <a:defRPr kumimoji="1" lang="ja-JP" sz="1200"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コンテンツ プレースホルダー 3"/>
          <p:cNvSpPr>
            <a:spLocks noGrp="1"/>
          </p:cNvSpPr>
          <p:nvPr>
            <p:ph sz="half" idx="2"/>
          </p:nvPr>
        </p:nvSpPr>
        <p:spPr>
          <a:xfrm>
            <a:off x="4686332" y="1905000"/>
            <a:ext cx="3315562" cy="4267200"/>
          </a:xfrm>
        </p:spPr>
        <p:txBody>
          <a:bodyPr>
            <a:normAutofit/>
          </a:bodyPr>
          <a:lstStyle>
            <a:lvl1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15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35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5pPr>
            <a:lvl6pPr marL="1468003" latinLnBrk="0">
              <a:defRPr kumimoji="1" lang="ja-JP" sz="1200"/>
            </a:lvl6pPr>
            <a:lvl7pPr marL="1468003" latinLnBrk="0">
              <a:defRPr kumimoji="1" lang="ja-JP" sz="1200"/>
            </a:lvl7pPr>
            <a:lvl8pPr marL="1468003" latinLnBrk="0">
              <a:defRPr kumimoji="1" lang="ja-JP" sz="1200" baseline="0"/>
            </a:lvl8pPr>
            <a:lvl9pPr marL="1468003" latinLnBrk="0">
              <a:defRPr kumimoji="1" lang="ja-JP" sz="1200"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155169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160" name="線"/>
          <p:cNvGrpSpPr/>
          <p:nvPr/>
        </p:nvGrpSpPr>
        <p:grpSpPr bwMode="invGray">
          <a:xfrm>
            <a:off x="1142108" y="1514475"/>
            <a:ext cx="7929246" cy="64008"/>
            <a:chOff x="1522413" y="1514475"/>
            <a:chExt cx="10569575" cy="64008"/>
          </a:xfrm>
        </p:grpSpPr>
        <p:sp>
          <p:nvSpPr>
            <p:cNvPr id="161" name="フリーフォーム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2" name="フリーフォーム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3" name="フリーフォーム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4"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5"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6"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7"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8"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9"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0"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1"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2"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3"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4"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5"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6"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7"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8"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9"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0"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1"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2"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3"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4"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5"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6"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7"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8"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9"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0"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1"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2"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3"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4"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5"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6"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7"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8"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9"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0"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2"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3"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5"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7"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8"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9"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0"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1"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2"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3"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4"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5"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6"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7"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8"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9"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0"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1"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2"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3"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4"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5"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6"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7"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8"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9"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0"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1"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2"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3"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4"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a:xfrm>
            <a:off x="1142108" y="274638"/>
            <a:ext cx="6859785" cy="1020762"/>
          </a:xfrm>
        </p:spPr>
        <p:txBody>
          <a:bodyPr/>
          <a:lstStyle>
            <a:lvl1pPr latinLnBrk="0">
              <a:defRPr kumimoji="1" lang="ja-JP">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テキスト プレースホルダー 2"/>
          <p:cNvSpPr>
            <a:spLocks noGrp="1"/>
          </p:cNvSpPr>
          <p:nvPr>
            <p:ph type="body" idx="1"/>
          </p:nvPr>
        </p:nvSpPr>
        <p:spPr>
          <a:xfrm>
            <a:off x="1142107" y="1905000"/>
            <a:ext cx="3313277" cy="762000"/>
          </a:xfrm>
        </p:spPr>
        <p:txBody>
          <a:bodyPr anchor="ctr"/>
          <a:lstStyle>
            <a:lvl1pPr marL="0" indent="0" latinLnBrk="0">
              <a:spcBef>
                <a:spcPts val="0"/>
              </a:spcBef>
              <a:buNone/>
              <a:defRPr kumimoji="1" lang="ja-JP" sz="1800" b="0">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1500" b="1"/>
            </a:lvl2pPr>
            <a:lvl3pPr marL="685983" indent="0" latinLnBrk="0">
              <a:buNone/>
              <a:defRPr kumimoji="1" lang="ja-JP" sz="1350" b="1"/>
            </a:lvl3pPr>
            <a:lvl4pPr marL="1028974" indent="0" latinLnBrk="0">
              <a:buNone/>
              <a:defRPr kumimoji="1" lang="ja-JP" sz="1200" b="1"/>
            </a:lvl4pPr>
            <a:lvl5pPr marL="1371966" indent="0" latinLnBrk="0">
              <a:buNone/>
              <a:defRPr kumimoji="1" lang="ja-JP" sz="1200" b="1"/>
            </a:lvl5pPr>
            <a:lvl6pPr marL="1714957" indent="0" latinLnBrk="0">
              <a:buNone/>
              <a:defRPr kumimoji="1" lang="ja-JP" sz="1200" b="1"/>
            </a:lvl6pPr>
            <a:lvl7pPr marL="2057949" indent="0" latinLnBrk="0">
              <a:buNone/>
              <a:defRPr kumimoji="1" lang="ja-JP" sz="1200" b="1"/>
            </a:lvl7pPr>
            <a:lvl8pPr marL="2400940" indent="0" latinLnBrk="0">
              <a:buNone/>
              <a:defRPr kumimoji="1" lang="ja-JP" sz="1200" b="1"/>
            </a:lvl8pPr>
            <a:lvl9pPr marL="2743932" indent="0" latinLnBrk="0">
              <a:buNone/>
              <a:defRPr kumimoji="1" lang="ja-JP"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142107" y="2819400"/>
            <a:ext cx="3313277" cy="3352801"/>
          </a:xfrm>
        </p:spPr>
        <p:txBody>
          <a:bodyPr/>
          <a:lstStyle>
            <a:lvl1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15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35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5pPr>
            <a:lvl6pPr marL="1468003" latinLnBrk="0">
              <a:defRPr kumimoji="1" lang="ja-JP" sz="1200"/>
            </a:lvl6pPr>
            <a:lvl7pPr marL="1468003" latinLnBrk="0">
              <a:defRPr kumimoji="1" lang="ja-JP" sz="1200" baseline="0"/>
            </a:lvl7pPr>
            <a:lvl8pPr marL="1468003" latinLnBrk="0">
              <a:defRPr kumimoji="1" lang="ja-JP" sz="1200" baseline="0"/>
            </a:lvl8pPr>
            <a:lvl9pPr marL="1468003" latinLnBrk="0">
              <a:defRPr kumimoji="1" lang="ja-JP" sz="1200"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テキスト プレースホルダー 4"/>
          <p:cNvSpPr>
            <a:spLocks noGrp="1"/>
          </p:cNvSpPr>
          <p:nvPr>
            <p:ph type="body" sz="quarter" idx="3"/>
          </p:nvPr>
        </p:nvSpPr>
        <p:spPr>
          <a:xfrm>
            <a:off x="4688616" y="1905000"/>
            <a:ext cx="3313277" cy="762000"/>
          </a:xfrm>
        </p:spPr>
        <p:txBody>
          <a:bodyPr anchor="ctr"/>
          <a:lstStyle>
            <a:lvl1pPr marL="0" indent="0" latinLnBrk="0">
              <a:spcBef>
                <a:spcPts val="0"/>
              </a:spcBef>
              <a:buNone/>
              <a:defRPr kumimoji="1" lang="ja-JP" sz="1800" b="0">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1500" b="1"/>
            </a:lvl2pPr>
            <a:lvl3pPr marL="685983" indent="0" latinLnBrk="0">
              <a:buNone/>
              <a:defRPr kumimoji="1" lang="ja-JP" sz="1350" b="1"/>
            </a:lvl3pPr>
            <a:lvl4pPr marL="1028974" indent="0" latinLnBrk="0">
              <a:buNone/>
              <a:defRPr kumimoji="1" lang="ja-JP" sz="1200" b="1"/>
            </a:lvl4pPr>
            <a:lvl5pPr marL="1371966" indent="0" latinLnBrk="0">
              <a:buNone/>
              <a:defRPr kumimoji="1" lang="ja-JP" sz="1200" b="1"/>
            </a:lvl5pPr>
            <a:lvl6pPr marL="1714957" indent="0" latinLnBrk="0">
              <a:buNone/>
              <a:defRPr kumimoji="1" lang="ja-JP" sz="1200" b="1"/>
            </a:lvl6pPr>
            <a:lvl7pPr marL="2057949" indent="0" latinLnBrk="0">
              <a:buNone/>
              <a:defRPr kumimoji="1" lang="ja-JP" sz="1200" b="1"/>
            </a:lvl7pPr>
            <a:lvl8pPr marL="2400940" indent="0" latinLnBrk="0">
              <a:buNone/>
              <a:defRPr kumimoji="1" lang="ja-JP" sz="1200" b="1"/>
            </a:lvl8pPr>
            <a:lvl9pPr marL="2743932" indent="0" latinLnBrk="0">
              <a:buNone/>
              <a:defRPr kumimoji="1" lang="ja-JP"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88616" y="2819400"/>
            <a:ext cx="3313277" cy="3352801"/>
          </a:xfrm>
        </p:spPr>
        <p:txBody>
          <a:bodyPr/>
          <a:lstStyle>
            <a:lvl1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15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35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4pPr>
            <a:lvl5pPr marL="1468003"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5pPr>
            <a:lvl6pPr marL="1468003" latinLnBrk="0">
              <a:defRPr kumimoji="1" lang="ja-JP" sz="1200"/>
            </a:lvl6pPr>
            <a:lvl7pPr marL="1468003" latinLnBrk="0">
              <a:defRPr kumimoji="1" lang="ja-JP" sz="1200"/>
            </a:lvl7pPr>
            <a:lvl8pPr marL="1468003" latinLnBrk="0">
              <a:defRPr kumimoji="1" lang="ja-JP" sz="1200"/>
            </a:lvl8pPr>
            <a:lvl9pPr marL="1468003" latinLnBrk="0">
              <a:defRPr kumimoji="1" lang="ja-JP" sz="1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27171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156" name="線"/>
          <p:cNvGrpSpPr/>
          <p:nvPr/>
        </p:nvGrpSpPr>
        <p:grpSpPr bwMode="invGray">
          <a:xfrm>
            <a:off x="1142108" y="1514475"/>
            <a:ext cx="7929246" cy="64008"/>
            <a:chOff x="1522413" y="1514475"/>
            <a:chExt cx="10569575" cy="64008"/>
          </a:xfrm>
        </p:grpSpPr>
        <p:sp>
          <p:nvSpPr>
            <p:cNvPr id="157" name="フリーフォーム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58" name="フリーフォーム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59" name="フリーフォーム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0"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1"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2"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3"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4"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5"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6"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7"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8"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69"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0"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1"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2"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3"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4"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5"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6"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7"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8"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79"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0"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1"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2"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3"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4"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5"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6"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7"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8"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89"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0"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1"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2"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3"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4"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5"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6"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7"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8"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199"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0"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1"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2"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3"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4"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5"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6"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7"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8"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09"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0"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1"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2"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3"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4"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5"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6"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7"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8"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19"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0"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1"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2"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3"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4"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5"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6"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7"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8"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29"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230"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 name="タイトル 1"/>
          <p:cNvSpPr>
            <a:spLocks noGrp="1"/>
          </p:cNvSpPr>
          <p:nvPr>
            <p:ph type="title"/>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117936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smtClean="0"/>
              <a:t>2013/7/26</a:t>
            </a:r>
            <a:endParaRPr kumimoji="1" lang="ja-JP" dirty="0"/>
          </a:p>
        </p:txBody>
      </p:sp>
      <p:sp>
        <p:nvSpPr>
          <p:cNvPr id="3" name="フッター プレースホルダー 2"/>
          <p:cNvSpPr>
            <a:spLocks noGrp="1"/>
          </p:cNvSpPr>
          <p:nvPr>
            <p:ph type="ftr" sz="quarter" idx="11"/>
          </p:nvPr>
        </p:nvSpPr>
        <p:spPr/>
        <p:txBody>
          <a:bodyPr/>
          <a:lstStyle/>
          <a:p>
            <a:endParaRPr kumimoji="1" lang="ja-JP"/>
          </a:p>
        </p:txBody>
      </p:sp>
      <p:sp>
        <p:nvSpPr>
          <p:cNvPr id="4" name="スライド番号プレースホルダー 3"/>
          <p:cNvSpPr>
            <a:spLocks noGrp="1"/>
          </p:cNvSpPr>
          <p:nvPr>
            <p:ph type="sldNum" sz="quarter" idx="12"/>
          </p:nvPr>
        </p:nvSpPr>
        <p:spPr/>
        <p:txBody>
          <a:bodyPr/>
          <a:lstStyle/>
          <a:p>
            <a:fld id="{25BA54BD-C84D-46CE-8B72-31BFB26ABA43}" type="slidenum">
              <a:rPr lang="uk-UA" smtClean="0"/>
              <a:t>‹#›</a:t>
            </a:fld>
            <a:endParaRPr kumimoji="1" lang="uk-UA" altLang="ja-JP"/>
          </a:p>
        </p:txBody>
      </p:sp>
    </p:spTree>
    <p:extLst>
      <p:ext uri="{BB962C8B-B14F-4D97-AF65-F5344CB8AC3E}">
        <p14:creationId xmlns:p14="http://schemas.microsoft.com/office/powerpoint/2010/main" val="37020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grpSp>
        <p:nvGrpSpPr>
          <p:cNvPr id="615" name="フレーム"/>
          <p:cNvGrpSpPr/>
          <p:nvPr/>
        </p:nvGrpSpPr>
        <p:grpSpPr bwMode="invGray">
          <a:xfrm>
            <a:off x="3314242" y="1630822"/>
            <a:ext cx="4719500" cy="4575885"/>
            <a:chOff x="4417839" y="1630821"/>
            <a:chExt cx="6291028" cy="4575885"/>
          </a:xfrm>
        </p:grpSpPr>
        <p:grpSp>
          <p:nvGrpSpPr>
            <p:cNvPr id="616" name="グループ 615"/>
            <p:cNvGrpSpPr/>
            <p:nvPr/>
          </p:nvGrpSpPr>
          <p:grpSpPr bwMode="invGray">
            <a:xfrm>
              <a:off x="5414491" y="1630821"/>
              <a:ext cx="5294376" cy="4114800"/>
              <a:chOff x="3310555" y="716546"/>
              <a:chExt cx="5294376" cy="4114800"/>
            </a:xfrm>
          </p:grpSpPr>
          <p:grpSp>
            <p:nvGrpSpPr>
              <p:cNvPr id="768" name="グループ 767"/>
              <p:cNvGrpSpPr/>
              <p:nvPr/>
            </p:nvGrpSpPr>
            <p:grpSpPr bwMode="invGray">
              <a:xfrm flipH="1">
                <a:off x="3310555" y="737968"/>
                <a:ext cx="5294376" cy="54864"/>
                <a:chOff x="1522413" y="1514475"/>
                <a:chExt cx="10569575" cy="64008"/>
              </a:xfrm>
              <a:solidFill>
                <a:schemeClr val="accent1"/>
              </a:solidFill>
            </p:grpSpPr>
            <p:sp>
              <p:nvSpPr>
                <p:cNvPr id="844" name="フリーフォーム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5" name="フリーフォーム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6" name="フリーフォーム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69" name="グループ 768"/>
              <p:cNvGrpSpPr/>
              <p:nvPr/>
            </p:nvGrpSpPr>
            <p:grpSpPr bwMode="invGray">
              <a:xfrm rot="16200000" flipH="1">
                <a:off x="6492229" y="2755658"/>
                <a:ext cx="4114800" cy="36576"/>
                <a:chOff x="1522413" y="1514475"/>
                <a:chExt cx="10569575" cy="64008"/>
              </a:xfrm>
              <a:solidFill>
                <a:schemeClr val="accent1"/>
              </a:solidFill>
            </p:grpSpPr>
            <p:sp>
              <p:nvSpPr>
                <p:cNvPr id="770" name="フリーフォーム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1" name="フリーフォーム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2" name="フリーフォーム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grpSp>
          <p:nvGrpSpPr>
            <p:cNvPr id="617" name="グループ 616"/>
            <p:cNvGrpSpPr/>
            <p:nvPr/>
          </p:nvGrpSpPr>
          <p:grpSpPr bwMode="invGray">
            <a:xfrm rot="10800000">
              <a:off x="4417839" y="2091906"/>
              <a:ext cx="5294376" cy="4114800"/>
              <a:chOff x="3310555" y="716546"/>
              <a:chExt cx="5294376" cy="4114800"/>
            </a:xfrm>
          </p:grpSpPr>
          <p:grpSp>
            <p:nvGrpSpPr>
              <p:cNvPr id="618" name="グループ 617"/>
              <p:cNvGrpSpPr/>
              <p:nvPr/>
            </p:nvGrpSpPr>
            <p:grpSpPr bwMode="invGray">
              <a:xfrm flipH="1">
                <a:off x="3310555" y="737968"/>
                <a:ext cx="5294376" cy="54864"/>
                <a:chOff x="1522413" y="1514475"/>
                <a:chExt cx="10569575" cy="64008"/>
              </a:xfrm>
              <a:solidFill>
                <a:schemeClr val="accent1"/>
              </a:solidFill>
            </p:grpSpPr>
            <p:sp>
              <p:nvSpPr>
                <p:cNvPr id="694" name="フリーフォーム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5" name="フリーフォーム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6" name="フリーフォーム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7"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8"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9"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0"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1"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2"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3"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4"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5"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6"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7"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8"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9"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0"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1"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2"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3"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4"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5"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6"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7"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8"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9"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0"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1"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2"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3"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4"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5"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6"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7"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8"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9"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0"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1"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2"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3"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4"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5"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6"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7"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8"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9"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0"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1"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2"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3"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4"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5"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6"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7"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8"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9"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0"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1"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2"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3"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4"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5"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6"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7"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8"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9"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0"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1"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2"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3"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4"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5"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6"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7"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19" name="グループ 618"/>
              <p:cNvGrpSpPr/>
              <p:nvPr/>
            </p:nvGrpSpPr>
            <p:grpSpPr bwMode="invGray">
              <a:xfrm rot="16200000" flipH="1">
                <a:off x="6492229" y="2755658"/>
                <a:ext cx="4114800" cy="36576"/>
                <a:chOff x="1522413" y="1514475"/>
                <a:chExt cx="10569575" cy="64008"/>
              </a:xfrm>
              <a:solidFill>
                <a:schemeClr val="accent1"/>
              </a:solidFill>
            </p:grpSpPr>
            <p:sp>
              <p:nvSpPr>
                <p:cNvPr id="620" name="フリーフォーム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1" name="フリーフォーム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2" name="フリーフォーム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3"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4"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5"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6"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7"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8"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9"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0"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1"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2"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3"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4"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5"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6"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7"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8"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9"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0"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1"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2"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3"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4"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5"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6"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7"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8"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9"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0"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1"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2"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3"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4"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5"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6"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7"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8"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9"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0"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1"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2"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3"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4"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5"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6"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7"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8"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9"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0"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1"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2"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3"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4"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5"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6"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7"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8"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9"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0"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1"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2"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3"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4"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5"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6"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7"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8"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9"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0"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1"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2"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3"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grpSp>
      <p:sp>
        <p:nvSpPr>
          <p:cNvPr id="2" name="タイトル 1"/>
          <p:cNvSpPr>
            <a:spLocks noGrp="1"/>
          </p:cNvSpPr>
          <p:nvPr>
            <p:ph type="title"/>
          </p:nvPr>
        </p:nvSpPr>
        <p:spPr>
          <a:xfrm>
            <a:off x="1142108" y="274638"/>
            <a:ext cx="6859785" cy="1020762"/>
          </a:xfrm>
        </p:spPr>
        <p:txBody>
          <a:bodyPr anchor="b">
            <a:noAutofit/>
          </a:bodyPr>
          <a:lstStyle>
            <a:lvl1pPr algn="l" latinLnBrk="0">
              <a:defRPr kumimoji="1" lang="ja-JP" sz="2401" b="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dirty="0"/>
          </a:p>
        </p:txBody>
      </p:sp>
      <p:sp>
        <p:nvSpPr>
          <p:cNvPr id="3" name="コンテンツ プレースホルダー 2"/>
          <p:cNvSpPr>
            <a:spLocks noGrp="1"/>
          </p:cNvSpPr>
          <p:nvPr>
            <p:ph idx="1"/>
          </p:nvPr>
        </p:nvSpPr>
        <p:spPr>
          <a:xfrm>
            <a:off x="3533436" y="1905000"/>
            <a:ext cx="4253068" cy="4038600"/>
          </a:xfrm>
        </p:spPr>
        <p:txBody>
          <a:bodyPr>
            <a:normAutofit/>
          </a:bodyPr>
          <a:lstStyle>
            <a:lvl1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15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35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200">
                <a:latin typeface="Meiryo UI" panose="020B0604030504040204" pitchFamily="50" charset="-128"/>
                <a:ea typeface="Meiryo UI" panose="020B0604030504040204" pitchFamily="50" charset="-128"/>
                <a:cs typeface="Meiryo UI" panose="020B0604030504040204" pitchFamily="50" charset="-128"/>
              </a:defRPr>
            </a:lvl5pPr>
            <a:lvl6pPr latinLnBrk="0">
              <a:defRPr kumimoji="1" lang="ja-JP" sz="1200"/>
            </a:lvl6pPr>
            <a:lvl7pPr latinLnBrk="0">
              <a:defRPr kumimoji="1" lang="ja-JP" sz="1200" baseline="0"/>
            </a:lvl7pPr>
            <a:lvl8pPr latinLnBrk="0">
              <a:defRPr kumimoji="1" lang="ja-JP" sz="1200" baseline="0"/>
            </a:lvl8pPr>
            <a:lvl9pPr latinLnBrk="0">
              <a:defRPr kumimoji="1" lang="ja-JP" sz="1200" baseline="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テキスト プレースホルダー 3"/>
          <p:cNvSpPr>
            <a:spLocks noGrp="1"/>
          </p:cNvSpPr>
          <p:nvPr>
            <p:ph type="body" sz="half" idx="2"/>
          </p:nvPr>
        </p:nvSpPr>
        <p:spPr>
          <a:xfrm>
            <a:off x="1142107" y="3429000"/>
            <a:ext cx="2057936" cy="2743200"/>
          </a:xfrm>
        </p:spPr>
        <p:txBody>
          <a:bodyPr anchor="b">
            <a:normAutofit/>
          </a:bodyPr>
          <a:lstStyle>
            <a:lvl1pPr marL="0" indent="0" latinLnBrk="0">
              <a:spcBef>
                <a:spcPts val="900"/>
              </a:spcBef>
              <a:buNone/>
              <a:defRPr kumimoji="1" lang="ja-JP" sz="1200">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900"/>
            </a:lvl2pPr>
            <a:lvl3pPr marL="685983" indent="0" latinLnBrk="0">
              <a:buNone/>
              <a:defRPr kumimoji="1" lang="ja-JP" sz="750"/>
            </a:lvl3pPr>
            <a:lvl4pPr marL="1028974" indent="0" latinLnBrk="0">
              <a:buNone/>
              <a:defRPr kumimoji="1" lang="ja-JP" sz="675"/>
            </a:lvl4pPr>
            <a:lvl5pPr marL="1371966" indent="0" latinLnBrk="0">
              <a:buNone/>
              <a:defRPr kumimoji="1" lang="ja-JP" sz="675"/>
            </a:lvl5pPr>
            <a:lvl6pPr marL="1714957" indent="0" latinLnBrk="0">
              <a:buNone/>
              <a:defRPr kumimoji="1" lang="ja-JP" sz="675"/>
            </a:lvl6pPr>
            <a:lvl7pPr marL="2057949" indent="0" latinLnBrk="0">
              <a:buNone/>
              <a:defRPr kumimoji="1" lang="ja-JP" sz="675"/>
            </a:lvl7pPr>
            <a:lvl8pPr marL="2400940" indent="0" latinLnBrk="0">
              <a:buNone/>
              <a:defRPr kumimoji="1" lang="ja-JP" sz="675"/>
            </a:lvl8pPr>
            <a:lvl9pPr marL="2743932" indent="0" latinLnBrk="0">
              <a:buNone/>
              <a:defRPr kumimoji="1" lang="ja-JP"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69140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画像とキャプション">
    <p:spTree>
      <p:nvGrpSpPr>
        <p:cNvPr id="1" name=""/>
        <p:cNvGrpSpPr/>
        <p:nvPr/>
      </p:nvGrpSpPr>
      <p:grpSpPr>
        <a:xfrm>
          <a:off x="0" y="0"/>
          <a:ext cx="0" cy="0"/>
          <a:chOff x="0" y="0"/>
          <a:chExt cx="0" cy="0"/>
        </a:xfrm>
      </p:grpSpPr>
      <p:grpSp>
        <p:nvGrpSpPr>
          <p:cNvPr id="614" name="フレーム"/>
          <p:cNvGrpSpPr/>
          <p:nvPr/>
        </p:nvGrpSpPr>
        <p:grpSpPr bwMode="invGray">
          <a:xfrm flipH="1">
            <a:off x="1085908" y="1630822"/>
            <a:ext cx="4719500" cy="4575885"/>
            <a:chOff x="4417839" y="1630821"/>
            <a:chExt cx="6291028" cy="4575885"/>
          </a:xfrm>
        </p:grpSpPr>
        <p:grpSp>
          <p:nvGrpSpPr>
            <p:cNvPr id="615" name="グループ 614"/>
            <p:cNvGrpSpPr/>
            <p:nvPr/>
          </p:nvGrpSpPr>
          <p:grpSpPr bwMode="invGray">
            <a:xfrm>
              <a:off x="5414491" y="1630821"/>
              <a:ext cx="5294376" cy="4114800"/>
              <a:chOff x="3310555" y="716546"/>
              <a:chExt cx="5294376" cy="4114800"/>
            </a:xfrm>
          </p:grpSpPr>
          <p:grpSp>
            <p:nvGrpSpPr>
              <p:cNvPr id="767" name="グループ 766"/>
              <p:cNvGrpSpPr/>
              <p:nvPr/>
            </p:nvGrpSpPr>
            <p:grpSpPr bwMode="invGray">
              <a:xfrm flipH="1">
                <a:off x="3310555" y="737968"/>
                <a:ext cx="5294376" cy="54864"/>
                <a:chOff x="1522413" y="1514475"/>
                <a:chExt cx="10569575" cy="64008"/>
              </a:xfrm>
              <a:solidFill>
                <a:schemeClr val="accent1"/>
              </a:solidFill>
            </p:grpSpPr>
            <p:sp>
              <p:nvSpPr>
                <p:cNvPr id="843" name="フリーフォーム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4" name="フリーフォーム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5" name="フリーフォーム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5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6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7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8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9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0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91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68" name="グループ 767"/>
              <p:cNvGrpSpPr/>
              <p:nvPr/>
            </p:nvGrpSpPr>
            <p:grpSpPr bwMode="invGray">
              <a:xfrm rot="16200000" flipH="1">
                <a:off x="6492229" y="2755658"/>
                <a:ext cx="4114800" cy="36576"/>
                <a:chOff x="1522413" y="1514475"/>
                <a:chExt cx="10569575" cy="64008"/>
              </a:xfrm>
              <a:solidFill>
                <a:schemeClr val="accent1"/>
              </a:solidFill>
            </p:grpSpPr>
            <p:sp>
              <p:nvSpPr>
                <p:cNvPr id="769" name="フリーフォーム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0" name="フリーフォーム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1" name="フリーフォーム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2"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3"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4"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5"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6"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7"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8"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79"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0"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1"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2"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3"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4"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5"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6"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7"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8"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89"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0"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1"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2"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3"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4"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5"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6"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7"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8"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99"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0"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1"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2"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3"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4"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5"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6"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7"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8"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09"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0"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1"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2"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3"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4"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5"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6"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7"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8"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19"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0"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1"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2"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3"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4"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5"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6"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7"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8"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29"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0"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1"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2"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3"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4"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5"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6"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7"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8"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39"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0"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1"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842"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grpSp>
          <p:nvGrpSpPr>
            <p:cNvPr id="616" name="グループ 615"/>
            <p:cNvGrpSpPr/>
            <p:nvPr/>
          </p:nvGrpSpPr>
          <p:grpSpPr bwMode="invGray">
            <a:xfrm rot="10800000">
              <a:off x="4417839" y="2091906"/>
              <a:ext cx="5294376" cy="4114800"/>
              <a:chOff x="3310555" y="716546"/>
              <a:chExt cx="5294376" cy="4114800"/>
            </a:xfrm>
          </p:grpSpPr>
          <p:grpSp>
            <p:nvGrpSpPr>
              <p:cNvPr id="617" name="グループ 616"/>
              <p:cNvGrpSpPr/>
              <p:nvPr/>
            </p:nvGrpSpPr>
            <p:grpSpPr bwMode="invGray">
              <a:xfrm flipH="1">
                <a:off x="3310555" y="737968"/>
                <a:ext cx="5294376" cy="54864"/>
                <a:chOff x="1522413" y="1514475"/>
                <a:chExt cx="10569575" cy="64008"/>
              </a:xfrm>
              <a:solidFill>
                <a:schemeClr val="accent1"/>
              </a:solidFill>
            </p:grpSpPr>
            <p:sp>
              <p:nvSpPr>
                <p:cNvPr id="693" name="フリーフォーム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4" name="フリーフォーム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5" name="フリーフォーム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6" name="フリーフォーム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7" name="フリーフォーム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8" name="フリーフォーム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9" name="フリーフォーム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0" name="フリーフォーム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1" name="フリーフォーム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2" name="フリーフォーム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3" name="フリーフォーム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4" name="フリーフォーム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5" name="フリーフォーム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6" name="フリーフォーム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7" name="フリーフォーム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8" name="フリーフォーム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09" name="フリーフォーム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0" name="フリーフォーム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1" name="フリーフォーム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2" name="フリーフォーム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3" name="フリーフォーム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4" name="フリーフォーム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5" name="フリーフォーム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6" name="フリーフォーム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7" name="フリーフォーム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8" name="フリーフォーム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19" name="フリーフォーム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0" name="フリーフォーム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1" name="フリーフォーム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2" name="フリーフォーム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3" name="フリーフォーム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4" name="フリーフォーム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5" name="フリーフォーム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6" name="フリーフォーム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7" name="フリーフォーム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8" name="フリーフォーム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29" name="フリーフォーム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0" name="フリーフォーム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1" name="フリーフォーム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2" name="フリーフォーム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3" name="フリーフォーム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4" name="フリーフォーム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5" name="フリーフォーム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6" name="フリーフォーム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7" name="フリーフォーム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8" name="フリーフォーム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39" name="フリーフォーム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0" name="フリーフォーム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1" name="フリーフォーム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2" name="フリーフォーム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3" name="フリーフォーム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4" name="フリーフォーム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5" name="フリーフォーム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6" name="フリーフォーム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7" name="フリーフォーム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8" name="フリーフォーム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49" name="フリーフォーム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0" name="フリーフォーム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1" name="フリーフォーム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2" name="フリーフォーム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3" name="フリーフォーム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4" name="フリーフォーム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5" name="フリーフォーム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6" name="フリーフォーム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7" name="フリーフォーム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8" name="フリーフォーム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59" name="フリーフォーム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0" name="フリーフォーム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1" name="フリーフォーム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2" name="フリーフォーム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3" name="フリーフォーム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4" name="フリーフォーム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5" name="フリーフォーム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766" name="フリーフォーム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18" name="グループ 617"/>
              <p:cNvGrpSpPr/>
              <p:nvPr/>
            </p:nvGrpSpPr>
            <p:grpSpPr bwMode="invGray">
              <a:xfrm rot="16200000" flipH="1">
                <a:off x="6492229" y="2755658"/>
                <a:ext cx="4114800" cy="36576"/>
                <a:chOff x="1522413" y="1514475"/>
                <a:chExt cx="10569575" cy="64008"/>
              </a:xfrm>
              <a:solidFill>
                <a:schemeClr val="accent1"/>
              </a:solidFill>
            </p:grpSpPr>
            <p:sp>
              <p:nvSpPr>
                <p:cNvPr id="619" name="フリーフォーム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0" name="フリーフォーム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1" name="フリーフォーム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2" name="フリーフォーム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3" name="フリーフォーム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4" name="フリーフォーム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5" name="フリーフォーム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6" name="フリーフォーム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7" name="フリーフォーム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8" name="フリーフォーム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29" name="フリーフォーム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0" name="フリーフォーム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1" name="フリーフォーム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2" name="フリーフォーム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3" name="フリーフォーム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4" name="フリーフォーム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5" name="フリーフォーム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6" name="フリーフォーム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7" name="フリーフォーム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8" name="フリーフォーム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39" name="フリーフォーム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0" name="フリーフォーム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1" name="フリーフォーム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2" name="フリーフォーム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3" name="フリーフォーム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4" name="フリーフォーム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5" name="フリーフォーム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6" name="フリーフォーム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7" name="フリーフォーム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8" name="フリーフォーム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49" name="フリーフォーム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0" name="フリーフォーム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1" name="フリーフォーム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2" name="フリーフォーム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3" name="フリーフォーム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4" name="フリーフォーム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5" name="フリーフォーム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6" name="フリーフォーム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7" name="フリーフォーム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8" name="フリーフォーム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59" name="フリーフォーム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0" name="フリーフォーム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1" name="フリーフォーム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2" name="フリーフォーム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3" name="フリーフォーム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4" name="フリーフォーム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5" name="フリーフォーム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6" name="フリーフォーム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7" name="フリーフォーム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8" name="フリーフォーム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69" name="フリーフォーム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0" name="フリーフォーム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1" name="フリーフォーム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2" name="フリーフォーム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3" name="フリーフォーム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4" name="フリーフォーム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5" name="フリーフォーム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6" name="フリーフォーム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7" name="フリーフォーム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8" name="フリーフォーム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79" name="フリーフォーム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0" name="フリーフォーム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1" name="フリーフォーム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2" name="フリーフォーム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3" name="フリーフォーム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4" name="フリーフォーム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5" name="フリーフォーム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6" name="フリーフォーム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7" name="フリーフォーム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8" name="フリーフォーム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89" name="フリーフォーム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0" name="フリーフォーム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1" name="フリーフォーム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sp>
              <p:nvSpPr>
                <p:cNvPr id="692" name="フリーフォーム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kumimoji="1" lang="ja-JP" altLang="en-US" sz="1350">
                    <a:ln>
                      <a:noFill/>
                    </a:ln>
                    <a:latin typeface="Meiryo UI" panose="020B0604030504040204" pitchFamily="50" charset="-128"/>
                    <a:ea typeface="Meiryo UI" panose="020B0604030504040204" pitchFamily="50" charset="-128"/>
                    <a:cs typeface="Meiryo UI" panose="020B0604030504040204" pitchFamily="50" charset="-128"/>
                  </a:endParaRPr>
                </a:p>
              </p:txBody>
            </p:sp>
          </p:grpSp>
        </p:grpSp>
      </p:grpSp>
      <p:sp>
        <p:nvSpPr>
          <p:cNvPr id="2" name="タイトル 1"/>
          <p:cNvSpPr>
            <a:spLocks noGrp="1"/>
          </p:cNvSpPr>
          <p:nvPr>
            <p:ph type="title"/>
          </p:nvPr>
        </p:nvSpPr>
        <p:spPr>
          <a:xfrm>
            <a:off x="1142108" y="274638"/>
            <a:ext cx="6859785" cy="1020762"/>
          </a:xfrm>
        </p:spPr>
        <p:txBody>
          <a:bodyPr anchor="b">
            <a:noAutofit/>
          </a:bodyPr>
          <a:lstStyle>
            <a:lvl1pPr algn="l" latinLnBrk="0">
              <a:defRPr kumimoji="1" lang="ja-JP" sz="2401" b="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smtClean="0"/>
              <a:t>マスター タイトルの書式設定</a:t>
            </a:r>
            <a:endParaRPr kumimoji="1" lang="ja-JP" dirty="0"/>
          </a:p>
        </p:txBody>
      </p:sp>
      <p:sp>
        <p:nvSpPr>
          <p:cNvPr id="3" name="画像プレースホルダー 2"/>
          <p:cNvSpPr>
            <a:spLocks noGrp="1"/>
          </p:cNvSpPr>
          <p:nvPr>
            <p:ph type="pic" idx="1"/>
          </p:nvPr>
        </p:nvSpPr>
        <p:spPr>
          <a:xfrm>
            <a:off x="1309719" y="1884311"/>
            <a:ext cx="4253068" cy="4041648"/>
          </a:xfrm>
          <a:solidFill>
            <a:schemeClr val="bg1"/>
          </a:solidFill>
        </p:spPr>
        <p:txBody>
          <a:bodyPr tIns="914400">
            <a:normAutofit/>
          </a:bodyPr>
          <a:lstStyle>
            <a:lvl1pPr marL="0" indent="0" algn="ctr" latinLnBrk="0">
              <a:buNone/>
              <a:defRPr kumimoji="1" lang="ja-JP" sz="1800">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2101"/>
            </a:lvl2pPr>
            <a:lvl3pPr marL="685983" indent="0" latinLnBrk="0">
              <a:buNone/>
              <a:defRPr kumimoji="1" lang="ja-JP" sz="1800"/>
            </a:lvl3pPr>
            <a:lvl4pPr marL="1028974" indent="0" latinLnBrk="0">
              <a:buNone/>
              <a:defRPr kumimoji="1" lang="ja-JP" sz="1500"/>
            </a:lvl4pPr>
            <a:lvl5pPr marL="1371966" indent="0" latinLnBrk="0">
              <a:buNone/>
              <a:defRPr kumimoji="1" lang="ja-JP" sz="1500"/>
            </a:lvl5pPr>
            <a:lvl6pPr marL="1714957" indent="0" latinLnBrk="0">
              <a:buNone/>
              <a:defRPr kumimoji="1" lang="ja-JP" sz="1500"/>
            </a:lvl6pPr>
            <a:lvl7pPr marL="2057949" indent="0" latinLnBrk="0">
              <a:buNone/>
              <a:defRPr kumimoji="1" lang="ja-JP" sz="1500"/>
            </a:lvl7pPr>
            <a:lvl8pPr marL="2400940" indent="0" latinLnBrk="0">
              <a:buNone/>
              <a:defRPr kumimoji="1" lang="ja-JP" sz="1500"/>
            </a:lvl8pPr>
            <a:lvl9pPr marL="2743932" indent="0" latinLnBrk="0">
              <a:buNone/>
              <a:defRPr kumimoji="1" lang="ja-JP" sz="1500"/>
            </a:lvl9pPr>
          </a:lstStyle>
          <a:p>
            <a:r>
              <a:rPr kumimoji="1" lang="ja-JP" altLang="en-US" smtClean="0"/>
              <a:t>プレースホルダーまでドラッグするかアイコンをクリックして図を追加</a:t>
            </a:r>
            <a:endParaRPr kumimoji="1" lang="ja-JP" dirty="0"/>
          </a:p>
        </p:txBody>
      </p:sp>
      <p:sp>
        <p:nvSpPr>
          <p:cNvPr id="4" name="テキスト プレースホルダー 3"/>
          <p:cNvSpPr>
            <a:spLocks noGrp="1"/>
          </p:cNvSpPr>
          <p:nvPr>
            <p:ph type="body" sz="half" idx="2"/>
          </p:nvPr>
        </p:nvSpPr>
        <p:spPr>
          <a:xfrm>
            <a:off x="5931014" y="3411748"/>
            <a:ext cx="2057936" cy="2743200"/>
          </a:xfrm>
        </p:spPr>
        <p:txBody>
          <a:bodyPr anchor="b">
            <a:normAutofit/>
          </a:bodyPr>
          <a:lstStyle>
            <a:lvl1pPr marL="0" indent="0" latinLnBrk="0">
              <a:spcBef>
                <a:spcPts val="900"/>
              </a:spcBef>
              <a:buNone/>
              <a:defRPr kumimoji="1" lang="ja-JP" sz="1200">
                <a:latin typeface="Meiryo UI" panose="020B0604030504040204" pitchFamily="50" charset="-128"/>
                <a:ea typeface="Meiryo UI" panose="020B0604030504040204" pitchFamily="50" charset="-128"/>
                <a:cs typeface="Meiryo UI" panose="020B0604030504040204" pitchFamily="50" charset="-128"/>
              </a:defRPr>
            </a:lvl1pPr>
            <a:lvl2pPr marL="342991" indent="0" latinLnBrk="0">
              <a:buNone/>
              <a:defRPr kumimoji="1" lang="ja-JP" sz="900"/>
            </a:lvl2pPr>
            <a:lvl3pPr marL="685983" indent="0" latinLnBrk="0">
              <a:buNone/>
              <a:defRPr kumimoji="1" lang="ja-JP" sz="750"/>
            </a:lvl3pPr>
            <a:lvl4pPr marL="1028974" indent="0" latinLnBrk="0">
              <a:buNone/>
              <a:defRPr kumimoji="1" lang="ja-JP" sz="675"/>
            </a:lvl4pPr>
            <a:lvl5pPr marL="1371966" indent="0" latinLnBrk="0">
              <a:buNone/>
              <a:defRPr kumimoji="1" lang="ja-JP" sz="675"/>
            </a:lvl5pPr>
            <a:lvl6pPr marL="1714957" indent="0" latinLnBrk="0">
              <a:buNone/>
              <a:defRPr kumimoji="1" lang="ja-JP" sz="675"/>
            </a:lvl6pPr>
            <a:lvl7pPr marL="2057949" indent="0" latinLnBrk="0">
              <a:buNone/>
              <a:defRPr kumimoji="1" lang="ja-JP" sz="675"/>
            </a:lvl7pPr>
            <a:lvl8pPr marL="2400940" indent="0" latinLnBrk="0">
              <a:buNone/>
              <a:defRPr kumimoji="1" lang="ja-JP" sz="675"/>
            </a:lvl8pPr>
            <a:lvl9pPr marL="2743932" indent="0" latinLnBrk="0">
              <a:buNone/>
              <a:defRPr kumimoji="1" lang="ja-JP" sz="675"/>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47867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142108" y="274638"/>
            <a:ext cx="6859785" cy="1020762"/>
          </a:xfrm>
          <a:prstGeom prst="rect">
            <a:avLst/>
          </a:prstGeom>
        </p:spPr>
        <p:txBody>
          <a:bodyPr vert="horz" lIns="91440" tIns="45720" rIns="91440" bIns="45720" rtlCol="0" anchor="b">
            <a:normAutofit/>
          </a:body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1142108" y="1905000"/>
            <a:ext cx="6859786" cy="4267200"/>
          </a:xfrm>
          <a:prstGeom prst="rect">
            <a:avLst/>
          </a:prstGeom>
        </p:spPr>
        <p:txBody>
          <a:bodyPr vert="horz" lIns="91440" tIns="45720" rIns="91440" bIns="45720" rtlCol="0">
            <a:normAutofit/>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2"/>
          </p:nvPr>
        </p:nvSpPr>
        <p:spPr>
          <a:xfrm>
            <a:off x="6058287" y="6400801"/>
            <a:ext cx="933137" cy="276226"/>
          </a:xfrm>
          <a:prstGeom prst="rect">
            <a:avLst/>
          </a:prstGeom>
        </p:spPr>
        <p:txBody>
          <a:bodyPr vert="horz" lIns="91440" tIns="45720" rIns="91440" bIns="45720" rtlCol="0" anchor="ctr"/>
          <a:lstStyle>
            <a:lvl1pPr algn="r" latinLnBrk="0">
              <a:defRPr kumimoji="1" lang="ja-JP" sz="75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mtClean="0"/>
              <a:t>2013/7/26</a:t>
            </a:r>
            <a:endParaRPr lang="ja-JP" altLang="en-US" dirty="0"/>
          </a:p>
        </p:txBody>
      </p:sp>
      <p:sp>
        <p:nvSpPr>
          <p:cNvPr id="5" name="フッター プレースホルダー 4"/>
          <p:cNvSpPr>
            <a:spLocks noGrp="1"/>
          </p:cNvSpPr>
          <p:nvPr>
            <p:ph type="ftr" sz="quarter" idx="3"/>
          </p:nvPr>
        </p:nvSpPr>
        <p:spPr>
          <a:xfrm>
            <a:off x="1142107" y="6400801"/>
            <a:ext cx="4744685" cy="276226"/>
          </a:xfrm>
          <a:prstGeom prst="rect">
            <a:avLst/>
          </a:prstGeom>
        </p:spPr>
        <p:txBody>
          <a:bodyPr vert="horz" lIns="91440" tIns="45720" rIns="91440" bIns="45720" rtlCol="0" anchor="ctr"/>
          <a:lstStyle>
            <a:lvl1pPr algn="l" latinLnBrk="0">
              <a:defRPr kumimoji="1" lang="ja-JP" sz="75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7144419" y="6400801"/>
            <a:ext cx="857475" cy="276226"/>
          </a:xfrm>
          <a:prstGeom prst="rect">
            <a:avLst/>
          </a:prstGeom>
        </p:spPr>
        <p:txBody>
          <a:bodyPr vert="horz" lIns="91440" tIns="45720" rIns="91440" bIns="45720" rtlCol="0" anchor="ctr"/>
          <a:lstStyle>
            <a:lvl1pPr algn="r" latinLnBrk="0">
              <a:defRPr kumimoji="1" lang="ja-JP" sz="75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25BA54BD-C84D-46CE-8B72-31BFB26ABA43}" type="slidenum">
              <a:rPr lang="en-US" altLang="ja-JP" smtClean="0"/>
              <a:pPr/>
              <a:t>‹#›</a:t>
            </a:fld>
            <a:endParaRPr lang="en-US" altLang="ja-JP"/>
          </a:p>
        </p:txBody>
      </p:sp>
    </p:spTree>
    <p:extLst>
      <p:ext uri="{BB962C8B-B14F-4D97-AF65-F5344CB8AC3E}">
        <p14:creationId xmlns:p14="http://schemas.microsoft.com/office/powerpoint/2010/main" val="192747547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983" rtl="0" eaLnBrk="1" latinLnBrk="0" hangingPunct="1">
        <a:lnSpc>
          <a:spcPct val="90000"/>
        </a:lnSpc>
        <a:spcBef>
          <a:spcPct val="0"/>
        </a:spcBef>
        <a:buNone/>
        <a:defRPr kumimoji="1" lang="ja-JP" sz="240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205795" indent="-205795" algn="l" defTabSz="685983" rtl="0" eaLnBrk="1" latinLnBrk="0" hangingPunct="1">
        <a:lnSpc>
          <a:spcPct val="90000"/>
        </a:lnSpc>
        <a:spcBef>
          <a:spcPts val="1350"/>
        </a:spcBef>
        <a:buSzPct val="100000"/>
        <a:buFont typeface="Arial"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32169" indent="-205795" algn="l" defTabSz="685983" rtl="0" eaLnBrk="1" latinLnBrk="0" hangingPunct="1">
        <a:lnSpc>
          <a:spcPct val="90000"/>
        </a:lnSpc>
        <a:spcBef>
          <a:spcPts val="450"/>
        </a:spcBef>
        <a:buSzPct val="100000"/>
        <a:buFont typeface="Consolas" pitchFamily="49" charset="0"/>
        <a:buChar char="–"/>
        <a:defRPr kumimoji="1" lang="ja-JP" sz="15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603665" indent="-171496" algn="l" defTabSz="685983" rtl="0" eaLnBrk="1" latinLnBrk="0" hangingPunct="1">
        <a:lnSpc>
          <a:spcPct val="90000"/>
        </a:lnSpc>
        <a:spcBef>
          <a:spcPts val="450"/>
        </a:spcBef>
        <a:buSzPct val="100000"/>
        <a:buFont typeface="Arial" pitchFamily="34" charset="0"/>
        <a:buChar char="▪"/>
        <a:defRPr kumimoji="1" lang="ja-JP" sz="135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775161" indent="-171496" algn="l" defTabSz="685983" rtl="0" eaLnBrk="1" latinLnBrk="0" hangingPunct="1">
        <a:lnSpc>
          <a:spcPct val="90000"/>
        </a:lnSpc>
        <a:spcBef>
          <a:spcPts val="450"/>
        </a:spcBef>
        <a:buSzPct val="100000"/>
        <a:buFont typeface="Consolas" pitchFamily="49" charset="0"/>
        <a:buChar char="–"/>
        <a:defRPr kumimoji="1" lang="ja-JP" sz="12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946656" indent="-171496" algn="l" defTabSz="685983" rtl="0" eaLnBrk="1" latinLnBrk="0" hangingPunct="1">
        <a:lnSpc>
          <a:spcPct val="90000"/>
        </a:lnSpc>
        <a:spcBef>
          <a:spcPts val="450"/>
        </a:spcBef>
        <a:buSzPct val="100000"/>
        <a:buFont typeface="Arial" pitchFamily="34" charset="0"/>
        <a:buChar char="▪"/>
        <a:defRPr kumimoji="1" lang="ja-JP" sz="12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1118152" indent="-171496" algn="l" defTabSz="685983" rtl="0" eaLnBrk="1" latinLnBrk="0" hangingPunct="1">
        <a:lnSpc>
          <a:spcPct val="90000"/>
        </a:lnSpc>
        <a:spcBef>
          <a:spcPts val="450"/>
        </a:spcBef>
        <a:buSzPct val="100000"/>
        <a:buFont typeface="Consolas" pitchFamily="49" charset="0"/>
        <a:buChar char="–"/>
        <a:defRPr kumimoji="1" lang="ja-JP" sz="1200" kern="1200">
          <a:solidFill>
            <a:schemeClr val="tx1"/>
          </a:solidFill>
          <a:latin typeface="+mn-lt"/>
          <a:ea typeface="+mn-ea"/>
          <a:cs typeface="+mn-cs"/>
        </a:defRPr>
      </a:lvl6pPr>
      <a:lvl7pPr marL="1289648" indent="-171496" algn="l" defTabSz="685983" rtl="0" eaLnBrk="1" latinLnBrk="0" hangingPunct="1">
        <a:lnSpc>
          <a:spcPct val="90000"/>
        </a:lnSpc>
        <a:spcBef>
          <a:spcPts val="450"/>
        </a:spcBef>
        <a:buSzPct val="100000"/>
        <a:buFont typeface="Arial" pitchFamily="34" charset="0"/>
        <a:buChar char="▪"/>
        <a:defRPr kumimoji="1" lang="ja-JP" sz="1200" kern="1200">
          <a:solidFill>
            <a:schemeClr val="tx1"/>
          </a:solidFill>
          <a:latin typeface="+mn-lt"/>
          <a:ea typeface="+mn-ea"/>
          <a:cs typeface="+mn-cs"/>
        </a:defRPr>
      </a:lvl7pPr>
      <a:lvl8pPr marL="1461144" indent="-171496" algn="l" defTabSz="685983" rtl="0" eaLnBrk="1" latinLnBrk="0" hangingPunct="1">
        <a:lnSpc>
          <a:spcPct val="90000"/>
        </a:lnSpc>
        <a:spcBef>
          <a:spcPts val="450"/>
        </a:spcBef>
        <a:buSzPct val="100000"/>
        <a:buFont typeface="Consolas" pitchFamily="49" charset="0"/>
        <a:buChar char="–"/>
        <a:defRPr kumimoji="1" lang="ja-JP" sz="1200" kern="1200">
          <a:solidFill>
            <a:schemeClr val="tx1"/>
          </a:solidFill>
          <a:latin typeface="+mn-lt"/>
          <a:ea typeface="+mn-ea"/>
          <a:cs typeface="+mn-cs"/>
        </a:defRPr>
      </a:lvl8pPr>
      <a:lvl9pPr marL="1632639" indent="-171496" algn="l" defTabSz="685983" rtl="0" eaLnBrk="1" latinLnBrk="0" hangingPunct="1">
        <a:lnSpc>
          <a:spcPct val="90000"/>
        </a:lnSpc>
        <a:spcBef>
          <a:spcPts val="450"/>
        </a:spcBef>
        <a:buSzPct val="100000"/>
        <a:buFont typeface="Arial" pitchFamily="34" charset="0"/>
        <a:buChar char="▪"/>
        <a:defRPr kumimoji="1" lang="ja-JP" sz="1200" kern="1200">
          <a:solidFill>
            <a:schemeClr val="tx1"/>
          </a:solidFill>
          <a:latin typeface="+mn-lt"/>
          <a:ea typeface="+mn-ea"/>
          <a:cs typeface="+mn-cs"/>
        </a:defRPr>
      </a:lvl9pPr>
    </p:bodyStyle>
    <p:otherStyle>
      <a:defPPr>
        <a:defRPr kumimoji="1" lang="ja-JP"/>
      </a:defPPr>
      <a:lvl1pPr marL="0" algn="l" defTabSz="685983" rtl="0" eaLnBrk="1" latinLnBrk="0" hangingPunct="1">
        <a:defRPr kumimoji="1" lang="ja-JP" sz="1350" kern="1200">
          <a:solidFill>
            <a:schemeClr val="tx1"/>
          </a:solidFill>
          <a:latin typeface="+mn-lt"/>
          <a:ea typeface="+mn-ea"/>
          <a:cs typeface="+mn-cs"/>
        </a:defRPr>
      </a:lvl1pPr>
      <a:lvl2pPr marL="342991" algn="l" defTabSz="685983" rtl="0" eaLnBrk="1" latinLnBrk="0" hangingPunct="1">
        <a:defRPr kumimoji="1" lang="ja-JP" sz="1350" kern="1200">
          <a:solidFill>
            <a:schemeClr val="tx1"/>
          </a:solidFill>
          <a:latin typeface="+mn-lt"/>
          <a:ea typeface="+mn-ea"/>
          <a:cs typeface="+mn-cs"/>
        </a:defRPr>
      </a:lvl2pPr>
      <a:lvl3pPr marL="685983" algn="l" defTabSz="685983" rtl="0" eaLnBrk="1" latinLnBrk="0" hangingPunct="1">
        <a:defRPr kumimoji="1" lang="ja-JP" sz="1350" kern="1200">
          <a:solidFill>
            <a:schemeClr val="tx1"/>
          </a:solidFill>
          <a:latin typeface="+mn-lt"/>
          <a:ea typeface="+mn-ea"/>
          <a:cs typeface="+mn-cs"/>
        </a:defRPr>
      </a:lvl3pPr>
      <a:lvl4pPr marL="1028974" algn="l" defTabSz="685983" rtl="0" eaLnBrk="1" latinLnBrk="0" hangingPunct="1">
        <a:defRPr kumimoji="1" lang="ja-JP" sz="1350" kern="1200">
          <a:solidFill>
            <a:schemeClr val="tx1"/>
          </a:solidFill>
          <a:latin typeface="+mn-lt"/>
          <a:ea typeface="+mn-ea"/>
          <a:cs typeface="+mn-cs"/>
        </a:defRPr>
      </a:lvl4pPr>
      <a:lvl5pPr marL="1371966" algn="l" defTabSz="685983" rtl="0" eaLnBrk="1" latinLnBrk="0" hangingPunct="1">
        <a:defRPr kumimoji="1" lang="ja-JP" sz="1350" kern="1200">
          <a:solidFill>
            <a:schemeClr val="tx1"/>
          </a:solidFill>
          <a:latin typeface="+mn-lt"/>
          <a:ea typeface="+mn-ea"/>
          <a:cs typeface="+mn-cs"/>
        </a:defRPr>
      </a:lvl5pPr>
      <a:lvl6pPr marL="1714957" algn="l" defTabSz="685983" rtl="0" eaLnBrk="1" latinLnBrk="0" hangingPunct="1">
        <a:defRPr kumimoji="1" lang="ja-JP" sz="1350" kern="1200">
          <a:solidFill>
            <a:schemeClr val="tx1"/>
          </a:solidFill>
          <a:latin typeface="+mn-lt"/>
          <a:ea typeface="+mn-ea"/>
          <a:cs typeface="+mn-cs"/>
        </a:defRPr>
      </a:lvl6pPr>
      <a:lvl7pPr marL="2057949" algn="l" defTabSz="685983" rtl="0" eaLnBrk="1" latinLnBrk="0" hangingPunct="1">
        <a:defRPr kumimoji="1" lang="ja-JP" sz="1350" kern="1200">
          <a:solidFill>
            <a:schemeClr val="tx1"/>
          </a:solidFill>
          <a:latin typeface="+mn-lt"/>
          <a:ea typeface="+mn-ea"/>
          <a:cs typeface="+mn-cs"/>
        </a:defRPr>
      </a:lvl7pPr>
      <a:lvl8pPr marL="2400940" algn="l" defTabSz="685983" rtl="0" eaLnBrk="1" latinLnBrk="0" hangingPunct="1">
        <a:defRPr kumimoji="1" lang="ja-JP" sz="1350" kern="1200">
          <a:solidFill>
            <a:schemeClr val="tx1"/>
          </a:solidFill>
          <a:latin typeface="+mn-lt"/>
          <a:ea typeface="+mn-ea"/>
          <a:cs typeface="+mn-cs"/>
        </a:defRPr>
      </a:lvl8pPr>
      <a:lvl9pPr marL="2743932" algn="l" defTabSz="685983" rtl="0" eaLnBrk="1" latinLnBrk="0" hangingPunct="1">
        <a:defRPr kumimoji="1" lang="ja-JP"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3839">
          <p15:clr>
            <a:srgbClr val="F26B43"/>
          </p15:clr>
        </p15:guide>
        <p15:guide id="3" orient="horz" pos="2160" userDrawn="1">
          <p15:clr>
            <a:srgbClr val="F26B43"/>
          </p15:clr>
        </p15:guide>
        <p15:guide id="4"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lang="ja-JP" altLang="en-US" dirty="0" smtClean="0"/>
              <a:t>数理モデル研究室</a:t>
            </a:r>
            <a:endParaRPr lang="en-US" altLang="ja-JP" dirty="0" smtClean="0"/>
          </a:p>
          <a:p>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年情報工学科</a:t>
            </a: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 2</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番</a:t>
            </a:r>
            <a:r>
              <a:rPr kumimoji="1" lang="en-US" altLang="ja-JP" dirty="0" smtClean="0">
                <a:latin typeface="Meiryo UI" panose="020B0604030504040204" pitchFamily="50" charset="-128"/>
                <a:ea typeface="Meiryo UI" panose="020B0604030504040204" pitchFamily="50" charset="-128"/>
                <a:cs typeface="Meiryo UI" panose="020B0604030504040204" pitchFamily="50" charset="-128"/>
              </a:rPr>
              <a:t> </a:t>
            </a:r>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猪子亮</a:t>
            </a:r>
            <a:endParaRPr kumimoji="1" 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1114001" y="4274164"/>
            <a:ext cx="6915998" cy="300082"/>
          </a:xfrm>
          <a:prstGeom prst="rect">
            <a:avLst/>
          </a:prstGeom>
          <a:noFill/>
        </p:spPr>
        <p:txBody>
          <a:bodyPr wrap="square" rtlCol="0">
            <a:spAutoFit/>
          </a:bodyPr>
          <a:lstStyle/>
          <a:p>
            <a:pPr algn="ctr">
              <a:lnSpc>
                <a:spcPct val="90000"/>
              </a:lnSpc>
            </a:pPr>
            <a:r>
              <a:rPr lang="en-US" altLang="ja-JP" sz="1500" dirty="0">
                <a:latin typeface="Meiryo" charset="-128"/>
                <a:ea typeface="Meiryo" charset="-128"/>
                <a:cs typeface="Meiryo" charset="-128"/>
              </a:rPr>
              <a:t>A Failure Detection Method based on Adaptive Network Tomography</a:t>
            </a:r>
            <a:endParaRPr kumimoji="1" lang="ja-JP" altLang="en-US" sz="1500" dirty="0">
              <a:latin typeface="Meiryo" charset="-128"/>
              <a:ea typeface="Meiryo" charset="-128"/>
              <a:cs typeface="Meiryo" charset="-128"/>
            </a:endParaRPr>
          </a:p>
        </p:txBody>
      </p:sp>
      <p:sp>
        <p:nvSpPr>
          <p:cNvPr id="7" name="テキスト ボックス 6"/>
          <p:cNvSpPr txBox="1"/>
          <p:nvPr/>
        </p:nvSpPr>
        <p:spPr>
          <a:xfrm>
            <a:off x="381000" y="2342185"/>
            <a:ext cx="6763837" cy="535531"/>
          </a:xfrm>
          <a:prstGeom prst="rect">
            <a:avLst/>
          </a:prstGeom>
          <a:noFill/>
        </p:spPr>
        <p:txBody>
          <a:bodyPr wrap="square" rtlCol="0">
            <a:spAutoFit/>
          </a:bodyPr>
          <a:lstStyle/>
          <a:p>
            <a:pPr>
              <a:lnSpc>
                <a:spcPct val="90000"/>
              </a:lnSpc>
            </a:pPr>
            <a:r>
              <a:rPr kumimoji="1" lang="ja-JP" altLang="en-US" sz="3200" dirty="0">
                <a:latin typeface="Meiryo" charset="-128"/>
                <a:ea typeface="Meiryo" charset="-128"/>
                <a:cs typeface="Meiryo" charset="-128"/>
              </a:rPr>
              <a:t>適応型</a:t>
            </a:r>
            <a:r>
              <a:rPr kumimoji="1" lang="ja-JP" altLang="en-US" sz="3200" dirty="0" smtClean="0">
                <a:latin typeface="Meiryo" charset="-128"/>
                <a:ea typeface="Meiryo" charset="-128"/>
                <a:cs typeface="Meiryo" charset="-128"/>
              </a:rPr>
              <a:t>ネットワークトモグラフィを</a:t>
            </a:r>
            <a:endParaRPr kumimoji="1" lang="ja-JP" altLang="en-US" sz="3200" dirty="0">
              <a:latin typeface="Meiryo" charset="-128"/>
              <a:ea typeface="Meiryo" charset="-128"/>
              <a:cs typeface="Meiryo" charset="-128"/>
            </a:endParaRPr>
          </a:p>
        </p:txBody>
      </p:sp>
      <p:sp>
        <p:nvSpPr>
          <p:cNvPr id="8" name="テキスト ボックス 7"/>
          <p:cNvSpPr txBox="1"/>
          <p:nvPr/>
        </p:nvSpPr>
        <p:spPr>
          <a:xfrm>
            <a:off x="1981200" y="3048000"/>
            <a:ext cx="6688292" cy="535531"/>
          </a:xfrm>
          <a:prstGeom prst="rect">
            <a:avLst/>
          </a:prstGeom>
          <a:noFill/>
        </p:spPr>
        <p:txBody>
          <a:bodyPr wrap="square" rtlCol="0">
            <a:spAutoFit/>
          </a:bodyPr>
          <a:lstStyle/>
          <a:p>
            <a:pPr algn="r">
              <a:lnSpc>
                <a:spcPct val="90000"/>
              </a:lnSpc>
            </a:pPr>
            <a:r>
              <a:rPr kumimoji="1" lang="ja-JP" altLang="en-US" sz="3200" dirty="0" smtClean="0">
                <a:latin typeface="Meiryo" charset="-128"/>
                <a:ea typeface="Meiryo" charset="-128"/>
                <a:cs typeface="Meiryo" charset="-128"/>
              </a:rPr>
              <a:t>用いた故障</a:t>
            </a:r>
            <a:r>
              <a:rPr kumimoji="1" lang="ja-JP" altLang="en-US" sz="3200" dirty="0">
                <a:latin typeface="Meiryo" charset="-128"/>
                <a:ea typeface="Meiryo" charset="-128"/>
                <a:cs typeface="Meiryo" charset="-128"/>
              </a:rPr>
              <a:t>リンク検出の評価</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問題の前提条件</a:t>
            </a:r>
            <a:endParaRPr lang="ja-JP" altLang="en-US" sz="3000" dirty="0"/>
          </a:p>
        </p:txBody>
      </p:sp>
      <p:sp>
        <p:nvSpPr>
          <p:cNvPr id="14" name="コンテンツ プレースホルダー 13"/>
          <p:cNvSpPr>
            <a:spLocks noGrp="1"/>
          </p:cNvSpPr>
          <p:nvPr>
            <p:ph idx="1"/>
          </p:nvPr>
        </p:nvSpPr>
        <p:spPr/>
        <p:txBody>
          <a:bodyPr>
            <a:normAutofit/>
          </a:bodyPr>
          <a:lstStyle/>
          <a:p>
            <a:r>
              <a:rPr lang="ja-JP" altLang="en-US" sz="2800" dirty="0" smtClean="0"/>
              <a:t>ネットワーク上の</a:t>
            </a:r>
            <a:r>
              <a:rPr lang="en-US" altLang="ja-JP" sz="2800" dirty="0" smtClean="0"/>
              <a:t>2</a:t>
            </a:r>
            <a:r>
              <a:rPr lang="ja-JP" altLang="en-US" sz="2800" dirty="0" smtClean="0"/>
              <a:t>ノードを固定的に観測ノードとする</a:t>
            </a:r>
            <a:endParaRPr lang="en-US" altLang="ja-JP" sz="2800" dirty="0" smtClean="0"/>
          </a:p>
          <a:p>
            <a:endParaRPr lang="en-US" altLang="ja-JP" sz="2000" dirty="0"/>
          </a:p>
          <a:p>
            <a:r>
              <a:rPr lang="ja-JP" altLang="en-US" sz="2800" dirty="0" smtClean="0"/>
              <a:t>観測ノード間の全経路は列挙されている</a:t>
            </a:r>
            <a:endParaRPr lang="en-US" altLang="ja-JP" sz="2800" dirty="0" smtClean="0"/>
          </a:p>
          <a:p>
            <a:endParaRPr lang="en-US" altLang="ja-JP" sz="2000" dirty="0"/>
          </a:p>
          <a:p>
            <a:r>
              <a:rPr lang="ja-JP" altLang="en-US" sz="2800" dirty="0" smtClean="0"/>
              <a:t>コストのない単純有向グラフ</a:t>
            </a:r>
            <a:endParaRPr lang="en-US" altLang="ja-JP" sz="2800" dirty="0" smtClean="0"/>
          </a:p>
          <a:p>
            <a:endParaRPr lang="en-US" altLang="ja-JP" sz="2000" dirty="0"/>
          </a:p>
          <a:p>
            <a:r>
              <a:rPr lang="ja-JP" altLang="en-US" sz="2800" dirty="0" smtClean="0"/>
              <a:t>故障リンクのパケット</a:t>
            </a:r>
            <a:r>
              <a:rPr lang="ja-JP" altLang="en-US" sz="2800" dirty="0" smtClean="0"/>
              <a:t>破棄率は</a:t>
            </a:r>
            <a:r>
              <a:rPr lang="en-US" altLang="ja-JP" sz="2800" dirty="0" smtClean="0"/>
              <a:t>1</a:t>
            </a:r>
            <a:endParaRPr lang="en-US" altLang="ja-JP" sz="28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9</a:t>
            </a:fld>
            <a:endParaRPr lang="en-US" altLang="ja-JP" sz="1600"/>
          </a:p>
        </p:txBody>
      </p:sp>
    </p:spTree>
    <p:extLst>
      <p:ext uri="{BB962C8B-B14F-4D97-AF65-F5344CB8AC3E}">
        <p14:creationId xmlns:p14="http://schemas.microsoft.com/office/powerpoint/2010/main" val="34611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円/楕円 387"/>
          <p:cNvSpPr/>
          <p:nvPr/>
        </p:nvSpPr>
        <p:spPr>
          <a:xfrm rot="1865888">
            <a:off x="5424998" y="4443668"/>
            <a:ext cx="277833" cy="59518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7" name="円/楕円 386"/>
          <p:cNvSpPr/>
          <p:nvPr/>
        </p:nvSpPr>
        <p:spPr>
          <a:xfrm rot="1865888">
            <a:off x="7660594" y="4419978"/>
            <a:ext cx="277833" cy="59518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5" name="円/楕円 384"/>
          <p:cNvSpPr/>
          <p:nvPr/>
        </p:nvSpPr>
        <p:spPr>
          <a:xfrm>
            <a:off x="4846276" y="2549117"/>
            <a:ext cx="1946834" cy="297896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3" name="円/楕円 382"/>
          <p:cNvSpPr/>
          <p:nvPr/>
        </p:nvSpPr>
        <p:spPr>
          <a:xfrm>
            <a:off x="2578178" y="2527905"/>
            <a:ext cx="1946834" cy="297896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6" name="図形グループ 375"/>
          <p:cNvGrpSpPr/>
          <p:nvPr/>
        </p:nvGrpSpPr>
        <p:grpSpPr>
          <a:xfrm>
            <a:off x="5334152" y="2778089"/>
            <a:ext cx="953944" cy="2158846"/>
            <a:chOff x="3099406" y="2752151"/>
            <a:chExt cx="953944" cy="2158846"/>
          </a:xfrm>
        </p:grpSpPr>
        <p:sp>
          <p:nvSpPr>
            <p:cNvPr id="377" name="月 376"/>
            <p:cNvSpPr/>
            <p:nvPr/>
          </p:nvSpPr>
          <p:spPr>
            <a:xfrm rot="20317593">
              <a:off x="3099406" y="3690103"/>
              <a:ext cx="361555" cy="1220894"/>
            </a:xfrm>
            <a:prstGeom prst="mo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8" name="月 377"/>
            <p:cNvSpPr/>
            <p:nvPr/>
          </p:nvSpPr>
          <p:spPr>
            <a:xfrm rot="11791271">
              <a:off x="3691795" y="3663911"/>
              <a:ext cx="361555" cy="1220894"/>
            </a:xfrm>
            <a:prstGeom prst="mo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9" name="月 378"/>
            <p:cNvSpPr/>
            <p:nvPr/>
          </p:nvSpPr>
          <p:spPr>
            <a:xfrm rot="10181459">
              <a:off x="3652299" y="2779953"/>
              <a:ext cx="361555" cy="1220894"/>
            </a:xfrm>
            <a:prstGeom prst="mo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0" name="月 379"/>
            <p:cNvSpPr/>
            <p:nvPr/>
          </p:nvSpPr>
          <p:spPr>
            <a:xfrm rot="1112970">
              <a:off x="3124562" y="2752151"/>
              <a:ext cx="347626" cy="1220894"/>
            </a:xfrm>
            <a:prstGeom prst="mo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1" name="円/楕円 380"/>
            <p:cNvSpPr/>
            <p:nvPr/>
          </p:nvSpPr>
          <p:spPr>
            <a:xfrm>
              <a:off x="3180438" y="2817943"/>
              <a:ext cx="798777" cy="19913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タイトル 12"/>
          <p:cNvSpPr>
            <a:spLocks noGrp="1"/>
          </p:cNvSpPr>
          <p:nvPr>
            <p:ph type="title"/>
          </p:nvPr>
        </p:nvSpPr>
        <p:spPr/>
        <p:txBody>
          <a:bodyPr>
            <a:normAutofit/>
          </a:bodyPr>
          <a:lstStyle/>
          <a:p>
            <a:r>
              <a:rPr lang="ja-JP" altLang="en-US" sz="3000" dirty="0" smtClean="0"/>
              <a:t>故障リンク検出の流れ</a:t>
            </a:r>
            <a:endParaRPr lang="ja-JP" altLang="en-US" sz="3000" dirty="0"/>
          </a:p>
        </p:txBody>
      </p:sp>
      <p:sp>
        <p:nvSpPr>
          <p:cNvPr id="14" name="コンテンツ プレースホルダー 13"/>
          <p:cNvSpPr>
            <a:spLocks noGrp="1"/>
          </p:cNvSpPr>
          <p:nvPr>
            <p:ph idx="1"/>
          </p:nvPr>
        </p:nvSpPr>
        <p:spPr>
          <a:xfrm>
            <a:off x="1142108" y="1905000"/>
            <a:ext cx="7230544" cy="4267200"/>
          </a:xfrm>
        </p:spPr>
        <p:txBody>
          <a:bodyPr>
            <a:normAutofit/>
          </a:bodyPr>
          <a:lstStyle/>
          <a:p>
            <a:r>
              <a:rPr lang="en-US" altLang="ja-JP" sz="2800" dirty="0" smtClean="0"/>
              <a:t>CBP</a:t>
            </a:r>
            <a:r>
              <a:rPr lang="ja-JP" altLang="en-US" sz="2800" dirty="0" smtClean="0"/>
              <a:t>アルゴリズムを用いて故障箇所を絞る</a:t>
            </a:r>
            <a:endParaRPr lang="en-US" altLang="ja-JP" sz="2800" dirty="0" smtClean="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10</a:t>
            </a:fld>
            <a:endParaRPr lang="en-US" altLang="ja-JP" sz="1600"/>
          </a:p>
        </p:txBody>
      </p:sp>
      <p:grpSp>
        <p:nvGrpSpPr>
          <p:cNvPr id="126" name="図形グループ 125"/>
          <p:cNvGrpSpPr/>
          <p:nvPr/>
        </p:nvGrpSpPr>
        <p:grpSpPr>
          <a:xfrm>
            <a:off x="191635" y="2562753"/>
            <a:ext cx="1946834" cy="2978965"/>
            <a:chOff x="4241074" y="638629"/>
            <a:chExt cx="3657600" cy="5596708"/>
          </a:xfrm>
        </p:grpSpPr>
        <p:sp>
          <p:nvSpPr>
            <p:cNvPr id="216" name="円/楕円 215"/>
            <p:cNvSpPr/>
            <p:nvPr/>
          </p:nvSpPr>
          <p:spPr>
            <a:xfrm>
              <a:off x="4241074" y="638629"/>
              <a:ext cx="3657600" cy="559670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円/楕円 216"/>
            <p:cNvSpPr/>
            <p:nvPr/>
          </p:nvSpPr>
          <p:spPr>
            <a:xfrm>
              <a:off x="5743903" y="5700779"/>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i="1" dirty="0" smtClean="0">
                  <a:solidFill>
                    <a:schemeClr val="tx1"/>
                  </a:solidFill>
                </a:rPr>
                <a:t>g</a:t>
              </a:r>
              <a:endParaRPr kumimoji="1" lang="ja-JP" altLang="en-US" sz="1400" i="1" dirty="0">
                <a:solidFill>
                  <a:schemeClr val="tx1"/>
                </a:solidFill>
              </a:endParaRPr>
            </a:p>
          </p:txBody>
        </p:sp>
        <p:sp>
          <p:nvSpPr>
            <p:cNvPr id="218" name="円/楕円 217"/>
            <p:cNvSpPr/>
            <p:nvPr/>
          </p:nvSpPr>
          <p:spPr>
            <a:xfrm>
              <a:off x="6734519" y="4653769"/>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219" name="円/楕円 218"/>
            <p:cNvSpPr/>
            <p:nvPr/>
          </p:nvSpPr>
          <p:spPr>
            <a:xfrm>
              <a:off x="5896303" y="667099"/>
              <a:ext cx="432779" cy="43556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i="1" dirty="0">
                  <a:solidFill>
                    <a:schemeClr val="tx1"/>
                  </a:solidFill>
                </a:rPr>
                <a:t>s</a:t>
              </a:r>
              <a:endParaRPr kumimoji="1" lang="ja-JP" altLang="en-US" i="1" dirty="0">
                <a:solidFill>
                  <a:schemeClr val="tx1"/>
                </a:solidFill>
              </a:endParaRPr>
            </a:p>
          </p:txBody>
        </p:sp>
        <p:sp>
          <p:nvSpPr>
            <p:cNvPr id="220" name="円/楕円 219"/>
            <p:cNvSpPr/>
            <p:nvPr/>
          </p:nvSpPr>
          <p:spPr>
            <a:xfrm>
              <a:off x="4322671" y="3481329"/>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221" name="円/楕円 220"/>
            <p:cNvSpPr/>
            <p:nvPr/>
          </p:nvSpPr>
          <p:spPr>
            <a:xfrm>
              <a:off x="5390283" y="2135918"/>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222" name="円/楕円 221"/>
            <p:cNvSpPr/>
            <p:nvPr/>
          </p:nvSpPr>
          <p:spPr>
            <a:xfrm>
              <a:off x="6935977" y="1596343"/>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223" name="円/楕円 222"/>
            <p:cNvSpPr/>
            <p:nvPr/>
          </p:nvSpPr>
          <p:spPr>
            <a:xfrm>
              <a:off x="4859641" y="1337365"/>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224" name="円/楕円 223"/>
            <p:cNvSpPr/>
            <p:nvPr/>
          </p:nvSpPr>
          <p:spPr>
            <a:xfrm>
              <a:off x="5076031" y="4953619"/>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225" name="円/楕円 224"/>
            <p:cNvSpPr/>
            <p:nvPr/>
          </p:nvSpPr>
          <p:spPr>
            <a:xfrm>
              <a:off x="5760137" y="3925288"/>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226" name="直線コネクタ 225"/>
            <p:cNvCxnSpPr/>
            <p:nvPr/>
          </p:nvCxnSpPr>
          <p:spPr>
            <a:xfrm flipH="1">
              <a:off x="6113303" y="5086548"/>
              <a:ext cx="837606" cy="67761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a:endCxn id="136" idx="1"/>
            </p:cNvCxnSpPr>
            <p:nvPr/>
          </p:nvCxnSpPr>
          <p:spPr>
            <a:xfrm>
              <a:off x="6265703" y="1038874"/>
              <a:ext cx="733653" cy="62084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a:endCxn id="138" idx="0"/>
            </p:cNvCxnSpPr>
            <p:nvPr/>
          </p:nvCxnSpPr>
          <p:spPr>
            <a:xfrm>
              <a:off x="4539061" y="3914108"/>
              <a:ext cx="753360" cy="103951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a:stCxn id="135" idx="3"/>
            </p:cNvCxnSpPr>
            <p:nvPr/>
          </p:nvCxnSpPr>
          <p:spPr>
            <a:xfrm flipH="1">
              <a:off x="4539061" y="1706765"/>
              <a:ext cx="383959" cy="17745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a:stCxn id="138" idx="5"/>
            </p:cNvCxnSpPr>
            <p:nvPr/>
          </p:nvCxnSpPr>
          <p:spPr>
            <a:xfrm>
              <a:off x="5445431" y="5323019"/>
              <a:ext cx="361851" cy="4411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a:endCxn id="135" idx="0"/>
            </p:cNvCxnSpPr>
            <p:nvPr/>
          </p:nvCxnSpPr>
          <p:spPr>
            <a:xfrm flipH="1">
              <a:off x="5076031" y="884880"/>
              <a:ext cx="820272" cy="4524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a:endCxn id="135" idx="0"/>
            </p:cNvCxnSpPr>
            <p:nvPr/>
          </p:nvCxnSpPr>
          <p:spPr>
            <a:xfrm flipH="1">
              <a:off x="5606673" y="1102660"/>
              <a:ext cx="506020" cy="10332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a:stCxn id="204" idx="4"/>
              <a:endCxn id="137" idx="0"/>
            </p:cNvCxnSpPr>
            <p:nvPr/>
          </p:nvCxnSpPr>
          <p:spPr>
            <a:xfrm flipH="1">
              <a:off x="5976527" y="3332509"/>
              <a:ext cx="34987" cy="5927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線コネクタ 233"/>
            <p:cNvCxnSpPr>
              <a:endCxn id="133" idx="3"/>
            </p:cNvCxnSpPr>
            <p:nvPr/>
          </p:nvCxnSpPr>
          <p:spPr>
            <a:xfrm flipV="1">
              <a:off x="4755450" y="2505318"/>
              <a:ext cx="698212" cy="119240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p:cNvCxnSpPr>
              <a:stCxn id="204" idx="7"/>
              <a:endCxn id="134" idx="3"/>
            </p:cNvCxnSpPr>
            <p:nvPr/>
          </p:nvCxnSpPr>
          <p:spPr>
            <a:xfrm flipV="1">
              <a:off x="6164524" y="1965743"/>
              <a:ext cx="834832" cy="9973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線コネクタ 235"/>
            <p:cNvCxnSpPr>
              <a:endCxn id="137" idx="5"/>
            </p:cNvCxnSpPr>
            <p:nvPr/>
          </p:nvCxnSpPr>
          <p:spPr>
            <a:xfrm flipH="1" flipV="1">
              <a:off x="6129537" y="4294688"/>
              <a:ext cx="668361" cy="422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a:stCxn id="137" idx="3"/>
              <a:endCxn id="136" idx="7"/>
            </p:cNvCxnSpPr>
            <p:nvPr/>
          </p:nvCxnSpPr>
          <p:spPr>
            <a:xfrm flipH="1">
              <a:off x="5445431" y="4294688"/>
              <a:ext cx="378085" cy="72231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円/楕円 237"/>
            <p:cNvSpPr/>
            <p:nvPr/>
          </p:nvSpPr>
          <p:spPr>
            <a:xfrm>
              <a:off x="7368756" y="3697718"/>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239" name="直線コネクタ 238"/>
            <p:cNvCxnSpPr>
              <a:endCxn id="136" idx="4"/>
            </p:cNvCxnSpPr>
            <p:nvPr/>
          </p:nvCxnSpPr>
          <p:spPr>
            <a:xfrm flipH="1" flipV="1">
              <a:off x="7152367" y="2029122"/>
              <a:ext cx="432779" cy="16685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線コネクタ 239"/>
            <p:cNvCxnSpPr/>
            <p:nvPr/>
          </p:nvCxnSpPr>
          <p:spPr>
            <a:xfrm flipV="1">
              <a:off x="7103919" y="4130497"/>
              <a:ext cx="481227" cy="5866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a:stCxn id="133" idx="5"/>
              <a:endCxn id="204" idx="1"/>
            </p:cNvCxnSpPr>
            <p:nvPr/>
          </p:nvCxnSpPr>
          <p:spPr>
            <a:xfrm>
              <a:off x="5759683" y="2505318"/>
              <a:ext cx="98820" cy="4577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42" name="円/楕円 241"/>
            <p:cNvSpPr/>
            <p:nvPr/>
          </p:nvSpPr>
          <p:spPr>
            <a:xfrm>
              <a:off x="5795124" y="2899730"/>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grpSp>
      <p:grpSp>
        <p:nvGrpSpPr>
          <p:cNvPr id="375" name="図形グループ 374"/>
          <p:cNvGrpSpPr/>
          <p:nvPr/>
        </p:nvGrpSpPr>
        <p:grpSpPr>
          <a:xfrm>
            <a:off x="3099406" y="2752151"/>
            <a:ext cx="953944" cy="2158846"/>
            <a:chOff x="3099406" y="2752151"/>
            <a:chExt cx="953944" cy="2158846"/>
          </a:xfrm>
        </p:grpSpPr>
        <p:sp>
          <p:nvSpPr>
            <p:cNvPr id="185" name="月 184"/>
            <p:cNvSpPr/>
            <p:nvPr/>
          </p:nvSpPr>
          <p:spPr>
            <a:xfrm rot="20317593">
              <a:off x="3099406" y="3690103"/>
              <a:ext cx="361555" cy="1220894"/>
            </a:xfrm>
            <a:prstGeom prst="mo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月 185"/>
            <p:cNvSpPr/>
            <p:nvPr/>
          </p:nvSpPr>
          <p:spPr>
            <a:xfrm rot="11791271">
              <a:off x="3691795" y="3663911"/>
              <a:ext cx="361555" cy="1220894"/>
            </a:xfrm>
            <a:prstGeom prst="mo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月 186"/>
            <p:cNvSpPr/>
            <p:nvPr/>
          </p:nvSpPr>
          <p:spPr>
            <a:xfrm rot="10181459">
              <a:off x="3652299" y="2779953"/>
              <a:ext cx="361555" cy="1220894"/>
            </a:xfrm>
            <a:prstGeom prst="mo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月 187"/>
            <p:cNvSpPr/>
            <p:nvPr/>
          </p:nvSpPr>
          <p:spPr>
            <a:xfrm rot="1112970">
              <a:off x="3124562" y="2752151"/>
              <a:ext cx="347626" cy="1220894"/>
            </a:xfrm>
            <a:prstGeom prst="mo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円/楕円 188"/>
            <p:cNvSpPr/>
            <p:nvPr/>
          </p:nvSpPr>
          <p:spPr>
            <a:xfrm>
              <a:off x="3180438" y="2817943"/>
              <a:ext cx="798777" cy="199139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0" name="円/楕円 189"/>
          <p:cNvSpPr/>
          <p:nvPr/>
        </p:nvSpPr>
        <p:spPr>
          <a:xfrm>
            <a:off x="3387014" y="5257187"/>
            <a:ext cx="230356" cy="2303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i="1" dirty="0" smtClean="0">
                <a:solidFill>
                  <a:schemeClr val="tx1"/>
                </a:solidFill>
              </a:rPr>
              <a:t>g</a:t>
            </a:r>
            <a:endParaRPr kumimoji="1" lang="ja-JP" altLang="en-US" sz="1400" i="1" dirty="0">
              <a:solidFill>
                <a:schemeClr val="tx1"/>
              </a:solidFill>
            </a:endParaRPr>
          </a:p>
        </p:txBody>
      </p:sp>
      <p:sp>
        <p:nvSpPr>
          <p:cNvPr id="191" name="円/楕円 190"/>
          <p:cNvSpPr/>
          <p:nvPr/>
        </p:nvSpPr>
        <p:spPr>
          <a:xfrm>
            <a:off x="3914290" y="4699894"/>
            <a:ext cx="230356" cy="2303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92" name="円/楕円 191"/>
          <p:cNvSpPr/>
          <p:nvPr/>
        </p:nvSpPr>
        <p:spPr>
          <a:xfrm>
            <a:off x="3468132" y="2577906"/>
            <a:ext cx="230356" cy="23183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i="1" dirty="0">
                <a:solidFill>
                  <a:schemeClr val="tx1"/>
                </a:solidFill>
              </a:rPr>
              <a:t>s</a:t>
            </a:r>
            <a:endParaRPr kumimoji="1" lang="ja-JP" altLang="en-US" i="1" dirty="0">
              <a:solidFill>
                <a:schemeClr val="tx1"/>
              </a:solidFill>
            </a:endParaRPr>
          </a:p>
        </p:txBody>
      </p:sp>
      <p:sp>
        <p:nvSpPr>
          <p:cNvPr id="193" name="円/楕円 192"/>
          <p:cNvSpPr/>
          <p:nvPr/>
        </p:nvSpPr>
        <p:spPr>
          <a:xfrm>
            <a:off x="2630533" y="4075839"/>
            <a:ext cx="230356" cy="2303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94" name="円/楕円 193"/>
          <p:cNvSpPr/>
          <p:nvPr/>
        </p:nvSpPr>
        <p:spPr>
          <a:xfrm>
            <a:off x="3198792" y="3359716"/>
            <a:ext cx="230356" cy="2303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95" name="円/楕円 194"/>
          <p:cNvSpPr/>
          <p:nvPr/>
        </p:nvSpPr>
        <p:spPr>
          <a:xfrm>
            <a:off x="4021520" y="3072516"/>
            <a:ext cx="230356" cy="2303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96" name="円/楕円 195"/>
          <p:cNvSpPr/>
          <p:nvPr/>
        </p:nvSpPr>
        <p:spPr>
          <a:xfrm>
            <a:off x="2916347" y="2934669"/>
            <a:ext cx="230356" cy="2303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97" name="円/楕円 196"/>
          <p:cNvSpPr/>
          <p:nvPr/>
        </p:nvSpPr>
        <p:spPr>
          <a:xfrm>
            <a:off x="3031525" y="4859496"/>
            <a:ext cx="230356" cy="2303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98" name="円/楕円 197"/>
          <p:cNvSpPr/>
          <p:nvPr/>
        </p:nvSpPr>
        <p:spPr>
          <a:xfrm>
            <a:off x="3395655" y="4312145"/>
            <a:ext cx="230356" cy="2303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199" name="直線コネクタ 198"/>
          <p:cNvCxnSpPr>
            <a:stCxn id="162" idx="4"/>
            <a:endCxn id="161" idx="7"/>
          </p:cNvCxnSpPr>
          <p:nvPr/>
        </p:nvCxnSpPr>
        <p:spPr>
          <a:xfrm flipH="1">
            <a:off x="3583635" y="4930250"/>
            <a:ext cx="445834" cy="360672"/>
          </a:xfrm>
          <a:prstGeom prst="line">
            <a:avLst/>
          </a:prstGeom>
          <a:ln w="50800">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664753" y="2775791"/>
            <a:ext cx="390502" cy="330459"/>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a:endCxn id="171" idx="0"/>
          </p:cNvCxnSpPr>
          <p:nvPr/>
        </p:nvCxnSpPr>
        <p:spPr>
          <a:xfrm>
            <a:off x="2745711" y="4306194"/>
            <a:ext cx="400992" cy="553301"/>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a:stCxn id="168" idx="3"/>
            <a:endCxn id="162" idx="0"/>
          </p:cNvCxnSpPr>
          <p:nvPr/>
        </p:nvCxnSpPr>
        <p:spPr>
          <a:xfrm flipH="1">
            <a:off x="2745712" y="3131290"/>
            <a:ext cx="204370" cy="944549"/>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a:stCxn id="171" idx="5"/>
            <a:endCxn id="161" idx="1"/>
          </p:cNvCxnSpPr>
          <p:nvPr/>
        </p:nvCxnSpPr>
        <p:spPr>
          <a:xfrm>
            <a:off x="3228147" y="5056117"/>
            <a:ext cx="192603" cy="234805"/>
          </a:xfrm>
          <a:prstGeom prst="line">
            <a:avLst/>
          </a:prstGeom>
          <a:ln w="50800">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a:stCxn id="161" idx="2"/>
            <a:endCxn id="168" idx="0"/>
          </p:cNvCxnSpPr>
          <p:nvPr/>
        </p:nvCxnSpPr>
        <p:spPr>
          <a:xfrm flipH="1">
            <a:off x="3031526" y="2693824"/>
            <a:ext cx="436607" cy="240845"/>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a:endCxn id="168" idx="0"/>
          </p:cNvCxnSpPr>
          <p:nvPr/>
        </p:nvCxnSpPr>
        <p:spPr>
          <a:xfrm flipH="1">
            <a:off x="3313971" y="2809742"/>
            <a:ext cx="269340" cy="549973"/>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a:endCxn id="170" idx="0"/>
          </p:cNvCxnSpPr>
          <p:nvPr/>
        </p:nvCxnSpPr>
        <p:spPr>
          <a:xfrm flipH="1">
            <a:off x="3510834" y="3996626"/>
            <a:ext cx="18623" cy="315519"/>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a:endCxn id="166" idx="3"/>
          </p:cNvCxnSpPr>
          <p:nvPr/>
        </p:nvCxnSpPr>
        <p:spPr>
          <a:xfrm flipV="1">
            <a:off x="2860890" y="3556336"/>
            <a:ext cx="371638" cy="634680"/>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a:endCxn id="167" idx="3"/>
          </p:cNvCxnSpPr>
          <p:nvPr/>
        </p:nvCxnSpPr>
        <p:spPr>
          <a:xfrm flipV="1">
            <a:off x="3610899" y="3269136"/>
            <a:ext cx="444357" cy="530869"/>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a:stCxn id="160" idx="1"/>
            <a:endCxn id="170" idx="5"/>
          </p:cNvCxnSpPr>
          <p:nvPr/>
        </p:nvCxnSpPr>
        <p:spPr>
          <a:xfrm flipH="1" flipV="1">
            <a:off x="3592277" y="4508766"/>
            <a:ext cx="355749" cy="224863"/>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a:stCxn id="170" idx="3"/>
            <a:endCxn id="169" idx="7"/>
          </p:cNvCxnSpPr>
          <p:nvPr/>
        </p:nvCxnSpPr>
        <p:spPr>
          <a:xfrm flipH="1">
            <a:off x="3228147" y="4508766"/>
            <a:ext cx="201244" cy="384465"/>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1" name="円/楕円 210"/>
          <p:cNvSpPr/>
          <p:nvPr/>
        </p:nvSpPr>
        <p:spPr>
          <a:xfrm>
            <a:off x="4251876" y="4191016"/>
            <a:ext cx="230356" cy="2303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212" name="直線コネクタ 211"/>
          <p:cNvCxnSpPr>
            <a:endCxn id="169" idx="4"/>
          </p:cNvCxnSpPr>
          <p:nvPr/>
        </p:nvCxnSpPr>
        <p:spPr>
          <a:xfrm flipH="1" flipV="1">
            <a:off x="4136699" y="3302871"/>
            <a:ext cx="230356" cy="888145"/>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a:stCxn id="162" idx="7"/>
          </p:cNvCxnSpPr>
          <p:nvPr/>
        </p:nvCxnSpPr>
        <p:spPr>
          <a:xfrm flipV="1">
            <a:off x="4110911" y="4421372"/>
            <a:ext cx="256143" cy="312257"/>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a:stCxn id="166" idx="5"/>
          </p:cNvCxnSpPr>
          <p:nvPr/>
        </p:nvCxnSpPr>
        <p:spPr>
          <a:xfrm>
            <a:off x="3395414" y="3556337"/>
            <a:ext cx="52599" cy="243669"/>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5" name="円/楕円 214"/>
          <p:cNvSpPr/>
          <p:nvPr/>
        </p:nvSpPr>
        <p:spPr>
          <a:xfrm>
            <a:off x="3414281" y="3766270"/>
            <a:ext cx="230356" cy="2303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59" name="円/楕円 158"/>
          <p:cNvSpPr/>
          <p:nvPr/>
        </p:nvSpPr>
        <p:spPr>
          <a:xfrm>
            <a:off x="5635336" y="5274984"/>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i="1" dirty="0" smtClean="0">
                <a:solidFill>
                  <a:schemeClr val="tx1"/>
                </a:solidFill>
              </a:rPr>
              <a:t>g</a:t>
            </a:r>
            <a:endParaRPr kumimoji="1" lang="ja-JP" altLang="en-US" sz="1400" i="1" dirty="0">
              <a:solidFill>
                <a:schemeClr val="tx1"/>
              </a:solidFill>
            </a:endParaRPr>
          </a:p>
        </p:txBody>
      </p:sp>
      <p:sp>
        <p:nvSpPr>
          <p:cNvPr id="160" name="円/楕円 159"/>
          <p:cNvSpPr/>
          <p:nvPr/>
        </p:nvSpPr>
        <p:spPr>
          <a:xfrm>
            <a:off x="6166115" y="4713990"/>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61" name="円/楕円 160"/>
          <p:cNvSpPr/>
          <p:nvPr/>
        </p:nvSpPr>
        <p:spPr>
          <a:xfrm>
            <a:off x="5716993" y="2577906"/>
            <a:ext cx="231886" cy="23337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i="1" dirty="0">
                <a:solidFill>
                  <a:schemeClr val="tx1"/>
                </a:solidFill>
              </a:rPr>
              <a:t>s</a:t>
            </a:r>
            <a:endParaRPr kumimoji="1" lang="ja-JP" altLang="en-US" i="1" dirty="0">
              <a:solidFill>
                <a:schemeClr val="tx1"/>
              </a:solidFill>
            </a:endParaRPr>
          </a:p>
        </p:txBody>
      </p:sp>
      <p:sp>
        <p:nvSpPr>
          <p:cNvPr id="162" name="円/楕円 161"/>
          <p:cNvSpPr/>
          <p:nvPr/>
        </p:nvSpPr>
        <p:spPr>
          <a:xfrm>
            <a:off x="4873831" y="4085789"/>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63" name="円/楕円 162"/>
          <p:cNvSpPr/>
          <p:nvPr/>
        </p:nvSpPr>
        <p:spPr>
          <a:xfrm>
            <a:off x="5445864" y="3364909"/>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64" name="円/楕円 163"/>
          <p:cNvSpPr/>
          <p:nvPr/>
        </p:nvSpPr>
        <p:spPr>
          <a:xfrm>
            <a:off x="6274057" y="3075801"/>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65" name="円/楕円 164"/>
          <p:cNvSpPr/>
          <p:nvPr/>
        </p:nvSpPr>
        <p:spPr>
          <a:xfrm>
            <a:off x="5161543" y="2937039"/>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66" name="円/楕円 165"/>
          <p:cNvSpPr/>
          <p:nvPr/>
        </p:nvSpPr>
        <p:spPr>
          <a:xfrm>
            <a:off x="5277486" y="4874651"/>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67" name="円/楕円 166"/>
          <p:cNvSpPr/>
          <p:nvPr/>
        </p:nvSpPr>
        <p:spPr>
          <a:xfrm>
            <a:off x="5644035" y="4323665"/>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168" name="直線コネクタ 167"/>
          <p:cNvCxnSpPr>
            <a:stCxn id="195" idx="4"/>
            <a:endCxn id="194" idx="7"/>
          </p:cNvCxnSpPr>
          <p:nvPr/>
        </p:nvCxnSpPr>
        <p:spPr>
          <a:xfrm flipH="1">
            <a:off x="5833263" y="4945875"/>
            <a:ext cx="448795" cy="363068"/>
          </a:xfrm>
          <a:prstGeom prst="line">
            <a:avLst/>
          </a:prstGeom>
          <a:ln w="50800">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a:endCxn id="201" idx="1"/>
          </p:cNvCxnSpPr>
          <p:nvPr/>
        </p:nvCxnSpPr>
        <p:spPr>
          <a:xfrm>
            <a:off x="5914920" y="2777105"/>
            <a:ext cx="393096" cy="33265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a:endCxn id="203" idx="0"/>
          </p:cNvCxnSpPr>
          <p:nvPr/>
        </p:nvCxnSpPr>
        <p:spPr>
          <a:xfrm>
            <a:off x="4989774" y="4317674"/>
            <a:ext cx="403655" cy="5569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stCxn id="200" idx="3"/>
            <a:endCxn id="195" idx="0"/>
          </p:cNvCxnSpPr>
          <p:nvPr/>
        </p:nvCxnSpPr>
        <p:spPr>
          <a:xfrm flipH="1">
            <a:off x="4989774" y="3134966"/>
            <a:ext cx="205728" cy="9508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a:stCxn id="203" idx="5"/>
            <a:endCxn id="194" idx="1"/>
          </p:cNvCxnSpPr>
          <p:nvPr/>
        </p:nvCxnSpPr>
        <p:spPr>
          <a:xfrm>
            <a:off x="5475413" y="5072578"/>
            <a:ext cx="193882" cy="236365"/>
          </a:xfrm>
          <a:prstGeom prst="line">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a:stCxn id="194" idx="2"/>
            <a:endCxn id="200" idx="0"/>
          </p:cNvCxnSpPr>
          <p:nvPr/>
        </p:nvCxnSpPr>
        <p:spPr>
          <a:xfrm flipH="1">
            <a:off x="5277486" y="2694594"/>
            <a:ext cx="439507" cy="2424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a:endCxn id="200" idx="0"/>
          </p:cNvCxnSpPr>
          <p:nvPr/>
        </p:nvCxnSpPr>
        <p:spPr>
          <a:xfrm flipH="1">
            <a:off x="5561808" y="2811282"/>
            <a:ext cx="271129" cy="553626"/>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a:endCxn id="202" idx="0"/>
          </p:cNvCxnSpPr>
          <p:nvPr/>
        </p:nvCxnSpPr>
        <p:spPr>
          <a:xfrm flipH="1">
            <a:off x="5759978" y="4006050"/>
            <a:ext cx="18746" cy="317615"/>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a:endCxn id="198" idx="3"/>
          </p:cNvCxnSpPr>
          <p:nvPr/>
        </p:nvCxnSpPr>
        <p:spPr>
          <a:xfrm flipV="1">
            <a:off x="5105717" y="3562836"/>
            <a:ext cx="374107" cy="6388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a:endCxn id="199" idx="3"/>
          </p:cNvCxnSpPr>
          <p:nvPr/>
        </p:nvCxnSpPr>
        <p:spPr>
          <a:xfrm flipV="1">
            <a:off x="5860708" y="3273728"/>
            <a:ext cx="447308" cy="5343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a:stCxn id="193" idx="1"/>
            <a:endCxn id="202" idx="5"/>
          </p:cNvCxnSpPr>
          <p:nvPr/>
        </p:nvCxnSpPr>
        <p:spPr>
          <a:xfrm flipH="1" flipV="1">
            <a:off x="5841962" y="4521592"/>
            <a:ext cx="358112" cy="226357"/>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a:stCxn id="202" idx="3"/>
            <a:endCxn id="201" idx="7"/>
          </p:cNvCxnSpPr>
          <p:nvPr/>
        </p:nvCxnSpPr>
        <p:spPr>
          <a:xfrm flipH="1">
            <a:off x="5475413" y="4521592"/>
            <a:ext cx="202580" cy="3870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円/楕円 179"/>
          <p:cNvSpPr/>
          <p:nvPr/>
        </p:nvSpPr>
        <p:spPr>
          <a:xfrm>
            <a:off x="6505943" y="4201731"/>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181" name="直線コネクタ 180"/>
          <p:cNvCxnSpPr>
            <a:endCxn id="201" idx="4"/>
          </p:cNvCxnSpPr>
          <p:nvPr/>
        </p:nvCxnSpPr>
        <p:spPr>
          <a:xfrm flipH="1" flipV="1">
            <a:off x="6390002" y="3307687"/>
            <a:ext cx="231886" cy="8940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a:stCxn id="195" idx="7"/>
          </p:cNvCxnSpPr>
          <p:nvPr/>
        </p:nvCxnSpPr>
        <p:spPr>
          <a:xfrm flipV="1">
            <a:off x="6364042" y="4433617"/>
            <a:ext cx="257845" cy="3143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a:stCxn id="198" idx="5"/>
          </p:cNvCxnSpPr>
          <p:nvPr/>
        </p:nvCxnSpPr>
        <p:spPr>
          <a:xfrm>
            <a:off x="5643788" y="3562837"/>
            <a:ext cx="52948" cy="245287"/>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4" name="円/楕円 183"/>
          <p:cNvSpPr/>
          <p:nvPr/>
        </p:nvSpPr>
        <p:spPr>
          <a:xfrm>
            <a:off x="5662780" y="3774167"/>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31" name="円/楕円 130"/>
          <p:cNvSpPr/>
          <p:nvPr/>
        </p:nvSpPr>
        <p:spPr>
          <a:xfrm>
            <a:off x="7849875" y="5274984"/>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i="1" dirty="0" smtClean="0">
                <a:solidFill>
                  <a:schemeClr val="tx1"/>
                </a:solidFill>
              </a:rPr>
              <a:t>g</a:t>
            </a:r>
            <a:endParaRPr kumimoji="1" lang="ja-JP" altLang="en-US" sz="1400" i="1" dirty="0">
              <a:solidFill>
                <a:schemeClr val="tx1"/>
              </a:solidFill>
            </a:endParaRPr>
          </a:p>
        </p:txBody>
      </p:sp>
      <p:sp>
        <p:nvSpPr>
          <p:cNvPr id="132" name="円/楕円 131"/>
          <p:cNvSpPr/>
          <p:nvPr/>
        </p:nvSpPr>
        <p:spPr>
          <a:xfrm>
            <a:off x="8380654" y="4713990"/>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33" name="円/楕円 132"/>
          <p:cNvSpPr/>
          <p:nvPr/>
        </p:nvSpPr>
        <p:spPr>
          <a:xfrm>
            <a:off x="7931532" y="2577906"/>
            <a:ext cx="231886" cy="23337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i="1" dirty="0">
                <a:solidFill>
                  <a:schemeClr val="tx1"/>
                </a:solidFill>
              </a:rPr>
              <a:t>s</a:t>
            </a:r>
            <a:endParaRPr kumimoji="1" lang="ja-JP" altLang="en-US" i="1" dirty="0">
              <a:solidFill>
                <a:schemeClr val="tx1"/>
              </a:solidFill>
            </a:endParaRPr>
          </a:p>
        </p:txBody>
      </p:sp>
      <p:sp>
        <p:nvSpPr>
          <p:cNvPr id="134" name="円/楕円 133"/>
          <p:cNvSpPr/>
          <p:nvPr/>
        </p:nvSpPr>
        <p:spPr>
          <a:xfrm>
            <a:off x="7088370" y="4085789"/>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35" name="円/楕円 134"/>
          <p:cNvSpPr/>
          <p:nvPr/>
        </p:nvSpPr>
        <p:spPr>
          <a:xfrm>
            <a:off x="7660403" y="3364909"/>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36" name="円/楕円 135"/>
          <p:cNvSpPr/>
          <p:nvPr/>
        </p:nvSpPr>
        <p:spPr>
          <a:xfrm>
            <a:off x="8488596" y="3075801"/>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37" name="円/楕円 136"/>
          <p:cNvSpPr/>
          <p:nvPr/>
        </p:nvSpPr>
        <p:spPr>
          <a:xfrm>
            <a:off x="7376082" y="2937039"/>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38" name="円/楕円 137"/>
          <p:cNvSpPr/>
          <p:nvPr/>
        </p:nvSpPr>
        <p:spPr>
          <a:xfrm>
            <a:off x="7492025" y="4874651"/>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39" name="円/楕円 138"/>
          <p:cNvSpPr/>
          <p:nvPr/>
        </p:nvSpPr>
        <p:spPr>
          <a:xfrm>
            <a:off x="7858574" y="4323665"/>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140" name="直線コネクタ 139"/>
          <p:cNvCxnSpPr>
            <a:stCxn id="225" idx="4"/>
            <a:endCxn id="224" idx="7"/>
          </p:cNvCxnSpPr>
          <p:nvPr/>
        </p:nvCxnSpPr>
        <p:spPr>
          <a:xfrm flipH="1">
            <a:off x="8047802" y="4945875"/>
            <a:ext cx="448795" cy="3630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a:endCxn id="231" idx="1"/>
          </p:cNvCxnSpPr>
          <p:nvPr/>
        </p:nvCxnSpPr>
        <p:spPr>
          <a:xfrm>
            <a:off x="8129459" y="2777105"/>
            <a:ext cx="393096" cy="33265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a:endCxn id="233" idx="0"/>
          </p:cNvCxnSpPr>
          <p:nvPr/>
        </p:nvCxnSpPr>
        <p:spPr>
          <a:xfrm>
            <a:off x="7204313" y="4317674"/>
            <a:ext cx="403655" cy="5569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a:stCxn id="230" idx="3"/>
            <a:endCxn id="225" idx="0"/>
          </p:cNvCxnSpPr>
          <p:nvPr/>
        </p:nvCxnSpPr>
        <p:spPr>
          <a:xfrm flipH="1">
            <a:off x="7204313" y="3134966"/>
            <a:ext cx="205728" cy="9508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a:stCxn id="233" idx="5"/>
            <a:endCxn id="224" idx="1"/>
          </p:cNvCxnSpPr>
          <p:nvPr/>
        </p:nvCxnSpPr>
        <p:spPr>
          <a:xfrm>
            <a:off x="7689952" y="5072578"/>
            <a:ext cx="193882" cy="2363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a:stCxn id="224" idx="2"/>
            <a:endCxn id="230" idx="0"/>
          </p:cNvCxnSpPr>
          <p:nvPr/>
        </p:nvCxnSpPr>
        <p:spPr>
          <a:xfrm flipH="1">
            <a:off x="7492025" y="2694594"/>
            <a:ext cx="439507" cy="2424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a:endCxn id="230" idx="0"/>
          </p:cNvCxnSpPr>
          <p:nvPr/>
        </p:nvCxnSpPr>
        <p:spPr>
          <a:xfrm flipH="1">
            <a:off x="7776347" y="2811282"/>
            <a:ext cx="271129" cy="5536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a:endCxn id="232" idx="0"/>
          </p:cNvCxnSpPr>
          <p:nvPr/>
        </p:nvCxnSpPr>
        <p:spPr>
          <a:xfrm flipH="1">
            <a:off x="7974517" y="4006050"/>
            <a:ext cx="18746" cy="3176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a:endCxn id="228" idx="3"/>
          </p:cNvCxnSpPr>
          <p:nvPr/>
        </p:nvCxnSpPr>
        <p:spPr>
          <a:xfrm flipV="1">
            <a:off x="7320256" y="3562836"/>
            <a:ext cx="374107" cy="6388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a:endCxn id="229" idx="3"/>
          </p:cNvCxnSpPr>
          <p:nvPr/>
        </p:nvCxnSpPr>
        <p:spPr>
          <a:xfrm flipV="1">
            <a:off x="8075247" y="3273728"/>
            <a:ext cx="447308" cy="5343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a:stCxn id="223" idx="1"/>
            <a:endCxn id="232" idx="5"/>
          </p:cNvCxnSpPr>
          <p:nvPr/>
        </p:nvCxnSpPr>
        <p:spPr>
          <a:xfrm flipH="1" flipV="1">
            <a:off x="8056501" y="4521592"/>
            <a:ext cx="358112" cy="2263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a:stCxn id="232" idx="3"/>
            <a:endCxn id="231" idx="7"/>
          </p:cNvCxnSpPr>
          <p:nvPr/>
        </p:nvCxnSpPr>
        <p:spPr>
          <a:xfrm flipH="1">
            <a:off x="7689952" y="4521592"/>
            <a:ext cx="202580" cy="3870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円/楕円 151"/>
          <p:cNvSpPr/>
          <p:nvPr/>
        </p:nvSpPr>
        <p:spPr>
          <a:xfrm>
            <a:off x="8720482" y="4201731"/>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153" name="直線コネクタ 152"/>
          <p:cNvCxnSpPr>
            <a:endCxn id="231" idx="4"/>
          </p:cNvCxnSpPr>
          <p:nvPr/>
        </p:nvCxnSpPr>
        <p:spPr>
          <a:xfrm flipH="1" flipV="1">
            <a:off x="8604540" y="3307687"/>
            <a:ext cx="231886" cy="8940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a:stCxn id="225" idx="7"/>
          </p:cNvCxnSpPr>
          <p:nvPr/>
        </p:nvCxnSpPr>
        <p:spPr>
          <a:xfrm flipV="1">
            <a:off x="8578581" y="4433617"/>
            <a:ext cx="257845" cy="3143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a:stCxn id="228" idx="5"/>
          </p:cNvCxnSpPr>
          <p:nvPr/>
        </p:nvCxnSpPr>
        <p:spPr>
          <a:xfrm>
            <a:off x="7858330" y="3562836"/>
            <a:ext cx="52948" cy="2452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円/楕円 155"/>
          <p:cNvSpPr/>
          <p:nvPr/>
        </p:nvSpPr>
        <p:spPr>
          <a:xfrm>
            <a:off x="7877320" y="3774164"/>
            <a:ext cx="231886" cy="23188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251" name="テキスト ボックス 250"/>
          <p:cNvSpPr txBox="1"/>
          <p:nvPr/>
        </p:nvSpPr>
        <p:spPr>
          <a:xfrm>
            <a:off x="457200" y="5808499"/>
            <a:ext cx="8294946" cy="341632"/>
          </a:xfrm>
          <a:prstGeom prst="rect">
            <a:avLst/>
          </a:prstGeom>
          <a:noFill/>
        </p:spPr>
        <p:txBody>
          <a:bodyPr wrap="square" rtlCol="0">
            <a:spAutoFit/>
          </a:bodyPr>
          <a:lstStyle/>
          <a:p>
            <a:pPr>
              <a:lnSpc>
                <a:spcPct val="90000"/>
              </a:lnSpc>
            </a:pPr>
            <a:r>
              <a:rPr kumimoji="1" lang="ja-JP" altLang="en-US" dirty="0" smtClean="0">
                <a:latin typeface="Meiryo" charset="-128"/>
                <a:ea typeface="Meiryo" charset="-128"/>
                <a:cs typeface="Meiryo" charset="-128"/>
              </a:rPr>
              <a:t>初期状態　　　</a:t>
            </a:r>
            <a:r>
              <a:rPr kumimoji="1" lang="ja-JP" altLang="en-US" smtClean="0">
                <a:latin typeface="Meiryo" charset="-128"/>
                <a:ea typeface="Meiryo" charset="-128"/>
                <a:cs typeface="Meiryo" charset="-128"/>
              </a:rPr>
              <a:t>　初期パス</a:t>
            </a:r>
            <a:r>
              <a:rPr kumimoji="1" lang="ja-JP" altLang="en-US" dirty="0" smtClean="0">
                <a:latin typeface="Meiryo" charset="-128"/>
                <a:ea typeface="Meiryo" charset="-128"/>
                <a:cs typeface="Meiryo" charset="-128"/>
              </a:rPr>
              <a:t>による観測　</a:t>
            </a:r>
            <a:r>
              <a:rPr kumimoji="1" lang="ja-JP" altLang="en-US" smtClean="0">
                <a:latin typeface="Meiryo" charset="-128"/>
                <a:ea typeface="Meiryo" charset="-128"/>
                <a:cs typeface="Meiryo" charset="-128"/>
              </a:rPr>
              <a:t>　追加パス</a:t>
            </a:r>
            <a:r>
              <a:rPr kumimoji="1" lang="ja-JP" altLang="en-US" dirty="0" smtClean="0">
                <a:latin typeface="Meiryo" charset="-128"/>
                <a:ea typeface="Meiryo" charset="-128"/>
                <a:cs typeface="Meiryo" charset="-128"/>
              </a:rPr>
              <a:t>による観測　　　</a:t>
            </a:r>
            <a:r>
              <a:rPr kumimoji="1" lang="en-US" altLang="ja-JP" dirty="0" smtClean="0">
                <a:latin typeface="Meiryo" charset="-128"/>
                <a:ea typeface="Meiryo" charset="-128"/>
                <a:cs typeface="Meiryo" charset="-128"/>
              </a:rPr>
              <a:t>  </a:t>
            </a:r>
            <a:r>
              <a:rPr kumimoji="1" lang="ja-JP" altLang="en-US" dirty="0" smtClean="0">
                <a:latin typeface="Meiryo" charset="-128"/>
                <a:ea typeface="Meiryo" charset="-128"/>
                <a:cs typeface="Meiryo" charset="-128"/>
              </a:rPr>
              <a:t>検出</a:t>
            </a:r>
            <a:endParaRPr kumimoji="1" lang="ja-JP" altLang="en-US" dirty="0">
              <a:latin typeface="Meiryo" charset="-128"/>
              <a:ea typeface="Meiryo" charset="-128"/>
              <a:cs typeface="Meiryo" charset="-128"/>
            </a:endParaRPr>
          </a:p>
        </p:txBody>
      </p:sp>
    </p:spTree>
    <p:extLst>
      <p:ext uri="{BB962C8B-B14F-4D97-AF65-F5344CB8AC3E}">
        <p14:creationId xmlns:p14="http://schemas.microsoft.com/office/powerpoint/2010/main" val="8055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83"/>
                                        </p:tgtEl>
                                      </p:cBhvr>
                                    </p:animEffect>
                                    <p:set>
                                      <p:cBhvr>
                                        <p:cTn id="7" dur="1" fill="hold">
                                          <p:stCondLst>
                                            <p:cond delay="499"/>
                                          </p:stCondLst>
                                        </p:cTn>
                                        <p:tgtEl>
                                          <p:spTgt spid="38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85"/>
                                        </p:tgtEl>
                                      </p:cBhvr>
                                    </p:animEffect>
                                    <p:set>
                                      <p:cBhvr>
                                        <p:cTn id="10" dur="1" fill="hold">
                                          <p:stCondLst>
                                            <p:cond delay="499"/>
                                          </p:stCondLst>
                                        </p:cTn>
                                        <p:tgtEl>
                                          <p:spTgt spid="38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76"/>
                                        </p:tgtEl>
                                      </p:cBhvr>
                                    </p:animEffect>
                                    <p:set>
                                      <p:cBhvr>
                                        <p:cTn id="15" dur="1" fill="hold">
                                          <p:stCondLst>
                                            <p:cond delay="499"/>
                                          </p:stCondLst>
                                        </p:cTn>
                                        <p:tgtEl>
                                          <p:spTgt spid="376"/>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388"/>
                                        </p:tgtEl>
                                        <p:attrNameLst>
                                          <p:attrName>style.visibility</p:attrName>
                                        </p:attrNameLst>
                                      </p:cBhvr>
                                      <p:to>
                                        <p:strVal val="visible"/>
                                      </p:to>
                                    </p:set>
                                    <p:animEffect transition="in" filter="fade">
                                      <p:cBhvr>
                                        <p:cTn id="18" dur="500"/>
                                        <p:tgtEl>
                                          <p:spTgt spid="3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7"/>
                                        </p:tgtEl>
                                        <p:attrNameLst>
                                          <p:attrName>style.visibility</p:attrName>
                                        </p:attrNameLst>
                                      </p:cBhvr>
                                      <p:to>
                                        <p:strVal val="visible"/>
                                      </p:to>
                                    </p:set>
                                    <p:animEffect transition="in" filter="fade">
                                      <p:cBhvr>
                                        <p:cTn id="23" dur="500"/>
                                        <p:tgtEl>
                                          <p:spTgt spid="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0" animBg="1"/>
      <p:bldP spid="387" grpId="0" animBg="1"/>
      <p:bldP spid="385" grpId="0" animBg="1"/>
      <p:bldP spid="3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en-US" altLang="ja-JP" sz="3000" dirty="0" smtClean="0"/>
              <a:t>CBP</a:t>
            </a:r>
            <a:r>
              <a:rPr lang="ja-JP" altLang="en-US" sz="3000" dirty="0" smtClean="0"/>
              <a:t>アルゴリズム</a:t>
            </a:r>
            <a:endParaRPr lang="ja-JP" altLang="en-US" sz="3000" dirty="0"/>
          </a:p>
        </p:txBody>
      </p:sp>
      <p:sp>
        <p:nvSpPr>
          <p:cNvPr id="14" name="コンテンツ プレースホルダー 13"/>
          <p:cNvSpPr>
            <a:spLocks noGrp="1"/>
          </p:cNvSpPr>
          <p:nvPr>
            <p:ph idx="1"/>
          </p:nvPr>
        </p:nvSpPr>
        <p:spPr>
          <a:xfrm>
            <a:off x="1142108" y="1905000"/>
            <a:ext cx="7011292" cy="4267200"/>
          </a:xfrm>
        </p:spPr>
        <p:txBody>
          <a:bodyPr>
            <a:normAutofit lnSpcReduction="10000"/>
          </a:bodyPr>
          <a:lstStyle/>
          <a:p>
            <a:r>
              <a:rPr lang="ja-JP" altLang="en-US" sz="2800" dirty="0" smtClean="0"/>
              <a:t>観測ベクトルと経路情報から故障箇所を推定するアルゴリズム</a:t>
            </a:r>
            <a:endParaRPr lang="en-US" altLang="ja-JP" sz="2800" dirty="0" smtClean="0"/>
          </a:p>
          <a:p>
            <a:endParaRPr lang="en-US" altLang="ja-JP" sz="100" dirty="0" smtClean="0"/>
          </a:p>
          <a:p>
            <a:pPr marL="891640" lvl="2" indent="-514350">
              <a:buFont typeface="+mj-lt"/>
              <a:buAutoNum type="arabicPeriod"/>
            </a:pPr>
            <a:r>
              <a:rPr lang="ja-JP" altLang="en-US" sz="2400" dirty="0" smtClean="0"/>
              <a:t>全リンクを故障リンク候補集合へ追加</a:t>
            </a:r>
            <a:endParaRPr lang="en-US" altLang="ja-JP" sz="2400" dirty="0"/>
          </a:p>
          <a:p>
            <a:pPr marL="891640" lvl="2" indent="-514350">
              <a:buFont typeface="+mj-lt"/>
              <a:buAutoNum type="arabicPeriod"/>
            </a:pPr>
            <a:endParaRPr lang="en-US" altLang="ja-JP" sz="800" dirty="0" smtClean="0"/>
          </a:p>
          <a:p>
            <a:pPr marL="891640" lvl="2" indent="-514350">
              <a:buFont typeface="+mj-lt"/>
              <a:buAutoNum type="arabicPeriod"/>
            </a:pPr>
            <a:r>
              <a:rPr lang="ja-JP" altLang="en-US" sz="2400" dirty="0" smtClean="0"/>
              <a:t>疎通した観測パスに含まれるリンクは候補集合から除外</a:t>
            </a:r>
            <a:endParaRPr lang="en-US" altLang="ja-JP" sz="2400" dirty="0"/>
          </a:p>
          <a:p>
            <a:pPr marL="891640" lvl="2" indent="-514350">
              <a:buFont typeface="+mj-lt"/>
              <a:buAutoNum type="arabicPeriod"/>
            </a:pPr>
            <a:endParaRPr lang="en-US" altLang="ja-JP" sz="800" dirty="0" smtClean="0"/>
          </a:p>
          <a:p>
            <a:pPr marL="891640" lvl="2" indent="-514350">
              <a:buFont typeface="+mj-lt"/>
              <a:buAutoNum type="arabicPeriod"/>
            </a:pPr>
            <a:r>
              <a:rPr lang="ja-JP" altLang="en-US" sz="2400" dirty="0" smtClean="0"/>
              <a:t>各観測パスに含まれるリンクのうち候補集合に含まれるリンクの数が</a:t>
            </a:r>
            <a:r>
              <a:rPr lang="en-US" altLang="ja-JP" sz="2400" dirty="0" smtClean="0"/>
              <a:t>1</a:t>
            </a:r>
            <a:r>
              <a:rPr lang="ja-JP" altLang="en-US" sz="2400" dirty="0" smtClean="0"/>
              <a:t>の場合故障が確定</a:t>
            </a:r>
            <a:endParaRPr lang="en-US" altLang="ja-JP" sz="2400" dirty="0" smtClean="0"/>
          </a:p>
          <a:p>
            <a:pPr lvl="5"/>
            <a:r>
              <a:rPr lang="ja-JP" altLang="en-US" sz="2400" dirty="0" smtClean="0">
                <a:latin typeface="Meiryo" charset="-128"/>
                <a:ea typeface="Meiryo" charset="-128"/>
                <a:cs typeface="Meiryo" charset="-128"/>
              </a:rPr>
              <a:t>そのリンクを故障リンク確定集合へ追加する</a:t>
            </a:r>
            <a:endParaRPr lang="en-US" altLang="ja-JP" sz="2400" dirty="0" smtClean="0">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11</a:t>
            </a:fld>
            <a:endParaRPr lang="en-US" altLang="ja-JP" sz="1600"/>
          </a:p>
        </p:txBody>
      </p:sp>
    </p:spTree>
    <p:extLst>
      <p:ext uri="{BB962C8B-B14F-4D97-AF65-F5344CB8AC3E}">
        <p14:creationId xmlns:p14="http://schemas.microsoft.com/office/powerpoint/2010/main" val="20497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故障リンク検出アルゴリズム</a:t>
            </a:r>
            <a:endParaRPr lang="ja-JP" altLang="en-US" sz="3000" dirty="0"/>
          </a:p>
        </p:txBody>
      </p:sp>
      <p:sp>
        <p:nvSpPr>
          <p:cNvPr id="14" name="コンテンツ プレースホルダー 13"/>
          <p:cNvSpPr>
            <a:spLocks noGrp="1"/>
          </p:cNvSpPr>
          <p:nvPr>
            <p:ph idx="1"/>
          </p:nvPr>
        </p:nvSpPr>
        <p:spPr>
          <a:xfrm>
            <a:off x="1142108" y="1905000"/>
            <a:ext cx="7011292" cy="4267200"/>
          </a:xfrm>
        </p:spPr>
        <p:txBody>
          <a:bodyPr>
            <a:normAutofit/>
          </a:bodyPr>
          <a:lstStyle/>
          <a:p>
            <a:pPr marL="514350" indent="-514350">
              <a:buFont typeface="+mj-lt"/>
              <a:buAutoNum type="arabicPeriod"/>
            </a:pPr>
            <a:r>
              <a:rPr lang="ja-JP" altLang="en-US" sz="2800" dirty="0" smtClean="0"/>
              <a:t>初期観測パス集合の生成・観測</a:t>
            </a:r>
            <a:endParaRPr lang="en-US" altLang="ja-JP" sz="2400" dirty="0"/>
          </a:p>
          <a:p>
            <a:pPr lvl="3" indent="0"/>
            <a:r>
              <a:rPr lang="ja-JP" altLang="en-US" sz="2200" dirty="0" smtClean="0"/>
              <a:t>全てのリンクがいずれかの観測パスに含まれる</a:t>
            </a:r>
            <a:endParaRPr lang="en-US" altLang="ja-JP" sz="2800" dirty="0" smtClean="0"/>
          </a:p>
          <a:p>
            <a:pPr marL="514350" indent="-514350">
              <a:buFont typeface="+mj-lt"/>
              <a:buAutoNum type="arabicPeriod"/>
            </a:pPr>
            <a:r>
              <a:rPr lang="ja-JP" altLang="en-US" sz="2800" dirty="0" smtClean="0"/>
              <a:t>観測結果をもとに複合</a:t>
            </a:r>
            <a:endParaRPr lang="en-US" altLang="ja-JP" sz="2800" dirty="0" smtClean="0"/>
          </a:p>
          <a:p>
            <a:pPr marL="720145" lvl="1" indent="0"/>
            <a:r>
              <a:rPr lang="en-US" altLang="ja-JP" sz="2200" dirty="0" smtClean="0"/>
              <a:t>CBP</a:t>
            </a:r>
            <a:r>
              <a:rPr lang="ja-JP" altLang="en-US" sz="2200" dirty="0" smtClean="0"/>
              <a:t>アルゴリズムを用いて候補集合と確定集合の更新</a:t>
            </a:r>
            <a:endParaRPr lang="en-US" altLang="ja-JP" sz="550" dirty="0" smtClean="0"/>
          </a:p>
          <a:p>
            <a:pPr marL="514350" indent="-514350">
              <a:buFont typeface="+mj-lt"/>
              <a:buAutoNum type="arabicPeriod"/>
            </a:pPr>
            <a:r>
              <a:rPr lang="ja-JP" altLang="en-US" sz="2800" dirty="0" smtClean="0"/>
              <a:t>追加観測パスの生成・観測</a:t>
            </a:r>
            <a:endParaRPr lang="en-US" altLang="ja-JP" sz="2800" dirty="0" smtClean="0"/>
          </a:p>
          <a:p>
            <a:pPr lvl="3" indent="0"/>
            <a:r>
              <a:rPr lang="ja-JP" altLang="en-US" sz="2200" dirty="0" smtClean="0"/>
              <a:t>候補集合に含まれるリンクより追加観測パスを生成する</a:t>
            </a:r>
            <a:endParaRPr lang="en-US" altLang="ja-JP" sz="2200" dirty="0" smtClean="0"/>
          </a:p>
          <a:p>
            <a:pPr marL="514350" indent="-514350">
              <a:buFont typeface="+mj-lt"/>
              <a:buAutoNum type="arabicPeriod"/>
            </a:pPr>
            <a:r>
              <a:rPr lang="en-US" altLang="ja-JP" sz="2800" dirty="0" smtClean="0"/>
              <a:t>2</a:t>
            </a:r>
            <a:r>
              <a:rPr lang="ja-JP" altLang="en-US" sz="2800" dirty="0" smtClean="0"/>
              <a:t>と</a:t>
            </a:r>
            <a:r>
              <a:rPr lang="en-US" altLang="ja-JP" sz="2800" dirty="0" smtClean="0"/>
              <a:t>3</a:t>
            </a:r>
            <a:r>
              <a:rPr lang="ja-JP" altLang="en-US" sz="2800" dirty="0" smtClean="0"/>
              <a:t>の繰り返し</a:t>
            </a:r>
            <a:endParaRPr lang="en-US" altLang="ja-JP" sz="2800" dirty="0" smtClean="0"/>
          </a:p>
          <a:p>
            <a:pPr marL="720145" lvl="1" indent="0"/>
            <a:r>
              <a:rPr lang="ja-JP" altLang="en-US" sz="2200" dirty="0" smtClean="0"/>
              <a:t>候補集合が空になるまで</a:t>
            </a:r>
            <a:endParaRPr lang="en-US" altLang="ja-JP" sz="2200" dirty="0" smtClean="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12</a:t>
            </a:fld>
            <a:endParaRPr lang="en-US" altLang="ja-JP" sz="1600"/>
          </a:p>
        </p:txBody>
      </p:sp>
    </p:spTree>
    <p:extLst>
      <p:ext uri="{BB962C8B-B14F-4D97-AF65-F5344CB8AC3E}">
        <p14:creationId xmlns:p14="http://schemas.microsoft.com/office/powerpoint/2010/main" val="185241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性能評価の方法</a:t>
            </a:r>
            <a:endParaRPr lang="ja-JP" altLang="en-US" sz="3000" dirty="0"/>
          </a:p>
        </p:txBody>
      </p:sp>
      <p:sp>
        <p:nvSpPr>
          <p:cNvPr id="14" name="コンテンツ プレースホルダー 13"/>
          <p:cNvSpPr>
            <a:spLocks noGrp="1"/>
          </p:cNvSpPr>
          <p:nvPr>
            <p:ph idx="1"/>
          </p:nvPr>
        </p:nvSpPr>
        <p:spPr/>
        <p:txBody>
          <a:bodyPr>
            <a:normAutofit lnSpcReduction="10000"/>
          </a:bodyPr>
          <a:lstStyle/>
          <a:p>
            <a:r>
              <a:rPr lang="ja-JP" altLang="en-US" sz="2800" dirty="0" smtClean="0"/>
              <a:t>数値実験より観測パス数を得る</a:t>
            </a:r>
            <a:endParaRPr lang="en-US" altLang="ja-JP" sz="2800" dirty="0" smtClean="0"/>
          </a:p>
          <a:p>
            <a:endParaRPr lang="en-US" altLang="ja-JP" sz="2800" dirty="0"/>
          </a:p>
          <a:p>
            <a:r>
              <a:rPr lang="ja-JP" altLang="en-US" sz="2800" dirty="0" smtClean="0"/>
              <a:t>故障箇所により必要な観測パス数が異なるため以下を性能評価の指数とする</a:t>
            </a:r>
            <a:endParaRPr lang="en-US" altLang="ja-JP" sz="2800" dirty="0" smtClean="0"/>
          </a:p>
          <a:p>
            <a:pPr lvl="3"/>
            <a:r>
              <a:rPr lang="ja-JP" altLang="en-US" sz="2400" dirty="0" smtClean="0"/>
              <a:t>最大パス数</a:t>
            </a:r>
            <a:endParaRPr lang="en-US" altLang="ja-JP" sz="2400" dirty="0" smtClean="0"/>
          </a:p>
          <a:p>
            <a:pPr lvl="3"/>
            <a:r>
              <a:rPr lang="ja-JP" altLang="en-US" sz="2400" dirty="0" smtClean="0"/>
              <a:t>平均パス数</a:t>
            </a:r>
            <a:endParaRPr lang="en-US" altLang="ja-JP" sz="2400" dirty="0" smtClean="0"/>
          </a:p>
          <a:p>
            <a:pPr lvl="3"/>
            <a:r>
              <a:rPr lang="ja-JP" altLang="en-US" sz="2400" dirty="0" smtClean="0"/>
              <a:t>分散</a:t>
            </a:r>
            <a:endParaRPr lang="en-US" altLang="ja-JP" sz="2400" dirty="0" smtClean="0"/>
          </a:p>
          <a:p>
            <a:endParaRPr lang="en-US" altLang="ja-JP" sz="3000" dirty="0"/>
          </a:p>
          <a:p>
            <a:r>
              <a:rPr lang="ja-JP" altLang="en-US" sz="3000" dirty="0" smtClean="0"/>
              <a:t>故障リンク数は</a:t>
            </a:r>
            <a:r>
              <a:rPr lang="en-US" altLang="ja-JP" sz="3000" dirty="0" smtClean="0"/>
              <a:t>1,2</a:t>
            </a:r>
            <a:r>
              <a:rPr lang="ja-JP" altLang="en-US" sz="3000" dirty="0" smtClean="0"/>
              <a:t>個</a:t>
            </a:r>
            <a:r>
              <a:rPr lang="en-US" altLang="ja-JP" sz="3000" dirty="0" smtClean="0"/>
              <a:t> </a:t>
            </a:r>
            <a:endParaRPr lang="en-US" altLang="ja-JP" sz="30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13</a:t>
            </a:fld>
            <a:endParaRPr lang="en-US" altLang="ja-JP" sz="1600"/>
          </a:p>
        </p:txBody>
      </p:sp>
    </p:spTree>
    <p:extLst>
      <p:ext uri="{BB962C8B-B14F-4D97-AF65-F5344CB8AC3E}">
        <p14:creationId xmlns:p14="http://schemas.microsoft.com/office/powerpoint/2010/main" val="182745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性能評価</a:t>
            </a:r>
            <a:r>
              <a:rPr lang="en-US" altLang="ja-JP" sz="3000" dirty="0" smtClean="0"/>
              <a:t> 1</a:t>
            </a:r>
            <a:endParaRPr lang="ja-JP" altLang="en-US" sz="30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14</a:t>
            </a:fld>
            <a:endParaRPr lang="en-US" altLang="ja-JP" sz="1600"/>
          </a:p>
        </p:txBody>
      </p:sp>
      <p:graphicFrame>
        <p:nvGraphicFramePr>
          <p:cNvPr id="6" name="コンテンツ プレースホルダー 3" descr="3 列 4 行のサンプル表" title="表"/>
          <p:cNvGraphicFramePr>
            <a:graphicFrameLocks noGrp="1"/>
          </p:cNvGraphicFramePr>
          <p:nvPr>
            <p:ph sz="half" idx="4294967295"/>
            <p:extLst>
              <p:ext uri="{D42A27DB-BD31-4B8C-83A1-F6EECF244321}">
                <p14:modId xmlns:p14="http://schemas.microsoft.com/office/powerpoint/2010/main" val="875114502"/>
              </p:ext>
            </p:extLst>
          </p:nvPr>
        </p:nvGraphicFramePr>
        <p:xfrm>
          <a:off x="1142108" y="1981200"/>
          <a:ext cx="6859784" cy="4190998"/>
        </p:xfrm>
        <a:graphic>
          <a:graphicData uri="http://schemas.openxmlformats.org/drawingml/2006/table">
            <a:tbl>
              <a:tblPr firstRow="1" bandRow="1">
                <a:tableStyleId>{2D5ABB26-0587-4C30-8999-92F81FD0307C}</a:tableStyleId>
              </a:tblPr>
              <a:tblGrid>
                <a:gridCol w="1992469"/>
                <a:gridCol w="1880554"/>
                <a:gridCol w="995587"/>
                <a:gridCol w="995587"/>
                <a:gridCol w="995587"/>
              </a:tblGrid>
              <a:tr h="598714">
                <a:tc>
                  <a:txBody>
                    <a:bodyPr/>
                    <a:lstStyle/>
                    <a:p>
                      <a:pPr algn="ctr"/>
                      <a:r>
                        <a:rPr kumimoji="1" lang="ja-JP" altLang="en-US" sz="2000" dirty="0" smtClean="0"/>
                        <a:t>故障リンク数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2800" i="1" dirty="0" smtClean="0">
                          <a:latin typeface="Cambria Math" charset="0"/>
                          <a:ea typeface="Cambria Math" charset="0"/>
                          <a:cs typeface="Cambria Math" charset="0"/>
                        </a:rPr>
                        <a:t>k</a:t>
                      </a:r>
                      <a:r>
                        <a:rPr kumimoji="1" lang="en-US" altLang="ja-JP" sz="2800" i="1" baseline="0" dirty="0" smtClean="0">
                          <a:latin typeface="Cambria Math" charset="0"/>
                          <a:ea typeface="Cambria Math" charset="0"/>
                          <a:cs typeface="Cambria Math" charset="0"/>
                        </a:rPr>
                        <a:t> = 1</a:t>
                      </a:r>
                      <a:endParaRPr kumimoji="1" lang="ja-JP" sz="2800" i="1"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hMerge="1">
                  <a:txBody>
                    <a:bodyPr/>
                    <a:lstStyle/>
                    <a:p>
                      <a:pPr algn="ctr"/>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r>
              <a:tr h="598714">
                <a:tc>
                  <a:txBody>
                    <a:bodyPr/>
                    <a:lstStyle/>
                    <a:p>
                      <a:pPr algn="ctr"/>
                      <a:r>
                        <a:rPr kumimoji="1" lang="ja-JP" altLang="en-US" sz="2000" dirty="0" smtClean="0"/>
                        <a:t>ネットワーク</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latin typeface="Cambria Math" charset="0"/>
                          <a:ea typeface="Cambria Math" charset="0"/>
                          <a:cs typeface="Cambria Math" charset="0"/>
                        </a:rPr>
                        <a:t>(a)</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latin typeface="Cambria Math" charset="0"/>
                          <a:ea typeface="Cambria Math" charset="0"/>
                          <a:cs typeface="Cambria Math" charset="0"/>
                        </a:rPr>
                        <a:t>(b)</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latin typeface="Cambria Math" charset="0"/>
                          <a:ea typeface="Cambria Math" charset="0"/>
                          <a:cs typeface="Cambria Math" charset="0"/>
                        </a:rPr>
                        <a:t>(c)</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a:txBody>
                    <a:bodyPr/>
                    <a:lstStyle/>
                    <a:p>
                      <a:pPr algn="ctr"/>
                      <a:r>
                        <a:rPr kumimoji="1" lang="ja-JP" altLang="en-US" sz="2000" dirty="0" smtClean="0"/>
                        <a:t>全パス観測</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20</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22</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22</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rowSpan="3">
                  <a:txBody>
                    <a:bodyPr/>
                    <a:lstStyle/>
                    <a:p>
                      <a:pPr algn="ctr"/>
                      <a:r>
                        <a:rPr kumimoji="1" lang="ja-JP" altLang="en-US" sz="2000" dirty="0" smtClean="0"/>
                        <a:t>本研究の手法</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smtClean="0"/>
                        <a:t>最大パス数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a:effectLst/>
                          <a:latin typeface="Cambria Math" charset="0"/>
                          <a:ea typeface="Cambria Math" charset="0"/>
                          <a:cs typeface="Cambria Math" charset="0"/>
                        </a:rPr>
                        <a:t>13</a:t>
                      </a:r>
                      <a:endParaRPr lang="is-IS"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2800" u="none" strike="noStrike" dirty="0">
                          <a:effectLst/>
                          <a:latin typeface="Cambria Math" charset="0"/>
                          <a:ea typeface="Cambria Math" charset="0"/>
                          <a:cs typeface="Cambria Math" charset="0"/>
                        </a:rPr>
                        <a:t>16</a:t>
                      </a:r>
                      <a:endParaRPr lang="en-US" altLang="ja-JP"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2800" u="none" strike="noStrike" dirty="0">
                          <a:effectLst/>
                          <a:latin typeface="Cambria Math" charset="0"/>
                          <a:ea typeface="Cambria Math" charset="0"/>
                          <a:cs typeface="Cambria Math" charset="0"/>
                        </a:rPr>
                        <a:t>14</a:t>
                      </a:r>
                      <a:endParaRPr lang="en-US" altLang="ja-JP"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vMerge="1">
                  <a:txBody>
                    <a:bodyPr/>
                    <a:lstStyle/>
                    <a:p>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a:txBody>
                    <a:bodyPr/>
                    <a:lstStyle/>
                    <a:p>
                      <a:pPr algn="ctr"/>
                      <a:r>
                        <a:rPr kumimoji="1" lang="ja-JP" altLang="en-US" sz="2000" dirty="0" smtClean="0"/>
                        <a:t>平均パス数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a:solidFill>
                            <a:srgbClr val="00B0F0"/>
                          </a:solidFill>
                          <a:effectLst/>
                          <a:latin typeface="Cambria Math" charset="0"/>
                          <a:ea typeface="Cambria Math" charset="0"/>
                          <a:cs typeface="Cambria Math" charset="0"/>
                        </a:rPr>
                        <a:t>9.5</a:t>
                      </a:r>
                      <a:endParaRPr lang="hr-HR" sz="2800" b="0" i="1" u="none" strike="noStrike" dirty="0">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2800" u="none" strike="noStrike">
                          <a:solidFill>
                            <a:srgbClr val="00B0F0"/>
                          </a:solidFill>
                          <a:effectLst/>
                          <a:latin typeface="Cambria Math" charset="0"/>
                          <a:ea typeface="Cambria Math" charset="0"/>
                          <a:cs typeface="Cambria Math" charset="0"/>
                        </a:rPr>
                        <a:t>11.87</a:t>
                      </a:r>
                      <a:endParaRPr lang="fi-FI" sz="2800" b="0" i="1" u="none" strike="noStrike">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a:solidFill>
                            <a:srgbClr val="00B0F0"/>
                          </a:solidFill>
                          <a:effectLst/>
                          <a:latin typeface="Cambria Math" charset="0"/>
                          <a:ea typeface="Cambria Math" charset="0"/>
                          <a:cs typeface="Cambria Math" charset="0"/>
                        </a:rPr>
                        <a:t>9.71</a:t>
                      </a:r>
                      <a:endParaRPr lang="hr-HR" sz="2800" b="0" i="1" u="none" strike="noStrike" dirty="0">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vMerge="1">
                  <a:txBody>
                    <a:bodyPr/>
                    <a:lstStyle/>
                    <a:p>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a:txBody>
                    <a:bodyPr/>
                    <a:lstStyle/>
                    <a:p>
                      <a:pPr algn="ctr"/>
                      <a:r>
                        <a:rPr kumimoji="1" lang="ja-JP" altLang="en-US" sz="2000" dirty="0" smtClean="0"/>
                        <a:t>分散</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a:effectLst/>
                          <a:latin typeface="Cambria Math" charset="0"/>
                          <a:ea typeface="Cambria Math" charset="0"/>
                          <a:cs typeface="Cambria Math" charset="0"/>
                        </a:rPr>
                        <a:t>2.16 </a:t>
                      </a:r>
                      <a:endParaRPr lang="hr-HR"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a:effectLst/>
                          <a:latin typeface="Cambria Math" charset="0"/>
                          <a:ea typeface="Cambria Math" charset="0"/>
                          <a:cs typeface="Cambria Math" charset="0"/>
                        </a:rPr>
                        <a:t>2.20 </a:t>
                      </a:r>
                      <a:endParaRPr lang="hr-HR"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a:effectLst/>
                          <a:latin typeface="Cambria Math" charset="0"/>
                          <a:ea typeface="Cambria Math" charset="0"/>
                          <a:cs typeface="Cambria Math" charset="0"/>
                        </a:rPr>
                        <a:t>3.35 </a:t>
                      </a:r>
                      <a:endParaRPr lang="hr-HR"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a:txBody>
                    <a:bodyPr/>
                    <a:lstStyle/>
                    <a:p>
                      <a:pPr algn="ctr"/>
                      <a:r>
                        <a:rPr kumimoji="1" lang="ja-JP" altLang="en-US" sz="2000" dirty="0" smtClean="0"/>
                        <a:t>非適応型</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12</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2800" u="none" strike="noStrike">
                          <a:effectLst/>
                          <a:latin typeface="Cambria Math" charset="0"/>
                          <a:ea typeface="Cambria Math" charset="0"/>
                          <a:cs typeface="Cambria Math" charset="0"/>
                        </a:rPr>
                        <a:t>16</a:t>
                      </a:r>
                      <a:endParaRPr lang="en-US" altLang="ja-JP"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2800" u="none" strike="noStrike" dirty="0">
                          <a:effectLst/>
                          <a:latin typeface="Cambria Math" charset="0"/>
                          <a:ea typeface="Cambria Math" charset="0"/>
                          <a:cs typeface="Cambria Math" charset="0"/>
                        </a:rPr>
                        <a:t>14</a:t>
                      </a:r>
                      <a:endParaRPr lang="en-US" altLang="ja-JP"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正方形/長方形 1"/>
          <p:cNvSpPr/>
          <p:nvPr/>
        </p:nvSpPr>
        <p:spPr>
          <a:xfrm>
            <a:off x="5181600" y="5701988"/>
            <a:ext cx="2667000" cy="394012"/>
          </a:xfrm>
          <a:prstGeom prst="rect">
            <a:avLst/>
          </a:prstGeom>
          <a:noFill/>
          <a:ln w="34925">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66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性能評価</a:t>
            </a:r>
            <a:r>
              <a:rPr lang="en-US" altLang="ja-JP" sz="3000" dirty="0" smtClean="0"/>
              <a:t> 2</a:t>
            </a:r>
            <a:endParaRPr lang="ja-JP" altLang="en-US" sz="30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15</a:t>
            </a:fld>
            <a:endParaRPr lang="en-US" altLang="ja-JP" sz="1600"/>
          </a:p>
        </p:txBody>
      </p:sp>
      <p:graphicFrame>
        <p:nvGraphicFramePr>
          <p:cNvPr id="5" name="コンテンツ プレースホルダー 3" descr="3 列 4 行のサンプル表" title="表"/>
          <p:cNvGraphicFramePr>
            <a:graphicFrameLocks noGrp="1"/>
          </p:cNvGraphicFramePr>
          <p:nvPr>
            <p:ph sz="half" idx="4294967295"/>
            <p:extLst>
              <p:ext uri="{D42A27DB-BD31-4B8C-83A1-F6EECF244321}">
                <p14:modId xmlns:p14="http://schemas.microsoft.com/office/powerpoint/2010/main" val="1069708386"/>
              </p:ext>
            </p:extLst>
          </p:nvPr>
        </p:nvGraphicFramePr>
        <p:xfrm>
          <a:off x="1142108" y="1981200"/>
          <a:ext cx="6859784" cy="4190998"/>
        </p:xfrm>
        <a:graphic>
          <a:graphicData uri="http://schemas.openxmlformats.org/drawingml/2006/table">
            <a:tbl>
              <a:tblPr firstRow="1" bandRow="1">
                <a:tableStyleId>{2D5ABB26-0587-4C30-8999-92F81FD0307C}</a:tableStyleId>
              </a:tblPr>
              <a:tblGrid>
                <a:gridCol w="1960485"/>
                <a:gridCol w="1850365"/>
                <a:gridCol w="979605"/>
                <a:gridCol w="979605"/>
                <a:gridCol w="1089724"/>
              </a:tblGrid>
              <a:tr h="598714">
                <a:tc>
                  <a:txBody>
                    <a:bodyPr/>
                    <a:lstStyle/>
                    <a:p>
                      <a:pPr algn="ctr"/>
                      <a:r>
                        <a:rPr kumimoji="1" lang="ja-JP" altLang="en-US" sz="2000" dirty="0" smtClean="0"/>
                        <a:t>故障リンク数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kumimoji="1" lang="en-US" altLang="ja-JP" sz="2800" i="1" dirty="0" smtClean="0">
                          <a:latin typeface="Cambria Math" charset="0"/>
                          <a:ea typeface="Cambria Math" charset="0"/>
                          <a:cs typeface="Cambria Math" charset="0"/>
                        </a:rPr>
                        <a:t>k</a:t>
                      </a:r>
                      <a:r>
                        <a:rPr kumimoji="1" lang="en-US" altLang="ja-JP" sz="2800" i="1" baseline="0" dirty="0" smtClean="0">
                          <a:latin typeface="Cambria Math" charset="0"/>
                          <a:ea typeface="Cambria Math" charset="0"/>
                          <a:cs typeface="Cambria Math" charset="0"/>
                        </a:rPr>
                        <a:t> = 2</a:t>
                      </a:r>
                      <a:endParaRPr kumimoji="1" lang="ja-JP" sz="2800" i="1"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algn="ctr"/>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hMerge="1">
                  <a:txBody>
                    <a:bodyPr/>
                    <a:lstStyle/>
                    <a:p>
                      <a:pPr algn="ctr"/>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r>
              <a:tr h="598714">
                <a:tc>
                  <a:txBody>
                    <a:bodyPr/>
                    <a:lstStyle/>
                    <a:p>
                      <a:pPr algn="ctr"/>
                      <a:r>
                        <a:rPr kumimoji="1" lang="ja-JP" altLang="en-US" sz="2000" dirty="0" smtClean="0"/>
                        <a:t>ネットワーク</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latin typeface="Cambria Math" charset="0"/>
                          <a:ea typeface="Cambria Math" charset="0"/>
                          <a:cs typeface="Cambria Math" charset="0"/>
                        </a:rPr>
                        <a:t>(a)</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latin typeface="Cambria Math" charset="0"/>
                          <a:ea typeface="Cambria Math" charset="0"/>
                          <a:cs typeface="Cambria Math" charset="0"/>
                        </a:rPr>
                        <a:t>(b)</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it-IT" altLang="ja-JP" sz="2000" dirty="0" smtClean="0">
                          <a:latin typeface="Cambria Math" charset="0"/>
                          <a:ea typeface="Cambria Math" charset="0"/>
                          <a:cs typeface="Cambria Math" charset="0"/>
                        </a:rPr>
                        <a:t>(c)</a:t>
                      </a:r>
                      <a:endParaRPr kumimoji="1" lang="ja-JP" sz="2000" dirty="0">
                        <a:latin typeface="Cambria Math" charset="0"/>
                        <a:ea typeface="Cambria Math" charset="0"/>
                        <a:cs typeface="Cambria Math" charset="0"/>
                      </a:endParaRPr>
                    </a:p>
                  </a:txBody>
                  <a:tcPr marL="68598" marR="68598" marT="34299" marB="34299"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a:txBody>
                    <a:bodyPr/>
                    <a:lstStyle/>
                    <a:p>
                      <a:pPr algn="ctr"/>
                      <a:r>
                        <a:rPr kumimoji="1" lang="ja-JP" altLang="en-US" sz="2000" dirty="0" smtClean="0"/>
                        <a:t>全パス観測</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20</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22</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22</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rowSpan="3">
                  <a:txBody>
                    <a:bodyPr/>
                    <a:lstStyle/>
                    <a:p>
                      <a:pPr algn="ctr"/>
                      <a:r>
                        <a:rPr kumimoji="1" lang="ja-JP" altLang="en-US" sz="2000" dirty="0" smtClean="0"/>
                        <a:t>本研究の手法</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smtClean="0"/>
                        <a:t>最大パス数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solidFill>
                            <a:srgbClr val="FF0000"/>
                          </a:solidFill>
                          <a:effectLst/>
                          <a:latin typeface="Cambria Math" charset="0"/>
                          <a:ea typeface="Cambria Math" charset="0"/>
                          <a:cs typeface="Cambria Math" charset="0"/>
                        </a:rPr>
                        <a:t>20</a:t>
                      </a:r>
                      <a:endParaRPr lang="is-IS" sz="2800" b="0" i="1" u="none" strike="noStrike" dirty="0">
                        <a:solidFill>
                          <a:srgbClr val="FF000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u="none" strike="noStrike" dirty="0">
                          <a:effectLst/>
                          <a:latin typeface="Cambria Math" charset="0"/>
                          <a:ea typeface="Cambria Math" charset="0"/>
                          <a:cs typeface="Cambria Math" charset="0"/>
                        </a:rPr>
                        <a:t>20</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800" b="0" i="0" u="none" strike="noStrike" dirty="0" smtClean="0">
                          <a:solidFill>
                            <a:schemeClr val="tx1"/>
                          </a:solidFill>
                          <a:effectLst/>
                          <a:latin typeface="Cambria Math" charset="0"/>
                          <a:ea typeface="Cambria Math" charset="0"/>
                          <a:cs typeface="Cambria Math" charset="0"/>
                        </a:rPr>
                        <a:t>19</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vMerge="1">
                  <a:txBody>
                    <a:bodyPr/>
                    <a:lstStyle/>
                    <a:p>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a:txBody>
                    <a:bodyPr/>
                    <a:lstStyle/>
                    <a:p>
                      <a:pPr algn="ctr"/>
                      <a:r>
                        <a:rPr kumimoji="1" lang="ja-JP" altLang="en-US" sz="2000" dirty="0" smtClean="0"/>
                        <a:t>平均パス数</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smtClean="0">
                          <a:solidFill>
                            <a:srgbClr val="00B0F0"/>
                          </a:solidFill>
                          <a:effectLst/>
                          <a:latin typeface="Cambria Math" charset="0"/>
                          <a:ea typeface="Cambria Math" charset="0"/>
                          <a:cs typeface="Cambria Math" charset="0"/>
                        </a:rPr>
                        <a:t>11.08</a:t>
                      </a:r>
                      <a:endParaRPr lang="hr-HR" sz="2800" b="0" i="1" u="none" strike="noStrike" dirty="0">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a:solidFill>
                            <a:srgbClr val="00B0F0"/>
                          </a:solidFill>
                          <a:effectLst/>
                          <a:latin typeface="Cambria Math" charset="0"/>
                          <a:ea typeface="Cambria Math" charset="0"/>
                          <a:cs typeface="Cambria Math" charset="0"/>
                        </a:rPr>
                        <a:t>12.84</a:t>
                      </a:r>
                      <a:endParaRPr lang="hr-HR" sz="2800" b="0" i="1" u="none" strike="noStrike" dirty="0">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800" u="none" strike="noStrike" dirty="0">
                          <a:solidFill>
                            <a:srgbClr val="00B0F0"/>
                          </a:solidFill>
                          <a:effectLst/>
                          <a:latin typeface="Cambria Math" charset="0"/>
                          <a:ea typeface="Cambria Math" charset="0"/>
                          <a:cs typeface="Cambria Math" charset="0"/>
                        </a:rPr>
                        <a:t>11.12</a:t>
                      </a:r>
                      <a:endParaRPr lang="nb-NO" sz="2800" b="0" i="1" u="none" strike="noStrike" dirty="0">
                        <a:solidFill>
                          <a:srgbClr val="00B0F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vMerge="1">
                  <a:txBody>
                    <a:bodyPr/>
                    <a:lstStyle/>
                    <a:p>
                      <a:endParaRPr kumimoji="1" 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tc>
                <a:tc>
                  <a:txBody>
                    <a:bodyPr/>
                    <a:lstStyle/>
                    <a:p>
                      <a:pPr algn="ctr"/>
                      <a:r>
                        <a:rPr kumimoji="1" lang="ja-JP" altLang="en-US" sz="2000" dirty="0" smtClean="0"/>
                        <a:t>分散</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a:effectLst/>
                          <a:latin typeface="Cambria Math" charset="0"/>
                          <a:ea typeface="Cambria Math" charset="0"/>
                          <a:cs typeface="Cambria Math" charset="0"/>
                        </a:rPr>
                        <a:t>4.26 </a:t>
                      </a:r>
                      <a:endParaRPr lang="hr-HR"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a:effectLst/>
                          <a:latin typeface="Cambria Math" charset="0"/>
                          <a:ea typeface="Cambria Math" charset="0"/>
                          <a:cs typeface="Cambria Math" charset="0"/>
                        </a:rPr>
                        <a:t>4.20 </a:t>
                      </a:r>
                      <a:endParaRPr lang="hr-HR"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800" u="none" strike="noStrike" dirty="0" smtClean="0">
                          <a:solidFill>
                            <a:srgbClr val="FF0000"/>
                          </a:solidFill>
                          <a:effectLst/>
                          <a:latin typeface="Cambria Math" charset="0"/>
                          <a:ea typeface="Cambria Math" charset="0"/>
                          <a:cs typeface="Cambria Math" charset="0"/>
                        </a:rPr>
                        <a:t>8.94</a:t>
                      </a:r>
                      <a:endParaRPr lang="hr-HR" sz="2800" b="0" i="1" u="none" strike="noStrike" dirty="0">
                        <a:solidFill>
                          <a:srgbClr val="FF0000"/>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714">
                <a:tc>
                  <a:txBody>
                    <a:bodyPr/>
                    <a:lstStyle/>
                    <a:p>
                      <a:pPr algn="ctr"/>
                      <a:r>
                        <a:rPr kumimoji="1" lang="ja-JP" altLang="en-US" sz="2000" dirty="0" smtClean="0"/>
                        <a:t>非適応型</a:t>
                      </a: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kumimoji="1" lang="ja-JP" sz="2000" dirty="0">
                        <a:latin typeface="Meiryo UI" panose="020B0604030504040204" pitchFamily="50" charset="-128"/>
                        <a:ea typeface="Meiryo UI" panose="020B0604030504040204" pitchFamily="50" charset="-128"/>
                        <a:cs typeface="Meiryo UI" panose="020B0604030504040204" pitchFamily="50" charset="-128"/>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fi-FI" sz="2800" u="none" strike="noStrike">
                          <a:effectLst/>
                          <a:latin typeface="Cambria Math" charset="0"/>
                          <a:ea typeface="Cambria Math" charset="0"/>
                          <a:cs typeface="Cambria Math" charset="0"/>
                        </a:rPr>
                        <a:t>18</a:t>
                      </a:r>
                      <a:endParaRPr lang="fi-FI" sz="2800" b="0" i="1" u="none" strike="noStrike">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is-IS" sz="2800" u="none" strike="noStrike" dirty="0">
                          <a:effectLst/>
                          <a:latin typeface="Cambria Math" charset="0"/>
                          <a:ea typeface="Cambria Math" charset="0"/>
                          <a:cs typeface="Cambria Math" charset="0"/>
                        </a:rPr>
                        <a:t>22</a:t>
                      </a:r>
                      <a:endParaRPr lang="is-IS"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cs-CZ" sz="2800" u="none" strike="noStrike" dirty="0">
                          <a:effectLst/>
                          <a:latin typeface="Cambria Math" charset="0"/>
                          <a:ea typeface="Cambria Math" charset="0"/>
                          <a:cs typeface="Cambria Math" charset="0"/>
                        </a:rPr>
                        <a:t>21</a:t>
                      </a:r>
                      <a:endParaRPr lang="cs-CZ" sz="2800" b="0" i="1" u="none" strike="noStrike" dirty="0">
                        <a:solidFill>
                          <a:schemeClr val="tx1"/>
                        </a:solidFill>
                        <a:effectLst/>
                        <a:latin typeface="Cambria Math" charset="0"/>
                        <a:ea typeface="Cambria Math" charset="0"/>
                        <a:cs typeface="Cambria Math" charset="0"/>
                      </a:endParaRPr>
                    </a:p>
                  </a:txBody>
                  <a:tcPr marL="12700" marR="12700" marT="1270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6" name="正方形/長方形 5"/>
          <p:cNvSpPr/>
          <p:nvPr/>
        </p:nvSpPr>
        <p:spPr>
          <a:xfrm>
            <a:off x="5105400" y="5701988"/>
            <a:ext cx="2667000" cy="394012"/>
          </a:xfrm>
          <a:prstGeom prst="rect">
            <a:avLst/>
          </a:prstGeom>
          <a:noFill/>
          <a:ln w="34925">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817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考察</a:t>
            </a:r>
            <a:endParaRPr lang="ja-JP" altLang="en-US" sz="3000" dirty="0"/>
          </a:p>
        </p:txBody>
      </p:sp>
      <p:sp>
        <p:nvSpPr>
          <p:cNvPr id="14" name="コンテンツ プレースホルダー 13"/>
          <p:cNvSpPr>
            <a:spLocks noGrp="1"/>
          </p:cNvSpPr>
          <p:nvPr>
            <p:ph idx="1"/>
          </p:nvPr>
        </p:nvSpPr>
        <p:spPr/>
        <p:txBody>
          <a:bodyPr>
            <a:normAutofit/>
          </a:bodyPr>
          <a:lstStyle/>
          <a:p>
            <a:r>
              <a:rPr lang="ja-JP" altLang="en-US" sz="2800" dirty="0" smtClean="0"/>
              <a:t>故障箇所を絞って検査するため観測パス数を減らせた</a:t>
            </a:r>
            <a:endParaRPr lang="en-US" altLang="ja-JP" sz="2800" dirty="0" smtClean="0"/>
          </a:p>
          <a:p>
            <a:endParaRPr lang="en-US" altLang="ja-JP" sz="2800" dirty="0"/>
          </a:p>
          <a:p>
            <a:r>
              <a:rPr lang="ja-JP" altLang="en-US" sz="2800" dirty="0" smtClean="0"/>
              <a:t>観測ノード付近のリンクの故障に弱い</a:t>
            </a:r>
            <a:endParaRPr lang="en-US" altLang="ja-JP" sz="2800" dirty="0" smtClean="0"/>
          </a:p>
          <a:p>
            <a:endParaRPr lang="en-US" altLang="ja-JP" sz="2800" dirty="0"/>
          </a:p>
          <a:p>
            <a:endParaRPr lang="en-US" altLang="ja-JP" sz="28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16</a:t>
            </a:fld>
            <a:endParaRPr lang="en-US" altLang="ja-JP" sz="1600"/>
          </a:p>
        </p:txBody>
      </p:sp>
      <p:grpSp>
        <p:nvGrpSpPr>
          <p:cNvPr id="5" name="図形グループ 4"/>
          <p:cNvGrpSpPr/>
          <p:nvPr/>
        </p:nvGrpSpPr>
        <p:grpSpPr>
          <a:xfrm>
            <a:off x="2438400" y="3996232"/>
            <a:ext cx="4192880" cy="2506945"/>
            <a:chOff x="1841506" y="845540"/>
            <a:chExt cx="6568197" cy="3927160"/>
          </a:xfrm>
        </p:grpSpPr>
        <p:grpSp>
          <p:nvGrpSpPr>
            <p:cNvPr id="6" name="図形グループ 5"/>
            <p:cNvGrpSpPr/>
            <p:nvPr/>
          </p:nvGrpSpPr>
          <p:grpSpPr>
            <a:xfrm>
              <a:off x="1841506" y="845540"/>
              <a:ext cx="3071018" cy="3927158"/>
              <a:chOff x="1590513" y="920186"/>
              <a:chExt cx="3071018" cy="3927158"/>
            </a:xfrm>
          </p:grpSpPr>
          <p:sp>
            <p:nvSpPr>
              <p:cNvPr id="21" name="円/楕円 20"/>
              <p:cNvSpPr/>
              <p:nvPr/>
            </p:nvSpPr>
            <p:spPr>
              <a:xfrm>
                <a:off x="3287773" y="920186"/>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i="1" dirty="0" smtClean="0">
                    <a:solidFill>
                      <a:schemeClr val="tx1"/>
                    </a:solidFill>
                  </a:rPr>
                  <a:t>s</a:t>
                </a:r>
                <a:endParaRPr kumimoji="1" lang="ja-JP" altLang="en-US" sz="2400" i="1" dirty="0">
                  <a:solidFill>
                    <a:schemeClr val="tx1"/>
                  </a:solidFill>
                </a:endParaRPr>
              </a:p>
            </p:txBody>
          </p:sp>
          <p:sp>
            <p:nvSpPr>
              <p:cNvPr id="22" name="円/楕円 21"/>
              <p:cNvSpPr/>
              <p:nvPr/>
            </p:nvSpPr>
            <p:spPr>
              <a:xfrm>
                <a:off x="3284836" y="2618998"/>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2437674" y="4317809"/>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4131996" y="4317807"/>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90513" y="4317806"/>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a:stCxn id="8" idx="5"/>
                <a:endCxn id="11" idx="0"/>
              </p:cNvCxnSpPr>
              <p:nvPr/>
            </p:nvCxnSpPr>
            <p:spPr>
              <a:xfrm>
                <a:off x="3736822" y="3070984"/>
                <a:ext cx="659942" cy="1246823"/>
              </a:xfrm>
              <a:prstGeom prst="straightConnector1">
                <a:avLst/>
              </a:prstGeom>
              <a:ln w="19050">
                <a:solidFill>
                  <a:srgbClr val="FFFF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7" idx="4"/>
                <a:endCxn id="8" idx="0"/>
              </p:cNvCxnSpPr>
              <p:nvPr/>
            </p:nvCxnSpPr>
            <p:spPr>
              <a:xfrm flipH="1">
                <a:off x="3549604" y="1449721"/>
                <a:ext cx="2937" cy="1169277"/>
              </a:xfrm>
              <a:prstGeom prst="straightConnector1">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8" idx="3"/>
                <a:endCxn id="9" idx="0"/>
              </p:cNvCxnSpPr>
              <p:nvPr/>
            </p:nvCxnSpPr>
            <p:spPr>
              <a:xfrm flipH="1">
                <a:off x="2702442" y="3070984"/>
                <a:ext cx="659943" cy="1246825"/>
              </a:xfrm>
              <a:prstGeom prst="straightConnector1">
                <a:avLst/>
              </a:prstGeom>
              <a:ln w="19050">
                <a:solidFill>
                  <a:srgbClr val="FFFF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endCxn id="12" idx="0"/>
              </p:cNvCxnSpPr>
              <p:nvPr/>
            </p:nvCxnSpPr>
            <p:spPr>
              <a:xfrm flipH="1">
                <a:off x="1855281" y="3016150"/>
                <a:ext cx="1466676" cy="1301656"/>
              </a:xfrm>
              <a:prstGeom prst="straightConnector1">
                <a:avLst/>
              </a:prstGeom>
              <a:ln w="19050">
                <a:solidFill>
                  <a:srgbClr val="FFFF00"/>
                </a:solidFill>
                <a:tailEnd type="triangle" w="lg" len="med"/>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3309161" y="4209498"/>
                <a:ext cx="468086" cy="523220"/>
              </a:xfrm>
              <a:prstGeom prst="rect">
                <a:avLst/>
              </a:prstGeom>
              <a:noFill/>
            </p:spPr>
            <p:txBody>
              <a:bodyPr wrap="square" rtlCol="0">
                <a:spAutoFit/>
              </a:bodyPr>
              <a:lstStyle/>
              <a:p>
                <a:pPr algn="ctr"/>
                <a:r>
                  <a:rPr kumimoji="1" lang="is-IS" altLang="ja-JP" sz="2800" dirty="0" smtClean="0"/>
                  <a:t>…</a:t>
                </a:r>
                <a:endParaRPr kumimoji="1" lang="ja-JP" altLang="en-US" dirty="0"/>
              </a:p>
            </p:txBody>
          </p:sp>
          <p:sp>
            <p:nvSpPr>
              <p:cNvPr id="31" name="テキスト ボックス 30"/>
              <p:cNvSpPr txBox="1"/>
              <p:nvPr/>
            </p:nvSpPr>
            <p:spPr>
              <a:xfrm>
                <a:off x="3135946" y="1720131"/>
                <a:ext cx="827314" cy="369332"/>
              </a:xfrm>
              <a:prstGeom prst="rect">
                <a:avLst/>
              </a:prstGeom>
              <a:noFill/>
            </p:spPr>
            <p:txBody>
              <a:bodyPr wrap="square" rtlCol="0">
                <a:spAutoFit/>
              </a:bodyPr>
              <a:lstStyle/>
              <a:p>
                <a:r>
                  <a:rPr lang="en-US" altLang="ja-JP" i="1" smtClean="0"/>
                  <a:t>e</a:t>
                </a:r>
                <a:endParaRPr kumimoji="1" lang="ja-JP" altLang="en-US" i="1" dirty="0"/>
              </a:p>
            </p:txBody>
          </p:sp>
        </p:grpSp>
        <p:grpSp>
          <p:nvGrpSpPr>
            <p:cNvPr id="7" name="図形グループ 6"/>
            <p:cNvGrpSpPr/>
            <p:nvPr/>
          </p:nvGrpSpPr>
          <p:grpSpPr>
            <a:xfrm>
              <a:off x="5333905" y="845541"/>
              <a:ext cx="3075798" cy="3927159"/>
              <a:chOff x="5821538" y="976169"/>
              <a:chExt cx="3075798" cy="3927159"/>
            </a:xfrm>
          </p:grpSpPr>
          <p:sp>
            <p:nvSpPr>
              <p:cNvPr id="8" name="円/楕円 7"/>
              <p:cNvSpPr/>
              <p:nvPr/>
            </p:nvSpPr>
            <p:spPr>
              <a:xfrm rot="10800000">
                <a:off x="7520639" y="2674981"/>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rot="10800000">
                <a:off x="8367801" y="976170"/>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rot="10800000">
                <a:off x="6673479" y="976172"/>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rot="10800000">
                <a:off x="5821538" y="976169"/>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flipH="1" flipV="1">
                <a:off x="7125465" y="1428158"/>
                <a:ext cx="544063" cy="1275442"/>
              </a:xfrm>
              <a:prstGeom prst="straightConnector1">
                <a:avLst/>
              </a:prstGeom>
              <a:ln w="19050">
                <a:solidFill>
                  <a:srgbClr val="FFFF0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rot="10800000" flipH="1">
                <a:off x="7782469" y="3204516"/>
                <a:ext cx="2937" cy="1169277"/>
              </a:xfrm>
              <a:prstGeom prst="straightConnector1">
                <a:avLst/>
              </a:prstGeom>
              <a:ln w="19050">
                <a:solidFill>
                  <a:srgbClr val="FF000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flipV="1">
                <a:off x="6273524" y="1428155"/>
                <a:ext cx="1324664" cy="1324375"/>
              </a:xfrm>
              <a:prstGeom prst="straightConnector1">
                <a:avLst/>
              </a:prstGeom>
              <a:ln w="19050">
                <a:solidFill>
                  <a:srgbClr val="FFFF0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rot="10800000">
                <a:off x="7478067" y="1354894"/>
                <a:ext cx="468086" cy="523220"/>
              </a:xfrm>
              <a:prstGeom prst="rect">
                <a:avLst/>
              </a:prstGeom>
              <a:noFill/>
            </p:spPr>
            <p:txBody>
              <a:bodyPr wrap="square" rtlCol="0">
                <a:spAutoFit/>
              </a:bodyPr>
              <a:lstStyle/>
              <a:p>
                <a:pPr algn="ctr"/>
                <a:r>
                  <a:rPr kumimoji="1" lang="is-IS" altLang="ja-JP" sz="2800" dirty="0" smtClean="0"/>
                  <a:t>…</a:t>
                </a:r>
                <a:endParaRPr kumimoji="1" lang="ja-JP" altLang="en-US" dirty="0"/>
              </a:p>
            </p:txBody>
          </p:sp>
          <p:sp>
            <p:nvSpPr>
              <p:cNvPr id="18" name="テキスト ボックス 17"/>
              <p:cNvSpPr txBox="1"/>
              <p:nvPr/>
            </p:nvSpPr>
            <p:spPr>
              <a:xfrm>
                <a:off x="7381673" y="3467827"/>
                <a:ext cx="827314" cy="369332"/>
              </a:xfrm>
              <a:prstGeom prst="rect">
                <a:avLst/>
              </a:prstGeom>
              <a:noFill/>
            </p:spPr>
            <p:txBody>
              <a:bodyPr wrap="square" rtlCol="0">
                <a:spAutoFit/>
              </a:bodyPr>
              <a:lstStyle/>
              <a:p>
                <a:r>
                  <a:rPr lang="en-US" altLang="ja-JP" i="1"/>
                  <a:t>e</a:t>
                </a:r>
                <a:endParaRPr kumimoji="1" lang="ja-JP" altLang="en-US" i="1" dirty="0"/>
              </a:p>
            </p:txBody>
          </p:sp>
          <p:cxnSp>
            <p:nvCxnSpPr>
              <p:cNvPr id="19" name="直線矢印コネクタ 18"/>
              <p:cNvCxnSpPr/>
              <p:nvPr/>
            </p:nvCxnSpPr>
            <p:spPr>
              <a:xfrm flipV="1">
                <a:off x="7972625" y="1428156"/>
                <a:ext cx="472725" cy="1324374"/>
              </a:xfrm>
              <a:prstGeom prst="straightConnector1">
                <a:avLst/>
              </a:prstGeom>
              <a:ln w="19050">
                <a:solidFill>
                  <a:srgbClr val="FFFF00"/>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7530562" y="4373793"/>
                <a:ext cx="529535" cy="5295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i="1" dirty="0">
                    <a:solidFill>
                      <a:schemeClr val="tx1"/>
                    </a:solidFill>
                  </a:rPr>
                  <a:t>g</a:t>
                </a:r>
                <a:endParaRPr kumimoji="1" lang="ja-JP" altLang="en-US" sz="2000" i="1" dirty="0">
                  <a:solidFill>
                    <a:schemeClr val="tx1"/>
                  </a:solidFill>
                </a:endParaRPr>
              </a:p>
            </p:txBody>
          </p:sp>
        </p:grpSp>
      </p:grpSp>
    </p:spTree>
    <p:extLst>
      <p:ext uri="{BB962C8B-B14F-4D97-AF65-F5344CB8AC3E}">
        <p14:creationId xmlns:p14="http://schemas.microsoft.com/office/powerpoint/2010/main" val="10881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まとめ</a:t>
            </a:r>
            <a:endParaRPr lang="ja-JP" altLang="en-US" sz="3000" dirty="0"/>
          </a:p>
        </p:txBody>
      </p:sp>
      <p:sp>
        <p:nvSpPr>
          <p:cNvPr id="14" name="コンテンツ プレースホルダー 13"/>
          <p:cNvSpPr>
            <a:spLocks noGrp="1"/>
          </p:cNvSpPr>
          <p:nvPr>
            <p:ph idx="1"/>
          </p:nvPr>
        </p:nvSpPr>
        <p:spPr/>
        <p:txBody>
          <a:bodyPr>
            <a:normAutofit/>
          </a:bodyPr>
          <a:lstStyle/>
          <a:p>
            <a:r>
              <a:rPr lang="ja-JP" altLang="en-US" sz="2800" dirty="0" smtClean="0"/>
              <a:t>適応型と非適応型の観測パス数をもとに性能の比較を行った</a:t>
            </a:r>
            <a:endParaRPr lang="en-US" altLang="ja-JP" sz="2800" dirty="0" smtClean="0"/>
          </a:p>
          <a:p>
            <a:endParaRPr lang="en-US" altLang="ja-JP" sz="2800" dirty="0"/>
          </a:p>
          <a:p>
            <a:r>
              <a:rPr lang="ja-JP" altLang="en-US" sz="2800" dirty="0" smtClean="0"/>
              <a:t>非適応型と比べて適応型は観測パス数を抑えられる</a:t>
            </a:r>
            <a:endParaRPr lang="en-US" altLang="ja-JP" sz="2800" dirty="0" smtClean="0"/>
          </a:p>
          <a:p>
            <a:endParaRPr lang="en-US" altLang="ja-JP" sz="2800" dirty="0"/>
          </a:p>
          <a:p>
            <a:r>
              <a:rPr lang="ja-JP" altLang="en-US" sz="2800" dirty="0" smtClean="0"/>
              <a:t>今後の課題</a:t>
            </a:r>
            <a:endParaRPr lang="en-US" altLang="ja-JP" sz="2800" dirty="0" smtClean="0"/>
          </a:p>
          <a:p>
            <a:pPr lvl="3"/>
            <a:r>
              <a:rPr lang="ja-JP" altLang="en-US" sz="2800" dirty="0" smtClean="0"/>
              <a:t>特定の条件下における性能向上</a:t>
            </a:r>
            <a:endParaRPr lang="en-US" altLang="ja-JP" sz="2800" dirty="0" smtClean="0"/>
          </a:p>
          <a:p>
            <a:endParaRPr lang="en-US" altLang="ja-JP" sz="2800" dirty="0"/>
          </a:p>
          <a:p>
            <a:endParaRPr lang="en-US" altLang="ja-JP" sz="28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17</a:t>
            </a:fld>
            <a:endParaRPr lang="en-US" altLang="ja-JP" sz="1600"/>
          </a:p>
        </p:txBody>
      </p:sp>
    </p:spTree>
    <p:extLst>
      <p:ext uri="{BB962C8B-B14F-4D97-AF65-F5344CB8AC3E}">
        <p14:creationId xmlns:p14="http://schemas.microsoft.com/office/powerpoint/2010/main" val="134475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endParaRPr lang="ja-JP" altLang="en-US" sz="30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18</a:t>
            </a:fld>
            <a:endParaRPr lang="en-US" altLang="ja-JP" sz="1600"/>
          </a:p>
        </p:txBody>
      </p:sp>
      <p:grpSp>
        <p:nvGrpSpPr>
          <p:cNvPr id="37" name="図形グループ 36"/>
          <p:cNvGrpSpPr/>
          <p:nvPr/>
        </p:nvGrpSpPr>
        <p:grpSpPr>
          <a:xfrm>
            <a:off x="3352800" y="2362200"/>
            <a:ext cx="2259563" cy="3797992"/>
            <a:chOff x="4293637" y="667099"/>
            <a:chExt cx="3507898" cy="5896259"/>
          </a:xfrm>
        </p:grpSpPr>
        <p:sp>
          <p:nvSpPr>
            <p:cNvPr id="38" name="円/楕円 37"/>
            <p:cNvSpPr/>
            <p:nvPr/>
          </p:nvSpPr>
          <p:spPr>
            <a:xfrm rot="3232499">
              <a:off x="5067828" y="193867"/>
              <a:ext cx="1001486" cy="199051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rot="19510017">
              <a:off x="4753546" y="3200125"/>
              <a:ext cx="1001486" cy="336323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rot="792905">
              <a:off x="4293637" y="1176720"/>
              <a:ext cx="856782" cy="291738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5743903" y="5700779"/>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i="1" dirty="0" smtClean="0">
                  <a:solidFill>
                    <a:schemeClr val="tx1"/>
                  </a:solidFill>
                </a:rPr>
                <a:t>g</a:t>
              </a:r>
              <a:endParaRPr kumimoji="1" lang="ja-JP" altLang="en-US" i="1" dirty="0">
                <a:solidFill>
                  <a:schemeClr val="tx1"/>
                </a:solidFill>
              </a:endParaRPr>
            </a:p>
          </p:txBody>
        </p:sp>
        <p:sp>
          <p:nvSpPr>
            <p:cNvPr id="42" name="円/楕円 41"/>
            <p:cNvSpPr/>
            <p:nvPr/>
          </p:nvSpPr>
          <p:spPr>
            <a:xfrm>
              <a:off x="6734519" y="4653769"/>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43" name="円/楕円 42"/>
            <p:cNvSpPr/>
            <p:nvPr/>
          </p:nvSpPr>
          <p:spPr>
            <a:xfrm>
              <a:off x="5896303" y="667099"/>
              <a:ext cx="432779" cy="435561"/>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i="1" dirty="0">
                  <a:solidFill>
                    <a:schemeClr val="tx1"/>
                  </a:solidFill>
                </a:rPr>
                <a:t>s</a:t>
              </a:r>
              <a:endParaRPr kumimoji="1" lang="ja-JP" altLang="en-US" i="1" dirty="0">
                <a:solidFill>
                  <a:schemeClr val="tx1"/>
                </a:solidFill>
              </a:endParaRPr>
            </a:p>
          </p:txBody>
        </p:sp>
        <p:sp>
          <p:nvSpPr>
            <p:cNvPr id="44" name="円/楕円 43"/>
            <p:cNvSpPr/>
            <p:nvPr/>
          </p:nvSpPr>
          <p:spPr>
            <a:xfrm>
              <a:off x="4322671" y="3481329"/>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45" name="円/楕円 44"/>
            <p:cNvSpPr/>
            <p:nvPr/>
          </p:nvSpPr>
          <p:spPr>
            <a:xfrm>
              <a:off x="5390283" y="2135918"/>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46" name="円/楕円 45"/>
            <p:cNvSpPr/>
            <p:nvPr/>
          </p:nvSpPr>
          <p:spPr>
            <a:xfrm>
              <a:off x="6935977" y="1596343"/>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47" name="円/楕円 46"/>
            <p:cNvSpPr/>
            <p:nvPr/>
          </p:nvSpPr>
          <p:spPr>
            <a:xfrm>
              <a:off x="4859641" y="1337365"/>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48" name="円/楕円 47"/>
            <p:cNvSpPr/>
            <p:nvPr/>
          </p:nvSpPr>
          <p:spPr>
            <a:xfrm>
              <a:off x="5076031" y="4953619"/>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49" name="円/楕円 48"/>
            <p:cNvSpPr/>
            <p:nvPr/>
          </p:nvSpPr>
          <p:spPr>
            <a:xfrm>
              <a:off x="5760137" y="3925288"/>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50" name="直線コネクタ 49"/>
            <p:cNvCxnSpPr>
              <a:stCxn id="46" idx="4"/>
              <a:endCxn id="45" idx="7"/>
            </p:cNvCxnSpPr>
            <p:nvPr/>
          </p:nvCxnSpPr>
          <p:spPr>
            <a:xfrm flipH="1">
              <a:off x="6113303" y="5086548"/>
              <a:ext cx="837606" cy="67761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endCxn id="53" idx="1"/>
            </p:cNvCxnSpPr>
            <p:nvPr/>
          </p:nvCxnSpPr>
          <p:spPr>
            <a:xfrm>
              <a:off x="6265703" y="1038874"/>
              <a:ext cx="733653" cy="62084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endCxn id="55" idx="0"/>
            </p:cNvCxnSpPr>
            <p:nvPr/>
          </p:nvCxnSpPr>
          <p:spPr>
            <a:xfrm>
              <a:off x="4539061" y="3914108"/>
              <a:ext cx="753360" cy="103951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52" idx="3"/>
              <a:endCxn id="46" idx="0"/>
            </p:cNvCxnSpPr>
            <p:nvPr/>
          </p:nvCxnSpPr>
          <p:spPr>
            <a:xfrm flipH="1">
              <a:off x="4539061" y="1706765"/>
              <a:ext cx="383959" cy="17745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55" idx="5"/>
              <a:endCxn id="45" idx="1"/>
            </p:cNvCxnSpPr>
            <p:nvPr/>
          </p:nvCxnSpPr>
          <p:spPr>
            <a:xfrm>
              <a:off x="5445431" y="5323019"/>
              <a:ext cx="361851" cy="441139"/>
            </a:xfrm>
            <a:prstGeom prst="line">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45" idx="2"/>
              <a:endCxn id="52" idx="0"/>
            </p:cNvCxnSpPr>
            <p:nvPr/>
          </p:nvCxnSpPr>
          <p:spPr>
            <a:xfrm flipH="1">
              <a:off x="5076031" y="884880"/>
              <a:ext cx="820272" cy="4524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endCxn id="52" idx="0"/>
            </p:cNvCxnSpPr>
            <p:nvPr/>
          </p:nvCxnSpPr>
          <p:spPr>
            <a:xfrm flipH="1">
              <a:off x="5606673" y="1102660"/>
              <a:ext cx="506020" cy="10332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endCxn id="54" idx="0"/>
            </p:cNvCxnSpPr>
            <p:nvPr/>
          </p:nvCxnSpPr>
          <p:spPr>
            <a:xfrm flipH="1">
              <a:off x="5976527" y="3332509"/>
              <a:ext cx="34987" cy="5927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endCxn id="50" idx="3"/>
            </p:cNvCxnSpPr>
            <p:nvPr/>
          </p:nvCxnSpPr>
          <p:spPr>
            <a:xfrm flipV="1">
              <a:off x="4755450" y="2505318"/>
              <a:ext cx="698212" cy="119240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a:endCxn id="51" idx="3"/>
            </p:cNvCxnSpPr>
            <p:nvPr/>
          </p:nvCxnSpPr>
          <p:spPr>
            <a:xfrm flipV="1">
              <a:off x="6164524" y="1965743"/>
              <a:ext cx="834832" cy="99736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stCxn id="44" idx="1"/>
              <a:endCxn id="54" idx="5"/>
            </p:cNvCxnSpPr>
            <p:nvPr/>
          </p:nvCxnSpPr>
          <p:spPr>
            <a:xfrm flipH="1" flipV="1">
              <a:off x="6129537" y="4294688"/>
              <a:ext cx="668361" cy="4224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4" idx="3"/>
              <a:endCxn id="53" idx="7"/>
            </p:cNvCxnSpPr>
            <p:nvPr/>
          </p:nvCxnSpPr>
          <p:spPr>
            <a:xfrm flipH="1">
              <a:off x="5445431" y="4294688"/>
              <a:ext cx="378085" cy="72231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円/楕円 61"/>
            <p:cNvSpPr/>
            <p:nvPr/>
          </p:nvSpPr>
          <p:spPr>
            <a:xfrm>
              <a:off x="7368756" y="3697718"/>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63" name="直線コネクタ 62"/>
            <p:cNvCxnSpPr>
              <a:endCxn id="53" idx="4"/>
            </p:cNvCxnSpPr>
            <p:nvPr/>
          </p:nvCxnSpPr>
          <p:spPr>
            <a:xfrm flipH="1" flipV="1">
              <a:off x="7152367" y="2029122"/>
              <a:ext cx="432779" cy="16685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46" idx="7"/>
            </p:cNvCxnSpPr>
            <p:nvPr/>
          </p:nvCxnSpPr>
          <p:spPr>
            <a:xfrm flipV="1">
              <a:off x="7103919" y="4130497"/>
              <a:ext cx="481227" cy="5866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50" idx="5"/>
            </p:cNvCxnSpPr>
            <p:nvPr/>
          </p:nvCxnSpPr>
          <p:spPr>
            <a:xfrm>
              <a:off x="5759683" y="2505318"/>
              <a:ext cx="98820" cy="4577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円/楕円 65"/>
            <p:cNvSpPr/>
            <p:nvPr/>
          </p:nvSpPr>
          <p:spPr>
            <a:xfrm>
              <a:off x="5795124" y="2899730"/>
              <a:ext cx="432779" cy="43277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grpSp>
    </p:spTree>
    <p:extLst>
      <p:ext uri="{BB962C8B-B14F-4D97-AF65-F5344CB8AC3E}">
        <p14:creationId xmlns:p14="http://schemas.microsoft.com/office/powerpoint/2010/main" val="610528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a:t>研究背景</a:t>
            </a:r>
          </a:p>
        </p:txBody>
      </p:sp>
      <p:sp>
        <p:nvSpPr>
          <p:cNvPr id="14" name="コンテンツ プレースホルダー 13"/>
          <p:cNvSpPr>
            <a:spLocks noGrp="1"/>
          </p:cNvSpPr>
          <p:nvPr>
            <p:ph idx="1"/>
          </p:nvPr>
        </p:nvSpPr>
        <p:spPr/>
        <p:txBody>
          <a:bodyPr>
            <a:normAutofit lnSpcReduction="10000"/>
          </a:bodyPr>
          <a:lstStyle/>
          <a:p>
            <a:r>
              <a:rPr lang="en-US" altLang="ja-JP" sz="2800" dirty="0"/>
              <a:t>ICT</a:t>
            </a:r>
            <a:r>
              <a:rPr lang="ja-JP" altLang="en-US" sz="2800" dirty="0"/>
              <a:t>を利用したリアルタイム性のあるサービスが普及</a:t>
            </a:r>
            <a:endParaRPr lang="en-US" altLang="ja-JP" sz="2800" dirty="0"/>
          </a:p>
          <a:p>
            <a:endParaRPr lang="en-US" altLang="ja-JP" sz="2800" dirty="0"/>
          </a:p>
          <a:p>
            <a:r>
              <a:rPr lang="ja-JP" altLang="en-US" sz="2800" dirty="0"/>
              <a:t>高品質なネットワークが必要</a:t>
            </a:r>
            <a:endParaRPr lang="en-US" altLang="ja-JP" sz="2800" dirty="0"/>
          </a:p>
          <a:p>
            <a:endParaRPr lang="ja-JP" altLang="en-US" sz="2800" dirty="0"/>
          </a:p>
          <a:p>
            <a:r>
              <a:rPr lang="ja-JP" altLang="en-US" sz="2800" dirty="0"/>
              <a:t>品質を低下させる原因は様々ある</a:t>
            </a:r>
            <a:endParaRPr lang="en-US" altLang="ja-JP" sz="2800" dirty="0"/>
          </a:p>
          <a:p>
            <a:endParaRPr lang="en-US" altLang="ja-JP" sz="2800" dirty="0"/>
          </a:p>
          <a:p>
            <a:r>
              <a:rPr lang="ja-JP" altLang="en-US" sz="2800" dirty="0" smtClean="0"/>
              <a:t>大規模化・多様化に伴い原因の特定が困難</a:t>
            </a:r>
            <a:endParaRPr lang="ja-JP" altLang="en-US" sz="28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1</a:t>
            </a:fld>
            <a:endParaRPr lang="en-US" altLang="ja-JP" sz="1600"/>
          </a:p>
        </p:txBody>
      </p:sp>
    </p:spTree>
    <p:extLst>
      <p:ext uri="{BB962C8B-B14F-4D97-AF65-F5344CB8AC3E}">
        <p14:creationId xmlns:p14="http://schemas.microsoft.com/office/powerpoint/2010/main" val="60680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a:t>研究</a:t>
            </a:r>
            <a:r>
              <a:rPr lang="ja-JP" altLang="en-US" sz="2800" dirty="0"/>
              <a:t>目的</a:t>
            </a:r>
          </a:p>
        </p:txBody>
      </p:sp>
      <p:sp>
        <p:nvSpPr>
          <p:cNvPr id="14" name="コンテンツ プレースホルダー 13"/>
          <p:cNvSpPr>
            <a:spLocks noGrp="1"/>
          </p:cNvSpPr>
          <p:nvPr>
            <p:ph idx="1"/>
          </p:nvPr>
        </p:nvSpPr>
        <p:spPr/>
        <p:txBody>
          <a:bodyPr>
            <a:normAutofit/>
          </a:bodyPr>
          <a:lstStyle/>
          <a:p>
            <a:r>
              <a:rPr lang="ja-JP" altLang="en-US" sz="2800" dirty="0"/>
              <a:t>故障リンク検出のためのネットワークトモグラフィを実装</a:t>
            </a:r>
            <a:endParaRPr lang="en-US" altLang="ja-JP" sz="2800" dirty="0"/>
          </a:p>
          <a:p>
            <a:endParaRPr lang="en-US" altLang="ja-JP" sz="2800" dirty="0"/>
          </a:p>
          <a:p>
            <a:r>
              <a:rPr lang="ja-JP" altLang="en-US" sz="2800" dirty="0"/>
              <a:t>数値実験によってデータを収集</a:t>
            </a:r>
            <a:endParaRPr lang="en-US" altLang="ja-JP" sz="2800" dirty="0"/>
          </a:p>
          <a:p>
            <a:endParaRPr lang="en-US" altLang="ja-JP" sz="2800" dirty="0"/>
          </a:p>
          <a:p>
            <a:r>
              <a:rPr lang="ja-JP" altLang="en-US" sz="2800" u="sng" dirty="0"/>
              <a:t>得られたデータをもとに非適応型</a:t>
            </a:r>
            <a:r>
              <a:rPr lang="ja-JP" altLang="en-US" sz="2800" u="sng" dirty="0" smtClean="0"/>
              <a:t>と性能を</a:t>
            </a:r>
            <a:r>
              <a:rPr lang="ja-JP" altLang="en-US" sz="2800" u="sng" dirty="0"/>
              <a:t>比較する</a:t>
            </a:r>
            <a:endParaRPr lang="en-US" altLang="ja-JP" sz="2800" u="sng"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2</a:t>
            </a:fld>
            <a:endParaRPr lang="en-US" altLang="ja-JP" sz="1600" dirty="0"/>
          </a:p>
        </p:txBody>
      </p:sp>
    </p:spTree>
    <p:extLst>
      <p:ext uri="{BB962C8B-B14F-4D97-AF65-F5344CB8AC3E}">
        <p14:creationId xmlns:p14="http://schemas.microsoft.com/office/powerpoint/2010/main" val="189541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a:t>既存の研究</a:t>
            </a:r>
          </a:p>
        </p:txBody>
      </p:sp>
      <p:sp>
        <p:nvSpPr>
          <p:cNvPr id="14" name="コンテンツ プレースホルダー 13"/>
          <p:cNvSpPr>
            <a:spLocks noGrp="1"/>
          </p:cNvSpPr>
          <p:nvPr>
            <p:ph idx="1"/>
          </p:nvPr>
        </p:nvSpPr>
        <p:spPr/>
        <p:txBody>
          <a:bodyPr>
            <a:noAutofit/>
          </a:bodyPr>
          <a:lstStyle/>
          <a:p>
            <a:pPr marL="257244" indent="-257244">
              <a:buFont typeface="Wingdings" panose="05000000000000000000" pitchFamily="2" charset="2"/>
              <a:buChar char="l"/>
            </a:pPr>
            <a:r>
              <a:rPr lang="ja-JP" altLang="en-US" sz="2400" dirty="0"/>
              <a:t>信学技報</a:t>
            </a:r>
            <a:r>
              <a:rPr lang="en-US" altLang="ja-JP" sz="2400" dirty="0"/>
              <a:t>, vol.114, no.209, CQ2014-65, pp.147-152, 2014</a:t>
            </a:r>
            <a:r>
              <a:rPr lang="ja-JP" altLang="en-US" sz="2400" dirty="0"/>
              <a:t>年　</a:t>
            </a:r>
            <a:r>
              <a:rPr lang="en-US" altLang="ja-JP" sz="2400" dirty="0"/>
              <a:t>9</a:t>
            </a:r>
            <a:r>
              <a:rPr lang="ja-JP" altLang="en-US" sz="2400" dirty="0"/>
              <a:t>月</a:t>
            </a:r>
            <a:r>
              <a:rPr lang="en-US" altLang="ja-JP" sz="2400" dirty="0"/>
              <a:t>. </a:t>
            </a:r>
            <a:r>
              <a:rPr lang="ja-JP" altLang="en-US" sz="2400" dirty="0"/>
              <a:t>「論理型ネットワークトモグラフィを用いた故障リンク検出のための</a:t>
            </a:r>
            <a:r>
              <a:rPr lang="ja-JP" altLang="en-US" sz="2400" dirty="0" smtClean="0"/>
              <a:t>観測パス構築手法」</a:t>
            </a:r>
            <a:endParaRPr lang="en-US" altLang="ja-JP" sz="2400" dirty="0"/>
          </a:p>
          <a:p>
            <a:pPr lvl="1"/>
            <a:r>
              <a:rPr lang="ja-JP" altLang="en-US" sz="2400" dirty="0"/>
              <a:t> 著者 </a:t>
            </a:r>
            <a:r>
              <a:rPr lang="en-US" altLang="ja-JP" sz="2400" dirty="0"/>
              <a:t>: </a:t>
            </a:r>
            <a:r>
              <a:rPr lang="ja-JP" altLang="en-US" sz="2400" dirty="0"/>
              <a:t>向本将規  松田崇弘  原晋介  滝沢賢一  小野</a:t>
            </a:r>
            <a:r>
              <a:rPr lang="ja-JP" altLang="en-US" sz="2400" dirty="0" smtClean="0"/>
              <a:t>文枝</a:t>
            </a:r>
            <a:r>
              <a:rPr lang="ja-JP" altLang="en-US" sz="2400" dirty="0"/>
              <a:t> </a:t>
            </a:r>
            <a:r>
              <a:rPr lang="ja-JP" altLang="en-US" sz="2400" dirty="0" smtClean="0"/>
              <a:t>三浦</a:t>
            </a:r>
            <a:r>
              <a:rPr lang="ja-JP" altLang="en-US" sz="2400" dirty="0"/>
              <a:t>龍</a:t>
            </a:r>
            <a:endParaRPr lang="en-US" altLang="ja-JP" sz="2400" dirty="0"/>
          </a:p>
          <a:p>
            <a:endParaRPr kumimoji="1" lang="ja-JP" sz="2400" dirty="0"/>
          </a:p>
          <a:p>
            <a:pPr marL="257244" indent="-257244">
              <a:buFont typeface="Wingdings" panose="05000000000000000000" pitchFamily="2" charset="2"/>
              <a:buChar char="l"/>
            </a:pPr>
            <a:r>
              <a:rPr lang="en-US" altLang="ja-JP" sz="2400" dirty="0"/>
              <a:t>2015</a:t>
            </a:r>
            <a:r>
              <a:rPr lang="ja-JP" altLang="en-US" sz="2400" dirty="0"/>
              <a:t>年 電子情報通信学会総合大会 </a:t>
            </a:r>
            <a:r>
              <a:rPr lang="en-US" altLang="ja-JP" sz="2400" dirty="0"/>
              <a:t>A-22-5 p301 </a:t>
            </a:r>
            <a:r>
              <a:rPr lang="ja-JP" altLang="en-US" sz="2400" dirty="0"/>
              <a:t>「適応的論理型ネットワークトモグラフィにおける初期観測パス選択に関する検討」</a:t>
            </a:r>
            <a:endParaRPr lang="en-US" altLang="ja-JP" sz="2400" dirty="0"/>
          </a:p>
          <a:p>
            <a:pPr lvl="1"/>
            <a:r>
              <a:rPr lang="ja-JP" altLang="en-US" sz="2400" dirty="0"/>
              <a:t> 著者 </a:t>
            </a:r>
            <a:r>
              <a:rPr lang="en-US" altLang="ja-JP" sz="2400" dirty="0"/>
              <a:t>:</a:t>
            </a:r>
            <a:r>
              <a:rPr lang="ja-JP" altLang="en-US" sz="2400" dirty="0"/>
              <a:t> 向本将規  松田崇弘  原晋介  滝沢賢一  小野</a:t>
            </a:r>
            <a:r>
              <a:rPr lang="ja-JP" altLang="en-US" sz="2400" dirty="0" smtClean="0"/>
              <a:t>文枝</a:t>
            </a:r>
            <a:r>
              <a:rPr lang="en-US" altLang="ja-JP" sz="2400" dirty="0" smtClean="0"/>
              <a:t> </a:t>
            </a:r>
            <a:r>
              <a:rPr lang="ja-JP" altLang="en-US" sz="2400" dirty="0"/>
              <a:t>三浦龍</a:t>
            </a:r>
            <a:endParaRPr lang="en-US" altLang="ja-JP" sz="2400" dirty="0"/>
          </a:p>
          <a:p>
            <a:endParaRPr kumimoji="1" lang="ja-JP" sz="24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3</a:t>
            </a:fld>
            <a:endParaRPr lang="en-US" altLang="ja-JP" sz="1600"/>
          </a:p>
        </p:txBody>
      </p:sp>
    </p:spTree>
    <p:extLst>
      <p:ext uri="{BB962C8B-B14F-4D97-AF65-F5344CB8AC3E}">
        <p14:creationId xmlns:p14="http://schemas.microsoft.com/office/powerpoint/2010/main" val="2085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a:t>ネットワークトモグラフィとは</a:t>
            </a:r>
          </a:p>
        </p:txBody>
      </p:sp>
      <p:sp>
        <p:nvSpPr>
          <p:cNvPr id="14" name="コンテンツ プレースホルダー 13"/>
          <p:cNvSpPr>
            <a:spLocks noGrp="1"/>
          </p:cNvSpPr>
          <p:nvPr>
            <p:ph idx="1"/>
          </p:nvPr>
        </p:nvSpPr>
        <p:spPr>
          <a:xfrm>
            <a:off x="1142108" y="1905000"/>
            <a:ext cx="7011292" cy="4267200"/>
          </a:xfrm>
        </p:spPr>
        <p:txBody>
          <a:bodyPr>
            <a:noAutofit/>
          </a:bodyPr>
          <a:lstStyle/>
          <a:p>
            <a:r>
              <a:rPr lang="ja-JP" altLang="en-US" sz="2800" dirty="0" smtClean="0"/>
              <a:t>トモグラフィとは計測が困難な内部情報を推定するための手法</a:t>
            </a:r>
            <a:endParaRPr lang="en-US" altLang="ja-JP" sz="2800" dirty="0" smtClean="0"/>
          </a:p>
          <a:p>
            <a:endParaRPr lang="en-US" altLang="ja-JP" dirty="0"/>
          </a:p>
          <a:p>
            <a:r>
              <a:rPr lang="ja-JP" altLang="en-US" sz="2800" dirty="0" smtClean="0"/>
              <a:t>医療現場で使用される</a:t>
            </a:r>
            <a:r>
              <a:rPr lang="en-US" altLang="ja-JP" sz="2800" dirty="0" smtClean="0"/>
              <a:t>CT</a:t>
            </a:r>
            <a:r>
              <a:rPr lang="ja-JP" altLang="en-US" sz="2800" dirty="0" smtClean="0"/>
              <a:t>スキャンが有名</a:t>
            </a:r>
            <a:endParaRPr lang="en-US" altLang="ja-JP" sz="2800" dirty="0" smtClean="0"/>
          </a:p>
          <a:p>
            <a:endParaRPr lang="en-US" altLang="ja-JP" dirty="0"/>
          </a:p>
          <a:p>
            <a:r>
              <a:rPr lang="ja-JP" altLang="en-US" sz="2800" dirty="0" smtClean="0"/>
              <a:t>ネットワークトモグラフィではパケット転送によって内部を推定</a:t>
            </a:r>
            <a:endParaRPr lang="en-US" altLang="ja-JP" sz="2800" dirty="0" smtClean="0"/>
          </a:p>
          <a:p>
            <a:endParaRPr lang="en-US" altLang="ja-JP" dirty="0"/>
          </a:p>
          <a:p>
            <a:r>
              <a:rPr lang="ja-JP" altLang="en-US" sz="2800" dirty="0" smtClean="0"/>
              <a:t>グループ検査を用いる</a:t>
            </a:r>
            <a:endParaRPr lang="en-US" altLang="ja-JP" sz="2800" dirty="0" smtClean="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4</a:t>
            </a:fld>
            <a:endParaRPr lang="en-US" altLang="ja-JP" sz="1600" dirty="0"/>
          </a:p>
        </p:txBody>
      </p:sp>
    </p:spTree>
    <p:extLst>
      <p:ext uri="{BB962C8B-B14F-4D97-AF65-F5344CB8AC3E}">
        <p14:creationId xmlns:p14="http://schemas.microsoft.com/office/powerpoint/2010/main" val="127742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a:t>グループ検査</a:t>
            </a:r>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5</a:t>
            </a:fld>
            <a:endParaRPr lang="en-US" altLang="ja-JP" sz="1600"/>
          </a:p>
        </p:txBody>
      </p:sp>
      <p:sp>
        <p:nvSpPr>
          <p:cNvPr id="7" name="コンテンツ プレースホルダー 13"/>
          <p:cNvSpPr>
            <a:spLocks noGrp="1"/>
          </p:cNvSpPr>
          <p:nvPr>
            <p:ph idx="1"/>
          </p:nvPr>
        </p:nvSpPr>
        <p:spPr>
          <a:xfrm>
            <a:off x="1142108" y="1905000"/>
            <a:ext cx="6859786" cy="1066800"/>
          </a:xfrm>
        </p:spPr>
        <p:txBody>
          <a:bodyPr>
            <a:normAutofit/>
          </a:bodyPr>
          <a:lstStyle/>
          <a:p>
            <a:r>
              <a:rPr lang="ja-JP" altLang="en-US" sz="2800" dirty="0" smtClean="0"/>
              <a:t>多数の検体の中から少数の陽性の検体の効率的な検査方法</a:t>
            </a:r>
            <a:endParaRPr lang="en-US" altLang="ja-JP" sz="2800" dirty="0" smtClean="0"/>
          </a:p>
        </p:txBody>
      </p:sp>
      <p:sp>
        <p:nvSpPr>
          <p:cNvPr id="9" name="スマイル 8"/>
          <p:cNvSpPr/>
          <p:nvPr/>
        </p:nvSpPr>
        <p:spPr>
          <a:xfrm>
            <a:off x="1447800" y="3354689"/>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マイル 9"/>
          <p:cNvSpPr/>
          <p:nvPr/>
        </p:nvSpPr>
        <p:spPr>
          <a:xfrm>
            <a:off x="2147024" y="335280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マイル 10"/>
          <p:cNvSpPr/>
          <p:nvPr/>
        </p:nvSpPr>
        <p:spPr>
          <a:xfrm>
            <a:off x="2846248" y="335280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マイル 11"/>
          <p:cNvSpPr/>
          <p:nvPr/>
        </p:nvSpPr>
        <p:spPr>
          <a:xfrm>
            <a:off x="4244697" y="336287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スマイル 14"/>
          <p:cNvSpPr/>
          <p:nvPr/>
        </p:nvSpPr>
        <p:spPr>
          <a:xfrm>
            <a:off x="4943921" y="336287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スマイル 15"/>
          <p:cNvSpPr/>
          <p:nvPr/>
        </p:nvSpPr>
        <p:spPr>
          <a:xfrm>
            <a:off x="5643145" y="335280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マイル 16"/>
          <p:cNvSpPr/>
          <p:nvPr/>
        </p:nvSpPr>
        <p:spPr>
          <a:xfrm>
            <a:off x="6342369" y="3362870"/>
            <a:ext cx="506009" cy="506009"/>
          </a:xfrm>
          <a:prstGeom prst="smileyFac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マイル 17"/>
          <p:cNvSpPr/>
          <p:nvPr/>
        </p:nvSpPr>
        <p:spPr>
          <a:xfrm>
            <a:off x="3545472" y="3352800"/>
            <a:ext cx="506009" cy="506009"/>
          </a:xfrm>
          <a:prstGeom prst="smileyFace">
            <a:avLst/>
          </a:prstGeom>
          <a:solidFill>
            <a:schemeClr val="tx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図形グループ 18"/>
          <p:cNvGrpSpPr/>
          <p:nvPr/>
        </p:nvGrpSpPr>
        <p:grpSpPr>
          <a:xfrm>
            <a:off x="4402140" y="5272479"/>
            <a:ext cx="928678" cy="411309"/>
            <a:chOff x="5353204" y="5026545"/>
            <a:chExt cx="1322814" cy="585871"/>
          </a:xfrm>
        </p:grpSpPr>
        <p:grpSp>
          <p:nvGrpSpPr>
            <p:cNvPr id="56" name="図形グループ 55"/>
            <p:cNvGrpSpPr/>
            <p:nvPr/>
          </p:nvGrpSpPr>
          <p:grpSpPr>
            <a:xfrm>
              <a:off x="5353204" y="5026545"/>
              <a:ext cx="1322814" cy="585871"/>
              <a:chOff x="6061523" y="3721758"/>
              <a:chExt cx="1322814" cy="585871"/>
            </a:xfrm>
          </p:grpSpPr>
          <p:cxnSp>
            <p:nvCxnSpPr>
              <p:cNvPr id="58" name="直線コネクタ 57"/>
              <p:cNvCxnSpPr/>
              <p:nvPr/>
            </p:nvCxnSpPr>
            <p:spPr>
              <a:xfrm flipH="1">
                <a:off x="6074935" y="3721758"/>
                <a:ext cx="1" cy="5782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a:off x="6061523" y="4293631"/>
                <a:ext cx="1322814"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H="1">
                <a:off x="7371221" y="3729405"/>
                <a:ext cx="1" cy="5782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5" name="正方形/長方形 54"/>
            <p:cNvSpPr/>
            <p:nvPr/>
          </p:nvSpPr>
          <p:spPr>
            <a:xfrm>
              <a:off x="5393170" y="5230254"/>
              <a:ext cx="1256615" cy="353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図形グループ 20"/>
          <p:cNvGrpSpPr/>
          <p:nvPr/>
        </p:nvGrpSpPr>
        <p:grpSpPr>
          <a:xfrm>
            <a:off x="1557862" y="5277847"/>
            <a:ext cx="928678" cy="411309"/>
            <a:chOff x="5353204" y="5026545"/>
            <a:chExt cx="1322814" cy="585871"/>
          </a:xfrm>
        </p:grpSpPr>
        <p:grpSp>
          <p:nvGrpSpPr>
            <p:cNvPr id="49" name="図形グループ 48"/>
            <p:cNvGrpSpPr/>
            <p:nvPr/>
          </p:nvGrpSpPr>
          <p:grpSpPr>
            <a:xfrm>
              <a:off x="5353204" y="5026545"/>
              <a:ext cx="1322814" cy="585871"/>
              <a:chOff x="6061523" y="3721758"/>
              <a:chExt cx="1322814" cy="585871"/>
            </a:xfrm>
          </p:grpSpPr>
          <p:cxnSp>
            <p:nvCxnSpPr>
              <p:cNvPr id="51" name="直線コネクタ 50"/>
              <p:cNvCxnSpPr/>
              <p:nvPr/>
            </p:nvCxnSpPr>
            <p:spPr>
              <a:xfrm flipH="1">
                <a:off x="6074935" y="3721758"/>
                <a:ext cx="1" cy="5782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6061523" y="4293631"/>
                <a:ext cx="1322814"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H="1">
                <a:off x="7371221" y="3729405"/>
                <a:ext cx="1" cy="5782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正方形/長方形 47"/>
            <p:cNvSpPr/>
            <p:nvPr/>
          </p:nvSpPr>
          <p:spPr>
            <a:xfrm>
              <a:off x="5392325" y="5230254"/>
              <a:ext cx="1257461" cy="3538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 name="直線コネクタ 22"/>
          <p:cNvCxnSpPr>
            <a:stCxn id="11" idx="4"/>
          </p:cNvCxnSpPr>
          <p:nvPr/>
        </p:nvCxnSpPr>
        <p:spPr>
          <a:xfrm>
            <a:off x="1700804" y="3860697"/>
            <a:ext cx="321605" cy="156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1" idx="4"/>
          </p:cNvCxnSpPr>
          <p:nvPr/>
        </p:nvCxnSpPr>
        <p:spPr>
          <a:xfrm>
            <a:off x="1700804" y="3860697"/>
            <a:ext cx="1746482" cy="15914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図形グループ 24"/>
          <p:cNvGrpSpPr/>
          <p:nvPr/>
        </p:nvGrpSpPr>
        <p:grpSpPr>
          <a:xfrm>
            <a:off x="5828647" y="5277847"/>
            <a:ext cx="910055" cy="411309"/>
            <a:chOff x="9484142" y="3741761"/>
            <a:chExt cx="1296287" cy="585871"/>
          </a:xfrm>
        </p:grpSpPr>
        <p:grpSp>
          <p:nvGrpSpPr>
            <p:cNvPr id="43" name="図形グループ 42"/>
            <p:cNvGrpSpPr/>
            <p:nvPr/>
          </p:nvGrpSpPr>
          <p:grpSpPr>
            <a:xfrm>
              <a:off x="9484142" y="3741761"/>
              <a:ext cx="1296287" cy="585871"/>
              <a:chOff x="6074935" y="3721758"/>
              <a:chExt cx="1296287" cy="585871"/>
            </a:xfrm>
          </p:grpSpPr>
          <p:cxnSp>
            <p:nvCxnSpPr>
              <p:cNvPr id="45" name="直線コネクタ 44"/>
              <p:cNvCxnSpPr/>
              <p:nvPr/>
            </p:nvCxnSpPr>
            <p:spPr>
              <a:xfrm flipH="1">
                <a:off x="6074935" y="3721758"/>
                <a:ext cx="1" cy="5782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a:off x="7371221" y="3729405"/>
                <a:ext cx="1" cy="5782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9484701" y="3953169"/>
              <a:ext cx="1294288" cy="37446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図形グループ 25"/>
          <p:cNvGrpSpPr/>
          <p:nvPr/>
        </p:nvGrpSpPr>
        <p:grpSpPr>
          <a:xfrm>
            <a:off x="2992568" y="5303691"/>
            <a:ext cx="910055" cy="411309"/>
            <a:chOff x="9484142" y="3741761"/>
            <a:chExt cx="1296287" cy="585871"/>
          </a:xfrm>
        </p:grpSpPr>
        <p:grpSp>
          <p:nvGrpSpPr>
            <p:cNvPr id="39" name="図形グループ 38"/>
            <p:cNvGrpSpPr/>
            <p:nvPr/>
          </p:nvGrpSpPr>
          <p:grpSpPr>
            <a:xfrm>
              <a:off x="9484142" y="3741761"/>
              <a:ext cx="1296287" cy="585871"/>
              <a:chOff x="6074935" y="3721758"/>
              <a:chExt cx="1296287" cy="585871"/>
            </a:xfrm>
          </p:grpSpPr>
          <p:cxnSp>
            <p:nvCxnSpPr>
              <p:cNvPr id="41" name="直線コネクタ 40"/>
              <p:cNvCxnSpPr/>
              <p:nvPr/>
            </p:nvCxnSpPr>
            <p:spPr>
              <a:xfrm flipH="1">
                <a:off x="6074935" y="3721758"/>
                <a:ext cx="1" cy="5782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7371221" y="3729405"/>
                <a:ext cx="1" cy="57822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正方形/長方形 39"/>
            <p:cNvSpPr/>
            <p:nvPr/>
          </p:nvSpPr>
          <p:spPr>
            <a:xfrm>
              <a:off x="9484701" y="3953169"/>
              <a:ext cx="1294288" cy="37446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 name="直線コネクタ 26"/>
          <p:cNvCxnSpPr>
            <a:stCxn id="12" idx="4"/>
          </p:cNvCxnSpPr>
          <p:nvPr/>
        </p:nvCxnSpPr>
        <p:spPr>
          <a:xfrm flipH="1">
            <a:off x="2022409" y="3858809"/>
            <a:ext cx="377619" cy="15620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12" idx="4"/>
          </p:cNvCxnSpPr>
          <p:nvPr/>
        </p:nvCxnSpPr>
        <p:spPr>
          <a:xfrm>
            <a:off x="2400029" y="3858809"/>
            <a:ext cx="1047258" cy="15933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5" idx="4"/>
          </p:cNvCxnSpPr>
          <p:nvPr/>
        </p:nvCxnSpPr>
        <p:spPr>
          <a:xfrm>
            <a:off x="3099253" y="3858809"/>
            <a:ext cx="3184112" cy="1567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5" idx="4"/>
          </p:cNvCxnSpPr>
          <p:nvPr/>
        </p:nvCxnSpPr>
        <p:spPr>
          <a:xfrm>
            <a:off x="3099253" y="3858809"/>
            <a:ext cx="348034" cy="15933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6" idx="4"/>
          </p:cNvCxnSpPr>
          <p:nvPr/>
        </p:nvCxnSpPr>
        <p:spPr>
          <a:xfrm>
            <a:off x="4497701" y="3868879"/>
            <a:ext cx="368986" cy="15466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8" idx="4"/>
          </p:cNvCxnSpPr>
          <p:nvPr/>
        </p:nvCxnSpPr>
        <p:spPr>
          <a:xfrm flipH="1">
            <a:off x="4866687" y="3858809"/>
            <a:ext cx="1029462" cy="15566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19" idx="4"/>
          </p:cNvCxnSpPr>
          <p:nvPr/>
        </p:nvCxnSpPr>
        <p:spPr>
          <a:xfrm flipH="1">
            <a:off x="6283365" y="3868879"/>
            <a:ext cx="312009" cy="15573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19" idx="4"/>
          </p:cNvCxnSpPr>
          <p:nvPr/>
        </p:nvCxnSpPr>
        <p:spPr>
          <a:xfrm flipH="1">
            <a:off x="4866687" y="3868879"/>
            <a:ext cx="1728686" cy="15466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18" idx="4"/>
          </p:cNvCxnSpPr>
          <p:nvPr/>
        </p:nvCxnSpPr>
        <p:spPr>
          <a:xfrm>
            <a:off x="5896149" y="3858809"/>
            <a:ext cx="387215" cy="1567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7" idx="4"/>
          </p:cNvCxnSpPr>
          <p:nvPr/>
        </p:nvCxnSpPr>
        <p:spPr>
          <a:xfrm>
            <a:off x="5196925" y="3868879"/>
            <a:ext cx="1086440" cy="15573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16" idx="4"/>
          </p:cNvCxnSpPr>
          <p:nvPr/>
        </p:nvCxnSpPr>
        <p:spPr>
          <a:xfrm flipH="1">
            <a:off x="2022409" y="3868879"/>
            <a:ext cx="2475292" cy="15519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17" idx="4"/>
          </p:cNvCxnSpPr>
          <p:nvPr/>
        </p:nvCxnSpPr>
        <p:spPr>
          <a:xfrm flipH="1">
            <a:off x="3447286" y="3868879"/>
            <a:ext cx="1749639" cy="1583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20" idx="4"/>
          </p:cNvCxnSpPr>
          <p:nvPr/>
        </p:nvCxnSpPr>
        <p:spPr>
          <a:xfrm flipH="1">
            <a:off x="2022409" y="3858809"/>
            <a:ext cx="1776068" cy="15620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20" idx="4"/>
          </p:cNvCxnSpPr>
          <p:nvPr/>
        </p:nvCxnSpPr>
        <p:spPr>
          <a:xfrm>
            <a:off x="3798477" y="3858809"/>
            <a:ext cx="1068210" cy="15566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7198486" y="3406069"/>
            <a:ext cx="1447800" cy="480131"/>
          </a:xfrm>
          <a:prstGeom prst="rect">
            <a:avLst/>
          </a:prstGeom>
          <a:noFill/>
        </p:spPr>
        <p:txBody>
          <a:bodyPr wrap="square" rtlCol="0">
            <a:spAutoFit/>
          </a:bodyPr>
          <a:lstStyle/>
          <a:p>
            <a:pPr>
              <a:lnSpc>
                <a:spcPct val="90000"/>
              </a:lnSpc>
            </a:pPr>
            <a:r>
              <a:rPr kumimoji="1" lang="ja-JP" altLang="en-US" sz="2800" dirty="0" smtClean="0">
                <a:latin typeface="Meiryo" charset="-128"/>
                <a:ea typeface="Meiryo" charset="-128"/>
                <a:cs typeface="Meiryo" charset="-128"/>
              </a:rPr>
              <a:t>検体</a:t>
            </a:r>
            <a:endParaRPr kumimoji="1" lang="ja-JP" altLang="en-US" sz="2800" dirty="0">
              <a:latin typeface="Meiryo" charset="-128"/>
              <a:ea typeface="Meiryo" charset="-128"/>
              <a:cs typeface="Meiryo" charset="-128"/>
            </a:endParaRPr>
          </a:p>
        </p:txBody>
      </p:sp>
      <p:sp>
        <p:nvSpPr>
          <p:cNvPr id="61" name="テキスト ボックス 60"/>
          <p:cNvSpPr txBox="1"/>
          <p:nvPr/>
        </p:nvSpPr>
        <p:spPr>
          <a:xfrm>
            <a:off x="7202835" y="5343488"/>
            <a:ext cx="1447800" cy="480131"/>
          </a:xfrm>
          <a:prstGeom prst="rect">
            <a:avLst/>
          </a:prstGeom>
          <a:noFill/>
        </p:spPr>
        <p:txBody>
          <a:bodyPr wrap="square" rtlCol="0">
            <a:spAutoFit/>
          </a:bodyPr>
          <a:lstStyle/>
          <a:p>
            <a:pPr>
              <a:lnSpc>
                <a:spcPct val="90000"/>
              </a:lnSpc>
            </a:pPr>
            <a:r>
              <a:rPr kumimoji="1" lang="ja-JP" altLang="en-US" sz="2800" dirty="0" smtClean="0">
                <a:latin typeface="Meiryo" charset="-128"/>
                <a:ea typeface="Meiryo" charset="-128"/>
                <a:cs typeface="Meiryo" charset="-128"/>
              </a:rPr>
              <a:t>プール</a:t>
            </a:r>
            <a:endParaRPr kumimoji="1" lang="ja-JP" altLang="en-US" sz="2800" dirty="0">
              <a:latin typeface="Meiryo" charset="-128"/>
              <a:ea typeface="Meiryo" charset="-128"/>
              <a:cs typeface="Meiryo" charset="-128"/>
            </a:endParaRPr>
          </a:p>
        </p:txBody>
      </p:sp>
      <p:sp>
        <p:nvSpPr>
          <p:cNvPr id="64" name="テキスト ボックス 63"/>
          <p:cNvSpPr txBox="1"/>
          <p:nvPr/>
        </p:nvSpPr>
        <p:spPr>
          <a:xfrm>
            <a:off x="1534709" y="2917997"/>
            <a:ext cx="332191" cy="424732"/>
          </a:xfrm>
          <a:prstGeom prst="rect">
            <a:avLst/>
          </a:prstGeom>
          <a:noFill/>
        </p:spPr>
        <p:txBody>
          <a:bodyPr wrap="square" rtlCol="0">
            <a:spAutoFit/>
          </a:bodyPr>
          <a:lstStyle/>
          <a:p>
            <a:pPr>
              <a:lnSpc>
                <a:spcPct val="90000"/>
              </a:lnSpc>
            </a:pPr>
            <a:r>
              <a:rPr kumimoji="1" lang="en-US" altLang="ja-JP" sz="2400" smtClean="0">
                <a:latin typeface="Meiryo" charset="-128"/>
                <a:ea typeface="Meiryo" charset="-128"/>
                <a:cs typeface="Meiryo" charset="-128"/>
              </a:rPr>
              <a:t>1</a:t>
            </a:r>
            <a:endParaRPr kumimoji="1" lang="ja-JP" altLang="en-US" sz="2400" dirty="0">
              <a:latin typeface="Meiryo" charset="-128"/>
              <a:ea typeface="Meiryo" charset="-128"/>
              <a:cs typeface="Meiryo" charset="-128"/>
            </a:endParaRPr>
          </a:p>
        </p:txBody>
      </p:sp>
      <p:sp>
        <p:nvSpPr>
          <p:cNvPr id="65" name="テキスト ボックス 64"/>
          <p:cNvSpPr txBox="1"/>
          <p:nvPr/>
        </p:nvSpPr>
        <p:spPr>
          <a:xfrm>
            <a:off x="2233932" y="2917997"/>
            <a:ext cx="332191" cy="424732"/>
          </a:xfrm>
          <a:prstGeom prst="rect">
            <a:avLst/>
          </a:prstGeom>
          <a:noFill/>
        </p:spPr>
        <p:txBody>
          <a:bodyPr wrap="square" rtlCol="0">
            <a:spAutoFit/>
          </a:bodyPr>
          <a:lstStyle/>
          <a:p>
            <a:pPr>
              <a:lnSpc>
                <a:spcPct val="90000"/>
              </a:lnSpc>
            </a:pPr>
            <a:r>
              <a:rPr kumimoji="1" lang="en-US" altLang="ja-JP" sz="2400" dirty="0">
                <a:latin typeface="Meiryo" charset="-128"/>
                <a:ea typeface="Meiryo" charset="-128"/>
                <a:cs typeface="Meiryo" charset="-128"/>
              </a:rPr>
              <a:t>2</a:t>
            </a:r>
            <a:endParaRPr kumimoji="1" lang="ja-JP" altLang="en-US" sz="2400" dirty="0">
              <a:latin typeface="Meiryo" charset="-128"/>
              <a:ea typeface="Meiryo" charset="-128"/>
              <a:cs typeface="Meiryo" charset="-128"/>
            </a:endParaRPr>
          </a:p>
        </p:txBody>
      </p:sp>
      <p:sp>
        <p:nvSpPr>
          <p:cNvPr id="67" name="テキスト ボックス 66"/>
          <p:cNvSpPr txBox="1"/>
          <p:nvPr/>
        </p:nvSpPr>
        <p:spPr>
          <a:xfrm>
            <a:off x="2938797" y="2919299"/>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3</a:t>
            </a:r>
            <a:endParaRPr kumimoji="1" lang="ja-JP" altLang="en-US" sz="2400" dirty="0">
              <a:latin typeface="Meiryo" charset="-128"/>
              <a:ea typeface="Meiryo" charset="-128"/>
              <a:cs typeface="Meiryo" charset="-128"/>
            </a:endParaRPr>
          </a:p>
        </p:txBody>
      </p:sp>
      <p:sp>
        <p:nvSpPr>
          <p:cNvPr id="68" name="テキスト ボックス 67"/>
          <p:cNvSpPr txBox="1"/>
          <p:nvPr/>
        </p:nvSpPr>
        <p:spPr>
          <a:xfrm>
            <a:off x="3632380" y="2917997"/>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4</a:t>
            </a:r>
            <a:endParaRPr kumimoji="1" lang="ja-JP" altLang="en-US" sz="2400" dirty="0">
              <a:latin typeface="Meiryo" charset="-128"/>
              <a:ea typeface="Meiryo" charset="-128"/>
              <a:cs typeface="Meiryo" charset="-128"/>
            </a:endParaRPr>
          </a:p>
        </p:txBody>
      </p:sp>
      <p:sp>
        <p:nvSpPr>
          <p:cNvPr id="69" name="テキスト ボックス 68"/>
          <p:cNvSpPr txBox="1"/>
          <p:nvPr/>
        </p:nvSpPr>
        <p:spPr>
          <a:xfrm>
            <a:off x="4326767" y="2917377"/>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5</a:t>
            </a:r>
            <a:endParaRPr kumimoji="1" lang="ja-JP" altLang="en-US" sz="2400" dirty="0">
              <a:latin typeface="Meiryo" charset="-128"/>
              <a:ea typeface="Meiryo" charset="-128"/>
              <a:cs typeface="Meiryo" charset="-128"/>
            </a:endParaRPr>
          </a:p>
        </p:txBody>
      </p:sp>
      <p:sp>
        <p:nvSpPr>
          <p:cNvPr id="70" name="テキスト ボックス 69"/>
          <p:cNvSpPr txBox="1"/>
          <p:nvPr/>
        </p:nvSpPr>
        <p:spPr>
          <a:xfrm>
            <a:off x="5030427" y="2915081"/>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6</a:t>
            </a:r>
            <a:endParaRPr kumimoji="1" lang="ja-JP" altLang="en-US" sz="2400" dirty="0">
              <a:latin typeface="Meiryo" charset="-128"/>
              <a:ea typeface="Meiryo" charset="-128"/>
              <a:cs typeface="Meiryo" charset="-128"/>
            </a:endParaRPr>
          </a:p>
        </p:txBody>
      </p:sp>
      <p:sp>
        <p:nvSpPr>
          <p:cNvPr id="71" name="テキスト ボックス 70"/>
          <p:cNvSpPr txBox="1"/>
          <p:nvPr/>
        </p:nvSpPr>
        <p:spPr>
          <a:xfrm>
            <a:off x="5725284" y="2915081"/>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7</a:t>
            </a:r>
            <a:endParaRPr kumimoji="1" lang="ja-JP" altLang="en-US" sz="2400" dirty="0">
              <a:latin typeface="Meiryo" charset="-128"/>
              <a:ea typeface="Meiryo" charset="-128"/>
              <a:cs typeface="Meiryo" charset="-128"/>
            </a:endParaRPr>
          </a:p>
        </p:txBody>
      </p:sp>
      <p:sp>
        <p:nvSpPr>
          <p:cNvPr id="72" name="テキスト ボックス 71"/>
          <p:cNvSpPr txBox="1"/>
          <p:nvPr/>
        </p:nvSpPr>
        <p:spPr>
          <a:xfrm>
            <a:off x="6426047" y="2924390"/>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8</a:t>
            </a:r>
            <a:endParaRPr kumimoji="1" lang="ja-JP" altLang="en-US" sz="2400" dirty="0">
              <a:latin typeface="Meiryo" charset="-128"/>
              <a:ea typeface="Meiryo" charset="-128"/>
              <a:cs typeface="Meiryo" charset="-128"/>
            </a:endParaRPr>
          </a:p>
        </p:txBody>
      </p:sp>
      <p:sp>
        <p:nvSpPr>
          <p:cNvPr id="73" name="テキスト ボックス 72"/>
          <p:cNvSpPr txBox="1"/>
          <p:nvPr/>
        </p:nvSpPr>
        <p:spPr>
          <a:xfrm>
            <a:off x="1856105" y="5694183"/>
            <a:ext cx="332191"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a</a:t>
            </a:r>
            <a:endParaRPr kumimoji="1" lang="ja-JP" altLang="en-US" sz="2400" dirty="0">
              <a:latin typeface="Meiryo" charset="-128"/>
              <a:ea typeface="Meiryo" charset="-128"/>
              <a:cs typeface="Meiryo" charset="-128"/>
            </a:endParaRPr>
          </a:p>
        </p:txBody>
      </p:sp>
      <p:sp>
        <p:nvSpPr>
          <p:cNvPr id="76" name="テキスト ボックス 75"/>
          <p:cNvSpPr txBox="1"/>
          <p:nvPr/>
        </p:nvSpPr>
        <p:spPr>
          <a:xfrm>
            <a:off x="3283092" y="5694183"/>
            <a:ext cx="332191" cy="424732"/>
          </a:xfrm>
          <a:prstGeom prst="rect">
            <a:avLst/>
          </a:prstGeom>
          <a:noFill/>
        </p:spPr>
        <p:txBody>
          <a:bodyPr wrap="square" rtlCol="0">
            <a:spAutoFit/>
          </a:bodyPr>
          <a:lstStyle/>
          <a:p>
            <a:pPr>
              <a:lnSpc>
                <a:spcPct val="90000"/>
              </a:lnSpc>
            </a:pPr>
            <a:r>
              <a:rPr kumimoji="1" lang="en-US" altLang="ja-JP" sz="2400" dirty="0">
                <a:latin typeface="Meiryo" charset="-128"/>
                <a:ea typeface="Meiryo" charset="-128"/>
                <a:cs typeface="Meiryo" charset="-128"/>
              </a:rPr>
              <a:t>b</a:t>
            </a:r>
            <a:endParaRPr kumimoji="1" lang="ja-JP" altLang="en-US" sz="2400" dirty="0">
              <a:latin typeface="Meiryo" charset="-128"/>
              <a:ea typeface="Meiryo" charset="-128"/>
              <a:cs typeface="Meiryo" charset="-128"/>
            </a:endParaRPr>
          </a:p>
        </p:txBody>
      </p:sp>
      <p:sp>
        <p:nvSpPr>
          <p:cNvPr id="77" name="テキスト ボックス 76"/>
          <p:cNvSpPr txBox="1"/>
          <p:nvPr/>
        </p:nvSpPr>
        <p:spPr>
          <a:xfrm>
            <a:off x="4707697" y="5698628"/>
            <a:ext cx="332191" cy="424732"/>
          </a:xfrm>
          <a:prstGeom prst="rect">
            <a:avLst/>
          </a:prstGeom>
          <a:noFill/>
        </p:spPr>
        <p:txBody>
          <a:bodyPr wrap="square" rtlCol="0">
            <a:spAutoFit/>
          </a:bodyPr>
          <a:lstStyle/>
          <a:p>
            <a:pPr>
              <a:lnSpc>
                <a:spcPct val="90000"/>
              </a:lnSpc>
            </a:pPr>
            <a:r>
              <a:rPr kumimoji="1" lang="en-US" altLang="ja-JP" sz="2400" dirty="0">
                <a:latin typeface="Meiryo" charset="-128"/>
                <a:ea typeface="Meiryo" charset="-128"/>
                <a:cs typeface="Meiryo" charset="-128"/>
              </a:rPr>
              <a:t>c</a:t>
            </a:r>
            <a:endParaRPr kumimoji="1" lang="ja-JP" altLang="en-US" sz="2400" dirty="0">
              <a:latin typeface="Meiryo" charset="-128"/>
              <a:ea typeface="Meiryo" charset="-128"/>
              <a:cs typeface="Meiryo" charset="-128"/>
            </a:endParaRPr>
          </a:p>
        </p:txBody>
      </p:sp>
      <p:sp>
        <p:nvSpPr>
          <p:cNvPr id="78" name="テキスト ボックス 77"/>
          <p:cNvSpPr txBox="1"/>
          <p:nvPr/>
        </p:nvSpPr>
        <p:spPr>
          <a:xfrm>
            <a:off x="6119165" y="5694183"/>
            <a:ext cx="332191" cy="424732"/>
          </a:xfrm>
          <a:prstGeom prst="rect">
            <a:avLst/>
          </a:prstGeom>
          <a:noFill/>
        </p:spPr>
        <p:txBody>
          <a:bodyPr wrap="square" rtlCol="0">
            <a:spAutoFit/>
          </a:bodyPr>
          <a:lstStyle/>
          <a:p>
            <a:pPr>
              <a:lnSpc>
                <a:spcPct val="90000"/>
              </a:lnSpc>
            </a:pPr>
            <a:r>
              <a:rPr kumimoji="1" lang="en-US" altLang="ja-JP" sz="2400" dirty="0">
                <a:latin typeface="Meiryo" charset="-128"/>
                <a:ea typeface="Meiryo" charset="-128"/>
                <a:cs typeface="Meiryo" charset="-128"/>
              </a:rPr>
              <a:t>d</a:t>
            </a:r>
            <a:endParaRPr kumimoji="1"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63624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0"/>
                                        </p:tgtEl>
                                      </p:cBhvr>
                                    </p:animEffect>
                                    <p:set>
                                      <p:cBhvr>
                                        <p:cTn id="16" dur="1" fill="hold">
                                          <p:stCondLst>
                                            <p:cond delay="499"/>
                                          </p:stCondLst>
                                        </p:cTn>
                                        <p:tgtEl>
                                          <p:spTgt spid="3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7"/>
                                        </p:tgtEl>
                                      </p:cBhvr>
                                    </p:animEffect>
                                    <p:set>
                                      <p:cBhvr>
                                        <p:cTn id="28" dur="1" fill="hold">
                                          <p:stCondLst>
                                            <p:cond delay="499"/>
                                          </p:stCondLst>
                                        </p:cTn>
                                        <p:tgtEl>
                                          <p:spTgt spid="2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38"/>
                                        </p:tgtEl>
                                      </p:cBhvr>
                                    </p:animEffect>
                                    <p:set>
                                      <p:cBhvr>
                                        <p:cTn id="37" dur="1" fill="hold">
                                          <p:stCondLst>
                                            <p:cond delay="499"/>
                                          </p:stCondLst>
                                        </p:cTn>
                                        <p:tgtEl>
                                          <p:spTgt spid="3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6"/>
                                        </p:tgtEl>
                                      </p:cBhvr>
                                    </p:animEffect>
                                    <p:set>
                                      <p:cBhvr>
                                        <p:cTn id="43" dur="1" fill="hold">
                                          <p:stCondLst>
                                            <p:cond delay="499"/>
                                          </p:stCondLst>
                                        </p:cTn>
                                        <p:tgtEl>
                                          <p:spTgt spid="36"/>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35"/>
                                        </p:tgtEl>
                                      </p:cBhvr>
                                    </p:animEffect>
                                    <p:set>
                                      <p:cBhvr>
                                        <p:cTn id="49" dur="1" fill="hold">
                                          <p:stCondLst>
                                            <p:cond delay="499"/>
                                          </p:stCondLst>
                                        </p:cTn>
                                        <p:tgtEl>
                                          <p:spTgt spid="35"/>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34"/>
                                        </p:tgtEl>
                                      </p:cBhvr>
                                    </p:animEffect>
                                    <p:set>
                                      <p:cBhvr>
                                        <p:cTn id="55" dur="1" fill="hold">
                                          <p:stCondLst>
                                            <p:cond delay="499"/>
                                          </p:stCondLst>
                                        </p:cTn>
                                        <p:tgtEl>
                                          <p:spTgt spid="3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23"/>
                                        </p:tgtEl>
                                      </p:cBhvr>
                                    </p:animEffect>
                                    <p:set>
                                      <p:cBhvr>
                                        <p:cTn id="64" dur="1" fill="hold">
                                          <p:stCondLst>
                                            <p:cond delay="499"/>
                                          </p:stCondLst>
                                        </p:cTn>
                                        <p:tgtEl>
                                          <p:spTgt spid="23"/>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65"/>
                                        </p:tgtEl>
                                      </p:cBhvr>
                                    </p:animEffect>
                                    <p:set>
                                      <p:cBhvr>
                                        <p:cTn id="70" dur="1" fill="hold">
                                          <p:stCondLst>
                                            <p:cond delay="499"/>
                                          </p:stCondLst>
                                        </p:cTn>
                                        <p:tgtEl>
                                          <p:spTgt spid="65"/>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64"/>
                                        </p:tgtEl>
                                      </p:cBhvr>
                                    </p:animEffect>
                                    <p:set>
                                      <p:cBhvr>
                                        <p:cTn id="73" dur="1" fill="hold">
                                          <p:stCondLst>
                                            <p:cond delay="499"/>
                                          </p:stCondLst>
                                        </p:cTn>
                                        <p:tgtEl>
                                          <p:spTgt spid="64"/>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70"/>
                                        </p:tgtEl>
                                      </p:cBhvr>
                                    </p:animEffect>
                                    <p:set>
                                      <p:cBhvr>
                                        <p:cTn id="76" dur="1" fill="hold">
                                          <p:stCondLst>
                                            <p:cond delay="499"/>
                                          </p:stCondLst>
                                        </p:cTn>
                                        <p:tgtEl>
                                          <p:spTgt spid="70"/>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71"/>
                                        </p:tgtEl>
                                      </p:cBhvr>
                                    </p:animEffect>
                                    <p:set>
                                      <p:cBhvr>
                                        <p:cTn id="79" dur="1" fill="hold">
                                          <p:stCondLst>
                                            <p:cond delay="499"/>
                                          </p:stCondLst>
                                        </p:cTn>
                                        <p:tgtEl>
                                          <p:spTgt spid="71"/>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72"/>
                                        </p:tgtEl>
                                      </p:cBhvr>
                                    </p:animEffect>
                                    <p:set>
                                      <p:cBhvr>
                                        <p:cTn id="82" dur="1" fill="hold">
                                          <p:stCondLst>
                                            <p:cond delay="499"/>
                                          </p:stCondLst>
                                        </p:cTn>
                                        <p:tgtEl>
                                          <p:spTgt spid="72"/>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76"/>
                                        </p:tgtEl>
                                      </p:cBhvr>
                                    </p:animEffect>
                                    <p:set>
                                      <p:cBhvr>
                                        <p:cTn id="85" dur="1" fill="hold">
                                          <p:stCondLst>
                                            <p:cond delay="499"/>
                                          </p:stCondLst>
                                        </p:cTn>
                                        <p:tgtEl>
                                          <p:spTgt spid="76"/>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78"/>
                                        </p:tgtEl>
                                      </p:cBhvr>
                                    </p:animEffect>
                                    <p:set>
                                      <p:cBhvr>
                                        <p:cTn id="88" dur="1" fill="hold">
                                          <p:stCondLst>
                                            <p:cond delay="499"/>
                                          </p:stCondLst>
                                        </p:cTn>
                                        <p:tgtEl>
                                          <p:spTgt spid="7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0" nodeType="click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31"/>
                                        </p:tgtEl>
                                      </p:cBhvr>
                                    </p:animEffect>
                                    <p:set>
                                      <p:cBhvr>
                                        <p:cTn id="96" dur="1" fill="hold">
                                          <p:stCondLst>
                                            <p:cond delay="499"/>
                                          </p:stCondLst>
                                        </p:cTn>
                                        <p:tgtEl>
                                          <p:spTgt spid="31"/>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37"/>
                                        </p:tgtEl>
                                      </p:cBhvr>
                                    </p:animEffect>
                                    <p:set>
                                      <p:cBhvr>
                                        <p:cTn id="99" dur="1" fill="hold">
                                          <p:stCondLst>
                                            <p:cond delay="499"/>
                                          </p:stCondLst>
                                        </p:cTn>
                                        <p:tgtEl>
                                          <p:spTgt spid="37"/>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20"/>
                                        </p:tgtEl>
                                      </p:cBhvr>
                                    </p:animEffect>
                                    <p:set>
                                      <p:cBhvr>
                                        <p:cTn id="102" dur="1" fill="hold">
                                          <p:stCondLst>
                                            <p:cond delay="499"/>
                                          </p:stCondLst>
                                        </p:cTn>
                                        <p:tgtEl>
                                          <p:spTgt spid="20"/>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22"/>
                                        </p:tgtEl>
                                      </p:cBhvr>
                                    </p:animEffect>
                                    <p:set>
                                      <p:cBhvr>
                                        <p:cTn id="105" dur="1" fill="hold">
                                          <p:stCondLst>
                                            <p:cond delay="499"/>
                                          </p:stCondLst>
                                        </p:cTn>
                                        <p:tgtEl>
                                          <p:spTgt spid="22"/>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19"/>
                                        </p:tgtEl>
                                      </p:cBhvr>
                                    </p:animEffect>
                                    <p:set>
                                      <p:cBhvr>
                                        <p:cTn id="108" dur="1" fill="hold">
                                          <p:stCondLst>
                                            <p:cond delay="499"/>
                                          </p:stCondLst>
                                        </p:cTn>
                                        <p:tgtEl>
                                          <p:spTgt spid="19"/>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21"/>
                                        </p:tgtEl>
                                      </p:cBhvr>
                                    </p:animEffect>
                                    <p:set>
                                      <p:cBhvr>
                                        <p:cTn id="111" dur="1" fill="hold">
                                          <p:stCondLst>
                                            <p:cond delay="499"/>
                                          </p:stCondLst>
                                        </p:cTn>
                                        <p:tgtEl>
                                          <p:spTgt spid="21"/>
                                        </p:tgtEl>
                                        <p:attrNameLst>
                                          <p:attrName>style.visibility</p:attrName>
                                        </p:attrNameLst>
                                      </p:cBhvr>
                                      <p:to>
                                        <p:strVal val="hidden"/>
                                      </p:to>
                                    </p:set>
                                  </p:childTnLst>
                                </p:cTn>
                              </p:par>
                              <p:par>
                                <p:cTn id="112" presetID="10" presetClass="exit" presetSubtype="0" fill="hold" grpId="0" nodeType="withEffect">
                                  <p:stCondLst>
                                    <p:cond delay="0"/>
                                  </p:stCondLst>
                                  <p:childTnLst>
                                    <p:animEffect transition="out" filter="fade">
                                      <p:cBhvr>
                                        <p:cTn id="113" dur="500"/>
                                        <p:tgtEl>
                                          <p:spTgt spid="73"/>
                                        </p:tgtEl>
                                      </p:cBhvr>
                                    </p:animEffect>
                                    <p:set>
                                      <p:cBhvr>
                                        <p:cTn id="114" dur="1" fill="hold">
                                          <p:stCondLst>
                                            <p:cond delay="499"/>
                                          </p:stCondLst>
                                        </p:cTn>
                                        <p:tgtEl>
                                          <p:spTgt spid="73"/>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77"/>
                                        </p:tgtEl>
                                      </p:cBhvr>
                                    </p:animEffect>
                                    <p:set>
                                      <p:cBhvr>
                                        <p:cTn id="117" dur="1" fill="hold">
                                          <p:stCondLst>
                                            <p:cond delay="499"/>
                                          </p:stCondLst>
                                        </p:cTn>
                                        <p:tgtEl>
                                          <p:spTgt spid="77"/>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69"/>
                                        </p:tgtEl>
                                      </p:cBhvr>
                                    </p:animEffect>
                                    <p:set>
                                      <p:cBhvr>
                                        <p:cTn id="120" dur="1" fill="hold">
                                          <p:stCondLst>
                                            <p:cond delay="4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animBg="1"/>
      <p:bldP spid="16" grpId="0" animBg="1"/>
      <p:bldP spid="17" grpId="0" animBg="1"/>
      <p:bldP spid="64" grpId="0"/>
      <p:bldP spid="65" grpId="0"/>
      <p:bldP spid="67" grpId="0"/>
      <p:bldP spid="69" grpId="0"/>
      <p:bldP spid="70" grpId="0"/>
      <p:bldP spid="71" grpId="0"/>
      <p:bldP spid="72" grpId="0"/>
      <p:bldP spid="73" grpId="0"/>
      <p:bldP spid="76" grpId="0"/>
      <p:bldP spid="77" grpId="0"/>
      <p:bldP spid="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ネットワークトモグラフィにおける　</a:t>
            </a:r>
            <a:r>
              <a:rPr lang="ja-JP" altLang="en-US" sz="3000" dirty="0" smtClean="0"/>
              <a:t>グループ検査</a:t>
            </a:r>
            <a:endParaRPr lang="ja-JP" altLang="en-US" sz="30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6</a:t>
            </a:fld>
            <a:endParaRPr lang="en-US" altLang="ja-JP" sz="1600"/>
          </a:p>
        </p:txBody>
      </p:sp>
      <p:sp>
        <p:nvSpPr>
          <p:cNvPr id="7" name="コンテンツ プレースホルダー 13"/>
          <p:cNvSpPr>
            <a:spLocks noGrp="1"/>
          </p:cNvSpPr>
          <p:nvPr>
            <p:ph idx="1"/>
          </p:nvPr>
        </p:nvSpPr>
        <p:spPr>
          <a:xfrm>
            <a:off x="1142108" y="1905000"/>
            <a:ext cx="6859786" cy="4267200"/>
          </a:xfrm>
        </p:spPr>
        <p:txBody>
          <a:bodyPr>
            <a:normAutofit/>
          </a:bodyPr>
          <a:lstStyle/>
          <a:p>
            <a:r>
              <a:rPr lang="ja-JP" altLang="en-US" sz="2800" dirty="0" smtClean="0"/>
              <a:t>観測パスに含まれるリンクがグループ</a:t>
            </a:r>
            <a:endParaRPr lang="en-US" altLang="ja-JP" sz="2800" dirty="0" smtClean="0"/>
          </a:p>
          <a:p>
            <a:r>
              <a:rPr lang="ja-JP" altLang="en-US" sz="2800" dirty="0" smtClean="0"/>
              <a:t>分類</a:t>
            </a:r>
            <a:endParaRPr lang="en-US" altLang="ja-JP" sz="2800" dirty="0" smtClean="0"/>
          </a:p>
          <a:p>
            <a:pPr lvl="3"/>
            <a:r>
              <a:rPr lang="ja-JP" altLang="en-US" sz="2400" dirty="0" smtClean="0"/>
              <a:t>適応型</a:t>
            </a:r>
            <a:endParaRPr lang="en-US" altLang="ja-JP" sz="2400" dirty="0" smtClean="0"/>
          </a:p>
          <a:p>
            <a:pPr lvl="6"/>
            <a:r>
              <a:rPr lang="ja-JP" altLang="en-US" sz="2400" dirty="0" smtClean="0">
                <a:latin typeface="Meiryo" charset="-128"/>
                <a:ea typeface="Meiryo" charset="-128"/>
                <a:cs typeface="Meiryo" charset="-128"/>
              </a:rPr>
              <a:t>本研究で</a:t>
            </a:r>
            <a:r>
              <a:rPr lang="ja-JP" altLang="en-US" sz="2400" dirty="0" smtClean="0">
                <a:latin typeface="Meiryo" charset="-128"/>
                <a:ea typeface="Meiryo" charset="-128"/>
                <a:cs typeface="Meiryo" charset="-128"/>
              </a:rPr>
              <a:t>使用</a:t>
            </a:r>
            <a:endParaRPr lang="en-US" altLang="ja-JP" sz="2400" dirty="0" smtClean="0">
              <a:latin typeface="Meiryo" charset="-128"/>
              <a:ea typeface="Meiryo" charset="-128"/>
              <a:cs typeface="Meiryo" charset="-128"/>
            </a:endParaRPr>
          </a:p>
          <a:p>
            <a:pPr lvl="6"/>
            <a:r>
              <a:rPr lang="ja-JP" altLang="en-US" sz="2400" dirty="0" smtClean="0">
                <a:solidFill>
                  <a:srgbClr val="00B0F0"/>
                </a:solidFill>
                <a:latin typeface="Meiryo" charset="-128"/>
                <a:ea typeface="Meiryo" charset="-128"/>
                <a:cs typeface="Meiryo" charset="-128"/>
              </a:rPr>
              <a:t>段階的</a:t>
            </a:r>
            <a:r>
              <a:rPr lang="ja-JP" altLang="en-US" sz="2400" dirty="0" smtClean="0">
                <a:latin typeface="Meiryo" charset="-128"/>
                <a:ea typeface="Meiryo" charset="-128"/>
                <a:cs typeface="Meiryo" charset="-128"/>
              </a:rPr>
              <a:t>に観測パスを生成する</a:t>
            </a:r>
            <a:endParaRPr lang="en-US" altLang="ja-JP" sz="2400" dirty="0" smtClean="0">
              <a:latin typeface="Meiryo" charset="-128"/>
              <a:ea typeface="Meiryo" charset="-128"/>
              <a:cs typeface="Meiryo" charset="-128"/>
            </a:endParaRPr>
          </a:p>
          <a:p>
            <a:pPr lvl="6"/>
            <a:endParaRPr lang="en-US" altLang="ja-JP" sz="2400" dirty="0" smtClean="0">
              <a:latin typeface="Meiryo" charset="-128"/>
              <a:ea typeface="Meiryo" charset="-128"/>
              <a:cs typeface="Meiryo" charset="-128"/>
            </a:endParaRPr>
          </a:p>
          <a:p>
            <a:pPr lvl="3"/>
            <a:r>
              <a:rPr lang="ja-JP" altLang="en-US" sz="2400" dirty="0" smtClean="0"/>
              <a:t>非適応型</a:t>
            </a:r>
            <a:endParaRPr lang="en-US" altLang="ja-JP" sz="2400" dirty="0" smtClean="0"/>
          </a:p>
          <a:p>
            <a:pPr lvl="6"/>
            <a:r>
              <a:rPr lang="ja-JP" altLang="en-US" sz="2400" dirty="0" smtClean="0">
                <a:latin typeface="Meiryo" charset="-128"/>
                <a:ea typeface="Meiryo" charset="-128"/>
                <a:cs typeface="Meiryo" charset="-128"/>
              </a:rPr>
              <a:t>比較</a:t>
            </a:r>
            <a:r>
              <a:rPr lang="ja-JP" altLang="en-US" sz="2400" dirty="0" smtClean="0">
                <a:latin typeface="Meiryo" charset="-128"/>
                <a:ea typeface="Meiryo" charset="-128"/>
                <a:cs typeface="Meiryo" charset="-128"/>
              </a:rPr>
              <a:t>対象</a:t>
            </a:r>
            <a:endParaRPr lang="en-US" altLang="ja-JP" sz="2400" dirty="0" smtClean="0">
              <a:latin typeface="Meiryo" charset="-128"/>
              <a:ea typeface="Meiryo" charset="-128"/>
              <a:cs typeface="Meiryo" charset="-128"/>
            </a:endParaRPr>
          </a:p>
          <a:p>
            <a:pPr lvl="6"/>
            <a:r>
              <a:rPr lang="ja-JP" altLang="en-US" sz="2400" dirty="0" smtClean="0">
                <a:solidFill>
                  <a:srgbClr val="FF0000"/>
                </a:solidFill>
                <a:latin typeface="Meiryo" charset="-128"/>
                <a:ea typeface="Meiryo" charset="-128"/>
                <a:cs typeface="Meiryo" charset="-128"/>
              </a:rPr>
              <a:t>予め</a:t>
            </a:r>
            <a:r>
              <a:rPr lang="ja-JP" altLang="en-US" sz="2400" dirty="0" smtClean="0">
                <a:latin typeface="Meiryo" charset="-128"/>
                <a:ea typeface="Meiryo" charset="-128"/>
                <a:cs typeface="Meiryo" charset="-128"/>
              </a:rPr>
              <a:t>全ての観測パスを生成する</a:t>
            </a:r>
            <a:endParaRPr lang="en-US" altLang="ja-JP" sz="2400" dirty="0" smtClean="0">
              <a:latin typeface="Meiryo" charset="-128"/>
              <a:ea typeface="Meiryo" charset="-128"/>
              <a:cs typeface="Meiryo" charset="-128"/>
            </a:endParaRPr>
          </a:p>
        </p:txBody>
      </p:sp>
    </p:spTree>
    <p:extLst>
      <p:ext uri="{BB962C8B-B14F-4D97-AF65-F5344CB8AC3E}">
        <p14:creationId xmlns:p14="http://schemas.microsoft.com/office/powerpoint/2010/main" val="204013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数理モデルによる定式</a:t>
            </a:r>
            <a:endParaRPr lang="ja-JP" altLang="en-US" sz="3000" dirty="0"/>
          </a:p>
        </p:txBody>
      </p:sp>
      <p:sp>
        <p:nvSpPr>
          <p:cNvPr id="14" name="コンテンツ プレースホルダー 13"/>
          <p:cNvSpPr>
            <a:spLocks noGrp="1"/>
          </p:cNvSpPr>
          <p:nvPr>
            <p:ph idx="1"/>
          </p:nvPr>
        </p:nvSpPr>
        <p:spPr/>
        <p:txBody>
          <a:bodyPr>
            <a:normAutofit/>
          </a:bodyPr>
          <a:lstStyle/>
          <a:p>
            <a:r>
              <a:rPr lang="ja-JP" altLang="en-US" sz="2800" dirty="0" smtClean="0"/>
              <a:t>リンク状態ベクトル</a:t>
            </a:r>
            <a:endParaRPr lang="en-US" altLang="ja-JP" sz="2800" dirty="0" smtClean="0"/>
          </a:p>
          <a:p>
            <a:endParaRPr lang="en-US" altLang="ja-JP" sz="2800" dirty="0" smtClean="0"/>
          </a:p>
          <a:p>
            <a:endParaRPr lang="en-US" altLang="ja-JP" sz="600" dirty="0"/>
          </a:p>
          <a:p>
            <a:r>
              <a:rPr lang="ja-JP" altLang="en-US" sz="2800" dirty="0" smtClean="0"/>
              <a:t>観測ベクトル</a:t>
            </a:r>
            <a:endParaRPr lang="en-US" altLang="ja-JP" sz="2800" dirty="0" smtClean="0"/>
          </a:p>
          <a:p>
            <a:endParaRPr lang="en-US" altLang="ja-JP" sz="2800" dirty="0" smtClean="0"/>
          </a:p>
          <a:p>
            <a:endParaRPr lang="en-US" altLang="ja-JP" sz="800" dirty="0"/>
          </a:p>
          <a:p>
            <a:r>
              <a:rPr lang="en-US" altLang="ja-JP" sz="2800" dirty="0" smtClean="0"/>
              <a:t>2</a:t>
            </a:r>
            <a:r>
              <a:rPr lang="ja-JP" altLang="en-US" sz="2800" dirty="0" smtClean="0"/>
              <a:t>つのベクトルの関係</a:t>
            </a:r>
            <a:endParaRPr lang="en-US" altLang="ja-JP" sz="28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7</a:t>
            </a:fld>
            <a:endParaRPr lang="en-US" altLang="ja-JP" sz="1600"/>
          </a:p>
        </p:txBody>
      </p:sp>
      <mc:AlternateContent xmlns:mc="http://schemas.openxmlformats.org/markup-compatibility/2006" xmlns:a14="http://schemas.microsoft.com/office/drawing/2010/main">
        <mc:Choice Requires="a14">
          <p:sp>
            <p:nvSpPr>
              <p:cNvPr id="2" name="正方形/長方形 1"/>
              <p:cNvSpPr/>
              <p:nvPr/>
            </p:nvSpPr>
            <p:spPr>
              <a:xfrm>
                <a:off x="1752600" y="2286000"/>
                <a:ext cx="2628668"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a:latin typeface="Cambria Math" charset="0"/>
                            </a:rPr>
                          </m:ctrlPr>
                        </m:sSubPr>
                        <m:e>
                          <m:r>
                            <a:rPr lang="ja-JP" altLang="en-US" i="1">
                              <a:latin typeface="Cambria Math" charset="0"/>
                            </a:rPr>
                            <m:t>𝑥</m:t>
                          </m:r>
                        </m:e>
                        <m:sub>
                          <m:r>
                            <a:rPr lang="ja-JP" altLang="en-US" i="1">
                              <a:latin typeface="Cambria Math" charset="0"/>
                            </a:rPr>
                            <m:t>𝑙</m:t>
                          </m:r>
                        </m:sub>
                      </m:sSub>
                      <m:r>
                        <a:rPr lang="ja-JP" altLang="en-US" i="0">
                          <a:latin typeface="Cambria Math" charset="0"/>
                        </a:rPr>
                        <m:t>=</m:t>
                      </m:r>
                      <m:d>
                        <m:dPr>
                          <m:begChr m:val="{"/>
                          <m:endChr m:val=""/>
                          <m:ctrlPr>
                            <a:rPr lang="ja-JP" altLang="en-US" i="1">
                              <a:latin typeface="Cambria Math" charset="0"/>
                            </a:rPr>
                          </m:ctrlPr>
                        </m:dPr>
                        <m:e>
                          <m:eqArr>
                            <m:eqArrPr>
                              <m:ctrlPr>
                                <a:rPr lang="ja-JP" altLang="en-US" i="1">
                                  <a:latin typeface="Cambria Math" charset="0"/>
                                </a:rPr>
                              </m:ctrlPr>
                            </m:eqArrPr>
                            <m:e>
                              <m:r>
                                <a:rPr lang="ja-JP" altLang="en-US" i="0">
                                  <a:latin typeface="Cambria Math" charset="0"/>
                                </a:rPr>
                                <m:t>&amp;0&amp;   &amp;</m:t>
                              </m:r>
                              <m:sSub>
                                <m:sSubPr>
                                  <m:ctrlPr>
                                    <a:rPr lang="ja-JP" altLang="en-US" i="1">
                                      <a:latin typeface="Cambria Math" charset="0"/>
                                    </a:rPr>
                                  </m:ctrlPr>
                                </m:sSubPr>
                                <m:e>
                                  <m:r>
                                    <a:rPr lang="ja-JP" altLang="en-US" i="1">
                                      <a:latin typeface="Cambria Math" charset="0"/>
                                    </a:rPr>
                                    <m:t>𝑖𝑓</m:t>
                                  </m:r>
                                  <m:r>
                                    <a:rPr lang="ja-JP" altLang="en-US" i="0">
                                      <a:latin typeface="Cambria Math" charset="0"/>
                                    </a:rPr>
                                    <m:t> </m:t>
                                  </m:r>
                                  <m:r>
                                    <a:rPr lang="ja-JP" altLang="en-US" i="1">
                                      <a:latin typeface="Cambria Math" charset="0"/>
                                    </a:rPr>
                                    <m:t>𝑒</m:t>
                                  </m:r>
                                </m:e>
                                <m:sub>
                                  <m:r>
                                    <a:rPr lang="ja-JP" altLang="en-US" i="1">
                                      <a:latin typeface="Cambria Math" charset="0"/>
                                    </a:rPr>
                                    <m:t>𝑙</m:t>
                                  </m:r>
                                </m:sub>
                              </m:sSub>
                              <m:r>
                                <a:rPr lang="ja-JP" altLang="en-US" i="0">
                                  <a:latin typeface="Cambria Math" charset="0"/>
                                </a:rPr>
                                <m:t> ∈ </m:t>
                              </m:r>
                              <m:r>
                                <a:rPr lang="en-US" altLang="ja-JP" i="1" smtClean="0">
                                  <a:latin typeface="Cambria Math" charset="0"/>
                                  <a:ea typeface="Cambria Math" charset="0"/>
                                  <a:cs typeface="Cambria Math" charset="0"/>
                                </a:rPr>
                                <m:t>ℰ</m:t>
                              </m:r>
                              <m:r>
                                <a:rPr lang="ja-JP" altLang="en-US" i="0">
                                  <a:latin typeface="Cambria Math" charset="0"/>
                                </a:rPr>
                                <m:t>∖</m:t>
                              </m:r>
                              <m:sSub>
                                <m:sSubPr>
                                  <m:ctrlPr>
                                    <a:rPr lang="ja-JP" altLang="en-US" i="1">
                                      <a:latin typeface="Cambria Math" charset="0"/>
                                    </a:rPr>
                                  </m:ctrlPr>
                                </m:sSubPr>
                                <m:e>
                                  <m:r>
                                    <a:rPr lang="ja-JP" altLang="en-US" i="0">
                                      <a:latin typeface="Cambria Math" charset="0"/>
                                    </a:rPr>
                                    <m:t>ℰ</m:t>
                                  </m:r>
                                </m:e>
                                <m:sub>
                                  <m:r>
                                    <a:rPr lang="ja-JP" altLang="en-US" i="1">
                                      <a:latin typeface="Cambria Math" charset="0"/>
                                    </a:rPr>
                                    <m:t>𝐹</m:t>
                                  </m:r>
                                </m:sub>
                              </m:sSub>
                            </m:e>
                            <m:e>
                              <m:r>
                                <a:rPr lang="ja-JP" altLang="en-US" i="0">
                                  <a:latin typeface="Cambria Math" charset="0"/>
                                </a:rPr>
                                <m:t>&amp;1 &amp; &amp;</m:t>
                              </m:r>
                              <m:r>
                                <a:rPr lang="ja-JP" altLang="en-US" i="1">
                                  <a:latin typeface="Cambria Math" charset="0"/>
                                </a:rPr>
                                <m:t>𝑜𝑡h𝑒𝑟𝑤𝑖𝑠𝑒</m:t>
                              </m:r>
                            </m:e>
                          </m:eqArr>
                        </m:e>
                      </m:d>
                    </m:oMath>
                  </m:oMathPara>
                </a14:m>
                <a:endParaRPr lang="ja-JP" altLang="en-US" dirty="0"/>
              </a:p>
            </p:txBody>
          </p:sp>
        </mc:Choice>
        <mc:Fallback xmlns="">
          <p:sp>
            <p:nvSpPr>
              <p:cNvPr id="2" name="正方形/長方形 1"/>
              <p:cNvSpPr>
                <a:spLocks noRot="1" noChangeAspect="1" noMove="1" noResize="1" noEditPoints="1" noAdjustHandles="1" noChangeArrowheads="1" noChangeShapeType="1" noTextEdit="1"/>
              </p:cNvSpPr>
              <p:nvPr/>
            </p:nvSpPr>
            <p:spPr>
              <a:xfrm>
                <a:off x="1752600" y="2286000"/>
                <a:ext cx="2628668" cy="710194"/>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1752600" y="5072399"/>
                <a:ext cx="2168029"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a:latin typeface="Cambria Math" charset="0"/>
                        </a:rPr>
                        <m:t> </m:t>
                      </m:r>
                      <m:sSub>
                        <m:sSubPr>
                          <m:ctrlPr>
                            <a:rPr lang="ja-JP" altLang="en-US" i="1">
                              <a:latin typeface="Cambria Math" charset="0"/>
                            </a:rPr>
                          </m:ctrlPr>
                        </m:sSubPr>
                        <m:e>
                          <m:r>
                            <a:rPr lang="ja-JP" altLang="en-US" i="1">
                              <a:latin typeface="Cambria Math" charset="0"/>
                            </a:rPr>
                            <m:t>𝑦</m:t>
                          </m:r>
                        </m:e>
                        <m:sub>
                          <m:r>
                            <a:rPr lang="ja-JP" altLang="en-US" i="1">
                              <a:latin typeface="Cambria Math" charset="0"/>
                            </a:rPr>
                            <m:t>𝑚</m:t>
                          </m:r>
                        </m:sub>
                      </m:sSub>
                      <m:r>
                        <a:rPr lang="ja-JP" altLang="en-US" i="0">
                          <a:latin typeface="Cambria Math" charset="0"/>
                        </a:rPr>
                        <m:t>= </m:t>
                      </m:r>
                      <m:nary>
                        <m:naryPr>
                          <m:chr m:val="⋁"/>
                          <m:limLoc m:val="undOvr"/>
                          <m:ctrlPr>
                            <a:rPr lang="ja-JP" altLang="en-US" i="1">
                              <a:latin typeface="Cambria Math" charset="0"/>
                            </a:rPr>
                          </m:ctrlPr>
                        </m:naryPr>
                        <m:sub>
                          <m:r>
                            <a:rPr lang="ja-JP" altLang="en-US" i="1">
                              <a:latin typeface="Cambria Math" charset="0"/>
                            </a:rPr>
                            <m:t>𝑙</m:t>
                          </m:r>
                          <m:r>
                            <a:rPr lang="ja-JP" altLang="en-US" i="0">
                              <a:latin typeface="Cambria Math" charset="0"/>
                            </a:rPr>
                            <m:t>=1</m:t>
                          </m:r>
                        </m:sub>
                        <m:sup>
                          <m:r>
                            <a:rPr lang="ja-JP" altLang="en-US" i="1">
                              <a:latin typeface="Cambria Math" charset="0"/>
                            </a:rPr>
                            <m:t>𝐿</m:t>
                          </m:r>
                        </m:sup>
                        <m:e>
                          <m:sSub>
                            <m:sSubPr>
                              <m:ctrlPr>
                                <a:rPr lang="ja-JP" altLang="en-US" i="1">
                                  <a:latin typeface="Cambria Math" charset="0"/>
                                </a:rPr>
                              </m:ctrlPr>
                            </m:sSubPr>
                            <m:e>
                              <m:r>
                                <a:rPr lang="ja-JP" altLang="en-US" i="1">
                                  <a:latin typeface="Cambria Math" charset="0"/>
                                </a:rPr>
                                <m:t>𝑎</m:t>
                              </m:r>
                            </m:e>
                            <m:sub>
                              <m:r>
                                <a:rPr lang="ja-JP" altLang="en-US" i="1">
                                  <a:latin typeface="Cambria Math" charset="0"/>
                                </a:rPr>
                                <m:t>𝑚</m:t>
                              </m:r>
                              <m:r>
                                <a:rPr lang="ja-JP" altLang="en-US" i="0">
                                  <a:latin typeface="Cambria Math" charset="0"/>
                                </a:rPr>
                                <m:t>, </m:t>
                              </m:r>
                              <m:r>
                                <a:rPr lang="ja-JP" altLang="en-US" i="1">
                                  <a:latin typeface="Cambria Math" charset="0"/>
                                </a:rPr>
                                <m:t>𝑙</m:t>
                              </m:r>
                            </m:sub>
                          </m:sSub>
                        </m:e>
                      </m:nary>
                      <m:r>
                        <a:rPr lang="ja-JP" altLang="en-US" i="0">
                          <a:latin typeface="Cambria Math" charset="0"/>
                        </a:rPr>
                        <m:t> ∧</m:t>
                      </m:r>
                      <m:sSub>
                        <m:sSubPr>
                          <m:ctrlPr>
                            <a:rPr lang="ja-JP" altLang="en-US" i="1">
                              <a:latin typeface="Cambria Math" charset="0"/>
                            </a:rPr>
                          </m:ctrlPr>
                        </m:sSubPr>
                        <m:e>
                          <m:r>
                            <a:rPr lang="ja-JP" altLang="en-US" i="1">
                              <a:latin typeface="Cambria Math" charset="0"/>
                            </a:rPr>
                            <m:t>𝑥</m:t>
                          </m:r>
                        </m:e>
                        <m:sub>
                          <m:r>
                            <a:rPr lang="ja-JP" altLang="en-US" i="1">
                              <a:latin typeface="Cambria Math" charset="0"/>
                            </a:rPr>
                            <m:t>𝑙</m:t>
                          </m:r>
                        </m:sub>
                      </m:sSub>
                    </m:oMath>
                  </m:oMathPara>
                </a14:m>
                <a:endParaRPr lang="ja-JP" altLang="en-US"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752600" y="5072399"/>
                <a:ext cx="2168029" cy="87120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1752600" y="3702308"/>
                <a:ext cx="4078874"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a:latin typeface="Cambria Math" charset="0"/>
                            </a:rPr>
                          </m:ctrlPr>
                        </m:sSubPr>
                        <m:e>
                          <m:r>
                            <a:rPr lang="ja-JP" altLang="en-US" i="1">
                              <a:latin typeface="Cambria Math" charset="0"/>
                            </a:rPr>
                            <m:t>𝑦</m:t>
                          </m:r>
                        </m:e>
                        <m:sub>
                          <m:r>
                            <a:rPr lang="ja-JP" altLang="en-US" i="1">
                              <a:latin typeface="Cambria Math" charset="0"/>
                            </a:rPr>
                            <m:t>𝑚</m:t>
                          </m:r>
                        </m:sub>
                      </m:sSub>
                      <m:r>
                        <a:rPr lang="ja-JP" altLang="en-US" i="0">
                          <a:latin typeface="Cambria Math" charset="0"/>
                        </a:rPr>
                        <m:t>=</m:t>
                      </m:r>
                      <m:d>
                        <m:dPr>
                          <m:begChr m:val="{"/>
                          <m:endChr m:val=""/>
                          <m:ctrlPr>
                            <a:rPr lang="ja-JP" altLang="en-US" i="1">
                              <a:latin typeface="Cambria Math" charset="0"/>
                            </a:rPr>
                          </m:ctrlPr>
                        </m:dPr>
                        <m:e>
                          <m:eqArr>
                            <m:eqArrPr>
                              <m:ctrlPr>
                                <a:rPr lang="ja-JP" altLang="en-US" i="1">
                                  <a:latin typeface="Cambria Math" charset="0"/>
                                </a:rPr>
                              </m:ctrlPr>
                            </m:eqArrPr>
                            <m:e>
                              <m:r>
                                <a:rPr lang="ja-JP" altLang="en-US" i="0">
                                  <a:latin typeface="Cambria Math" charset="0"/>
                                </a:rPr>
                                <m:t>&amp;0&amp;   &amp;</m:t>
                              </m:r>
                              <m:r>
                                <a:rPr lang="ja-JP" altLang="en-US" i="1">
                                  <a:latin typeface="Cambria Math" charset="0"/>
                                </a:rPr>
                                <m:t>𝑖𝑓</m:t>
                              </m:r>
                              <m:r>
                                <a:rPr lang="ja-JP" altLang="en-US" i="0">
                                  <a:latin typeface="Cambria Math" charset="0"/>
                                </a:rPr>
                                <m:t> </m:t>
                              </m:r>
                              <m:r>
                                <a:rPr lang="ja-JP" altLang="en-US" i="1">
                                  <a:latin typeface="Cambria Math" charset="0"/>
                                </a:rPr>
                                <m:t>𝑒</m:t>
                              </m:r>
                              <m:r>
                                <a:rPr lang="ja-JP" altLang="en-US" i="0">
                                  <a:latin typeface="Cambria Math" charset="0"/>
                                </a:rPr>
                                <m:t> ∈</m:t>
                              </m:r>
                              <m:r>
                                <a:rPr lang="ja-JP" altLang="en-US">
                                  <a:latin typeface="Cambria Math" charset="0"/>
                                </a:rPr>
                                <m:t>ℰ</m:t>
                              </m:r>
                              <m:r>
                                <a:rPr lang="ja-JP" altLang="en-US" i="0">
                                  <a:latin typeface="Cambria Math" charset="0"/>
                                </a:rPr>
                                <m:t>∖</m:t>
                              </m:r>
                              <m:sSub>
                                <m:sSubPr>
                                  <m:ctrlPr>
                                    <a:rPr lang="ja-JP" altLang="en-US" i="1">
                                      <a:latin typeface="Cambria Math" charset="0"/>
                                    </a:rPr>
                                  </m:ctrlPr>
                                </m:sSubPr>
                                <m:e>
                                  <m:r>
                                    <a:rPr lang="ja-JP" altLang="en-US" i="0">
                                      <a:latin typeface="Cambria Math" charset="0"/>
                                    </a:rPr>
                                    <m:t>ℰ</m:t>
                                  </m:r>
                                </m:e>
                                <m:sub>
                                  <m:r>
                                    <a:rPr lang="ja-JP" altLang="en-US" i="1">
                                      <a:latin typeface="Cambria Math" charset="0"/>
                                    </a:rPr>
                                    <m:t>𝐹</m:t>
                                  </m:r>
                                </m:sub>
                              </m:sSub>
                              <m:r>
                                <a:rPr lang="ja-JP" altLang="en-US" i="0">
                                  <a:latin typeface="Cambria Math" charset="0"/>
                                </a:rPr>
                                <m:t> </m:t>
                              </m:r>
                              <m:r>
                                <a:rPr lang="ja-JP" altLang="en-US" i="1">
                                  <a:latin typeface="Cambria Math" charset="0"/>
                                </a:rPr>
                                <m:t>𝑓𝑜𝑟</m:t>
                              </m:r>
                              <m:r>
                                <a:rPr lang="ja-JP" altLang="en-US" i="0">
                                  <a:latin typeface="Cambria Math" charset="0"/>
                                </a:rPr>
                                <m:t> ∀</m:t>
                              </m:r>
                              <m:r>
                                <a:rPr lang="ja-JP" altLang="en-US" i="1">
                                  <a:latin typeface="Cambria Math" charset="0"/>
                                </a:rPr>
                                <m:t>𝑒</m:t>
                              </m:r>
                              <m:r>
                                <a:rPr lang="ja-JP" altLang="en-US" i="0">
                                  <a:latin typeface="Cambria Math" charset="0"/>
                                </a:rPr>
                                <m:t> ∈ </m:t>
                              </m:r>
                              <m:sSub>
                                <m:sSubPr>
                                  <m:ctrlPr>
                                    <a:rPr lang="ja-JP" altLang="en-US" i="1">
                                      <a:latin typeface="Cambria Math" charset="0"/>
                                    </a:rPr>
                                  </m:ctrlPr>
                                </m:sSubPr>
                                <m:e>
                                  <m:r>
                                    <a:rPr lang="ja-JP" altLang="en-US" i="1">
                                      <a:latin typeface="Cambria Math" charset="0"/>
                                    </a:rPr>
                                    <m:t>𝑤</m:t>
                                  </m:r>
                                </m:e>
                                <m:sub>
                                  <m:r>
                                    <a:rPr lang="ja-JP" altLang="en-US" i="1">
                                      <a:latin typeface="Cambria Math" charset="0"/>
                                    </a:rPr>
                                    <m:t>𝑚</m:t>
                                  </m:r>
                                </m:sub>
                              </m:sSub>
                            </m:e>
                            <m:e>
                              <m:r>
                                <a:rPr lang="ja-JP" altLang="en-US" i="0">
                                  <a:latin typeface="Cambria Math" charset="0"/>
                                </a:rPr>
                                <m:t>&amp;1 &amp; &amp;</m:t>
                              </m:r>
                              <m:r>
                                <a:rPr lang="ja-JP" altLang="en-US" i="1">
                                  <a:latin typeface="Cambria Math" charset="0"/>
                                </a:rPr>
                                <m:t>𝑜𝑡h𝑒𝑟𝑤𝑖𝑠𝑒</m:t>
                              </m:r>
                            </m:e>
                          </m:eqArr>
                        </m:e>
                      </m:d>
                    </m:oMath>
                  </m:oMathPara>
                </a14:m>
                <a:endParaRPr lang="ja-JP" altLang="en-US" dirty="0"/>
              </a:p>
            </p:txBody>
          </p:sp>
        </mc:Choice>
        <mc:Fallback xmlns="">
          <p:sp>
            <p:nvSpPr>
              <p:cNvPr id="6" name="正方形/長方形 5"/>
              <p:cNvSpPr>
                <a:spLocks noRot="1" noChangeAspect="1" noMove="1" noResize="1" noEditPoints="1" noAdjustHandles="1" noChangeArrowheads="1" noChangeShapeType="1" noTextEdit="1"/>
              </p:cNvSpPr>
              <p:nvPr/>
            </p:nvSpPr>
            <p:spPr>
              <a:xfrm>
                <a:off x="1752600" y="3702308"/>
                <a:ext cx="4078874" cy="710194"/>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p:cNvSpPr txBox="1"/>
              <p:nvPr/>
            </p:nvSpPr>
            <p:spPr>
              <a:xfrm>
                <a:off x="5831474" y="2452340"/>
                <a:ext cx="2819400" cy="702628"/>
              </a:xfrm>
              <a:prstGeom prst="rect">
                <a:avLst/>
              </a:prstGeom>
              <a:noFill/>
            </p:spPr>
            <p:txBody>
              <a:bodyPr wrap="square" rtlCol="0">
                <a:spAutoFit/>
              </a:bodyPr>
              <a:lstStyle/>
              <a:p>
                <a:pPr>
                  <a:lnSpc>
                    <a:spcPct val="90000"/>
                  </a:lnSpc>
                </a:pPr>
                <a14:m>
                  <m:oMathPara xmlns:m="http://schemas.openxmlformats.org/officeDocument/2006/math">
                    <m:oMathParaPr>
                      <m:jc m:val="left"/>
                    </m:oMathParaPr>
                    <m:oMath xmlns:m="http://schemas.openxmlformats.org/officeDocument/2006/math">
                      <m:r>
                        <a:rPr lang="en-US" altLang="ja-JP" sz="2200" i="1" smtClean="0">
                          <a:latin typeface="Meiryo" charset="-128"/>
                          <a:ea typeface="Meiryo" charset="-128"/>
                          <a:cs typeface="Meiryo" charset="-128"/>
                        </a:rPr>
                        <m:t>ℰ</m:t>
                      </m:r>
                      <m:r>
                        <a:rPr lang="ja-JP" altLang="en-US" sz="2200" b="0" i="0" smtClean="0">
                          <a:latin typeface="Meiryo" charset="-128"/>
                          <a:ea typeface="Meiryo" charset="-128"/>
                          <a:cs typeface="Meiryo" charset="-128"/>
                        </a:rPr>
                        <m:t> </m:t>
                      </m:r>
                      <m:r>
                        <a:rPr lang="ja-JP" altLang="en-US" sz="2200" i="1" smtClean="0">
                          <a:latin typeface="Meiryo" charset="-128"/>
                          <a:ea typeface="Meiryo" charset="-128"/>
                          <a:cs typeface="Meiryo" charset="-128"/>
                        </a:rPr>
                        <m:t>リンク集合</m:t>
                      </m:r>
                    </m:oMath>
                  </m:oMathPara>
                </a14:m>
                <a:endParaRPr kumimoji="1" lang="en-US" altLang="ja-JP" sz="2200" dirty="0" smtClean="0">
                  <a:latin typeface="Meiryo" charset="-128"/>
                  <a:ea typeface="Meiryo" charset="-128"/>
                  <a:cs typeface="Meiryo" charset="-128"/>
                </a:endParaRPr>
              </a:p>
              <a:p>
                <a:pPr>
                  <a:lnSpc>
                    <a:spcPct val="90000"/>
                  </a:lnSpc>
                </a:pPr>
                <a14:m>
                  <m:oMath xmlns:m="http://schemas.openxmlformats.org/officeDocument/2006/math">
                    <m:sSub>
                      <m:sSubPr>
                        <m:ctrlPr>
                          <a:rPr lang="ja-JP" altLang="en-US" sz="2200" i="1">
                            <a:latin typeface="Meiryo" charset="-128"/>
                            <a:ea typeface="Meiryo" charset="-128"/>
                            <a:cs typeface="Meiryo" charset="-128"/>
                          </a:rPr>
                        </m:ctrlPr>
                      </m:sSubPr>
                      <m:e>
                        <m:r>
                          <a:rPr lang="ja-JP" altLang="en-US" sz="2200">
                            <a:latin typeface="Meiryo" charset="-128"/>
                            <a:ea typeface="Meiryo" charset="-128"/>
                            <a:cs typeface="Meiryo" charset="-128"/>
                          </a:rPr>
                          <m:t>ℰ</m:t>
                        </m:r>
                      </m:e>
                      <m:sub>
                        <m:r>
                          <a:rPr lang="ja-JP" altLang="en-US" sz="2200" i="1">
                            <a:latin typeface="Meiryo" charset="-128"/>
                            <a:ea typeface="Meiryo" charset="-128"/>
                            <a:cs typeface="Meiryo" charset="-128"/>
                          </a:rPr>
                          <m:t>𝐹</m:t>
                        </m:r>
                      </m:sub>
                    </m:sSub>
                  </m:oMath>
                </a14:m>
                <a:r>
                  <a:rPr kumimoji="1" lang="ja-JP" altLang="en-US" sz="2200" dirty="0" smtClean="0">
                    <a:latin typeface="Meiryo" charset="-128"/>
                    <a:ea typeface="Meiryo" charset="-128"/>
                    <a:cs typeface="Meiryo" charset="-128"/>
                  </a:rPr>
                  <a:t> 故障リンク集合</a:t>
                </a:r>
                <a:endParaRPr kumimoji="1" lang="ja-JP" altLang="en-US" sz="2200" dirty="0">
                  <a:latin typeface="Meiryo" charset="-128"/>
                  <a:ea typeface="Meiryo" charset="-128"/>
                  <a:cs typeface="Meiryo" charset="-128"/>
                </a:endParaRPr>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5831474" y="2452340"/>
                <a:ext cx="2819400" cy="702628"/>
              </a:xfrm>
              <a:prstGeom prst="rect">
                <a:avLst/>
              </a:prstGeom>
              <a:blipFill rotWithShape="0">
                <a:blip r:embed="rId6"/>
                <a:stretch>
                  <a:fillRect l="-216" t="-68103" b="-336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5831474" y="4150017"/>
                <a:ext cx="2819400" cy="417037"/>
              </a:xfrm>
              <a:prstGeom prst="rect">
                <a:avLst/>
              </a:prstGeom>
              <a:noFill/>
            </p:spPr>
            <p:txBody>
              <a:bodyPr wrap="square" rtlCol="0">
                <a:spAutoFit/>
              </a:bodyPr>
              <a:lstStyle/>
              <a:p>
                <a:pPr>
                  <a:lnSpc>
                    <a:spcPct val="90000"/>
                  </a:lnSpc>
                </a:pPr>
                <a14:m>
                  <m:oMath xmlns:m="http://schemas.openxmlformats.org/officeDocument/2006/math">
                    <m:sSub>
                      <m:sSubPr>
                        <m:ctrlPr>
                          <a:rPr lang="ja-JP" altLang="en-US" sz="2400" i="1">
                            <a:latin typeface="Cambria Math" charset="0"/>
                          </a:rPr>
                        </m:ctrlPr>
                      </m:sSubPr>
                      <m:e>
                        <m:r>
                          <a:rPr lang="ja-JP" altLang="en-US" sz="2400" i="1">
                            <a:latin typeface="Cambria Math" charset="0"/>
                          </a:rPr>
                          <m:t>𝑤</m:t>
                        </m:r>
                      </m:e>
                      <m:sub>
                        <m:r>
                          <a:rPr lang="ja-JP" altLang="en-US" sz="2400" i="1">
                            <a:latin typeface="Cambria Math" charset="0"/>
                          </a:rPr>
                          <m:t>𝑚</m:t>
                        </m:r>
                      </m:sub>
                    </m:sSub>
                    <m:r>
                      <a:rPr lang="ja-JP" altLang="en-US" sz="2400" i="1" smtClean="0">
                        <a:latin typeface="Cambria Math" charset="0"/>
                        <a:ea typeface="Cambria Math" charset="0"/>
                        <a:cs typeface="Cambria Math" charset="0"/>
                      </a:rPr>
                      <m:t>⊂</m:t>
                    </m:r>
                    <m:r>
                      <a:rPr lang="en-US" altLang="ja-JP" sz="2400" i="1" smtClean="0">
                        <a:latin typeface="Cambria Math" charset="0"/>
                        <a:ea typeface="Cambria Math" charset="0"/>
                        <a:cs typeface="Cambria Math" charset="0"/>
                      </a:rPr>
                      <m:t>ℰ</m:t>
                    </m:r>
                  </m:oMath>
                </a14:m>
                <a:r>
                  <a:rPr kumimoji="1" lang="en-US" altLang="ja-JP" sz="2200" dirty="0" smtClean="0">
                    <a:latin typeface="Meiryo" charset="-128"/>
                    <a:ea typeface="Meiryo" charset="-128"/>
                    <a:cs typeface="Meiryo" charset="-128"/>
                  </a:rPr>
                  <a:t> </a:t>
                </a:r>
                <a:r>
                  <a:rPr kumimoji="1" lang="ja-JP" altLang="en-US" sz="2200" dirty="0" smtClean="0">
                    <a:latin typeface="Meiryo" charset="-128"/>
                    <a:ea typeface="Meiryo" charset="-128"/>
                    <a:cs typeface="Meiryo" charset="-128"/>
                  </a:rPr>
                  <a:t>観測パス</a:t>
                </a:r>
                <a:endParaRPr kumimoji="1" lang="ja-JP" altLang="en-US" sz="2200" dirty="0">
                  <a:latin typeface="Meiryo" charset="-128"/>
                  <a:ea typeface="Meiryo" charset="-128"/>
                  <a:cs typeface="Meiryo" charset="-128"/>
                </a:endParaRPr>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5831474" y="4150017"/>
                <a:ext cx="2819400" cy="417037"/>
              </a:xfrm>
              <a:prstGeom prst="rect">
                <a:avLst/>
              </a:prstGeom>
              <a:blipFill rotWithShape="0">
                <a:blip r:embed="rId7"/>
                <a:stretch>
                  <a:fillRect t="-10294" b="-3235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正方形/長方形 15"/>
              <p:cNvSpPr/>
              <p:nvPr/>
            </p:nvSpPr>
            <p:spPr>
              <a:xfrm>
                <a:off x="4208963" y="5152902"/>
                <a:ext cx="2467727"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latin typeface="Cambria Math" charset="0"/>
                            </a:rPr>
                          </m:ctrlPr>
                        </m:sSubPr>
                        <m:e>
                          <m:r>
                            <a:rPr lang="ja-JP" altLang="en-US" i="1">
                              <a:latin typeface="Cambria Math" charset="0"/>
                            </a:rPr>
                            <m:t>𝑎</m:t>
                          </m:r>
                        </m:e>
                        <m:sub>
                          <m:r>
                            <a:rPr lang="ja-JP" altLang="en-US" i="1">
                              <a:latin typeface="Cambria Math" charset="0"/>
                            </a:rPr>
                            <m:t>𝑚</m:t>
                          </m:r>
                          <m:r>
                            <a:rPr lang="ja-JP" altLang="en-US">
                              <a:latin typeface="Cambria Math" charset="0"/>
                            </a:rPr>
                            <m:t>, </m:t>
                          </m:r>
                          <m:r>
                            <a:rPr lang="ja-JP" altLang="en-US" i="1">
                              <a:latin typeface="Cambria Math" charset="0"/>
                            </a:rPr>
                            <m:t>𝑙</m:t>
                          </m:r>
                        </m:sub>
                      </m:sSub>
                      <m:r>
                        <a:rPr lang="ja-JP" altLang="en-US" i="0">
                          <a:latin typeface="Cambria Math" charset="0"/>
                        </a:rPr>
                        <m:t>=</m:t>
                      </m:r>
                      <m:d>
                        <m:dPr>
                          <m:begChr m:val="{"/>
                          <m:endChr m:val=""/>
                          <m:ctrlPr>
                            <a:rPr lang="ja-JP" altLang="en-US" i="1">
                              <a:latin typeface="Cambria Math" charset="0"/>
                            </a:rPr>
                          </m:ctrlPr>
                        </m:dPr>
                        <m:e>
                          <m:eqArr>
                            <m:eqArrPr>
                              <m:ctrlPr>
                                <a:rPr lang="ja-JP" altLang="en-US" i="1">
                                  <a:latin typeface="Cambria Math" charset="0"/>
                                </a:rPr>
                              </m:ctrlPr>
                            </m:eqArrPr>
                            <m:e>
                              <m:r>
                                <a:rPr lang="ja-JP" altLang="en-US" i="0">
                                  <a:latin typeface="Cambria Math" charset="0"/>
                                </a:rPr>
                                <m:t>&amp;</m:t>
                              </m:r>
                              <m:r>
                                <a:rPr lang="en-US" altLang="ja-JP" b="0" i="0" smtClean="0">
                                  <a:latin typeface="Cambria Math" charset="0"/>
                                </a:rPr>
                                <m:t>1</m:t>
                              </m:r>
                              <m:r>
                                <a:rPr lang="ja-JP" altLang="en-US" i="0">
                                  <a:latin typeface="Cambria Math" charset="0"/>
                                </a:rPr>
                                <m:t>&amp;   &amp;</m:t>
                              </m:r>
                              <m:sSub>
                                <m:sSubPr>
                                  <m:ctrlPr>
                                    <a:rPr lang="ja-JP" altLang="en-US" i="1">
                                      <a:latin typeface="Cambria Math" charset="0"/>
                                    </a:rPr>
                                  </m:ctrlPr>
                                </m:sSubPr>
                                <m:e>
                                  <m:r>
                                    <a:rPr lang="ja-JP" altLang="en-US" i="1">
                                      <a:latin typeface="Cambria Math" charset="0"/>
                                    </a:rPr>
                                    <m:t>𝑖𝑓</m:t>
                                  </m:r>
                                  <m:r>
                                    <a:rPr lang="ja-JP" altLang="en-US">
                                      <a:latin typeface="Cambria Math" charset="0"/>
                                    </a:rPr>
                                    <m:t> </m:t>
                                  </m:r>
                                  <m:r>
                                    <a:rPr lang="ja-JP" altLang="en-US" i="1">
                                      <a:latin typeface="Cambria Math" charset="0"/>
                                    </a:rPr>
                                    <m:t>𝑒</m:t>
                                  </m:r>
                                </m:e>
                                <m:sub>
                                  <m:r>
                                    <a:rPr lang="ja-JP" altLang="en-US" i="1">
                                      <a:latin typeface="Cambria Math" charset="0"/>
                                    </a:rPr>
                                    <m:t>𝑙</m:t>
                                  </m:r>
                                </m:sub>
                              </m:sSub>
                              <m:r>
                                <a:rPr lang="ja-JP" altLang="en-US">
                                  <a:latin typeface="Cambria Math" charset="0"/>
                                </a:rPr>
                                <m:t> ∈</m:t>
                              </m:r>
                              <m:sSub>
                                <m:sSubPr>
                                  <m:ctrlPr>
                                    <a:rPr lang="ja-JP" altLang="en-US" i="1">
                                      <a:latin typeface="Cambria Math" charset="0"/>
                                    </a:rPr>
                                  </m:ctrlPr>
                                </m:sSubPr>
                                <m:e>
                                  <m:r>
                                    <a:rPr lang="ja-JP" altLang="en-US" i="1">
                                      <a:latin typeface="Cambria Math" charset="0"/>
                                    </a:rPr>
                                    <m:t>𝑤</m:t>
                                  </m:r>
                                </m:e>
                                <m:sub>
                                  <m:r>
                                    <a:rPr lang="ja-JP" altLang="en-US" i="1">
                                      <a:latin typeface="Cambria Math" charset="0"/>
                                    </a:rPr>
                                    <m:t>𝑚</m:t>
                                  </m:r>
                                </m:sub>
                              </m:sSub>
                            </m:e>
                            <m:e>
                              <m:r>
                                <a:rPr lang="ja-JP" altLang="en-US" i="0">
                                  <a:latin typeface="Cambria Math" charset="0"/>
                                </a:rPr>
                                <m:t>&amp;</m:t>
                              </m:r>
                              <m:r>
                                <a:rPr lang="en-US" altLang="ja-JP" b="0" i="0" smtClean="0">
                                  <a:latin typeface="Cambria Math" charset="0"/>
                                </a:rPr>
                                <m:t>0</m:t>
                              </m:r>
                              <m:r>
                                <a:rPr lang="ja-JP" altLang="en-US" i="0">
                                  <a:latin typeface="Cambria Math" charset="0"/>
                                </a:rPr>
                                <m:t> &amp; &amp;</m:t>
                              </m:r>
                              <m:r>
                                <a:rPr lang="ja-JP" altLang="en-US" i="1">
                                  <a:latin typeface="Cambria Math" charset="0"/>
                                </a:rPr>
                                <m:t>𝑜𝑡h𝑒𝑟𝑤𝑖𝑠𝑒</m:t>
                              </m:r>
                            </m:e>
                          </m:eqArr>
                        </m:e>
                      </m:d>
                    </m:oMath>
                  </m:oMathPara>
                </a14:m>
                <a:endParaRPr lang="ja-JP" altLang="en-US" dirty="0"/>
              </a:p>
            </p:txBody>
          </p:sp>
        </mc:Choice>
        <mc:Fallback>
          <p:sp>
            <p:nvSpPr>
              <p:cNvPr id="16" name="正方形/長方形 15"/>
              <p:cNvSpPr>
                <a:spLocks noRot="1" noChangeAspect="1" noMove="1" noResize="1" noEditPoints="1" noAdjustHandles="1" noChangeArrowheads="1" noChangeShapeType="1" noTextEdit="1"/>
              </p:cNvSpPr>
              <p:nvPr/>
            </p:nvSpPr>
            <p:spPr>
              <a:xfrm>
                <a:off x="4208963" y="5152902"/>
                <a:ext cx="2467727" cy="710194"/>
              </a:xfrm>
              <a:prstGeom prst="rect">
                <a:avLst/>
              </a:prstGeom>
              <a:blipFill rotWithShape="0">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817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normAutofit/>
          </a:bodyPr>
          <a:lstStyle/>
          <a:p>
            <a:r>
              <a:rPr lang="ja-JP" altLang="en-US" sz="3000" dirty="0" smtClean="0"/>
              <a:t>数値実験で使用するネットワーク</a:t>
            </a:r>
            <a:endParaRPr lang="ja-JP" altLang="en-US" sz="3000" dirty="0"/>
          </a:p>
        </p:txBody>
      </p:sp>
      <p:sp>
        <p:nvSpPr>
          <p:cNvPr id="14" name="コンテンツ プレースホルダー 13"/>
          <p:cNvSpPr>
            <a:spLocks noGrp="1"/>
          </p:cNvSpPr>
          <p:nvPr>
            <p:ph idx="1"/>
          </p:nvPr>
        </p:nvSpPr>
        <p:spPr/>
        <p:txBody>
          <a:bodyPr>
            <a:normAutofit/>
          </a:bodyPr>
          <a:lstStyle/>
          <a:p>
            <a:r>
              <a:rPr lang="ja-JP" altLang="en-US" sz="2800" dirty="0" smtClean="0"/>
              <a:t>特徴の異なる</a:t>
            </a:r>
            <a:r>
              <a:rPr lang="en-US" altLang="ja-JP" sz="2800" dirty="0" smtClean="0"/>
              <a:t>3</a:t>
            </a:r>
            <a:r>
              <a:rPr lang="ja-JP" altLang="en-US" sz="2800" dirty="0" smtClean="0"/>
              <a:t>つのネットワーク</a:t>
            </a:r>
            <a:endParaRPr lang="en-US" altLang="ja-JP" sz="2800" dirty="0"/>
          </a:p>
        </p:txBody>
      </p:sp>
      <p:sp>
        <p:nvSpPr>
          <p:cNvPr id="3" name="スライド番号プレースホルダー 2"/>
          <p:cNvSpPr>
            <a:spLocks noGrp="1"/>
          </p:cNvSpPr>
          <p:nvPr>
            <p:ph type="sldNum" sz="quarter" idx="12"/>
          </p:nvPr>
        </p:nvSpPr>
        <p:spPr/>
        <p:txBody>
          <a:bodyPr/>
          <a:lstStyle/>
          <a:p>
            <a:fld id="{25BA54BD-C84D-46CE-8B72-31BFB26ABA43}" type="slidenum">
              <a:rPr lang="en-US" altLang="ja-JP" sz="1600"/>
              <a:pPr/>
              <a:t>8</a:t>
            </a:fld>
            <a:endParaRPr lang="en-US" altLang="ja-JP" sz="1600"/>
          </a:p>
        </p:txBody>
      </p:sp>
      <p:grpSp>
        <p:nvGrpSpPr>
          <p:cNvPr id="6" name="図形グループ 5"/>
          <p:cNvGrpSpPr/>
          <p:nvPr/>
        </p:nvGrpSpPr>
        <p:grpSpPr>
          <a:xfrm>
            <a:off x="533400" y="2362200"/>
            <a:ext cx="8194574" cy="3208579"/>
            <a:chOff x="196542" y="911831"/>
            <a:chExt cx="11066471" cy="4333068"/>
          </a:xfrm>
        </p:grpSpPr>
        <p:grpSp>
          <p:nvGrpSpPr>
            <p:cNvPr id="7" name="図形グループ 6"/>
            <p:cNvGrpSpPr/>
            <p:nvPr/>
          </p:nvGrpSpPr>
          <p:grpSpPr>
            <a:xfrm>
              <a:off x="196542" y="931955"/>
              <a:ext cx="3363806" cy="4312944"/>
              <a:chOff x="3657006" y="203690"/>
              <a:chExt cx="4341540" cy="5566558"/>
            </a:xfrm>
          </p:grpSpPr>
          <p:sp>
            <p:nvSpPr>
              <p:cNvPr id="83" name="円/楕円 82"/>
              <p:cNvSpPr/>
              <p:nvPr/>
            </p:nvSpPr>
            <p:spPr>
              <a:xfrm>
                <a:off x="5628079" y="203690"/>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i="1" dirty="0">
                    <a:solidFill>
                      <a:schemeClr val="tx1"/>
                    </a:solidFill>
                  </a:rPr>
                  <a:t>s</a:t>
                </a:r>
                <a:endParaRPr kumimoji="1" lang="ja-JP" altLang="en-US" i="1" dirty="0">
                  <a:solidFill>
                    <a:schemeClr val="tx1"/>
                  </a:solidFill>
                </a:endParaRPr>
              </a:p>
            </p:txBody>
          </p:sp>
          <p:sp>
            <p:nvSpPr>
              <p:cNvPr id="84" name="円/楕円 83"/>
              <p:cNvSpPr/>
              <p:nvPr/>
            </p:nvSpPr>
            <p:spPr>
              <a:xfrm>
                <a:off x="5622083" y="5370854"/>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i="1">
                    <a:solidFill>
                      <a:schemeClr val="tx1"/>
                    </a:solidFill>
                  </a:rPr>
                  <a:t>g</a:t>
                </a:r>
                <a:endParaRPr kumimoji="1" lang="ja-JP" altLang="en-US" sz="1400" i="1" dirty="0">
                  <a:solidFill>
                    <a:schemeClr val="tx1"/>
                  </a:solidFill>
                </a:endParaRPr>
              </a:p>
            </p:txBody>
          </p:sp>
          <p:sp>
            <p:nvSpPr>
              <p:cNvPr id="85" name="円/楕円 84"/>
              <p:cNvSpPr/>
              <p:nvPr/>
            </p:nvSpPr>
            <p:spPr>
              <a:xfrm>
                <a:off x="4628817" y="945740"/>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86" name="円/楕円 85"/>
              <p:cNvSpPr/>
              <p:nvPr/>
            </p:nvSpPr>
            <p:spPr>
              <a:xfrm>
                <a:off x="6523169" y="946921"/>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87" name="円/楕円 86"/>
              <p:cNvSpPr/>
              <p:nvPr/>
            </p:nvSpPr>
            <p:spPr>
              <a:xfrm>
                <a:off x="3657006" y="1750964"/>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88" name="円/楕円 87"/>
              <p:cNvSpPr/>
              <p:nvPr/>
            </p:nvSpPr>
            <p:spPr>
              <a:xfrm>
                <a:off x="5628079" y="1750964"/>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89" name="円/楕円 88"/>
              <p:cNvSpPr/>
              <p:nvPr/>
            </p:nvSpPr>
            <p:spPr>
              <a:xfrm>
                <a:off x="7599152" y="1750964"/>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0" name="円/楕円 89"/>
              <p:cNvSpPr/>
              <p:nvPr/>
            </p:nvSpPr>
            <p:spPr>
              <a:xfrm>
                <a:off x="4628817" y="2613803"/>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1" name="円/楕円 90"/>
              <p:cNvSpPr/>
              <p:nvPr/>
            </p:nvSpPr>
            <p:spPr>
              <a:xfrm>
                <a:off x="6523169" y="2613803"/>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2" name="円/楕円 91"/>
              <p:cNvSpPr/>
              <p:nvPr/>
            </p:nvSpPr>
            <p:spPr>
              <a:xfrm>
                <a:off x="3657006" y="3560909"/>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3" name="円/楕円 92"/>
              <p:cNvSpPr/>
              <p:nvPr/>
            </p:nvSpPr>
            <p:spPr>
              <a:xfrm>
                <a:off x="5622083" y="3560909"/>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4" name="円/楕円 93"/>
              <p:cNvSpPr/>
              <p:nvPr/>
            </p:nvSpPr>
            <p:spPr>
              <a:xfrm>
                <a:off x="7599152" y="3560909"/>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5" name="円/楕円 94"/>
              <p:cNvSpPr/>
              <p:nvPr/>
            </p:nvSpPr>
            <p:spPr>
              <a:xfrm>
                <a:off x="6530910" y="4598172"/>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96" name="円/楕円 95"/>
              <p:cNvSpPr/>
              <p:nvPr/>
            </p:nvSpPr>
            <p:spPr>
              <a:xfrm>
                <a:off x="4628817" y="4598172"/>
                <a:ext cx="399394" cy="3993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97" name="直線矢印コネクタ 96"/>
              <p:cNvCxnSpPr>
                <a:stCxn id="10" idx="3"/>
                <a:endCxn id="35" idx="7"/>
              </p:cNvCxnSpPr>
              <p:nvPr/>
            </p:nvCxnSpPr>
            <p:spPr>
              <a:xfrm flipH="1">
                <a:off x="4969721" y="544594"/>
                <a:ext cx="716848" cy="4596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10" idx="5"/>
                <a:endCxn id="36" idx="1"/>
              </p:cNvCxnSpPr>
              <p:nvPr/>
            </p:nvCxnSpPr>
            <p:spPr>
              <a:xfrm>
                <a:off x="5968983" y="544594"/>
                <a:ext cx="612676" cy="4608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35" idx="5"/>
                <a:endCxn id="38" idx="1"/>
              </p:cNvCxnSpPr>
              <p:nvPr/>
            </p:nvCxnSpPr>
            <p:spPr>
              <a:xfrm>
                <a:off x="4969721" y="1286644"/>
                <a:ext cx="716848" cy="5228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36" idx="3"/>
                <a:endCxn id="38" idx="7"/>
              </p:cNvCxnSpPr>
              <p:nvPr/>
            </p:nvCxnSpPr>
            <p:spPr>
              <a:xfrm flipH="1">
                <a:off x="5968983" y="1287825"/>
                <a:ext cx="612676" cy="5216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35" idx="3"/>
                <a:endCxn id="37" idx="7"/>
              </p:cNvCxnSpPr>
              <p:nvPr/>
            </p:nvCxnSpPr>
            <p:spPr>
              <a:xfrm flipH="1">
                <a:off x="3997910" y="1286644"/>
                <a:ext cx="689397" cy="5228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36" idx="5"/>
                <a:endCxn id="39" idx="1"/>
              </p:cNvCxnSpPr>
              <p:nvPr/>
            </p:nvCxnSpPr>
            <p:spPr>
              <a:xfrm>
                <a:off x="6864073" y="1287825"/>
                <a:ext cx="793569" cy="5216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38" idx="3"/>
                <a:endCxn id="40" idx="7"/>
              </p:cNvCxnSpPr>
              <p:nvPr/>
            </p:nvCxnSpPr>
            <p:spPr>
              <a:xfrm flipH="1">
                <a:off x="4969721" y="2091868"/>
                <a:ext cx="716848" cy="58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a:stCxn id="38" idx="5"/>
                <a:endCxn id="41" idx="1"/>
              </p:cNvCxnSpPr>
              <p:nvPr/>
            </p:nvCxnSpPr>
            <p:spPr>
              <a:xfrm>
                <a:off x="5968983" y="2091868"/>
                <a:ext cx="612676" cy="58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39" idx="3"/>
                <a:endCxn id="41" idx="7"/>
              </p:cNvCxnSpPr>
              <p:nvPr/>
            </p:nvCxnSpPr>
            <p:spPr>
              <a:xfrm flipH="1">
                <a:off x="6864073" y="2091868"/>
                <a:ext cx="793569" cy="58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39" idx="4"/>
                <a:endCxn id="44" idx="0"/>
              </p:cNvCxnSpPr>
              <p:nvPr/>
            </p:nvCxnSpPr>
            <p:spPr>
              <a:xfrm>
                <a:off x="7798849" y="2150358"/>
                <a:ext cx="0" cy="1410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37" idx="4"/>
                <a:endCxn id="42" idx="0"/>
              </p:cNvCxnSpPr>
              <p:nvPr/>
            </p:nvCxnSpPr>
            <p:spPr>
              <a:xfrm>
                <a:off x="3856703" y="2150358"/>
                <a:ext cx="0" cy="1410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37" idx="5"/>
                <a:endCxn id="40" idx="1"/>
              </p:cNvCxnSpPr>
              <p:nvPr/>
            </p:nvCxnSpPr>
            <p:spPr>
              <a:xfrm>
                <a:off x="3997910" y="2091868"/>
                <a:ext cx="689397" cy="58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41" idx="3"/>
                <a:endCxn id="43" idx="7"/>
              </p:cNvCxnSpPr>
              <p:nvPr/>
            </p:nvCxnSpPr>
            <p:spPr>
              <a:xfrm flipH="1">
                <a:off x="5962987" y="2954707"/>
                <a:ext cx="618672" cy="664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40" idx="5"/>
                <a:endCxn id="43" idx="1"/>
              </p:cNvCxnSpPr>
              <p:nvPr/>
            </p:nvCxnSpPr>
            <p:spPr>
              <a:xfrm>
                <a:off x="4969721" y="2954707"/>
                <a:ext cx="710852" cy="664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41" idx="5"/>
                <a:endCxn id="44" idx="1"/>
              </p:cNvCxnSpPr>
              <p:nvPr/>
            </p:nvCxnSpPr>
            <p:spPr>
              <a:xfrm>
                <a:off x="6864073" y="2954707"/>
                <a:ext cx="793569" cy="664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40" idx="3"/>
                <a:endCxn id="42" idx="7"/>
              </p:cNvCxnSpPr>
              <p:nvPr/>
            </p:nvCxnSpPr>
            <p:spPr>
              <a:xfrm flipH="1">
                <a:off x="3997910" y="2954707"/>
                <a:ext cx="689397" cy="664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43" idx="5"/>
                <a:endCxn id="45" idx="1"/>
              </p:cNvCxnSpPr>
              <p:nvPr/>
            </p:nvCxnSpPr>
            <p:spPr>
              <a:xfrm>
                <a:off x="5962987" y="3901813"/>
                <a:ext cx="626413" cy="754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42" idx="5"/>
                <a:endCxn id="46" idx="1"/>
              </p:cNvCxnSpPr>
              <p:nvPr/>
            </p:nvCxnSpPr>
            <p:spPr>
              <a:xfrm>
                <a:off x="3997910" y="3901813"/>
                <a:ext cx="689397" cy="754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43" idx="3"/>
                <a:endCxn id="46" idx="7"/>
              </p:cNvCxnSpPr>
              <p:nvPr/>
            </p:nvCxnSpPr>
            <p:spPr>
              <a:xfrm flipH="1">
                <a:off x="4969721" y="3901813"/>
                <a:ext cx="710852" cy="754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44" idx="3"/>
                <a:endCxn id="45" idx="7"/>
              </p:cNvCxnSpPr>
              <p:nvPr/>
            </p:nvCxnSpPr>
            <p:spPr>
              <a:xfrm flipH="1">
                <a:off x="6871814" y="3901813"/>
                <a:ext cx="785828" cy="754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46" idx="5"/>
                <a:endCxn id="25" idx="1"/>
              </p:cNvCxnSpPr>
              <p:nvPr/>
            </p:nvCxnSpPr>
            <p:spPr>
              <a:xfrm>
                <a:off x="4969721" y="4939076"/>
                <a:ext cx="710852" cy="4902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45" idx="3"/>
                <a:endCxn id="25" idx="7"/>
              </p:cNvCxnSpPr>
              <p:nvPr/>
            </p:nvCxnSpPr>
            <p:spPr>
              <a:xfrm flipH="1">
                <a:off x="5962987" y="4939076"/>
                <a:ext cx="626413" cy="4902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図形グループ 7"/>
            <p:cNvGrpSpPr/>
            <p:nvPr/>
          </p:nvGrpSpPr>
          <p:grpSpPr>
            <a:xfrm>
              <a:off x="3987861" y="1146659"/>
              <a:ext cx="3799868" cy="3614729"/>
              <a:chOff x="3541057" y="329066"/>
              <a:chExt cx="4231964" cy="4025772"/>
            </a:xfrm>
          </p:grpSpPr>
          <p:sp>
            <p:nvSpPr>
              <p:cNvPr id="47" name="円/楕円 46"/>
              <p:cNvSpPr/>
              <p:nvPr/>
            </p:nvSpPr>
            <p:spPr>
              <a:xfrm>
                <a:off x="5441576" y="329066"/>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i="1" dirty="0" smtClean="0">
                    <a:solidFill>
                      <a:schemeClr val="tx1"/>
                    </a:solidFill>
                  </a:rPr>
                  <a:t>s</a:t>
                </a:r>
                <a:endParaRPr kumimoji="1" lang="ja-JP" altLang="en-US" i="1" dirty="0">
                  <a:solidFill>
                    <a:schemeClr val="tx1"/>
                  </a:solidFill>
                </a:endParaRPr>
              </a:p>
            </p:txBody>
          </p:sp>
          <p:sp>
            <p:nvSpPr>
              <p:cNvPr id="48" name="円/楕円 47"/>
              <p:cNvSpPr/>
              <p:nvPr/>
            </p:nvSpPr>
            <p:spPr>
              <a:xfrm>
                <a:off x="5441576" y="3923913"/>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i="1" dirty="0">
                    <a:solidFill>
                      <a:schemeClr val="tx1"/>
                    </a:solidFill>
                  </a:rPr>
                  <a:t>g</a:t>
                </a:r>
                <a:endParaRPr kumimoji="1" lang="ja-JP" altLang="en-US" sz="1600" i="1" dirty="0">
                  <a:solidFill>
                    <a:schemeClr val="tx1"/>
                  </a:solidFill>
                </a:endParaRPr>
              </a:p>
            </p:txBody>
          </p:sp>
          <p:sp>
            <p:nvSpPr>
              <p:cNvPr id="49" name="円/楕円 48"/>
              <p:cNvSpPr/>
              <p:nvPr/>
            </p:nvSpPr>
            <p:spPr>
              <a:xfrm>
                <a:off x="4491317" y="969688"/>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0" name="円/楕円 49"/>
              <p:cNvSpPr/>
              <p:nvPr/>
            </p:nvSpPr>
            <p:spPr>
              <a:xfrm>
                <a:off x="6391835" y="969687"/>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1" name="円/楕円 50"/>
              <p:cNvSpPr/>
              <p:nvPr/>
            </p:nvSpPr>
            <p:spPr>
              <a:xfrm>
                <a:off x="5441576" y="2078727"/>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2" name="円/楕円 51"/>
              <p:cNvSpPr/>
              <p:nvPr/>
            </p:nvSpPr>
            <p:spPr>
              <a:xfrm>
                <a:off x="4491317" y="2078726"/>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3" name="円/楕円 52"/>
              <p:cNvSpPr/>
              <p:nvPr/>
            </p:nvSpPr>
            <p:spPr>
              <a:xfrm>
                <a:off x="6391836" y="2078726"/>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4" name="円/楕円 53"/>
              <p:cNvSpPr/>
              <p:nvPr/>
            </p:nvSpPr>
            <p:spPr>
              <a:xfrm>
                <a:off x="3541057" y="2078725"/>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5" name="円/楕円 54"/>
              <p:cNvSpPr/>
              <p:nvPr/>
            </p:nvSpPr>
            <p:spPr>
              <a:xfrm>
                <a:off x="7342096" y="2078726"/>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6" name="円/楕円 55"/>
              <p:cNvSpPr/>
              <p:nvPr/>
            </p:nvSpPr>
            <p:spPr>
              <a:xfrm>
                <a:off x="4491317" y="3011275"/>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7" name="円/楕円 56"/>
              <p:cNvSpPr/>
              <p:nvPr/>
            </p:nvSpPr>
            <p:spPr>
              <a:xfrm>
                <a:off x="6396936" y="3011275"/>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8" name="円/楕円 57"/>
              <p:cNvSpPr/>
              <p:nvPr/>
            </p:nvSpPr>
            <p:spPr>
              <a:xfrm>
                <a:off x="3541057" y="3923911"/>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59" name="円/楕円 58"/>
              <p:cNvSpPr/>
              <p:nvPr/>
            </p:nvSpPr>
            <p:spPr>
              <a:xfrm>
                <a:off x="7342095" y="3923912"/>
                <a:ext cx="430925" cy="43092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60" name="直線矢印コネクタ 59"/>
              <p:cNvCxnSpPr>
                <a:stCxn id="49" idx="3"/>
                <a:endCxn id="51" idx="7"/>
              </p:cNvCxnSpPr>
              <p:nvPr/>
            </p:nvCxnSpPr>
            <p:spPr>
              <a:xfrm flipH="1">
                <a:off x="4859134" y="696883"/>
                <a:ext cx="645550" cy="3359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49" idx="5"/>
                <a:endCxn id="52" idx="1"/>
              </p:cNvCxnSpPr>
              <p:nvPr/>
            </p:nvCxnSpPr>
            <p:spPr>
              <a:xfrm>
                <a:off x="5809393" y="696883"/>
                <a:ext cx="645550" cy="3359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49" idx="4"/>
                <a:endCxn id="53" idx="0"/>
              </p:cNvCxnSpPr>
              <p:nvPr/>
            </p:nvCxnSpPr>
            <p:spPr>
              <a:xfrm>
                <a:off x="5657039" y="759991"/>
                <a:ext cx="0" cy="13187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51" idx="3"/>
                <a:endCxn id="56" idx="7"/>
              </p:cNvCxnSpPr>
              <p:nvPr/>
            </p:nvCxnSpPr>
            <p:spPr>
              <a:xfrm flipH="1">
                <a:off x="3908874" y="1337505"/>
                <a:ext cx="645551" cy="8043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51" idx="4"/>
                <a:endCxn id="54" idx="0"/>
              </p:cNvCxnSpPr>
              <p:nvPr/>
            </p:nvCxnSpPr>
            <p:spPr>
              <a:xfrm>
                <a:off x="4706780" y="1400613"/>
                <a:ext cx="0" cy="6781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1" idx="5"/>
                <a:endCxn id="53" idx="1"/>
              </p:cNvCxnSpPr>
              <p:nvPr/>
            </p:nvCxnSpPr>
            <p:spPr>
              <a:xfrm>
                <a:off x="4859134" y="1337505"/>
                <a:ext cx="645550" cy="8043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52" idx="3"/>
                <a:endCxn id="53" idx="7"/>
              </p:cNvCxnSpPr>
              <p:nvPr/>
            </p:nvCxnSpPr>
            <p:spPr>
              <a:xfrm flipH="1">
                <a:off x="5809393" y="1337504"/>
                <a:ext cx="645550" cy="8043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52" idx="4"/>
                <a:endCxn id="55" idx="0"/>
              </p:cNvCxnSpPr>
              <p:nvPr/>
            </p:nvCxnSpPr>
            <p:spPr>
              <a:xfrm>
                <a:off x="6607298" y="1400612"/>
                <a:ext cx="1" cy="678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2" idx="5"/>
                <a:endCxn id="57" idx="1"/>
              </p:cNvCxnSpPr>
              <p:nvPr/>
            </p:nvCxnSpPr>
            <p:spPr>
              <a:xfrm>
                <a:off x="6759652" y="1337504"/>
                <a:ext cx="645552" cy="8043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56" idx="4"/>
                <a:endCxn id="60" idx="0"/>
              </p:cNvCxnSpPr>
              <p:nvPr/>
            </p:nvCxnSpPr>
            <p:spPr>
              <a:xfrm>
                <a:off x="3756520" y="2509650"/>
                <a:ext cx="0" cy="14142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61" idx="2"/>
                <a:endCxn id="50" idx="6"/>
              </p:cNvCxnSpPr>
              <p:nvPr/>
            </p:nvCxnSpPr>
            <p:spPr>
              <a:xfrm flipH="1">
                <a:off x="5872501" y="4139375"/>
                <a:ext cx="1469594"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57" idx="4"/>
                <a:endCxn id="61" idx="0"/>
              </p:cNvCxnSpPr>
              <p:nvPr/>
            </p:nvCxnSpPr>
            <p:spPr>
              <a:xfrm flipH="1">
                <a:off x="7557558" y="2509651"/>
                <a:ext cx="1" cy="14142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60" idx="6"/>
                <a:endCxn id="50" idx="2"/>
              </p:cNvCxnSpPr>
              <p:nvPr/>
            </p:nvCxnSpPr>
            <p:spPr>
              <a:xfrm>
                <a:off x="3971982" y="4139374"/>
                <a:ext cx="1469594"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55" idx="4"/>
                <a:endCxn id="59" idx="0"/>
              </p:cNvCxnSpPr>
              <p:nvPr/>
            </p:nvCxnSpPr>
            <p:spPr>
              <a:xfrm>
                <a:off x="6607299" y="2509651"/>
                <a:ext cx="5100" cy="5016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57" idx="3"/>
                <a:endCxn id="59" idx="7"/>
              </p:cNvCxnSpPr>
              <p:nvPr/>
            </p:nvCxnSpPr>
            <p:spPr>
              <a:xfrm flipH="1">
                <a:off x="6764753" y="2446543"/>
                <a:ext cx="640451" cy="6278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54" idx="4"/>
                <a:endCxn id="58" idx="0"/>
              </p:cNvCxnSpPr>
              <p:nvPr/>
            </p:nvCxnSpPr>
            <p:spPr>
              <a:xfrm>
                <a:off x="4706780" y="2509651"/>
                <a:ext cx="0" cy="5016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53" idx="3"/>
                <a:endCxn id="58" idx="7"/>
              </p:cNvCxnSpPr>
              <p:nvPr/>
            </p:nvCxnSpPr>
            <p:spPr>
              <a:xfrm flipH="1">
                <a:off x="4859134" y="2446544"/>
                <a:ext cx="645550" cy="6278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53" idx="5"/>
                <a:endCxn id="59" idx="1"/>
              </p:cNvCxnSpPr>
              <p:nvPr/>
            </p:nvCxnSpPr>
            <p:spPr>
              <a:xfrm>
                <a:off x="5809393" y="2446544"/>
                <a:ext cx="650651" cy="6278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58" idx="3"/>
                <a:endCxn id="60" idx="7"/>
              </p:cNvCxnSpPr>
              <p:nvPr/>
            </p:nvCxnSpPr>
            <p:spPr>
              <a:xfrm flipH="1">
                <a:off x="3908874" y="3379092"/>
                <a:ext cx="645551" cy="607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56" idx="5"/>
                <a:endCxn id="58" idx="1"/>
              </p:cNvCxnSpPr>
              <p:nvPr/>
            </p:nvCxnSpPr>
            <p:spPr>
              <a:xfrm>
                <a:off x="3908874" y="2446542"/>
                <a:ext cx="645551" cy="6278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59" idx="3"/>
                <a:endCxn id="50" idx="7"/>
              </p:cNvCxnSpPr>
              <p:nvPr/>
            </p:nvCxnSpPr>
            <p:spPr>
              <a:xfrm flipH="1">
                <a:off x="5809393" y="3379092"/>
                <a:ext cx="650651" cy="6079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58" idx="5"/>
                <a:endCxn id="50" idx="1"/>
              </p:cNvCxnSpPr>
              <p:nvPr/>
            </p:nvCxnSpPr>
            <p:spPr>
              <a:xfrm>
                <a:off x="4859134" y="3379092"/>
                <a:ext cx="645550" cy="6079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59" idx="5"/>
                <a:endCxn id="61" idx="1"/>
              </p:cNvCxnSpPr>
              <p:nvPr/>
            </p:nvCxnSpPr>
            <p:spPr>
              <a:xfrm>
                <a:off x="6764753" y="3379092"/>
                <a:ext cx="640450" cy="6079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図形グループ 8"/>
            <p:cNvGrpSpPr/>
            <p:nvPr/>
          </p:nvGrpSpPr>
          <p:grpSpPr>
            <a:xfrm>
              <a:off x="8163245" y="911831"/>
              <a:ext cx="3099768" cy="4084385"/>
              <a:chOff x="2837032" y="552720"/>
              <a:chExt cx="3869957" cy="5099218"/>
            </a:xfrm>
          </p:grpSpPr>
          <p:sp>
            <p:nvSpPr>
              <p:cNvPr id="10" name="円/楕円 9"/>
              <p:cNvSpPr/>
              <p:nvPr/>
            </p:nvSpPr>
            <p:spPr>
              <a:xfrm>
                <a:off x="5541888" y="552720"/>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i="1" smtClean="0">
                    <a:solidFill>
                      <a:schemeClr val="tx1"/>
                    </a:solidFill>
                  </a:rPr>
                  <a:t>s</a:t>
                </a:r>
                <a:endParaRPr kumimoji="1" lang="ja-JP" altLang="en-US" i="1" dirty="0">
                  <a:solidFill>
                    <a:schemeClr val="tx1"/>
                  </a:solidFill>
                </a:endParaRPr>
              </a:p>
            </p:txBody>
          </p:sp>
          <p:sp>
            <p:nvSpPr>
              <p:cNvPr id="11" name="円/楕円 10"/>
              <p:cNvSpPr/>
              <p:nvPr/>
            </p:nvSpPr>
            <p:spPr>
              <a:xfrm>
                <a:off x="5541887" y="5263673"/>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i="1" dirty="0">
                    <a:solidFill>
                      <a:schemeClr val="tx1"/>
                    </a:solidFill>
                  </a:rPr>
                  <a:t>g</a:t>
                </a:r>
                <a:endParaRPr kumimoji="1" lang="ja-JP" altLang="en-US" sz="1400" i="1" dirty="0">
                  <a:solidFill>
                    <a:schemeClr val="tx1"/>
                  </a:solidFill>
                </a:endParaRPr>
              </a:p>
            </p:txBody>
          </p:sp>
          <p:sp>
            <p:nvSpPr>
              <p:cNvPr id="12" name="円/楕円 11"/>
              <p:cNvSpPr/>
              <p:nvPr/>
            </p:nvSpPr>
            <p:spPr>
              <a:xfrm>
                <a:off x="5541885" y="2093871"/>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5" name="円/楕円 14"/>
              <p:cNvSpPr/>
              <p:nvPr/>
            </p:nvSpPr>
            <p:spPr>
              <a:xfrm>
                <a:off x="4016496" y="2089932"/>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6" name="円/楕円 15"/>
              <p:cNvSpPr/>
              <p:nvPr/>
            </p:nvSpPr>
            <p:spPr>
              <a:xfrm>
                <a:off x="4791941" y="2840100"/>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7" name="円/楕円 16"/>
              <p:cNvSpPr/>
              <p:nvPr/>
            </p:nvSpPr>
            <p:spPr>
              <a:xfrm>
                <a:off x="6317328" y="4483742"/>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8" name="円/楕円 17"/>
              <p:cNvSpPr/>
              <p:nvPr/>
            </p:nvSpPr>
            <p:spPr>
              <a:xfrm>
                <a:off x="4793334" y="1278860"/>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19" name="円/楕円 18"/>
              <p:cNvSpPr/>
              <p:nvPr/>
            </p:nvSpPr>
            <p:spPr>
              <a:xfrm>
                <a:off x="6318724" y="1278861"/>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20" name="直線矢印コネクタ 19"/>
              <p:cNvCxnSpPr>
                <a:stCxn id="92" idx="5"/>
                <a:endCxn id="88" idx="1"/>
              </p:cNvCxnSpPr>
              <p:nvPr/>
            </p:nvCxnSpPr>
            <p:spPr>
              <a:xfrm>
                <a:off x="5124739" y="1610265"/>
                <a:ext cx="474006" cy="5404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93" idx="3"/>
                <a:endCxn id="88" idx="7"/>
              </p:cNvCxnSpPr>
              <p:nvPr/>
            </p:nvCxnSpPr>
            <p:spPr>
              <a:xfrm flipH="1">
                <a:off x="5873290" y="1610266"/>
                <a:ext cx="502294" cy="5404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86" idx="3"/>
                <a:endCxn id="92" idx="7"/>
              </p:cNvCxnSpPr>
              <p:nvPr/>
            </p:nvCxnSpPr>
            <p:spPr>
              <a:xfrm flipH="1">
                <a:off x="5124739" y="884125"/>
                <a:ext cx="474009" cy="4515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86" idx="5"/>
                <a:endCxn id="93" idx="1"/>
              </p:cNvCxnSpPr>
              <p:nvPr/>
            </p:nvCxnSpPr>
            <p:spPr>
              <a:xfrm>
                <a:off x="5873293" y="884125"/>
                <a:ext cx="502291" cy="4515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92" idx="3"/>
                <a:endCxn id="89" idx="7"/>
              </p:cNvCxnSpPr>
              <p:nvPr/>
            </p:nvCxnSpPr>
            <p:spPr>
              <a:xfrm flipH="1">
                <a:off x="4347901" y="1610265"/>
                <a:ext cx="502293" cy="5365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89" idx="5"/>
                <a:endCxn id="90" idx="1"/>
              </p:cNvCxnSpPr>
              <p:nvPr/>
            </p:nvCxnSpPr>
            <p:spPr>
              <a:xfrm>
                <a:off x="4347901" y="2421337"/>
                <a:ext cx="500900" cy="475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93" idx="4"/>
                <a:endCxn id="91" idx="0"/>
              </p:cNvCxnSpPr>
              <p:nvPr/>
            </p:nvCxnSpPr>
            <p:spPr>
              <a:xfrm flipH="1">
                <a:off x="6511461" y="1667126"/>
                <a:ext cx="1396" cy="28166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9" idx="3"/>
              </p:cNvCxnSpPr>
              <p:nvPr/>
            </p:nvCxnSpPr>
            <p:spPr>
              <a:xfrm flipH="1">
                <a:off x="3168437" y="2421337"/>
                <a:ext cx="904919" cy="13166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88" idx="3"/>
                <a:endCxn id="90" idx="7"/>
              </p:cNvCxnSpPr>
              <p:nvPr/>
            </p:nvCxnSpPr>
            <p:spPr>
              <a:xfrm flipH="1">
                <a:off x="5123346" y="2425276"/>
                <a:ext cx="475399" cy="4716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円/楕円 28"/>
              <p:cNvSpPr/>
              <p:nvPr/>
            </p:nvSpPr>
            <p:spPr>
              <a:xfrm>
                <a:off x="4016495" y="5263673"/>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30" name="円/楕円 29"/>
              <p:cNvSpPr/>
              <p:nvPr/>
            </p:nvSpPr>
            <p:spPr>
              <a:xfrm>
                <a:off x="2837032" y="3681092"/>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31" name="円/楕円 30"/>
              <p:cNvSpPr/>
              <p:nvPr/>
            </p:nvSpPr>
            <p:spPr>
              <a:xfrm>
                <a:off x="4016495" y="3672436"/>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32" name="円/楕円 31"/>
              <p:cNvSpPr/>
              <p:nvPr/>
            </p:nvSpPr>
            <p:spPr>
              <a:xfrm>
                <a:off x="5541885" y="3681092"/>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sp>
            <p:nvSpPr>
              <p:cNvPr id="33" name="円/楕円 32"/>
              <p:cNvSpPr/>
              <p:nvPr/>
            </p:nvSpPr>
            <p:spPr>
              <a:xfrm>
                <a:off x="4791940" y="4483743"/>
                <a:ext cx="388265" cy="38826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i="1" dirty="0">
                  <a:solidFill>
                    <a:schemeClr val="tx1"/>
                  </a:solidFill>
                </a:endParaRPr>
              </a:p>
            </p:txBody>
          </p:sp>
          <p:cxnSp>
            <p:nvCxnSpPr>
              <p:cNvPr id="34" name="直線矢印コネクタ 33"/>
              <p:cNvCxnSpPr>
                <a:stCxn id="88" idx="4"/>
              </p:cNvCxnSpPr>
              <p:nvPr/>
            </p:nvCxnSpPr>
            <p:spPr>
              <a:xfrm>
                <a:off x="5736018" y="2482136"/>
                <a:ext cx="0" cy="11989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5123345" y="4012497"/>
                <a:ext cx="475400" cy="528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endCxn id="91" idx="1"/>
              </p:cNvCxnSpPr>
              <p:nvPr/>
            </p:nvCxnSpPr>
            <p:spPr>
              <a:xfrm>
                <a:off x="5873290" y="4012497"/>
                <a:ext cx="500898" cy="528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H="1">
                <a:off x="5873290" y="1664055"/>
                <a:ext cx="562435" cy="20738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91" idx="3"/>
                <a:endCxn id="87" idx="7"/>
              </p:cNvCxnSpPr>
              <p:nvPr/>
            </p:nvCxnSpPr>
            <p:spPr>
              <a:xfrm flipH="1">
                <a:off x="5873292" y="4815147"/>
                <a:ext cx="500896" cy="5053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87" idx="2"/>
              </p:cNvCxnSpPr>
              <p:nvPr/>
            </p:nvCxnSpPr>
            <p:spPr>
              <a:xfrm>
                <a:off x="4404760" y="5457806"/>
                <a:ext cx="11371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89" idx="4"/>
              </p:cNvCxnSpPr>
              <p:nvPr/>
            </p:nvCxnSpPr>
            <p:spPr>
              <a:xfrm flipH="1">
                <a:off x="4210628" y="2478197"/>
                <a:ext cx="1" cy="11942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90" idx="3"/>
              </p:cNvCxnSpPr>
              <p:nvPr/>
            </p:nvCxnSpPr>
            <p:spPr>
              <a:xfrm flipH="1">
                <a:off x="4347900" y="3171505"/>
                <a:ext cx="500901" cy="5577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90" idx="5"/>
              </p:cNvCxnSpPr>
              <p:nvPr/>
            </p:nvCxnSpPr>
            <p:spPr>
              <a:xfrm>
                <a:off x="5123346" y="3171505"/>
                <a:ext cx="475399" cy="5664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4347900" y="4003841"/>
                <a:ext cx="500900" cy="5367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3168437" y="4012497"/>
                <a:ext cx="904918" cy="13080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4210628" y="4060701"/>
                <a:ext cx="0" cy="12029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endCxn id="87" idx="1"/>
              </p:cNvCxnSpPr>
              <p:nvPr/>
            </p:nvCxnSpPr>
            <p:spPr>
              <a:xfrm>
                <a:off x="5123345" y="4815148"/>
                <a:ext cx="475402" cy="5053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テキスト ボックス 1"/>
          <p:cNvSpPr txBox="1"/>
          <p:nvPr/>
        </p:nvSpPr>
        <p:spPr>
          <a:xfrm>
            <a:off x="1461080" y="5715000"/>
            <a:ext cx="7266065" cy="424732"/>
          </a:xfrm>
          <a:prstGeom prst="rect">
            <a:avLst/>
          </a:prstGeom>
          <a:noFill/>
        </p:spPr>
        <p:txBody>
          <a:bodyPr wrap="square" rtlCol="0">
            <a:spAutoFit/>
          </a:bodyPr>
          <a:lstStyle/>
          <a:p>
            <a:pPr>
              <a:lnSpc>
                <a:spcPct val="90000"/>
              </a:lnSpc>
            </a:pPr>
            <a:r>
              <a:rPr kumimoji="1" lang="en-US" altLang="ja-JP" sz="2400" dirty="0" smtClean="0">
                <a:latin typeface="Meiryo" charset="-128"/>
                <a:ea typeface="Meiryo" charset="-128"/>
                <a:cs typeface="Meiryo" charset="-128"/>
              </a:rPr>
              <a:t>(a)                         (b)                          (c)</a:t>
            </a:r>
            <a:endParaRPr kumimoji="1"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48096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黒板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卒研発表" id="{B337A310-5595-C04D-878A-14FADDEE64F7}" vid="{6CA73480-B824-C146-8859-3CF0703F0455}"/>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この値は保存または変更の回数を示します。変更後は必ずアプリケーションによってこの値が更新されます。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1CC889-B55A-4246-8D72-AEC912BCD209}">
  <ds:schemaRefs>
    <ds:schemaRef ds:uri="http://schemas.microsoft.com/sharepoint/v3/contenttype/forms"/>
  </ds:schemaRefs>
</ds:datastoreItem>
</file>

<file path=customXml/itemProps2.xml><?xml version="1.0" encoding="utf-8"?>
<ds:datastoreItem xmlns:ds="http://schemas.openxmlformats.org/officeDocument/2006/customXml" ds:itemID="{185DBF61-A50A-4EA0-945F-5445B174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8F4CB80-51E5-47C8-B45D-3834AA25DD5F}">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卒研発表</Template>
  <TotalTime>8251</TotalTime>
  <Words>2467</Words>
  <Application>Microsoft Macintosh PowerPoint</Application>
  <PresentationFormat>画面に合わせる (4:3)</PresentationFormat>
  <Paragraphs>333</Paragraphs>
  <Slides>19</Slides>
  <Notes>19</Notes>
  <HiddenSlides>1</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19</vt:i4>
      </vt:variant>
    </vt:vector>
  </HeadingPairs>
  <TitlesOfParts>
    <vt:vector size="28" baseType="lpstr">
      <vt:lpstr>Cambria Math</vt:lpstr>
      <vt:lpstr>Consolas</vt:lpstr>
      <vt:lpstr>Corbel</vt:lpstr>
      <vt:lpstr>HGｺﾞｼｯｸM</vt:lpstr>
      <vt:lpstr>Meiryo</vt:lpstr>
      <vt:lpstr>Meiryo UI</vt:lpstr>
      <vt:lpstr>Wingdings</vt:lpstr>
      <vt:lpstr>Arial</vt:lpstr>
      <vt:lpstr>黒板 16x9</vt:lpstr>
      <vt:lpstr>PowerPoint プレゼンテーション</vt:lpstr>
      <vt:lpstr>研究背景</vt:lpstr>
      <vt:lpstr>研究目的</vt:lpstr>
      <vt:lpstr>既存の研究</vt:lpstr>
      <vt:lpstr>ネットワークトモグラフィとは</vt:lpstr>
      <vt:lpstr>グループ検査</vt:lpstr>
      <vt:lpstr>ネットワークトモグラフィにおける　グループ検査</vt:lpstr>
      <vt:lpstr>数理モデルによる定式</vt:lpstr>
      <vt:lpstr>数値実験で使用するネットワーク</vt:lpstr>
      <vt:lpstr>問題の前提条件</vt:lpstr>
      <vt:lpstr>故障リンク検出の流れ</vt:lpstr>
      <vt:lpstr>CBPアルゴリズム</vt:lpstr>
      <vt:lpstr>故障リンク検出アルゴリズム</vt:lpstr>
      <vt:lpstr>性能評価の方法</vt:lpstr>
      <vt:lpstr>性能評価 1</vt:lpstr>
      <vt:lpstr>性能評価 2</vt:lpstr>
      <vt:lpstr>考察</vt:lpstr>
      <vt:lpstr>まとめ</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 レイアウト</dc:title>
  <dc:creator>Summer</dc:creator>
  <cp:lastModifiedBy>Microsoft Office ユーザー</cp:lastModifiedBy>
  <cp:revision>153</cp:revision>
  <cp:lastPrinted>2016-02-15T00:25:59Z</cp:lastPrinted>
  <dcterms:created xsi:type="dcterms:W3CDTF">2013-04-05T19:59:21Z</dcterms:created>
  <dcterms:modified xsi:type="dcterms:W3CDTF">2016-02-15T22:54:39Z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sMyDocuments">
    <vt:bool>true</vt:bool>
  </property>
</Properties>
</file>