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1"/>
  </p:notesMasterIdLst>
  <p:sldIdLst>
    <p:sldId id="281" r:id="rId2"/>
    <p:sldId id="273" r:id="rId3"/>
    <p:sldId id="283" r:id="rId4"/>
    <p:sldId id="274" r:id="rId5"/>
    <p:sldId id="286" r:id="rId6"/>
    <p:sldId id="304" r:id="rId7"/>
    <p:sldId id="275" r:id="rId8"/>
    <p:sldId id="276" r:id="rId9"/>
    <p:sldId id="293" r:id="rId10"/>
    <p:sldId id="277" r:id="rId11"/>
    <p:sldId id="288" r:id="rId12"/>
    <p:sldId id="290" r:id="rId13"/>
    <p:sldId id="291" r:id="rId14"/>
    <p:sldId id="292" r:id="rId15"/>
    <p:sldId id="278" r:id="rId16"/>
    <p:sldId id="287" r:id="rId17"/>
    <p:sldId id="282" r:id="rId18"/>
    <p:sldId id="280" r:id="rId19"/>
    <p:sldId id="284" r:id="rId20"/>
    <p:sldId id="295" r:id="rId21"/>
    <p:sldId id="294" r:id="rId22"/>
    <p:sldId id="296" r:id="rId23"/>
    <p:sldId id="297" r:id="rId24"/>
    <p:sldId id="298" r:id="rId25"/>
    <p:sldId id="299" r:id="rId26"/>
    <p:sldId id="300" r:id="rId27"/>
    <p:sldId id="301" r:id="rId28"/>
    <p:sldId id="302" r:id="rId29"/>
    <p:sldId id="303"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44C24F3C-0481-474E-8162-B1269A4F3F58}">
          <p14:sldIdLst>
            <p14:sldId id="281"/>
          </p14:sldIdLst>
        </p14:section>
        <p14:section name="目次" id="{AD609894-03C4-2545-919F-EDB9E22ED5F0}">
          <p14:sldIdLst>
            <p14:sldId id="273"/>
          </p14:sldIdLst>
        </p14:section>
        <p14:section name="研究背景" id="{75D0F1B6-A7FD-BC40-8DFC-0E51A015A92A}">
          <p14:sldIdLst>
            <p14:sldId id="283"/>
            <p14:sldId id="274"/>
            <p14:sldId id="286"/>
            <p14:sldId id="304"/>
          </p14:sldIdLst>
        </p14:section>
        <p14:section name="関連研究" id="{7FE5E5CE-A2F7-644A-ADD7-3E215C65C78A}">
          <p14:sldIdLst>
            <p14:sldId id="275"/>
          </p14:sldIdLst>
        </p14:section>
        <p14:section name="提案手法" id="{ABD19A78-9053-EF45-8912-60EF0071BC34}">
          <p14:sldIdLst>
            <p14:sldId id="276"/>
            <p14:sldId id="293"/>
          </p14:sldIdLst>
        </p14:section>
        <p14:section name="実装" id="{B61AF320-3607-C646-86A1-53DCFE890346}">
          <p14:sldIdLst>
            <p14:sldId id="277"/>
          </p14:sldIdLst>
        </p14:section>
        <p14:section name="実験" id="{2FC1E3A1-6AFD-4F4C-92DB-DFAA43183D78}">
          <p14:sldIdLst>
            <p14:sldId id="288"/>
          </p14:sldIdLst>
        </p14:section>
        <p14:section name="評価・考察" id="{55A70E60-02D2-5740-B24A-604B0A89DF14}">
          <p14:sldIdLst>
            <p14:sldId id="290"/>
            <p14:sldId id="291"/>
            <p14:sldId id="292"/>
            <p14:sldId id="278"/>
          </p14:sldIdLst>
        </p14:section>
        <p14:section name="今後の展望" id="{84134F3D-EFC5-9644-856F-34A55CF067E6}">
          <p14:sldIdLst>
            <p14:sldId id="287"/>
          </p14:sldIdLst>
        </p14:section>
        <p14:section name="補足資料" id="{890A3AD1-46B1-954A-976A-D6D8C1D7ACB0}">
          <p14:sldIdLst>
            <p14:sldId id="282"/>
            <p14:sldId id="280"/>
            <p14:sldId id="284"/>
            <p14:sldId id="295"/>
            <p14:sldId id="294"/>
            <p14:sldId id="296"/>
            <p14:sldId id="297"/>
            <p14:sldId id="298"/>
            <p14:sldId id="299"/>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1930"/>
    <a:srgbClr val="95292B"/>
    <a:srgbClr val="A31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6529"/>
  </p:normalViewPr>
  <p:slideViewPr>
    <p:cSldViewPr snapToGrid="0" snapToObjects="1">
      <p:cViewPr varScale="1">
        <p:scale>
          <a:sx n="82" d="100"/>
          <a:sy n="82" d="100"/>
        </p:scale>
        <p:origin x="24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AD87E-8619-4F4E-9A4D-50E693B11CD7}" type="datetimeFigureOut">
              <a:rPr kumimoji="1" lang="ja-JP" altLang="en-US" smtClean="0"/>
              <a:t>2024/2/1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86EB-1BF0-154B-B98C-7A92C7B7D333}" type="slidenum">
              <a:rPr kumimoji="1" lang="ja-JP" altLang="en-US" smtClean="0"/>
              <a:t>‹#›</a:t>
            </a:fld>
            <a:endParaRPr kumimoji="1" lang="ja-JP" altLang="en-US"/>
          </a:p>
        </p:txBody>
      </p:sp>
    </p:spTree>
    <p:extLst>
      <p:ext uri="{BB962C8B-B14F-4D97-AF65-F5344CB8AC3E}">
        <p14:creationId xmlns:p14="http://schemas.microsoft.com/office/powerpoint/2010/main" val="25780808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自己紹介</a:t>
            </a:r>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1</a:t>
            </a:fld>
            <a:endParaRPr kumimoji="1" lang="ja-JP" altLang="en-US"/>
          </a:p>
        </p:txBody>
      </p:sp>
    </p:spTree>
    <p:extLst>
      <p:ext uri="{BB962C8B-B14F-4D97-AF65-F5344CB8AC3E}">
        <p14:creationId xmlns:p14="http://schemas.microsoft.com/office/powerpoint/2010/main" val="174275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目次</a:t>
            </a:r>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2</a:t>
            </a:fld>
            <a:endParaRPr kumimoji="1" lang="ja-JP" altLang="en-US"/>
          </a:p>
        </p:txBody>
      </p:sp>
    </p:spTree>
    <p:extLst>
      <p:ext uri="{BB962C8B-B14F-4D97-AF65-F5344CB8AC3E}">
        <p14:creationId xmlns:p14="http://schemas.microsoft.com/office/powerpoint/2010/main" val="312658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はじめに，</a:t>
            </a:r>
            <a:r>
              <a:rPr kumimoji="1" lang="en-US" altLang="ja-JP" dirty="0"/>
              <a:t>IoT</a:t>
            </a:r>
            <a:r>
              <a:rPr kumimoji="1" lang="ja-JP" altLang="en-US"/>
              <a:t>機器の普及は近年急速に進んでおり，その数は世界的に増加傾向にある．</a:t>
            </a:r>
            <a:endParaRPr kumimoji="1" lang="en-US" altLang="ja-JP" dirty="0"/>
          </a:p>
          <a:p>
            <a:r>
              <a:rPr kumimoji="1" lang="ja-JP" altLang="en-US"/>
              <a:t>令和</a:t>
            </a:r>
            <a:r>
              <a:rPr kumimoji="1" lang="en-US" altLang="ja-JP" dirty="0"/>
              <a:t>5</a:t>
            </a:r>
            <a:r>
              <a:rPr kumimoji="1" lang="ja-JP" altLang="en-US"/>
              <a:t>年度版情報通信白書では，</a:t>
            </a:r>
            <a:r>
              <a:rPr kumimoji="1" lang="en-US" altLang="ja-JP" dirty="0"/>
              <a:t>2022</a:t>
            </a:r>
            <a:r>
              <a:rPr kumimoji="1" lang="ja-JP" altLang="en-US"/>
              <a:t>年時点での全世界の</a:t>
            </a:r>
            <a:r>
              <a:rPr kumimoji="1" lang="en-US" altLang="ja-JP" dirty="0"/>
              <a:t>IoT</a:t>
            </a:r>
            <a:r>
              <a:rPr kumimoji="1" lang="ja-JP" altLang="en-US"/>
              <a:t>機器数は</a:t>
            </a:r>
            <a:r>
              <a:rPr kumimoji="1" lang="en-US" altLang="ja-JP" dirty="0"/>
              <a:t>324</a:t>
            </a:r>
            <a:r>
              <a:rPr kumimoji="1" lang="ja-JP" altLang="en-US"/>
              <a:t>億台以上で推移し，</a:t>
            </a:r>
            <a:r>
              <a:rPr kumimoji="1" lang="en-US" altLang="ja-JP" dirty="0"/>
              <a:t>2025</a:t>
            </a:r>
            <a:r>
              <a:rPr kumimoji="1" lang="ja-JP" altLang="en-US"/>
              <a:t>年には</a:t>
            </a:r>
            <a:r>
              <a:rPr kumimoji="1" lang="en-US" altLang="ja-JP" dirty="0"/>
              <a:t>440</a:t>
            </a:r>
            <a:r>
              <a:rPr kumimoji="1" lang="ja-JP" altLang="en-US"/>
              <a:t>億台以上になると予測されている．</a:t>
            </a:r>
            <a:endParaRPr kumimoji="1" lang="en-US" altLang="ja-JP" dirty="0"/>
          </a:p>
          <a:p>
            <a:r>
              <a:rPr kumimoji="1" lang="ja-JP" altLang="en-US"/>
              <a:t>これらのデバイスは日常生活から産業用途に至るまで幅広い分野で活用されている．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3</a:t>
            </a:fld>
            <a:endParaRPr kumimoji="1" lang="ja-JP" altLang="en-US"/>
          </a:p>
        </p:txBody>
      </p:sp>
    </p:spTree>
    <p:extLst>
      <p:ext uri="{BB962C8B-B14F-4D97-AF65-F5344CB8AC3E}">
        <p14:creationId xmlns:p14="http://schemas.microsoft.com/office/powerpoint/2010/main" val="120174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IoT</a:t>
            </a:r>
            <a:r>
              <a:rPr kumimoji="1" lang="ja-JP" altLang="en-US"/>
              <a:t>機器を標的としたマルウェアの存在．</a:t>
            </a:r>
            <a:endParaRPr kumimoji="1" lang="en-US" altLang="ja-JP" dirty="0"/>
          </a:p>
          <a:p>
            <a:r>
              <a:rPr kumimoji="1" lang="ja-JP" altLang="en-US"/>
              <a:t>スマート家電や監視カメラ等幅広い</a:t>
            </a:r>
            <a:r>
              <a:rPr kumimoji="1" lang="en-US" altLang="ja-JP" dirty="0"/>
              <a:t>IoT</a:t>
            </a:r>
            <a:r>
              <a:rPr kumimoji="1" lang="ja-JP" altLang="en-US"/>
              <a:t>機器が対象．</a:t>
            </a:r>
            <a:endParaRPr kumimoji="1" lang="en-US" altLang="ja-JP" dirty="0"/>
          </a:p>
          <a:p>
            <a:r>
              <a:rPr kumimoji="1" lang="ja-JP" altLang="en-US"/>
              <a:t>脆弱な</a:t>
            </a:r>
            <a:r>
              <a:rPr kumimoji="1" lang="en-US" altLang="ja-JP" dirty="0"/>
              <a:t>IoT</a:t>
            </a:r>
            <a:r>
              <a:rPr kumimoji="1" lang="ja-JP" altLang="en-US"/>
              <a:t>機器が標的となっている．</a:t>
            </a:r>
            <a:endParaRPr kumimoji="1" lang="en-US" altLang="ja-JP" dirty="0"/>
          </a:p>
          <a:p>
            <a:r>
              <a:rPr kumimoji="1" lang="en-US" altLang="ja-JP" dirty="0"/>
              <a:t>IoT</a:t>
            </a:r>
            <a:r>
              <a:rPr kumimoji="1" lang="ja-JP" altLang="en-US"/>
              <a:t>マルウェアに</a:t>
            </a:r>
            <a:r>
              <a:rPr kumimoji="1" lang="en-US" altLang="ja-JP" dirty="0"/>
              <a:t>IoT</a:t>
            </a:r>
            <a:r>
              <a:rPr kumimoji="1" lang="ja-JP" altLang="en-US"/>
              <a:t>機器が感染した場合，個人情報の窃取や</a:t>
            </a:r>
            <a:r>
              <a:rPr kumimoji="1" lang="en-US" altLang="ja-JP" dirty="0"/>
              <a:t>DDoS</a:t>
            </a:r>
            <a:r>
              <a:rPr kumimoji="1" lang="ja-JP" altLang="en-US"/>
              <a:t>攻撃の踏み台となる可能性</a:t>
            </a:r>
            <a:endParaRPr kumimoji="1" lang="en-US" altLang="ja-JP" dirty="0"/>
          </a:p>
          <a:p>
            <a:r>
              <a:rPr kumimoji="1" lang="ja-JP" altLang="en-US"/>
              <a:t>代表的なものに</a:t>
            </a:r>
            <a:r>
              <a:rPr kumimoji="1" lang="en-US" altLang="ja-JP" dirty="0" err="1"/>
              <a:t>Mirai</a:t>
            </a:r>
            <a:r>
              <a:rPr kumimoji="1" lang="ja-JP" altLang="en-US"/>
              <a:t>という</a:t>
            </a:r>
            <a:r>
              <a:rPr kumimoji="1" lang="en-US" altLang="ja-JP" dirty="0"/>
              <a:t>IoT</a:t>
            </a:r>
            <a:r>
              <a:rPr kumimoji="1" lang="ja-JP" altLang="en-US"/>
              <a:t>マルウェアがある．</a:t>
            </a:r>
            <a:r>
              <a:rPr kumimoji="1" lang="en-US" altLang="ja-JP" dirty="0" err="1"/>
              <a:t>Mirai</a:t>
            </a:r>
            <a:r>
              <a:rPr kumimoji="1" lang="ja-JP" altLang="en-US"/>
              <a:t>はソースコードが公開されており，数多くの派生型マルウェアが報告されている．</a:t>
            </a:r>
            <a:endParaRPr kumimoji="1" lang="en-US" altLang="ja-JP" dirty="0"/>
          </a:p>
          <a:p>
            <a:endParaRPr kumimoji="1" lang="en-US" altLang="ja-JP" dirty="0"/>
          </a:p>
          <a:p>
            <a:endParaRPr kumimoji="1" lang="en-US" altLang="ja-JP" dirty="0"/>
          </a:p>
          <a:p>
            <a:r>
              <a:rPr kumimoji="1" lang="en-US" altLang="ja-JP" dirty="0"/>
              <a:t>NICT</a:t>
            </a:r>
            <a:r>
              <a:rPr kumimoji="1" lang="ja-JP" altLang="en-US"/>
              <a:t>が出している．</a:t>
            </a:r>
            <a:r>
              <a:rPr kumimoji="1" lang="en-US" altLang="ja-JP" dirty="0"/>
              <a:t>2022</a:t>
            </a:r>
            <a:r>
              <a:rPr kumimoji="1" lang="ja-JP" altLang="en-US"/>
              <a:t>年版の観測レポートによると，</a:t>
            </a:r>
            <a:r>
              <a:rPr kumimoji="1" lang="en-US" altLang="ja-JP" dirty="0" err="1"/>
              <a:t>Mirai</a:t>
            </a:r>
            <a:r>
              <a:rPr kumimoji="1" lang="ja-JP" altLang="en-US"/>
              <a:t>と</a:t>
            </a:r>
            <a:r>
              <a:rPr kumimoji="1" lang="en-US" altLang="ja-JP" dirty="0" err="1"/>
              <a:t>Mirai</a:t>
            </a:r>
            <a:r>
              <a:rPr kumimoji="1" lang="ja-JP" altLang="en-US"/>
              <a:t>の亜種に感染した</a:t>
            </a:r>
            <a:r>
              <a:rPr kumimoji="1" lang="en-US" altLang="ja-JP" dirty="0"/>
              <a:t>IoT</a:t>
            </a:r>
            <a:r>
              <a:rPr kumimoji="1" lang="ja-JP" altLang="en-US"/>
              <a:t>ボットの観測数は，</a:t>
            </a:r>
            <a:r>
              <a:rPr kumimoji="1" lang="en-US" altLang="ja-JP" dirty="0"/>
              <a:t>1</a:t>
            </a:r>
            <a:r>
              <a:rPr kumimoji="1" lang="ja-JP" altLang="en-US"/>
              <a:t>日あたり世界全体で</a:t>
            </a:r>
            <a:r>
              <a:rPr kumimoji="1" lang="en-US" altLang="ja-JP" dirty="0"/>
              <a:t>6</a:t>
            </a:r>
            <a:r>
              <a:rPr kumimoji="1" lang="ja-JP" altLang="en-US"/>
              <a:t>万から</a:t>
            </a:r>
            <a:r>
              <a:rPr kumimoji="1" lang="en-US" altLang="ja-JP" dirty="0"/>
              <a:t>14</a:t>
            </a:r>
            <a:r>
              <a:rPr kumimoji="1" lang="ja-JP" altLang="en-US"/>
              <a:t>万台で推移しており，</a:t>
            </a:r>
            <a:endParaRPr kumimoji="1" lang="en-US" altLang="ja-JP" dirty="0"/>
          </a:p>
          <a:p>
            <a:r>
              <a:rPr kumimoji="1" lang="ja-JP" altLang="en-US"/>
              <a:t>日本国内では千から</a:t>
            </a:r>
            <a:r>
              <a:rPr kumimoji="1" lang="en-US" altLang="ja-JP" dirty="0"/>
              <a:t>6</a:t>
            </a:r>
            <a:r>
              <a:rPr kumimoji="1" lang="ja-JP" altLang="en-US"/>
              <a:t>仙台で推移していると報告している．</a:t>
            </a:r>
            <a:endParaRPr kumimoji="1" lang="en-US" altLang="ja-JP" dirty="0"/>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4</a:t>
            </a:fld>
            <a:endParaRPr kumimoji="1" lang="ja-JP" altLang="en-US"/>
          </a:p>
        </p:txBody>
      </p:sp>
    </p:spTree>
    <p:extLst>
      <p:ext uri="{BB962C8B-B14F-4D97-AF65-F5344CB8AC3E}">
        <p14:creationId xmlns:p14="http://schemas.microsoft.com/office/powerpoint/2010/main" val="77504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r>
              <a:rPr kumimoji="1" lang="en-US" altLang="ja-JP" dirty="0"/>
              <a:t>3</a:t>
            </a:r>
            <a:r>
              <a:rPr kumimoji="1" lang="ja-JP" altLang="en-US"/>
              <a:t>つ目</a:t>
            </a:r>
            <a:endParaRPr kumimoji="1" lang="en-US" altLang="ja-JP" dirty="0"/>
          </a:p>
          <a:p>
            <a:r>
              <a:rPr kumimoji="1" lang="ja-JP" altLang="en-US"/>
              <a:t>第</a:t>
            </a:r>
            <a:r>
              <a:rPr kumimoji="1" lang="en-US" altLang="ja-JP" dirty="0"/>
              <a:t>5</a:t>
            </a:r>
            <a:r>
              <a:rPr kumimoji="1" lang="ja-JP" altLang="en-US"/>
              <a:t>回サイバーセキュリティ人材育成分科会では以下の問題点が指摘されている．</a:t>
            </a:r>
            <a:endParaRPr kumimoji="1" lang="en-US" altLang="ja-JP" dirty="0"/>
          </a:p>
          <a:p>
            <a:endParaRPr kumimoji="1" lang="en-US" altLang="ja-JP" dirty="0"/>
          </a:p>
          <a:p>
            <a:r>
              <a:rPr kumimoji="1" lang="en-US" altLang="ja-JP" dirty="0"/>
              <a:t>IPA</a:t>
            </a:r>
            <a:r>
              <a:rPr kumimoji="1" lang="ja-JP" altLang="en-US"/>
              <a:t>「</a:t>
            </a:r>
            <a:r>
              <a:rPr kumimoji="1" lang="en-US" altLang="ja-JP" dirty="0"/>
              <a:t>IoT</a:t>
            </a:r>
            <a:r>
              <a:rPr kumimoji="1" lang="ja-JP" altLang="en-US"/>
              <a:t>製品・サービス開発者におけるセキュリティ対策の現状と意識に関する報告書」</a:t>
            </a:r>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5</a:t>
            </a:fld>
            <a:endParaRPr kumimoji="1" lang="ja-JP" altLang="en-US"/>
          </a:p>
        </p:txBody>
      </p:sp>
    </p:spTree>
    <p:extLst>
      <p:ext uri="{BB962C8B-B14F-4D97-AF65-F5344CB8AC3E}">
        <p14:creationId xmlns:p14="http://schemas.microsoft.com/office/powerpoint/2010/main" val="3428561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OWASP</a:t>
            </a:r>
            <a:r>
              <a:rPr kumimoji="1" lang="ja-JP" altLang="en-US"/>
              <a:t>と呼ばれる，セキュリティに関する普及・啓発を目的としたコミュニティ内の</a:t>
            </a:r>
            <a:r>
              <a:rPr kumimoji="1" lang="en-US" altLang="ja-JP" dirty="0"/>
              <a:t>OWASP IoT Project</a:t>
            </a:r>
            <a:r>
              <a:rPr kumimoji="1" lang="ja-JP" altLang="en-US"/>
              <a:t>では，</a:t>
            </a:r>
            <a:r>
              <a:rPr kumimoji="1" lang="en-US" altLang="ja-JP" dirty="0"/>
              <a:t>2018</a:t>
            </a:r>
            <a:r>
              <a:rPr kumimoji="1" lang="ja-JP" altLang="en-US"/>
              <a:t>年に</a:t>
            </a:r>
            <a:r>
              <a:rPr kumimoji="1" lang="en-US" altLang="ja-JP" dirty="0"/>
              <a:t>IoT</a:t>
            </a:r>
            <a:r>
              <a:rPr kumimoji="1" lang="ja-JP" altLang="en-US"/>
              <a:t>機器を構築・展開・管理する際に避けるべき</a:t>
            </a:r>
            <a:r>
              <a:rPr kumimoji="1" lang="en-US" altLang="ja-JP" dirty="0"/>
              <a:t>10</a:t>
            </a:r>
            <a:r>
              <a:rPr kumimoji="1" lang="ja-JP" altLang="en-US"/>
              <a:t>項目を「</a:t>
            </a:r>
            <a:r>
              <a:rPr kumimoji="1" lang="en-US" altLang="ja-JP" dirty="0"/>
              <a:t>OWASP IoT Top10</a:t>
            </a:r>
            <a:r>
              <a:rPr kumimoji="1" lang="ja-JP" altLang="en-US"/>
              <a:t>」として公表している．</a:t>
            </a:r>
            <a:endParaRPr kumimoji="1" lang="en-US" altLang="ja-JP" dirty="0"/>
          </a:p>
          <a:p>
            <a:r>
              <a:rPr kumimoji="1" lang="ja-JP" altLang="en-US"/>
              <a:t>本研究では，</a:t>
            </a:r>
            <a:r>
              <a:rPr kumimoji="1" lang="en-US" altLang="ja-JP" dirty="0"/>
              <a:t>OWASP IoT Top10</a:t>
            </a:r>
            <a:r>
              <a:rPr kumimoji="1" lang="ja-JP" altLang="en-US"/>
              <a:t>を基準に演習項目を選定していく．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6</a:t>
            </a:fld>
            <a:endParaRPr kumimoji="1" lang="ja-JP" altLang="en-US"/>
          </a:p>
        </p:txBody>
      </p:sp>
    </p:spTree>
    <p:extLst>
      <p:ext uri="{BB962C8B-B14F-4D97-AF65-F5344CB8AC3E}">
        <p14:creationId xmlns:p14="http://schemas.microsoft.com/office/powerpoint/2010/main" val="27979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提案手法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OWASP IoT Top 10(2018)</a:t>
            </a:r>
            <a:r>
              <a:rPr lang="ja-JP" altLang="en-US"/>
              <a:t>を基準にした演習項目の選定を行いました．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本研究では，</a:t>
            </a:r>
            <a:r>
              <a:rPr lang="en-US" altLang="ja-JP" dirty="0"/>
              <a:t>10</a:t>
            </a:r>
            <a:r>
              <a:rPr lang="ja-JP" altLang="en-US"/>
              <a:t>項目中「物理的堅牢性の不足」を除いた</a:t>
            </a:r>
            <a:r>
              <a:rPr lang="en-US" altLang="ja-JP" dirty="0"/>
              <a:t>9</a:t>
            </a:r>
            <a:r>
              <a:rPr lang="ja-JP" altLang="en-US"/>
              <a:t>項目に関する演習項目を選定し，それらに関する「見守りカメラ」を想定した脆弱な</a:t>
            </a:r>
            <a:r>
              <a:rPr lang="en-US" altLang="ja-JP" dirty="0"/>
              <a:t>IoT</a:t>
            </a:r>
            <a:r>
              <a:rPr lang="ja-JP" altLang="en-US"/>
              <a:t>カメラを開発した．</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8</a:t>
            </a:fld>
            <a:endParaRPr kumimoji="1" lang="ja-JP" altLang="en-US"/>
          </a:p>
        </p:txBody>
      </p:sp>
    </p:spTree>
    <p:extLst>
      <p:ext uri="{BB962C8B-B14F-4D97-AF65-F5344CB8AC3E}">
        <p14:creationId xmlns:p14="http://schemas.microsoft.com/office/powerpoint/2010/main" val="51274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教材構築の簡略化を</a:t>
            </a:r>
          </a:p>
        </p:txBody>
      </p:sp>
      <p:sp>
        <p:nvSpPr>
          <p:cNvPr id="4" name="スライド番号プレースホルダー 3"/>
          <p:cNvSpPr>
            <a:spLocks noGrp="1"/>
          </p:cNvSpPr>
          <p:nvPr>
            <p:ph type="sldNum" sz="quarter" idx="5"/>
          </p:nvPr>
        </p:nvSpPr>
        <p:spPr/>
        <p:txBody>
          <a:bodyPr/>
          <a:lstStyle/>
          <a:p>
            <a:fld id="{C54886EB-1BF0-154B-B98C-7A92C7B7D333}" type="slidenum">
              <a:rPr kumimoji="1" lang="ja-JP" altLang="en-US" smtClean="0"/>
              <a:t>9</a:t>
            </a:fld>
            <a:endParaRPr kumimoji="1" lang="ja-JP" altLang="en-US"/>
          </a:p>
        </p:txBody>
      </p:sp>
    </p:spTree>
    <p:extLst>
      <p:ext uri="{BB962C8B-B14F-4D97-AF65-F5344CB8AC3E}">
        <p14:creationId xmlns:p14="http://schemas.microsoft.com/office/powerpoint/2010/main" val="204750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847F8-E2AA-844B-A1EE-829AB43D3ECB}"/>
              </a:ext>
            </a:extLst>
          </p:cNvPr>
          <p:cNvSpPr>
            <a:spLocks noGrp="1"/>
          </p:cNvSpPr>
          <p:nvPr>
            <p:ph type="ctrTitle"/>
          </p:nvPr>
        </p:nvSpPr>
        <p:spPr>
          <a:xfrm>
            <a:off x="1143000" y="1122363"/>
            <a:ext cx="6858000" cy="2387600"/>
          </a:xfrm>
          <a:prstGeom prst="rect">
            <a:avLst/>
          </a:prstGeom>
        </p:spPr>
        <p:txBody>
          <a:bodyPr anchor="b"/>
          <a:lstStyle>
            <a:lvl1pPr algn="ctr">
              <a:defRPr sz="4500">
                <a:latin typeface="Meiryo" panose="020B0604030504040204" pitchFamily="34" charset="-128"/>
                <a:ea typeface="Meiryo" panose="020B0604030504040204"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79A480-3469-5047-AE06-BB1C5679AF29}"/>
              </a:ext>
            </a:extLst>
          </p:cNvPr>
          <p:cNvSpPr>
            <a:spLocks noGrp="1"/>
          </p:cNvSpPr>
          <p:nvPr>
            <p:ph type="subTitle" idx="1"/>
          </p:nvPr>
        </p:nvSpPr>
        <p:spPr>
          <a:xfrm>
            <a:off x="1143000" y="3602038"/>
            <a:ext cx="6858000" cy="1655762"/>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cxnSp>
        <p:nvCxnSpPr>
          <p:cNvPr id="8" name="直線コネクタ 7">
            <a:extLst>
              <a:ext uri="{FF2B5EF4-FFF2-40B4-BE49-F238E27FC236}">
                <a16:creationId xmlns:a16="http://schemas.microsoft.com/office/drawing/2014/main" id="{3E898A38-AFE3-5789-7CA0-599A40517BB8}"/>
              </a:ext>
            </a:extLst>
          </p:cNvPr>
          <p:cNvCxnSpPr/>
          <p:nvPr userDrawn="1"/>
        </p:nvCxnSpPr>
        <p:spPr>
          <a:xfrm>
            <a:off x="725805" y="3509963"/>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
        <p:nvSpPr>
          <p:cNvPr id="9" name="日付プレースホルダー 8">
            <a:extLst>
              <a:ext uri="{FF2B5EF4-FFF2-40B4-BE49-F238E27FC236}">
                <a16:creationId xmlns:a16="http://schemas.microsoft.com/office/drawing/2014/main" id="{6BFA93AE-0158-5FE7-5841-C90AF3DCA9BC}"/>
              </a:ext>
            </a:extLst>
          </p:cNvPr>
          <p:cNvSpPr>
            <a:spLocks noGrp="1"/>
          </p:cNvSpPr>
          <p:nvPr>
            <p:ph type="dt" sz="half" idx="10"/>
          </p:nvPr>
        </p:nvSpPr>
        <p:spPr/>
        <p:txBody>
          <a:bodyPr/>
          <a:lstStyle>
            <a:lvl1pPr>
              <a:defRPr sz="1600"/>
            </a:lvl1pPr>
          </a:lstStyle>
          <a:p>
            <a:fld id="{5E18DA1A-CBB8-4B4B-8004-4B81C6B31D72}" type="datetime1">
              <a:rPr lang="ja-JP" altLang="en-US" smtClean="0"/>
              <a:t>2024/2/1</a:t>
            </a:fld>
            <a:endParaRPr lang="ja-JP" altLang="en-US"/>
          </a:p>
        </p:txBody>
      </p:sp>
      <p:sp>
        <p:nvSpPr>
          <p:cNvPr id="11" name="スライド番号プレースホルダー 10">
            <a:extLst>
              <a:ext uri="{FF2B5EF4-FFF2-40B4-BE49-F238E27FC236}">
                <a16:creationId xmlns:a16="http://schemas.microsoft.com/office/drawing/2014/main" id="{1E5C9A34-3E99-9B65-3EC0-328652B3C923}"/>
              </a:ext>
            </a:extLst>
          </p:cNvPr>
          <p:cNvSpPr>
            <a:spLocks noGrp="1"/>
          </p:cNvSpPr>
          <p:nvPr>
            <p:ph type="sldNum" sz="quarter" idx="12"/>
          </p:nvPr>
        </p:nvSpPr>
        <p:spPr/>
        <p:txBody>
          <a:bodyPr/>
          <a:lstStyle>
            <a:lvl1pPr>
              <a:defRPr sz="2000"/>
            </a:lvl1pPr>
          </a:lstStyle>
          <a:p>
            <a:fld id="{FF048DB3-8E30-DB42-BCAD-14D1B5115906}" type="slidenum">
              <a:rPr lang="ja-JP" altLang="en-US" smtClean="0"/>
              <a:pPr/>
              <a:t>‹#›</a:t>
            </a:fld>
            <a:endParaRPr lang="ja-JP" altLang="en-US"/>
          </a:p>
        </p:txBody>
      </p:sp>
    </p:spTree>
    <p:extLst>
      <p:ext uri="{BB962C8B-B14F-4D97-AF65-F5344CB8AC3E}">
        <p14:creationId xmlns:p14="http://schemas.microsoft.com/office/powerpoint/2010/main" val="141233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52F87-4A7A-9D45-A444-669C1C1D8762}"/>
              </a:ext>
            </a:extLst>
          </p:cNvPr>
          <p:cNvSpPr>
            <a:spLocks noGrp="1"/>
          </p:cNvSpPr>
          <p:nvPr>
            <p:ph type="title"/>
          </p:nvPr>
        </p:nvSpPr>
        <p:spPr>
          <a:xfrm>
            <a:off x="628650" y="365127"/>
            <a:ext cx="7886700" cy="967800"/>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200B48-2C7E-BA4A-B67A-482A36DD3B9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01CDA8-A360-5043-BBC7-41F99875A7A4}"/>
              </a:ext>
            </a:extLst>
          </p:cNvPr>
          <p:cNvSpPr>
            <a:spLocks noGrp="1"/>
          </p:cNvSpPr>
          <p:nvPr>
            <p:ph type="dt" sz="half" idx="10"/>
          </p:nvPr>
        </p:nvSpPr>
        <p:spPr/>
        <p:txBody>
          <a:bodyPr/>
          <a:lstStyle/>
          <a:p>
            <a:fld id="{B4118979-6BAE-BE4C-AE6C-0FF2B55A6188}" type="datetime1">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CD6BDAAD-9329-254D-A7DD-02DFE816602B}"/>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553A13-1CED-9241-9426-BABD183A4962}"/>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188B1784-9C84-BF62-B859-C3B90A9B5EB0}"/>
              </a:ext>
            </a:extLst>
          </p:cNvPr>
          <p:cNvCxnSpPr/>
          <p:nvPr userDrawn="1"/>
        </p:nvCxnSpPr>
        <p:spPr>
          <a:xfrm>
            <a:off x="725805" y="1332926"/>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195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D64BF8E-B67A-FA4D-854C-2EF99E5E6DDC}"/>
              </a:ext>
            </a:extLst>
          </p:cNvPr>
          <p:cNvSpPr>
            <a:spLocks noGrp="1"/>
          </p:cNvSpPr>
          <p:nvPr>
            <p:ph type="title" orient="vert"/>
          </p:nvPr>
        </p:nvSpPr>
        <p:spPr>
          <a:xfrm>
            <a:off x="6543675" y="365125"/>
            <a:ext cx="1971675"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792C21-0943-A243-B159-BA4491FC324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D8AAB-7698-9B47-85B4-24BC8E650EBE}"/>
              </a:ext>
            </a:extLst>
          </p:cNvPr>
          <p:cNvSpPr>
            <a:spLocks noGrp="1"/>
          </p:cNvSpPr>
          <p:nvPr>
            <p:ph type="dt" sz="half" idx="10"/>
          </p:nvPr>
        </p:nvSpPr>
        <p:spPr/>
        <p:txBody>
          <a:bodyPr/>
          <a:lstStyle/>
          <a:p>
            <a:fld id="{2BE61C50-0630-E34A-90DA-C5E3FA9BF278}" type="datetime1">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41C6F30E-72B9-714A-A847-D7B1F730DD1E}"/>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AA0F94-901F-614B-BC90-B10EB5F158E0}"/>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spTree>
    <p:extLst>
      <p:ext uri="{BB962C8B-B14F-4D97-AF65-F5344CB8AC3E}">
        <p14:creationId xmlns:p14="http://schemas.microsoft.com/office/powerpoint/2010/main" val="7438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611E5D-531E-8A40-A13C-C9744DD16C37}"/>
              </a:ext>
            </a:extLst>
          </p:cNvPr>
          <p:cNvSpPr>
            <a:spLocks noGrp="1"/>
          </p:cNvSpPr>
          <p:nvPr>
            <p:ph type="title"/>
          </p:nvPr>
        </p:nvSpPr>
        <p:spPr>
          <a:xfrm>
            <a:off x="628650" y="365127"/>
            <a:ext cx="7886700" cy="967800"/>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09C7A5-75D8-8F4C-9075-C1570926773E}"/>
              </a:ext>
            </a:extLst>
          </p:cNvPr>
          <p:cNvSpPr>
            <a:spLocks noGrp="1"/>
          </p:cNvSpPr>
          <p:nvPr>
            <p:ph idx="1"/>
          </p:nvPr>
        </p:nvSpPr>
        <p:spPr/>
        <p:txBody>
          <a:bodyPr/>
          <a:lstStyle>
            <a:lvl1pPr>
              <a:defRPr b="1">
                <a:latin typeface="Meiryo" panose="020B0604030504040204" pitchFamily="34" charset="-128"/>
                <a:ea typeface="Meiryo" panose="020B0604030504040204" pitchFamily="34" charset="-128"/>
              </a:defRPr>
            </a:lvl1pPr>
            <a:lvl2pPr>
              <a:defRPr b="1">
                <a:latin typeface="Meiryo" panose="020B0604030504040204" pitchFamily="34" charset="-128"/>
                <a:ea typeface="Meiryo" panose="020B0604030504040204" pitchFamily="34" charset="-128"/>
              </a:defRPr>
            </a:lvl2pPr>
            <a:lvl3pPr>
              <a:defRPr b="1">
                <a:latin typeface="Meiryo" panose="020B0604030504040204" pitchFamily="34" charset="-128"/>
                <a:ea typeface="Meiryo" panose="020B0604030504040204" pitchFamily="34" charset="-128"/>
              </a:defRPr>
            </a:lvl3pPr>
            <a:lvl4pPr>
              <a:defRPr b="1">
                <a:latin typeface="Meiryo" panose="020B0604030504040204" pitchFamily="34" charset="-128"/>
                <a:ea typeface="Meiryo" panose="020B0604030504040204" pitchFamily="34" charset="-128"/>
              </a:defRPr>
            </a:lvl4pPr>
            <a:lvl5pPr>
              <a:defRPr b="1">
                <a:latin typeface="Meiryo" panose="020B0604030504040204" pitchFamily="34" charset="-128"/>
                <a:ea typeface="Meiryo" panose="020B0604030504040204" pitchFamily="34" charset="-128"/>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2A68118C-1D45-A64B-A977-F58ECF7FB2A2}"/>
              </a:ext>
            </a:extLst>
          </p:cNvPr>
          <p:cNvSpPr>
            <a:spLocks noGrp="1"/>
          </p:cNvSpPr>
          <p:nvPr>
            <p:ph type="dt" sz="half" idx="10"/>
          </p:nvPr>
        </p:nvSpPr>
        <p:spPr/>
        <p:txBody>
          <a:bodyPr/>
          <a:lstStyle/>
          <a:p>
            <a:fld id="{F4DB06D8-72F1-D541-B6AD-BEF2258C9D24}" type="datetime1">
              <a:rPr kumimoji="1" lang="ja-JP" altLang="en-US" smtClean="0"/>
              <a:t>2024/2/1</a:t>
            </a:fld>
            <a:endParaRPr kumimoji="1" lang="ja-JP" altLang="en-US"/>
          </a:p>
        </p:txBody>
      </p:sp>
      <p:sp>
        <p:nvSpPr>
          <p:cNvPr id="6" name="スライド番号プレースホルダー 5">
            <a:extLst>
              <a:ext uri="{FF2B5EF4-FFF2-40B4-BE49-F238E27FC236}">
                <a16:creationId xmlns:a16="http://schemas.microsoft.com/office/drawing/2014/main" id="{C4DF4A81-9A2E-C04B-B380-1230443DA9AA}"/>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1E9F520-1F6F-73CD-EB50-CDCEEEFFD3F4}"/>
              </a:ext>
            </a:extLst>
          </p:cNvPr>
          <p:cNvCxnSpPr/>
          <p:nvPr userDrawn="1"/>
        </p:nvCxnSpPr>
        <p:spPr>
          <a:xfrm>
            <a:off x="725805" y="1332926"/>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46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E5CAD-6F80-5B48-915C-3A3D7D39DF9F}"/>
              </a:ext>
            </a:extLst>
          </p:cNvPr>
          <p:cNvSpPr>
            <a:spLocks noGrp="1"/>
          </p:cNvSpPr>
          <p:nvPr>
            <p:ph type="title"/>
          </p:nvPr>
        </p:nvSpPr>
        <p:spPr>
          <a:xfrm>
            <a:off x="623888" y="1709739"/>
            <a:ext cx="7886700" cy="2852737"/>
          </a:xfrm>
          <a:prstGeom prst="rect">
            <a:avLst/>
          </a:prstGeo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C32395-5CB8-2348-954A-70D6E044613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F9F84-02D0-3446-A54A-8E272603D157}"/>
              </a:ext>
            </a:extLst>
          </p:cNvPr>
          <p:cNvSpPr>
            <a:spLocks noGrp="1"/>
          </p:cNvSpPr>
          <p:nvPr>
            <p:ph type="dt" sz="half" idx="10"/>
          </p:nvPr>
        </p:nvSpPr>
        <p:spPr/>
        <p:txBody>
          <a:bodyPr/>
          <a:lstStyle/>
          <a:p>
            <a:fld id="{4231F9FD-5982-F249-861A-EE9E19BE1DAC}" type="datetime1">
              <a:rPr kumimoji="1" lang="ja-JP" altLang="en-US" smtClean="0"/>
              <a:t>2024/2/1</a:t>
            </a:fld>
            <a:endParaRPr kumimoji="1" lang="ja-JP" altLang="en-US"/>
          </a:p>
        </p:txBody>
      </p:sp>
      <p:sp>
        <p:nvSpPr>
          <p:cNvPr id="6" name="スライド番号プレースホルダー 5">
            <a:extLst>
              <a:ext uri="{FF2B5EF4-FFF2-40B4-BE49-F238E27FC236}">
                <a16:creationId xmlns:a16="http://schemas.microsoft.com/office/drawing/2014/main" id="{A48C556B-C7DD-1249-BF51-6546305C8AA1}"/>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spTree>
    <p:extLst>
      <p:ext uri="{BB962C8B-B14F-4D97-AF65-F5344CB8AC3E}">
        <p14:creationId xmlns:p14="http://schemas.microsoft.com/office/powerpoint/2010/main" val="162634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56D19-6571-B84F-BD6B-56EA9723476B}"/>
              </a:ext>
            </a:extLst>
          </p:cNvPr>
          <p:cNvSpPr>
            <a:spLocks noGrp="1"/>
          </p:cNvSpPr>
          <p:nvPr>
            <p:ph type="title"/>
          </p:nvPr>
        </p:nvSpPr>
        <p:spPr>
          <a:xfrm>
            <a:off x="628650" y="365127"/>
            <a:ext cx="7886700" cy="967800"/>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8749C3-F76B-0D4D-B90B-C03F2A5B9FE8}"/>
              </a:ext>
            </a:extLst>
          </p:cNvPr>
          <p:cNvSpPr>
            <a:spLocks noGrp="1"/>
          </p:cNvSpPr>
          <p:nvPr>
            <p:ph sz="half" idx="1"/>
          </p:nvPr>
        </p:nvSpPr>
        <p:spPr>
          <a:xfrm>
            <a:off x="628650" y="1825625"/>
            <a:ext cx="3886200" cy="4351338"/>
          </a:xfrm>
        </p:spPr>
        <p:txBody>
          <a:bodyPr/>
          <a:lstStyle>
            <a:lvl1pPr>
              <a:defRPr b="1"/>
            </a:lvl1pPr>
            <a:lvl2pPr>
              <a:defRPr b="1"/>
            </a:lvl2pPr>
            <a:lvl3pPr>
              <a:defRPr b="1"/>
            </a:lvl3pPr>
            <a:lvl4pPr>
              <a:defRPr b="1"/>
            </a:lvl4pPr>
            <a:lvl5pPr>
              <a:defRPr b="1"/>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コンテンツ プレースホルダー 3">
            <a:extLst>
              <a:ext uri="{FF2B5EF4-FFF2-40B4-BE49-F238E27FC236}">
                <a16:creationId xmlns:a16="http://schemas.microsoft.com/office/drawing/2014/main" id="{C9DB3116-F521-864E-A9FC-8B8ABD3F64D7}"/>
              </a:ext>
            </a:extLst>
          </p:cNvPr>
          <p:cNvSpPr>
            <a:spLocks noGrp="1"/>
          </p:cNvSpPr>
          <p:nvPr>
            <p:ph sz="half" idx="2"/>
          </p:nvPr>
        </p:nvSpPr>
        <p:spPr>
          <a:xfrm>
            <a:off x="4629150" y="1825625"/>
            <a:ext cx="3886200" cy="4351338"/>
          </a:xfrm>
        </p:spPr>
        <p:txBody>
          <a:bodyPr/>
          <a:lstStyle>
            <a:lvl1pPr>
              <a:defRPr b="1"/>
            </a:lvl1pPr>
            <a:lvl2pPr>
              <a:defRPr b="1"/>
            </a:lvl2pPr>
            <a:lvl3pPr>
              <a:defRPr b="1"/>
            </a:lvl3pPr>
            <a:lvl4pPr>
              <a:defRPr b="1"/>
            </a:lvl4pPr>
            <a:lvl5pPr>
              <a:defRPr b="1"/>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日付プレースホルダー 4">
            <a:extLst>
              <a:ext uri="{FF2B5EF4-FFF2-40B4-BE49-F238E27FC236}">
                <a16:creationId xmlns:a16="http://schemas.microsoft.com/office/drawing/2014/main" id="{496DDC3A-AD58-E445-9D11-D32A9791610E}"/>
              </a:ext>
            </a:extLst>
          </p:cNvPr>
          <p:cNvSpPr>
            <a:spLocks noGrp="1"/>
          </p:cNvSpPr>
          <p:nvPr>
            <p:ph type="dt" sz="half" idx="10"/>
          </p:nvPr>
        </p:nvSpPr>
        <p:spPr/>
        <p:txBody>
          <a:bodyPr/>
          <a:lstStyle/>
          <a:p>
            <a:fld id="{D3D91343-A0A9-C44F-AFAD-467E31821EEB}" type="datetime1">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CEDEC9F4-E5E5-E242-A4C6-6C8C43160F37}"/>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C76691-4BEB-7C4C-8702-720BFB87EB64}"/>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15AB915C-1544-0428-6CB4-8C787A6117C7}"/>
              </a:ext>
            </a:extLst>
          </p:cNvPr>
          <p:cNvCxnSpPr/>
          <p:nvPr userDrawn="1"/>
        </p:nvCxnSpPr>
        <p:spPr>
          <a:xfrm>
            <a:off x="725805" y="1332926"/>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631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6FE1E8-9E68-2D41-B2EB-2588E836DAE1}"/>
              </a:ext>
            </a:extLst>
          </p:cNvPr>
          <p:cNvSpPr>
            <a:spLocks noGrp="1"/>
          </p:cNvSpPr>
          <p:nvPr>
            <p:ph type="title"/>
          </p:nvPr>
        </p:nvSpPr>
        <p:spPr>
          <a:xfrm>
            <a:off x="629841" y="365126"/>
            <a:ext cx="78867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5EB3A8-292B-F140-82E4-6F635C5274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8C5630-7945-3E4E-9EBA-B606DDA22A7C}"/>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テキスト プレースホルダー 4">
            <a:extLst>
              <a:ext uri="{FF2B5EF4-FFF2-40B4-BE49-F238E27FC236}">
                <a16:creationId xmlns:a16="http://schemas.microsoft.com/office/drawing/2014/main" id="{EF5F8502-1750-B84E-9FA1-FF42FD29574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59AA38-E7B8-E548-8FB4-835743B1DB0C}"/>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F01DBBD-20BE-0E48-A6BF-2CB143FD9FBD}"/>
              </a:ext>
            </a:extLst>
          </p:cNvPr>
          <p:cNvSpPr>
            <a:spLocks noGrp="1"/>
          </p:cNvSpPr>
          <p:nvPr>
            <p:ph type="dt" sz="half" idx="10"/>
          </p:nvPr>
        </p:nvSpPr>
        <p:spPr/>
        <p:txBody>
          <a:bodyPr/>
          <a:lstStyle/>
          <a:p>
            <a:fld id="{02C7CDB8-7A03-7F44-83A2-E9E9344DEAE7}" type="datetime1">
              <a:rPr kumimoji="1" lang="ja-JP" altLang="en-US" smtClean="0"/>
              <a:t>2024/2/1</a:t>
            </a:fld>
            <a:endParaRPr kumimoji="1" lang="ja-JP" altLang="en-US"/>
          </a:p>
        </p:txBody>
      </p:sp>
      <p:sp>
        <p:nvSpPr>
          <p:cNvPr id="8" name="フッター プレースホルダー 7">
            <a:extLst>
              <a:ext uri="{FF2B5EF4-FFF2-40B4-BE49-F238E27FC236}">
                <a16:creationId xmlns:a16="http://schemas.microsoft.com/office/drawing/2014/main" id="{6DCFAB3E-DAF3-7543-8795-651CA2EE0784}"/>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D2D17D3-0A0B-F341-9914-3E9E6DDC4BCA}"/>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cxnSp>
        <p:nvCxnSpPr>
          <p:cNvPr id="10" name="直線コネクタ 9">
            <a:extLst>
              <a:ext uri="{FF2B5EF4-FFF2-40B4-BE49-F238E27FC236}">
                <a16:creationId xmlns:a16="http://schemas.microsoft.com/office/drawing/2014/main" id="{721DC201-40E1-492D-19CD-65E53B03877D}"/>
              </a:ext>
            </a:extLst>
          </p:cNvPr>
          <p:cNvCxnSpPr/>
          <p:nvPr userDrawn="1"/>
        </p:nvCxnSpPr>
        <p:spPr>
          <a:xfrm>
            <a:off x="725805" y="1332926"/>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097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E12E1-F3BA-2042-8EC5-8AABC8EB59F9}"/>
              </a:ext>
            </a:extLst>
          </p:cNvPr>
          <p:cNvSpPr>
            <a:spLocks noGrp="1"/>
          </p:cNvSpPr>
          <p:nvPr>
            <p:ph type="title"/>
          </p:nvPr>
        </p:nvSpPr>
        <p:spPr>
          <a:xfrm>
            <a:off x="628650" y="365127"/>
            <a:ext cx="7886700" cy="967800"/>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982FAA-884C-984E-A108-738B90A57267}"/>
              </a:ext>
            </a:extLst>
          </p:cNvPr>
          <p:cNvSpPr>
            <a:spLocks noGrp="1"/>
          </p:cNvSpPr>
          <p:nvPr>
            <p:ph type="dt" sz="half" idx="10"/>
          </p:nvPr>
        </p:nvSpPr>
        <p:spPr/>
        <p:txBody>
          <a:bodyPr/>
          <a:lstStyle/>
          <a:p>
            <a:fld id="{9AEAD044-298B-0A4D-9AB2-B478184B7690}" type="datetime1">
              <a:rPr kumimoji="1" lang="ja-JP" altLang="en-US" smtClean="0"/>
              <a:t>2024/2/1</a:t>
            </a:fld>
            <a:endParaRPr kumimoji="1" lang="ja-JP" altLang="en-US"/>
          </a:p>
        </p:txBody>
      </p:sp>
      <p:sp>
        <p:nvSpPr>
          <p:cNvPr id="4" name="フッター プレースホルダー 3">
            <a:extLst>
              <a:ext uri="{FF2B5EF4-FFF2-40B4-BE49-F238E27FC236}">
                <a16:creationId xmlns:a16="http://schemas.microsoft.com/office/drawing/2014/main" id="{9A9267F3-035C-D34D-BA2A-2EA7E3DC2C48}"/>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3B706B-3D60-9C4D-A349-6574D5BB2ED0}"/>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6DE05987-0F43-FC9D-A2C4-3CD307321D19}"/>
              </a:ext>
            </a:extLst>
          </p:cNvPr>
          <p:cNvCxnSpPr/>
          <p:nvPr userDrawn="1"/>
        </p:nvCxnSpPr>
        <p:spPr>
          <a:xfrm>
            <a:off x="725805" y="1332926"/>
            <a:ext cx="7692390" cy="0"/>
          </a:xfrm>
          <a:prstGeom prst="line">
            <a:avLst/>
          </a:prstGeom>
          <a:ln>
            <a:solidFill>
              <a:srgbClr val="8D193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326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87BDDF-04B9-6549-A4D4-B2FFDBD6FBC8}"/>
              </a:ext>
            </a:extLst>
          </p:cNvPr>
          <p:cNvSpPr>
            <a:spLocks noGrp="1"/>
          </p:cNvSpPr>
          <p:nvPr>
            <p:ph type="dt" sz="half" idx="10"/>
          </p:nvPr>
        </p:nvSpPr>
        <p:spPr/>
        <p:txBody>
          <a:bodyPr/>
          <a:lstStyle/>
          <a:p>
            <a:fld id="{B7EFEBBF-B07F-034E-8F70-F20B269400F0}" type="datetime1">
              <a:rPr kumimoji="1" lang="ja-JP" altLang="en-US" smtClean="0"/>
              <a:t>2024/2/1</a:t>
            </a:fld>
            <a:endParaRPr kumimoji="1" lang="ja-JP" altLang="en-US"/>
          </a:p>
        </p:txBody>
      </p:sp>
      <p:sp>
        <p:nvSpPr>
          <p:cNvPr id="3" name="フッター プレースホルダー 2">
            <a:extLst>
              <a:ext uri="{FF2B5EF4-FFF2-40B4-BE49-F238E27FC236}">
                <a16:creationId xmlns:a16="http://schemas.microsoft.com/office/drawing/2014/main" id="{ED74CB43-EDDB-FE4B-BF22-593D5C7F5B07}"/>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424E63-5B1F-BE43-BA19-39F18A152031}"/>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spTree>
    <p:extLst>
      <p:ext uri="{BB962C8B-B14F-4D97-AF65-F5344CB8AC3E}">
        <p14:creationId xmlns:p14="http://schemas.microsoft.com/office/powerpoint/2010/main" val="417964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641618-1605-7742-A4CF-06B71E73E3B9}"/>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1015D6-CE30-1E46-A30D-3F789043DA8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4D90508-8D48-EC46-9611-01C13E1896A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6DB200-027E-3340-9C0B-2659DE043FDF}"/>
              </a:ext>
            </a:extLst>
          </p:cNvPr>
          <p:cNvSpPr>
            <a:spLocks noGrp="1"/>
          </p:cNvSpPr>
          <p:nvPr>
            <p:ph type="dt" sz="half" idx="10"/>
          </p:nvPr>
        </p:nvSpPr>
        <p:spPr/>
        <p:txBody>
          <a:bodyPr/>
          <a:lstStyle/>
          <a:p>
            <a:fld id="{5ABEE7B9-4609-3440-9E42-B32FFFD497DF}" type="datetime1">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1F4C8B2D-10EA-2F42-99E1-657E0A5A81B7}"/>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E958E9-30DE-0244-BEF9-8CCF43F6A5E6}"/>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spTree>
    <p:extLst>
      <p:ext uri="{BB962C8B-B14F-4D97-AF65-F5344CB8AC3E}">
        <p14:creationId xmlns:p14="http://schemas.microsoft.com/office/powerpoint/2010/main" val="186042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CD6A8-70B0-8649-BBBB-B25D81875231}"/>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A98126-9762-7448-B253-D0C1F3098F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9D34530E-C0EE-BF40-82FF-3501918950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25728E-9FE1-1047-A9B3-EABB87DE4E86}"/>
              </a:ext>
            </a:extLst>
          </p:cNvPr>
          <p:cNvSpPr>
            <a:spLocks noGrp="1"/>
          </p:cNvSpPr>
          <p:nvPr>
            <p:ph type="dt" sz="half" idx="10"/>
          </p:nvPr>
        </p:nvSpPr>
        <p:spPr/>
        <p:txBody>
          <a:bodyPr/>
          <a:lstStyle/>
          <a:p>
            <a:fld id="{8BC30832-5C28-EB4A-9032-2A451590D887}" type="datetime1">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8118D253-AE2A-2C4B-8922-5FBE8629152E}"/>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2B932-DA65-3544-B0BE-7C906F732BC5}"/>
              </a:ext>
            </a:extLst>
          </p:cNvPr>
          <p:cNvSpPr>
            <a:spLocks noGrp="1"/>
          </p:cNvSpPr>
          <p:nvPr>
            <p:ph type="sldNum" sz="quarter" idx="12"/>
          </p:nvPr>
        </p:nvSpPr>
        <p:spPr>
          <a:xfrm>
            <a:off x="6457950" y="6356351"/>
            <a:ext cx="2057400" cy="365125"/>
          </a:xfrm>
          <a:prstGeom prst="rect">
            <a:avLst/>
          </a:prstGeom>
        </p:spPr>
        <p:txBody>
          <a:bodyPr/>
          <a:lstStyle/>
          <a:p>
            <a:fld id="{FF048DB3-8E30-DB42-BCAD-14D1B5115906}" type="slidenum">
              <a:rPr kumimoji="1" lang="ja-JP" altLang="en-US" smtClean="0"/>
              <a:t>‹#›</a:t>
            </a:fld>
            <a:endParaRPr kumimoji="1" lang="ja-JP" altLang="en-US"/>
          </a:p>
        </p:txBody>
      </p:sp>
    </p:spTree>
    <p:extLst>
      <p:ext uri="{BB962C8B-B14F-4D97-AF65-F5344CB8AC3E}">
        <p14:creationId xmlns:p14="http://schemas.microsoft.com/office/powerpoint/2010/main" val="326605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65A4FAB1-1475-5253-5F0C-91D6BC74843C}"/>
              </a:ext>
            </a:extLst>
          </p:cNvPr>
          <p:cNvSpPr/>
          <p:nvPr userDrawn="1"/>
        </p:nvSpPr>
        <p:spPr>
          <a:xfrm>
            <a:off x="0" y="6115684"/>
            <a:ext cx="9144000" cy="742316"/>
          </a:xfrm>
          <a:prstGeom prst="rect">
            <a:avLst/>
          </a:prstGeom>
          <a:solidFill>
            <a:srgbClr val="952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 name="テキスト プレースホルダー 2">
            <a:extLst>
              <a:ext uri="{FF2B5EF4-FFF2-40B4-BE49-F238E27FC236}">
                <a16:creationId xmlns:a16="http://schemas.microsoft.com/office/drawing/2014/main" id="{7924C412-E437-1445-B716-4AEF2286A0C3}"/>
              </a:ext>
            </a:extLst>
          </p:cNvPr>
          <p:cNvSpPr>
            <a:spLocks noGrp="1"/>
          </p:cNvSpPr>
          <p:nvPr>
            <p:ph type="body" idx="1"/>
          </p:nvPr>
        </p:nvSpPr>
        <p:spPr>
          <a:xfrm>
            <a:off x="628650" y="1463041"/>
            <a:ext cx="7886700" cy="457390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5C493F81-582B-7F41-AE0E-994DA8A95E3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600" b="0" i="0">
                <a:solidFill>
                  <a:schemeClr val="bg1"/>
                </a:solidFill>
                <a:latin typeface="Noto Sans JP" panose="020B0200000000000000" pitchFamily="34" charset="-128"/>
                <a:ea typeface="Noto Sans JP" panose="020B0200000000000000" pitchFamily="34" charset="-128"/>
              </a:defRPr>
            </a:lvl1pPr>
          </a:lstStyle>
          <a:p>
            <a:fld id="{316E344C-394B-3C47-932E-44C2A7E3FF1D}" type="datetime1">
              <a:rPr lang="ja-JP" altLang="en-US" smtClean="0"/>
              <a:pPr/>
              <a:t>2024/2/1</a:t>
            </a:fld>
            <a:endParaRPr lang="ja-JP" altLang="en-US"/>
          </a:p>
        </p:txBody>
      </p:sp>
      <p:sp>
        <p:nvSpPr>
          <p:cNvPr id="6" name="スライド番号プレースホルダー 5">
            <a:extLst>
              <a:ext uri="{FF2B5EF4-FFF2-40B4-BE49-F238E27FC236}">
                <a16:creationId xmlns:a16="http://schemas.microsoft.com/office/drawing/2014/main" id="{CE06BBD0-923D-9D4F-8113-9023898CF5F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b="1" i="0">
                <a:solidFill>
                  <a:schemeClr val="bg1"/>
                </a:solidFill>
                <a:latin typeface="Meiryo" panose="020B0604030504040204" pitchFamily="34" charset="-128"/>
                <a:ea typeface="Meiryo" panose="020B0604030504040204" pitchFamily="34" charset="-128"/>
              </a:defRPr>
            </a:lvl1pPr>
          </a:lstStyle>
          <a:p>
            <a:fld id="{FF048DB3-8E30-DB42-BCAD-14D1B5115906}" type="slidenum">
              <a:rPr lang="ja-JP" altLang="en-US" smtClean="0"/>
              <a:pPr/>
              <a:t>‹#›</a:t>
            </a:fld>
            <a:endParaRPr lang="ja-JP" altLang="en-US"/>
          </a:p>
        </p:txBody>
      </p:sp>
      <p:pic>
        <p:nvPicPr>
          <p:cNvPr id="20" name="図 19" descr="アイコン&#10;&#10;自動的に生成された説明">
            <a:extLst>
              <a:ext uri="{FF2B5EF4-FFF2-40B4-BE49-F238E27FC236}">
                <a16:creationId xmlns:a16="http://schemas.microsoft.com/office/drawing/2014/main" id="{5EEE14A1-1B5A-92B6-155E-35A8F8BB188F}"/>
              </a:ext>
            </a:extLst>
          </p:cNvPr>
          <p:cNvPicPr>
            <a:picLocks noChangeAspect="1"/>
          </p:cNvPicPr>
          <p:nvPr userDrawn="1"/>
        </p:nvPicPr>
        <p:blipFill>
          <a:blip r:embed="rId13"/>
          <a:stretch>
            <a:fillRect/>
          </a:stretch>
        </p:blipFill>
        <p:spPr>
          <a:xfrm>
            <a:off x="8112760" y="378598"/>
            <a:ext cx="402590" cy="749700"/>
          </a:xfrm>
          <a:prstGeom prst="rect">
            <a:avLst/>
          </a:prstGeom>
        </p:spPr>
      </p:pic>
      <p:sp>
        <p:nvSpPr>
          <p:cNvPr id="22" name="タイトル プレースホルダー 21">
            <a:extLst>
              <a:ext uri="{FF2B5EF4-FFF2-40B4-BE49-F238E27FC236}">
                <a16:creationId xmlns:a16="http://schemas.microsoft.com/office/drawing/2014/main" id="{B0A41780-8D9D-8956-D256-11FA8F12CF22}"/>
              </a:ext>
            </a:extLst>
          </p:cNvPr>
          <p:cNvSpPr>
            <a:spLocks noGrp="1"/>
          </p:cNvSpPr>
          <p:nvPr>
            <p:ph type="title"/>
          </p:nvPr>
        </p:nvSpPr>
        <p:spPr>
          <a:xfrm>
            <a:off x="628650" y="365126"/>
            <a:ext cx="7886700" cy="967800"/>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97589286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685800" rtl="0" eaLnBrk="1" latinLnBrk="0" hangingPunct="1">
        <a:lnSpc>
          <a:spcPct val="90000"/>
        </a:lnSpc>
        <a:spcBef>
          <a:spcPct val="0"/>
        </a:spcBef>
        <a:buNone/>
        <a:defRPr kumimoji="1" sz="3300" b="1" i="0" kern="1200">
          <a:solidFill>
            <a:schemeClr val="tx1"/>
          </a:solidFill>
          <a:latin typeface="Meiryo" panose="020B0604030504040204" pitchFamily="34" charset="-128"/>
          <a:ea typeface="Meiryo" panose="020B0604030504040204" pitchFamily="34" charset="-128"/>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kumimoji="1" sz="2000" b="0" i="0" kern="1200">
          <a:solidFill>
            <a:schemeClr val="tx1"/>
          </a:solidFill>
          <a:latin typeface="Meiryo" panose="020B0604030504040204" pitchFamily="34" charset="-128"/>
          <a:ea typeface="Meiryo" panose="020B0604030504040204" pitchFamily="34" charset="-128"/>
          <a:cs typeface="+mn-cs"/>
        </a:defRPr>
      </a:lvl1pPr>
      <a:lvl2pPr marL="514350" indent="-171450" algn="l" defTabSz="685800" rtl="0" eaLnBrk="1" latinLnBrk="0" hangingPunct="1">
        <a:lnSpc>
          <a:spcPct val="100000"/>
        </a:lnSpc>
        <a:spcBef>
          <a:spcPts val="375"/>
        </a:spcBef>
        <a:buFont typeface="Wingdings" pitchFamily="2" charset="2"/>
        <a:buChar char="Ø"/>
        <a:defRPr kumimoji="1" sz="2000" b="0" i="0" kern="1200">
          <a:solidFill>
            <a:schemeClr val="tx1"/>
          </a:solidFill>
          <a:latin typeface="Meiryo" panose="020B0604030504040204" pitchFamily="34" charset="-128"/>
          <a:ea typeface="Meiryo" panose="020B0604030504040204" pitchFamily="34" charset="-128"/>
          <a:cs typeface="+mn-cs"/>
        </a:defRPr>
      </a:lvl2pPr>
      <a:lvl3pPr marL="857250" indent="-171450" algn="l" defTabSz="685800" rtl="0" eaLnBrk="1" latinLnBrk="0" hangingPunct="1">
        <a:lnSpc>
          <a:spcPct val="100000"/>
        </a:lnSpc>
        <a:spcBef>
          <a:spcPts val="375"/>
        </a:spcBef>
        <a:buFont typeface="Wingdings" pitchFamily="2" charset="2"/>
        <a:buChar char="Ø"/>
        <a:defRPr kumimoji="1" sz="2000" b="0" i="0" kern="1200">
          <a:solidFill>
            <a:schemeClr val="tx1"/>
          </a:solidFill>
          <a:latin typeface="Meiryo" panose="020B0604030504040204" pitchFamily="34" charset="-128"/>
          <a:ea typeface="Meiryo" panose="020B0604030504040204" pitchFamily="34" charset="-128"/>
          <a:cs typeface="+mn-cs"/>
        </a:defRPr>
      </a:lvl3pPr>
      <a:lvl4pPr marL="1200150" indent="-171450" algn="l" defTabSz="685800" rtl="0" eaLnBrk="1" latinLnBrk="0" hangingPunct="1">
        <a:lnSpc>
          <a:spcPct val="100000"/>
        </a:lnSpc>
        <a:spcBef>
          <a:spcPts val="375"/>
        </a:spcBef>
        <a:buFont typeface="Wingdings" pitchFamily="2" charset="2"/>
        <a:buChar char="Ø"/>
        <a:defRPr kumimoji="1" sz="2000" b="0" i="0" kern="1200">
          <a:solidFill>
            <a:schemeClr val="tx1"/>
          </a:solidFill>
          <a:latin typeface="Meiryo" panose="020B0604030504040204" pitchFamily="34" charset="-128"/>
          <a:ea typeface="Meiryo" panose="020B0604030504040204" pitchFamily="34" charset="-128"/>
          <a:cs typeface="+mn-cs"/>
        </a:defRPr>
      </a:lvl4pPr>
      <a:lvl5pPr marL="1543050" indent="-171450" algn="l" defTabSz="685800" rtl="0" eaLnBrk="1" latinLnBrk="0" hangingPunct="1">
        <a:lnSpc>
          <a:spcPct val="100000"/>
        </a:lnSpc>
        <a:spcBef>
          <a:spcPts val="375"/>
        </a:spcBef>
        <a:buFont typeface="Wingdings" pitchFamily="2" charset="2"/>
        <a:buChar char="Ø"/>
        <a:defRPr kumimoji="1" sz="2000" b="0" i="0" kern="1200">
          <a:solidFill>
            <a:schemeClr val="tx1"/>
          </a:solidFill>
          <a:latin typeface="Meiryo" panose="020B0604030504040204" pitchFamily="34" charset="-128"/>
          <a:ea typeface="Meiryo" panose="020B060403050404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sv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5.sv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30.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10.jpe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B31AE-198F-7084-27D5-F9B6252FA09A}"/>
              </a:ext>
            </a:extLst>
          </p:cNvPr>
          <p:cNvSpPr>
            <a:spLocks noGrp="1"/>
          </p:cNvSpPr>
          <p:nvPr>
            <p:ph type="ctrTitle"/>
          </p:nvPr>
        </p:nvSpPr>
        <p:spPr>
          <a:xfrm>
            <a:off x="967368" y="1038729"/>
            <a:ext cx="7209263" cy="2390271"/>
          </a:xfrm>
        </p:spPr>
        <p:txBody>
          <a:bodyPr/>
          <a:lstStyle/>
          <a:p>
            <a:r>
              <a:rPr kumimoji="1" lang="ja-JP" altLang="en-US"/>
              <a:t> 組み込み</a:t>
            </a:r>
            <a:r>
              <a:rPr kumimoji="1" lang="en-US" altLang="ja-JP" dirty="0"/>
              <a:t>IoT</a:t>
            </a:r>
            <a:r>
              <a:rPr kumimoji="1" lang="ja-JP" altLang="en-US"/>
              <a:t>機器に関するセキュリティ対策演習教材の作成と評価</a:t>
            </a:r>
          </a:p>
        </p:txBody>
      </p:sp>
      <p:sp>
        <p:nvSpPr>
          <p:cNvPr id="3" name="字幕 2">
            <a:extLst>
              <a:ext uri="{FF2B5EF4-FFF2-40B4-BE49-F238E27FC236}">
                <a16:creationId xmlns:a16="http://schemas.microsoft.com/office/drawing/2014/main" id="{9B6D3573-C26F-9A51-833C-7B64ACDDA634}"/>
              </a:ext>
            </a:extLst>
          </p:cNvPr>
          <p:cNvSpPr>
            <a:spLocks noGrp="1"/>
          </p:cNvSpPr>
          <p:nvPr>
            <p:ph type="subTitle" idx="1"/>
          </p:nvPr>
        </p:nvSpPr>
        <p:spPr/>
        <p:txBody>
          <a:bodyPr/>
          <a:lstStyle/>
          <a:p>
            <a:pPr algn="l"/>
            <a:r>
              <a:rPr lang="ja-JP" altLang="en-US"/>
              <a:t>立命館大学大学院</a:t>
            </a:r>
            <a:endParaRPr lang="en-US" altLang="ja-JP" dirty="0"/>
          </a:p>
          <a:p>
            <a:pPr algn="l"/>
            <a:r>
              <a:rPr kumimoji="1" lang="ja-JP" altLang="en-US"/>
              <a:t>情報理工学研究科</a:t>
            </a:r>
            <a:r>
              <a:rPr kumimoji="1" lang="en-US" altLang="ja-JP" dirty="0"/>
              <a:t> </a:t>
            </a:r>
            <a:r>
              <a:rPr kumimoji="1" lang="ja-JP" altLang="en-US"/>
              <a:t>情報理工学専攻</a:t>
            </a:r>
            <a:r>
              <a:rPr kumimoji="1" lang="en-US" altLang="ja-JP" dirty="0"/>
              <a:t> </a:t>
            </a:r>
            <a:r>
              <a:rPr kumimoji="1" lang="ja-JP" altLang="en-US"/>
              <a:t>計算機科学コース</a:t>
            </a:r>
            <a:endParaRPr kumimoji="1" lang="en-US" altLang="ja-JP" dirty="0"/>
          </a:p>
          <a:p>
            <a:pPr algn="l"/>
            <a:r>
              <a:rPr lang="ja-JP" altLang="en-US"/>
              <a:t>サイバーセキュリティ研究室</a:t>
            </a:r>
            <a:endParaRPr lang="en-US" altLang="ja-JP" dirty="0"/>
          </a:p>
          <a:p>
            <a:pPr algn="l"/>
            <a:r>
              <a:rPr kumimoji="1" lang="ja-JP" altLang="en-US"/>
              <a:t>伊原</a:t>
            </a:r>
            <a:r>
              <a:rPr kumimoji="1" lang="en-US" altLang="ja-JP" dirty="0"/>
              <a:t> </a:t>
            </a:r>
            <a:r>
              <a:rPr kumimoji="1" lang="ja-JP" altLang="en-US"/>
              <a:t>諒祐</a:t>
            </a:r>
            <a:endParaRPr kumimoji="1" lang="en-US" altLang="ja-JP" dirty="0"/>
          </a:p>
        </p:txBody>
      </p:sp>
      <p:sp>
        <p:nvSpPr>
          <p:cNvPr id="4" name="日付プレースホルダー 3">
            <a:extLst>
              <a:ext uri="{FF2B5EF4-FFF2-40B4-BE49-F238E27FC236}">
                <a16:creationId xmlns:a16="http://schemas.microsoft.com/office/drawing/2014/main" id="{0511EE02-9116-8E6D-0ED5-D34334BAC504}"/>
              </a:ext>
            </a:extLst>
          </p:cNvPr>
          <p:cNvSpPr>
            <a:spLocks noGrp="1"/>
          </p:cNvSpPr>
          <p:nvPr>
            <p:ph type="dt" sz="half" idx="10"/>
          </p:nvPr>
        </p:nvSpPr>
        <p:spPr/>
        <p:txBody>
          <a:bodyPr/>
          <a:lstStyle/>
          <a:p>
            <a:r>
              <a:rPr lang="en-US" altLang="ja-JP" dirty="0"/>
              <a:t>2024/2/3</a:t>
            </a:r>
            <a:endParaRPr lang="ja-JP" altLang="en-US"/>
          </a:p>
        </p:txBody>
      </p:sp>
    </p:spTree>
    <p:extLst>
      <p:ext uri="{BB962C8B-B14F-4D97-AF65-F5344CB8AC3E}">
        <p14:creationId xmlns:p14="http://schemas.microsoft.com/office/powerpoint/2010/main" val="366331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026BA-E365-BD54-9B80-1B8834936C18}"/>
              </a:ext>
            </a:extLst>
          </p:cNvPr>
          <p:cNvSpPr>
            <a:spLocks noGrp="1"/>
          </p:cNvSpPr>
          <p:nvPr>
            <p:ph type="title"/>
          </p:nvPr>
        </p:nvSpPr>
        <p:spPr/>
        <p:txBody>
          <a:bodyPr>
            <a:normAutofit/>
          </a:bodyPr>
          <a:lstStyle/>
          <a:p>
            <a:r>
              <a:rPr lang="ja-JP" altLang="en-US"/>
              <a:t>実装（演習イメージ</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A9A6956C-44AC-04EB-838E-DC708A8DEAE0}"/>
              </a:ext>
            </a:extLst>
          </p:cNvPr>
          <p:cNvSpPr>
            <a:spLocks noGrp="1"/>
          </p:cNvSpPr>
          <p:nvPr>
            <p:ph idx="1"/>
          </p:nvPr>
        </p:nvSpPr>
        <p:spPr/>
        <p:txBody>
          <a:bodyPr/>
          <a:lstStyle/>
          <a:p>
            <a:r>
              <a:rPr kumimoji="1" lang="en-US" altLang="ja-JP" dirty="0"/>
              <a:t>1</a:t>
            </a:r>
            <a:r>
              <a:rPr kumimoji="1" lang="ja-JP" altLang="en-US"/>
              <a:t>人</a:t>
            </a:r>
            <a:r>
              <a:rPr kumimoji="1" lang="en-US" altLang="ja-JP" dirty="0"/>
              <a:t>1</a:t>
            </a:r>
            <a:r>
              <a:rPr lang="ja-JP" altLang="en-US"/>
              <a:t>台の</a:t>
            </a:r>
            <a:r>
              <a:rPr lang="en-US" altLang="ja-JP" dirty="0"/>
              <a:t>IoT</a:t>
            </a:r>
            <a:r>
              <a:rPr lang="ja-JP" altLang="en-US"/>
              <a:t>カメラを配布</a:t>
            </a:r>
            <a:endParaRPr kumimoji="1" lang="en-US" altLang="ja-JP" dirty="0"/>
          </a:p>
        </p:txBody>
      </p:sp>
      <p:sp>
        <p:nvSpPr>
          <p:cNvPr id="5" name="スライド番号プレースホルダー 4">
            <a:extLst>
              <a:ext uri="{FF2B5EF4-FFF2-40B4-BE49-F238E27FC236}">
                <a16:creationId xmlns:a16="http://schemas.microsoft.com/office/drawing/2014/main" id="{3663C257-68F8-1326-DDAD-881E1E55383A}"/>
              </a:ext>
            </a:extLst>
          </p:cNvPr>
          <p:cNvSpPr>
            <a:spLocks noGrp="1"/>
          </p:cNvSpPr>
          <p:nvPr>
            <p:ph type="sldNum" sz="quarter" idx="12"/>
          </p:nvPr>
        </p:nvSpPr>
        <p:spPr/>
        <p:txBody>
          <a:bodyPr/>
          <a:lstStyle/>
          <a:p>
            <a:fld id="{FF048DB3-8E30-DB42-BCAD-14D1B5115906}"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96049BFB-5F7C-814B-EBF5-014ABB8558ED}"/>
              </a:ext>
            </a:extLst>
          </p:cNvPr>
          <p:cNvPicPr>
            <a:picLocks noChangeAspect="1"/>
          </p:cNvPicPr>
          <p:nvPr/>
        </p:nvPicPr>
        <p:blipFill>
          <a:blip r:embed="rId2"/>
          <a:stretch>
            <a:fillRect/>
          </a:stretch>
        </p:blipFill>
        <p:spPr>
          <a:xfrm>
            <a:off x="980310" y="2355742"/>
            <a:ext cx="7183380" cy="3681202"/>
          </a:xfrm>
          <a:prstGeom prst="rect">
            <a:avLst/>
          </a:prstGeom>
        </p:spPr>
      </p:pic>
    </p:spTree>
    <p:extLst>
      <p:ext uri="{BB962C8B-B14F-4D97-AF65-F5344CB8AC3E}">
        <p14:creationId xmlns:p14="http://schemas.microsoft.com/office/powerpoint/2010/main" val="391730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5BCD4-B184-9B68-1702-C77DC5DEAE8D}"/>
              </a:ext>
            </a:extLst>
          </p:cNvPr>
          <p:cNvSpPr>
            <a:spLocks noGrp="1"/>
          </p:cNvSpPr>
          <p:nvPr>
            <p:ph type="title"/>
          </p:nvPr>
        </p:nvSpPr>
        <p:spPr/>
        <p:txBody>
          <a:bodyPr/>
          <a:lstStyle/>
          <a:p>
            <a:r>
              <a:rPr kumimoji="1" lang="ja-JP" altLang="en-US"/>
              <a:t>実験</a:t>
            </a:r>
          </a:p>
        </p:txBody>
      </p:sp>
      <p:sp>
        <p:nvSpPr>
          <p:cNvPr id="3" name="コンテンツ プレースホルダー 2">
            <a:extLst>
              <a:ext uri="{FF2B5EF4-FFF2-40B4-BE49-F238E27FC236}">
                <a16:creationId xmlns:a16="http://schemas.microsoft.com/office/drawing/2014/main" id="{149C28E5-358A-24AB-DBA1-31A236168F7F}"/>
              </a:ext>
            </a:extLst>
          </p:cNvPr>
          <p:cNvSpPr>
            <a:spLocks noGrp="1"/>
          </p:cNvSpPr>
          <p:nvPr>
            <p:ph idx="1"/>
          </p:nvPr>
        </p:nvSpPr>
        <p:spPr/>
        <p:txBody>
          <a:bodyPr/>
          <a:lstStyle/>
          <a:p>
            <a:r>
              <a:rPr kumimoji="1" lang="ja-JP" altLang="en-US"/>
              <a:t>実験参加者</a:t>
            </a:r>
            <a:r>
              <a:rPr lang="ja-JP" altLang="en-US"/>
              <a:t>合計</a:t>
            </a:r>
            <a:r>
              <a:rPr lang="en-US" altLang="ja-JP" dirty="0"/>
              <a:t>12</a:t>
            </a:r>
            <a:r>
              <a:rPr lang="ja-JP" altLang="en-US"/>
              <a:t>名</a:t>
            </a:r>
            <a:endParaRPr kumimoji="1" lang="en-US" altLang="ja-JP" dirty="0"/>
          </a:p>
          <a:p>
            <a:pPr lvl="1"/>
            <a:r>
              <a:rPr kumimoji="1" lang="ja-JP" altLang="en-US"/>
              <a:t>大手電機メーカ</a:t>
            </a:r>
            <a:r>
              <a:rPr lang="ja-JP" altLang="en-US"/>
              <a:t>ー社内での演習</a:t>
            </a:r>
            <a:r>
              <a:rPr lang="en-US" altLang="ja-JP" dirty="0"/>
              <a:t>1</a:t>
            </a:r>
            <a:r>
              <a:rPr lang="ja-JP" altLang="en-US"/>
              <a:t>回（参加者</a:t>
            </a:r>
            <a:r>
              <a:rPr lang="en-US" altLang="ja-JP" dirty="0"/>
              <a:t>3</a:t>
            </a:r>
            <a:r>
              <a:rPr lang="ja-JP" altLang="en-US"/>
              <a:t>名）</a:t>
            </a:r>
            <a:endParaRPr lang="en-US" altLang="ja-JP" dirty="0"/>
          </a:p>
          <a:p>
            <a:pPr lvl="1"/>
            <a:r>
              <a:rPr kumimoji="1" lang="ja-JP" altLang="en-US"/>
              <a:t>一般公募での演習</a:t>
            </a:r>
            <a:r>
              <a:rPr kumimoji="1" lang="en-US" altLang="ja-JP" dirty="0"/>
              <a:t>1</a:t>
            </a:r>
            <a:r>
              <a:rPr kumimoji="1" lang="ja-JP" altLang="en-US"/>
              <a:t>回（</a:t>
            </a:r>
            <a:r>
              <a:rPr lang="ja-JP" altLang="en-US"/>
              <a:t>参加者</a:t>
            </a:r>
            <a:r>
              <a:rPr lang="en-US" altLang="ja-JP" dirty="0"/>
              <a:t>9</a:t>
            </a:r>
            <a:r>
              <a:rPr lang="ja-JP" altLang="en-US"/>
              <a:t>名</a:t>
            </a:r>
            <a:r>
              <a:rPr kumimoji="1" lang="ja-JP" altLang="en-US"/>
              <a:t>）</a:t>
            </a:r>
            <a:endParaRPr kumimoji="1" lang="en-US" altLang="ja-JP" dirty="0"/>
          </a:p>
          <a:p>
            <a:r>
              <a:rPr kumimoji="1" lang="ja-JP" altLang="en-US"/>
              <a:t>演習時間は講義，演習，解説を含めて</a:t>
            </a:r>
            <a:r>
              <a:rPr kumimoji="1" lang="en-US" altLang="ja-JP" dirty="0"/>
              <a:t>3</a:t>
            </a:r>
            <a:r>
              <a:rPr kumimoji="1" lang="ja-JP" altLang="en-US"/>
              <a:t>時間程度と設定</a:t>
            </a:r>
            <a:endParaRPr kumimoji="1" lang="en-US" altLang="ja-JP" dirty="0"/>
          </a:p>
          <a:p>
            <a:pPr lvl="1"/>
            <a:endParaRPr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1AA727F-F8D8-6485-F1C7-DCE24355CDF3}"/>
              </a:ext>
            </a:extLst>
          </p:cNvPr>
          <p:cNvSpPr>
            <a:spLocks noGrp="1"/>
          </p:cNvSpPr>
          <p:nvPr>
            <p:ph type="sldNum" sz="quarter" idx="12"/>
          </p:nvPr>
        </p:nvSpPr>
        <p:spPr/>
        <p:txBody>
          <a:bodyPr/>
          <a:lstStyle/>
          <a:p>
            <a:fld id="{FF048DB3-8E30-DB42-BCAD-14D1B5115906}" type="slidenum">
              <a:rPr kumimoji="1" lang="ja-JP" altLang="en-US" smtClean="0"/>
              <a:t>11</a:t>
            </a:fld>
            <a:endParaRPr kumimoji="1" lang="ja-JP" altLang="en-US"/>
          </a:p>
        </p:txBody>
      </p:sp>
      <p:pic>
        <p:nvPicPr>
          <p:cNvPr id="7" name="図 6" descr="グラフ, 円グラフ&#10;&#10;自動的に生成された説明">
            <a:extLst>
              <a:ext uri="{FF2B5EF4-FFF2-40B4-BE49-F238E27FC236}">
                <a16:creationId xmlns:a16="http://schemas.microsoft.com/office/drawing/2014/main" id="{9D775FA1-6FAB-F1D6-068F-99E81E2C3F42}"/>
              </a:ext>
            </a:extLst>
          </p:cNvPr>
          <p:cNvPicPr>
            <a:picLocks noChangeAspect="1"/>
          </p:cNvPicPr>
          <p:nvPr/>
        </p:nvPicPr>
        <p:blipFill>
          <a:blip r:embed="rId2"/>
          <a:stretch>
            <a:fillRect/>
          </a:stretch>
        </p:blipFill>
        <p:spPr>
          <a:xfrm>
            <a:off x="227801" y="3082807"/>
            <a:ext cx="4025590" cy="3019193"/>
          </a:xfrm>
          <a:prstGeom prst="rect">
            <a:avLst/>
          </a:prstGeom>
        </p:spPr>
      </p:pic>
      <p:pic>
        <p:nvPicPr>
          <p:cNvPr id="8" name="図 7" descr="グラフ, 円グラフ&#10;&#10;自動的に生成された説明">
            <a:extLst>
              <a:ext uri="{FF2B5EF4-FFF2-40B4-BE49-F238E27FC236}">
                <a16:creationId xmlns:a16="http://schemas.microsoft.com/office/drawing/2014/main" id="{71E84D77-3E1B-F0CB-539A-31A14EC3E1A9}"/>
              </a:ext>
            </a:extLst>
          </p:cNvPr>
          <p:cNvPicPr>
            <a:picLocks noChangeAspect="1"/>
          </p:cNvPicPr>
          <p:nvPr/>
        </p:nvPicPr>
        <p:blipFill>
          <a:blip r:embed="rId3"/>
          <a:stretch>
            <a:fillRect/>
          </a:stretch>
        </p:blipFill>
        <p:spPr>
          <a:xfrm>
            <a:off x="4890608" y="3082808"/>
            <a:ext cx="4025591" cy="3019193"/>
          </a:xfrm>
          <a:prstGeom prst="rect">
            <a:avLst/>
          </a:prstGeom>
        </p:spPr>
      </p:pic>
      <p:sp>
        <p:nvSpPr>
          <p:cNvPr id="9" name="テキスト ボックス 8">
            <a:extLst>
              <a:ext uri="{FF2B5EF4-FFF2-40B4-BE49-F238E27FC236}">
                <a16:creationId xmlns:a16="http://schemas.microsoft.com/office/drawing/2014/main" id="{69DA253A-71BE-44FC-C614-3E79E159215D}"/>
              </a:ext>
            </a:extLst>
          </p:cNvPr>
          <p:cNvSpPr txBox="1"/>
          <p:nvPr/>
        </p:nvSpPr>
        <p:spPr>
          <a:xfrm>
            <a:off x="1955942" y="5674271"/>
            <a:ext cx="836937"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職種</a:t>
            </a:r>
          </a:p>
        </p:txBody>
      </p:sp>
      <p:sp>
        <p:nvSpPr>
          <p:cNvPr id="10" name="テキスト ボックス 9">
            <a:extLst>
              <a:ext uri="{FF2B5EF4-FFF2-40B4-BE49-F238E27FC236}">
                <a16:creationId xmlns:a16="http://schemas.microsoft.com/office/drawing/2014/main" id="{839452CD-0624-DBC6-ED4C-DF6C520BBB71}"/>
              </a:ext>
            </a:extLst>
          </p:cNvPr>
          <p:cNvSpPr txBox="1"/>
          <p:nvPr/>
        </p:nvSpPr>
        <p:spPr>
          <a:xfrm>
            <a:off x="5072432" y="5700140"/>
            <a:ext cx="4080135"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技術職に就いてからの業務経験年数</a:t>
            </a:r>
          </a:p>
        </p:txBody>
      </p:sp>
    </p:spTree>
    <p:extLst>
      <p:ext uri="{BB962C8B-B14F-4D97-AF65-F5344CB8AC3E}">
        <p14:creationId xmlns:p14="http://schemas.microsoft.com/office/powerpoint/2010/main" val="404795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F2D05-CA7A-C889-CEE6-64B6FC435269}"/>
              </a:ext>
            </a:extLst>
          </p:cNvPr>
          <p:cNvSpPr>
            <a:spLocks noGrp="1"/>
          </p:cNvSpPr>
          <p:nvPr>
            <p:ph type="title"/>
          </p:nvPr>
        </p:nvSpPr>
        <p:spPr/>
        <p:txBody>
          <a:bodyPr/>
          <a:lstStyle/>
          <a:p>
            <a:r>
              <a:rPr lang="ja-JP" altLang="en-US"/>
              <a:t>評価</a:t>
            </a:r>
            <a:endParaRPr kumimoji="1" lang="ja-JP" altLang="en-US"/>
          </a:p>
        </p:txBody>
      </p:sp>
      <p:sp>
        <p:nvSpPr>
          <p:cNvPr id="5" name="スライド番号プレースホルダー 4">
            <a:extLst>
              <a:ext uri="{FF2B5EF4-FFF2-40B4-BE49-F238E27FC236}">
                <a16:creationId xmlns:a16="http://schemas.microsoft.com/office/drawing/2014/main" id="{C1871D48-7473-971B-BE39-F61D67B1A4EA}"/>
              </a:ext>
            </a:extLst>
          </p:cNvPr>
          <p:cNvSpPr>
            <a:spLocks noGrp="1"/>
          </p:cNvSpPr>
          <p:nvPr>
            <p:ph type="sldNum" sz="quarter" idx="12"/>
          </p:nvPr>
        </p:nvSpPr>
        <p:spPr/>
        <p:txBody>
          <a:bodyPr/>
          <a:lstStyle/>
          <a:p>
            <a:fld id="{FF048DB3-8E30-DB42-BCAD-14D1B5115906}" type="slidenum">
              <a:rPr kumimoji="1" lang="ja-JP" altLang="en-US" smtClean="0"/>
              <a:t>12</a:t>
            </a:fld>
            <a:endParaRPr kumimoji="1" lang="ja-JP" altLang="en-US"/>
          </a:p>
        </p:txBody>
      </p:sp>
      <p:sp>
        <p:nvSpPr>
          <p:cNvPr id="4" name="コンテンツ プレースホルダー 3">
            <a:extLst>
              <a:ext uri="{FF2B5EF4-FFF2-40B4-BE49-F238E27FC236}">
                <a16:creationId xmlns:a16="http://schemas.microsoft.com/office/drawing/2014/main" id="{CE75E406-9AE0-18D8-EF89-82C01D6A264E}"/>
              </a:ext>
            </a:extLst>
          </p:cNvPr>
          <p:cNvSpPr>
            <a:spLocks noGrp="1"/>
          </p:cNvSpPr>
          <p:nvPr>
            <p:ph idx="1"/>
          </p:nvPr>
        </p:nvSpPr>
        <p:spPr/>
        <p:txBody>
          <a:bodyPr/>
          <a:lstStyle/>
          <a:p>
            <a:r>
              <a:rPr lang="ja-JP" altLang="en-US"/>
              <a:t>演習前後での演習項目の理解度平均の変化</a:t>
            </a:r>
          </a:p>
          <a:p>
            <a:pPr lvl="1"/>
            <a:r>
              <a:rPr lang="en-US" altLang="ja-JP" dirty="0"/>
              <a:t>Wilcoxon</a:t>
            </a:r>
            <a:r>
              <a:rPr lang="ja-JP" altLang="en-US"/>
              <a:t>符号付き順位和検定</a:t>
            </a:r>
            <a:endParaRPr lang="en-US" altLang="ja-JP" dirty="0"/>
          </a:p>
          <a:p>
            <a:pPr lvl="1"/>
            <a:r>
              <a:rPr lang="ja-JP" altLang="en-US"/>
              <a:t>理解度の自己評価</a:t>
            </a:r>
            <a:endParaRPr lang="en-US" altLang="ja-JP" dirty="0"/>
          </a:p>
          <a:p>
            <a:pPr lvl="2"/>
            <a:r>
              <a:rPr lang="en-US" altLang="ja-JP" dirty="0"/>
              <a:t>0</a:t>
            </a:r>
            <a:r>
              <a:rPr lang="ja-JP" altLang="en-US"/>
              <a:t>：演習項目に含まれていない</a:t>
            </a:r>
            <a:endParaRPr lang="en-US" altLang="ja-JP" dirty="0"/>
          </a:p>
          <a:p>
            <a:pPr lvl="2"/>
            <a:r>
              <a:rPr lang="en-US" altLang="ja-JP" dirty="0"/>
              <a:t>1</a:t>
            </a:r>
            <a:r>
              <a:rPr lang="ja-JP" altLang="en-US"/>
              <a:t>：全く理解していない</a:t>
            </a:r>
            <a:endParaRPr lang="en-US" altLang="ja-JP" dirty="0"/>
          </a:p>
          <a:p>
            <a:pPr lvl="2"/>
            <a:r>
              <a:rPr kumimoji="1" lang="en-US" altLang="ja-JP" dirty="0"/>
              <a:t>2</a:t>
            </a:r>
            <a:r>
              <a:rPr lang="ja-JP" altLang="en-US"/>
              <a:t>：あまり理解していない</a:t>
            </a:r>
            <a:endParaRPr lang="en-US" altLang="ja-JP" dirty="0"/>
          </a:p>
          <a:p>
            <a:pPr lvl="2"/>
            <a:r>
              <a:rPr kumimoji="1" lang="en-US" altLang="ja-JP" dirty="0"/>
              <a:t>3</a:t>
            </a:r>
            <a:r>
              <a:rPr lang="ja-JP" altLang="en-US"/>
              <a:t>：どちらとも言えない</a:t>
            </a:r>
            <a:endParaRPr lang="en-US" altLang="ja-JP" dirty="0"/>
          </a:p>
          <a:p>
            <a:pPr lvl="2"/>
            <a:r>
              <a:rPr kumimoji="1" lang="en-US" altLang="ja-JP" dirty="0"/>
              <a:t>4</a:t>
            </a:r>
            <a:r>
              <a:rPr lang="ja-JP" altLang="en-US"/>
              <a:t>：ある程度理解している</a:t>
            </a:r>
            <a:endParaRPr lang="en-US" altLang="ja-JP" dirty="0"/>
          </a:p>
          <a:p>
            <a:pPr lvl="2"/>
            <a:r>
              <a:rPr lang="en-US" altLang="ja-JP" dirty="0"/>
              <a:t>5</a:t>
            </a:r>
            <a:r>
              <a:rPr lang="ja-JP" altLang="en-US"/>
              <a:t>：対策も含めて理解している</a:t>
            </a:r>
            <a:endParaRPr lang="en-US" altLang="ja-JP" dirty="0"/>
          </a:p>
          <a:p>
            <a:pPr lvl="2"/>
            <a:endParaRPr lang="en-US" altLang="ja-JP" dirty="0"/>
          </a:p>
          <a:p>
            <a:pPr lvl="2"/>
            <a:endParaRPr lang="en-US" altLang="ja-JP" dirty="0"/>
          </a:p>
        </p:txBody>
      </p:sp>
    </p:spTree>
    <p:extLst>
      <p:ext uri="{BB962C8B-B14F-4D97-AF65-F5344CB8AC3E}">
        <p14:creationId xmlns:p14="http://schemas.microsoft.com/office/powerpoint/2010/main" val="281313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F2D05-CA7A-C889-CEE6-64B6FC435269}"/>
              </a:ext>
            </a:extLst>
          </p:cNvPr>
          <p:cNvSpPr>
            <a:spLocks noGrp="1"/>
          </p:cNvSpPr>
          <p:nvPr>
            <p:ph type="title"/>
          </p:nvPr>
        </p:nvSpPr>
        <p:spPr/>
        <p:txBody>
          <a:bodyPr/>
          <a:lstStyle/>
          <a:p>
            <a:r>
              <a:rPr lang="ja-JP" altLang="en-US"/>
              <a:t>評価</a:t>
            </a:r>
            <a:endParaRPr kumimoji="1" lang="ja-JP" altLang="en-US"/>
          </a:p>
        </p:txBody>
      </p:sp>
      <p:sp>
        <p:nvSpPr>
          <p:cNvPr id="5" name="スライド番号プレースホルダー 4">
            <a:extLst>
              <a:ext uri="{FF2B5EF4-FFF2-40B4-BE49-F238E27FC236}">
                <a16:creationId xmlns:a16="http://schemas.microsoft.com/office/drawing/2014/main" id="{C1871D48-7473-971B-BE39-F61D67B1A4EA}"/>
              </a:ext>
            </a:extLst>
          </p:cNvPr>
          <p:cNvSpPr>
            <a:spLocks noGrp="1"/>
          </p:cNvSpPr>
          <p:nvPr>
            <p:ph type="sldNum" sz="quarter" idx="12"/>
          </p:nvPr>
        </p:nvSpPr>
        <p:spPr/>
        <p:txBody>
          <a:bodyPr/>
          <a:lstStyle/>
          <a:p>
            <a:fld id="{FF048DB3-8E30-DB42-BCAD-14D1B5115906}" type="slidenum">
              <a:rPr kumimoji="1" lang="ja-JP" altLang="en-US" smtClean="0"/>
              <a:t>13</a:t>
            </a:fld>
            <a:endParaRPr kumimoji="1" lang="ja-JP" altLang="en-US"/>
          </a:p>
        </p:txBody>
      </p:sp>
      <p:sp>
        <p:nvSpPr>
          <p:cNvPr id="4" name="コンテンツ プレースホルダー 3">
            <a:extLst>
              <a:ext uri="{FF2B5EF4-FFF2-40B4-BE49-F238E27FC236}">
                <a16:creationId xmlns:a16="http://schemas.microsoft.com/office/drawing/2014/main" id="{CE75E406-9AE0-18D8-EF89-82C01D6A264E}"/>
              </a:ext>
            </a:extLst>
          </p:cNvPr>
          <p:cNvSpPr>
            <a:spLocks noGrp="1"/>
          </p:cNvSpPr>
          <p:nvPr>
            <p:ph idx="1"/>
          </p:nvPr>
        </p:nvSpPr>
        <p:spPr/>
        <p:txBody>
          <a:bodyPr/>
          <a:lstStyle/>
          <a:p>
            <a:r>
              <a:rPr lang="ja-JP" altLang="en-US"/>
              <a:t>演習前後での演習項目の理解度平均の変化</a:t>
            </a:r>
          </a:p>
        </p:txBody>
      </p:sp>
      <p:pic>
        <p:nvPicPr>
          <p:cNvPr id="3" name="コンテンツ プレースホルダー 5" descr="グラフ, 折れ線グラフ&#10;&#10;自動的に生成された説明">
            <a:extLst>
              <a:ext uri="{FF2B5EF4-FFF2-40B4-BE49-F238E27FC236}">
                <a16:creationId xmlns:a16="http://schemas.microsoft.com/office/drawing/2014/main" id="{04A8E9A7-4966-140E-E270-03AE75376CA3}"/>
              </a:ext>
            </a:extLst>
          </p:cNvPr>
          <p:cNvPicPr>
            <a:picLocks noChangeAspect="1"/>
          </p:cNvPicPr>
          <p:nvPr/>
        </p:nvPicPr>
        <p:blipFill>
          <a:blip r:embed="rId2"/>
          <a:stretch>
            <a:fillRect/>
          </a:stretch>
        </p:blipFill>
        <p:spPr>
          <a:xfrm>
            <a:off x="2707628" y="2175121"/>
            <a:ext cx="6436372" cy="3861823"/>
          </a:xfrm>
          <a:prstGeom prst="rect">
            <a:avLst/>
          </a:prstGeom>
        </p:spPr>
      </p:pic>
    </p:spTree>
    <p:extLst>
      <p:ext uri="{BB962C8B-B14F-4D97-AF65-F5344CB8AC3E}">
        <p14:creationId xmlns:p14="http://schemas.microsoft.com/office/powerpoint/2010/main" val="347089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F2D05-CA7A-C889-CEE6-64B6FC435269}"/>
              </a:ext>
            </a:extLst>
          </p:cNvPr>
          <p:cNvSpPr>
            <a:spLocks noGrp="1"/>
          </p:cNvSpPr>
          <p:nvPr>
            <p:ph type="title"/>
          </p:nvPr>
        </p:nvSpPr>
        <p:spPr/>
        <p:txBody>
          <a:bodyPr/>
          <a:lstStyle/>
          <a:p>
            <a:r>
              <a:rPr lang="ja-JP" altLang="en-US"/>
              <a:t>評価</a:t>
            </a:r>
            <a:endParaRPr kumimoji="1" lang="ja-JP" altLang="en-US"/>
          </a:p>
        </p:txBody>
      </p:sp>
      <p:sp>
        <p:nvSpPr>
          <p:cNvPr id="5" name="スライド番号プレースホルダー 4">
            <a:extLst>
              <a:ext uri="{FF2B5EF4-FFF2-40B4-BE49-F238E27FC236}">
                <a16:creationId xmlns:a16="http://schemas.microsoft.com/office/drawing/2014/main" id="{C1871D48-7473-971B-BE39-F61D67B1A4EA}"/>
              </a:ext>
            </a:extLst>
          </p:cNvPr>
          <p:cNvSpPr>
            <a:spLocks noGrp="1"/>
          </p:cNvSpPr>
          <p:nvPr>
            <p:ph type="sldNum" sz="quarter" idx="12"/>
          </p:nvPr>
        </p:nvSpPr>
        <p:spPr/>
        <p:txBody>
          <a:bodyPr/>
          <a:lstStyle/>
          <a:p>
            <a:fld id="{FF048DB3-8E30-DB42-BCAD-14D1B5115906}" type="slidenum">
              <a:rPr kumimoji="1" lang="ja-JP" altLang="en-US" smtClean="0"/>
              <a:t>14</a:t>
            </a:fld>
            <a:endParaRPr kumimoji="1" lang="ja-JP" altLang="en-US"/>
          </a:p>
        </p:txBody>
      </p:sp>
      <p:sp>
        <p:nvSpPr>
          <p:cNvPr id="8" name="コンテンツ プレースホルダー 7">
            <a:extLst>
              <a:ext uri="{FF2B5EF4-FFF2-40B4-BE49-F238E27FC236}">
                <a16:creationId xmlns:a16="http://schemas.microsoft.com/office/drawing/2014/main" id="{C04378B2-40B7-B9EB-6632-0813102BC75E}"/>
              </a:ext>
            </a:extLst>
          </p:cNvPr>
          <p:cNvSpPr>
            <a:spLocks noGrp="1"/>
          </p:cNvSpPr>
          <p:nvPr>
            <p:ph idx="1"/>
          </p:nvPr>
        </p:nvSpPr>
        <p:spPr/>
        <p:txBody>
          <a:bodyPr/>
          <a:lstStyle/>
          <a:p>
            <a:r>
              <a:rPr lang="ja-JP" altLang="en-US"/>
              <a:t>難易度評価</a:t>
            </a:r>
            <a:endParaRPr lang="en-US" altLang="ja-JP" dirty="0"/>
          </a:p>
          <a:p>
            <a:pPr lvl="1"/>
            <a:r>
              <a:rPr lang="en-US" altLang="ja-JP" dirty="0"/>
              <a:t>12</a:t>
            </a:r>
            <a:r>
              <a:rPr lang="ja-JP" altLang="en-US"/>
              <a:t>名中</a:t>
            </a:r>
            <a:r>
              <a:rPr lang="en-US" altLang="ja-JP" dirty="0"/>
              <a:t>5</a:t>
            </a:r>
            <a:r>
              <a:rPr lang="ja-JP" altLang="en-US"/>
              <a:t>名が「適切」，</a:t>
            </a:r>
            <a:r>
              <a:rPr lang="en-US" altLang="ja-JP" dirty="0"/>
              <a:t>5</a:t>
            </a:r>
            <a:r>
              <a:rPr lang="ja-JP" altLang="en-US"/>
              <a:t>名が「少し難しい」と評価</a:t>
            </a:r>
            <a:endParaRPr lang="en-US" altLang="ja-JP" dirty="0"/>
          </a:p>
          <a:p>
            <a:r>
              <a:rPr lang="ja-JP" altLang="en-US"/>
              <a:t>有用性評価</a:t>
            </a:r>
            <a:endParaRPr lang="en-US" altLang="ja-JP" dirty="0"/>
          </a:p>
          <a:p>
            <a:pPr lvl="1"/>
            <a:r>
              <a:rPr lang="en-US" altLang="ja-JP" dirty="0"/>
              <a:t>12</a:t>
            </a:r>
            <a:r>
              <a:rPr lang="ja-JP" altLang="en-US"/>
              <a:t>名中</a:t>
            </a:r>
            <a:r>
              <a:rPr lang="en-US" altLang="ja-JP" dirty="0"/>
              <a:t>8</a:t>
            </a:r>
            <a:r>
              <a:rPr lang="ja-JP" altLang="en-US"/>
              <a:t>名が「理解にかなり役立つ」と評価</a:t>
            </a:r>
            <a:endParaRPr lang="en-US" altLang="ja-JP" dirty="0"/>
          </a:p>
        </p:txBody>
      </p:sp>
      <p:pic>
        <p:nvPicPr>
          <p:cNvPr id="4" name="図 3" descr="グラフ, ヒストグラム&#10;&#10;自動的に生成された説明">
            <a:extLst>
              <a:ext uri="{FF2B5EF4-FFF2-40B4-BE49-F238E27FC236}">
                <a16:creationId xmlns:a16="http://schemas.microsoft.com/office/drawing/2014/main" id="{EB8DDA67-B647-FDD9-0DD9-298569E733B1}"/>
              </a:ext>
            </a:extLst>
          </p:cNvPr>
          <p:cNvPicPr>
            <a:picLocks noChangeAspect="1"/>
          </p:cNvPicPr>
          <p:nvPr/>
        </p:nvPicPr>
        <p:blipFill>
          <a:blip r:embed="rId2"/>
          <a:stretch>
            <a:fillRect/>
          </a:stretch>
        </p:blipFill>
        <p:spPr>
          <a:xfrm>
            <a:off x="0" y="3055892"/>
            <a:ext cx="4572000" cy="2743200"/>
          </a:xfrm>
          <a:prstGeom prst="rect">
            <a:avLst/>
          </a:prstGeom>
        </p:spPr>
      </p:pic>
      <p:sp>
        <p:nvSpPr>
          <p:cNvPr id="6" name="テキスト ボックス 5">
            <a:extLst>
              <a:ext uri="{FF2B5EF4-FFF2-40B4-BE49-F238E27FC236}">
                <a16:creationId xmlns:a16="http://schemas.microsoft.com/office/drawing/2014/main" id="{F0ED79D2-EE18-37BC-F51F-E95AA19E0FCC}"/>
              </a:ext>
            </a:extLst>
          </p:cNvPr>
          <p:cNvSpPr txBox="1"/>
          <p:nvPr/>
        </p:nvSpPr>
        <p:spPr>
          <a:xfrm>
            <a:off x="693256" y="5799092"/>
            <a:ext cx="3185487" cy="369332"/>
          </a:xfrm>
          <a:prstGeom prst="rect">
            <a:avLst/>
          </a:prstGeom>
          <a:noFill/>
        </p:spPr>
        <p:txBody>
          <a:bodyPr wrap="none" rtlCol="0">
            <a:spAutoFit/>
          </a:bodyPr>
          <a:lstStyle/>
          <a:p>
            <a:r>
              <a:rPr lang="ja-JP" altLang="en-US"/>
              <a:t>教材・演習全体の難易度評価</a:t>
            </a:r>
            <a:endParaRPr kumimoji="1" lang="ja-JP" altLang="en-US"/>
          </a:p>
        </p:txBody>
      </p:sp>
      <p:pic>
        <p:nvPicPr>
          <p:cNvPr id="9" name="図 8" descr="グラフ&#10;&#10;自動的に生成された説明">
            <a:extLst>
              <a:ext uri="{FF2B5EF4-FFF2-40B4-BE49-F238E27FC236}">
                <a16:creationId xmlns:a16="http://schemas.microsoft.com/office/drawing/2014/main" id="{A498AB79-F4A9-295F-01F5-3F03ADB9E3A4}"/>
              </a:ext>
            </a:extLst>
          </p:cNvPr>
          <p:cNvPicPr>
            <a:picLocks noChangeAspect="1"/>
          </p:cNvPicPr>
          <p:nvPr/>
        </p:nvPicPr>
        <p:blipFill>
          <a:blip r:embed="rId3"/>
          <a:stretch>
            <a:fillRect/>
          </a:stretch>
        </p:blipFill>
        <p:spPr>
          <a:xfrm>
            <a:off x="4571999" y="3055892"/>
            <a:ext cx="4572001" cy="2743201"/>
          </a:xfrm>
          <a:prstGeom prst="rect">
            <a:avLst/>
          </a:prstGeom>
        </p:spPr>
      </p:pic>
      <p:sp>
        <p:nvSpPr>
          <p:cNvPr id="10" name="テキスト ボックス 9">
            <a:extLst>
              <a:ext uri="{FF2B5EF4-FFF2-40B4-BE49-F238E27FC236}">
                <a16:creationId xmlns:a16="http://schemas.microsoft.com/office/drawing/2014/main" id="{CD2E8F75-4A7B-298E-BBBC-0A8210ADA823}"/>
              </a:ext>
            </a:extLst>
          </p:cNvPr>
          <p:cNvSpPr txBox="1"/>
          <p:nvPr/>
        </p:nvSpPr>
        <p:spPr>
          <a:xfrm>
            <a:off x="5034423" y="5799092"/>
            <a:ext cx="3647152" cy="369332"/>
          </a:xfrm>
          <a:prstGeom prst="rect">
            <a:avLst/>
          </a:prstGeom>
          <a:noFill/>
        </p:spPr>
        <p:txBody>
          <a:bodyPr wrap="none" rtlCol="0">
            <a:spAutoFit/>
          </a:bodyPr>
          <a:lstStyle/>
          <a:p>
            <a:r>
              <a:rPr kumimoji="1" lang="ja-JP" altLang="en-US"/>
              <a:t>教材を利用した演習の有用性評価</a:t>
            </a:r>
          </a:p>
        </p:txBody>
      </p:sp>
    </p:spTree>
    <p:extLst>
      <p:ext uri="{BB962C8B-B14F-4D97-AF65-F5344CB8AC3E}">
        <p14:creationId xmlns:p14="http://schemas.microsoft.com/office/powerpoint/2010/main" val="290972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F2D05-CA7A-C889-CEE6-64B6FC435269}"/>
              </a:ext>
            </a:extLst>
          </p:cNvPr>
          <p:cNvSpPr>
            <a:spLocks noGrp="1"/>
          </p:cNvSpPr>
          <p:nvPr>
            <p:ph type="title"/>
          </p:nvPr>
        </p:nvSpPr>
        <p:spPr/>
        <p:txBody>
          <a:bodyPr/>
          <a:lstStyle/>
          <a:p>
            <a:r>
              <a:rPr lang="ja-JP" altLang="en-US"/>
              <a:t>評価</a:t>
            </a:r>
            <a:endParaRPr kumimoji="1" lang="ja-JP" altLang="en-US"/>
          </a:p>
        </p:txBody>
      </p:sp>
      <p:sp>
        <p:nvSpPr>
          <p:cNvPr id="5" name="スライド番号プレースホルダー 4">
            <a:extLst>
              <a:ext uri="{FF2B5EF4-FFF2-40B4-BE49-F238E27FC236}">
                <a16:creationId xmlns:a16="http://schemas.microsoft.com/office/drawing/2014/main" id="{C1871D48-7473-971B-BE39-F61D67B1A4EA}"/>
              </a:ext>
            </a:extLst>
          </p:cNvPr>
          <p:cNvSpPr>
            <a:spLocks noGrp="1"/>
          </p:cNvSpPr>
          <p:nvPr>
            <p:ph type="sldNum" sz="quarter" idx="12"/>
          </p:nvPr>
        </p:nvSpPr>
        <p:spPr/>
        <p:txBody>
          <a:bodyPr/>
          <a:lstStyle/>
          <a:p>
            <a:fld id="{FF048DB3-8E30-DB42-BCAD-14D1B5115906}" type="slidenum">
              <a:rPr kumimoji="1" lang="ja-JP" altLang="en-US" smtClean="0"/>
              <a:t>15</a:t>
            </a:fld>
            <a:endParaRPr kumimoji="1" lang="ja-JP" altLang="en-US"/>
          </a:p>
        </p:txBody>
      </p:sp>
      <p:sp>
        <p:nvSpPr>
          <p:cNvPr id="8" name="コンテンツ プレースホルダー 7">
            <a:extLst>
              <a:ext uri="{FF2B5EF4-FFF2-40B4-BE49-F238E27FC236}">
                <a16:creationId xmlns:a16="http://schemas.microsoft.com/office/drawing/2014/main" id="{C04378B2-40B7-B9EB-6632-0813102BC75E}"/>
              </a:ext>
            </a:extLst>
          </p:cNvPr>
          <p:cNvSpPr>
            <a:spLocks noGrp="1"/>
          </p:cNvSpPr>
          <p:nvPr>
            <p:ph idx="1"/>
          </p:nvPr>
        </p:nvSpPr>
        <p:spPr>
          <a:xfrm>
            <a:off x="628650" y="1463041"/>
            <a:ext cx="7886700" cy="5258435"/>
          </a:xfrm>
        </p:spPr>
        <p:txBody>
          <a:bodyPr>
            <a:normAutofit/>
          </a:bodyPr>
          <a:lstStyle/>
          <a:p>
            <a:r>
              <a:rPr lang="ja-JP" altLang="en-US"/>
              <a:t>画像サーバの構築時間比較</a:t>
            </a:r>
            <a:endParaRPr lang="en-US" altLang="ja-JP" dirty="0"/>
          </a:p>
          <a:p>
            <a:pPr lvl="1"/>
            <a:r>
              <a:rPr lang="ja-JP" altLang="en-US"/>
              <a:t>手動：平均</a:t>
            </a:r>
            <a:r>
              <a:rPr lang="en-US" altLang="ja-JP" dirty="0"/>
              <a:t>8</a:t>
            </a:r>
            <a:r>
              <a:rPr lang="ja-JP" altLang="en-US"/>
              <a:t>分</a:t>
            </a:r>
            <a:r>
              <a:rPr lang="en-US" altLang="ja-JP" dirty="0"/>
              <a:t>43</a:t>
            </a:r>
            <a:r>
              <a:rPr lang="ja-JP" altLang="en-US"/>
              <a:t>秒</a:t>
            </a:r>
            <a:endParaRPr lang="en-US" altLang="ja-JP" dirty="0"/>
          </a:p>
          <a:p>
            <a:pPr lvl="1"/>
            <a:r>
              <a:rPr lang="ja-JP" altLang="en-US"/>
              <a:t>作成した</a:t>
            </a:r>
            <a:r>
              <a:rPr lang="en-US" altLang="ja-JP" dirty="0"/>
              <a:t>Bash</a:t>
            </a:r>
            <a:r>
              <a:rPr lang="ja-JP" altLang="en-US"/>
              <a:t>スクリプトの使用：平均</a:t>
            </a:r>
            <a:r>
              <a:rPr lang="en-US" altLang="ja-JP" dirty="0"/>
              <a:t>4</a:t>
            </a:r>
            <a:r>
              <a:rPr lang="ja-JP" altLang="en-US"/>
              <a:t>分</a:t>
            </a:r>
            <a:r>
              <a:rPr lang="en-US" altLang="ja-JP" dirty="0"/>
              <a:t>41</a:t>
            </a:r>
            <a:r>
              <a:rPr lang="ja-JP" altLang="en-US"/>
              <a:t>秒</a:t>
            </a:r>
            <a:endParaRPr lang="en-US" altLang="ja-JP" dirty="0"/>
          </a:p>
          <a:p>
            <a:pPr lvl="1"/>
            <a:r>
              <a:rPr lang="ja-JP" altLang="en-US"/>
              <a:t>作成したイメージファイルの使用：平均</a:t>
            </a:r>
            <a:r>
              <a:rPr lang="en-US" altLang="ja-JP" dirty="0"/>
              <a:t>1</a:t>
            </a:r>
            <a:r>
              <a:rPr lang="ja-JP" altLang="en-US"/>
              <a:t>分</a:t>
            </a:r>
            <a:r>
              <a:rPr lang="en-US" altLang="ja-JP" dirty="0"/>
              <a:t>33</a:t>
            </a:r>
            <a:r>
              <a:rPr lang="ja-JP" altLang="en-US"/>
              <a:t>秒</a:t>
            </a:r>
            <a:endParaRPr lang="en-US" altLang="ja-JP" dirty="0"/>
          </a:p>
          <a:p>
            <a:r>
              <a:rPr lang="en-US" altLang="ja-JP" dirty="0"/>
              <a:t>IoT</a:t>
            </a:r>
            <a:r>
              <a:rPr lang="ja-JP" altLang="en-US"/>
              <a:t>カメラの構築時間比較</a:t>
            </a:r>
            <a:endParaRPr lang="en-US" altLang="ja-JP" dirty="0"/>
          </a:p>
          <a:p>
            <a:pPr lvl="1"/>
            <a:r>
              <a:rPr lang="ja-JP" altLang="en-US"/>
              <a:t>手動：平均</a:t>
            </a:r>
            <a:r>
              <a:rPr lang="en-US" altLang="ja-JP" dirty="0"/>
              <a:t>1</a:t>
            </a:r>
            <a:r>
              <a:rPr lang="ja-JP" altLang="en-US"/>
              <a:t>時間</a:t>
            </a:r>
            <a:r>
              <a:rPr lang="en-US" altLang="ja-JP" dirty="0"/>
              <a:t>57</a:t>
            </a:r>
            <a:r>
              <a:rPr lang="ja-JP" altLang="en-US"/>
              <a:t>分</a:t>
            </a:r>
            <a:r>
              <a:rPr lang="en-US" altLang="ja-JP" dirty="0"/>
              <a:t>21</a:t>
            </a:r>
            <a:r>
              <a:rPr lang="ja-JP" altLang="en-US"/>
              <a:t>秒</a:t>
            </a:r>
            <a:endParaRPr lang="en-US" altLang="ja-JP" dirty="0"/>
          </a:p>
          <a:p>
            <a:pPr lvl="1"/>
            <a:r>
              <a:rPr lang="ja-JP" altLang="en-US"/>
              <a:t>作成した</a:t>
            </a:r>
            <a:r>
              <a:rPr lang="en-US" altLang="ja-JP" dirty="0"/>
              <a:t>Bash</a:t>
            </a:r>
            <a:r>
              <a:rPr lang="ja-JP" altLang="en-US"/>
              <a:t>スクリプトの使用：平均</a:t>
            </a:r>
            <a:r>
              <a:rPr lang="en-US" altLang="ja-JP" dirty="0"/>
              <a:t>8</a:t>
            </a:r>
            <a:r>
              <a:rPr lang="ja-JP" altLang="en-US"/>
              <a:t>分</a:t>
            </a:r>
            <a:r>
              <a:rPr lang="en-US" altLang="ja-JP" dirty="0"/>
              <a:t>45</a:t>
            </a:r>
            <a:r>
              <a:rPr lang="ja-JP" altLang="en-US"/>
              <a:t>秒</a:t>
            </a:r>
            <a:endParaRPr lang="en-US" altLang="ja-JP" dirty="0"/>
          </a:p>
          <a:p>
            <a:pPr lvl="1"/>
            <a:r>
              <a:rPr lang="ja-JP" altLang="en-US"/>
              <a:t>作成したイメージファイルの使用：平均</a:t>
            </a:r>
            <a:r>
              <a:rPr lang="en-US" altLang="ja-JP" dirty="0"/>
              <a:t>1</a:t>
            </a:r>
            <a:r>
              <a:rPr lang="ja-JP" altLang="en-US"/>
              <a:t>分</a:t>
            </a:r>
            <a:r>
              <a:rPr lang="en-US" altLang="ja-JP" dirty="0"/>
              <a:t>4</a:t>
            </a:r>
            <a:r>
              <a:rPr lang="ja-JP" altLang="en-US"/>
              <a:t>秒</a:t>
            </a:r>
            <a:endParaRPr lang="en-US" altLang="ja-JP" dirty="0"/>
          </a:p>
          <a:p>
            <a:pPr lvl="1"/>
            <a:endParaRPr lang="en-US" altLang="ja-JP" dirty="0"/>
          </a:p>
          <a:p>
            <a:r>
              <a:rPr lang="ja-JP" altLang="en-US"/>
              <a:t>技術者の評価</a:t>
            </a:r>
            <a:endParaRPr lang="en-US" altLang="ja-JP" dirty="0"/>
          </a:p>
          <a:p>
            <a:pPr lvl="1"/>
            <a:r>
              <a:rPr lang="ja-JP" altLang="en-US"/>
              <a:t>イメージファイルの使用により，セットアップ工数が大幅に改善した</a:t>
            </a:r>
            <a:endParaRPr lang="en-US" altLang="ja-JP" dirty="0"/>
          </a:p>
          <a:p>
            <a:pPr lvl="1"/>
            <a:r>
              <a:rPr lang="ja-JP" altLang="en-US"/>
              <a:t>セットアップが圧倒的に楽になったと感じられる</a:t>
            </a:r>
            <a:endParaRPr lang="en-US" altLang="ja-JP" dirty="0"/>
          </a:p>
          <a:p>
            <a:pPr lvl="1"/>
            <a:endParaRPr lang="en-US" altLang="ja-JP" dirty="0"/>
          </a:p>
          <a:p>
            <a:pPr lvl="1"/>
            <a:endParaRPr lang="ja-JP" altLang="en-US"/>
          </a:p>
        </p:txBody>
      </p:sp>
    </p:spTree>
    <p:extLst>
      <p:ext uri="{BB962C8B-B14F-4D97-AF65-F5344CB8AC3E}">
        <p14:creationId xmlns:p14="http://schemas.microsoft.com/office/powerpoint/2010/main" val="23232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8922E-EE61-5C7A-58CB-97296F7BD15B}"/>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63C70659-0377-C7AA-8774-F5350101682D}"/>
              </a:ext>
            </a:extLst>
          </p:cNvPr>
          <p:cNvSpPr>
            <a:spLocks noGrp="1"/>
          </p:cNvSpPr>
          <p:nvPr>
            <p:ph idx="1"/>
          </p:nvPr>
        </p:nvSpPr>
        <p:spPr>
          <a:xfrm>
            <a:off x="628650" y="1463041"/>
            <a:ext cx="8515350" cy="4573903"/>
          </a:xfrm>
        </p:spPr>
        <p:txBody>
          <a:bodyPr/>
          <a:lstStyle/>
          <a:p>
            <a:r>
              <a:rPr kumimoji="1" lang="ja-JP" altLang="en-US"/>
              <a:t>学習教材の作成</a:t>
            </a:r>
            <a:endParaRPr kumimoji="1" lang="en-US" altLang="ja-JP" dirty="0"/>
          </a:p>
          <a:p>
            <a:pPr lvl="1"/>
            <a:r>
              <a:rPr lang="en-US" altLang="ja-JP" dirty="0"/>
              <a:t>OWASP IoT Top10(2018)</a:t>
            </a:r>
            <a:r>
              <a:rPr lang="ja-JP" altLang="en-US"/>
              <a:t>の</a:t>
            </a:r>
            <a:r>
              <a:rPr lang="en-US" altLang="ja-JP" dirty="0"/>
              <a:t>10</a:t>
            </a:r>
            <a:r>
              <a:rPr lang="ja-JP" altLang="en-US"/>
              <a:t>項目中</a:t>
            </a:r>
            <a:r>
              <a:rPr lang="en-US" altLang="ja-JP" dirty="0"/>
              <a:t>9</a:t>
            </a:r>
            <a:r>
              <a:rPr lang="ja-JP" altLang="en-US"/>
              <a:t>項目に対応した演習項目</a:t>
            </a:r>
            <a:endParaRPr lang="en-US" altLang="ja-JP" dirty="0"/>
          </a:p>
          <a:p>
            <a:pPr lvl="1"/>
            <a:r>
              <a:rPr kumimoji="1" lang="ja-JP" altLang="en-US"/>
              <a:t>教材構築簡略化の為に</a:t>
            </a:r>
            <a:r>
              <a:rPr kumimoji="1" lang="en-US" altLang="ja-JP" dirty="0"/>
              <a:t>Bash</a:t>
            </a:r>
            <a:r>
              <a:rPr kumimoji="1" lang="ja-JP" altLang="en-US"/>
              <a:t>スクリプト</a:t>
            </a:r>
            <a:r>
              <a:rPr lang="ja-JP" altLang="en-US"/>
              <a:t>，イメージファイルの作成</a:t>
            </a:r>
            <a:endParaRPr lang="en-US" altLang="ja-JP" dirty="0"/>
          </a:p>
          <a:p>
            <a:pPr lvl="1"/>
            <a:endParaRPr kumimoji="1" lang="en-US" altLang="ja-JP" dirty="0"/>
          </a:p>
          <a:p>
            <a:r>
              <a:rPr kumimoji="1" lang="ja-JP" altLang="en-US"/>
              <a:t>実験</a:t>
            </a:r>
            <a:endParaRPr kumimoji="1" lang="en-US" altLang="ja-JP" dirty="0"/>
          </a:p>
          <a:p>
            <a:pPr lvl="1"/>
            <a:r>
              <a:rPr kumimoji="1" lang="ja-JP" altLang="en-US"/>
              <a:t>作成した教材を使用した演習の実施</a:t>
            </a:r>
            <a:endParaRPr kumimoji="1" lang="en-US" altLang="ja-JP" dirty="0"/>
          </a:p>
          <a:p>
            <a:r>
              <a:rPr lang="ja-JP" altLang="en-US"/>
              <a:t>評価</a:t>
            </a:r>
            <a:endParaRPr lang="en-US" altLang="ja-JP" dirty="0"/>
          </a:p>
          <a:p>
            <a:pPr lvl="1"/>
            <a:r>
              <a:rPr kumimoji="1" lang="ja-JP" altLang="en-US"/>
              <a:t>演習前後での演習項目の理解度</a:t>
            </a:r>
            <a:endParaRPr kumimoji="1" lang="en-US" altLang="ja-JP" dirty="0"/>
          </a:p>
          <a:p>
            <a:pPr lvl="1"/>
            <a:r>
              <a:rPr kumimoji="1" lang="ja-JP" altLang="en-US"/>
              <a:t>技術者に構築して評価</a:t>
            </a:r>
          </a:p>
        </p:txBody>
      </p:sp>
      <p:sp>
        <p:nvSpPr>
          <p:cNvPr id="4" name="スライド番号プレースホルダー 3">
            <a:extLst>
              <a:ext uri="{FF2B5EF4-FFF2-40B4-BE49-F238E27FC236}">
                <a16:creationId xmlns:a16="http://schemas.microsoft.com/office/drawing/2014/main" id="{EEA26E67-9843-79B9-0B41-51354B5AE51B}"/>
              </a:ext>
            </a:extLst>
          </p:cNvPr>
          <p:cNvSpPr>
            <a:spLocks noGrp="1"/>
          </p:cNvSpPr>
          <p:nvPr>
            <p:ph type="sldNum" sz="quarter" idx="12"/>
          </p:nvPr>
        </p:nvSpPr>
        <p:spPr/>
        <p:txBody>
          <a:bodyPr/>
          <a:lstStyle/>
          <a:p>
            <a:fld id="{FF048DB3-8E30-DB42-BCAD-14D1B5115906}" type="slidenum">
              <a:rPr kumimoji="1" lang="ja-JP" altLang="en-US" smtClean="0"/>
              <a:t>16</a:t>
            </a:fld>
            <a:endParaRPr kumimoji="1" lang="ja-JP" altLang="en-US"/>
          </a:p>
        </p:txBody>
      </p:sp>
    </p:spTree>
    <p:extLst>
      <p:ext uri="{BB962C8B-B14F-4D97-AF65-F5344CB8AC3E}">
        <p14:creationId xmlns:p14="http://schemas.microsoft.com/office/powerpoint/2010/main" val="270381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B31AE-198F-7084-27D5-F9B6252FA09A}"/>
              </a:ext>
            </a:extLst>
          </p:cNvPr>
          <p:cNvSpPr>
            <a:spLocks noGrp="1"/>
          </p:cNvSpPr>
          <p:nvPr>
            <p:ph type="ctrTitle"/>
          </p:nvPr>
        </p:nvSpPr>
        <p:spPr/>
        <p:txBody>
          <a:bodyPr/>
          <a:lstStyle/>
          <a:p>
            <a:r>
              <a:rPr lang="ja-JP" altLang="en-US"/>
              <a:t>補足資料</a:t>
            </a:r>
            <a:endParaRPr kumimoji="1" lang="ja-JP" altLang="en-US"/>
          </a:p>
        </p:txBody>
      </p:sp>
      <p:sp>
        <p:nvSpPr>
          <p:cNvPr id="3" name="字幕 2">
            <a:extLst>
              <a:ext uri="{FF2B5EF4-FFF2-40B4-BE49-F238E27FC236}">
                <a16:creationId xmlns:a16="http://schemas.microsoft.com/office/drawing/2014/main" id="{9B6D3573-C26F-9A51-833C-7B64ACDDA634}"/>
              </a:ext>
            </a:extLst>
          </p:cNvPr>
          <p:cNvSpPr>
            <a:spLocks noGrp="1"/>
          </p:cNvSpPr>
          <p:nvPr>
            <p:ph type="subTitle"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0511EE02-9116-8E6D-0ED5-D34334BAC504}"/>
              </a:ext>
            </a:extLst>
          </p:cNvPr>
          <p:cNvSpPr>
            <a:spLocks noGrp="1"/>
          </p:cNvSpPr>
          <p:nvPr>
            <p:ph type="dt" sz="half" idx="10"/>
          </p:nvPr>
        </p:nvSpPr>
        <p:spPr/>
        <p:txBody>
          <a:bodyPr/>
          <a:lstStyle/>
          <a:p>
            <a:r>
              <a:rPr lang="en-US" altLang="ja-JP"/>
              <a:t>2023/6/7</a:t>
            </a:r>
            <a:endParaRPr lang="ja-JP" altLang="en-US"/>
          </a:p>
        </p:txBody>
      </p:sp>
    </p:spTree>
    <p:extLst>
      <p:ext uri="{BB962C8B-B14F-4D97-AF65-F5344CB8AC3E}">
        <p14:creationId xmlns:p14="http://schemas.microsoft.com/office/powerpoint/2010/main" val="384515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86502-A8F7-9C35-D6CB-C19B776A1849}"/>
              </a:ext>
            </a:extLst>
          </p:cNvPr>
          <p:cNvSpPr>
            <a:spLocks noGrp="1"/>
          </p:cNvSpPr>
          <p:nvPr>
            <p:ph type="title"/>
          </p:nvPr>
        </p:nvSpPr>
        <p:spPr/>
        <p:txBody>
          <a:bodyPr/>
          <a:lstStyle/>
          <a:p>
            <a:r>
              <a:rPr lang="ja-JP" altLang="en-US"/>
              <a:t>補足資料</a:t>
            </a:r>
            <a:endParaRPr kumimoji="1" lang="ja-JP" altLang="en-US"/>
          </a:p>
        </p:txBody>
      </p:sp>
      <p:sp>
        <p:nvSpPr>
          <p:cNvPr id="3" name="コンテンツ プレースホルダー 2">
            <a:extLst>
              <a:ext uri="{FF2B5EF4-FFF2-40B4-BE49-F238E27FC236}">
                <a16:creationId xmlns:a16="http://schemas.microsoft.com/office/drawing/2014/main" id="{EB8C8FE2-2187-A3B2-B22E-0614751104AD}"/>
              </a:ext>
            </a:extLst>
          </p:cNvPr>
          <p:cNvSpPr>
            <a:spLocks noGrp="1"/>
          </p:cNvSpPr>
          <p:nvPr>
            <p:ph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91F4C76-8145-93DE-C933-5A73634EB917}"/>
              </a:ext>
            </a:extLst>
          </p:cNvPr>
          <p:cNvSpPr>
            <a:spLocks noGrp="1"/>
          </p:cNvSpPr>
          <p:nvPr>
            <p:ph type="sldNum" sz="quarter" idx="12"/>
          </p:nvPr>
        </p:nvSpPr>
        <p:spPr/>
        <p:txBody>
          <a:bodyPr/>
          <a:lstStyle/>
          <a:p>
            <a:fld id="{FF048DB3-8E30-DB42-BCAD-14D1B5115906}" type="slidenum">
              <a:rPr kumimoji="1" lang="ja-JP" altLang="en-US" smtClean="0"/>
              <a:t>18</a:t>
            </a:fld>
            <a:endParaRPr kumimoji="1" lang="ja-JP" altLang="en-US"/>
          </a:p>
        </p:txBody>
      </p:sp>
    </p:spTree>
    <p:extLst>
      <p:ext uri="{BB962C8B-B14F-4D97-AF65-F5344CB8AC3E}">
        <p14:creationId xmlns:p14="http://schemas.microsoft.com/office/powerpoint/2010/main" val="47520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50E8A-DBE9-B0A9-BECF-4F95FE2646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63B7132-94BC-8CE6-BC15-FF18DC988975}"/>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7EA555-3222-8309-25D1-13FA89C80683}"/>
              </a:ext>
            </a:extLst>
          </p:cNvPr>
          <p:cNvSpPr>
            <a:spLocks noGrp="1"/>
          </p:cNvSpPr>
          <p:nvPr>
            <p:ph type="sldNum" sz="quarter" idx="12"/>
          </p:nvPr>
        </p:nvSpPr>
        <p:spPr/>
        <p:txBody>
          <a:bodyPr/>
          <a:lstStyle/>
          <a:p>
            <a:fld id="{FF048DB3-8E30-DB42-BCAD-14D1B5115906}" type="slidenum">
              <a:rPr kumimoji="1" lang="ja-JP" altLang="en-US" smtClean="0"/>
              <a:t>19</a:t>
            </a:fld>
            <a:endParaRPr kumimoji="1" lang="ja-JP" altLang="en-US"/>
          </a:p>
        </p:txBody>
      </p:sp>
    </p:spTree>
    <p:extLst>
      <p:ext uri="{BB962C8B-B14F-4D97-AF65-F5344CB8AC3E}">
        <p14:creationId xmlns:p14="http://schemas.microsoft.com/office/powerpoint/2010/main" val="120055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890A0-317B-2407-AB1C-C62DD6CB0772}"/>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9C3F3CFA-8CCF-5996-1FE8-629342B9C3A6}"/>
              </a:ext>
            </a:extLst>
          </p:cNvPr>
          <p:cNvSpPr>
            <a:spLocks noGrp="1"/>
          </p:cNvSpPr>
          <p:nvPr>
            <p:ph idx="1"/>
          </p:nvPr>
        </p:nvSpPr>
        <p:spPr/>
        <p:txBody>
          <a:bodyPr/>
          <a:lstStyle/>
          <a:p>
            <a:pPr marL="457200" indent="-457200">
              <a:lnSpc>
                <a:spcPct val="150000"/>
              </a:lnSpc>
              <a:buFont typeface="+mj-lt"/>
              <a:buAutoNum type="arabicPeriod"/>
            </a:pPr>
            <a:r>
              <a:rPr kumimoji="1" lang="ja-JP" altLang="en-US"/>
              <a:t>研究背景</a:t>
            </a:r>
            <a:endParaRPr kumimoji="1" lang="en-US" altLang="ja-JP" dirty="0"/>
          </a:p>
          <a:p>
            <a:pPr marL="457200" indent="-457200">
              <a:lnSpc>
                <a:spcPct val="150000"/>
              </a:lnSpc>
              <a:buFont typeface="+mj-lt"/>
              <a:buAutoNum type="arabicPeriod"/>
            </a:pPr>
            <a:r>
              <a:rPr lang="ja-JP" altLang="en-US"/>
              <a:t>関連研究</a:t>
            </a:r>
            <a:endParaRPr lang="en-US" altLang="ja-JP" dirty="0"/>
          </a:p>
          <a:p>
            <a:pPr marL="457200" indent="-457200">
              <a:lnSpc>
                <a:spcPct val="150000"/>
              </a:lnSpc>
              <a:buFont typeface="+mj-lt"/>
              <a:buAutoNum type="arabicPeriod"/>
            </a:pPr>
            <a:r>
              <a:rPr kumimoji="1" lang="ja-JP" altLang="en-US"/>
              <a:t>提案手法</a:t>
            </a:r>
            <a:endParaRPr kumimoji="1" lang="en-US" altLang="ja-JP" dirty="0"/>
          </a:p>
          <a:p>
            <a:pPr marL="457200" indent="-457200">
              <a:lnSpc>
                <a:spcPct val="150000"/>
              </a:lnSpc>
              <a:buFont typeface="+mj-lt"/>
              <a:buAutoNum type="arabicPeriod"/>
            </a:pPr>
            <a:r>
              <a:rPr lang="ja-JP" altLang="en-US"/>
              <a:t>実装</a:t>
            </a:r>
            <a:endParaRPr lang="en-US" altLang="ja-JP" dirty="0"/>
          </a:p>
          <a:p>
            <a:pPr marL="457200" indent="-457200">
              <a:lnSpc>
                <a:spcPct val="150000"/>
              </a:lnSpc>
              <a:buFont typeface="+mj-lt"/>
              <a:buAutoNum type="arabicPeriod"/>
            </a:pPr>
            <a:r>
              <a:rPr lang="ja-JP" altLang="en-US"/>
              <a:t>実験</a:t>
            </a:r>
            <a:endParaRPr lang="en-US" altLang="ja-JP" dirty="0"/>
          </a:p>
          <a:p>
            <a:pPr marL="457200" indent="-457200">
              <a:lnSpc>
                <a:spcPct val="150000"/>
              </a:lnSpc>
              <a:buFont typeface="+mj-lt"/>
              <a:buAutoNum type="arabicPeriod"/>
            </a:pPr>
            <a:r>
              <a:rPr kumimoji="1" lang="ja-JP" altLang="en-US"/>
              <a:t>評価・考察</a:t>
            </a:r>
            <a:endParaRPr kumimoji="1" lang="en-US" altLang="ja-JP" dirty="0"/>
          </a:p>
          <a:p>
            <a:pPr marL="457200" indent="-457200">
              <a:lnSpc>
                <a:spcPct val="150000"/>
              </a:lnSpc>
              <a:buFont typeface="+mj-lt"/>
              <a:buAutoNum type="arabicPeriod"/>
            </a:pPr>
            <a:r>
              <a:rPr kumimoji="1" lang="ja-JP" altLang="en-US"/>
              <a:t>まとめ</a:t>
            </a:r>
          </a:p>
        </p:txBody>
      </p:sp>
      <p:sp>
        <p:nvSpPr>
          <p:cNvPr id="4" name="スライド番号プレースホルダー 3">
            <a:extLst>
              <a:ext uri="{FF2B5EF4-FFF2-40B4-BE49-F238E27FC236}">
                <a16:creationId xmlns:a16="http://schemas.microsoft.com/office/drawing/2014/main" id="{4B623F44-2587-056D-FB4E-90C557F91749}"/>
              </a:ext>
            </a:extLst>
          </p:cNvPr>
          <p:cNvSpPr>
            <a:spLocks noGrp="1"/>
          </p:cNvSpPr>
          <p:nvPr>
            <p:ph type="sldNum" sz="quarter" idx="12"/>
          </p:nvPr>
        </p:nvSpPr>
        <p:spPr/>
        <p:txBody>
          <a:bodyPr/>
          <a:lstStyle/>
          <a:p>
            <a:fld id="{FF048DB3-8E30-DB42-BCAD-14D1B5115906}" type="slidenum">
              <a:rPr kumimoji="1" lang="ja-JP" altLang="en-US" smtClean="0"/>
              <a:t>2</a:t>
            </a:fld>
            <a:endParaRPr kumimoji="1" lang="ja-JP" altLang="en-US"/>
          </a:p>
        </p:txBody>
      </p:sp>
    </p:spTree>
    <p:extLst>
      <p:ext uri="{BB962C8B-B14F-4D97-AF65-F5344CB8AC3E}">
        <p14:creationId xmlns:p14="http://schemas.microsoft.com/office/powerpoint/2010/main" val="392798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99EEBB7-5A53-8079-6E47-A7A6D47BD3E5}"/>
              </a:ext>
            </a:extLst>
          </p:cNvPr>
          <p:cNvSpPr>
            <a:spLocks noGrp="1"/>
          </p:cNvSpPr>
          <p:nvPr>
            <p:ph type="sldNum" sz="quarter" idx="12"/>
          </p:nvPr>
        </p:nvSpPr>
        <p:spPr/>
        <p:txBody>
          <a:bodyPr/>
          <a:lstStyle/>
          <a:p>
            <a:fld id="{FF048DB3-8E30-DB42-BCAD-14D1B5115906}" type="slidenum">
              <a:rPr kumimoji="1" lang="ja-JP" altLang="en-US" smtClean="0"/>
              <a:t>20</a:t>
            </a:fld>
            <a:endParaRPr kumimoji="1" lang="ja-JP" altLang="en-US"/>
          </a:p>
        </p:txBody>
      </p:sp>
      <p:pic>
        <p:nvPicPr>
          <p:cNvPr id="3" name="図 2">
            <a:extLst>
              <a:ext uri="{FF2B5EF4-FFF2-40B4-BE49-F238E27FC236}">
                <a16:creationId xmlns:a16="http://schemas.microsoft.com/office/drawing/2014/main" id="{EADF673D-554B-AE55-2F1C-3EF2933BD85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5200606" y="911268"/>
            <a:ext cx="549385" cy="455666"/>
          </a:xfrm>
          <a:prstGeom prst="rect">
            <a:avLst/>
          </a:prstGeom>
        </p:spPr>
      </p:pic>
      <p:sp>
        <p:nvSpPr>
          <p:cNvPr id="4" name="円/楕円 3">
            <a:extLst>
              <a:ext uri="{FF2B5EF4-FFF2-40B4-BE49-F238E27FC236}">
                <a16:creationId xmlns:a16="http://schemas.microsoft.com/office/drawing/2014/main" id="{BDAF44D7-EA39-697C-56FD-57F04BA36838}"/>
              </a:ext>
            </a:extLst>
          </p:cNvPr>
          <p:cNvSpPr/>
          <p:nvPr/>
        </p:nvSpPr>
        <p:spPr>
          <a:xfrm>
            <a:off x="-317073" y="1989673"/>
            <a:ext cx="2391607" cy="232297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9F908D2A-BA9B-7593-67F4-D1332C2287C3}"/>
              </a:ext>
            </a:extLst>
          </p:cNvPr>
          <p:cNvSpPr/>
          <p:nvPr/>
        </p:nvSpPr>
        <p:spPr>
          <a:xfrm>
            <a:off x="1697367" y="3894832"/>
            <a:ext cx="2096810" cy="2079364"/>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10">
            <a:extLst>
              <a:ext uri="{FF2B5EF4-FFF2-40B4-BE49-F238E27FC236}">
                <a16:creationId xmlns:a16="http://schemas.microsoft.com/office/drawing/2014/main" id="{C5A90102-3F6A-79A8-16BF-68735471F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0" y="2884879"/>
            <a:ext cx="1449501" cy="13878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24EB02CE-9C29-1607-3D18-2D2292354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95" y="4314599"/>
            <a:ext cx="1039102" cy="1383335"/>
          </a:xfrm>
          <a:prstGeom prst="rect">
            <a:avLst/>
          </a:prstGeom>
          <a:noFill/>
          <a:extLst>
            <a:ext uri="{909E8E84-426E-40DD-AFC4-6F175D3DCCD1}">
              <a14:hiddenFill xmlns:a14="http://schemas.microsoft.com/office/drawing/2010/main">
                <a:solidFill>
                  <a:srgbClr val="FFFFFF"/>
                </a:solidFill>
              </a14:hiddenFill>
            </a:ext>
          </a:extLst>
        </p:spPr>
      </p:pic>
      <p:pic>
        <p:nvPicPr>
          <p:cNvPr id="8" name="グラフィックス 7" descr="無線ルーター 単色塗りつぶし">
            <a:extLst>
              <a:ext uri="{FF2B5EF4-FFF2-40B4-BE49-F238E27FC236}">
                <a16:creationId xmlns:a16="http://schemas.microsoft.com/office/drawing/2014/main" id="{76BD9093-79DF-E714-4ADE-3BC5271A06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76876" y="3070157"/>
            <a:ext cx="451002" cy="451002"/>
          </a:xfrm>
          <a:prstGeom prst="rect">
            <a:avLst/>
          </a:prstGeom>
        </p:spPr>
      </p:pic>
      <p:pic>
        <p:nvPicPr>
          <p:cNvPr id="9" name="グラフィックス 8" descr="画像 単色塗りつぶし">
            <a:extLst>
              <a:ext uri="{FF2B5EF4-FFF2-40B4-BE49-F238E27FC236}">
                <a16:creationId xmlns:a16="http://schemas.microsoft.com/office/drawing/2014/main" id="{4F8957DB-F2A8-CDE5-423B-1D28D06DCB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01200" y="1042819"/>
            <a:ext cx="1090722" cy="1090722"/>
          </a:xfrm>
          <a:prstGeom prst="rect">
            <a:avLst/>
          </a:prstGeom>
        </p:spPr>
      </p:pic>
      <p:pic>
        <p:nvPicPr>
          <p:cNvPr id="10" name="グラフィックス 9" descr="スマート フォン 単色塗りつぶし">
            <a:extLst>
              <a:ext uri="{FF2B5EF4-FFF2-40B4-BE49-F238E27FC236}">
                <a16:creationId xmlns:a16="http://schemas.microsoft.com/office/drawing/2014/main" id="{70365835-F703-4FC5-264E-6D4918E4E6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9600" y="4020114"/>
            <a:ext cx="914400" cy="914400"/>
          </a:xfrm>
          <a:prstGeom prst="rect">
            <a:avLst/>
          </a:prstGeom>
        </p:spPr>
      </p:pic>
      <p:pic>
        <p:nvPicPr>
          <p:cNvPr id="11" name="Picture 2">
            <a:extLst>
              <a:ext uri="{FF2B5EF4-FFF2-40B4-BE49-F238E27FC236}">
                <a16:creationId xmlns:a16="http://schemas.microsoft.com/office/drawing/2014/main" id="{C8A58B6B-3DD8-75AA-AFB5-856936D145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2256" y="4557868"/>
            <a:ext cx="1629897" cy="13141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6E184FD2-E084-9F6A-6263-489DD3102D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75032" y="4272698"/>
            <a:ext cx="415718" cy="4889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6546E5-F8BA-E30E-05D0-C1CA9E8FCA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2642" y="1327190"/>
            <a:ext cx="632579" cy="662483"/>
          </a:xfrm>
          <a:prstGeom prst="rect">
            <a:avLst/>
          </a:prstGeom>
          <a:noFill/>
          <a:extLst>
            <a:ext uri="{909E8E84-426E-40DD-AFC4-6F175D3DCCD1}">
              <a14:hiddenFill xmlns:a14="http://schemas.microsoft.com/office/drawing/2010/main">
                <a:solidFill>
                  <a:srgbClr val="FFFFFF"/>
                </a:solidFill>
              </a14:hiddenFill>
            </a:ext>
          </a:extLst>
        </p:spPr>
      </p:pic>
      <p:pic>
        <p:nvPicPr>
          <p:cNvPr id="14" name="グラフィックス 13" descr="Web カメラ 枠線">
            <a:extLst>
              <a:ext uri="{FF2B5EF4-FFF2-40B4-BE49-F238E27FC236}">
                <a16:creationId xmlns:a16="http://schemas.microsoft.com/office/drawing/2014/main" id="{ABEDCB3A-B56B-9A85-9777-A32DD361A5D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4199" y="2060947"/>
            <a:ext cx="589061" cy="589061"/>
          </a:xfrm>
          <a:prstGeom prst="rect">
            <a:avLst/>
          </a:prstGeom>
        </p:spPr>
      </p:pic>
      <p:cxnSp>
        <p:nvCxnSpPr>
          <p:cNvPr id="15" name="直線矢印コネクタ 14">
            <a:extLst>
              <a:ext uri="{FF2B5EF4-FFF2-40B4-BE49-F238E27FC236}">
                <a16:creationId xmlns:a16="http://schemas.microsoft.com/office/drawing/2014/main" id="{C5F20DAE-FC0F-37E9-68EF-1CC34B7DB819}"/>
              </a:ext>
            </a:extLst>
          </p:cNvPr>
          <p:cNvCxnSpPr>
            <a:cxnSpLocks/>
          </p:cNvCxnSpPr>
          <p:nvPr/>
        </p:nvCxnSpPr>
        <p:spPr>
          <a:xfrm>
            <a:off x="1132672" y="2650008"/>
            <a:ext cx="1290081" cy="56662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D0B4B893-C904-93A7-08C1-673EF7FD0330}"/>
              </a:ext>
            </a:extLst>
          </p:cNvPr>
          <p:cNvCxnSpPr>
            <a:cxnSpLocks/>
          </p:cNvCxnSpPr>
          <p:nvPr/>
        </p:nvCxnSpPr>
        <p:spPr>
          <a:xfrm>
            <a:off x="2851011" y="3569918"/>
            <a:ext cx="416796" cy="106150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3BC12D5-EEC5-2A9E-C451-6655ECC9E49F}"/>
              </a:ext>
            </a:extLst>
          </p:cNvPr>
          <p:cNvCxnSpPr>
            <a:cxnSpLocks/>
          </p:cNvCxnSpPr>
          <p:nvPr/>
        </p:nvCxnSpPr>
        <p:spPr>
          <a:xfrm flipV="1">
            <a:off x="2944136" y="1698714"/>
            <a:ext cx="2360896" cy="1495094"/>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F464D8A-C1B7-EA21-5F5B-6D23DB71C947}"/>
              </a:ext>
            </a:extLst>
          </p:cNvPr>
          <p:cNvCxnSpPr>
            <a:cxnSpLocks/>
          </p:cNvCxnSpPr>
          <p:nvPr/>
        </p:nvCxnSpPr>
        <p:spPr>
          <a:xfrm flipH="1" flipV="1">
            <a:off x="6056752" y="1828045"/>
            <a:ext cx="2018374" cy="2272623"/>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E5211AE-AAEE-E34B-0B18-0979273A240E}"/>
              </a:ext>
            </a:extLst>
          </p:cNvPr>
          <p:cNvSpPr txBox="1"/>
          <p:nvPr/>
        </p:nvSpPr>
        <p:spPr>
          <a:xfrm>
            <a:off x="-1529018" y="675405"/>
            <a:ext cx="2653454" cy="400110"/>
          </a:xfrm>
          <a:prstGeom prst="rect">
            <a:avLst/>
          </a:prstGeom>
          <a:noFill/>
        </p:spPr>
        <p:txBody>
          <a:bodyPr wrap="square" rtlCol="0">
            <a:spAutoFit/>
          </a:bodyPr>
          <a:lstStyle/>
          <a:p>
            <a:r>
              <a:rPr lang="ja-JP" altLang="en-US" sz="2000" b="1">
                <a:solidFill>
                  <a:srgbClr val="0070C0"/>
                </a:solidFill>
                <a:latin typeface="Meiryo UI" panose="020B0604030504040204" pitchFamily="50" charset="-128"/>
                <a:ea typeface="Meiryo UI" panose="020B0604030504040204" pitchFamily="50" charset="-128"/>
              </a:rPr>
              <a:t>「見守りシステム」</a:t>
            </a:r>
            <a:endParaRPr lang="en-US" altLang="ja-JP" sz="2000" b="1" dirty="0">
              <a:solidFill>
                <a:srgbClr val="0070C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82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2324A-B48A-2E5B-2E0A-C06B27141F58}"/>
              </a:ext>
            </a:extLst>
          </p:cNvPr>
          <p:cNvSpPr>
            <a:spLocks noGrp="1"/>
          </p:cNvSpPr>
          <p:nvPr>
            <p:ph type="ctrTitle"/>
          </p:nvPr>
        </p:nvSpPr>
        <p:spPr/>
        <p:txBody>
          <a:bodyPr/>
          <a:lstStyle/>
          <a:p>
            <a:r>
              <a:rPr kumimoji="1" lang="ja-JP" altLang="en-US">
                <a:solidFill>
                  <a:schemeClr val="bg1"/>
                </a:solidFill>
              </a:rPr>
              <a:t>修了したい！！！</a:t>
            </a:r>
          </a:p>
        </p:txBody>
      </p:sp>
      <p:sp>
        <p:nvSpPr>
          <p:cNvPr id="4" name="スライド番号プレースホルダー 3">
            <a:extLst>
              <a:ext uri="{FF2B5EF4-FFF2-40B4-BE49-F238E27FC236}">
                <a16:creationId xmlns:a16="http://schemas.microsoft.com/office/drawing/2014/main" id="{1C9F4674-0772-C0D9-FCB5-89C76FBE6BA2}"/>
              </a:ext>
            </a:extLst>
          </p:cNvPr>
          <p:cNvSpPr>
            <a:spLocks noGrp="1"/>
          </p:cNvSpPr>
          <p:nvPr>
            <p:ph type="sldNum" sz="quarter" idx="12"/>
          </p:nvPr>
        </p:nvSpPr>
        <p:spPr/>
        <p:txBody>
          <a:bodyPr/>
          <a:lstStyle/>
          <a:p>
            <a:fld id="{FF048DB3-8E30-DB42-BCAD-14D1B5115906}" type="slidenum">
              <a:rPr lang="ja-JP" altLang="en-US" smtClean="0"/>
              <a:pPr/>
              <a:t>21</a:t>
            </a:fld>
            <a:endParaRPr lang="ja-JP" altLang="en-US"/>
          </a:p>
        </p:txBody>
      </p:sp>
    </p:spTree>
    <p:extLst>
      <p:ext uri="{BB962C8B-B14F-4D97-AF65-F5344CB8AC3E}">
        <p14:creationId xmlns:p14="http://schemas.microsoft.com/office/powerpoint/2010/main" val="370446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D6421A5-CD5C-0C73-EBE6-4A480630A538}"/>
              </a:ext>
            </a:extLst>
          </p:cNvPr>
          <p:cNvSpPr>
            <a:spLocks noGrp="1"/>
          </p:cNvSpPr>
          <p:nvPr>
            <p:ph type="sldNum" sz="quarter" idx="12"/>
          </p:nvPr>
        </p:nvSpPr>
        <p:spPr/>
        <p:txBody>
          <a:bodyPr/>
          <a:lstStyle/>
          <a:p>
            <a:fld id="{FF048DB3-8E30-DB42-BCAD-14D1B5115906}" type="slidenum">
              <a:rPr kumimoji="1" lang="ja-JP" altLang="en-US" smtClean="0"/>
              <a:t>22</a:t>
            </a:fld>
            <a:endParaRPr kumimoji="1" lang="ja-JP" altLang="en-US"/>
          </a:p>
        </p:txBody>
      </p:sp>
      <p:pic>
        <p:nvPicPr>
          <p:cNvPr id="3" name="グラフィックス 2" descr="ホーム 枠線">
            <a:extLst>
              <a:ext uri="{FF2B5EF4-FFF2-40B4-BE49-F238E27FC236}">
                <a16:creationId xmlns:a16="http://schemas.microsoft.com/office/drawing/2014/main" id="{9D06D517-B360-6D30-2820-A0051F2C29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210223"/>
            <a:ext cx="5647777" cy="5647777"/>
          </a:xfrm>
          <a:prstGeom prst="rect">
            <a:avLst/>
          </a:prstGeom>
        </p:spPr>
      </p:pic>
      <p:pic>
        <p:nvPicPr>
          <p:cNvPr id="4" name="図 3">
            <a:extLst>
              <a:ext uri="{FF2B5EF4-FFF2-40B4-BE49-F238E27FC236}">
                <a16:creationId xmlns:a16="http://schemas.microsoft.com/office/drawing/2014/main" id="{C2A0385F-C7CB-DDCB-A6C3-A49BF039010C}"/>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5278923" y="2303972"/>
            <a:ext cx="901736" cy="747910"/>
          </a:xfrm>
          <a:prstGeom prst="rect">
            <a:avLst/>
          </a:prstGeom>
        </p:spPr>
      </p:pic>
      <p:pic>
        <p:nvPicPr>
          <p:cNvPr id="5" name="グラフィックス 4" descr="無線ルーター 単色塗りつぶし">
            <a:extLst>
              <a:ext uri="{FF2B5EF4-FFF2-40B4-BE49-F238E27FC236}">
                <a16:creationId xmlns:a16="http://schemas.microsoft.com/office/drawing/2014/main" id="{1A312CB8-63E5-A4CD-D501-9991E4F6B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0680" y="3194898"/>
            <a:ext cx="1014973" cy="1014973"/>
          </a:xfrm>
          <a:prstGeom prst="rect">
            <a:avLst/>
          </a:prstGeom>
        </p:spPr>
      </p:pic>
      <p:pic>
        <p:nvPicPr>
          <p:cNvPr id="6" name="グラフィックス 5" descr="雲 枠線">
            <a:extLst>
              <a:ext uri="{FF2B5EF4-FFF2-40B4-BE49-F238E27FC236}">
                <a16:creationId xmlns:a16="http://schemas.microsoft.com/office/drawing/2014/main" id="{DAAAD818-FC27-4A63-2335-1054032173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1804" y="1629281"/>
            <a:ext cx="1984069" cy="1984069"/>
          </a:xfrm>
          <a:prstGeom prst="rect">
            <a:avLst/>
          </a:prstGeom>
        </p:spPr>
      </p:pic>
      <p:pic>
        <p:nvPicPr>
          <p:cNvPr id="7" name="図 6">
            <a:extLst>
              <a:ext uri="{FF2B5EF4-FFF2-40B4-BE49-F238E27FC236}">
                <a16:creationId xmlns:a16="http://schemas.microsoft.com/office/drawing/2014/main" id="{BB058E38-A659-E06E-9A6D-C5FEA1394B2C}"/>
              </a:ext>
            </a:extLst>
          </p:cNvPr>
          <p:cNvPicPr>
            <a:picLocks noChangeAspect="1"/>
          </p:cNvPicPr>
          <p:nvPr/>
        </p:nvPicPr>
        <p:blipFill>
          <a:blip r:embed="rId9"/>
          <a:stretch>
            <a:fillRect/>
          </a:stretch>
        </p:blipFill>
        <p:spPr>
          <a:xfrm>
            <a:off x="855288" y="4209871"/>
            <a:ext cx="1968600" cy="1906435"/>
          </a:xfrm>
          <a:prstGeom prst="rect">
            <a:avLst/>
          </a:prstGeom>
        </p:spPr>
      </p:pic>
      <p:pic>
        <p:nvPicPr>
          <p:cNvPr id="8" name="図 7">
            <a:extLst>
              <a:ext uri="{FF2B5EF4-FFF2-40B4-BE49-F238E27FC236}">
                <a16:creationId xmlns:a16="http://schemas.microsoft.com/office/drawing/2014/main" id="{FE0C27DB-CC2D-5D1F-B462-68B161ACAEA3}"/>
              </a:ext>
            </a:extLst>
          </p:cNvPr>
          <p:cNvPicPr>
            <a:picLocks noChangeAspect="1"/>
          </p:cNvPicPr>
          <p:nvPr/>
        </p:nvPicPr>
        <p:blipFill>
          <a:blip r:embed="rId10"/>
          <a:stretch>
            <a:fillRect/>
          </a:stretch>
        </p:blipFill>
        <p:spPr>
          <a:xfrm>
            <a:off x="2886767" y="4209871"/>
            <a:ext cx="1917989" cy="1906435"/>
          </a:xfrm>
          <a:prstGeom prst="rect">
            <a:avLst/>
          </a:prstGeom>
        </p:spPr>
      </p:pic>
      <p:pic>
        <p:nvPicPr>
          <p:cNvPr id="9" name="図 8">
            <a:extLst>
              <a:ext uri="{FF2B5EF4-FFF2-40B4-BE49-F238E27FC236}">
                <a16:creationId xmlns:a16="http://schemas.microsoft.com/office/drawing/2014/main" id="{15F34DA0-1168-CE81-6A35-331F1ECEEDF6}"/>
              </a:ext>
            </a:extLst>
          </p:cNvPr>
          <p:cNvPicPr>
            <a:picLocks noChangeAspect="1"/>
          </p:cNvPicPr>
          <p:nvPr/>
        </p:nvPicPr>
        <p:blipFill>
          <a:blip r:embed="rId11"/>
          <a:stretch>
            <a:fillRect/>
          </a:stretch>
        </p:blipFill>
        <p:spPr>
          <a:xfrm>
            <a:off x="6567069" y="2324100"/>
            <a:ext cx="1092200" cy="1104900"/>
          </a:xfrm>
          <a:prstGeom prst="rect">
            <a:avLst/>
          </a:prstGeom>
        </p:spPr>
      </p:pic>
      <p:pic>
        <p:nvPicPr>
          <p:cNvPr id="10" name="図 9">
            <a:extLst>
              <a:ext uri="{FF2B5EF4-FFF2-40B4-BE49-F238E27FC236}">
                <a16:creationId xmlns:a16="http://schemas.microsoft.com/office/drawing/2014/main" id="{3CB58659-E2F5-01E9-37DC-82AF5DBAA24E}"/>
              </a:ext>
            </a:extLst>
          </p:cNvPr>
          <p:cNvPicPr>
            <a:picLocks noChangeAspect="1"/>
          </p:cNvPicPr>
          <p:nvPr/>
        </p:nvPicPr>
        <p:blipFill>
          <a:blip r:embed="rId12"/>
          <a:stretch>
            <a:fillRect/>
          </a:stretch>
        </p:blipFill>
        <p:spPr>
          <a:xfrm>
            <a:off x="5984688" y="4308169"/>
            <a:ext cx="1638300" cy="1714500"/>
          </a:xfrm>
          <a:prstGeom prst="rect">
            <a:avLst/>
          </a:prstGeom>
        </p:spPr>
      </p:pic>
    </p:spTree>
    <p:extLst>
      <p:ext uri="{BB962C8B-B14F-4D97-AF65-F5344CB8AC3E}">
        <p14:creationId xmlns:p14="http://schemas.microsoft.com/office/powerpoint/2010/main" val="1334484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8A66C0E-D42A-802F-E1B7-B4E19A16B923}"/>
              </a:ext>
            </a:extLst>
          </p:cNvPr>
          <p:cNvSpPr>
            <a:spLocks noGrp="1"/>
          </p:cNvSpPr>
          <p:nvPr>
            <p:ph type="sldNum" sz="quarter" idx="12"/>
          </p:nvPr>
        </p:nvSpPr>
        <p:spPr/>
        <p:txBody>
          <a:bodyPr/>
          <a:lstStyle/>
          <a:p>
            <a:fld id="{FF048DB3-8E30-DB42-BCAD-14D1B5115906}" type="slidenum">
              <a:rPr kumimoji="1" lang="ja-JP" altLang="en-US" smtClean="0"/>
              <a:t>23</a:t>
            </a:fld>
            <a:endParaRPr kumimoji="1" lang="ja-JP" altLang="en-US"/>
          </a:p>
        </p:txBody>
      </p:sp>
      <p:pic>
        <p:nvPicPr>
          <p:cNvPr id="3" name="図 2">
            <a:extLst>
              <a:ext uri="{FF2B5EF4-FFF2-40B4-BE49-F238E27FC236}">
                <a16:creationId xmlns:a16="http://schemas.microsoft.com/office/drawing/2014/main" id="{456FF0E4-3A2F-86FF-EB4E-C36B27FB12F3}"/>
              </a:ext>
            </a:extLst>
          </p:cNvPr>
          <p:cNvPicPr>
            <a:picLocks noChangeAspect="1"/>
          </p:cNvPicPr>
          <p:nvPr/>
        </p:nvPicPr>
        <p:blipFill>
          <a:blip r:embed="rId2"/>
          <a:stretch>
            <a:fillRect/>
          </a:stretch>
        </p:blipFill>
        <p:spPr>
          <a:xfrm>
            <a:off x="79451" y="2276088"/>
            <a:ext cx="3901533" cy="3901533"/>
          </a:xfrm>
          <a:prstGeom prst="rect">
            <a:avLst/>
          </a:prstGeom>
        </p:spPr>
      </p:pic>
      <p:pic>
        <p:nvPicPr>
          <p:cNvPr id="4" name="図 3">
            <a:extLst>
              <a:ext uri="{FF2B5EF4-FFF2-40B4-BE49-F238E27FC236}">
                <a16:creationId xmlns:a16="http://schemas.microsoft.com/office/drawing/2014/main" id="{B400F0FB-F7E0-D3B4-BE27-18CA3F1DCE5E}"/>
              </a:ext>
            </a:extLst>
          </p:cNvPr>
          <p:cNvPicPr>
            <a:picLocks noChangeAspect="1"/>
          </p:cNvPicPr>
          <p:nvPr/>
        </p:nvPicPr>
        <p:blipFill>
          <a:blip r:embed="rId3"/>
          <a:stretch>
            <a:fillRect/>
          </a:stretch>
        </p:blipFill>
        <p:spPr>
          <a:xfrm>
            <a:off x="3111500" y="440317"/>
            <a:ext cx="3144334" cy="2480706"/>
          </a:xfrm>
          <a:prstGeom prst="rect">
            <a:avLst/>
          </a:prstGeom>
        </p:spPr>
      </p:pic>
      <p:pic>
        <p:nvPicPr>
          <p:cNvPr id="5" name="図 4">
            <a:extLst>
              <a:ext uri="{FF2B5EF4-FFF2-40B4-BE49-F238E27FC236}">
                <a16:creationId xmlns:a16="http://schemas.microsoft.com/office/drawing/2014/main" id="{9959D736-A6FB-C6FE-EE01-4E45EE65182E}"/>
              </a:ext>
            </a:extLst>
          </p:cNvPr>
          <p:cNvPicPr>
            <a:picLocks noChangeAspect="1"/>
          </p:cNvPicPr>
          <p:nvPr/>
        </p:nvPicPr>
        <p:blipFill>
          <a:blip r:embed="rId4"/>
          <a:stretch>
            <a:fillRect/>
          </a:stretch>
        </p:blipFill>
        <p:spPr>
          <a:xfrm>
            <a:off x="5739160" y="3429000"/>
            <a:ext cx="1943317" cy="2033704"/>
          </a:xfrm>
          <a:prstGeom prst="rect">
            <a:avLst/>
          </a:prstGeom>
        </p:spPr>
      </p:pic>
      <p:cxnSp>
        <p:nvCxnSpPr>
          <p:cNvPr id="7" name="直線矢印コネクタ 6">
            <a:extLst>
              <a:ext uri="{FF2B5EF4-FFF2-40B4-BE49-F238E27FC236}">
                <a16:creationId xmlns:a16="http://schemas.microsoft.com/office/drawing/2014/main" id="{BDDAC58D-9660-C465-26F9-497BA403E1A4}"/>
              </a:ext>
            </a:extLst>
          </p:cNvPr>
          <p:cNvCxnSpPr>
            <a:cxnSpLocks/>
          </p:cNvCxnSpPr>
          <p:nvPr/>
        </p:nvCxnSpPr>
        <p:spPr>
          <a:xfrm>
            <a:off x="2286000" y="4226854"/>
            <a:ext cx="613317" cy="735439"/>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F29003D-39D4-1B46-2861-9E54A005329F}"/>
              </a:ext>
            </a:extLst>
          </p:cNvPr>
          <p:cNvCxnSpPr>
            <a:cxnSpLocks/>
          </p:cNvCxnSpPr>
          <p:nvPr/>
        </p:nvCxnSpPr>
        <p:spPr>
          <a:xfrm flipV="1">
            <a:off x="1360449" y="4226854"/>
            <a:ext cx="379141" cy="218997"/>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0FA1165-39FA-ABB0-B6B7-9D2A819C689D}"/>
              </a:ext>
            </a:extLst>
          </p:cNvPr>
          <p:cNvCxnSpPr>
            <a:cxnSpLocks/>
          </p:cNvCxnSpPr>
          <p:nvPr/>
        </p:nvCxnSpPr>
        <p:spPr>
          <a:xfrm flipH="1">
            <a:off x="2030217" y="2276088"/>
            <a:ext cx="1270544" cy="1459571"/>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1C5456E-27B8-AD1F-946C-D91239DE73AF}"/>
              </a:ext>
            </a:extLst>
          </p:cNvPr>
          <p:cNvCxnSpPr>
            <a:cxnSpLocks/>
          </p:cNvCxnSpPr>
          <p:nvPr/>
        </p:nvCxnSpPr>
        <p:spPr>
          <a:xfrm>
            <a:off x="4012811" y="2276088"/>
            <a:ext cx="2445139" cy="115291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31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A83B6A-0490-B1C6-B0A9-6956A2946138}"/>
              </a:ext>
            </a:extLst>
          </p:cNvPr>
          <p:cNvSpPr>
            <a:spLocks noGrp="1"/>
          </p:cNvSpPr>
          <p:nvPr>
            <p:ph type="sldNum" sz="quarter" idx="12"/>
          </p:nvPr>
        </p:nvSpPr>
        <p:spPr/>
        <p:txBody>
          <a:bodyPr/>
          <a:lstStyle/>
          <a:p>
            <a:fld id="{FF048DB3-8E30-DB42-BCAD-14D1B5115906}" type="slidenum">
              <a:rPr kumimoji="1" lang="ja-JP" altLang="en-US" smtClean="0"/>
              <a:t>24</a:t>
            </a:fld>
            <a:endParaRPr kumimoji="1" lang="ja-JP" altLang="en-US"/>
          </a:p>
        </p:txBody>
      </p:sp>
      <p:pic>
        <p:nvPicPr>
          <p:cNvPr id="3" name="図 2">
            <a:extLst>
              <a:ext uri="{FF2B5EF4-FFF2-40B4-BE49-F238E27FC236}">
                <a16:creationId xmlns:a16="http://schemas.microsoft.com/office/drawing/2014/main" id="{024E1577-A96B-56C0-02D4-C7D0AF847FCC}"/>
              </a:ext>
            </a:extLst>
          </p:cNvPr>
          <p:cNvPicPr>
            <a:picLocks noChangeAspect="1"/>
          </p:cNvPicPr>
          <p:nvPr/>
        </p:nvPicPr>
        <p:blipFill>
          <a:blip r:embed="rId2"/>
          <a:stretch>
            <a:fillRect/>
          </a:stretch>
        </p:blipFill>
        <p:spPr>
          <a:xfrm>
            <a:off x="2141033" y="2373672"/>
            <a:ext cx="4048977" cy="3062081"/>
          </a:xfrm>
          <a:prstGeom prst="rect">
            <a:avLst/>
          </a:prstGeom>
        </p:spPr>
      </p:pic>
    </p:spTree>
    <p:extLst>
      <p:ext uri="{BB962C8B-B14F-4D97-AF65-F5344CB8AC3E}">
        <p14:creationId xmlns:p14="http://schemas.microsoft.com/office/powerpoint/2010/main" val="330061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17FFD-1D19-1CB8-43C9-E6DBF9204B8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E8D97F4-B02D-2E5C-38DA-4E9A4E6EDB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A5CBEF-7C3C-5517-2282-96EE3B37D134}"/>
              </a:ext>
            </a:extLst>
          </p:cNvPr>
          <p:cNvSpPr>
            <a:spLocks noGrp="1"/>
          </p:cNvSpPr>
          <p:nvPr>
            <p:ph type="sldNum" sz="quarter" idx="12"/>
          </p:nvPr>
        </p:nvSpPr>
        <p:spPr/>
        <p:txBody>
          <a:bodyPr/>
          <a:lstStyle/>
          <a:p>
            <a:fld id="{FF048DB3-8E30-DB42-BCAD-14D1B5115906}" type="slidenum">
              <a:rPr kumimoji="1" lang="ja-JP" altLang="en-US" smtClean="0"/>
              <a:t>25</a:t>
            </a:fld>
            <a:endParaRPr kumimoji="1" lang="ja-JP" altLang="en-US"/>
          </a:p>
        </p:txBody>
      </p:sp>
      <p:sp>
        <p:nvSpPr>
          <p:cNvPr id="5" name="テキスト ボックス 4">
            <a:extLst>
              <a:ext uri="{FF2B5EF4-FFF2-40B4-BE49-F238E27FC236}">
                <a16:creationId xmlns:a16="http://schemas.microsoft.com/office/drawing/2014/main" id="{7970EBF4-506B-45D5-B3D6-B52C085166F6}"/>
              </a:ext>
            </a:extLst>
          </p:cNvPr>
          <p:cNvSpPr txBox="1"/>
          <p:nvPr/>
        </p:nvSpPr>
        <p:spPr>
          <a:xfrm>
            <a:off x="1097341" y="3856457"/>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pic>
        <p:nvPicPr>
          <p:cNvPr id="6" name="図 5">
            <a:extLst>
              <a:ext uri="{FF2B5EF4-FFF2-40B4-BE49-F238E27FC236}">
                <a16:creationId xmlns:a16="http://schemas.microsoft.com/office/drawing/2014/main" id="{94F79EE7-9AD3-371A-0CDB-C3EEB97512C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41641" y="2025552"/>
            <a:ext cx="885627" cy="885627"/>
          </a:xfrm>
          <a:prstGeom prst="rect">
            <a:avLst/>
          </a:prstGeom>
        </p:spPr>
      </p:pic>
      <p:cxnSp>
        <p:nvCxnSpPr>
          <p:cNvPr id="7" name="直線コネクタ 6">
            <a:extLst>
              <a:ext uri="{FF2B5EF4-FFF2-40B4-BE49-F238E27FC236}">
                <a16:creationId xmlns:a16="http://schemas.microsoft.com/office/drawing/2014/main" id="{EF1A8D99-9FFE-412D-B364-CDB8D0713133}"/>
              </a:ext>
            </a:extLst>
          </p:cNvPr>
          <p:cNvCxnSpPr>
            <a:cxnSpLocks/>
          </p:cNvCxnSpPr>
          <p:nvPr/>
        </p:nvCxnSpPr>
        <p:spPr>
          <a:xfrm>
            <a:off x="1718249" y="3343412"/>
            <a:ext cx="0" cy="1064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5593270-F792-6137-1543-8D11E6B7B4FC}"/>
              </a:ext>
            </a:extLst>
          </p:cNvPr>
          <p:cNvCxnSpPr>
            <a:cxnSpLocks/>
          </p:cNvCxnSpPr>
          <p:nvPr/>
        </p:nvCxnSpPr>
        <p:spPr>
          <a:xfrm flipH="1" flipV="1">
            <a:off x="677063" y="2001043"/>
            <a:ext cx="883541" cy="25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330E0F7C-B39C-0CE5-2F45-3A01728108A5}"/>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36433" y="1685103"/>
            <a:ext cx="412039" cy="341750"/>
          </a:xfrm>
          <a:prstGeom prst="rect">
            <a:avLst/>
          </a:prstGeom>
        </p:spPr>
      </p:pic>
      <p:cxnSp>
        <p:nvCxnSpPr>
          <p:cNvPr id="10" name="直線コネクタ 9">
            <a:extLst>
              <a:ext uri="{FF2B5EF4-FFF2-40B4-BE49-F238E27FC236}">
                <a16:creationId xmlns:a16="http://schemas.microsoft.com/office/drawing/2014/main" id="{BA032CA7-3334-91F7-82DE-F1CD71914083}"/>
              </a:ext>
            </a:extLst>
          </p:cNvPr>
          <p:cNvCxnSpPr>
            <a:cxnSpLocks/>
          </p:cNvCxnSpPr>
          <p:nvPr/>
        </p:nvCxnSpPr>
        <p:spPr>
          <a:xfrm>
            <a:off x="3889825" y="3343413"/>
            <a:ext cx="0" cy="1033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4735658-C714-5DF1-3494-785B3B719C19}"/>
              </a:ext>
            </a:extLst>
          </p:cNvPr>
          <p:cNvCxnSpPr>
            <a:cxnSpLocks/>
          </p:cNvCxnSpPr>
          <p:nvPr/>
        </p:nvCxnSpPr>
        <p:spPr>
          <a:xfrm>
            <a:off x="5961263" y="3323534"/>
            <a:ext cx="0" cy="1059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Raspberry Pi 4 Model B/4GB(RS版) RASPBERRYPI4-MODEL-B/4GB Raspberry Pi 製｜電子部品・半導体通販のマルツ">
            <a:extLst>
              <a:ext uri="{FF2B5EF4-FFF2-40B4-BE49-F238E27FC236}">
                <a16:creationId xmlns:a16="http://schemas.microsoft.com/office/drawing/2014/main" id="{DDE974AF-03D3-17EE-44BD-2BA546B6F3B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055" t="18556" r="4945" b="20556"/>
          <a:stretch/>
        </p:blipFill>
        <p:spPr bwMode="auto">
          <a:xfrm>
            <a:off x="2929533" y="1752478"/>
            <a:ext cx="1239116" cy="829103"/>
          </a:xfrm>
          <a:prstGeom prst="rect">
            <a:avLst/>
          </a:prstGeom>
          <a:noFill/>
          <a:ln w="57150">
            <a:solidFill>
              <a:srgbClr val="0070C0"/>
            </a:solidFill>
          </a:ln>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976048B9-18D0-873C-D7BE-58D82E7B19C6}"/>
              </a:ext>
            </a:extLst>
          </p:cNvPr>
          <p:cNvCxnSpPr>
            <a:cxnSpLocks/>
            <a:endCxn id="12" idx="2"/>
          </p:cNvCxnSpPr>
          <p:nvPr/>
        </p:nvCxnSpPr>
        <p:spPr>
          <a:xfrm flipV="1">
            <a:off x="3549091" y="2581580"/>
            <a:ext cx="0" cy="771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050C87A-E68F-447F-52D5-A47BE8CAD087}"/>
              </a:ext>
            </a:extLst>
          </p:cNvPr>
          <p:cNvSpPr txBox="1"/>
          <p:nvPr/>
        </p:nvSpPr>
        <p:spPr>
          <a:xfrm>
            <a:off x="2732982" y="1382895"/>
            <a:ext cx="4423644" cy="253916"/>
          </a:xfrm>
          <a:prstGeom prst="rect">
            <a:avLst/>
          </a:prstGeom>
          <a:noFill/>
        </p:spPr>
        <p:txBody>
          <a:bodyPr wrap="square" rtlCol="0">
            <a:spAutoFit/>
          </a:bodyPr>
          <a:lstStyle/>
          <a:p>
            <a:r>
              <a:rPr lang="ja-JP" altLang="en-US" sz="1050" b="1">
                <a:latin typeface="Meiryo" panose="020B0604030504040204" pitchFamily="34" charset="-128"/>
                <a:ea typeface="Meiryo" panose="020B0604030504040204" pitchFamily="34" charset="-128"/>
              </a:rPr>
              <a:t>クラウドサービスを想定したもの</a:t>
            </a:r>
            <a:endParaRPr lang="en-US" altLang="ja-JP" sz="1050" b="1" dirty="0">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D615AF96-91CD-5DBE-A9D0-06CA19F5127E}"/>
              </a:ext>
            </a:extLst>
          </p:cNvPr>
          <p:cNvSpPr txBox="1"/>
          <p:nvPr/>
        </p:nvSpPr>
        <p:spPr>
          <a:xfrm>
            <a:off x="1197032" y="1737081"/>
            <a:ext cx="958917" cy="253916"/>
          </a:xfrm>
          <a:prstGeom prst="rect">
            <a:avLst/>
          </a:prstGeom>
          <a:noFill/>
        </p:spPr>
        <p:txBody>
          <a:bodyPr wrap="none" rtlCol="0">
            <a:spAutoFit/>
          </a:bodyPr>
          <a:lstStyle/>
          <a:p>
            <a:r>
              <a:rPr lang="en-US" altLang="ja-JP" sz="1050" b="1">
                <a:latin typeface="Meiryo" panose="020B0604030504040204" pitchFamily="34" charset="-128"/>
                <a:ea typeface="Meiryo" panose="020B0604030504040204" pitchFamily="34" charset="-128"/>
              </a:rPr>
              <a:t>Wi-Fi</a:t>
            </a:r>
            <a:r>
              <a:rPr lang="ja-JP" altLang="en-US" sz="1050" b="1">
                <a:latin typeface="Meiryo" panose="020B0604030504040204" pitchFamily="34" charset="-128"/>
                <a:ea typeface="Meiryo" panose="020B0604030504040204" pitchFamily="34" charset="-128"/>
              </a:rPr>
              <a:t>ルータ</a:t>
            </a:r>
            <a:endParaRPr lang="en-US" altLang="ja-JP" sz="1050" b="1">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6766F43E-7CF3-266C-34BD-B2E2E8D2FEB9}"/>
              </a:ext>
            </a:extLst>
          </p:cNvPr>
          <p:cNvSpPr txBox="1"/>
          <p:nvPr/>
        </p:nvSpPr>
        <p:spPr>
          <a:xfrm>
            <a:off x="3208888" y="3801936"/>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C0B6C50A-388B-EC9F-4465-3306697AE0E4}"/>
              </a:ext>
            </a:extLst>
          </p:cNvPr>
          <p:cNvSpPr txBox="1"/>
          <p:nvPr/>
        </p:nvSpPr>
        <p:spPr>
          <a:xfrm>
            <a:off x="5343852" y="3856299"/>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pic>
        <p:nvPicPr>
          <p:cNvPr id="18" name="Picture 2" descr="Intel第3世代Core iプロセッサ搭載！ 高い処理能力とモバイル性能を手に入れたレッツノートSX2">
            <a:extLst>
              <a:ext uri="{FF2B5EF4-FFF2-40B4-BE49-F238E27FC236}">
                <a16:creationId xmlns:a16="http://schemas.microsoft.com/office/drawing/2014/main" id="{6580F6B0-6AE8-1CFF-D8D0-AD8FE372086B}"/>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403390" y="4705196"/>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9" name="直線コネクタ 18">
            <a:extLst>
              <a:ext uri="{FF2B5EF4-FFF2-40B4-BE49-F238E27FC236}">
                <a16:creationId xmlns:a16="http://schemas.microsoft.com/office/drawing/2014/main" id="{3DDB0FD2-5D36-8F94-DB2C-9957B8F63CD3}"/>
              </a:ext>
            </a:extLst>
          </p:cNvPr>
          <p:cNvCxnSpPr>
            <a:cxnSpLocks/>
          </p:cNvCxnSpPr>
          <p:nvPr/>
        </p:nvCxnSpPr>
        <p:spPr>
          <a:xfrm>
            <a:off x="343289" y="3343411"/>
            <a:ext cx="60231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021083-57CA-625D-4D4D-2A21B7AAFF23}"/>
              </a:ext>
            </a:extLst>
          </p:cNvPr>
          <p:cNvCxnSpPr>
            <a:cxnSpLocks/>
          </p:cNvCxnSpPr>
          <p:nvPr/>
        </p:nvCxnSpPr>
        <p:spPr>
          <a:xfrm>
            <a:off x="1802478" y="2896150"/>
            <a:ext cx="0" cy="43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descr="Intel第3世代Core iプロセッサ搭載！ 高い処理能力とモバイル性能を手に入れたレッツノートSX2">
            <a:extLst>
              <a:ext uri="{FF2B5EF4-FFF2-40B4-BE49-F238E27FC236}">
                <a16:creationId xmlns:a16="http://schemas.microsoft.com/office/drawing/2014/main" id="{2CE75825-D8F8-F04B-7FF6-BC2296D4A60A}"/>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2531282" y="4710167"/>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Intel第3世代Core iプロセッサ搭載！ 高い処理能力とモバイル性能を手に入れたレッツノートSX2">
            <a:extLst>
              <a:ext uri="{FF2B5EF4-FFF2-40B4-BE49-F238E27FC236}">
                <a16:creationId xmlns:a16="http://schemas.microsoft.com/office/drawing/2014/main" id="{64A96FF7-450C-A17B-767B-242AE80D1A77}"/>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4627522" y="4685318"/>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BE7CC9DC-E176-A9C4-17A0-2B6674E1751A}"/>
              </a:ext>
            </a:extLst>
          </p:cNvPr>
          <p:cNvSpPr txBox="1"/>
          <p:nvPr/>
        </p:nvSpPr>
        <p:spPr>
          <a:xfrm>
            <a:off x="0" y="3132205"/>
            <a:ext cx="1149674"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192.168.11.0/24</a:t>
            </a:r>
          </a:p>
        </p:txBody>
      </p:sp>
      <p:sp>
        <p:nvSpPr>
          <p:cNvPr id="24" name="テキスト ボックス 23">
            <a:extLst>
              <a:ext uri="{FF2B5EF4-FFF2-40B4-BE49-F238E27FC236}">
                <a16:creationId xmlns:a16="http://schemas.microsoft.com/office/drawing/2014/main" id="{F291BF37-91F1-7A61-69DE-043E1703CAF8}"/>
              </a:ext>
            </a:extLst>
          </p:cNvPr>
          <p:cNvSpPr txBox="1"/>
          <p:nvPr/>
        </p:nvSpPr>
        <p:spPr>
          <a:xfrm>
            <a:off x="3560796" y="2651418"/>
            <a:ext cx="980076" cy="207749"/>
          </a:xfrm>
          <a:prstGeom prst="rect">
            <a:avLst/>
          </a:prstGeom>
          <a:noFill/>
        </p:spPr>
        <p:txBody>
          <a:bodyPr wrap="none" lIns="68580" tIns="34290" rIns="68580" bIns="34290" rtlCol="0" anchor="t">
            <a:spAutoFit/>
          </a:bodyPr>
          <a:lstStyle/>
          <a:p>
            <a:r>
              <a:rPr lang="en-US" altLang="ja-JP" sz="900" dirty="0">
                <a:latin typeface="Meiryo" panose="020B0604030504040204" pitchFamily="34" charset="-128"/>
                <a:ea typeface="Meiryo" panose="020B0604030504040204" pitchFamily="34" charset="-128"/>
              </a:rPr>
              <a:t>192.168.11.11</a:t>
            </a:r>
          </a:p>
        </p:txBody>
      </p:sp>
      <p:sp>
        <p:nvSpPr>
          <p:cNvPr id="25" name="テキスト ボックス 24">
            <a:extLst>
              <a:ext uri="{FF2B5EF4-FFF2-40B4-BE49-F238E27FC236}">
                <a16:creationId xmlns:a16="http://schemas.microsoft.com/office/drawing/2014/main" id="{9AEBB2DC-C71C-A09E-54DF-0AECC21EB466}"/>
              </a:ext>
            </a:extLst>
          </p:cNvPr>
          <p:cNvSpPr txBox="1"/>
          <p:nvPr/>
        </p:nvSpPr>
        <p:spPr>
          <a:xfrm>
            <a:off x="1197666" y="4926497"/>
            <a:ext cx="1098378"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192.168.11.101</a:t>
            </a:r>
          </a:p>
        </p:txBody>
      </p:sp>
      <p:sp>
        <p:nvSpPr>
          <p:cNvPr id="26" name="テキスト ボックス 25">
            <a:extLst>
              <a:ext uri="{FF2B5EF4-FFF2-40B4-BE49-F238E27FC236}">
                <a16:creationId xmlns:a16="http://schemas.microsoft.com/office/drawing/2014/main" id="{5C9F033E-EB35-C044-70AD-C5B056D5ACB7}"/>
              </a:ext>
            </a:extLst>
          </p:cNvPr>
          <p:cNvSpPr txBox="1"/>
          <p:nvPr/>
        </p:nvSpPr>
        <p:spPr>
          <a:xfrm>
            <a:off x="3319670" y="4931467"/>
            <a:ext cx="1098378"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192.168.11.102</a:t>
            </a:r>
          </a:p>
        </p:txBody>
      </p:sp>
      <p:sp>
        <p:nvSpPr>
          <p:cNvPr id="27" name="テキスト ボックス 26">
            <a:extLst>
              <a:ext uri="{FF2B5EF4-FFF2-40B4-BE49-F238E27FC236}">
                <a16:creationId xmlns:a16="http://schemas.microsoft.com/office/drawing/2014/main" id="{DFEF5892-8D0D-D9D7-762A-97F68D70C249}"/>
              </a:ext>
            </a:extLst>
          </p:cNvPr>
          <p:cNvSpPr txBox="1"/>
          <p:nvPr/>
        </p:nvSpPr>
        <p:spPr>
          <a:xfrm>
            <a:off x="5401918" y="4926498"/>
            <a:ext cx="2252540" cy="230832"/>
          </a:xfrm>
          <a:prstGeom prst="rect">
            <a:avLst/>
          </a:prstGeom>
          <a:noFill/>
        </p:spPr>
        <p:txBody>
          <a:bodyPr wrap="none" rtlCol="0">
            <a:spAutoFit/>
          </a:bodyPr>
          <a:lstStyle/>
          <a:p>
            <a:r>
              <a:rPr lang="en-US" altLang="ja-JP" sz="900" dirty="0">
                <a:latin typeface="Meiryo" panose="020B0604030504040204" pitchFamily="34" charset="-128"/>
                <a:ea typeface="Meiryo" panose="020B0604030504040204" pitchFamily="34" charset="-128"/>
              </a:rPr>
              <a:t>192.168.11.103</a:t>
            </a:r>
            <a:r>
              <a:rPr lang="ja-JP" altLang="en-US" sz="900">
                <a:latin typeface="Meiryo" panose="020B0604030504040204" pitchFamily="34" charset="-128"/>
                <a:ea typeface="Meiryo" panose="020B0604030504040204" pitchFamily="34" charset="-128"/>
              </a:rPr>
              <a:t>（</a:t>
            </a:r>
            <a:r>
              <a:rPr lang="en-US" altLang="ja-JP" sz="900" dirty="0">
                <a:latin typeface="Meiryo" panose="020B0604030504040204" pitchFamily="34" charset="-128"/>
                <a:ea typeface="Meiryo" panose="020B0604030504040204" pitchFamily="34" charset="-128"/>
              </a:rPr>
              <a:t>IP</a:t>
            </a:r>
            <a:r>
              <a:rPr lang="ja-JP" altLang="en-US" sz="900">
                <a:latin typeface="Meiryo" panose="020B0604030504040204" pitchFamily="34" charset="-128"/>
                <a:ea typeface="Meiryo" panose="020B0604030504040204" pitchFamily="34" charset="-128"/>
              </a:rPr>
              <a:t>アドレスは固定）</a:t>
            </a:r>
            <a:endParaRPr lang="en-US" altLang="ja-JP" sz="900" dirty="0">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8A857B29-8629-3564-C27E-C34F8F2C56EE}"/>
              </a:ext>
            </a:extLst>
          </p:cNvPr>
          <p:cNvSpPr txBox="1"/>
          <p:nvPr/>
        </p:nvSpPr>
        <p:spPr>
          <a:xfrm>
            <a:off x="290901" y="5329032"/>
            <a:ext cx="1074333"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192.168.11.xxx</a:t>
            </a:r>
          </a:p>
        </p:txBody>
      </p:sp>
      <p:sp>
        <p:nvSpPr>
          <p:cNvPr id="29" name="テキスト ボックス 28">
            <a:extLst>
              <a:ext uri="{FF2B5EF4-FFF2-40B4-BE49-F238E27FC236}">
                <a16:creationId xmlns:a16="http://schemas.microsoft.com/office/drawing/2014/main" id="{26F54A2B-737B-B098-FE46-4BCEC94322D6}"/>
              </a:ext>
            </a:extLst>
          </p:cNvPr>
          <p:cNvSpPr txBox="1"/>
          <p:nvPr/>
        </p:nvSpPr>
        <p:spPr>
          <a:xfrm>
            <a:off x="2410241" y="5334002"/>
            <a:ext cx="1074333"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192.168.11.xxx</a:t>
            </a:r>
          </a:p>
        </p:txBody>
      </p:sp>
      <p:sp>
        <p:nvSpPr>
          <p:cNvPr id="30" name="テキスト ボックス 29">
            <a:extLst>
              <a:ext uri="{FF2B5EF4-FFF2-40B4-BE49-F238E27FC236}">
                <a16:creationId xmlns:a16="http://schemas.microsoft.com/office/drawing/2014/main" id="{894CA67E-F548-7C9D-AEA9-08CD076D1F84}"/>
              </a:ext>
            </a:extLst>
          </p:cNvPr>
          <p:cNvSpPr txBox="1"/>
          <p:nvPr/>
        </p:nvSpPr>
        <p:spPr>
          <a:xfrm>
            <a:off x="4552121" y="5309154"/>
            <a:ext cx="3124573" cy="230832"/>
          </a:xfrm>
          <a:prstGeom prst="rect">
            <a:avLst/>
          </a:prstGeom>
          <a:noFill/>
        </p:spPr>
        <p:txBody>
          <a:bodyPr wrap="none" rtlCol="0">
            <a:spAutoFit/>
          </a:bodyPr>
          <a:lstStyle/>
          <a:p>
            <a:r>
              <a:rPr lang="en-US" altLang="ja-JP" sz="900" dirty="0">
                <a:latin typeface="Meiryo" panose="020B0604030504040204" pitchFamily="34" charset="-128"/>
                <a:ea typeface="Meiryo" panose="020B0604030504040204" pitchFamily="34" charset="-128"/>
              </a:rPr>
              <a:t>192.168.11.xxx</a:t>
            </a:r>
            <a:r>
              <a:rPr lang="ja-JP" altLang="en-US" sz="900">
                <a:latin typeface="Meiryo" panose="020B0604030504040204" pitchFamily="34" charset="-128"/>
                <a:ea typeface="Meiryo" panose="020B0604030504040204" pitchFamily="34" charset="-128"/>
              </a:rPr>
              <a:t>（</a:t>
            </a:r>
            <a:r>
              <a:rPr lang="en-US" altLang="ja-JP" sz="900" dirty="0">
                <a:latin typeface="Meiryo" panose="020B0604030504040204" pitchFamily="34" charset="-128"/>
                <a:ea typeface="Meiryo" panose="020B0604030504040204" pitchFamily="34" charset="-128"/>
              </a:rPr>
              <a:t>IP</a:t>
            </a:r>
            <a:r>
              <a:rPr lang="ja-JP" altLang="en-US" sz="900">
                <a:latin typeface="Meiryo" panose="020B0604030504040204" pitchFamily="34" charset="-128"/>
                <a:ea typeface="Meiryo" panose="020B0604030504040204" pitchFamily="34" charset="-128"/>
              </a:rPr>
              <a:t>アドレスは</a:t>
            </a:r>
            <a:r>
              <a:rPr lang="en-US" altLang="ja-JP" sz="900" dirty="0">
                <a:latin typeface="Meiryo" panose="020B0604030504040204" pitchFamily="34" charset="-128"/>
                <a:ea typeface="Meiryo" panose="020B0604030504040204" pitchFamily="34" charset="-128"/>
              </a:rPr>
              <a:t>DHCP</a:t>
            </a:r>
            <a:r>
              <a:rPr lang="ja-JP" altLang="en-US" sz="900">
                <a:latin typeface="Meiryo" panose="020B0604030504040204" pitchFamily="34" charset="-128"/>
                <a:ea typeface="Meiryo" panose="020B0604030504040204" pitchFamily="34" charset="-128"/>
              </a:rPr>
              <a:t>により自動付与）</a:t>
            </a:r>
            <a:endParaRPr lang="en-US" altLang="ja-JP" sz="900" dirty="0">
              <a:latin typeface="Meiryo" panose="020B0604030504040204" pitchFamily="34" charset="-128"/>
              <a:ea typeface="Meiryo" panose="020B0604030504040204" pitchFamily="34" charset="-128"/>
            </a:endParaRPr>
          </a:p>
        </p:txBody>
      </p:sp>
      <p:cxnSp>
        <p:nvCxnSpPr>
          <p:cNvPr id="31" name="直線コネクタ 30">
            <a:extLst>
              <a:ext uri="{FF2B5EF4-FFF2-40B4-BE49-F238E27FC236}">
                <a16:creationId xmlns:a16="http://schemas.microsoft.com/office/drawing/2014/main" id="{4F97003D-2B2A-D8C3-7C71-4274634903B2}"/>
              </a:ext>
            </a:extLst>
          </p:cNvPr>
          <p:cNvCxnSpPr>
            <a:cxnSpLocks/>
            <a:endCxn id="22" idx="0"/>
          </p:cNvCxnSpPr>
          <p:nvPr/>
        </p:nvCxnSpPr>
        <p:spPr>
          <a:xfrm>
            <a:off x="4984639" y="3353350"/>
            <a:ext cx="0" cy="1331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9646C25-7175-6F9F-5770-CA10DD47BA83}"/>
              </a:ext>
            </a:extLst>
          </p:cNvPr>
          <p:cNvCxnSpPr>
            <a:cxnSpLocks/>
          </p:cNvCxnSpPr>
          <p:nvPr/>
        </p:nvCxnSpPr>
        <p:spPr>
          <a:xfrm>
            <a:off x="2929533" y="3323534"/>
            <a:ext cx="0" cy="136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E221B1D-D55A-4597-0AF8-76FC7AD27A08}"/>
              </a:ext>
            </a:extLst>
          </p:cNvPr>
          <p:cNvCxnSpPr>
            <a:cxnSpLocks/>
            <a:endCxn id="18" idx="0"/>
          </p:cNvCxnSpPr>
          <p:nvPr/>
        </p:nvCxnSpPr>
        <p:spPr>
          <a:xfrm>
            <a:off x="760507" y="3353350"/>
            <a:ext cx="0" cy="1351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CFA5AF61-D1AB-B69F-2327-880977C9EE11}"/>
              </a:ext>
            </a:extLst>
          </p:cNvPr>
          <p:cNvSpPr/>
          <p:nvPr/>
        </p:nvSpPr>
        <p:spPr>
          <a:xfrm>
            <a:off x="221329" y="381055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C1AA73F4-CC05-EC44-BEB2-905716D804CF}"/>
              </a:ext>
            </a:extLst>
          </p:cNvPr>
          <p:cNvSpPr/>
          <p:nvPr/>
        </p:nvSpPr>
        <p:spPr>
          <a:xfrm>
            <a:off x="2363211" y="381552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6" name="正方形/長方形 35">
            <a:extLst>
              <a:ext uri="{FF2B5EF4-FFF2-40B4-BE49-F238E27FC236}">
                <a16:creationId xmlns:a16="http://schemas.microsoft.com/office/drawing/2014/main" id="{4BB54A4B-9492-1972-F17D-69E6BF51CC4B}"/>
              </a:ext>
            </a:extLst>
          </p:cNvPr>
          <p:cNvSpPr/>
          <p:nvPr/>
        </p:nvSpPr>
        <p:spPr>
          <a:xfrm>
            <a:off x="4485216" y="381055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57B6A4E9-2B3E-ECB8-7B94-90F295F88F9F}"/>
              </a:ext>
            </a:extLst>
          </p:cNvPr>
          <p:cNvSpPr txBox="1"/>
          <p:nvPr/>
        </p:nvSpPr>
        <p:spPr>
          <a:xfrm>
            <a:off x="221328" y="3828224"/>
            <a:ext cx="609462"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A</a:t>
            </a:r>
          </a:p>
        </p:txBody>
      </p:sp>
      <p:sp>
        <p:nvSpPr>
          <p:cNvPr id="38" name="テキスト ボックス 37">
            <a:extLst>
              <a:ext uri="{FF2B5EF4-FFF2-40B4-BE49-F238E27FC236}">
                <a16:creationId xmlns:a16="http://schemas.microsoft.com/office/drawing/2014/main" id="{FE533D50-553E-C139-2B72-10296122F789}"/>
              </a:ext>
            </a:extLst>
          </p:cNvPr>
          <p:cNvSpPr txBox="1"/>
          <p:nvPr/>
        </p:nvSpPr>
        <p:spPr>
          <a:xfrm>
            <a:off x="2353272" y="3823254"/>
            <a:ext cx="607859"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B</a:t>
            </a:r>
          </a:p>
        </p:txBody>
      </p:sp>
      <p:sp>
        <p:nvSpPr>
          <p:cNvPr id="39" name="テキスト ボックス 38">
            <a:extLst>
              <a:ext uri="{FF2B5EF4-FFF2-40B4-BE49-F238E27FC236}">
                <a16:creationId xmlns:a16="http://schemas.microsoft.com/office/drawing/2014/main" id="{E2E27415-D93A-4874-84DD-AEB3DECAE2DF}"/>
              </a:ext>
            </a:extLst>
          </p:cNvPr>
          <p:cNvSpPr txBox="1"/>
          <p:nvPr/>
        </p:nvSpPr>
        <p:spPr>
          <a:xfrm>
            <a:off x="4455398" y="3818285"/>
            <a:ext cx="607859"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C</a:t>
            </a:r>
          </a:p>
        </p:txBody>
      </p:sp>
      <p:sp>
        <p:nvSpPr>
          <p:cNvPr id="40" name="テキスト ボックス 39">
            <a:extLst>
              <a:ext uri="{FF2B5EF4-FFF2-40B4-BE49-F238E27FC236}">
                <a16:creationId xmlns:a16="http://schemas.microsoft.com/office/drawing/2014/main" id="{F3698C36-8265-1AF8-CE2B-591BD9F196A5}"/>
              </a:ext>
            </a:extLst>
          </p:cNvPr>
          <p:cNvSpPr txBox="1"/>
          <p:nvPr/>
        </p:nvSpPr>
        <p:spPr>
          <a:xfrm>
            <a:off x="1802089" y="2844943"/>
            <a:ext cx="954107" cy="230832"/>
          </a:xfrm>
          <a:prstGeom prst="rect">
            <a:avLst/>
          </a:prstGeom>
          <a:noFill/>
        </p:spPr>
        <p:txBody>
          <a:bodyPr wrap="none" rtlCol="0">
            <a:spAutoFit/>
          </a:bodyPr>
          <a:lstStyle/>
          <a:p>
            <a:r>
              <a:rPr lang="en-US" altLang="ja-JP" sz="900">
                <a:latin typeface="Meiryo" panose="020B0604030504040204" pitchFamily="34" charset="-128"/>
                <a:ea typeface="Meiryo" panose="020B0604030504040204" pitchFamily="34" charset="-128"/>
              </a:rPr>
              <a:t>192.168.11.1</a:t>
            </a:r>
          </a:p>
        </p:txBody>
      </p:sp>
      <p:sp>
        <p:nvSpPr>
          <p:cNvPr id="41" name="テキスト ボックス 40">
            <a:extLst>
              <a:ext uri="{FF2B5EF4-FFF2-40B4-BE49-F238E27FC236}">
                <a16:creationId xmlns:a16="http://schemas.microsoft.com/office/drawing/2014/main" id="{EAE8BFB4-D0FB-0D84-3D16-5FBB151F0B86}"/>
              </a:ext>
            </a:extLst>
          </p:cNvPr>
          <p:cNvSpPr txBox="1"/>
          <p:nvPr/>
        </p:nvSpPr>
        <p:spPr>
          <a:xfrm>
            <a:off x="4189834" y="1869070"/>
            <a:ext cx="4180080" cy="577081"/>
          </a:xfrm>
          <a:prstGeom prst="rect">
            <a:avLst/>
          </a:prstGeom>
          <a:noFill/>
        </p:spPr>
        <p:txBody>
          <a:bodyPr wrap="square" rtlCol="0">
            <a:spAutoFit/>
          </a:bodyPr>
          <a:lstStyle/>
          <a:p>
            <a:r>
              <a:rPr lang="en-US" altLang="ja-JP" sz="1050" b="1" dirty="0">
                <a:solidFill>
                  <a:sysClr val="windowText" lastClr="000000"/>
                </a:solidFill>
                <a:latin typeface="Meiryo" panose="020B0604030504040204" pitchFamily="34" charset="-128"/>
                <a:ea typeface="Meiryo" panose="020B0604030504040204" pitchFamily="34" charset="-128"/>
              </a:rPr>
              <a:t>①</a:t>
            </a:r>
            <a:r>
              <a:rPr lang="ja-JP" altLang="en-US" sz="1050" b="1">
                <a:solidFill>
                  <a:sysClr val="windowText" lastClr="000000"/>
                </a:solidFill>
                <a:latin typeface="Meiryo" panose="020B0604030504040204" pitchFamily="34" charset="-128"/>
                <a:ea typeface="Meiryo" panose="020B0604030504040204" pitchFamily="34" charset="-128"/>
              </a:rPr>
              <a:t>見守りカメラで撮影した画像をアップロード＆参照するサーバ</a:t>
            </a:r>
            <a:endParaRPr lang="en-US" altLang="ja-JP" sz="1050" b="1" dirty="0">
              <a:solidFill>
                <a:sysClr val="windowText" lastClr="000000"/>
              </a:solidFill>
              <a:latin typeface="Meiryo" panose="020B0604030504040204" pitchFamily="34" charset="-128"/>
              <a:ea typeface="Meiryo" panose="020B0604030504040204" pitchFamily="34" charset="-128"/>
            </a:endParaRPr>
          </a:p>
          <a:p>
            <a:r>
              <a:rPr lang="en-US" altLang="ja-JP" sz="1050" b="1" dirty="0">
                <a:solidFill>
                  <a:sysClr val="windowText" lastClr="000000"/>
                </a:solidFill>
                <a:latin typeface="Meiryo" panose="020B0604030504040204" pitchFamily="34" charset="-128"/>
                <a:ea typeface="Meiryo" panose="020B0604030504040204" pitchFamily="34" charset="-128"/>
              </a:rPr>
              <a:t>②</a:t>
            </a:r>
            <a:r>
              <a:rPr lang="ja-JP" altLang="en-US" sz="1050" b="1">
                <a:solidFill>
                  <a:sysClr val="windowText" lastClr="000000"/>
                </a:solidFill>
                <a:latin typeface="Meiryo" panose="020B0604030504040204" pitchFamily="34" charset="-128"/>
                <a:ea typeface="Meiryo" panose="020B0604030504040204" pitchFamily="34" charset="-128"/>
              </a:rPr>
              <a:t>見守りカメラのバージョンアッププログラムを配布するサーバ</a:t>
            </a:r>
            <a:endParaRPr lang="en-US" altLang="ja-JP" sz="1050" b="1" dirty="0">
              <a:solidFill>
                <a:sysClr val="windowText" lastClr="000000"/>
              </a:solidFill>
              <a:latin typeface="Meiryo" panose="020B0604030504040204" pitchFamily="34" charset="-128"/>
              <a:ea typeface="Meiryo" panose="020B0604030504040204" pitchFamily="34" charset="-128"/>
            </a:endParaRPr>
          </a:p>
          <a:p>
            <a:r>
              <a:rPr lang="en-US" altLang="ja-JP" sz="1050" b="1" dirty="0">
                <a:solidFill>
                  <a:sysClr val="windowText" lastClr="000000"/>
                </a:solidFill>
                <a:latin typeface="Meiryo" panose="020B0604030504040204" pitchFamily="34" charset="-128"/>
                <a:ea typeface="Meiryo" panose="020B0604030504040204" pitchFamily="34" charset="-128"/>
              </a:rPr>
              <a:t>③</a:t>
            </a:r>
            <a:r>
              <a:rPr kumimoji="1" lang="en-US" altLang="ja-JP" sz="1050" b="1" dirty="0">
                <a:solidFill>
                  <a:sysClr val="windowText" lastClr="000000"/>
                </a:solidFill>
                <a:latin typeface="Meiryo" panose="020B0604030504040204" pitchFamily="34" charset="-128"/>
                <a:ea typeface="Meiryo" panose="020B0604030504040204" pitchFamily="34" charset="-128"/>
              </a:rPr>
              <a:t>DNS</a:t>
            </a:r>
            <a:r>
              <a:rPr kumimoji="1" lang="ja-JP" altLang="en-US" sz="1050" b="1">
                <a:solidFill>
                  <a:sysClr val="windowText" lastClr="000000"/>
                </a:solidFill>
                <a:latin typeface="Meiryo" panose="020B0604030504040204" pitchFamily="34" charset="-128"/>
                <a:ea typeface="Meiryo" panose="020B0604030504040204" pitchFamily="34" charset="-128"/>
              </a:rPr>
              <a:t>サーバ</a:t>
            </a:r>
          </a:p>
        </p:txBody>
      </p:sp>
      <p:sp>
        <p:nvSpPr>
          <p:cNvPr id="42" name="テキスト ボックス 41">
            <a:extLst>
              <a:ext uri="{FF2B5EF4-FFF2-40B4-BE49-F238E27FC236}">
                <a16:creationId xmlns:a16="http://schemas.microsoft.com/office/drawing/2014/main" id="{D878F1DC-E010-0610-EC71-6239B0776679}"/>
              </a:ext>
            </a:extLst>
          </p:cNvPr>
          <p:cNvSpPr txBox="1"/>
          <p:nvPr/>
        </p:nvSpPr>
        <p:spPr>
          <a:xfrm>
            <a:off x="3846978" y="2805377"/>
            <a:ext cx="2178802" cy="253916"/>
          </a:xfrm>
          <a:prstGeom prst="rect">
            <a:avLst/>
          </a:prstGeom>
          <a:noFill/>
        </p:spPr>
        <p:txBody>
          <a:bodyPr wrap="none" rtlCol="0">
            <a:spAutoFit/>
          </a:bodyPr>
          <a:lstStyle/>
          <a:p>
            <a:r>
              <a:rPr lang="en-US" altLang="ja-JP" sz="1050" b="1" dirty="0">
                <a:latin typeface="Meiryo" panose="020B0604030504040204" pitchFamily="34" charset="-128"/>
                <a:ea typeface="Meiryo" panose="020B0604030504040204" pitchFamily="34" charset="-128"/>
              </a:rPr>
              <a:t>https://</a:t>
            </a:r>
            <a:r>
              <a:rPr lang="en-US" altLang="ja-JP" sz="1050" b="1" dirty="0" err="1">
                <a:latin typeface="Meiryo" panose="020B0604030504040204" pitchFamily="34" charset="-128"/>
                <a:ea typeface="Meiryo" panose="020B0604030504040204" pitchFamily="34" charset="-128"/>
              </a:rPr>
              <a:t>handsoniotapp.com</a:t>
            </a:r>
            <a:endParaRPr lang="en-US" altLang="ja-JP" sz="1050" b="1" dirty="0">
              <a:latin typeface="Meiryo" panose="020B0604030504040204" pitchFamily="34" charset="-128"/>
              <a:ea typeface="Meiryo" panose="020B0604030504040204" pitchFamily="34" charset="-128"/>
            </a:endParaRPr>
          </a:p>
        </p:txBody>
      </p:sp>
      <p:pic>
        <p:nvPicPr>
          <p:cNvPr id="43" name="図 42">
            <a:extLst>
              <a:ext uri="{FF2B5EF4-FFF2-40B4-BE49-F238E27FC236}">
                <a16:creationId xmlns:a16="http://schemas.microsoft.com/office/drawing/2014/main" id="{7DA7C672-245A-4102-9126-E82A31EC4EB7}"/>
              </a:ext>
            </a:extLst>
          </p:cNvPr>
          <p:cNvPicPr>
            <a:picLocks noChangeAspect="1"/>
          </p:cNvPicPr>
          <p:nvPr/>
        </p:nvPicPr>
        <p:blipFill>
          <a:blip r:embed="rId6"/>
          <a:stretch>
            <a:fillRect/>
          </a:stretch>
        </p:blipFill>
        <p:spPr>
          <a:xfrm>
            <a:off x="1166069" y="4130627"/>
            <a:ext cx="1056229" cy="829103"/>
          </a:xfrm>
          <a:prstGeom prst="rect">
            <a:avLst/>
          </a:prstGeom>
          <a:solidFill>
            <a:schemeClr val="bg1"/>
          </a:solidFill>
          <a:ln w="12700">
            <a:solidFill>
              <a:schemeClr val="accent4"/>
            </a:solidFill>
          </a:ln>
        </p:spPr>
      </p:pic>
      <p:pic>
        <p:nvPicPr>
          <p:cNvPr id="44" name="図 43">
            <a:extLst>
              <a:ext uri="{FF2B5EF4-FFF2-40B4-BE49-F238E27FC236}">
                <a16:creationId xmlns:a16="http://schemas.microsoft.com/office/drawing/2014/main" id="{5DA5CB68-D651-A8C6-2298-6060D24A7FB4}"/>
              </a:ext>
            </a:extLst>
          </p:cNvPr>
          <p:cNvPicPr>
            <a:picLocks noChangeAspect="1"/>
          </p:cNvPicPr>
          <p:nvPr/>
        </p:nvPicPr>
        <p:blipFill>
          <a:blip r:embed="rId6"/>
          <a:stretch>
            <a:fillRect/>
          </a:stretch>
        </p:blipFill>
        <p:spPr>
          <a:xfrm>
            <a:off x="3286651" y="4092399"/>
            <a:ext cx="1056229" cy="829103"/>
          </a:xfrm>
          <a:prstGeom prst="rect">
            <a:avLst/>
          </a:prstGeom>
          <a:solidFill>
            <a:schemeClr val="bg1"/>
          </a:solidFill>
          <a:ln w="12700">
            <a:solidFill>
              <a:schemeClr val="accent4"/>
            </a:solidFill>
          </a:ln>
        </p:spPr>
      </p:pic>
      <p:pic>
        <p:nvPicPr>
          <p:cNvPr id="45" name="図 44">
            <a:extLst>
              <a:ext uri="{FF2B5EF4-FFF2-40B4-BE49-F238E27FC236}">
                <a16:creationId xmlns:a16="http://schemas.microsoft.com/office/drawing/2014/main" id="{5FF5FC52-7FC1-BD11-B8D6-60F32833CECF}"/>
              </a:ext>
            </a:extLst>
          </p:cNvPr>
          <p:cNvPicPr>
            <a:picLocks noChangeAspect="1"/>
          </p:cNvPicPr>
          <p:nvPr/>
        </p:nvPicPr>
        <p:blipFill>
          <a:blip r:embed="rId6"/>
          <a:stretch>
            <a:fillRect/>
          </a:stretch>
        </p:blipFill>
        <p:spPr>
          <a:xfrm>
            <a:off x="5401918" y="4101261"/>
            <a:ext cx="1056229" cy="829103"/>
          </a:xfrm>
          <a:prstGeom prst="rect">
            <a:avLst/>
          </a:prstGeom>
          <a:solidFill>
            <a:schemeClr val="bg1"/>
          </a:solidFill>
          <a:ln w="12700">
            <a:solidFill>
              <a:schemeClr val="accent4"/>
            </a:solidFill>
          </a:ln>
        </p:spPr>
      </p:pic>
    </p:spTree>
    <p:extLst>
      <p:ext uri="{BB962C8B-B14F-4D97-AF65-F5344CB8AC3E}">
        <p14:creationId xmlns:p14="http://schemas.microsoft.com/office/powerpoint/2010/main" val="200958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B8D3B-27F7-C3C0-9444-AB97F04E5B0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43E5AD3-2AF4-14C1-5CB3-D876EC455F07}"/>
              </a:ext>
            </a:extLst>
          </p:cNvPr>
          <p:cNvSpPr>
            <a:spLocks noGrp="1"/>
          </p:cNvSpPr>
          <p:nvPr>
            <p:ph idx="1"/>
          </p:nvPr>
        </p:nvSpPr>
        <p:spPr/>
        <p:txBody>
          <a:bodyPr>
            <a:normAutofit/>
          </a:bodyPr>
          <a:lstStyle/>
          <a:p>
            <a:endParaRPr kumimoji="1" lang="ja-JP" altLang="en-US" sz="1050"/>
          </a:p>
        </p:txBody>
      </p:sp>
      <p:sp>
        <p:nvSpPr>
          <p:cNvPr id="4" name="スライド番号プレースホルダー 3">
            <a:extLst>
              <a:ext uri="{FF2B5EF4-FFF2-40B4-BE49-F238E27FC236}">
                <a16:creationId xmlns:a16="http://schemas.microsoft.com/office/drawing/2014/main" id="{43468F6E-2CD9-6C09-3FC8-7E2C3DDBD4CC}"/>
              </a:ext>
            </a:extLst>
          </p:cNvPr>
          <p:cNvSpPr>
            <a:spLocks noGrp="1"/>
          </p:cNvSpPr>
          <p:nvPr>
            <p:ph type="sldNum" sz="quarter" idx="12"/>
          </p:nvPr>
        </p:nvSpPr>
        <p:spPr/>
        <p:txBody>
          <a:bodyPr/>
          <a:lstStyle/>
          <a:p>
            <a:fld id="{FF048DB3-8E30-DB42-BCAD-14D1B5115906}" type="slidenum">
              <a:rPr kumimoji="1" lang="ja-JP" altLang="en-US" smtClean="0"/>
              <a:t>26</a:t>
            </a:fld>
            <a:endParaRPr kumimoji="1" lang="ja-JP" altLang="en-US"/>
          </a:p>
        </p:txBody>
      </p:sp>
      <p:sp>
        <p:nvSpPr>
          <p:cNvPr id="5" name="テキスト プレースホルダー 2">
            <a:extLst>
              <a:ext uri="{FF2B5EF4-FFF2-40B4-BE49-F238E27FC236}">
                <a16:creationId xmlns:a16="http://schemas.microsoft.com/office/drawing/2014/main" id="{8CF03567-93F2-C088-E6AA-2F892C821701}"/>
              </a:ext>
            </a:extLst>
          </p:cNvPr>
          <p:cNvSpPr txBox="1">
            <a:spLocks/>
          </p:cNvSpPr>
          <p:nvPr/>
        </p:nvSpPr>
        <p:spPr>
          <a:xfrm>
            <a:off x="526476" y="1819952"/>
            <a:ext cx="5756729" cy="4426533"/>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kumimoji="1" sz="2000" b="1" i="0" kern="1200">
                <a:solidFill>
                  <a:schemeClr val="tx1"/>
                </a:solidFill>
                <a:latin typeface="Meiryo" panose="020B0604030504040204" pitchFamily="34" charset="-128"/>
                <a:ea typeface="Meiryo" panose="020B0604030504040204" pitchFamily="34" charset="-128"/>
                <a:cs typeface="+mn-cs"/>
              </a:defRPr>
            </a:lvl1pPr>
            <a:lvl2pPr marL="514350" indent="-171450" algn="l" defTabSz="685800" rtl="0" eaLnBrk="1" latinLnBrk="0" hangingPunct="1">
              <a:lnSpc>
                <a:spcPct val="100000"/>
              </a:lnSpc>
              <a:spcBef>
                <a:spcPts val="375"/>
              </a:spcBef>
              <a:buFont typeface="Wingdings" pitchFamily="2" charset="2"/>
              <a:buChar char="Ø"/>
              <a:defRPr kumimoji="1" sz="2000" b="1" i="0" kern="1200">
                <a:solidFill>
                  <a:schemeClr val="tx1"/>
                </a:solidFill>
                <a:latin typeface="Meiryo" panose="020B0604030504040204" pitchFamily="34" charset="-128"/>
                <a:ea typeface="Meiryo" panose="020B0604030504040204" pitchFamily="34" charset="-128"/>
                <a:cs typeface="+mn-cs"/>
              </a:defRPr>
            </a:lvl2pPr>
            <a:lvl3pPr marL="857250" indent="-171450" algn="l" defTabSz="685800" rtl="0" eaLnBrk="1" latinLnBrk="0" hangingPunct="1">
              <a:lnSpc>
                <a:spcPct val="100000"/>
              </a:lnSpc>
              <a:spcBef>
                <a:spcPts val="375"/>
              </a:spcBef>
              <a:buFont typeface="Wingdings" pitchFamily="2" charset="2"/>
              <a:buChar char="Ø"/>
              <a:defRPr kumimoji="1" sz="2000" b="1" i="0" kern="1200">
                <a:solidFill>
                  <a:schemeClr val="tx1"/>
                </a:solidFill>
                <a:latin typeface="Meiryo" panose="020B0604030504040204" pitchFamily="34" charset="-128"/>
                <a:ea typeface="Meiryo" panose="020B0604030504040204" pitchFamily="34" charset="-128"/>
                <a:cs typeface="+mn-cs"/>
              </a:defRPr>
            </a:lvl3pPr>
            <a:lvl4pPr marL="1200150" indent="-171450" algn="l" defTabSz="685800" rtl="0" eaLnBrk="1" latinLnBrk="0" hangingPunct="1">
              <a:lnSpc>
                <a:spcPct val="100000"/>
              </a:lnSpc>
              <a:spcBef>
                <a:spcPts val="375"/>
              </a:spcBef>
              <a:buFont typeface="Wingdings" pitchFamily="2" charset="2"/>
              <a:buChar char="Ø"/>
              <a:defRPr kumimoji="1" sz="2000" b="1" i="0" kern="1200">
                <a:solidFill>
                  <a:schemeClr val="tx1"/>
                </a:solidFill>
                <a:latin typeface="Meiryo" panose="020B0604030504040204" pitchFamily="34" charset="-128"/>
                <a:ea typeface="Meiryo" panose="020B0604030504040204" pitchFamily="34" charset="-128"/>
                <a:cs typeface="+mn-cs"/>
              </a:defRPr>
            </a:lvl4pPr>
            <a:lvl5pPr marL="1543050" indent="-171450" algn="l" defTabSz="685800" rtl="0" eaLnBrk="1" latinLnBrk="0" hangingPunct="1">
              <a:lnSpc>
                <a:spcPct val="100000"/>
              </a:lnSpc>
              <a:spcBef>
                <a:spcPts val="375"/>
              </a:spcBef>
              <a:buFont typeface="Wingdings" pitchFamily="2" charset="2"/>
              <a:buChar char="Ø"/>
              <a:defRPr kumimoji="1" sz="2000" b="1" i="0" kern="1200">
                <a:solidFill>
                  <a:schemeClr val="tx1"/>
                </a:solidFill>
                <a:latin typeface="Meiryo" panose="020B0604030504040204" pitchFamily="34" charset="-128"/>
                <a:ea typeface="Meiryo" panose="020B060403050404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466725" lvl="1" indent="-285750">
              <a:spcBef>
                <a:spcPts val="320"/>
              </a:spcBef>
              <a:buSzPts val="1600"/>
              <a:buFont typeface="Wingdings" pitchFamily="2" charset="2"/>
              <a:buChar char="l"/>
            </a:pPr>
            <a:r>
              <a:rPr lang="ja-JP" altLang="en-US" sz="1050">
                <a:sym typeface="Meiryo"/>
              </a:rPr>
              <a:t>弱く推測可能なパスワード</a:t>
            </a:r>
            <a:endParaRPr lang="en-US" altLang="ja-JP" sz="1050" dirty="0">
              <a:sym typeface="Meiryo"/>
            </a:endParaRPr>
          </a:p>
          <a:p>
            <a:pPr marL="923925" lvl="2" indent="-285750">
              <a:spcBef>
                <a:spcPts val="320"/>
              </a:spcBef>
              <a:buSzPts val="1600"/>
            </a:pPr>
            <a:r>
              <a:rPr lang="ja-JP" altLang="en-US" sz="1050"/>
              <a:t>サーバ側</a:t>
            </a:r>
            <a:r>
              <a:rPr lang="en-US" altLang="ja-JP" sz="1050" dirty="0"/>
              <a:t>WEB</a:t>
            </a:r>
            <a:r>
              <a:rPr lang="ja-JP" altLang="en-US" sz="1050"/>
              <a:t>ページ</a:t>
            </a:r>
            <a:r>
              <a:rPr lang="en-US" altLang="ja-JP" sz="1050" dirty="0"/>
              <a:t>/IoT</a:t>
            </a:r>
            <a:r>
              <a:rPr lang="ja-JP" altLang="en-US" sz="1050"/>
              <a:t>機器の </a:t>
            </a:r>
            <a:r>
              <a:rPr lang="en" altLang="ja-JP" sz="1050" dirty="0"/>
              <a:t>ID</a:t>
            </a:r>
            <a:r>
              <a:rPr lang="ja-JP" altLang="en-US" sz="1050"/>
              <a:t>・パスワード</a:t>
            </a:r>
            <a:endParaRPr lang="ja-JP" altLang="en-US" sz="1050">
              <a:sym typeface="Meiryo"/>
            </a:endParaRPr>
          </a:p>
          <a:p>
            <a:pPr marL="466725" lvl="1" indent="-285750">
              <a:spcBef>
                <a:spcPts val="320"/>
              </a:spcBef>
              <a:buSzPts val="1600"/>
              <a:buFont typeface="Wingdings" pitchFamily="2" charset="2"/>
              <a:buChar char="l"/>
            </a:pPr>
            <a:r>
              <a:rPr lang="ja-JP" altLang="en-US" sz="1050">
                <a:sym typeface="Meiryo"/>
              </a:rPr>
              <a:t>安全でないネットワークサービス</a:t>
            </a:r>
            <a:endParaRPr lang="en-US" altLang="ja-JP" sz="1050" dirty="0">
              <a:sym typeface="Meiryo"/>
            </a:endParaRPr>
          </a:p>
          <a:p>
            <a:pPr marL="923925" lvl="2" indent="-285750">
              <a:spcBef>
                <a:spcPts val="320"/>
              </a:spcBef>
              <a:buSzPts val="1600"/>
            </a:pPr>
            <a:r>
              <a:rPr lang="en" altLang="ja-JP" sz="1050" dirty="0"/>
              <a:t>SSH</a:t>
            </a:r>
            <a:r>
              <a:rPr lang="ja-JP" altLang="en" sz="1050"/>
              <a:t>・</a:t>
            </a:r>
            <a:r>
              <a:rPr lang="en" altLang="ja-JP" sz="1050" dirty="0"/>
              <a:t>Telnet</a:t>
            </a:r>
            <a:r>
              <a:rPr lang="ja-JP" altLang="en-US" sz="1050"/>
              <a:t>等不要ポートの解放</a:t>
            </a:r>
            <a:endParaRPr lang="ja-JP" altLang="en-US" sz="1050">
              <a:sym typeface="Meiryo"/>
            </a:endParaRPr>
          </a:p>
          <a:p>
            <a:pPr marL="466725" lvl="1" indent="-285750">
              <a:spcBef>
                <a:spcPts val="320"/>
              </a:spcBef>
              <a:buSzPts val="1600"/>
              <a:buFont typeface="Wingdings" pitchFamily="2" charset="2"/>
              <a:buChar char="l"/>
            </a:pPr>
            <a:r>
              <a:rPr lang="ja-JP" altLang="en-US" sz="1050">
                <a:sym typeface="Meiryo"/>
              </a:rPr>
              <a:t>安全ではないエコシステムインタフェース</a:t>
            </a:r>
            <a:endParaRPr lang="en-US" altLang="ja-JP" sz="1050" dirty="0">
              <a:sym typeface="Meiryo"/>
            </a:endParaRPr>
          </a:p>
          <a:p>
            <a:pPr marL="923925" lvl="2" indent="-285750">
              <a:spcBef>
                <a:spcPts val="320"/>
              </a:spcBef>
              <a:buSzPts val="1600"/>
            </a:pPr>
            <a:r>
              <a:rPr lang="en-US" altLang="ja-JP" sz="1050" dirty="0">
                <a:sym typeface="Meiryo"/>
              </a:rPr>
              <a:t>SQL</a:t>
            </a:r>
            <a:r>
              <a:rPr lang="ja-JP" altLang="en-US" sz="1050">
                <a:sym typeface="Meiryo"/>
              </a:rPr>
              <a:t>インジェクション</a:t>
            </a:r>
            <a:endParaRPr lang="en-US" altLang="ja-JP" sz="1050" dirty="0">
              <a:sym typeface="Meiryo"/>
            </a:endParaRPr>
          </a:p>
          <a:p>
            <a:pPr marL="923925" lvl="2" indent="-285750">
              <a:spcBef>
                <a:spcPts val="320"/>
              </a:spcBef>
              <a:buSzPts val="1600"/>
            </a:pPr>
            <a:r>
              <a:rPr lang="en-US" altLang="ja-JP" sz="1050" dirty="0"/>
              <a:t>OS</a:t>
            </a:r>
            <a:r>
              <a:rPr lang="ja-JP" altLang="en-US" sz="1050"/>
              <a:t>コマンドインジェクション</a:t>
            </a:r>
            <a:endParaRPr lang="ja-JP" altLang="en-US" sz="1050">
              <a:sym typeface="Meiryo"/>
            </a:endParaRPr>
          </a:p>
          <a:p>
            <a:pPr marL="466725" lvl="1" indent="-285750">
              <a:spcBef>
                <a:spcPts val="320"/>
              </a:spcBef>
              <a:buSzPts val="1600"/>
              <a:buFont typeface="Wingdings" pitchFamily="2" charset="2"/>
              <a:buChar char="l"/>
            </a:pPr>
            <a:r>
              <a:rPr lang="ja-JP" altLang="en-US" sz="1050">
                <a:sym typeface="Meiryo"/>
              </a:rPr>
              <a:t>安全な更新メカニズムの欠如</a:t>
            </a:r>
            <a:endParaRPr lang="en-US" altLang="ja-JP" sz="1050" dirty="0">
              <a:sym typeface="Meiryo"/>
            </a:endParaRPr>
          </a:p>
          <a:p>
            <a:pPr marL="923925" lvl="2" indent="-285750">
              <a:spcBef>
                <a:spcPts val="320"/>
              </a:spcBef>
              <a:buSzPts val="1600"/>
            </a:pPr>
            <a:r>
              <a:rPr lang="ja-JP" altLang="en-US" sz="1050"/>
              <a:t>サーバ証明書の未検証</a:t>
            </a:r>
            <a:endParaRPr lang="ja-JP" altLang="en-US" sz="1050">
              <a:sym typeface="Meiryo"/>
            </a:endParaRPr>
          </a:p>
          <a:p>
            <a:pPr marL="466725" lvl="1" indent="-285750">
              <a:spcBef>
                <a:spcPts val="320"/>
              </a:spcBef>
              <a:buSzPts val="1600"/>
              <a:buFont typeface="Wingdings" pitchFamily="2" charset="2"/>
              <a:buChar char="l"/>
            </a:pPr>
            <a:r>
              <a:rPr lang="ja-JP" altLang="en-US" sz="1050">
                <a:sym typeface="Meiryo"/>
              </a:rPr>
              <a:t>安全でない，もしくは古いコンポーネントの使用</a:t>
            </a:r>
            <a:endParaRPr lang="en-US" altLang="ja-JP" sz="1050" dirty="0">
              <a:sym typeface="Meiryo"/>
            </a:endParaRPr>
          </a:p>
          <a:p>
            <a:pPr marL="923925" lvl="2" indent="-285750">
              <a:spcBef>
                <a:spcPts val="320"/>
              </a:spcBef>
              <a:buSzPts val="1600"/>
            </a:pPr>
            <a:r>
              <a:rPr lang="ja-JP" altLang="en-US" sz="1050"/>
              <a:t>脆弱性が報告されている</a:t>
            </a:r>
            <a:r>
              <a:rPr lang="en-US" altLang="ja-JP" sz="1050" dirty="0"/>
              <a:t>Apache2.4.49</a:t>
            </a:r>
            <a:r>
              <a:rPr lang="ja-JP" altLang="en-US" sz="1050"/>
              <a:t>の使用</a:t>
            </a:r>
            <a:endParaRPr lang="ja-JP" altLang="en-US" sz="1050">
              <a:latin typeface="Meiryo"/>
              <a:ea typeface="Meiryo"/>
              <a:cs typeface="Meiryo"/>
              <a:sym typeface="Meiryo"/>
            </a:endParaRPr>
          </a:p>
          <a:p>
            <a:endParaRPr lang="ja-JP" altLang="en-US" sz="1050"/>
          </a:p>
        </p:txBody>
      </p:sp>
      <p:sp>
        <p:nvSpPr>
          <p:cNvPr id="6" name="テキスト プレースホルダー 2">
            <a:extLst>
              <a:ext uri="{FF2B5EF4-FFF2-40B4-BE49-F238E27FC236}">
                <a16:creationId xmlns:a16="http://schemas.microsoft.com/office/drawing/2014/main" id="{A8578C97-2413-F71D-F6D4-9F697269FF05}"/>
              </a:ext>
            </a:extLst>
          </p:cNvPr>
          <p:cNvSpPr txBox="1">
            <a:spLocks/>
          </p:cNvSpPr>
          <p:nvPr/>
        </p:nvSpPr>
        <p:spPr>
          <a:xfrm>
            <a:off x="4412512" y="1510735"/>
            <a:ext cx="5756729" cy="442653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rgbClr val="A62026"/>
              </a:buClr>
              <a:buSzPts val="3200"/>
              <a:buFont typeface="Arial"/>
              <a:buChar char="•"/>
              <a:defRPr sz="3200" b="1" i="0" u="none" strike="noStrike" cap="none">
                <a:solidFill>
                  <a:schemeClr val="dk1"/>
                </a:solidFill>
                <a:latin typeface="Meiryo"/>
                <a:ea typeface="Meiryo"/>
                <a:cs typeface="Meiryo"/>
                <a:sym typeface="Meiryo"/>
              </a:defRPr>
            </a:lvl1pPr>
            <a:lvl2pPr marL="914400" marR="0" lvl="1" indent="-406400" algn="l" rtl="0">
              <a:lnSpc>
                <a:spcPct val="100000"/>
              </a:lnSpc>
              <a:spcBef>
                <a:spcPts val="560"/>
              </a:spcBef>
              <a:spcAft>
                <a:spcPts val="0"/>
              </a:spcAft>
              <a:buClr>
                <a:srgbClr val="A62026"/>
              </a:buClr>
              <a:buSzPts val="2800"/>
              <a:buFont typeface="Noto Sans Symbols"/>
              <a:buChar char="⮚"/>
              <a:defRPr sz="2800" b="1" i="0" u="none" strike="noStrike" cap="none">
                <a:solidFill>
                  <a:schemeClr val="dk1"/>
                </a:solidFill>
                <a:latin typeface="Meiryo"/>
                <a:ea typeface="Meiryo"/>
                <a:cs typeface="Meiryo"/>
                <a:sym typeface="Meiryo"/>
              </a:defRPr>
            </a:lvl2pPr>
            <a:lvl3pPr marL="1371600" marR="0" lvl="2" indent="-355600" algn="l" rtl="0">
              <a:lnSpc>
                <a:spcPct val="100000"/>
              </a:lnSpc>
              <a:spcBef>
                <a:spcPts val="600"/>
              </a:spcBef>
              <a:spcAft>
                <a:spcPts val="0"/>
              </a:spcAft>
              <a:buClr>
                <a:srgbClr val="A62026"/>
              </a:buClr>
              <a:buSzPts val="2000"/>
              <a:buFont typeface="Noto Sans Symbols"/>
              <a:buChar char="⮚"/>
              <a:defRPr sz="2000" b="1" i="0" u="none" strike="noStrike" cap="none">
                <a:solidFill>
                  <a:schemeClr val="dk1"/>
                </a:solidFill>
                <a:latin typeface="Meiryo"/>
                <a:ea typeface="Meiryo"/>
                <a:cs typeface="Meiryo"/>
                <a:sym typeface="Meiryo"/>
              </a:defRPr>
            </a:lvl3pPr>
            <a:lvl4pPr marL="1828800" marR="0" lvl="3" indent="-342900" algn="l" rtl="0">
              <a:lnSpc>
                <a:spcPct val="100000"/>
              </a:lnSpc>
              <a:spcBef>
                <a:spcPts val="360"/>
              </a:spcBef>
              <a:spcAft>
                <a:spcPts val="0"/>
              </a:spcAft>
              <a:buClr>
                <a:srgbClr val="A62026"/>
              </a:buClr>
              <a:buSzPts val="1800"/>
              <a:buFont typeface="Noto Sans Symbols"/>
              <a:buChar char="⮚"/>
              <a:defRPr sz="1800" b="1" i="0" u="none" strike="noStrike" cap="none">
                <a:solidFill>
                  <a:schemeClr val="dk1"/>
                </a:solidFill>
                <a:latin typeface="Meiryo"/>
                <a:ea typeface="Meiryo"/>
                <a:cs typeface="Meiryo"/>
                <a:sym typeface="Meiryo"/>
              </a:defRPr>
            </a:lvl4pPr>
            <a:lvl5pPr marL="2286000" marR="0" lvl="4" indent="-317500" algn="l" rtl="0">
              <a:lnSpc>
                <a:spcPct val="100000"/>
              </a:lnSpc>
              <a:spcBef>
                <a:spcPts val="350"/>
              </a:spcBef>
              <a:spcAft>
                <a:spcPts val="0"/>
              </a:spcAft>
              <a:buClr>
                <a:srgbClr val="A62026"/>
              </a:buClr>
              <a:buSzPts val="1400"/>
              <a:buFont typeface="Noto Sans Symbols"/>
              <a:buChar char="⮚"/>
              <a:defRPr sz="1400" b="0" i="0" u="none" strike="noStrike" cap="none">
                <a:solidFill>
                  <a:schemeClr val="dk1"/>
                </a:solidFill>
                <a:latin typeface="Meiryo"/>
                <a:ea typeface="Meiryo"/>
                <a:cs typeface="Meiryo"/>
                <a:sym typeface="Meiryo"/>
              </a:defRPr>
            </a:lvl5pPr>
            <a:lvl6pPr marL="2743200" marR="0" lvl="5" indent="-342900" algn="l" rtl="0">
              <a:lnSpc>
                <a:spcPct val="100000"/>
              </a:lnSpc>
              <a:spcBef>
                <a:spcPts val="450"/>
              </a:spcBef>
              <a:spcAft>
                <a:spcPts val="0"/>
              </a:spcAft>
              <a:buClr>
                <a:srgbClr val="0000CC"/>
              </a:buClr>
              <a:buSzPts val="1800"/>
              <a:buFont typeface="Noto Sans Symbols"/>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450"/>
              </a:spcBef>
              <a:spcAft>
                <a:spcPts val="0"/>
              </a:spcAft>
              <a:buClr>
                <a:srgbClr val="0000CC"/>
              </a:buClr>
              <a:buSzPts val="1800"/>
              <a:buFont typeface="Noto Sans Symbols"/>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450"/>
              </a:spcBef>
              <a:spcAft>
                <a:spcPts val="0"/>
              </a:spcAft>
              <a:buClr>
                <a:srgbClr val="0000CC"/>
              </a:buClr>
              <a:buSzPts val="1800"/>
              <a:buFont typeface="Noto Sans Symbols"/>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450"/>
              </a:spcBef>
              <a:spcAft>
                <a:spcPts val="0"/>
              </a:spcAft>
              <a:buClr>
                <a:srgbClr val="0000CC"/>
              </a:buClr>
              <a:buSzPts val="1800"/>
              <a:buFont typeface="Noto Sans Symbols"/>
              <a:buChar char="▪"/>
              <a:defRPr sz="2000" b="0" i="0" u="none" strike="noStrike" cap="none">
                <a:solidFill>
                  <a:schemeClr val="dk1"/>
                </a:solidFill>
                <a:latin typeface="Calibri"/>
                <a:ea typeface="Calibri"/>
                <a:cs typeface="Calibri"/>
                <a:sym typeface="Calibri"/>
              </a:defRPr>
            </a:lvl9pPr>
          </a:lstStyle>
          <a:p>
            <a:pPr marL="466725" lvl="1" indent="-285750">
              <a:spcBef>
                <a:spcPts val="320"/>
              </a:spcBef>
              <a:buSzPts val="1600"/>
              <a:buFont typeface="Wingdings" pitchFamily="2" charset="2"/>
              <a:buChar char="l"/>
            </a:pPr>
            <a:r>
              <a:rPr lang="ja-JP" altLang="en-US" sz="1050">
                <a:latin typeface="Meiryo" panose="020B0604030504040204" pitchFamily="34" charset="-128"/>
                <a:ea typeface="Meiryo" panose="020B0604030504040204" pitchFamily="34" charset="-128"/>
              </a:rPr>
              <a:t>不十分なプライバシー保護</a:t>
            </a:r>
            <a:endParaRPr lang="en-US" altLang="ja-JP" sz="1050" dirty="0">
              <a:latin typeface="Meiryo" panose="020B0604030504040204" pitchFamily="34" charset="-128"/>
              <a:ea typeface="Meiryo" panose="020B0604030504040204" pitchFamily="34" charset="-128"/>
            </a:endParaRPr>
          </a:p>
          <a:p>
            <a:pPr marL="809625" lvl="2" indent="-171450">
              <a:spcBef>
                <a:spcPts val="320"/>
              </a:spcBef>
              <a:buSzPts val="1600"/>
              <a:buFont typeface="Wingdings" pitchFamily="2" charset="2"/>
              <a:buChar char="Ø"/>
            </a:pPr>
            <a:r>
              <a:rPr kumimoji="1" lang="ja-JP" altLang="en-US" sz="1050" b="1">
                <a:latin typeface="Meiryo" panose="020B0604030504040204" pitchFamily="34" charset="-128"/>
                <a:ea typeface="Meiryo" panose="020B0604030504040204" pitchFamily="34" charset="-128"/>
              </a:rPr>
              <a:t>使用者が意図していないデータのサーバへの送信</a:t>
            </a:r>
            <a:endParaRPr lang="ja-JP" altLang="en-US" sz="1050" b="0">
              <a:latin typeface="Meiryo" panose="020B0604030504040204" pitchFamily="34" charset="-128"/>
              <a:ea typeface="Meiryo" panose="020B0604030504040204" pitchFamily="34" charset="-128"/>
            </a:endParaRPr>
          </a:p>
          <a:p>
            <a:pPr marL="466725" lvl="1" indent="-285750">
              <a:spcBef>
                <a:spcPts val="320"/>
              </a:spcBef>
              <a:buSzPts val="1600"/>
              <a:buFont typeface="Wingdings" pitchFamily="2" charset="2"/>
              <a:buChar char="l"/>
            </a:pPr>
            <a:r>
              <a:rPr lang="ja-JP" altLang="en-US" sz="1050">
                <a:latin typeface="Meiryo" panose="020B0604030504040204" pitchFamily="34" charset="-128"/>
                <a:ea typeface="Meiryo" panose="020B0604030504040204" pitchFamily="34" charset="-128"/>
              </a:rPr>
              <a:t>安全でないデータの転送と保存</a:t>
            </a:r>
            <a:endParaRPr lang="en-US" altLang="ja-JP" sz="1050" dirty="0">
              <a:latin typeface="Meiryo" panose="020B0604030504040204" pitchFamily="34" charset="-128"/>
              <a:ea typeface="Meiryo" panose="020B0604030504040204" pitchFamily="34" charset="-128"/>
            </a:endParaRPr>
          </a:p>
          <a:p>
            <a:pPr marL="923925" lvl="2" indent="-285750">
              <a:spcBef>
                <a:spcPts val="320"/>
              </a:spcBef>
              <a:buSzPts val="1600"/>
              <a:buFont typeface="Wingdings" pitchFamily="2" charset="2"/>
              <a:buChar char="Ø"/>
            </a:pPr>
            <a:r>
              <a:rPr kumimoji="1" lang="en-US" altLang="ja-JP" sz="1050" b="1" dirty="0">
                <a:latin typeface="Meiryo" panose="020B0604030504040204" pitchFamily="34" charset="-128"/>
                <a:ea typeface="Meiryo" panose="020B0604030504040204" pitchFamily="34" charset="-128"/>
              </a:rPr>
              <a:t>HTTP</a:t>
            </a:r>
            <a:r>
              <a:rPr kumimoji="1" lang="ja-JP" altLang="en-US" sz="1050" b="1">
                <a:latin typeface="Meiryo" panose="020B0604030504040204" pitchFamily="34" charset="-128"/>
                <a:ea typeface="Meiryo" panose="020B0604030504040204" pitchFamily="34" charset="-128"/>
              </a:rPr>
              <a:t>通信によ</a:t>
            </a:r>
            <a:r>
              <a:rPr lang="ja-JP" altLang="en-US" sz="1050" b="1">
                <a:latin typeface="Meiryo" panose="020B0604030504040204" pitchFamily="34" charset="-128"/>
                <a:ea typeface="Meiryo" panose="020B0604030504040204" pitchFamily="34" charset="-128"/>
              </a:rPr>
              <a:t>るデータの送信</a:t>
            </a:r>
            <a:endParaRPr lang="en-US" altLang="ja-JP" sz="1050" b="1" dirty="0">
              <a:latin typeface="Meiryo" panose="020B0604030504040204" pitchFamily="34" charset="-128"/>
              <a:ea typeface="Meiryo" panose="020B0604030504040204" pitchFamily="34" charset="-128"/>
            </a:endParaRPr>
          </a:p>
          <a:p>
            <a:pPr marL="638175" lvl="2" indent="0">
              <a:spcBef>
                <a:spcPts val="320"/>
              </a:spcBef>
              <a:buSzPts val="1600"/>
              <a:buNone/>
            </a:pPr>
            <a:r>
              <a:rPr lang="en-US" altLang="ja-JP" sz="1050" b="1" dirty="0">
                <a:latin typeface="Meiryo" panose="020B0604030504040204" pitchFamily="34" charset="-128"/>
                <a:ea typeface="Meiryo" panose="020B0604030504040204" pitchFamily="34" charset="-128"/>
              </a:rPr>
              <a:t>    </a:t>
            </a:r>
            <a:r>
              <a:rPr lang="ja-JP" altLang="en-US" sz="1050" b="1">
                <a:latin typeface="Meiryo" panose="020B0604030504040204" pitchFamily="34" charset="-128"/>
                <a:ea typeface="Meiryo" panose="020B0604030504040204" pitchFamily="34" charset="-128"/>
              </a:rPr>
              <a:t>（</a:t>
            </a:r>
            <a:r>
              <a:rPr lang="en-US" altLang="ja-JP" sz="1050" b="1" dirty="0">
                <a:latin typeface="Meiryo" panose="020B0604030504040204" pitchFamily="34" charset="-128"/>
                <a:ea typeface="Meiryo" panose="020B0604030504040204" pitchFamily="34" charset="-128"/>
              </a:rPr>
              <a:t>ID/</a:t>
            </a:r>
            <a:r>
              <a:rPr lang="en-US" altLang="ja-JP" sz="1050" b="1" dirty="0" err="1">
                <a:latin typeface="Meiryo" panose="020B0604030504040204" pitchFamily="34" charset="-128"/>
                <a:ea typeface="Meiryo" panose="020B0604030504040204" pitchFamily="34" charset="-128"/>
              </a:rPr>
              <a:t>APItoken</a:t>
            </a:r>
            <a:r>
              <a:rPr lang="en-US" altLang="ja-JP" sz="1050" b="1" dirty="0">
                <a:latin typeface="Meiryo" panose="020B0604030504040204" pitchFamily="34" charset="-128"/>
                <a:ea typeface="Meiryo" panose="020B0604030504040204" pitchFamily="34" charset="-128"/>
              </a:rPr>
              <a:t>/</a:t>
            </a:r>
            <a:r>
              <a:rPr lang="ja-JP" altLang="en-US" sz="1050" b="1">
                <a:latin typeface="Meiryo" panose="020B0604030504040204" pitchFamily="34" charset="-128"/>
                <a:ea typeface="Meiryo" panose="020B0604030504040204" pitchFamily="34" charset="-128"/>
              </a:rPr>
              <a:t>画像データの</a:t>
            </a:r>
            <a:r>
              <a:rPr lang="en-US" altLang="ja-JP" sz="1050" b="1" dirty="0">
                <a:latin typeface="Meiryo" panose="020B0604030504040204" pitchFamily="34" charset="-128"/>
                <a:ea typeface="Meiryo" panose="020B0604030504040204" pitchFamily="34" charset="-128"/>
              </a:rPr>
              <a:t>POST</a:t>
            </a:r>
            <a:r>
              <a:rPr lang="ja-JP" altLang="en-US" sz="1050" b="1">
                <a:latin typeface="Meiryo" panose="020B0604030504040204" pitchFamily="34" charset="-128"/>
                <a:ea typeface="Meiryo" panose="020B0604030504040204" pitchFamily="34" charset="-128"/>
              </a:rPr>
              <a:t>）</a:t>
            </a:r>
            <a:endParaRPr lang="ja-JP" altLang="en-US" sz="1050" b="0">
              <a:latin typeface="Meiryo" panose="020B0604030504040204" pitchFamily="34" charset="-128"/>
              <a:ea typeface="Meiryo" panose="020B0604030504040204" pitchFamily="34" charset="-128"/>
            </a:endParaRPr>
          </a:p>
          <a:p>
            <a:pPr marL="466725" lvl="1" indent="-285750">
              <a:spcBef>
                <a:spcPts val="320"/>
              </a:spcBef>
              <a:buSzPts val="1600"/>
              <a:buFont typeface="Wingdings" pitchFamily="2" charset="2"/>
              <a:buChar char="l"/>
            </a:pPr>
            <a:r>
              <a:rPr lang="ja-JP" altLang="en-US" sz="1050">
                <a:latin typeface="Meiryo" panose="020B0604030504040204" pitchFamily="34" charset="-128"/>
                <a:ea typeface="Meiryo" panose="020B0604030504040204" pitchFamily="34" charset="-128"/>
              </a:rPr>
              <a:t>デバイス管理の欠如</a:t>
            </a:r>
            <a:endParaRPr lang="en-US" altLang="ja-JP" sz="1050" dirty="0">
              <a:latin typeface="Meiryo" panose="020B0604030504040204" pitchFamily="34" charset="-128"/>
              <a:ea typeface="Meiryo" panose="020B0604030504040204" pitchFamily="34" charset="-128"/>
            </a:endParaRPr>
          </a:p>
          <a:p>
            <a:pPr marL="923925" lvl="2" indent="-285750">
              <a:spcBef>
                <a:spcPts val="320"/>
              </a:spcBef>
              <a:buSzPts val="1600"/>
              <a:buFont typeface="Wingdings" pitchFamily="2" charset="2"/>
              <a:buChar char="Ø"/>
            </a:pPr>
            <a:r>
              <a:rPr kumimoji="1" lang="ja-JP" altLang="en-US" sz="1050" b="1">
                <a:latin typeface="Meiryo" panose="020B0604030504040204" pitchFamily="34" charset="-128"/>
                <a:ea typeface="Meiryo" panose="020B0604030504040204" pitchFamily="34" charset="-128"/>
              </a:rPr>
              <a:t>デバイスの連番管理（</a:t>
            </a:r>
            <a:r>
              <a:rPr kumimoji="1" lang="en-US" altLang="ja-JP" sz="1050" b="1" dirty="0">
                <a:latin typeface="Meiryo" panose="020B0604030504040204" pitchFamily="34" charset="-128"/>
                <a:ea typeface="Meiryo" panose="020B0604030504040204" pitchFamily="34" charset="-128"/>
              </a:rPr>
              <a:t>ID/</a:t>
            </a:r>
            <a:r>
              <a:rPr kumimoji="1" lang="ja-JP" altLang="en-US" sz="1050" b="1">
                <a:latin typeface="Meiryo" panose="020B0604030504040204" pitchFamily="34" charset="-128"/>
                <a:ea typeface="Meiryo" panose="020B0604030504040204" pitchFamily="34" charset="-128"/>
              </a:rPr>
              <a:t>パスワード等）</a:t>
            </a:r>
            <a:endParaRPr lang="ja-JP" altLang="en-US" sz="1050" b="0">
              <a:latin typeface="Meiryo" panose="020B0604030504040204" pitchFamily="34" charset="-128"/>
              <a:ea typeface="Meiryo" panose="020B0604030504040204" pitchFamily="34" charset="-128"/>
            </a:endParaRPr>
          </a:p>
          <a:p>
            <a:pPr marL="466725" lvl="1" indent="-285750">
              <a:spcBef>
                <a:spcPts val="320"/>
              </a:spcBef>
              <a:buSzPts val="1600"/>
              <a:buFont typeface="Wingdings" pitchFamily="2" charset="2"/>
              <a:buChar char="l"/>
            </a:pPr>
            <a:r>
              <a:rPr lang="ja-JP" altLang="en-US" sz="1050">
                <a:latin typeface="Meiryo" panose="020B0604030504040204" pitchFamily="34" charset="-128"/>
                <a:ea typeface="Meiryo" panose="020B0604030504040204" pitchFamily="34" charset="-128"/>
              </a:rPr>
              <a:t>安全でないデフォルト設</a:t>
            </a:r>
            <a:endParaRPr lang="en-US" altLang="ja-JP" sz="1050" dirty="0">
              <a:latin typeface="Meiryo" panose="020B0604030504040204" pitchFamily="34" charset="-128"/>
              <a:ea typeface="Meiryo" panose="020B0604030504040204" pitchFamily="34" charset="-128"/>
            </a:endParaRPr>
          </a:p>
          <a:p>
            <a:pPr marL="923925" lvl="2" indent="-285750">
              <a:spcBef>
                <a:spcPts val="320"/>
              </a:spcBef>
              <a:buSzPts val="1600"/>
              <a:buFont typeface="Wingdings" pitchFamily="2" charset="2"/>
              <a:buChar char="Ø"/>
            </a:pPr>
            <a:r>
              <a:rPr kumimoji="1" lang="ja-JP" altLang="en-US" sz="1050" b="1">
                <a:latin typeface="Meiryo" panose="020B0604030504040204" pitchFamily="34" charset="-128"/>
                <a:ea typeface="Meiryo" panose="020B0604030504040204" pitchFamily="34" charset="-128"/>
              </a:rPr>
              <a:t>デフォルト（または推測し易い）</a:t>
            </a:r>
            <a:r>
              <a:rPr kumimoji="1" lang="en" altLang="ja-JP" sz="1050" b="1" dirty="0">
                <a:latin typeface="Meiryo" panose="020B0604030504040204" pitchFamily="34" charset="-128"/>
                <a:ea typeface="Meiryo" panose="020B0604030504040204" pitchFamily="34" charset="-128"/>
              </a:rPr>
              <a:t>ID/PW</a:t>
            </a:r>
            <a:r>
              <a:rPr kumimoji="1" lang="ja-JP" altLang="en-US" sz="1050" b="1">
                <a:latin typeface="Meiryo" panose="020B0604030504040204" pitchFamily="34" charset="-128"/>
                <a:ea typeface="Meiryo" panose="020B0604030504040204" pitchFamily="34" charset="-128"/>
              </a:rPr>
              <a:t>設定</a:t>
            </a:r>
            <a:endParaRPr kumimoji="1" lang="en" altLang="ja-JP" sz="1050" dirty="0">
              <a:latin typeface="Meiryo" panose="020B0604030504040204" pitchFamily="34" charset="-128"/>
              <a:ea typeface="Meiryo" panose="020B0604030504040204" pitchFamily="34" charset="-128"/>
            </a:endParaRPr>
          </a:p>
          <a:p>
            <a:pPr marL="923925" lvl="2" indent="-285750">
              <a:spcBef>
                <a:spcPts val="320"/>
              </a:spcBef>
              <a:buSzPts val="1600"/>
              <a:buFont typeface="Wingdings" pitchFamily="2" charset="2"/>
              <a:buChar char="Ø"/>
            </a:pPr>
            <a:r>
              <a:rPr kumimoji="1" lang="ja-JP" altLang="en-US" sz="1050" b="1">
                <a:latin typeface="Meiryo" panose="020B0604030504040204" pitchFamily="34" charset="-128"/>
                <a:ea typeface="Meiryo" panose="020B0604030504040204" pitchFamily="34" charset="-128"/>
              </a:rPr>
              <a:t>ポートの解放設定</a:t>
            </a:r>
            <a:endParaRPr kumimoji="1" lang="en-US" altLang="ja-JP" sz="1050" dirty="0">
              <a:latin typeface="Meiryo" panose="020B0604030504040204" pitchFamily="34" charset="-128"/>
              <a:ea typeface="Meiryo" panose="020B0604030504040204" pitchFamily="34" charset="-128"/>
            </a:endParaRPr>
          </a:p>
          <a:p>
            <a:pPr marL="923925" lvl="2" indent="-285750">
              <a:spcBef>
                <a:spcPts val="320"/>
              </a:spcBef>
              <a:buSzPts val="1600"/>
              <a:buFont typeface="Wingdings" pitchFamily="2" charset="2"/>
              <a:buChar char="Ø"/>
            </a:pPr>
            <a:r>
              <a:rPr kumimoji="1" lang="ja-JP" altLang="en-US" sz="1050" b="1">
                <a:latin typeface="Meiryo" panose="020B0604030504040204" pitchFamily="34" charset="-128"/>
                <a:ea typeface="Meiryo" panose="020B0604030504040204" pitchFamily="34" charset="-128"/>
              </a:rPr>
              <a:t>権限設定</a:t>
            </a:r>
            <a:endParaRPr lang="ja-JP" altLang="en-US" sz="1050">
              <a:latin typeface="Meiryo" panose="020B0604030504040204" pitchFamily="34" charset="-128"/>
              <a:ea typeface="Meiryo" panose="020B0604030504040204" pitchFamily="34" charset="-128"/>
            </a:endParaRPr>
          </a:p>
          <a:p>
            <a:pPr marL="466725" lvl="1" indent="-285750">
              <a:spcBef>
                <a:spcPts val="320"/>
              </a:spcBef>
              <a:buSzPts val="1600"/>
              <a:buFont typeface="Wingdings" pitchFamily="2" charset="2"/>
              <a:buChar char="l"/>
            </a:pPr>
            <a:r>
              <a:rPr lang="ja-JP" altLang="en-US" sz="1050">
                <a:solidFill>
                  <a:schemeClr val="accent4"/>
                </a:solidFill>
                <a:latin typeface="Meiryo" panose="020B0604030504040204" pitchFamily="34" charset="-128"/>
                <a:ea typeface="Meiryo" panose="020B0604030504040204" pitchFamily="34" charset="-128"/>
              </a:rPr>
              <a:t>物理的堅牢性の不足</a:t>
            </a:r>
          </a:p>
          <a:p>
            <a:endParaRPr kumimoji="1" lang="ja-JP" altLang="en-US" sz="1050"/>
          </a:p>
        </p:txBody>
      </p:sp>
    </p:spTree>
    <p:extLst>
      <p:ext uri="{BB962C8B-B14F-4D97-AF65-F5344CB8AC3E}">
        <p14:creationId xmlns:p14="http://schemas.microsoft.com/office/powerpoint/2010/main" val="684742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57D14CA-5491-7835-8F9E-3976D82AEC5A}"/>
              </a:ext>
            </a:extLst>
          </p:cNvPr>
          <p:cNvSpPr>
            <a:spLocks noGrp="1"/>
          </p:cNvSpPr>
          <p:nvPr>
            <p:ph type="sldNum" sz="quarter" idx="12"/>
          </p:nvPr>
        </p:nvSpPr>
        <p:spPr/>
        <p:txBody>
          <a:bodyPr/>
          <a:lstStyle/>
          <a:p>
            <a:fld id="{FF048DB3-8E30-DB42-BCAD-14D1B5115906}"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369B3A51-F81C-1B5A-5934-96D4180BEF3A}"/>
              </a:ext>
            </a:extLst>
          </p:cNvPr>
          <p:cNvSpPr txBox="1"/>
          <p:nvPr/>
        </p:nvSpPr>
        <p:spPr>
          <a:xfrm>
            <a:off x="1097341" y="3856457"/>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pic>
        <p:nvPicPr>
          <p:cNvPr id="4" name="図 3">
            <a:extLst>
              <a:ext uri="{FF2B5EF4-FFF2-40B4-BE49-F238E27FC236}">
                <a16:creationId xmlns:a16="http://schemas.microsoft.com/office/drawing/2014/main" id="{22AE0F5E-3038-6EEF-2E6C-4B50C57FA67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41641" y="2025552"/>
            <a:ext cx="885627" cy="885627"/>
          </a:xfrm>
          <a:prstGeom prst="rect">
            <a:avLst/>
          </a:prstGeom>
        </p:spPr>
      </p:pic>
      <p:cxnSp>
        <p:nvCxnSpPr>
          <p:cNvPr id="5" name="直線コネクタ 4">
            <a:extLst>
              <a:ext uri="{FF2B5EF4-FFF2-40B4-BE49-F238E27FC236}">
                <a16:creationId xmlns:a16="http://schemas.microsoft.com/office/drawing/2014/main" id="{4D882F6E-E4BF-CA51-737D-AB8AA2417FA3}"/>
              </a:ext>
            </a:extLst>
          </p:cNvPr>
          <p:cNvCxnSpPr>
            <a:cxnSpLocks/>
          </p:cNvCxnSpPr>
          <p:nvPr/>
        </p:nvCxnSpPr>
        <p:spPr>
          <a:xfrm>
            <a:off x="1718249" y="3343412"/>
            <a:ext cx="0" cy="1064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30EEE9E-6CED-4610-BFD1-4B1D730535C6}"/>
              </a:ext>
            </a:extLst>
          </p:cNvPr>
          <p:cNvCxnSpPr>
            <a:cxnSpLocks/>
          </p:cNvCxnSpPr>
          <p:nvPr/>
        </p:nvCxnSpPr>
        <p:spPr>
          <a:xfrm flipH="1" flipV="1">
            <a:off x="677063" y="2001043"/>
            <a:ext cx="883541" cy="25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8E5E6B3B-80C9-1B09-DB4C-B7399003CA0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36433" y="1685103"/>
            <a:ext cx="412039" cy="341750"/>
          </a:xfrm>
          <a:prstGeom prst="rect">
            <a:avLst/>
          </a:prstGeom>
        </p:spPr>
      </p:pic>
      <p:cxnSp>
        <p:nvCxnSpPr>
          <p:cNvPr id="8" name="直線コネクタ 7">
            <a:extLst>
              <a:ext uri="{FF2B5EF4-FFF2-40B4-BE49-F238E27FC236}">
                <a16:creationId xmlns:a16="http://schemas.microsoft.com/office/drawing/2014/main" id="{EB11533B-9760-BE54-AB9B-7C6BD585C6DA}"/>
              </a:ext>
            </a:extLst>
          </p:cNvPr>
          <p:cNvCxnSpPr>
            <a:cxnSpLocks/>
          </p:cNvCxnSpPr>
          <p:nvPr/>
        </p:nvCxnSpPr>
        <p:spPr>
          <a:xfrm>
            <a:off x="3889825" y="3343413"/>
            <a:ext cx="0" cy="1033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7A22271-1C05-3650-C91A-B6CEF1FFA402}"/>
              </a:ext>
            </a:extLst>
          </p:cNvPr>
          <p:cNvCxnSpPr>
            <a:cxnSpLocks/>
          </p:cNvCxnSpPr>
          <p:nvPr/>
        </p:nvCxnSpPr>
        <p:spPr>
          <a:xfrm>
            <a:off x="5961263" y="3323534"/>
            <a:ext cx="0" cy="1059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Raspberry Pi 4 Model B/4GB(RS版) RASPBERRYPI4-MODEL-B/4GB Raspberry Pi 製｜電子部品・半導体通販のマルツ">
            <a:extLst>
              <a:ext uri="{FF2B5EF4-FFF2-40B4-BE49-F238E27FC236}">
                <a16:creationId xmlns:a16="http://schemas.microsoft.com/office/drawing/2014/main" id="{DE825150-1C4F-44EB-C7F1-996E75EDC2D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055" t="18556" r="4945" b="20556"/>
          <a:stretch/>
        </p:blipFill>
        <p:spPr bwMode="auto">
          <a:xfrm>
            <a:off x="2929533" y="1752478"/>
            <a:ext cx="1239116" cy="829103"/>
          </a:xfrm>
          <a:prstGeom prst="rect">
            <a:avLst/>
          </a:prstGeom>
          <a:noFill/>
          <a:ln w="57150">
            <a:solidFill>
              <a:srgbClr val="0070C0"/>
            </a:solidFill>
          </a:ln>
          <a:extLst>
            <a:ext uri="{909E8E84-426E-40DD-AFC4-6F175D3DCCD1}">
              <a14:hiddenFill xmlns:a14="http://schemas.microsoft.com/office/drawing/2010/main">
                <a:solidFill>
                  <a:srgbClr val="FFFFFF"/>
                </a:solidFill>
              </a14:hiddenFill>
            </a:ext>
          </a:extLst>
        </p:spPr>
      </p:pic>
      <p:cxnSp>
        <p:nvCxnSpPr>
          <p:cNvPr id="11" name="直線コネクタ 10">
            <a:extLst>
              <a:ext uri="{FF2B5EF4-FFF2-40B4-BE49-F238E27FC236}">
                <a16:creationId xmlns:a16="http://schemas.microsoft.com/office/drawing/2014/main" id="{E6ADE367-9E78-0639-9A0D-278A9185AE46}"/>
              </a:ext>
            </a:extLst>
          </p:cNvPr>
          <p:cNvCxnSpPr>
            <a:cxnSpLocks/>
            <a:endCxn id="10" idx="2"/>
          </p:cNvCxnSpPr>
          <p:nvPr/>
        </p:nvCxnSpPr>
        <p:spPr>
          <a:xfrm flipV="1">
            <a:off x="3549091" y="2581580"/>
            <a:ext cx="0" cy="771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6F19003-5C1E-3AAA-6EA8-2C6D11787D84}"/>
              </a:ext>
            </a:extLst>
          </p:cNvPr>
          <p:cNvSpPr txBox="1"/>
          <p:nvPr/>
        </p:nvSpPr>
        <p:spPr>
          <a:xfrm>
            <a:off x="2732982" y="1382895"/>
            <a:ext cx="4423644" cy="253916"/>
          </a:xfrm>
          <a:prstGeom prst="rect">
            <a:avLst/>
          </a:prstGeom>
          <a:noFill/>
        </p:spPr>
        <p:txBody>
          <a:bodyPr wrap="square" rtlCol="0">
            <a:spAutoFit/>
          </a:bodyPr>
          <a:lstStyle/>
          <a:p>
            <a:r>
              <a:rPr lang="ja-JP" altLang="en-US" sz="1050" b="1">
                <a:latin typeface="Meiryo" panose="020B0604030504040204" pitchFamily="34" charset="-128"/>
                <a:ea typeface="Meiryo" panose="020B0604030504040204" pitchFamily="34" charset="-128"/>
              </a:rPr>
              <a:t>クラウドサービスを想定したもの</a:t>
            </a:r>
            <a:endParaRPr lang="en-US" altLang="ja-JP" sz="1050" b="1" dirty="0">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0D178745-1FAA-7F37-7573-57B80764A656}"/>
              </a:ext>
            </a:extLst>
          </p:cNvPr>
          <p:cNvSpPr txBox="1"/>
          <p:nvPr/>
        </p:nvSpPr>
        <p:spPr>
          <a:xfrm>
            <a:off x="1197032" y="1737081"/>
            <a:ext cx="958917" cy="253916"/>
          </a:xfrm>
          <a:prstGeom prst="rect">
            <a:avLst/>
          </a:prstGeom>
          <a:noFill/>
        </p:spPr>
        <p:txBody>
          <a:bodyPr wrap="none" rtlCol="0">
            <a:spAutoFit/>
          </a:bodyPr>
          <a:lstStyle/>
          <a:p>
            <a:r>
              <a:rPr lang="en-US" altLang="ja-JP" sz="1050" b="1">
                <a:latin typeface="Meiryo" panose="020B0604030504040204" pitchFamily="34" charset="-128"/>
                <a:ea typeface="Meiryo" panose="020B0604030504040204" pitchFamily="34" charset="-128"/>
              </a:rPr>
              <a:t>Wi-Fi</a:t>
            </a:r>
            <a:r>
              <a:rPr lang="ja-JP" altLang="en-US" sz="1050" b="1">
                <a:latin typeface="Meiryo" panose="020B0604030504040204" pitchFamily="34" charset="-128"/>
                <a:ea typeface="Meiryo" panose="020B0604030504040204" pitchFamily="34" charset="-128"/>
              </a:rPr>
              <a:t>ルータ</a:t>
            </a:r>
            <a:endParaRPr lang="en-US" altLang="ja-JP" sz="1050" b="1">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F595EF76-6ABD-C699-82A5-8904EA34EDFA}"/>
              </a:ext>
            </a:extLst>
          </p:cNvPr>
          <p:cNvSpPr txBox="1"/>
          <p:nvPr/>
        </p:nvSpPr>
        <p:spPr>
          <a:xfrm>
            <a:off x="3208888" y="3801936"/>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F7E67E68-A470-5362-68F0-D2688703A9B6}"/>
              </a:ext>
            </a:extLst>
          </p:cNvPr>
          <p:cNvSpPr txBox="1"/>
          <p:nvPr/>
        </p:nvSpPr>
        <p:spPr>
          <a:xfrm>
            <a:off x="5343852" y="3856299"/>
            <a:ext cx="992579" cy="253916"/>
          </a:xfrm>
          <a:prstGeom prst="rect">
            <a:avLst/>
          </a:prstGeom>
          <a:noFill/>
        </p:spPr>
        <p:txBody>
          <a:bodyPr wrap="none" rtlCol="0">
            <a:spAutoFit/>
          </a:bodyPr>
          <a:lstStyle/>
          <a:p>
            <a:r>
              <a:rPr lang="ja-JP" altLang="en-US" sz="1050" b="1">
                <a:latin typeface="Meiryo" panose="020B0604030504040204" pitchFamily="34" charset="-128"/>
                <a:ea typeface="Meiryo" panose="020B0604030504040204" pitchFamily="34" charset="-128"/>
              </a:rPr>
              <a:t>見守りカメラ</a:t>
            </a:r>
            <a:endParaRPr lang="en-US" altLang="ja-JP" sz="1050" b="1" dirty="0">
              <a:latin typeface="Meiryo" panose="020B0604030504040204" pitchFamily="34" charset="-128"/>
              <a:ea typeface="Meiryo" panose="020B0604030504040204" pitchFamily="34" charset="-128"/>
            </a:endParaRPr>
          </a:p>
        </p:txBody>
      </p:sp>
      <p:pic>
        <p:nvPicPr>
          <p:cNvPr id="16" name="Picture 2" descr="Intel第3世代Core iプロセッサ搭載！ 高い処理能力とモバイル性能を手に入れたレッツノートSX2">
            <a:extLst>
              <a:ext uri="{FF2B5EF4-FFF2-40B4-BE49-F238E27FC236}">
                <a16:creationId xmlns:a16="http://schemas.microsoft.com/office/drawing/2014/main" id="{E8BF9567-4955-AA88-EED5-2558AED4E750}"/>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403390" y="4705196"/>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3BDE359C-3ED1-FC5C-BB23-44A18D4D2127}"/>
              </a:ext>
            </a:extLst>
          </p:cNvPr>
          <p:cNvCxnSpPr>
            <a:cxnSpLocks/>
          </p:cNvCxnSpPr>
          <p:nvPr/>
        </p:nvCxnSpPr>
        <p:spPr>
          <a:xfrm>
            <a:off x="343289" y="3343411"/>
            <a:ext cx="60231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6D46CE6-EC27-6BA6-3E2D-FE24B05D379D}"/>
              </a:ext>
            </a:extLst>
          </p:cNvPr>
          <p:cNvCxnSpPr>
            <a:cxnSpLocks/>
          </p:cNvCxnSpPr>
          <p:nvPr/>
        </p:nvCxnSpPr>
        <p:spPr>
          <a:xfrm>
            <a:off x="1802478" y="2896150"/>
            <a:ext cx="0" cy="43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descr="Intel第3世代Core iプロセッサ搭載！ 高い処理能力とモバイル性能を手に入れたレッツノートSX2">
            <a:extLst>
              <a:ext uri="{FF2B5EF4-FFF2-40B4-BE49-F238E27FC236}">
                <a16:creationId xmlns:a16="http://schemas.microsoft.com/office/drawing/2014/main" id="{6C382836-1FBD-875B-3BC1-A56E9EE0E4B8}"/>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2531282" y="4710167"/>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 name="Picture 2" descr="Intel第3世代Core iプロセッサ搭載！ 高い処理能力とモバイル性能を手に入れたレッツノートSX2">
            <a:extLst>
              <a:ext uri="{FF2B5EF4-FFF2-40B4-BE49-F238E27FC236}">
                <a16:creationId xmlns:a16="http://schemas.microsoft.com/office/drawing/2014/main" id="{72A29B50-9390-8163-F812-31D7F1BE757E}"/>
              </a:ext>
            </a:extLst>
          </p:cNvPr>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a:stretch/>
        </p:blipFill>
        <p:spPr bwMode="auto">
          <a:xfrm>
            <a:off x="4627522" y="4685318"/>
            <a:ext cx="714235" cy="59150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10D9CB69-5DD2-1C72-BAE2-0C67EE0FD979}"/>
              </a:ext>
            </a:extLst>
          </p:cNvPr>
          <p:cNvCxnSpPr>
            <a:cxnSpLocks/>
            <a:endCxn id="20" idx="0"/>
          </p:cNvCxnSpPr>
          <p:nvPr/>
        </p:nvCxnSpPr>
        <p:spPr>
          <a:xfrm>
            <a:off x="4984639" y="3353350"/>
            <a:ext cx="0" cy="1331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FEB6762-CD9B-1A05-C83E-BA0FC73D17B1}"/>
              </a:ext>
            </a:extLst>
          </p:cNvPr>
          <p:cNvCxnSpPr>
            <a:cxnSpLocks/>
          </p:cNvCxnSpPr>
          <p:nvPr/>
        </p:nvCxnSpPr>
        <p:spPr>
          <a:xfrm>
            <a:off x="2929533" y="3323534"/>
            <a:ext cx="0" cy="1366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51D70FF-BF46-AA87-2D04-7F2054C2706B}"/>
              </a:ext>
            </a:extLst>
          </p:cNvPr>
          <p:cNvCxnSpPr>
            <a:cxnSpLocks/>
            <a:endCxn id="16" idx="0"/>
          </p:cNvCxnSpPr>
          <p:nvPr/>
        </p:nvCxnSpPr>
        <p:spPr>
          <a:xfrm>
            <a:off x="760507" y="3353350"/>
            <a:ext cx="0" cy="1351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6F61A815-6F86-B66F-3ECE-A444984B6375}"/>
              </a:ext>
            </a:extLst>
          </p:cNvPr>
          <p:cNvSpPr/>
          <p:nvPr/>
        </p:nvSpPr>
        <p:spPr>
          <a:xfrm>
            <a:off x="221329" y="381055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3" name="正方形/長方形 32">
            <a:extLst>
              <a:ext uri="{FF2B5EF4-FFF2-40B4-BE49-F238E27FC236}">
                <a16:creationId xmlns:a16="http://schemas.microsoft.com/office/drawing/2014/main" id="{DE801F7B-885F-E2FE-062B-AB7E9239FB12}"/>
              </a:ext>
            </a:extLst>
          </p:cNvPr>
          <p:cNvSpPr/>
          <p:nvPr/>
        </p:nvSpPr>
        <p:spPr>
          <a:xfrm>
            <a:off x="2363211" y="381552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4" name="正方形/長方形 33">
            <a:extLst>
              <a:ext uri="{FF2B5EF4-FFF2-40B4-BE49-F238E27FC236}">
                <a16:creationId xmlns:a16="http://schemas.microsoft.com/office/drawing/2014/main" id="{94DB1F1E-5D90-9351-D564-7FC7351A644F}"/>
              </a:ext>
            </a:extLst>
          </p:cNvPr>
          <p:cNvSpPr/>
          <p:nvPr/>
        </p:nvSpPr>
        <p:spPr>
          <a:xfrm>
            <a:off x="4485216" y="3810551"/>
            <a:ext cx="2050153" cy="1739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1C774D6D-2BA8-551C-FEBA-53B9E4F4E0B5}"/>
              </a:ext>
            </a:extLst>
          </p:cNvPr>
          <p:cNvSpPr txBox="1"/>
          <p:nvPr/>
        </p:nvSpPr>
        <p:spPr>
          <a:xfrm>
            <a:off x="221328" y="3828224"/>
            <a:ext cx="609462"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A</a:t>
            </a:r>
          </a:p>
        </p:txBody>
      </p:sp>
      <p:sp>
        <p:nvSpPr>
          <p:cNvPr id="36" name="テキスト ボックス 35">
            <a:extLst>
              <a:ext uri="{FF2B5EF4-FFF2-40B4-BE49-F238E27FC236}">
                <a16:creationId xmlns:a16="http://schemas.microsoft.com/office/drawing/2014/main" id="{B694B297-56A3-A37A-F071-5E1563FD3FF0}"/>
              </a:ext>
            </a:extLst>
          </p:cNvPr>
          <p:cNvSpPr txBox="1"/>
          <p:nvPr/>
        </p:nvSpPr>
        <p:spPr>
          <a:xfrm>
            <a:off x="2353272" y="3823254"/>
            <a:ext cx="607859"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B</a:t>
            </a:r>
          </a:p>
        </p:txBody>
      </p:sp>
      <p:sp>
        <p:nvSpPr>
          <p:cNvPr id="37" name="テキスト ボックス 36">
            <a:extLst>
              <a:ext uri="{FF2B5EF4-FFF2-40B4-BE49-F238E27FC236}">
                <a16:creationId xmlns:a16="http://schemas.microsoft.com/office/drawing/2014/main" id="{BF243140-8571-B394-E670-55EE2D37B6FC}"/>
              </a:ext>
            </a:extLst>
          </p:cNvPr>
          <p:cNvSpPr txBox="1"/>
          <p:nvPr/>
        </p:nvSpPr>
        <p:spPr>
          <a:xfrm>
            <a:off x="4455398" y="3818285"/>
            <a:ext cx="607859" cy="230832"/>
          </a:xfrm>
          <a:prstGeom prst="rect">
            <a:avLst/>
          </a:prstGeom>
          <a:noFill/>
        </p:spPr>
        <p:txBody>
          <a:bodyPr wrap="none" rtlCol="0">
            <a:spAutoFit/>
          </a:bodyPr>
          <a:lstStyle/>
          <a:p>
            <a:r>
              <a:rPr lang="ja-JP" altLang="en-US" sz="900">
                <a:latin typeface="Meiryo" panose="020B0604030504040204" pitchFamily="34" charset="-128"/>
                <a:ea typeface="Meiryo" panose="020B0604030504040204" pitchFamily="34" charset="-128"/>
              </a:rPr>
              <a:t>研修生</a:t>
            </a:r>
            <a:r>
              <a:rPr lang="en-US" altLang="ja-JP" sz="900">
                <a:latin typeface="Meiryo" panose="020B0604030504040204" pitchFamily="34" charset="-128"/>
                <a:ea typeface="Meiryo" panose="020B0604030504040204" pitchFamily="34" charset="-128"/>
              </a:rPr>
              <a:t>C</a:t>
            </a:r>
          </a:p>
        </p:txBody>
      </p:sp>
      <p:sp>
        <p:nvSpPr>
          <p:cNvPr id="39" name="テキスト ボックス 38">
            <a:extLst>
              <a:ext uri="{FF2B5EF4-FFF2-40B4-BE49-F238E27FC236}">
                <a16:creationId xmlns:a16="http://schemas.microsoft.com/office/drawing/2014/main" id="{7034DA1A-2C15-8521-3C7B-5F26062C8E97}"/>
              </a:ext>
            </a:extLst>
          </p:cNvPr>
          <p:cNvSpPr txBox="1"/>
          <p:nvPr/>
        </p:nvSpPr>
        <p:spPr>
          <a:xfrm>
            <a:off x="4189834" y="1869070"/>
            <a:ext cx="4180080" cy="577081"/>
          </a:xfrm>
          <a:prstGeom prst="rect">
            <a:avLst/>
          </a:prstGeom>
          <a:noFill/>
        </p:spPr>
        <p:txBody>
          <a:bodyPr wrap="square" rtlCol="0">
            <a:spAutoFit/>
          </a:bodyPr>
          <a:lstStyle/>
          <a:p>
            <a:r>
              <a:rPr lang="en-US" altLang="ja-JP" sz="1050" b="1" dirty="0">
                <a:solidFill>
                  <a:sysClr val="windowText" lastClr="000000"/>
                </a:solidFill>
                <a:latin typeface="Meiryo" panose="020B0604030504040204" pitchFamily="34" charset="-128"/>
                <a:ea typeface="Meiryo" panose="020B0604030504040204" pitchFamily="34" charset="-128"/>
              </a:rPr>
              <a:t>①</a:t>
            </a:r>
            <a:r>
              <a:rPr lang="ja-JP" altLang="en-US" sz="1050" b="1">
                <a:solidFill>
                  <a:sysClr val="windowText" lastClr="000000"/>
                </a:solidFill>
                <a:latin typeface="Meiryo" panose="020B0604030504040204" pitchFamily="34" charset="-128"/>
                <a:ea typeface="Meiryo" panose="020B0604030504040204" pitchFamily="34" charset="-128"/>
              </a:rPr>
              <a:t>見守りカメラで撮影した画像をアップロード＆参照するサーバ</a:t>
            </a:r>
            <a:endParaRPr lang="en-US" altLang="ja-JP" sz="1050" b="1" dirty="0">
              <a:solidFill>
                <a:sysClr val="windowText" lastClr="000000"/>
              </a:solidFill>
              <a:latin typeface="Meiryo" panose="020B0604030504040204" pitchFamily="34" charset="-128"/>
              <a:ea typeface="Meiryo" panose="020B0604030504040204" pitchFamily="34" charset="-128"/>
            </a:endParaRPr>
          </a:p>
          <a:p>
            <a:r>
              <a:rPr lang="en-US" altLang="ja-JP" sz="1050" b="1" dirty="0">
                <a:solidFill>
                  <a:sysClr val="windowText" lastClr="000000"/>
                </a:solidFill>
                <a:latin typeface="Meiryo" panose="020B0604030504040204" pitchFamily="34" charset="-128"/>
                <a:ea typeface="Meiryo" panose="020B0604030504040204" pitchFamily="34" charset="-128"/>
              </a:rPr>
              <a:t>②</a:t>
            </a:r>
            <a:r>
              <a:rPr lang="ja-JP" altLang="en-US" sz="1050" b="1">
                <a:solidFill>
                  <a:sysClr val="windowText" lastClr="000000"/>
                </a:solidFill>
                <a:latin typeface="Meiryo" panose="020B0604030504040204" pitchFamily="34" charset="-128"/>
                <a:ea typeface="Meiryo" panose="020B0604030504040204" pitchFamily="34" charset="-128"/>
              </a:rPr>
              <a:t>見守りカメラのバージョンアッププログラムを配布するサーバ</a:t>
            </a:r>
            <a:endParaRPr lang="en-US" altLang="ja-JP" sz="1050" b="1" dirty="0">
              <a:solidFill>
                <a:sysClr val="windowText" lastClr="000000"/>
              </a:solidFill>
              <a:latin typeface="Meiryo" panose="020B0604030504040204" pitchFamily="34" charset="-128"/>
              <a:ea typeface="Meiryo" panose="020B0604030504040204" pitchFamily="34" charset="-128"/>
            </a:endParaRPr>
          </a:p>
          <a:p>
            <a:r>
              <a:rPr lang="en-US" altLang="ja-JP" sz="1050" b="1" dirty="0">
                <a:solidFill>
                  <a:sysClr val="windowText" lastClr="000000"/>
                </a:solidFill>
                <a:latin typeface="Meiryo" panose="020B0604030504040204" pitchFamily="34" charset="-128"/>
                <a:ea typeface="Meiryo" panose="020B0604030504040204" pitchFamily="34" charset="-128"/>
              </a:rPr>
              <a:t>③</a:t>
            </a:r>
            <a:r>
              <a:rPr kumimoji="1" lang="en-US" altLang="ja-JP" sz="1050" b="1" dirty="0">
                <a:solidFill>
                  <a:sysClr val="windowText" lastClr="000000"/>
                </a:solidFill>
                <a:latin typeface="Meiryo" panose="020B0604030504040204" pitchFamily="34" charset="-128"/>
                <a:ea typeface="Meiryo" panose="020B0604030504040204" pitchFamily="34" charset="-128"/>
              </a:rPr>
              <a:t>DNS</a:t>
            </a:r>
            <a:r>
              <a:rPr kumimoji="1" lang="ja-JP" altLang="en-US" sz="1050" b="1">
                <a:solidFill>
                  <a:sysClr val="windowText" lastClr="000000"/>
                </a:solidFill>
                <a:latin typeface="Meiryo" panose="020B0604030504040204" pitchFamily="34" charset="-128"/>
                <a:ea typeface="Meiryo" panose="020B0604030504040204" pitchFamily="34" charset="-128"/>
              </a:rPr>
              <a:t>サーバ</a:t>
            </a:r>
          </a:p>
        </p:txBody>
      </p:sp>
      <p:pic>
        <p:nvPicPr>
          <p:cNvPr id="41" name="図 40">
            <a:extLst>
              <a:ext uri="{FF2B5EF4-FFF2-40B4-BE49-F238E27FC236}">
                <a16:creationId xmlns:a16="http://schemas.microsoft.com/office/drawing/2014/main" id="{1D9ADB0C-B4C4-F5FA-1F61-8E74F21490C7}"/>
              </a:ext>
            </a:extLst>
          </p:cNvPr>
          <p:cNvPicPr>
            <a:picLocks noChangeAspect="1"/>
          </p:cNvPicPr>
          <p:nvPr/>
        </p:nvPicPr>
        <p:blipFill>
          <a:blip r:embed="rId6"/>
          <a:stretch>
            <a:fillRect/>
          </a:stretch>
        </p:blipFill>
        <p:spPr>
          <a:xfrm>
            <a:off x="1166069" y="4130627"/>
            <a:ext cx="1056229" cy="829103"/>
          </a:xfrm>
          <a:prstGeom prst="rect">
            <a:avLst/>
          </a:prstGeom>
          <a:solidFill>
            <a:schemeClr val="bg1"/>
          </a:solidFill>
          <a:ln w="12700">
            <a:solidFill>
              <a:schemeClr val="accent4"/>
            </a:solidFill>
          </a:ln>
        </p:spPr>
      </p:pic>
      <p:pic>
        <p:nvPicPr>
          <p:cNvPr id="42" name="図 41">
            <a:extLst>
              <a:ext uri="{FF2B5EF4-FFF2-40B4-BE49-F238E27FC236}">
                <a16:creationId xmlns:a16="http://schemas.microsoft.com/office/drawing/2014/main" id="{BD70D209-9C3D-235C-68C7-FC2A098C9EDD}"/>
              </a:ext>
            </a:extLst>
          </p:cNvPr>
          <p:cNvPicPr>
            <a:picLocks noChangeAspect="1"/>
          </p:cNvPicPr>
          <p:nvPr/>
        </p:nvPicPr>
        <p:blipFill>
          <a:blip r:embed="rId6"/>
          <a:stretch>
            <a:fillRect/>
          </a:stretch>
        </p:blipFill>
        <p:spPr>
          <a:xfrm>
            <a:off x="3286651" y="4092399"/>
            <a:ext cx="1056229" cy="829103"/>
          </a:xfrm>
          <a:prstGeom prst="rect">
            <a:avLst/>
          </a:prstGeom>
          <a:solidFill>
            <a:schemeClr val="bg1"/>
          </a:solidFill>
          <a:ln w="12700">
            <a:solidFill>
              <a:schemeClr val="accent4"/>
            </a:solidFill>
          </a:ln>
        </p:spPr>
      </p:pic>
      <p:pic>
        <p:nvPicPr>
          <p:cNvPr id="43" name="図 42">
            <a:extLst>
              <a:ext uri="{FF2B5EF4-FFF2-40B4-BE49-F238E27FC236}">
                <a16:creationId xmlns:a16="http://schemas.microsoft.com/office/drawing/2014/main" id="{CD18BCFD-7B93-30AD-03F2-B1C2C022657B}"/>
              </a:ext>
            </a:extLst>
          </p:cNvPr>
          <p:cNvPicPr>
            <a:picLocks noChangeAspect="1"/>
          </p:cNvPicPr>
          <p:nvPr/>
        </p:nvPicPr>
        <p:blipFill>
          <a:blip r:embed="rId6"/>
          <a:stretch>
            <a:fillRect/>
          </a:stretch>
        </p:blipFill>
        <p:spPr>
          <a:xfrm>
            <a:off x="5401918" y="4101261"/>
            <a:ext cx="1056229" cy="829103"/>
          </a:xfrm>
          <a:prstGeom prst="rect">
            <a:avLst/>
          </a:prstGeom>
          <a:solidFill>
            <a:schemeClr val="bg1"/>
          </a:solidFill>
          <a:ln w="12700">
            <a:solidFill>
              <a:schemeClr val="accent4"/>
            </a:solidFill>
          </a:ln>
        </p:spPr>
      </p:pic>
    </p:spTree>
    <p:extLst>
      <p:ext uri="{BB962C8B-B14F-4D97-AF65-F5344CB8AC3E}">
        <p14:creationId xmlns:p14="http://schemas.microsoft.com/office/powerpoint/2010/main" val="172894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32FCE08-F17D-BC7C-C5EB-2237CFC97B8A}"/>
              </a:ext>
            </a:extLst>
          </p:cNvPr>
          <p:cNvSpPr>
            <a:spLocks noGrp="1"/>
          </p:cNvSpPr>
          <p:nvPr>
            <p:ph type="sldNum" sz="quarter" idx="12"/>
          </p:nvPr>
        </p:nvSpPr>
        <p:spPr/>
        <p:txBody>
          <a:bodyPr/>
          <a:lstStyle/>
          <a:p>
            <a:fld id="{FF048DB3-8E30-DB42-BCAD-14D1B5115906}" type="slidenum">
              <a:rPr kumimoji="1" lang="ja-JP" altLang="en-US" smtClean="0"/>
              <a:t>28</a:t>
            </a:fld>
            <a:endParaRPr kumimoji="1" lang="ja-JP" altLang="en-US"/>
          </a:p>
        </p:txBody>
      </p:sp>
    </p:spTree>
    <p:extLst>
      <p:ext uri="{BB962C8B-B14F-4D97-AF65-F5344CB8AC3E}">
        <p14:creationId xmlns:p14="http://schemas.microsoft.com/office/powerpoint/2010/main" val="1392949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973559-4462-84B6-69C3-48ADF44D0ED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7919B60-2EEE-B80E-A243-00BF193FA69B}"/>
              </a:ext>
            </a:extLst>
          </p:cNvPr>
          <p:cNvSpPr>
            <a:spLocks noGrp="1"/>
          </p:cNvSpPr>
          <p:nvPr>
            <p:ph sz="half" idx="1"/>
          </p:nvPr>
        </p:nvSpPr>
        <p:spPr/>
        <p:txBody>
          <a:bodyPr/>
          <a:lstStyle/>
          <a:p>
            <a:r>
              <a:rPr lang="en-US" altLang="ja-JP" dirty="0"/>
              <a:t>0</a:t>
            </a:r>
            <a:r>
              <a:rPr lang="ja-JP" altLang="en-US"/>
              <a:t>：演習項目に含まれていない</a:t>
            </a:r>
            <a:endParaRPr lang="en-US" altLang="ja-JP" dirty="0"/>
          </a:p>
          <a:p>
            <a:r>
              <a:rPr lang="en-US" altLang="ja-JP" dirty="0"/>
              <a:t>1</a:t>
            </a:r>
            <a:r>
              <a:rPr lang="ja-JP" altLang="en-US"/>
              <a:t>：全く理解していない</a:t>
            </a:r>
            <a:endParaRPr lang="en-US" altLang="ja-JP" dirty="0"/>
          </a:p>
          <a:p>
            <a:r>
              <a:rPr kumimoji="1" lang="en-US" altLang="ja-JP" dirty="0"/>
              <a:t>2</a:t>
            </a:r>
            <a:r>
              <a:rPr lang="ja-JP" altLang="en-US"/>
              <a:t>：あまり理解していない</a:t>
            </a:r>
            <a:endParaRPr lang="en-US" altLang="ja-JP" dirty="0"/>
          </a:p>
          <a:p>
            <a:r>
              <a:rPr kumimoji="1" lang="en-US" altLang="ja-JP" dirty="0"/>
              <a:t>3</a:t>
            </a:r>
            <a:r>
              <a:rPr lang="ja-JP" altLang="en-US"/>
              <a:t>：どちらとも言えない</a:t>
            </a:r>
            <a:endParaRPr lang="en-US" altLang="ja-JP" dirty="0"/>
          </a:p>
          <a:p>
            <a:r>
              <a:rPr kumimoji="1" lang="en-US" altLang="ja-JP" dirty="0"/>
              <a:t>4</a:t>
            </a:r>
            <a:r>
              <a:rPr lang="ja-JP" altLang="en-US"/>
              <a:t>：ある程度理解している</a:t>
            </a:r>
            <a:endParaRPr lang="en-US" altLang="ja-JP" dirty="0"/>
          </a:p>
          <a:p>
            <a:r>
              <a:rPr lang="en-US" altLang="ja-JP" dirty="0"/>
              <a:t>5</a:t>
            </a:r>
            <a:r>
              <a:rPr lang="ja-JP" altLang="en-US"/>
              <a:t>：対策も含めて理解している</a:t>
            </a:r>
            <a:endParaRPr lang="en-US" altLang="ja-JP" dirty="0"/>
          </a:p>
          <a:p>
            <a:endParaRPr kumimoji="1" lang="ja-JP" altLang="en-US"/>
          </a:p>
        </p:txBody>
      </p:sp>
      <p:sp>
        <p:nvSpPr>
          <p:cNvPr id="4" name="コンテンツ プレースホルダー 3">
            <a:extLst>
              <a:ext uri="{FF2B5EF4-FFF2-40B4-BE49-F238E27FC236}">
                <a16:creationId xmlns:a16="http://schemas.microsoft.com/office/drawing/2014/main" id="{34531D1E-EDF4-2D72-3FBD-1E34364A77AF}"/>
              </a:ext>
            </a:extLst>
          </p:cNvPr>
          <p:cNvSpPr>
            <a:spLocks noGrp="1"/>
          </p:cNvSpPr>
          <p:nvPr>
            <p:ph sz="half" idx="2"/>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5886FD-0DBD-B9D6-CC99-B36E960BAD10}"/>
              </a:ext>
            </a:extLst>
          </p:cNvPr>
          <p:cNvSpPr>
            <a:spLocks noGrp="1"/>
          </p:cNvSpPr>
          <p:nvPr>
            <p:ph type="sldNum" sz="quarter" idx="12"/>
          </p:nvPr>
        </p:nvSpPr>
        <p:spPr/>
        <p:txBody>
          <a:bodyPr/>
          <a:lstStyle/>
          <a:p>
            <a:fld id="{FF048DB3-8E30-DB42-BCAD-14D1B5115906}" type="slidenum">
              <a:rPr kumimoji="1" lang="ja-JP" altLang="en-US" smtClean="0"/>
              <a:t>29</a:t>
            </a:fld>
            <a:endParaRPr kumimoji="1" lang="ja-JP" altLang="en-US"/>
          </a:p>
        </p:txBody>
      </p:sp>
    </p:spTree>
    <p:extLst>
      <p:ext uri="{BB962C8B-B14F-4D97-AF65-F5344CB8AC3E}">
        <p14:creationId xmlns:p14="http://schemas.microsoft.com/office/powerpoint/2010/main" val="383106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838CE-2AB2-AF1F-8BE6-B2855A287D7A}"/>
              </a:ext>
            </a:extLst>
          </p:cNvPr>
          <p:cNvSpPr>
            <a:spLocks noGrp="1"/>
          </p:cNvSpPr>
          <p:nvPr>
            <p:ph type="title"/>
          </p:nvPr>
        </p:nvSpPr>
        <p:spPr/>
        <p:txBody>
          <a:bodyPr/>
          <a:lstStyle/>
          <a:p>
            <a:r>
              <a:rPr kumimoji="1" lang="ja-JP" altLang="en-US"/>
              <a:t>研究背景（</a:t>
            </a:r>
            <a:r>
              <a:rPr kumimoji="1" lang="en-US" altLang="ja-JP" dirty="0"/>
              <a:t>1/4</a:t>
            </a:r>
            <a:r>
              <a:rPr kumimoji="1" lang="ja-JP" altLang="en-US"/>
              <a:t>）</a:t>
            </a:r>
          </a:p>
        </p:txBody>
      </p:sp>
      <p:sp>
        <p:nvSpPr>
          <p:cNvPr id="3" name="コンテンツ プレースホルダー 2">
            <a:extLst>
              <a:ext uri="{FF2B5EF4-FFF2-40B4-BE49-F238E27FC236}">
                <a16:creationId xmlns:a16="http://schemas.microsoft.com/office/drawing/2014/main" id="{C2B5B3BD-5D2D-DEC3-63DC-6BD121E0A72B}"/>
              </a:ext>
            </a:extLst>
          </p:cNvPr>
          <p:cNvSpPr>
            <a:spLocks noGrp="1"/>
          </p:cNvSpPr>
          <p:nvPr>
            <p:ph idx="1"/>
          </p:nvPr>
        </p:nvSpPr>
        <p:spPr/>
        <p:txBody>
          <a:bodyPr/>
          <a:lstStyle/>
          <a:p>
            <a:r>
              <a:rPr lang="en-US" altLang="ja-JP" b="1" dirty="0"/>
              <a:t>IoT</a:t>
            </a:r>
            <a:r>
              <a:rPr lang="ja-JP" altLang="en-US" b="1"/>
              <a:t>機器の増加</a:t>
            </a:r>
            <a:endParaRPr lang="en-US" altLang="ja-JP" b="1" dirty="0"/>
          </a:p>
          <a:p>
            <a:pPr lvl="1"/>
            <a:r>
              <a:rPr kumimoji="1" lang="en-US" altLang="ja-JP" b="1" dirty="0"/>
              <a:t>324</a:t>
            </a:r>
            <a:r>
              <a:rPr kumimoji="1" lang="ja-JP" altLang="en-US" b="1"/>
              <a:t>億台以上の</a:t>
            </a:r>
            <a:r>
              <a:rPr kumimoji="1" lang="en-US" altLang="ja-JP" b="1" dirty="0"/>
              <a:t>IoT</a:t>
            </a:r>
            <a:r>
              <a:rPr kumimoji="1" lang="ja-JP" altLang="en-US" b="1"/>
              <a:t>機器が存在</a:t>
            </a:r>
            <a:endParaRPr kumimoji="1" lang="en-US" altLang="ja-JP" b="1" dirty="0"/>
          </a:p>
          <a:p>
            <a:pPr lvl="1"/>
            <a:r>
              <a:rPr lang="en-US" altLang="ja-JP" b="1" dirty="0"/>
              <a:t>2025</a:t>
            </a:r>
            <a:r>
              <a:rPr lang="ja-JP" altLang="en-US" b="1"/>
              <a:t>年には</a:t>
            </a:r>
            <a:r>
              <a:rPr lang="en-US" altLang="ja-JP" b="1" dirty="0"/>
              <a:t>440</a:t>
            </a:r>
            <a:r>
              <a:rPr lang="ja-JP" altLang="en-US" b="1"/>
              <a:t>億台以上の</a:t>
            </a:r>
            <a:r>
              <a:rPr lang="en-US" altLang="ja-JP" b="1" dirty="0"/>
              <a:t>IoT</a:t>
            </a:r>
            <a:r>
              <a:rPr lang="ja-JP" altLang="en-US" b="1"/>
              <a:t>機器が存在すると予測</a:t>
            </a:r>
            <a:endParaRPr lang="en-US" altLang="ja-JP" b="1" dirty="0"/>
          </a:p>
          <a:p>
            <a:pPr lvl="1"/>
            <a:r>
              <a:rPr kumimoji="1" lang="ja-JP" altLang="en-US" b="1"/>
              <a:t>多種多様な分野で高成長が見込まれる</a:t>
            </a:r>
          </a:p>
        </p:txBody>
      </p:sp>
      <p:sp>
        <p:nvSpPr>
          <p:cNvPr id="5" name="スライド番号プレースホルダー 4">
            <a:extLst>
              <a:ext uri="{FF2B5EF4-FFF2-40B4-BE49-F238E27FC236}">
                <a16:creationId xmlns:a16="http://schemas.microsoft.com/office/drawing/2014/main" id="{B71836A8-0ADE-7E24-B22D-9BBFFCE8D6CF}"/>
              </a:ext>
            </a:extLst>
          </p:cNvPr>
          <p:cNvSpPr>
            <a:spLocks noGrp="1"/>
          </p:cNvSpPr>
          <p:nvPr>
            <p:ph type="sldNum" sz="quarter" idx="12"/>
          </p:nvPr>
        </p:nvSpPr>
        <p:spPr/>
        <p:txBody>
          <a:bodyPr/>
          <a:lstStyle/>
          <a:p>
            <a:fld id="{FF048DB3-8E30-DB42-BCAD-14D1B5115906}" type="slidenum">
              <a:rPr kumimoji="1" lang="ja-JP" altLang="en-US" smtClean="0"/>
              <a:t>3</a:t>
            </a:fld>
            <a:endParaRPr kumimoji="1" lang="ja-JP" altLang="en-US"/>
          </a:p>
        </p:txBody>
      </p:sp>
      <p:pic>
        <p:nvPicPr>
          <p:cNvPr id="7" name="コンテンツ プレースホルダー 5" descr="グラフ&#10;&#10;自動的に生成された説明">
            <a:extLst>
              <a:ext uri="{FF2B5EF4-FFF2-40B4-BE49-F238E27FC236}">
                <a16:creationId xmlns:a16="http://schemas.microsoft.com/office/drawing/2014/main" id="{B527338F-41D6-4694-AD06-CED124E9CA54}"/>
              </a:ext>
            </a:extLst>
          </p:cNvPr>
          <p:cNvPicPr>
            <a:picLocks noChangeAspect="1"/>
          </p:cNvPicPr>
          <p:nvPr/>
        </p:nvPicPr>
        <p:blipFill>
          <a:blip r:embed="rId3"/>
          <a:stretch>
            <a:fillRect/>
          </a:stretch>
        </p:blipFill>
        <p:spPr>
          <a:xfrm>
            <a:off x="1983559" y="2921620"/>
            <a:ext cx="5176881" cy="3171079"/>
          </a:xfrm>
          <a:prstGeom prst="rect">
            <a:avLst/>
          </a:prstGeom>
        </p:spPr>
      </p:pic>
      <p:sp>
        <p:nvSpPr>
          <p:cNvPr id="8" name="テキスト ボックス 7">
            <a:extLst>
              <a:ext uri="{FF2B5EF4-FFF2-40B4-BE49-F238E27FC236}">
                <a16:creationId xmlns:a16="http://schemas.microsoft.com/office/drawing/2014/main" id="{F47B6C3A-28BF-B88E-4A25-E66173EC6FF1}"/>
              </a:ext>
            </a:extLst>
          </p:cNvPr>
          <p:cNvSpPr txBox="1"/>
          <p:nvPr/>
        </p:nvSpPr>
        <p:spPr>
          <a:xfrm>
            <a:off x="1540958" y="6167058"/>
            <a:ext cx="6062081" cy="415498"/>
          </a:xfrm>
          <a:prstGeom prst="rect">
            <a:avLst/>
          </a:prstGeom>
          <a:noFill/>
        </p:spPr>
        <p:txBody>
          <a:bodyPr wrap="square" rtlCol="0">
            <a:spAutoFit/>
          </a:bodyPr>
          <a:lstStyle/>
          <a:p>
            <a:r>
              <a:rPr kumimoji="1" lang="ja-JP" altLang="en-US" sz="1050">
                <a:solidFill>
                  <a:schemeClr val="bg1"/>
                </a:solidFill>
                <a:latin typeface="Meiryo" panose="020B0604030504040204" pitchFamily="34" charset="-128"/>
                <a:ea typeface="Meiryo" panose="020B0604030504040204" pitchFamily="34" charset="-128"/>
              </a:rPr>
              <a:t>総務省．令和</a:t>
            </a:r>
            <a:r>
              <a:rPr lang="en-US" altLang="ja-JP" sz="1050" dirty="0">
                <a:solidFill>
                  <a:schemeClr val="bg1"/>
                </a:solidFill>
                <a:latin typeface="Meiryo" panose="020B0604030504040204" pitchFamily="34" charset="-128"/>
                <a:ea typeface="Meiryo" panose="020B0604030504040204" pitchFamily="34" charset="-128"/>
              </a:rPr>
              <a:t>5</a:t>
            </a:r>
            <a:r>
              <a:rPr lang="ja-JP" altLang="en-US" sz="1050">
                <a:solidFill>
                  <a:schemeClr val="bg1"/>
                </a:solidFill>
                <a:latin typeface="Meiryo" panose="020B0604030504040204" pitchFamily="34" charset="-128"/>
                <a:ea typeface="Meiryo" panose="020B0604030504040204" pitchFamily="34" charset="-128"/>
              </a:rPr>
              <a:t>年度版情報通信白書．</a:t>
            </a:r>
            <a:r>
              <a:rPr lang="en" altLang="ja-JP" sz="1050" dirty="0">
                <a:solidFill>
                  <a:schemeClr val="bg1"/>
                </a:solidFill>
                <a:latin typeface="Meiryo" panose="020B0604030504040204" pitchFamily="34" charset="-128"/>
                <a:ea typeface="Meiryo" panose="020B0604030504040204" pitchFamily="34" charset="-128"/>
              </a:rPr>
              <a:t>https://www.soumu.go.jp/</a:t>
            </a:r>
            <a:r>
              <a:rPr lang="en" altLang="ja-JP" sz="1050" dirty="0" err="1">
                <a:solidFill>
                  <a:schemeClr val="bg1"/>
                </a:solidFill>
                <a:latin typeface="Meiryo" panose="020B0604030504040204" pitchFamily="34" charset="-128"/>
                <a:ea typeface="Meiryo" panose="020B0604030504040204" pitchFamily="34" charset="-128"/>
              </a:rPr>
              <a:t>johotsusintokei</a:t>
            </a:r>
            <a:r>
              <a:rPr lang="en" altLang="ja-JP" sz="1050" dirty="0">
                <a:solidFill>
                  <a:schemeClr val="bg1"/>
                </a:solidFill>
                <a:latin typeface="Meiryo" panose="020B0604030504040204" pitchFamily="34" charset="-128"/>
                <a:ea typeface="Meiryo" panose="020B0604030504040204" pitchFamily="34" charset="-128"/>
              </a:rPr>
              <a:t>/whitepaper/ja/r05/html/datashu.html#f00212</a:t>
            </a:r>
            <a:endParaRPr kumimoji="1" lang="ja-JP" altLang="en-US" sz="1050">
              <a:solidFill>
                <a:schemeClr val="bg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2007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838CE-2AB2-AF1F-8BE6-B2855A287D7A}"/>
              </a:ext>
            </a:extLst>
          </p:cNvPr>
          <p:cNvSpPr>
            <a:spLocks noGrp="1"/>
          </p:cNvSpPr>
          <p:nvPr>
            <p:ph type="title"/>
          </p:nvPr>
        </p:nvSpPr>
        <p:spPr/>
        <p:txBody>
          <a:bodyPr/>
          <a:lstStyle/>
          <a:p>
            <a:r>
              <a:rPr kumimoji="1" lang="ja-JP" altLang="en-US"/>
              <a:t>研究背景（</a:t>
            </a:r>
            <a:r>
              <a:rPr lang="en-US" altLang="ja-JP" dirty="0"/>
              <a:t>2</a:t>
            </a:r>
            <a:r>
              <a:rPr kumimoji="1" lang="en-US" altLang="ja-JP" dirty="0"/>
              <a:t>/4</a:t>
            </a:r>
            <a:r>
              <a:rPr kumimoji="1" lang="ja-JP" altLang="en-US"/>
              <a:t>）</a:t>
            </a:r>
          </a:p>
        </p:txBody>
      </p:sp>
      <p:sp>
        <p:nvSpPr>
          <p:cNvPr id="5" name="スライド番号プレースホルダー 4">
            <a:extLst>
              <a:ext uri="{FF2B5EF4-FFF2-40B4-BE49-F238E27FC236}">
                <a16:creationId xmlns:a16="http://schemas.microsoft.com/office/drawing/2014/main" id="{B71836A8-0ADE-7E24-B22D-9BBFFCE8D6CF}"/>
              </a:ext>
            </a:extLst>
          </p:cNvPr>
          <p:cNvSpPr>
            <a:spLocks noGrp="1"/>
          </p:cNvSpPr>
          <p:nvPr>
            <p:ph type="sldNum" sz="quarter" idx="12"/>
          </p:nvPr>
        </p:nvSpPr>
        <p:spPr/>
        <p:txBody>
          <a:bodyPr/>
          <a:lstStyle/>
          <a:p>
            <a:fld id="{FF048DB3-8E30-DB42-BCAD-14D1B5115906}" type="slidenum">
              <a:rPr kumimoji="1" lang="ja-JP" altLang="en-US" smtClean="0"/>
              <a:t>4</a:t>
            </a:fld>
            <a:endParaRPr kumimoji="1" lang="ja-JP" altLang="en-US"/>
          </a:p>
        </p:txBody>
      </p:sp>
      <p:sp>
        <p:nvSpPr>
          <p:cNvPr id="8" name="コンテンツ プレースホルダー 7">
            <a:extLst>
              <a:ext uri="{FF2B5EF4-FFF2-40B4-BE49-F238E27FC236}">
                <a16:creationId xmlns:a16="http://schemas.microsoft.com/office/drawing/2014/main" id="{4CD66F05-9F55-5190-ABCE-3C66471385C2}"/>
              </a:ext>
            </a:extLst>
          </p:cNvPr>
          <p:cNvSpPr>
            <a:spLocks noGrp="1"/>
          </p:cNvSpPr>
          <p:nvPr>
            <p:ph idx="1"/>
          </p:nvPr>
        </p:nvSpPr>
        <p:spPr>
          <a:xfrm>
            <a:off x="628650" y="1463041"/>
            <a:ext cx="8515350" cy="4573903"/>
          </a:xfrm>
        </p:spPr>
        <p:txBody>
          <a:bodyPr/>
          <a:lstStyle/>
          <a:p>
            <a:r>
              <a:rPr lang="en-US" altLang="ja-JP" dirty="0"/>
              <a:t>IoT</a:t>
            </a:r>
            <a:r>
              <a:rPr lang="ja-JP" altLang="en-US"/>
              <a:t>機器を対象としたマルウェア</a:t>
            </a:r>
            <a:endParaRPr lang="en-US" altLang="ja-JP" dirty="0"/>
          </a:p>
          <a:p>
            <a:pPr lvl="1"/>
            <a:r>
              <a:rPr lang="ja-JP" altLang="en-US"/>
              <a:t>スマート家電や監視カメラ等幅広い</a:t>
            </a:r>
            <a:r>
              <a:rPr lang="en-US" altLang="ja-JP" dirty="0"/>
              <a:t>IoT</a:t>
            </a:r>
            <a:r>
              <a:rPr lang="ja-JP" altLang="en-US"/>
              <a:t>機器が対象</a:t>
            </a:r>
            <a:endParaRPr lang="en-US" altLang="ja-JP" dirty="0"/>
          </a:p>
          <a:p>
            <a:pPr lvl="1"/>
            <a:r>
              <a:rPr lang="ja-JP" altLang="en-US"/>
              <a:t>脆弱な</a:t>
            </a:r>
            <a:r>
              <a:rPr lang="en-US" altLang="ja-JP" dirty="0"/>
              <a:t>IoT</a:t>
            </a:r>
            <a:r>
              <a:rPr lang="ja-JP" altLang="en-US"/>
              <a:t>機器を標的</a:t>
            </a:r>
            <a:endParaRPr lang="en-US" altLang="ja-JP" dirty="0"/>
          </a:p>
          <a:p>
            <a:pPr lvl="1"/>
            <a:r>
              <a:rPr lang="ja-JP" altLang="en-US"/>
              <a:t>個人情報の窃取や</a:t>
            </a:r>
            <a:r>
              <a:rPr lang="en-US" altLang="ja-JP" dirty="0"/>
              <a:t>DDoS</a:t>
            </a:r>
            <a:r>
              <a:rPr lang="ja-JP" altLang="en-US"/>
              <a:t>攻撃の踏み台</a:t>
            </a:r>
            <a:endParaRPr lang="en-US" altLang="ja-JP" dirty="0"/>
          </a:p>
          <a:p>
            <a:pPr lvl="1"/>
            <a:r>
              <a:rPr lang="en-US" altLang="ja-JP" dirty="0" err="1"/>
              <a:t>Mirai</a:t>
            </a:r>
            <a:r>
              <a:rPr lang="ja-JP" altLang="en-US"/>
              <a:t>や</a:t>
            </a:r>
            <a:r>
              <a:rPr lang="en-US" altLang="ja-JP" dirty="0" err="1"/>
              <a:t>Mirai</a:t>
            </a:r>
            <a:r>
              <a:rPr lang="ja-JP" altLang="en-US"/>
              <a:t>の派生型マルウェアが報告</a:t>
            </a:r>
            <a:endParaRPr lang="en-US" altLang="ja-JP" dirty="0"/>
          </a:p>
          <a:p>
            <a:endParaRPr lang="en-US" altLang="ja-JP" dirty="0"/>
          </a:p>
          <a:p>
            <a:r>
              <a:rPr lang="en-US" altLang="ja-JP" dirty="0" err="1"/>
              <a:t>Mirai</a:t>
            </a:r>
            <a:r>
              <a:rPr lang="ja-JP" altLang="en-US"/>
              <a:t>（亜種を含む）に感染した</a:t>
            </a:r>
            <a:r>
              <a:rPr lang="en-US" altLang="ja-JP" dirty="0"/>
              <a:t>IoT</a:t>
            </a:r>
            <a:r>
              <a:rPr lang="ja-JP" altLang="en-US"/>
              <a:t>ボットの観測数（</a:t>
            </a:r>
            <a:r>
              <a:rPr lang="en-US" altLang="ja-JP" dirty="0"/>
              <a:t>1</a:t>
            </a:r>
            <a:r>
              <a:rPr lang="ja-JP" altLang="en-US"/>
              <a:t>日あたり）</a:t>
            </a:r>
            <a:endParaRPr lang="en-US" altLang="ja-JP" dirty="0"/>
          </a:p>
          <a:p>
            <a:pPr lvl="1"/>
            <a:r>
              <a:rPr lang="ja-JP" altLang="en-US"/>
              <a:t>世界全体：</a:t>
            </a:r>
            <a:r>
              <a:rPr lang="en-US" altLang="ja-JP" dirty="0"/>
              <a:t>6</a:t>
            </a:r>
            <a:r>
              <a:rPr lang="ja-JP" altLang="en-US"/>
              <a:t>万から</a:t>
            </a:r>
            <a:r>
              <a:rPr lang="en-US" altLang="ja-JP" dirty="0"/>
              <a:t>14</a:t>
            </a:r>
            <a:r>
              <a:rPr lang="ja-JP" altLang="en-US"/>
              <a:t>万台で推移</a:t>
            </a:r>
            <a:endParaRPr lang="en-US" altLang="ja-JP" dirty="0"/>
          </a:p>
          <a:p>
            <a:pPr lvl="1"/>
            <a:r>
              <a:rPr lang="ja-JP" altLang="en-US"/>
              <a:t>日本国内：</a:t>
            </a:r>
            <a:r>
              <a:rPr lang="en-US" altLang="ja-JP" dirty="0"/>
              <a:t>1</a:t>
            </a:r>
            <a:r>
              <a:rPr lang="ja-JP" altLang="en-US"/>
              <a:t>千から</a:t>
            </a:r>
            <a:r>
              <a:rPr lang="en-US" altLang="ja-JP" dirty="0"/>
              <a:t>6</a:t>
            </a:r>
            <a:r>
              <a:rPr lang="ja-JP" altLang="en-US"/>
              <a:t>千台で推移</a:t>
            </a:r>
            <a:endParaRPr lang="en-US" altLang="ja-JP" dirty="0"/>
          </a:p>
        </p:txBody>
      </p:sp>
    </p:spTree>
    <p:extLst>
      <p:ext uri="{BB962C8B-B14F-4D97-AF65-F5344CB8AC3E}">
        <p14:creationId xmlns:p14="http://schemas.microsoft.com/office/powerpoint/2010/main" val="346877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838CE-2AB2-AF1F-8BE6-B2855A287D7A}"/>
              </a:ext>
            </a:extLst>
          </p:cNvPr>
          <p:cNvSpPr>
            <a:spLocks noGrp="1"/>
          </p:cNvSpPr>
          <p:nvPr>
            <p:ph type="title"/>
          </p:nvPr>
        </p:nvSpPr>
        <p:spPr/>
        <p:txBody>
          <a:bodyPr/>
          <a:lstStyle/>
          <a:p>
            <a:r>
              <a:rPr kumimoji="1" lang="ja-JP" altLang="en-US"/>
              <a:t>研究背景（</a:t>
            </a:r>
            <a:r>
              <a:rPr lang="en-US" altLang="ja-JP" dirty="0"/>
              <a:t>3</a:t>
            </a:r>
            <a:r>
              <a:rPr kumimoji="1" lang="en-US" altLang="ja-JP" dirty="0"/>
              <a:t>/4</a:t>
            </a:r>
            <a:r>
              <a:rPr kumimoji="1" lang="ja-JP" altLang="en-US"/>
              <a:t>）</a:t>
            </a:r>
          </a:p>
        </p:txBody>
      </p:sp>
      <p:sp>
        <p:nvSpPr>
          <p:cNvPr id="5" name="スライド番号プレースホルダー 4">
            <a:extLst>
              <a:ext uri="{FF2B5EF4-FFF2-40B4-BE49-F238E27FC236}">
                <a16:creationId xmlns:a16="http://schemas.microsoft.com/office/drawing/2014/main" id="{B71836A8-0ADE-7E24-B22D-9BBFFCE8D6CF}"/>
              </a:ext>
            </a:extLst>
          </p:cNvPr>
          <p:cNvSpPr>
            <a:spLocks noGrp="1"/>
          </p:cNvSpPr>
          <p:nvPr>
            <p:ph type="sldNum" sz="quarter" idx="12"/>
          </p:nvPr>
        </p:nvSpPr>
        <p:spPr/>
        <p:txBody>
          <a:bodyPr/>
          <a:lstStyle/>
          <a:p>
            <a:fld id="{FF048DB3-8E30-DB42-BCAD-14D1B5115906}" type="slidenum">
              <a:rPr kumimoji="1" lang="ja-JP" altLang="en-US" smtClean="0"/>
              <a:t>5</a:t>
            </a:fld>
            <a:endParaRPr kumimoji="1" lang="ja-JP" altLang="en-US"/>
          </a:p>
        </p:txBody>
      </p:sp>
      <p:sp>
        <p:nvSpPr>
          <p:cNvPr id="8" name="コンテンツ プレースホルダー 7">
            <a:extLst>
              <a:ext uri="{FF2B5EF4-FFF2-40B4-BE49-F238E27FC236}">
                <a16:creationId xmlns:a16="http://schemas.microsoft.com/office/drawing/2014/main" id="{4CD66F05-9F55-5190-ABCE-3C66471385C2}"/>
              </a:ext>
            </a:extLst>
          </p:cNvPr>
          <p:cNvSpPr>
            <a:spLocks noGrp="1"/>
          </p:cNvSpPr>
          <p:nvPr>
            <p:ph idx="1"/>
          </p:nvPr>
        </p:nvSpPr>
        <p:spPr>
          <a:xfrm>
            <a:off x="628650" y="1463041"/>
            <a:ext cx="8515350" cy="4573903"/>
          </a:xfrm>
        </p:spPr>
        <p:txBody>
          <a:bodyPr/>
          <a:lstStyle/>
          <a:p>
            <a:r>
              <a:rPr lang="en-US" altLang="ja-JP" dirty="0"/>
              <a:t>IoT</a:t>
            </a:r>
            <a:r>
              <a:rPr lang="ja-JP" altLang="en-US"/>
              <a:t>機器に関するセキュア開発の課題</a:t>
            </a:r>
            <a:endParaRPr lang="en-US" altLang="ja-JP" dirty="0"/>
          </a:p>
          <a:p>
            <a:pPr lvl="1"/>
            <a:r>
              <a:rPr lang="ja-JP" altLang="en-US"/>
              <a:t>サイバーセキュリティに関する研修や気づきを得る機会は都市部に集中しており，全国で均等に開催されているとは言えない</a:t>
            </a:r>
            <a:endParaRPr lang="en-US" altLang="ja-JP" dirty="0"/>
          </a:p>
          <a:p>
            <a:pPr lvl="1"/>
            <a:r>
              <a:rPr lang="ja-JP" altLang="en-US"/>
              <a:t>地方の中小企業ではサイバーセキュリティ専門の人材の雇用や専門組織設置の余裕がなく，体制の構築が十分でない場合がある</a:t>
            </a:r>
            <a:endParaRPr lang="en-US" altLang="ja-JP" dirty="0"/>
          </a:p>
          <a:p>
            <a:pPr lvl="1"/>
            <a:endParaRPr lang="en-US" altLang="ja-JP" dirty="0"/>
          </a:p>
          <a:p>
            <a:r>
              <a:rPr lang="ja-JP" altLang="en-US"/>
              <a:t>セキュリティ対策実施の課題</a:t>
            </a:r>
            <a:endParaRPr lang="en-US" altLang="ja-JP" dirty="0"/>
          </a:p>
          <a:p>
            <a:pPr lvl="1"/>
            <a:r>
              <a:rPr lang="ja-JP" altLang="en-US"/>
              <a:t>社内にセキュリティに知見のある人材が少ない</a:t>
            </a:r>
            <a:endParaRPr lang="en-US" altLang="ja-JP" dirty="0"/>
          </a:p>
          <a:p>
            <a:pPr lvl="1"/>
            <a:r>
              <a:rPr lang="ja-JP" altLang="en-US"/>
              <a:t>開発段階において，セキュリティ対策のための体制に費用をかけられない</a:t>
            </a:r>
            <a:endParaRPr lang="en-US" altLang="ja-JP" dirty="0"/>
          </a:p>
          <a:p>
            <a:pPr lvl="1"/>
            <a:endParaRPr lang="en-US" altLang="ja-JP" dirty="0"/>
          </a:p>
          <a:p>
            <a:pPr lvl="1"/>
            <a:endParaRPr lang="ja-JP" altLang="en-US"/>
          </a:p>
        </p:txBody>
      </p:sp>
    </p:spTree>
    <p:extLst>
      <p:ext uri="{BB962C8B-B14F-4D97-AF65-F5344CB8AC3E}">
        <p14:creationId xmlns:p14="http://schemas.microsoft.com/office/powerpoint/2010/main" val="347239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838CE-2AB2-AF1F-8BE6-B2855A287D7A}"/>
              </a:ext>
            </a:extLst>
          </p:cNvPr>
          <p:cNvSpPr>
            <a:spLocks noGrp="1"/>
          </p:cNvSpPr>
          <p:nvPr>
            <p:ph type="title"/>
          </p:nvPr>
        </p:nvSpPr>
        <p:spPr/>
        <p:txBody>
          <a:bodyPr/>
          <a:lstStyle/>
          <a:p>
            <a:r>
              <a:rPr kumimoji="1" lang="ja-JP" altLang="en-US"/>
              <a:t>研究背景（</a:t>
            </a:r>
            <a:r>
              <a:rPr kumimoji="1" lang="en-US" altLang="ja-JP" dirty="0"/>
              <a:t>4/4</a:t>
            </a:r>
            <a:r>
              <a:rPr kumimoji="1" lang="ja-JP" altLang="en-US"/>
              <a:t>）</a:t>
            </a:r>
          </a:p>
        </p:txBody>
      </p:sp>
      <p:sp>
        <p:nvSpPr>
          <p:cNvPr id="5" name="スライド番号プレースホルダー 4">
            <a:extLst>
              <a:ext uri="{FF2B5EF4-FFF2-40B4-BE49-F238E27FC236}">
                <a16:creationId xmlns:a16="http://schemas.microsoft.com/office/drawing/2014/main" id="{B71836A8-0ADE-7E24-B22D-9BBFFCE8D6CF}"/>
              </a:ext>
            </a:extLst>
          </p:cNvPr>
          <p:cNvSpPr>
            <a:spLocks noGrp="1"/>
          </p:cNvSpPr>
          <p:nvPr>
            <p:ph type="sldNum" sz="quarter" idx="12"/>
          </p:nvPr>
        </p:nvSpPr>
        <p:spPr/>
        <p:txBody>
          <a:bodyPr/>
          <a:lstStyle/>
          <a:p>
            <a:fld id="{FF048DB3-8E30-DB42-BCAD-14D1B5115906}" type="slidenum">
              <a:rPr kumimoji="1" lang="ja-JP" altLang="en-US" smtClean="0"/>
              <a:t>6</a:t>
            </a:fld>
            <a:endParaRPr kumimoji="1" lang="ja-JP" altLang="en-US"/>
          </a:p>
        </p:txBody>
      </p:sp>
      <p:sp>
        <p:nvSpPr>
          <p:cNvPr id="8" name="コンテンツ プレースホルダー 7">
            <a:extLst>
              <a:ext uri="{FF2B5EF4-FFF2-40B4-BE49-F238E27FC236}">
                <a16:creationId xmlns:a16="http://schemas.microsoft.com/office/drawing/2014/main" id="{4CD66F05-9F55-5190-ABCE-3C66471385C2}"/>
              </a:ext>
            </a:extLst>
          </p:cNvPr>
          <p:cNvSpPr>
            <a:spLocks noGrp="1"/>
          </p:cNvSpPr>
          <p:nvPr>
            <p:ph idx="1"/>
          </p:nvPr>
        </p:nvSpPr>
        <p:spPr/>
        <p:txBody>
          <a:bodyPr/>
          <a:lstStyle/>
          <a:p>
            <a:r>
              <a:rPr lang="en-US" altLang="ja-JP" dirty="0"/>
              <a:t>OWASP IoT Top 10(2018</a:t>
            </a:r>
            <a:r>
              <a:rPr lang="ja-JP" altLang="en-US"/>
              <a:t>年版</a:t>
            </a:r>
            <a:r>
              <a:rPr lang="en-US" altLang="ja-JP" dirty="0"/>
              <a:t>)</a:t>
            </a:r>
            <a:r>
              <a:rPr lang="ja-JP" altLang="en-US"/>
              <a:t> </a:t>
            </a:r>
            <a:endParaRPr lang="en-US" altLang="ja-JP" dirty="0"/>
          </a:p>
          <a:p>
            <a:pPr lvl="1"/>
            <a:r>
              <a:rPr lang="ja-JP" altLang="en-US">
                <a:sym typeface="Meiryo"/>
              </a:rPr>
              <a:t>弱く推測可能なパスワード</a:t>
            </a:r>
            <a:endParaRPr lang="en-US" altLang="ja-JP" dirty="0">
              <a:sym typeface="Meiryo"/>
            </a:endParaRPr>
          </a:p>
          <a:p>
            <a:pPr lvl="1"/>
            <a:r>
              <a:rPr lang="ja-JP" altLang="en-US" sz="2000">
                <a:sym typeface="Meiryo"/>
              </a:rPr>
              <a:t>安全でないネットワークサービス</a:t>
            </a:r>
            <a:endParaRPr lang="en-US" altLang="ja-JP" sz="2000" dirty="0">
              <a:sym typeface="Meiryo"/>
            </a:endParaRPr>
          </a:p>
          <a:p>
            <a:pPr lvl="1"/>
            <a:r>
              <a:rPr lang="ja-JP" altLang="en-US" sz="2000">
                <a:sym typeface="Meiryo"/>
              </a:rPr>
              <a:t>安全ではないエコシステムインタフェース</a:t>
            </a:r>
            <a:endParaRPr lang="en-US" altLang="ja-JP" sz="2000" dirty="0">
              <a:sym typeface="Meiryo"/>
            </a:endParaRPr>
          </a:p>
          <a:p>
            <a:pPr lvl="1"/>
            <a:r>
              <a:rPr lang="ja-JP" altLang="en-US" sz="2000">
                <a:sym typeface="Meiryo"/>
              </a:rPr>
              <a:t>安全な更新メカニズムの欠如</a:t>
            </a:r>
            <a:endParaRPr lang="en-US" altLang="ja-JP" sz="2000" dirty="0">
              <a:sym typeface="Meiryo"/>
            </a:endParaRPr>
          </a:p>
          <a:p>
            <a:pPr lvl="1"/>
            <a:r>
              <a:rPr lang="ja-JP" altLang="en-US" sz="2000">
                <a:sym typeface="Meiryo"/>
              </a:rPr>
              <a:t>安全でない，もしくは古いコンポーネントの使用</a:t>
            </a:r>
            <a:endParaRPr lang="en-US" altLang="ja-JP" sz="2000" dirty="0">
              <a:sym typeface="Meiryo"/>
            </a:endParaRPr>
          </a:p>
          <a:p>
            <a:pPr lvl="1"/>
            <a:r>
              <a:rPr lang="ja-JP" altLang="en-US" sz="2000">
                <a:latin typeface="Meiryo" panose="020B0604030504040204" pitchFamily="34" charset="-128"/>
                <a:ea typeface="Meiryo" panose="020B0604030504040204" pitchFamily="34" charset="-128"/>
              </a:rPr>
              <a:t>不十分なプライバシー保護</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安全でないデータの転送と保存</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デバイス管理の欠如</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安全でないデフォルト設定</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物理的堅牢性の不足</a:t>
            </a:r>
          </a:p>
        </p:txBody>
      </p:sp>
    </p:spTree>
    <p:extLst>
      <p:ext uri="{BB962C8B-B14F-4D97-AF65-F5344CB8AC3E}">
        <p14:creationId xmlns:p14="http://schemas.microsoft.com/office/powerpoint/2010/main" val="66276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945E7-AF63-C042-483B-DDA60647C3A0}"/>
              </a:ext>
            </a:extLst>
          </p:cNvPr>
          <p:cNvSpPr>
            <a:spLocks noGrp="1"/>
          </p:cNvSpPr>
          <p:nvPr>
            <p:ph type="title"/>
          </p:nvPr>
        </p:nvSpPr>
        <p:spPr/>
        <p:txBody>
          <a:bodyPr/>
          <a:lstStyle/>
          <a:p>
            <a:r>
              <a:rPr kumimoji="1" lang="ja-JP" altLang="en-US"/>
              <a:t>関連研究</a:t>
            </a:r>
          </a:p>
        </p:txBody>
      </p:sp>
      <p:sp>
        <p:nvSpPr>
          <p:cNvPr id="3" name="コンテンツ プレースホルダー 2">
            <a:extLst>
              <a:ext uri="{FF2B5EF4-FFF2-40B4-BE49-F238E27FC236}">
                <a16:creationId xmlns:a16="http://schemas.microsoft.com/office/drawing/2014/main" id="{6CA78B0A-7712-488E-2337-631002254D8F}"/>
              </a:ext>
            </a:extLst>
          </p:cNvPr>
          <p:cNvSpPr>
            <a:spLocks noGrp="1"/>
          </p:cNvSpPr>
          <p:nvPr>
            <p:ph idx="1"/>
          </p:nvPr>
        </p:nvSpPr>
        <p:spPr/>
        <p:txBody>
          <a:bodyPr/>
          <a:lstStyle/>
          <a:p>
            <a:r>
              <a:rPr lang="en-US" altLang="ja-JP" dirty="0"/>
              <a:t>IoT</a:t>
            </a:r>
            <a:r>
              <a:rPr lang="ja-JP" altLang="en-US"/>
              <a:t>セキュリティ教材の研究開発</a:t>
            </a:r>
            <a:endParaRPr lang="en-US" altLang="ja-JP" dirty="0"/>
          </a:p>
          <a:p>
            <a:pPr lvl="1"/>
            <a:r>
              <a:rPr kumimoji="1" lang="ja-JP" altLang="en-US"/>
              <a:t>演習項目は</a:t>
            </a:r>
            <a:r>
              <a:rPr kumimoji="1" lang="en-US" altLang="ja-JP" dirty="0"/>
              <a:t>OWASP IoT Top10</a:t>
            </a:r>
            <a:r>
              <a:rPr kumimoji="1" lang="ja-JP" altLang="en-US"/>
              <a:t>の</a:t>
            </a:r>
            <a:r>
              <a:rPr kumimoji="1" lang="en-US" altLang="ja-JP" dirty="0"/>
              <a:t>10</a:t>
            </a:r>
            <a:r>
              <a:rPr kumimoji="1" lang="ja-JP" altLang="en-US"/>
              <a:t>項目中</a:t>
            </a:r>
            <a:r>
              <a:rPr kumimoji="1" lang="en-US" altLang="ja-JP" dirty="0"/>
              <a:t>6</a:t>
            </a:r>
            <a:r>
              <a:rPr kumimoji="1" lang="ja-JP" altLang="en-US"/>
              <a:t>項目に対応</a:t>
            </a:r>
            <a:endParaRPr kumimoji="1" lang="en-US" altLang="ja-JP" dirty="0"/>
          </a:p>
          <a:p>
            <a:pPr lvl="1"/>
            <a:r>
              <a:rPr kumimoji="1" lang="ja-JP" altLang="en-US"/>
              <a:t>教材の構築に関して簡略化されていない部分が多い</a:t>
            </a:r>
            <a:endParaRPr kumimoji="1" lang="en-US" altLang="ja-JP" dirty="0"/>
          </a:p>
          <a:p>
            <a:endParaRPr kumimoji="1" lang="ja-JP" altLang="en-US"/>
          </a:p>
        </p:txBody>
      </p:sp>
      <p:sp>
        <p:nvSpPr>
          <p:cNvPr id="5" name="スライド番号プレースホルダー 4">
            <a:extLst>
              <a:ext uri="{FF2B5EF4-FFF2-40B4-BE49-F238E27FC236}">
                <a16:creationId xmlns:a16="http://schemas.microsoft.com/office/drawing/2014/main" id="{7D3DBB53-D329-536E-C07A-F0894EB35049}"/>
              </a:ext>
            </a:extLst>
          </p:cNvPr>
          <p:cNvSpPr>
            <a:spLocks noGrp="1"/>
          </p:cNvSpPr>
          <p:nvPr>
            <p:ph type="sldNum" sz="quarter" idx="12"/>
          </p:nvPr>
        </p:nvSpPr>
        <p:spPr/>
        <p:txBody>
          <a:bodyPr/>
          <a:lstStyle/>
          <a:p>
            <a:fld id="{FF048DB3-8E30-DB42-BCAD-14D1B5115906}" type="slidenum">
              <a:rPr kumimoji="1" lang="ja-JP" altLang="en-US" smtClean="0"/>
              <a:t>7</a:t>
            </a:fld>
            <a:endParaRPr kumimoji="1" lang="ja-JP" altLang="en-US"/>
          </a:p>
        </p:txBody>
      </p:sp>
    </p:spTree>
    <p:extLst>
      <p:ext uri="{BB962C8B-B14F-4D97-AF65-F5344CB8AC3E}">
        <p14:creationId xmlns:p14="http://schemas.microsoft.com/office/powerpoint/2010/main" val="315204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00CE0-A26E-15C4-5061-87764D3EA4BF}"/>
              </a:ext>
            </a:extLst>
          </p:cNvPr>
          <p:cNvSpPr>
            <a:spLocks noGrp="1"/>
          </p:cNvSpPr>
          <p:nvPr>
            <p:ph type="title"/>
          </p:nvPr>
        </p:nvSpPr>
        <p:spPr/>
        <p:txBody>
          <a:bodyPr/>
          <a:lstStyle/>
          <a:p>
            <a:r>
              <a:rPr kumimoji="1" lang="ja-JP" altLang="en-US"/>
              <a:t>提案手法（</a:t>
            </a:r>
            <a:r>
              <a:rPr kumimoji="1" lang="en-US" altLang="ja-JP" dirty="0"/>
              <a:t>1/2</a:t>
            </a:r>
            <a:r>
              <a:rPr kumimoji="1" lang="ja-JP" altLang="en-US"/>
              <a:t>）</a:t>
            </a:r>
          </a:p>
        </p:txBody>
      </p:sp>
      <p:sp>
        <p:nvSpPr>
          <p:cNvPr id="3" name="コンテンツ プレースホルダー 2">
            <a:extLst>
              <a:ext uri="{FF2B5EF4-FFF2-40B4-BE49-F238E27FC236}">
                <a16:creationId xmlns:a16="http://schemas.microsoft.com/office/drawing/2014/main" id="{E3A41945-713D-9CB0-D9B7-A2DFD39B993A}"/>
              </a:ext>
            </a:extLst>
          </p:cNvPr>
          <p:cNvSpPr>
            <a:spLocks noGrp="1"/>
          </p:cNvSpPr>
          <p:nvPr>
            <p:ph idx="1"/>
          </p:nvPr>
        </p:nvSpPr>
        <p:spPr/>
        <p:txBody>
          <a:bodyPr/>
          <a:lstStyle/>
          <a:p>
            <a:r>
              <a:rPr lang="en-US" altLang="ja-JP" dirty="0"/>
              <a:t>OWASP IoT Top 10(2018)</a:t>
            </a:r>
            <a:r>
              <a:rPr lang="ja-JP" altLang="en-US"/>
              <a:t>を基準にした演習項目の選定</a:t>
            </a:r>
            <a:endParaRPr lang="en-US" altLang="ja-JP" dirty="0"/>
          </a:p>
          <a:p>
            <a:pPr lvl="1"/>
            <a:r>
              <a:rPr lang="ja-JP" altLang="en-US">
                <a:sym typeface="Meiryo"/>
              </a:rPr>
              <a:t>弱く推測可能なパスワード</a:t>
            </a:r>
            <a:endParaRPr lang="en-US" altLang="ja-JP" dirty="0">
              <a:sym typeface="Meiryo"/>
            </a:endParaRPr>
          </a:p>
          <a:p>
            <a:pPr lvl="1"/>
            <a:r>
              <a:rPr lang="ja-JP" altLang="en-US" sz="2000">
                <a:sym typeface="Meiryo"/>
              </a:rPr>
              <a:t>安全でないネットワークサービス</a:t>
            </a:r>
            <a:endParaRPr lang="en-US" altLang="ja-JP" sz="2000" dirty="0">
              <a:sym typeface="Meiryo"/>
            </a:endParaRPr>
          </a:p>
          <a:p>
            <a:pPr lvl="1"/>
            <a:r>
              <a:rPr lang="ja-JP" altLang="en-US" sz="2000">
                <a:sym typeface="Meiryo"/>
              </a:rPr>
              <a:t>安全ではないエコシステムインタフェース</a:t>
            </a:r>
            <a:endParaRPr lang="en-US" altLang="ja-JP" sz="2000" dirty="0">
              <a:sym typeface="Meiryo"/>
            </a:endParaRPr>
          </a:p>
          <a:p>
            <a:pPr lvl="1"/>
            <a:r>
              <a:rPr lang="ja-JP" altLang="en-US" sz="2000">
                <a:sym typeface="Meiryo"/>
              </a:rPr>
              <a:t>安全な更新メカニズムの欠如</a:t>
            </a:r>
            <a:endParaRPr lang="en-US" altLang="ja-JP" sz="2000" dirty="0">
              <a:sym typeface="Meiryo"/>
            </a:endParaRPr>
          </a:p>
          <a:p>
            <a:pPr lvl="1"/>
            <a:r>
              <a:rPr lang="ja-JP" altLang="en-US" sz="2000">
                <a:sym typeface="Meiryo"/>
              </a:rPr>
              <a:t>安全でない，もしくは古いコンポーネントの使用</a:t>
            </a:r>
            <a:endParaRPr lang="en-US" altLang="ja-JP" sz="2000" dirty="0">
              <a:sym typeface="Meiryo"/>
            </a:endParaRPr>
          </a:p>
          <a:p>
            <a:pPr lvl="1"/>
            <a:r>
              <a:rPr lang="ja-JP" altLang="en-US" sz="2000">
                <a:latin typeface="Meiryo" panose="020B0604030504040204" pitchFamily="34" charset="-128"/>
                <a:ea typeface="Meiryo" panose="020B0604030504040204" pitchFamily="34" charset="-128"/>
              </a:rPr>
              <a:t>不十分なプライバシー保護</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安全でないデータの転送と保存</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デバイス管理の欠如</a:t>
            </a:r>
            <a:endParaRPr lang="en-US" altLang="ja-JP" sz="2000" dirty="0">
              <a:latin typeface="Meiryo" panose="020B0604030504040204" pitchFamily="34" charset="-128"/>
              <a:ea typeface="Meiryo" panose="020B0604030504040204" pitchFamily="34" charset="-128"/>
            </a:endParaRPr>
          </a:p>
          <a:p>
            <a:pPr lvl="1"/>
            <a:r>
              <a:rPr lang="ja-JP" altLang="en-US" sz="2000">
                <a:latin typeface="Meiryo" panose="020B0604030504040204" pitchFamily="34" charset="-128"/>
                <a:ea typeface="Meiryo" panose="020B0604030504040204" pitchFamily="34" charset="-128"/>
              </a:rPr>
              <a:t>安全でないデフォルト設定</a:t>
            </a:r>
            <a:endParaRPr lang="en-US" altLang="ja-JP" sz="2000" dirty="0">
              <a:latin typeface="Meiryo" panose="020B0604030504040204" pitchFamily="34" charset="-128"/>
              <a:ea typeface="Meiryo" panose="020B0604030504040204" pitchFamily="34" charset="-128"/>
            </a:endParaRPr>
          </a:p>
          <a:p>
            <a:pPr lvl="1"/>
            <a:r>
              <a:rPr lang="ja-JP" altLang="en-US" sz="2000">
                <a:solidFill>
                  <a:srgbClr val="FF0000"/>
                </a:solidFill>
                <a:latin typeface="Meiryo" panose="020B0604030504040204" pitchFamily="34" charset="-128"/>
                <a:ea typeface="Meiryo" panose="020B0604030504040204" pitchFamily="34" charset="-128"/>
              </a:rPr>
              <a:t>物理的堅牢性の不足</a:t>
            </a:r>
          </a:p>
          <a:p>
            <a:pPr lvl="1"/>
            <a:endParaRPr lang="en-US" altLang="ja-JP" sz="2000" dirty="0">
              <a:solidFill>
                <a:srgbClr val="FF0000"/>
              </a:solidFill>
              <a:latin typeface="Meiryo" panose="020B0604030504040204" pitchFamily="34" charset="-128"/>
              <a:ea typeface="Meiryo" panose="020B0604030504040204" pitchFamily="34" charset="-128"/>
            </a:endParaRPr>
          </a:p>
          <a:p>
            <a:pPr lvl="1"/>
            <a:endParaRPr lang="en-US" altLang="ja-JP" sz="2000" dirty="0">
              <a:latin typeface="Meiryo" panose="020B0604030504040204" pitchFamily="34" charset="-128"/>
              <a:ea typeface="Meiryo" panose="020B0604030504040204" pitchFamily="34" charset="-128"/>
            </a:endParaRPr>
          </a:p>
          <a:p>
            <a:pPr lvl="1"/>
            <a:endParaRPr lang="en-US" altLang="ja-JP" sz="2000" dirty="0">
              <a:latin typeface="Meiryo" panose="020B0604030504040204" pitchFamily="34" charset="-128"/>
              <a:ea typeface="Meiryo" panose="020B0604030504040204" pitchFamily="34" charset="-128"/>
            </a:endParaRPr>
          </a:p>
          <a:p>
            <a:pPr lvl="1"/>
            <a:endParaRPr lang="en-US" altLang="ja-JP" sz="2000" dirty="0">
              <a:latin typeface="Meiryo" panose="020B0604030504040204" pitchFamily="34" charset="-128"/>
              <a:ea typeface="Meiryo" panose="020B0604030504040204" pitchFamily="34" charset="-128"/>
            </a:endParaRPr>
          </a:p>
          <a:p>
            <a:pPr lvl="1"/>
            <a:endParaRPr lang="en-US" altLang="ja-JP" sz="2000" dirty="0">
              <a:sym typeface="Meiryo"/>
            </a:endParaRPr>
          </a:p>
          <a:p>
            <a:pPr lvl="1"/>
            <a:endParaRPr lang="en-US" altLang="ja-JP" sz="2000" dirty="0">
              <a:sym typeface="Meiryo"/>
            </a:endParaRPr>
          </a:p>
          <a:p>
            <a:pPr lvl="1"/>
            <a:endParaRPr lang="en-US" altLang="ja-JP" sz="2000" dirty="0">
              <a:sym typeface="Meiryo"/>
            </a:endParaRPr>
          </a:p>
          <a:p>
            <a:pPr lvl="1"/>
            <a:endParaRPr lang="en-US" altLang="ja-JP" sz="2000" dirty="0">
              <a:sym typeface="Meiryo"/>
            </a:endParaRPr>
          </a:p>
          <a:p>
            <a:pPr lvl="1"/>
            <a:endParaRPr lang="en-US" altLang="ja-JP" dirty="0">
              <a:sym typeface="Meiryo"/>
            </a:endParaRPr>
          </a:p>
          <a:p>
            <a:pPr lvl="1"/>
            <a:endParaRPr lang="en-US" altLang="ja-JP" dirty="0">
              <a:sym typeface="Meiryo"/>
            </a:endParaRPr>
          </a:p>
          <a:p>
            <a:endParaRPr lang="en-US" altLang="ja-JP" dirty="0"/>
          </a:p>
          <a:p>
            <a:pPr lvl="1"/>
            <a:endParaRPr lang="en-US" altLang="ja-JP" dirty="0"/>
          </a:p>
          <a:p>
            <a:pPr lvl="1"/>
            <a:endParaRPr kumimoji="1" lang="en-US" altLang="ja-JP" dirty="0"/>
          </a:p>
          <a:p>
            <a:pPr lvl="1"/>
            <a:endParaRPr kumimoji="1" lang="en-US" altLang="ja-JP" dirty="0"/>
          </a:p>
          <a:p>
            <a:endParaRPr kumimoji="1" lang="ja-JP" altLang="en-US"/>
          </a:p>
        </p:txBody>
      </p:sp>
      <p:sp>
        <p:nvSpPr>
          <p:cNvPr id="5" name="スライド番号プレースホルダー 4">
            <a:extLst>
              <a:ext uri="{FF2B5EF4-FFF2-40B4-BE49-F238E27FC236}">
                <a16:creationId xmlns:a16="http://schemas.microsoft.com/office/drawing/2014/main" id="{719823A1-1E50-564B-5E14-6320AFD9FBB9}"/>
              </a:ext>
            </a:extLst>
          </p:cNvPr>
          <p:cNvSpPr>
            <a:spLocks noGrp="1"/>
          </p:cNvSpPr>
          <p:nvPr>
            <p:ph type="sldNum" sz="quarter" idx="12"/>
          </p:nvPr>
        </p:nvSpPr>
        <p:spPr/>
        <p:txBody>
          <a:bodyPr/>
          <a:lstStyle/>
          <a:p>
            <a:fld id="{FF048DB3-8E30-DB42-BCAD-14D1B5115906}" type="slidenum">
              <a:rPr kumimoji="1" lang="ja-JP" altLang="en-US" smtClean="0"/>
              <a:t>8</a:t>
            </a:fld>
            <a:endParaRPr kumimoji="1" lang="ja-JP" altLang="en-US"/>
          </a:p>
        </p:txBody>
      </p:sp>
      <p:pic>
        <p:nvPicPr>
          <p:cNvPr id="4" name="図 3">
            <a:extLst>
              <a:ext uri="{FF2B5EF4-FFF2-40B4-BE49-F238E27FC236}">
                <a16:creationId xmlns:a16="http://schemas.microsoft.com/office/drawing/2014/main" id="{7648CBF0-00C8-939A-0672-47CDB21C3B86}"/>
              </a:ext>
            </a:extLst>
          </p:cNvPr>
          <p:cNvPicPr>
            <a:picLocks noChangeAspect="1"/>
          </p:cNvPicPr>
          <p:nvPr/>
        </p:nvPicPr>
        <p:blipFill>
          <a:blip r:embed="rId3"/>
          <a:stretch>
            <a:fillRect/>
          </a:stretch>
        </p:blipFill>
        <p:spPr>
          <a:xfrm>
            <a:off x="4572000" y="3249666"/>
            <a:ext cx="4048977" cy="3062081"/>
          </a:xfrm>
          <a:prstGeom prst="rect">
            <a:avLst/>
          </a:prstGeom>
        </p:spPr>
      </p:pic>
    </p:spTree>
    <p:extLst>
      <p:ext uri="{BB962C8B-B14F-4D97-AF65-F5344CB8AC3E}">
        <p14:creationId xmlns:p14="http://schemas.microsoft.com/office/powerpoint/2010/main" val="17420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00CE0-A26E-15C4-5061-87764D3EA4BF}"/>
              </a:ext>
            </a:extLst>
          </p:cNvPr>
          <p:cNvSpPr>
            <a:spLocks noGrp="1"/>
          </p:cNvSpPr>
          <p:nvPr>
            <p:ph type="title"/>
          </p:nvPr>
        </p:nvSpPr>
        <p:spPr/>
        <p:txBody>
          <a:bodyPr/>
          <a:lstStyle/>
          <a:p>
            <a:r>
              <a:rPr kumimoji="1" lang="ja-JP" altLang="en-US"/>
              <a:t>提案手法（</a:t>
            </a:r>
            <a:r>
              <a:rPr lang="en-US" altLang="ja-JP" dirty="0"/>
              <a:t>2</a:t>
            </a:r>
            <a:r>
              <a:rPr kumimoji="1" lang="en-US" altLang="ja-JP" dirty="0"/>
              <a:t>/2</a:t>
            </a:r>
            <a:r>
              <a:rPr kumimoji="1" lang="ja-JP" altLang="en-US"/>
              <a:t>）</a:t>
            </a:r>
          </a:p>
        </p:txBody>
      </p:sp>
      <p:sp>
        <p:nvSpPr>
          <p:cNvPr id="3" name="コンテンツ プレースホルダー 2">
            <a:extLst>
              <a:ext uri="{FF2B5EF4-FFF2-40B4-BE49-F238E27FC236}">
                <a16:creationId xmlns:a16="http://schemas.microsoft.com/office/drawing/2014/main" id="{E3A41945-713D-9CB0-D9B7-A2DFD39B993A}"/>
              </a:ext>
            </a:extLst>
          </p:cNvPr>
          <p:cNvSpPr>
            <a:spLocks noGrp="1"/>
          </p:cNvSpPr>
          <p:nvPr>
            <p:ph idx="1"/>
          </p:nvPr>
        </p:nvSpPr>
        <p:spPr/>
        <p:txBody>
          <a:bodyPr/>
          <a:lstStyle/>
          <a:p>
            <a:pPr marL="0" indent="0">
              <a:buNone/>
            </a:pPr>
            <a:r>
              <a:rPr lang="ja-JP" altLang="en-US"/>
              <a:t>・教材構築手順の簡略化</a:t>
            </a:r>
            <a:endParaRPr lang="en-US" altLang="ja-JP" dirty="0"/>
          </a:p>
          <a:p>
            <a:pPr lvl="1"/>
            <a:r>
              <a:rPr lang="en-US" altLang="ja-JP" dirty="0"/>
              <a:t>Bash</a:t>
            </a:r>
            <a:r>
              <a:rPr lang="ja-JP" altLang="en-US"/>
              <a:t>スクリプトの作成</a:t>
            </a:r>
            <a:endParaRPr lang="en-US" altLang="ja-JP" dirty="0"/>
          </a:p>
          <a:p>
            <a:pPr lvl="1"/>
            <a:r>
              <a:rPr lang="ja-JP" altLang="en-US"/>
              <a:t>イメージファイルの使用</a:t>
            </a:r>
            <a:endParaRPr lang="en-US" altLang="ja-JP" dirty="0"/>
          </a:p>
          <a:p>
            <a:pPr marL="342900" lvl="1" indent="0">
              <a:buNone/>
            </a:pPr>
            <a:endParaRPr lang="en-US" altLang="ja-JP" dirty="0"/>
          </a:p>
          <a:p>
            <a:r>
              <a:rPr kumimoji="1" lang="ja-JP" altLang="en-US"/>
              <a:t>作成した教材を用いた演習の実施</a:t>
            </a:r>
            <a:endParaRPr kumimoji="1" lang="en-US" altLang="ja-JP" dirty="0"/>
          </a:p>
          <a:p>
            <a:pPr lvl="1"/>
            <a:r>
              <a:rPr lang="ja-JP" altLang="en-US"/>
              <a:t>演習前後での各演習項目の理解度の変化を調査</a:t>
            </a:r>
            <a:endParaRPr lang="en-US" altLang="ja-JP" dirty="0"/>
          </a:p>
          <a:p>
            <a:pPr lvl="1"/>
            <a:r>
              <a:rPr kumimoji="1" lang="ja-JP" altLang="en-US"/>
              <a:t>選定した学習項目の難易度と有用性を評価</a:t>
            </a:r>
            <a:endParaRPr kumimoji="1" lang="en-US" altLang="ja-JP" dirty="0"/>
          </a:p>
          <a:p>
            <a:pPr lvl="1"/>
            <a:r>
              <a:rPr kumimoji="1" lang="ja-JP" altLang="en-US"/>
              <a:t>教材構築の簡略化への取り組みを評価</a:t>
            </a:r>
            <a:endParaRPr kumimoji="1" lang="en-US" altLang="ja-JP" dirty="0"/>
          </a:p>
          <a:p>
            <a:endParaRPr kumimoji="1" lang="en-US" altLang="ja-JP" dirty="0"/>
          </a:p>
          <a:p>
            <a:pPr lvl="1"/>
            <a:endParaRPr kumimoji="1" lang="en-US" altLang="ja-JP" dirty="0"/>
          </a:p>
          <a:p>
            <a:pPr lvl="1"/>
            <a:endParaRPr kumimoji="1" lang="en-US" altLang="ja-JP" dirty="0"/>
          </a:p>
          <a:p>
            <a:endParaRPr kumimoji="1" lang="ja-JP" altLang="en-US"/>
          </a:p>
        </p:txBody>
      </p:sp>
      <p:sp>
        <p:nvSpPr>
          <p:cNvPr id="5" name="スライド番号プレースホルダー 4">
            <a:extLst>
              <a:ext uri="{FF2B5EF4-FFF2-40B4-BE49-F238E27FC236}">
                <a16:creationId xmlns:a16="http://schemas.microsoft.com/office/drawing/2014/main" id="{719823A1-1E50-564B-5E14-6320AFD9FBB9}"/>
              </a:ext>
            </a:extLst>
          </p:cNvPr>
          <p:cNvSpPr>
            <a:spLocks noGrp="1"/>
          </p:cNvSpPr>
          <p:nvPr>
            <p:ph type="sldNum" sz="quarter" idx="12"/>
          </p:nvPr>
        </p:nvSpPr>
        <p:spPr/>
        <p:txBody>
          <a:bodyPr/>
          <a:lstStyle/>
          <a:p>
            <a:fld id="{FF048DB3-8E30-DB42-BCAD-14D1B5115906}" type="slidenum">
              <a:rPr kumimoji="1" lang="ja-JP" altLang="en-US" smtClean="0"/>
              <a:t>9</a:t>
            </a:fld>
            <a:endParaRPr kumimoji="1" lang="ja-JP" altLang="en-US"/>
          </a:p>
        </p:txBody>
      </p:sp>
    </p:spTree>
    <p:extLst>
      <p:ext uri="{BB962C8B-B14F-4D97-AF65-F5344CB8AC3E}">
        <p14:creationId xmlns:p14="http://schemas.microsoft.com/office/powerpoint/2010/main" val="22008130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sis" id="{CD5C5C69-0E4A-8643-B052-88C59CD75EB0}" vid="{61F5AFE6-4AEF-B445-BA24-BE1326F91D8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370</TotalTime>
  <Words>1642</Words>
  <Application>Microsoft Macintosh PowerPoint</Application>
  <PresentationFormat>画面に合わせる (4:3)</PresentationFormat>
  <Paragraphs>266</Paragraphs>
  <Slides>29</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Meiryo UI</vt:lpstr>
      <vt:lpstr>Noto Sans JP</vt:lpstr>
      <vt:lpstr>Noto Sans Symbols</vt:lpstr>
      <vt:lpstr>Meiryo</vt:lpstr>
      <vt:lpstr>游ゴシック</vt:lpstr>
      <vt:lpstr>Arial</vt:lpstr>
      <vt:lpstr>Wingdings</vt:lpstr>
      <vt:lpstr>Office テーマ</vt:lpstr>
      <vt:lpstr> 組み込みIoT機器に関するセキュリティ対策演習教材の作成と評価</vt:lpstr>
      <vt:lpstr>目次</vt:lpstr>
      <vt:lpstr>研究背景（1/4）</vt:lpstr>
      <vt:lpstr>研究背景（2/4）</vt:lpstr>
      <vt:lpstr>研究背景（3/4）</vt:lpstr>
      <vt:lpstr>研究背景（4/4）</vt:lpstr>
      <vt:lpstr>関連研究</vt:lpstr>
      <vt:lpstr>提案手法（1/2）</vt:lpstr>
      <vt:lpstr>提案手法（2/2）</vt:lpstr>
      <vt:lpstr>実装（演習イメージ)</vt:lpstr>
      <vt:lpstr>実験</vt:lpstr>
      <vt:lpstr>評価</vt:lpstr>
      <vt:lpstr>評価</vt:lpstr>
      <vt:lpstr>評価</vt:lpstr>
      <vt:lpstr>評価</vt:lpstr>
      <vt:lpstr>まとめ</vt:lpstr>
      <vt:lpstr>補足資料</vt:lpstr>
      <vt:lpstr>補足資料</vt:lpstr>
      <vt:lpstr>PowerPoint プレゼンテーション</vt:lpstr>
      <vt:lpstr>PowerPoint プレゼンテーション</vt:lpstr>
      <vt:lpstr>修了したい！！！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伊原 諒祐(is0396vp)</dc:creator>
  <cp:lastModifiedBy>伊原 諒祐(is0396vp)</cp:lastModifiedBy>
  <cp:revision>80</cp:revision>
  <dcterms:created xsi:type="dcterms:W3CDTF">2024-02-01T10:37:09Z</dcterms:created>
  <dcterms:modified xsi:type="dcterms:W3CDTF">2024-02-01T16:48:34Z</dcterms:modified>
</cp:coreProperties>
</file>