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5381FF5-514B-6345-9DFC-3F98A3FA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0FAF74A1-11AA-5A4B-B3D1-01E064049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32A6D260-4E82-BE43-82D5-C7F6A40B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75AE5EC-CA3A-8244-8ADE-6AD83D7A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E862C77-C6A8-0A47-B820-86A645C0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9D14526-7159-584C-B246-C494B598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026365D2-284B-C14D-996A-31CB90677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038D858-36FB-C847-97FE-7D0870E5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8617EC7F-38F2-A342-A8D1-B921F175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2081CF03-2B6E-3C4A-AA18-94D03E77F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40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06DE3290-E732-F349-8DCD-33855BC29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BD2FD575-B099-5F47-BB99-A18C5B267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3DA2A48-D9F6-DE45-80B7-EF26DF19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B43FF09-05D3-1745-AD75-D128DB9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EC99A2DA-2991-604D-BA44-D21C7EAB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6EE1CE-97B6-2440-B3A3-B51F49A2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8F6F40F-04EF-DC47-9690-333659FD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0082316-FF62-1248-906A-BAA8C092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C8BB5B5-0F5F-E743-AE79-3247C244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774372BD-B79E-0C49-BD3C-30A2A046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63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B2D9BEE-F224-2142-BADC-24C93D35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C63303B-47BA-CC44-B2C6-61EFA476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D41BFD7-386F-FE48-9B3C-B0A73152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60BCE528-0A1C-1E44-9A30-4C51610E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5F7AFE96-524F-F846-8DE9-0B8A0AFC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3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3CC6954-EB9D-F24A-B858-E06637B0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B15420E5-7FB6-6E4F-99F2-CB255F8D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1B803FE6-9712-634C-881C-ABD75334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4DD8A728-9771-5146-AF32-A802D1B3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80D7E275-E668-1C4E-977C-E6322965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84372C38-B260-1F45-81E6-1F2B103A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7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2A9254-0D90-194C-8CB1-AD5406CD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EBAA513-A361-0844-870A-CE743AA3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F139195A-1E17-A94A-9241-459FD61D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57D36164-D0B2-C44F-B972-8490D0D7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16EFD63E-199F-8242-94A2-D34F23E3F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B9EB6CCC-B9D8-3E4C-97E4-D4FE6C21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DF1254C5-3787-2B4C-93B5-3CC18EAF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0E16E99B-37BD-1A48-BB06-A041CD84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1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6F1E455-9A1F-4B42-8821-926106D7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595447F7-42CD-0146-9887-D220E9EF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0FB2CFD7-8000-324D-B80C-3AD42F84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D9BB1D32-5D2A-EE49-947C-01263A3C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8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B2BB111B-7FE9-0A4D-A0AC-97968124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56C542D4-E235-C745-8694-1CE0BCF9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17E4614-0FD2-4944-89D9-4ED95F0F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4CE7F2F-9098-9244-AEA2-45A6A7DA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CC67A9A6-66D5-214B-94C7-345E8F54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423E18E-BEC3-2A48-90A3-6D68F760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BCA7FC2-5EEC-7D44-80BF-54A9FFF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D4441E81-BD14-684B-A60F-7495B764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BA1B025C-65A7-6147-B361-5F58730A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45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787D9EF-E498-CB49-869F-9F6FB286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A179CC5F-69AD-1147-AED0-AA78D3748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5E541A8E-A030-6D44-AFEB-19D580934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B09D8A43-AC07-1942-8426-F82EFF46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2A0C21A2-B5E1-3543-A77F-F2A25DB8D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D4133DC6-39D8-E147-A1F1-341EB0A0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0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2D7B1F38-242B-DB42-BCE4-769DAB03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8B23DB8-38E2-8246-BC84-2F7A7DCEC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1625333-E7F2-E941-8434-F1B17D98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F294-2924-6C41-A1DB-9D2827F3A9D3}" type="datetimeFigureOut">
              <a:rPr kumimoji="1" lang="ja-JP" altLang="en-US" smtClean="0"/>
              <a:t>2021/3/9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AE8B1B02-AD88-3A4B-A9CE-3F05A8ED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568B81B-4E59-EB4C-8E2E-0E80F12D1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4CFB-7016-6749-B162-02EEE5BF00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4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5542002" y="32443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技術選定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21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359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bg1">
                    <a:lumMod val="50000"/>
                  </a:schemeClr>
                </a:solidFill>
              </a:rPr>
              <a:t>ビデオチャット</a:t>
            </a:r>
            <a:r>
              <a:rPr kumimoji="1" lang="en-US" altLang="ja-JP" b="1" dirty="0" smtClean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kumimoji="1" lang="ja-JP" altLang="en-US" b="1" smtClean="0">
                <a:solidFill>
                  <a:schemeClr val="bg1">
                    <a:lumMod val="50000"/>
                  </a:schemeClr>
                </a:solidFill>
              </a:rPr>
              <a:t>ボイスチャット</a:t>
            </a:r>
            <a:endParaRPr kumimoji="1" lang="ja-JP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338117" y="1547205"/>
            <a:ext cx="436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が急激に増えてきています。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以降、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b="1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今後テレワークを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想定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した働き方への対応が必要となります。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50009969-D197-1945-A095-656298723967}"/>
              </a:ext>
            </a:extLst>
          </p:cNvPr>
          <p:cNvSpPr/>
          <p:nvPr/>
        </p:nvSpPr>
        <p:spPr>
          <a:xfrm>
            <a:off x="344095" y="3727171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AAF1F7A-136E-D045-8393-152479B2B7E8}"/>
              </a:ext>
            </a:extLst>
          </p:cNvPr>
          <p:cNvSpPr/>
          <p:nvPr/>
        </p:nvSpPr>
        <p:spPr>
          <a:xfrm>
            <a:off x="338117" y="1441088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E270C55C-61B2-EA4B-9EAE-0B545C89903B}"/>
              </a:ext>
            </a:extLst>
          </p:cNvPr>
          <p:cNvSpPr/>
          <p:nvPr/>
        </p:nvSpPr>
        <p:spPr>
          <a:xfrm>
            <a:off x="4227323" y="1441088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8C72686-63FB-3248-A0FD-988F454F4F88}"/>
              </a:ext>
            </a:extLst>
          </p:cNvPr>
          <p:cNvSpPr/>
          <p:nvPr/>
        </p:nvSpPr>
        <p:spPr>
          <a:xfrm>
            <a:off x="4227322" y="3994576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935C05FA-EB1B-FF4F-8117-E2BDBACDD4E5}"/>
              </a:ext>
            </a:extLst>
          </p:cNvPr>
          <p:cNvSpPr/>
          <p:nvPr/>
        </p:nvSpPr>
        <p:spPr>
          <a:xfrm>
            <a:off x="8126277" y="3727171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7A4F058D-38CC-8C4F-AC07-7D20EB707F00}"/>
              </a:ext>
            </a:extLst>
          </p:cNvPr>
          <p:cNvSpPr/>
          <p:nvPr/>
        </p:nvSpPr>
        <p:spPr>
          <a:xfrm>
            <a:off x="8126276" y="1443128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9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</a:rPr>
              <a:t>タイトル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162182" y="1142917"/>
            <a:ext cx="86587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禍によりテレワークを導入する企業が急激に増えてきています。</a:t>
            </a:r>
            <a:endParaRPr kumimoji="1" lang="en-US" altLang="ja-JP" sz="13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月以降、</a:t>
            </a:r>
            <a:r>
              <a:rPr kumimoji="1" lang="ja-JP" altLang="en-US" sz="13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3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3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3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3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立たず、今後</a:t>
            </a:r>
            <a:r>
              <a:rPr kumimoji="1" lang="ja-JP" altLang="en-US" sz="13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テレワークを想定した働き方への対応が必要となります。</a:t>
            </a:r>
            <a:endParaRPr kumimoji="1" lang="en-US" altLang="ja-JP" sz="13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50009969-D197-1945-A095-656298723967}"/>
              </a:ext>
            </a:extLst>
          </p:cNvPr>
          <p:cNvSpPr/>
          <p:nvPr/>
        </p:nvSpPr>
        <p:spPr>
          <a:xfrm>
            <a:off x="8820936" y="683458"/>
            <a:ext cx="2812774" cy="26338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D4B2587E-07A3-524A-9666-FCA883634C29}"/>
              </a:ext>
            </a:extLst>
          </p:cNvPr>
          <p:cNvSpPr/>
          <p:nvPr/>
        </p:nvSpPr>
        <p:spPr>
          <a:xfrm>
            <a:off x="226902" y="3687421"/>
            <a:ext cx="2812774" cy="26338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AAF1F7A-136E-D045-8393-152479B2B7E8}"/>
              </a:ext>
            </a:extLst>
          </p:cNvPr>
          <p:cNvSpPr/>
          <p:nvPr/>
        </p:nvSpPr>
        <p:spPr>
          <a:xfrm>
            <a:off x="221815" y="1137360"/>
            <a:ext cx="7608333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="" xmlns:a16="http://schemas.microsoft.com/office/drawing/2014/main" id="{88C18272-FAF9-D848-899E-355F81A95848}"/>
              </a:ext>
            </a:extLst>
          </p:cNvPr>
          <p:cNvSpPr/>
          <p:nvPr/>
        </p:nvSpPr>
        <p:spPr>
          <a:xfrm>
            <a:off x="3301221" y="3687421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="" xmlns:a16="http://schemas.microsoft.com/office/drawing/2014/main" id="{F475BDC5-9E12-4341-B41B-C3BD43DE1C71}"/>
              </a:ext>
            </a:extLst>
          </p:cNvPr>
          <p:cNvCxnSpPr>
            <a:cxnSpLocks/>
          </p:cNvCxnSpPr>
          <p:nvPr/>
        </p:nvCxnSpPr>
        <p:spPr bwMode="auto">
          <a:xfrm>
            <a:off x="3405652" y="4056753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AAB02E07-E0BC-544B-BF27-BFD5E43F40A5}"/>
              </a:ext>
            </a:extLst>
          </p:cNvPr>
          <p:cNvSpPr/>
          <p:nvPr/>
        </p:nvSpPr>
        <p:spPr>
          <a:xfrm>
            <a:off x="3405653" y="4141324"/>
            <a:ext cx="7608333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5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</a:rPr>
              <a:t>タイトル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338117" y="1547205"/>
            <a:ext cx="43601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業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が急激に増えてきています。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以降、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b="1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今後テレワークを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想定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した働き方への対応が必要となります。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50009969-D197-1945-A095-656298723967}"/>
              </a:ext>
            </a:extLst>
          </p:cNvPr>
          <p:cNvSpPr/>
          <p:nvPr/>
        </p:nvSpPr>
        <p:spPr>
          <a:xfrm>
            <a:off x="344095" y="3727171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AAF1F7A-136E-D045-8393-152479B2B7E8}"/>
              </a:ext>
            </a:extLst>
          </p:cNvPr>
          <p:cNvSpPr/>
          <p:nvPr/>
        </p:nvSpPr>
        <p:spPr>
          <a:xfrm>
            <a:off x="338117" y="1441088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E270C55C-61B2-EA4B-9EAE-0B545C89903B}"/>
              </a:ext>
            </a:extLst>
          </p:cNvPr>
          <p:cNvSpPr/>
          <p:nvPr/>
        </p:nvSpPr>
        <p:spPr>
          <a:xfrm>
            <a:off x="4235186" y="3727036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D8C72686-63FB-3248-A0FD-988F454F4F88}"/>
              </a:ext>
            </a:extLst>
          </p:cNvPr>
          <p:cNvSpPr/>
          <p:nvPr/>
        </p:nvSpPr>
        <p:spPr>
          <a:xfrm>
            <a:off x="4235185" y="1441088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935C05FA-EB1B-FF4F-8117-E2BDBACDD4E5}"/>
              </a:ext>
            </a:extLst>
          </p:cNvPr>
          <p:cNvSpPr/>
          <p:nvPr/>
        </p:nvSpPr>
        <p:spPr>
          <a:xfrm>
            <a:off x="8126277" y="3727171"/>
            <a:ext cx="3721628" cy="244737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7A4F058D-38CC-8C4F-AC07-7D20EB707F00}"/>
              </a:ext>
            </a:extLst>
          </p:cNvPr>
          <p:cNvSpPr/>
          <p:nvPr/>
        </p:nvSpPr>
        <p:spPr>
          <a:xfrm>
            <a:off x="8126276" y="1443128"/>
            <a:ext cx="3721629" cy="217996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71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</a:rPr>
              <a:t>タイトル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3156940" y="4824747"/>
            <a:ext cx="640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する企業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が急激に増えてきています。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以降、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200" b="1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今後テレワークを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想定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した働き方への対応が必要となります。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BAAF1F7A-136E-D045-8393-152479B2B7E8}"/>
              </a:ext>
            </a:extLst>
          </p:cNvPr>
          <p:cNvSpPr/>
          <p:nvPr/>
        </p:nvSpPr>
        <p:spPr>
          <a:xfrm>
            <a:off x="674297" y="4522743"/>
            <a:ext cx="10843404" cy="177254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935C05FA-EB1B-FF4F-8117-E2BDBACDD4E5}"/>
              </a:ext>
            </a:extLst>
          </p:cNvPr>
          <p:cNvSpPr/>
          <p:nvPr/>
        </p:nvSpPr>
        <p:spPr>
          <a:xfrm>
            <a:off x="674296" y="1210977"/>
            <a:ext cx="10843405" cy="316871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2" name="円/楕円 1">
            <a:extLst>
              <a:ext uri="{FF2B5EF4-FFF2-40B4-BE49-F238E27FC236}">
                <a16:creationId xmlns="" xmlns:a16="http://schemas.microsoft.com/office/drawing/2014/main" id="{5BA4C4A2-92E5-534C-B1F7-25E8B482234B}"/>
              </a:ext>
            </a:extLst>
          </p:cNvPr>
          <p:cNvSpPr/>
          <p:nvPr/>
        </p:nvSpPr>
        <p:spPr>
          <a:xfrm>
            <a:off x="4580280" y="3279913"/>
            <a:ext cx="3031435" cy="978379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="" xmlns:a16="http://schemas.microsoft.com/office/drawing/2014/main" id="{7FBA5F1E-9BD8-F04D-BA33-3CCAC5AF468F}"/>
              </a:ext>
            </a:extLst>
          </p:cNvPr>
          <p:cNvSpPr/>
          <p:nvPr/>
        </p:nvSpPr>
        <p:spPr>
          <a:xfrm>
            <a:off x="1575394" y="2586456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="" xmlns:a16="http://schemas.microsoft.com/office/drawing/2014/main" id="{BD9F521B-03A8-1F43-A44B-AD03558D0202}"/>
              </a:ext>
            </a:extLst>
          </p:cNvPr>
          <p:cNvSpPr/>
          <p:nvPr/>
        </p:nvSpPr>
        <p:spPr>
          <a:xfrm>
            <a:off x="2954698" y="1742366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="" xmlns:a16="http://schemas.microsoft.com/office/drawing/2014/main" id="{ED7BEBFF-DD24-0A40-A08C-52AE5D46F29B}"/>
              </a:ext>
            </a:extLst>
          </p:cNvPr>
          <p:cNvSpPr/>
          <p:nvPr/>
        </p:nvSpPr>
        <p:spPr>
          <a:xfrm>
            <a:off x="4580280" y="1742366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="" xmlns:a16="http://schemas.microsoft.com/office/drawing/2014/main" id="{F97DCD83-BA44-2046-83D0-835813B9838E}"/>
              </a:ext>
            </a:extLst>
          </p:cNvPr>
          <p:cNvSpPr/>
          <p:nvPr/>
        </p:nvSpPr>
        <p:spPr>
          <a:xfrm>
            <a:off x="6559821" y="1742366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="" xmlns:a16="http://schemas.microsoft.com/office/drawing/2014/main" id="{A0FB2226-B4C0-4942-86B0-28FA716EC9D0}"/>
              </a:ext>
            </a:extLst>
          </p:cNvPr>
          <p:cNvSpPr/>
          <p:nvPr/>
        </p:nvSpPr>
        <p:spPr>
          <a:xfrm>
            <a:off x="8185408" y="1742366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endParaRPr kumimoji="1" lang="ja-JP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="" xmlns:a16="http://schemas.microsoft.com/office/drawing/2014/main" id="{F5860F88-B08F-7D48-A57C-A900330A5345}"/>
              </a:ext>
            </a:extLst>
          </p:cNvPr>
          <p:cNvSpPr/>
          <p:nvPr/>
        </p:nvSpPr>
        <p:spPr>
          <a:xfrm>
            <a:off x="9564712" y="2584910"/>
            <a:ext cx="1051894" cy="84254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="" xmlns:a16="http://schemas.microsoft.com/office/drawing/2014/main" id="{B82284DA-DF04-F44F-AE32-6DE6964EA189}"/>
              </a:ext>
            </a:extLst>
          </p:cNvPr>
          <p:cNvCxnSpPr>
            <a:cxnSpLocks/>
            <a:stCxn id="2" idx="0"/>
            <a:endCxn id="20" idx="5"/>
          </p:cNvCxnSpPr>
          <p:nvPr/>
        </p:nvCxnSpPr>
        <p:spPr>
          <a:xfrm flipH="1" flipV="1">
            <a:off x="5478128" y="2461522"/>
            <a:ext cx="617870" cy="81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="" xmlns:a16="http://schemas.microsoft.com/office/drawing/2014/main" id="{52BC8C5F-3955-B241-900C-C7DDDFBB0AC8}"/>
              </a:ext>
            </a:extLst>
          </p:cNvPr>
          <p:cNvCxnSpPr>
            <a:cxnSpLocks/>
            <a:stCxn id="2" idx="0"/>
            <a:endCxn id="21" idx="3"/>
          </p:cNvCxnSpPr>
          <p:nvPr/>
        </p:nvCxnSpPr>
        <p:spPr>
          <a:xfrm flipV="1">
            <a:off x="6095998" y="2461522"/>
            <a:ext cx="617869" cy="81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="" xmlns:a16="http://schemas.microsoft.com/office/drawing/2014/main" id="{5F4FCADC-FEB1-1B4E-891E-5D629A34AB30}"/>
              </a:ext>
            </a:extLst>
          </p:cNvPr>
          <p:cNvCxnSpPr>
            <a:cxnSpLocks/>
            <a:stCxn id="2" idx="6"/>
            <a:endCxn id="27" idx="2"/>
          </p:cNvCxnSpPr>
          <p:nvPr/>
        </p:nvCxnSpPr>
        <p:spPr>
          <a:xfrm flipV="1">
            <a:off x="7611715" y="3006182"/>
            <a:ext cx="1952997" cy="7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="" xmlns:a16="http://schemas.microsoft.com/office/drawing/2014/main" id="{22275CCB-45F4-734E-BDDB-36B34F1D5CEF}"/>
              </a:ext>
            </a:extLst>
          </p:cNvPr>
          <p:cNvSpPr/>
          <p:nvPr/>
        </p:nvSpPr>
        <p:spPr>
          <a:xfrm>
            <a:off x="8509563" y="3510213"/>
            <a:ext cx="2107043" cy="6424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EB924A0-05E0-0742-A632-279C6C049B5B}"/>
              </a:ext>
            </a:extLst>
          </p:cNvPr>
          <p:cNvSpPr/>
          <p:nvPr/>
        </p:nvSpPr>
        <p:spPr>
          <a:xfrm>
            <a:off x="8509458" y="3542909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F3BF47D0-8A1D-D947-9A2B-B8C54DE49825}"/>
              </a:ext>
            </a:extLst>
          </p:cNvPr>
          <p:cNvSpPr/>
          <p:nvPr/>
        </p:nvSpPr>
        <p:spPr>
          <a:xfrm>
            <a:off x="9037137" y="1358782"/>
            <a:ext cx="2107043" cy="6424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56921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</a:rPr>
              <a:t>タイトル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6404932" y="4793842"/>
            <a:ext cx="640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する企業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が急激に増えてきています。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以降、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b="1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今後テレワークを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想定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した働き方への対応が必要となります。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935C05FA-EB1B-FF4F-8117-E2BDBACDD4E5}"/>
              </a:ext>
            </a:extLst>
          </p:cNvPr>
          <p:cNvSpPr/>
          <p:nvPr/>
        </p:nvSpPr>
        <p:spPr>
          <a:xfrm>
            <a:off x="674296" y="1210977"/>
            <a:ext cx="5599839" cy="50843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EB924A0-05E0-0742-A632-279C6C049B5B}"/>
              </a:ext>
            </a:extLst>
          </p:cNvPr>
          <p:cNvSpPr/>
          <p:nvPr/>
        </p:nvSpPr>
        <p:spPr>
          <a:xfrm>
            <a:off x="6357728" y="1661248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21CF01C7-35EE-5C45-AE1E-888C0E930901}"/>
              </a:ext>
            </a:extLst>
          </p:cNvPr>
          <p:cNvSpPr/>
          <p:nvPr/>
        </p:nvSpPr>
        <p:spPr>
          <a:xfrm>
            <a:off x="6357728" y="4590280"/>
            <a:ext cx="5159973" cy="1705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92EC50FE-51EF-7C49-9AC8-5E9919CFED5F}"/>
              </a:ext>
            </a:extLst>
          </p:cNvPr>
          <p:cNvSpPr/>
          <p:nvPr/>
        </p:nvSpPr>
        <p:spPr>
          <a:xfrm>
            <a:off x="10008705" y="4706108"/>
            <a:ext cx="1378199" cy="13769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74FBAFED-7738-DA44-B416-3E8F2F7826FA}"/>
              </a:ext>
            </a:extLst>
          </p:cNvPr>
          <p:cNvSpPr/>
          <p:nvPr/>
        </p:nvSpPr>
        <p:spPr>
          <a:xfrm>
            <a:off x="6357728" y="1210976"/>
            <a:ext cx="5159973" cy="32904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CD3D4928-7DB2-EE4E-B5B9-BDB8EEEF3A52}"/>
              </a:ext>
            </a:extLst>
          </p:cNvPr>
          <p:cNvSpPr/>
          <p:nvPr/>
        </p:nvSpPr>
        <p:spPr>
          <a:xfrm>
            <a:off x="9273209" y="1351723"/>
            <a:ext cx="2113695" cy="1441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7D283472-2E91-6C4F-9EB0-F6399B439ACF}"/>
              </a:ext>
            </a:extLst>
          </p:cNvPr>
          <p:cNvSpPr/>
          <p:nvPr/>
        </p:nvSpPr>
        <p:spPr>
          <a:xfrm>
            <a:off x="9273208" y="2933644"/>
            <a:ext cx="2113695" cy="1441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/>
          </a:p>
        </p:txBody>
      </p:sp>
    </p:spTree>
    <p:extLst>
      <p:ext uri="{BB962C8B-B14F-4D97-AF65-F5344CB8AC3E}">
        <p14:creationId xmlns:p14="http://schemas.microsoft.com/office/powerpoint/2010/main" val="57107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7F547BF2-03F1-3748-B5AF-9F2A059253BA}"/>
              </a:ext>
            </a:extLst>
          </p:cNvPr>
          <p:cNvSpPr txBox="1"/>
          <p:nvPr/>
        </p:nvSpPr>
        <p:spPr>
          <a:xfrm>
            <a:off x="162182" y="1923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bg1">
                    <a:lumMod val="50000"/>
                  </a:schemeClr>
                </a:solidFill>
              </a:rPr>
              <a:t>タイトル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="" xmlns:a16="http://schemas.microsoft.com/office/drawing/2014/main" id="{3B52FA9D-3431-B244-8AA3-D0B53178DCB7}"/>
              </a:ext>
            </a:extLst>
          </p:cNvPr>
          <p:cNvCxnSpPr>
            <a:cxnSpLocks/>
          </p:cNvCxnSpPr>
          <p:nvPr/>
        </p:nvCxnSpPr>
        <p:spPr>
          <a:xfrm>
            <a:off x="221815" y="561669"/>
            <a:ext cx="4243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6BE40970-5159-2C4B-8DBF-76FE6422CC33}"/>
              </a:ext>
            </a:extLst>
          </p:cNvPr>
          <p:cNvSpPr txBox="1"/>
          <p:nvPr/>
        </p:nvSpPr>
        <p:spPr>
          <a:xfrm>
            <a:off x="6494384" y="3759153"/>
            <a:ext cx="640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禍によりテレワークを導入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する企業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が急激に増えてきています。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アンケート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の調査結果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2020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以降、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 b="1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約</a:t>
            </a:r>
            <a:r>
              <a:rPr kumimoji="1" lang="en-US" altLang="ja-JP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80</a:t>
            </a:r>
            <a:r>
              <a:rPr kumimoji="1" lang="ja-JP" altLang="en-US" sz="1200" b="1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％以上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IT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企業がテレワーク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を導入しています。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コロナ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の収束の見通しが</a:t>
            </a:r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立たず、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今後テレワークを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20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想定</a:t>
            </a:r>
            <a:r>
              <a:rPr kumimoji="1" lang="ja-JP" altLang="en-US" sz="1200" dirty="0">
                <a:solidFill>
                  <a:srgbClr val="595959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した働き方への対応が必要となります。</a:t>
            </a:r>
            <a:endParaRPr kumimoji="1" lang="en-US" altLang="ja-JP" sz="1200" dirty="0">
              <a:solidFill>
                <a:srgbClr val="595959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0D1D43FE-74A9-CA44-AB5E-A7F0373C865B}"/>
              </a:ext>
            </a:extLst>
          </p:cNvPr>
          <p:cNvSpPr/>
          <p:nvPr/>
        </p:nvSpPr>
        <p:spPr>
          <a:xfrm>
            <a:off x="117385" y="683457"/>
            <a:ext cx="6726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■</a:t>
            </a:r>
            <a:r>
              <a:rPr kumimoji="1" lang="en-US" altLang="ja-JP" sz="1800" b="1" kern="0" dirty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 </a:t>
            </a:r>
            <a:r>
              <a:rPr kumimoji="1" lang="ja-JP" altLang="en-US" sz="1800" b="1" kern="0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リモートでの仕事が当たり前に。集合研修もオンライン化。</a:t>
            </a:r>
            <a:endParaRPr kumimoji="1" lang="ja-JP" altLang="en-US" sz="18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="" xmlns:a16="http://schemas.microsoft.com/office/drawing/2014/main" id="{1C010853-A79C-4B45-BDBF-8934EABC3BA4}"/>
              </a:ext>
            </a:extLst>
          </p:cNvPr>
          <p:cNvCxnSpPr>
            <a:cxnSpLocks/>
          </p:cNvCxnSpPr>
          <p:nvPr/>
        </p:nvCxnSpPr>
        <p:spPr bwMode="auto">
          <a:xfrm>
            <a:off x="221816" y="1052789"/>
            <a:ext cx="7608334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D9B3FC7E-D470-AB48-B3AD-49949486D751}"/>
              </a:ext>
            </a:extLst>
          </p:cNvPr>
          <p:cNvSpPr/>
          <p:nvPr/>
        </p:nvSpPr>
        <p:spPr>
          <a:xfrm>
            <a:off x="10934942" y="6602630"/>
            <a:ext cx="11160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ja-JP" sz="900" b="1" kern="0" dirty="0" err="1">
                <a:solidFill>
                  <a:schemeClr val="bg1">
                    <a:lumMod val="50000"/>
                  </a:schemeClr>
                </a:solidFill>
                <a:latin typeface="メイリオ"/>
                <a:ea typeface="メイリオ"/>
                <a:cs typeface="メイリオ"/>
              </a:rPr>
              <a:t>iterative.co.,ltd</a:t>
            </a:r>
            <a:endParaRPr kumimoji="1" lang="ja-JP" altLang="en-US" sz="900" b="1" kern="0" dirty="0">
              <a:solidFill>
                <a:schemeClr val="bg1">
                  <a:lumMod val="50000"/>
                </a:schemeClr>
              </a:solidFill>
              <a:latin typeface="メイリオ"/>
              <a:ea typeface="メイリオ"/>
              <a:cs typeface="メイリオ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="" xmlns:a16="http://schemas.microsoft.com/office/drawing/2014/main" id="{5A69862E-FF79-6E41-A94F-3988B2EE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2" y="6621702"/>
            <a:ext cx="1932971" cy="15260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935C05FA-EB1B-FF4F-8117-E2BDBACDD4E5}"/>
              </a:ext>
            </a:extLst>
          </p:cNvPr>
          <p:cNvSpPr/>
          <p:nvPr/>
        </p:nvSpPr>
        <p:spPr>
          <a:xfrm>
            <a:off x="674296" y="1210977"/>
            <a:ext cx="5599839" cy="50843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32" name="正方形/長方形 31">
            <a:extLst>
              <a:ext uri="{FF2B5EF4-FFF2-40B4-BE49-F238E27FC236}">
                <a16:creationId xmlns="" xmlns:a16="http://schemas.microsoft.com/office/drawing/2014/main" id="{7EB924A0-05E0-0742-A632-279C6C049B5B}"/>
              </a:ext>
            </a:extLst>
          </p:cNvPr>
          <p:cNvSpPr/>
          <p:nvPr/>
        </p:nvSpPr>
        <p:spPr>
          <a:xfrm>
            <a:off x="6357728" y="1661248"/>
            <a:ext cx="6096000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あああああああああああああああ</a:t>
            </a:r>
            <a:endParaRPr lang="en-US" altLang="ja-JP" sz="1050" dirty="0"/>
          </a:p>
          <a:p>
            <a:r>
              <a:rPr lang="ja-JP" altLang="en-US" sz="1050"/>
              <a:t>あああああああああ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="" xmlns:a16="http://schemas.microsoft.com/office/drawing/2014/main" id="{21CF01C7-35EE-5C45-AE1E-888C0E930901}"/>
              </a:ext>
            </a:extLst>
          </p:cNvPr>
          <p:cNvSpPr/>
          <p:nvPr/>
        </p:nvSpPr>
        <p:spPr>
          <a:xfrm>
            <a:off x="6357728" y="3056727"/>
            <a:ext cx="5159973" cy="32385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92EC50FE-51EF-7C49-9AC8-5E9919CFED5F}"/>
              </a:ext>
            </a:extLst>
          </p:cNvPr>
          <p:cNvSpPr/>
          <p:nvPr/>
        </p:nvSpPr>
        <p:spPr>
          <a:xfrm>
            <a:off x="8890743" y="3242399"/>
            <a:ext cx="2496162" cy="2840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74FBAFED-7738-DA44-B416-3E8F2F7826FA}"/>
              </a:ext>
            </a:extLst>
          </p:cNvPr>
          <p:cNvSpPr/>
          <p:nvPr/>
        </p:nvSpPr>
        <p:spPr>
          <a:xfrm>
            <a:off x="6357728" y="1210977"/>
            <a:ext cx="5159973" cy="17050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CD3D4928-7DB2-EE4E-B5B9-BDB8EEEF3A52}"/>
              </a:ext>
            </a:extLst>
          </p:cNvPr>
          <p:cNvSpPr/>
          <p:nvPr/>
        </p:nvSpPr>
        <p:spPr>
          <a:xfrm>
            <a:off x="9273209" y="1351723"/>
            <a:ext cx="2113695" cy="14411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06811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576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允耶</dc:creator>
  <cp:lastModifiedBy>iterative</cp:lastModifiedBy>
  <cp:revision>7</cp:revision>
  <dcterms:created xsi:type="dcterms:W3CDTF">2020-10-30T10:50:54Z</dcterms:created>
  <dcterms:modified xsi:type="dcterms:W3CDTF">2021-03-09T04:37:24Z</dcterms:modified>
</cp:coreProperties>
</file>