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6" r:id="rId1"/>
  </p:sldMasterIdLst>
  <p:notesMasterIdLst>
    <p:notesMasterId r:id="rId5"/>
  </p:notesMasterIdLst>
  <p:sldIdLst>
    <p:sldId id="274" r:id="rId2"/>
    <p:sldId id="275" r:id="rId3"/>
    <p:sldId id="276" r:id="rId4"/>
  </p:sldIdLst>
  <p:sldSz cx="30600650" cy="3419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5A2"/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85319"/>
  </p:normalViewPr>
  <p:slideViewPr>
    <p:cSldViewPr snapToGrid="0">
      <p:cViewPr varScale="1">
        <p:scale>
          <a:sx n="21" d="100"/>
          <a:sy n="21" d="100"/>
        </p:scale>
        <p:origin x="30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ED310-B978-F844-9A80-5394D6EBC45E}" type="datetimeFigureOut">
              <a:rPr kumimoji="1" lang="ja-JP" altLang="en-US" smtClean="0"/>
              <a:t>2025/8/18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47875" y="1143000"/>
            <a:ext cx="2762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16594-3C55-B343-AF91-D02E496817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50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20758" rtl="0" eaLnBrk="1" latinLnBrk="0" hangingPunct="1">
      <a:defRPr kumimoji="1" sz="5014" kern="1200">
        <a:solidFill>
          <a:schemeClr val="tx1"/>
        </a:solidFill>
        <a:latin typeface="+mn-lt"/>
        <a:ea typeface="+mn-ea"/>
        <a:cs typeface="+mn-cs"/>
      </a:defRPr>
    </a:lvl1pPr>
    <a:lvl2pPr marL="1910379" algn="l" defTabSz="3820758" rtl="0" eaLnBrk="1" latinLnBrk="0" hangingPunct="1">
      <a:defRPr kumimoji="1" sz="5014" kern="1200">
        <a:solidFill>
          <a:schemeClr val="tx1"/>
        </a:solidFill>
        <a:latin typeface="+mn-lt"/>
        <a:ea typeface="+mn-ea"/>
        <a:cs typeface="+mn-cs"/>
      </a:defRPr>
    </a:lvl2pPr>
    <a:lvl3pPr marL="3820758" algn="l" defTabSz="3820758" rtl="0" eaLnBrk="1" latinLnBrk="0" hangingPunct="1">
      <a:defRPr kumimoji="1" sz="5014" kern="1200">
        <a:solidFill>
          <a:schemeClr val="tx1"/>
        </a:solidFill>
        <a:latin typeface="+mn-lt"/>
        <a:ea typeface="+mn-ea"/>
        <a:cs typeface="+mn-cs"/>
      </a:defRPr>
    </a:lvl3pPr>
    <a:lvl4pPr marL="5731137" algn="l" defTabSz="3820758" rtl="0" eaLnBrk="1" latinLnBrk="0" hangingPunct="1">
      <a:defRPr kumimoji="1" sz="5014" kern="1200">
        <a:solidFill>
          <a:schemeClr val="tx1"/>
        </a:solidFill>
        <a:latin typeface="+mn-lt"/>
        <a:ea typeface="+mn-ea"/>
        <a:cs typeface="+mn-cs"/>
      </a:defRPr>
    </a:lvl4pPr>
    <a:lvl5pPr marL="7641516" algn="l" defTabSz="3820758" rtl="0" eaLnBrk="1" latinLnBrk="0" hangingPunct="1">
      <a:defRPr kumimoji="1" sz="5014" kern="1200">
        <a:solidFill>
          <a:schemeClr val="tx1"/>
        </a:solidFill>
        <a:latin typeface="+mn-lt"/>
        <a:ea typeface="+mn-ea"/>
        <a:cs typeface="+mn-cs"/>
      </a:defRPr>
    </a:lvl5pPr>
    <a:lvl6pPr marL="9551895" algn="l" defTabSz="3820758" rtl="0" eaLnBrk="1" latinLnBrk="0" hangingPunct="1">
      <a:defRPr kumimoji="1" sz="5014" kern="1200">
        <a:solidFill>
          <a:schemeClr val="tx1"/>
        </a:solidFill>
        <a:latin typeface="+mn-lt"/>
        <a:ea typeface="+mn-ea"/>
        <a:cs typeface="+mn-cs"/>
      </a:defRPr>
    </a:lvl6pPr>
    <a:lvl7pPr marL="11462272" algn="l" defTabSz="3820758" rtl="0" eaLnBrk="1" latinLnBrk="0" hangingPunct="1">
      <a:defRPr kumimoji="1" sz="5014" kern="1200">
        <a:solidFill>
          <a:schemeClr val="tx1"/>
        </a:solidFill>
        <a:latin typeface="+mn-lt"/>
        <a:ea typeface="+mn-ea"/>
        <a:cs typeface="+mn-cs"/>
      </a:defRPr>
    </a:lvl7pPr>
    <a:lvl8pPr marL="13372651" algn="l" defTabSz="3820758" rtl="0" eaLnBrk="1" latinLnBrk="0" hangingPunct="1">
      <a:defRPr kumimoji="1" sz="5014" kern="1200">
        <a:solidFill>
          <a:schemeClr val="tx1"/>
        </a:solidFill>
        <a:latin typeface="+mn-lt"/>
        <a:ea typeface="+mn-ea"/>
        <a:cs typeface="+mn-cs"/>
      </a:defRPr>
    </a:lvl8pPr>
    <a:lvl9pPr marL="15283030" algn="l" defTabSz="3820758" rtl="0" eaLnBrk="1" latinLnBrk="0" hangingPunct="1">
      <a:defRPr kumimoji="1" sz="50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047875" y="1143000"/>
            <a:ext cx="27622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16594-3C55-B343-AF91-D02E496817E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7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85DC8-E3BC-0B03-D971-257C13110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EF48E7B-6865-BA5F-58FC-EC39428119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47875" y="1143000"/>
            <a:ext cx="2762250" cy="3086100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9927688-11B4-7B2F-1173-A48B05E12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4BB902-D491-829B-E891-84F6E3BAB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16594-3C55-B343-AF91-D02E496817E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87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49" y="5597006"/>
            <a:ext cx="26010553" cy="11906497"/>
          </a:xfrm>
        </p:spPr>
        <p:txBody>
          <a:bodyPr anchor="b"/>
          <a:lstStyle>
            <a:lvl1pPr algn="ctr">
              <a:defRPr sz="2007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17962664"/>
            <a:ext cx="22950488" cy="8256963"/>
          </a:xfrm>
        </p:spPr>
        <p:txBody>
          <a:bodyPr/>
          <a:lstStyle>
            <a:lvl1pPr marL="0" indent="0" algn="ctr">
              <a:buNone/>
              <a:defRPr sz="8032"/>
            </a:lvl1pPr>
            <a:lvl2pPr marL="1530020" indent="0" algn="ctr">
              <a:buNone/>
              <a:defRPr sz="6693"/>
            </a:lvl2pPr>
            <a:lvl3pPr marL="3060040" indent="0" algn="ctr">
              <a:buNone/>
              <a:defRPr sz="6024"/>
            </a:lvl3pPr>
            <a:lvl4pPr marL="4590059" indent="0" algn="ctr">
              <a:buNone/>
              <a:defRPr sz="5354"/>
            </a:lvl4pPr>
            <a:lvl5pPr marL="6120079" indent="0" algn="ctr">
              <a:buNone/>
              <a:defRPr sz="5354"/>
            </a:lvl5pPr>
            <a:lvl6pPr marL="7650099" indent="0" algn="ctr">
              <a:buNone/>
              <a:defRPr sz="5354"/>
            </a:lvl6pPr>
            <a:lvl7pPr marL="9180119" indent="0" algn="ctr">
              <a:buNone/>
              <a:defRPr sz="5354"/>
            </a:lvl7pPr>
            <a:lvl8pPr marL="10710139" indent="0" algn="ctr">
              <a:buNone/>
              <a:defRPr sz="5354"/>
            </a:lvl8pPr>
            <a:lvl9pPr marL="12240158" indent="0" algn="ctr">
              <a:buNone/>
              <a:defRPr sz="535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1998-8172-204F-8A62-E0DEECE8B9B9}" type="datetime1">
              <a:rPr kumimoji="1" lang="ja-JP" altLang="en-US" smtClean="0"/>
              <a:t>2025/8/18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22F8-1478-B04E-B5C4-1E6BB40848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44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51A1-9EE1-3E49-8443-22A7BD58A904}" type="datetime1">
              <a:rPr kumimoji="1" lang="ja-JP" altLang="en-US" smtClean="0"/>
              <a:t>2025/8/18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22F8-1478-B04E-B5C4-1E6BB40848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168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2" y="1820808"/>
            <a:ext cx="6598265" cy="2898250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7" y="1820808"/>
            <a:ext cx="19412287" cy="2898250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3BCC-5ED3-6745-82C2-CB81FA511899}" type="datetime1">
              <a:rPr kumimoji="1" lang="ja-JP" altLang="en-US" smtClean="0"/>
              <a:t>2025/8/18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22F8-1478-B04E-B5C4-1E6BB40848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4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7C67-CF86-8741-8C2B-2C9C553389E1}" type="datetime1">
              <a:rPr kumimoji="1" lang="ja-JP" altLang="en-US" smtClean="0"/>
              <a:t>2025/8/18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22F8-1478-B04E-B5C4-1E6BB40848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32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8" y="8526139"/>
            <a:ext cx="26393061" cy="14226045"/>
          </a:xfrm>
        </p:spPr>
        <p:txBody>
          <a:bodyPr anchor="b"/>
          <a:lstStyle>
            <a:lvl1pPr>
              <a:defRPr sz="2007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8" y="22886767"/>
            <a:ext cx="26393061" cy="7481141"/>
          </a:xfrm>
        </p:spPr>
        <p:txBody>
          <a:bodyPr/>
          <a:lstStyle>
            <a:lvl1pPr marL="0" indent="0">
              <a:buNone/>
              <a:defRPr sz="8032">
                <a:solidFill>
                  <a:schemeClr val="tx1">
                    <a:tint val="82000"/>
                  </a:schemeClr>
                </a:solidFill>
              </a:defRPr>
            </a:lvl1pPr>
            <a:lvl2pPr marL="1530020" indent="0">
              <a:buNone/>
              <a:defRPr sz="6693">
                <a:solidFill>
                  <a:schemeClr val="tx1">
                    <a:tint val="82000"/>
                  </a:schemeClr>
                </a:solidFill>
              </a:defRPr>
            </a:lvl2pPr>
            <a:lvl3pPr marL="3060040" indent="0">
              <a:buNone/>
              <a:defRPr sz="6024">
                <a:solidFill>
                  <a:schemeClr val="tx1">
                    <a:tint val="82000"/>
                  </a:schemeClr>
                </a:solidFill>
              </a:defRPr>
            </a:lvl3pPr>
            <a:lvl4pPr marL="4590059" indent="0">
              <a:buNone/>
              <a:defRPr sz="5354">
                <a:solidFill>
                  <a:schemeClr val="tx1">
                    <a:tint val="82000"/>
                  </a:schemeClr>
                </a:solidFill>
              </a:defRPr>
            </a:lvl4pPr>
            <a:lvl5pPr marL="6120079" indent="0">
              <a:buNone/>
              <a:defRPr sz="5354">
                <a:solidFill>
                  <a:schemeClr val="tx1">
                    <a:tint val="82000"/>
                  </a:schemeClr>
                </a:solidFill>
              </a:defRPr>
            </a:lvl5pPr>
            <a:lvl6pPr marL="7650099" indent="0">
              <a:buNone/>
              <a:defRPr sz="5354">
                <a:solidFill>
                  <a:schemeClr val="tx1">
                    <a:tint val="82000"/>
                  </a:schemeClr>
                </a:solidFill>
              </a:defRPr>
            </a:lvl6pPr>
            <a:lvl7pPr marL="9180119" indent="0">
              <a:buNone/>
              <a:defRPr sz="5354">
                <a:solidFill>
                  <a:schemeClr val="tx1">
                    <a:tint val="82000"/>
                  </a:schemeClr>
                </a:solidFill>
              </a:defRPr>
            </a:lvl7pPr>
            <a:lvl8pPr marL="10710139" indent="0">
              <a:buNone/>
              <a:defRPr sz="5354">
                <a:solidFill>
                  <a:schemeClr val="tx1">
                    <a:tint val="82000"/>
                  </a:schemeClr>
                </a:solidFill>
              </a:defRPr>
            </a:lvl8pPr>
            <a:lvl9pPr marL="12240158" indent="0">
              <a:buNone/>
              <a:defRPr sz="535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21F1-6CFD-CA41-AA2B-73DCE84FEBDB}" type="datetime1">
              <a:rPr kumimoji="1" lang="ja-JP" altLang="en-US" smtClean="0"/>
              <a:t>2025/8/18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22F8-1478-B04E-B5C4-1E6BB40848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97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9104037"/>
            <a:ext cx="13005276" cy="216992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9104037"/>
            <a:ext cx="13005276" cy="216992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0754-919C-A544-9D45-57AAE3447EB6}" type="datetime1">
              <a:rPr kumimoji="1" lang="ja-JP" altLang="en-US" smtClean="0"/>
              <a:t>2025/8/18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22F8-1478-B04E-B5C4-1E6BB40848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56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820815"/>
            <a:ext cx="26393061" cy="66103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4" y="8383633"/>
            <a:ext cx="12945507" cy="4108689"/>
          </a:xfrm>
        </p:spPr>
        <p:txBody>
          <a:bodyPr anchor="b"/>
          <a:lstStyle>
            <a:lvl1pPr marL="0" indent="0"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4" y="12492322"/>
            <a:ext cx="12945507" cy="183743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81" y="8383633"/>
            <a:ext cx="13009262" cy="4108689"/>
          </a:xfrm>
        </p:spPr>
        <p:txBody>
          <a:bodyPr anchor="b"/>
          <a:lstStyle>
            <a:lvl1pPr marL="0" indent="0"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81" y="12492322"/>
            <a:ext cx="13009262" cy="1837432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A1AFC-7FFF-4E4C-BE2C-1F6736AA7730}" type="datetime1">
              <a:rPr kumimoji="1" lang="ja-JP" altLang="en-US" smtClean="0"/>
              <a:t>2025/8/18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22F8-1478-B04E-B5C4-1E6BB40848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17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1A2A-3D8C-DE42-94B1-B25FBD112C32}" type="datetime1">
              <a:rPr kumimoji="1" lang="ja-JP" altLang="en-US" smtClean="0"/>
              <a:t>2025/8/18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22F8-1478-B04E-B5C4-1E6BB40848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7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592FE-FF7D-3E4E-89F7-987B9DE51491}" type="datetime1">
              <a:rPr kumimoji="1" lang="ja-JP" altLang="en-US" smtClean="0"/>
              <a:t>2025/8/18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22F8-1478-B04E-B5C4-1E6BB40848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53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279968"/>
            <a:ext cx="9869506" cy="7979886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4924104"/>
            <a:ext cx="15491579" cy="24303821"/>
          </a:xfrm>
        </p:spPr>
        <p:txBody>
          <a:bodyPr/>
          <a:lstStyle>
            <a:lvl1pPr>
              <a:defRPr sz="10709"/>
            </a:lvl1pPr>
            <a:lvl2pPr>
              <a:defRPr sz="9370"/>
            </a:lvl2pPr>
            <a:lvl3pPr>
              <a:defRPr sz="8032"/>
            </a:lvl3pPr>
            <a:lvl4pPr>
              <a:defRPr sz="6693"/>
            </a:lvl4pPr>
            <a:lvl5pPr>
              <a:defRPr sz="6693"/>
            </a:lvl5pPr>
            <a:lvl6pPr>
              <a:defRPr sz="6693"/>
            </a:lvl6pPr>
            <a:lvl7pPr>
              <a:defRPr sz="6693"/>
            </a:lvl7pPr>
            <a:lvl8pPr>
              <a:defRPr sz="6693"/>
            </a:lvl8pPr>
            <a:lvl9pPr>
              <a:defRPr sz="669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10259854"/>
            <a:ext cx="9869506" cy="19007648"/>
          </a:xfrm>
        </p:spPr>
        <p:txBody>
          <a:bodyPr/>
          <a:lstStyle>
            <a:lvl1pPr marL="0" indent="0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643E-C489-294A-9C16-67848A518ECA}" type="datetime1">
              <a:rPr kumimoji="1" lang="ja-JP" altLang="en-US" smtClean="0"/>
              <a:t>2025/8/18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22F8-1478-B04E-B5C4-1E6BB40848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45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279968"/>
            <a:ext cx="9869506" cy="7979886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4924104"/>
            <a:ext cx="15491579" cy="24303821"/>
          </a:xfrm>
        </p:spPr>
        <p:txBody>
          <a:bodyPr anchor="t"/>
          <a:lstStyle>
            <a:lvl1pPr marL="0" indent="0">
              <a:buNone/>
              <a:defRPr sz="10709"/>
            </a:lvl1pPr>
            <a:lvl2pPr marL="1530020" indent="0">
              <a:buNone/>
              <a:defRPr sz="9370"/>
            </a:lvl2pPr>
            <a:lvl3pPr marL="3060040" indent="0">
              <a:buNone/>
              <a:defRPr sz="8032"/>
            </a:lvl3pPr>
            <a:lvl4pPr marL="4590059" indent="0">
              <a:buNone/>
              <a:defRPr sz="6693"/>
            </a:lvl4pPr>
            <a:lvl5pPr marL="6120079" indent="0">
              <a:buNone/>
              <a:defRPr sz="6693"/>
            </a:lvl5pPr>
            <a:lvl6pPr marL="7650099" indent="0">
              <a:buNone/>
              <a:defRPr sz="6693"/>
            </a:lvl6pPr>
            <a:lvl7pPr marL="9180119" indent="0">
              <a:buNone/>
              <a:defRPr sz="6693"/>
            </a:lvl7pPr>
            <a:lvl8pPr marL="10710139" indent="0">
              <a:buNone/>
              <a:defRPr sz="6693"/>
            </a:lvl8pPr>
            <a:lvl9pPr marL="12240158" indent="0">
              <a:buNone/>
              <a:defRPr sz="669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10259854"/>
            <a:ext cx="9869506" cy="19007648"/>
          </a:xfrm>
        </p:spPr>
        <p:txBody>
          <a:bodyPr/>
          <a:lstStyle>
            <a:lvl1pPr marL="0" indent="0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EAF-67AA-4641-BA08-9F4138087DC3}" type="datetime1">
              <a:rPr kumimoji="1" lang="ja-JP" altLang="en-US" smtClean="0"/>
              <a:t>2025/8/18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22F8-1478-B04E-B5C4-1E6BB40848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52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1820815"/>
            <a:ext cx="26393061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9104037"/>
            <a:ext cx="26393061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31697890"/>
            <a:ext cx="6885146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1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2ED581-79BF-C543-AA40-DC08DD9D42E8}" type="datetime1">
              <a:rPr kumimoji="1" lang="ja-JP" altLang="en-US" smtClean="0"/>
              <a:t>2025/8/18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31697890"/>
            <a:ext cx="10327719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1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31697890"/>
            <a:ext cx="6885146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1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122F8-1478-B04E-B5C4-1E6BB40848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71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3060040" rtl="0" eaLnBrk="1" latinLnBrk="0" hangingPunct="1">
        <a:lnSpc>
          <a:spcPct val="90000"/>
        </a:lnSpc>
        <a:spcBef>
          <a:spcPct val="0"/>
        </a:spcBef>
        <a:buNone/>
        <a:defRPr kumimoji="1" sz="14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010" indent="-765010" algn="l" defTabSz="3060040" rtl="0" eaLnBrk="1" latinLnBrk="0" hangingPunct="1">
        <a:lnSpc>
          <a:spcPct val="90000"/>
        </a:lnSpc>
        <a:spcBef>
          <a:spcPts val="3347"/>
        </a:spcBef>
        <a:buFont typeface="Arial" panose="020B0604020202020204" pitchFamily="34" charset="0"/>
        <a:buChar char="•"/>
        <a:defRPr kumimoji="1" sz="9370" kern="1200">
          <a:solidFill>
            <a:schemeClr val="tx1"/>
          </a:solidFill>
          <a:latin typeface="+mn-lt"/>
          <a:ea typeface="+mn-ea"/>
          <a:cs typeface="+mn-cs"/>
        </a:defRPr>
      </a:lvl1pPr>
      <a:lvl2pPr marL="2295030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kumimoji="1" sz="8032" kern="1200">
          <a:solidFill>
            <a:schemeClr val="tx1"/>
          </a:solidFill>
          <a:latin typeface="+mn-lt"/>
          <a:ea typeface="+mn-ea"/>
          <a:cs typeface="+mn-cs"/>
        </a:defRPr>
      </a:lvl2pPr>
      <a:lvl3pPr marL="3825050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kumimoji="1" sz="6693" kern="1200">
          <a:solidFill>
            <a:schemeClr val="tx1"/>
          </a:solidFill>
          <a:latin typeface="+mn-lt"/>
          <a:ea typeface="+mn-ea"/>
          <a:cs typeface="+mn-cs"/>
        </a:defRPr>
      </a:lvl3pPr>
      <a:lvl4pPr marL="535506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kumimoji="1"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88508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kumimoji="1"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841510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kumimoji="1"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94512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kumimoji="1"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147514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kumimoji="1"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3005168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kumimoji="1" sz="6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040" rtl="0" eaLnBrk="1" latinLnBrk="0" hangingPunct="1">
        <a:defRPr kumimoji="1" sz="6024" kern="1200">
          <a:solidFill>
            <a:schemeClr val="tx1"/>
          </a:solidFill>
          <a:latin typeface="+mn-lt"/>
          <a:ea typeface="+mn-ea"/>
          <a:cs typeface="+mn-cs"/>
        </a:defRPr>
      </a:lvl1pPr>
      <a:lvl2pPr marL="1530020" algn="l" defTabSz="3060040" rtl="0" eaLnBrk="1" latinLnBrk="0" hangingPunct="1">
        <a:defRPr kumimoji="1" sz="6024" kern="1200">
          <a:solidFill>
            <a:schemeClr val="tx1"/>
          </a:solidFill>
          <a:latin typeface="+mn-lt"/>
          <a:ea typeface="+mn-ea"/>
          <a:cs typeface="+mn-cs"/>
        </a:defRPr>
      </a:lvl2pPr>
      <a:lvl3pPr marL="3060040" algn="l" defTabSz="3060040" rtl="0" eaLnBrk="1" latinLnBrk="0" hangingPunct="1">
        <a:defRPr kumimoji="1" sz="6024" kern="1200">
          <a:solidFill>
            <a:schemeClr val="tx1"/>
          </a:solidFill>
          <a:latin typeface="+mn-lt"/>
          <a:ea typeface="+mn-ea"/>
          <a:cs typeface="+mn-cs"/>
        </a:defRPr>
      </a:lvl3pPr>
      <a:lvl4pPr marL="4590059" algn="l" defTabSz="3060040" rtl="0" eaLnBrk="1" latinLnBrk="0" hangingPunct="1">
        <a:defRPr kumimoji="1"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120079" algn="l" defTabSz="3060040" rtl="0" eaLnBrk="1" latinLnBrk="0" hangingPunct="1">
        <a:defRPr kumimoji="1"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7650099" algn="l" defTabSz="3060040" rtl="0" eaLnBrk="1" latinLnBrk="0" hangingPunct="1">
        <a:defRPr kumimoji="1"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180119" algn="l" defTabSz="3060040" rtl="0" eaLnBrk="1" latinLnBrk="0" hangingPunct="1">
        <a:defRPr kumimoji="1"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0710139" algn="l" defTabSz="3060040" rtl="0" eaLnBrk="1" latinLnBrk="0" hangingPunct="1">
        <a:defRPr kumimoji="1"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2240158" algn="l" defTabSz="3060040" rtl="0" eaLnBrk="1" latinLnBrk="0" hangingPunct="1">
        <a:defRPr kumimoji="1" sz="6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ローチャート: データ 51">
            <a:extLst>
              <a:ext uri="{FF2B5EF4-FFF2-40B4-BE49-F238E27FC236}">
                <a16:creationId xmlns:a16="http://schemas.microsoft.com/office/drawing/2014/main" id="{86ADBBFF-FA8B-BE4D-CBD0-E245ED7D7474}"/>
              </a:ext>
            </a:extLst>
          </p:cNvPr>
          <p:cNvSpPr/>
          <p:nvPr/>
        </p:nvSpPr>
        <p:spPr>
          <a:xfrm>
            <a:off x="5631096" y="6987626"/>
            <a:ext cx="5828946" cy="218585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48" dirty="0"/>
              <a:t>metagenomic</a:t>
            </a:r>
          </a:p>
          <a:p>
            <a:pPr algn="ctr"/>
            <a:r>
              <a:rPr lang="en-GB" sz="4048" dirty="0"/>
              <a:t>reads</a:t>
            </a:r>
          </a:p>
        </p:txBody>
      </p:sp>
      <p:sp>
        <p:nvSpPr>
          <p:cNvPr id="53" name="フローチャート: データ 52">
            <a:extLst>
              <a:ext uri="{FF2B5EF4-FFF2-40B4-BE49-F238E27FC236}">
                <a16:creationId xmlns:a16="http://schemas.microsoft.com/office/drawing/2014/main" id="{6FADB1D5-488B-4CEF-2750-CC18BCE15C0F}"/>
              </a:ext>
            </a:extLst>
          </p:cNvPr>
          <p:cNvSpPr/>
          <p:nvPr/>
        </p:nvSpPr>
        <p:spPr>
          <a:xfrm>
            <a:off x="17787649" y="6987626"/>
            <a:ext cx="8014801" cy="218585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48" dirty="0"/>
              <a:t>metatranscriptomic</a:t>
            </a:r>
          </a:p>
          <a:p>
            <a:pPr algn="ctr"/>
            <a:r>
              <a:rPr lang="en-GB" sz="4048" dirty="0"/>
              <a:t>reads</a:t>
            </a:r>
          </a:p>
        </p:txBody>
      </p:sp>
      <p:sp>
        <p:nvSpPr>
          <p:cNvPr id="54" name="フローチャート: 処理 53">
            <a:extLst>
              <a:ext uri="{FF2B5EF4-FFF2-40B4-BE49-F238E27FC236}">
                <a16:creationId xmlns:a16="http://schemas.microsoft.com/office/drawing/2014/main" id="{0FF70B6A-2DE3-6014-A791-5AD0F66323A6}"/>
              </a:ext>
            </a:extLst>
          </p:cNvPr>
          <p:cNvSpPr/>
          <p:nvPr/>
        </p:nvSpPr>
        <p:spPr>
          <a:xfrm>
            <a:off x="6250423" y="9880944"/>
            <a:ext cx="4590295" cy="218585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48" dirty="0"/>
              <a:t>Quality check, trimming</a:t>
            </a:r>
          </a:p>
          <a:p>
            <a:pPr algn="ctr"/>
            <a:r>
              <a:rPr lang="en-GB" sz="4048" dirty="0" err="1"/>
              <a:t>fastp</a:t>
            </a:r>
            <a:r>
              <a:rPr lang="en-GB" sz="4048" dirty="0"/>
              <a:t> (v0.23.4)</a:t>
            </a:r>
          </a:p>
        </p:txBody>
      </p:sp>
      <p:sp>
        <p:nvSpPr>
          <p:cNvPr id="55" name="フローチャート: 処理 54">
            <a:extLst>
              <a:ext uri="{FF2B5EF4-FFF2-40B4-BE49-F238E27FC236}">
                <a16:creationId xmlns:a16="http://schemas.microsoft.com/office/drawing/2014/main" id="{03CBA2D5-A3BB-DA59-F2A3-391451EF8BAA}"/>
              </a:ext>
            </a:extLst>
          </p:cNvPr>
          <p:cNvSpPr/>
          <p:nvPr/>
        </p:nvSpPr>
        <p:spPr>
          <a:xfrm>
            <a:off x="6250423" y="12774263"/>
            <a:ext cx="4590295" cy="218585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48" dirty="0"/>
              <a:t>Metagenomic assembling</a:t>
            </a:r>
          </a:p>
          <a:p>
            <a:pPr algn="ctr"/>
            <a:r>
              <a:rPr lang="en-GB" sz="4048" dirty="0"/>
              <a:t>MEGAHIT (v1.2.6)</a:t>
            </a:r>
          </a:p>
        </p:txBody>
      </p:sp>
      <p:sp>
        <p:nvSpPr>
          <p:cNvPr id="56" name="フローチャート: 処理 55">
            <a:extLst>
              <a:ext uri="{FF2B5EF4-FFF2-40B4-BE49-F238E27FC236}">
                <a16:creationId xmlns:a16="http://schemas.microsoft.com/office/drawing/2014/main" id="{23863DEB-2390-D3F7-5234-28C488B54C7D}"/>
              </a:ext>
            </a:extLst>
          </p:cNvPr>
          <p:cNvSpPr/>
          <p:nvPr/>
        </p:nvSpPr>
        <p:spPr>
          <a:xfrm>
            <a:off x="19390608" y="12774263"/>
            <a:ext cx="4808880" cy="218585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48" dirty="0"/>
              <a:t>Metatranscriptomic assembling</a:t>
            </a:r>
          </a:p>
          <a:p>
            <a:pPr algn="ctr"/>
            <a:r>
              <a:rPr lang="en-GB" sz="4048" dirty="0"/>
              <a:t>Trinity (v2.15.1)</a:t>
            </a:r>
          </a:p>
        </p:txBody>
      </p:sp>
      <p:sp>
        <p:nvSpPr>
          <p:cNvPr id="57" name="フローチャート: 処理 56">
            <a:extLst>
              <a:ext uri="{FF2B5EF4-FFF2-40B4-BE49-F238E27FC236}">
                <a16:creationId xmlns:a16="http://schemas.microsoft.com/office/drawing/2014/main" id="{4ACAE81C-6CBE-F8FA-6763-0B38D78038A3}"/>
              </a:ext>
            </a:extLst>
          </p:cNvPr>
          <p:cNvSpPr/>
          <p:nvPr/>
        </p:nvSpPr>
        <p:spPr>
          <a:xfrm>
            <a:off x="12437993" y="12774263"/>
            <a:ext cx="4590295" cy="218585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48" dirty="0"/>
              <a:t>Binning</a:t>
            </a:r>
          </a:p>
          <a:p>
            <a:pPr algn="ctr"/>
            <a:r>
              <a:rPr lang="en-GB" sz="4048" dirty="0"/>
              <a:t>MetaBAT2 (v2.15)</a:t>
            </a:r>
          </a:p>
          <a:p>
            <a:pPr algn="ctr"/>
            <a:r>
              <a:rPr lang="en-GB" sz="4048" dirty="0"/>
              <a:t>MaxBin2 (v2.2.7)</a:t>
            </a:r>
          </a:p>
        </p:txBody>
      </p:sp>
      <p:sp>
        <p:nvSpPr>
          <p:cNvPr id="58" name="フローチャート: 処理 57">
            <a:extLst>
              <a:ext uri="{FF2B5EF4-FFF2-40B4-BE49-F238E27FC236}">
                <a16:creationId xmlns:a16="http://schemas.microsoft.com/office/drawing/2014/main" id="{705F17F9-F4FB-D13E-F473-6A16F404D7EC}"/>
              </a:ext>
            </a:extLst>
          </p:cNvPr>
          <p:cNvSpPr/>
          <p:nvPr/>
        </p:nvSpPr>
        <p:spPr>
          <a:xfrm>
            <a:off x="12437993" y="15667586"/>
            <a:ext cx="4590295" cy="218585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48" dirty="0"/>
              <a:t>Quality check</a:t>
            </a:r>
          </a:p>
          <a:p>
            <a:pPr algn="ctr"/>
            <a:r>
              <a:rPr lang="en-GB" sz="4048" dirty="0" err="1"/>
              <a:t>CheckM</a:t>
            </a:r>
            <a:r>
              <a:rPr lang="en-GB" sz="4048" dirty="0"/>
              <a:t> (v1.1.11)</a:t>
            </a:r>
          </a:p>
          <a:p>
            <a:pPr algn="ctr"/>
            <a:r>
              <a:rPr lang="en-GB" sz="2833" dirty="0" err="1"/>
              <a:t>completness</a:t>
            </a:r>
            <a:r>
              <a:rPr lang="en-GB" sz="2833" dirty="0"/>
              <a:t> &gt; 50%</a:t>
            </a:r>
          </a:p>
          <a:p>
            <a:pPr algn="ctr"/>
            <a:r>
              <a:rPr lang="en-GB" sz="2833" dirty="0"/>
              <a:t>contamination &lt; 10%</a:t>
            </a:r>
          </a:p>
        </p:txBody>
      </p:sp>
      <p:sp>
        <p:nvSpPr>
          <p:cNvPr id="59" name="フローチャート: 処理 58">
            <a:extLst>
              <a:ext uri="{FF2B5EF4-FFF2-40B4-BE49-F238E27FC236}">
                <a16:creationId xmlns:a16="http://schemas.microsoft.com/office/drawing/2014/main" id="{8D164A5D-95F2-DA62-4608-845BD7DC3D0A}"/>
              </a:ext>
            </a:extLst>
          </p:cNvPr>
          <p:cNvSpPr/>
          <p:nvPr/>
        </p:nvSpPr>
        <p:spPr>
          <a:xfrm>
            <a:off x="19390608" y="9880944"/>
            <a:ext cx="4808880" cy="218585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48" dirty="0"/>
              <a:t>Quality check, trimming</a:t>
            </a:r>
          </a:p>
          <a:p>
            <a:pPr algn="ctr"/>
            <a:r>
              <a:rPr lang="en-GB" sz="4048" dirty="0" err="1"/>
              <a:t>fastp</a:t>
            </a:r>
            <a:r>
              <a:rPr lang="en-GB" sz="4048" dirty="0"/>
              <a:t> (v0.23.4)</a:t>
            </a:r>
          </a:p>
        </p:txBody>
      </p:sp>
      <p:sp>
        <p:nvSpPr>
          <p:cNvPr id="60" name="フローチャート: データ 59">
            <a:extLst>
              <a:ext uri="{FF2B5EF4-FFF2-40B4-BE49-F238E27FC236}">
                <a16:creationId xmlns:a16="http://schemas.microsoft.com/office/drawing/2014/main" id="{EADF5415-EB8F-4011-E970-289573E77984}"/>
              </a:ext>
            </a:extLst>
          </p:cNvPr>
          <p:cNvSpPr/>
          <p:nvPr/>
        </p:nvSpPr>
        <p:spPr>
          <a:xfrm>
            <a:off x="5631096" y="18560905"/>
            <a:ext cx="5828946" cy="218585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48" dirty="0"/>
              <a:t>metagenomic</a:t>
            </a:r>
          </a:p>
          <a:p>
            <a:pPr algn="ctr"/>
            <a:r>
              <a:rPr lang="en-GB" sz="4048" dirty="0"/>
              <a:t>contigs</a:t>
            </a:r>
          </a:p>
        </p:txBody>
      </p:sp>
      <p:sp>
        <p:nvSpPr>
          <p:cNvPr id="61" name="フローチャート: データ 60">
            <a:extLst>
              <a:ext uri="{FF2B5EF4-FFF2-40B4-BE49-F238E27FC236}">
                <a16:creationId xmlns:a16="http://schemas.microsoft.com/office/drawing/2014/main" id="{596D1C36-09D5-C857-5492-57B7D24C6C15}"/>
              </a:ext>
            </a:extLst>
          </p:cNvPr>
          <p:cNvSpPr/>
          <p:nvPr/>
        </p:nvSpPr>
        <p:spPr>
          <a:xfrm>
            <a:off x="12546860" y="18560905"/>
            <a:ext cx="4371707" cy="218585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48" dirty="0"/>
              <a:t>MAGs</a:t>
            </a:r>
          </a:p>
        </p:txBody>
      </p:sp>
      <p:sp>
        <p:nvSpPr>
          <p:cNvPr id="62" name="フローチャート: データ 61">
            <a:extLst>
              <a:ext uri="{FF2B5EF4-FFF2-40B4-BE49-F238E27FC236}">
                <a16:creationId xmlns:a16="http://schemas.microsoft.com/office/drawing/2014/main" id="{D0B04AFB-C2A8-BCF0-9809-2E6EE84CC744}"/>
              </a:ext>
            </a:extLst>
          </p:cNvPr>
          <p:cNvSpPr/>
          <p:nvPr/>
        </p:nvSpPr>
        <p:spPr>
          <a:xfrm>
            <a:off x="17787649" y="18560905"/>
            <a:ext cx="8014801" cy="218585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48" dirty="0"/>
              <a:t>metatranscriptomic contigs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608EA99-6036-66AA-9903-9CE3D4315B27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>
            <a:off x="8545569" y="9173483"/>
            <a:ext cx="0" cy="70746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91875BBD-A85E-B63F-18F0-62726A79C932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8545569" y="12066811"/>
            <a:ext cx="0" cy="70746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86389AEA-B1B9-56F1-D32D-5B08954BBAD8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10840725" y="13867189"/>
            <a:ext cx="1597271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68788F1-F0B9-4F82-16C6-A377DAA25687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14733138" y="14960134"/>
            <a:ext cx="0" cy="70746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BDB980AB-D7F4-AE32-6739-BE5522A86C9A}"/>
              </a:ext>
            </a:extLst>
          </p:cNvPr>
          <p:cNvCxnSpPr>
            <a:cxnSpLocks/>
            <a:stCxn id="58" idx="2"/>
            <a:endCxn id="61" idx="1"/>
          </p:cNvCxnSpPr>
          <p:nvPr/>
        </p:nvCxnSpPr>
        <p:spPr>
          <a:xfrm flipH="1">
            <a:off x="14732723" y="17853455"/>
            <a:ext cx="433" cy="70746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1BFDC949-DBE6-7A92-09B8-4B9A06BF62DB}"/>
              </a:ext>
            </a:extLst>
          </p:cNvPr>
          <p:cNvCxnSpPr>
            <a:cxnSpLocks/>
            <a:stCxn id="55" idx="2"/>
            <a:endCxn id="60" idx="1"/>
          </p:cNvCxnSpPr>
          <p:nvPr/>
        </p:nvCxnSpPr>
        <p:spPr>
          <a:xfrm>
            <a:off x="8545569" y="14960136"/>
            <a:ext cx="0" cy="3600783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9901BB84-6551-BEED-5B16-D679541C7C09}"/>
              </a:ext>
            </a:extLst>
          </p:cNvPr>
          <p:cNvCxnSpPr>
            <a:cxnSpLocks/>
            <a:stCxn id="53" idx="4"/>
            <a:endCxn id="59" idx="0"/>
          </p:cNvCxnSpPr>
          <p:nvPr/>
        </p:nvCxnSpPr>
        <p:spPr>
          <a:xfrm>
            <a:off x="21795048" y="9173483"/>
            <a:ext cx="0" cy="70746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482B08A-43B9-CBE2-110D-8B033D648B0E}"/>
              </a:ext>
            </a:extLst>
          </p:cNvPr>
          <p:cNvCxnSpPr>
            <a:cxnSpLocks/>
            <a:stCxn id="59" idx="2"/>
            <a:endCxn id="56" idx="0"/>
          </p:cNvCxnSpPr>
          <p:nvPr/>
        </p:nvCxnSpPr>
        <p:spPr>
          <a:xfrm>
            <a:off x="21795048" y="12066811"/>
            <a:ext cx="0" cy="70746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F8447A0F-96E4-8226-35AE-4857FDA5FA5E}"/>
              </a:ext>
            </a:extLst>
          </p:cNvPr>
          <p:cNvCxnSpPr>
            <a:cxnSpLocks/>
            <a:stCxn id="56" idx="2"/>
            <a:endCxn id="62" idx="1"/>
          </p:cNvCxnSpPr>
          <p:nvPr/>
        </p:nvCxnSpPr>
        <p:spPr>
          <a:xfrm>
            <a:off x="21795048" y="14960136"/>
            <a:ext cx="0" cy="3600783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4756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1F3F0-413E-C89C-6846-4FB6BDFE3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953A3232-9979-12CC-5FD0-FF36189758E1}"/>
              </a:ext>
            </a:extLst>
          </p:cNvPr>
          <p:cNvSpPr/>
          <p:nvPr/>
        </p:nvSpPr>
        <p:spPr>
          <a:xfrm>
            <a:off x="1874871" y="12953013"/>
            <a:ext cx="4954606" cy="2185855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Protein-coding sequence prediction</a:t>
            </a:r>
          </a:p>
          <a:p>
            <a:pPr algn="ctr"/>
            <a:r>
              <a:rPr lang="en-GB" sz="4000" dirty="0"/>
              <a:t>Prodigal (v2.6.3)</a:t>
            </a: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B884CF12-063F-E398-88E7-9884A624B117}"/>
              </a:ext>
            </a:extLst>
          </p:cNvPr>
          <p:cNvSpPr/>
          <p:nvPr/>
        </p:nvSpPr>
        <p:spPr>
          <a:xfrm>
            <a:off x="9918373" y="15972358"/>
            <a:ext cx="4736021" cy="2185855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Mapping reads</a:t>
            </a:r>
          </a:p>
          <a:p>
            <a:pPr algn="ctr"/>
            <a:r>
              <a:rPr lang="en-GB" sz="4000" dirty="0"/>
              <a:t>BWA-MEM (v0.7.17)</a:t>
            </a: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718868A6-A4F9-3E7D-300E-FA0F6D4F177E}"/>
              </a:ext>
            </a:extLst>
          </p:cNvPr>
          <p:cNvSpPr/>
          <p:nvPr/>
        </p:nvSpPr>
        <p:spPr>
          <a:xfrm>
            <a:off x="9918373" y="18991694"/>
            <a:ext cx="4736021" cy="2185855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Counting mapped reads</a:t>
            </a:r>
          </a:p>
          <a:p>
            <a:pPr algn="ctr"/>
            <a:r>
              <a:rPr lang="en-GB" sz="4000" dirty="0"/>
              <a:t>Subread (v2.0.6)</a:t>
            </a: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4FDE34BA-163E-EDC7-CE1C-D8A8444AEB0A}"/>
              </a:ext>
            </a:extLst>
          </p:cNvPr>
          <p:cNvSpPr/>
          <p:nvPr/>
        </p:nvSpPr>
        <p:spPr>
          <a:xfrm>
            <a:off x="17288385" y="12953013"/>
            <a:ext cx="4736021" cy="2185855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Removal of rRNA sequences</a:t>
            </a:r>
          </a:p>
          <a:p>
            <a:pPr algn="ctr"/>
            <a:r>
              <a:rPr lang="en-GB" sz="4000" dirty="0"/>
              <a:t>BLASTN (v2.15.0)</a:t>
            </a:r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7D51E902-DAAC-6848-FFC4-A1890A95AB86}"/>
              </a:ext>
            </a:extLst>
          </p:cNvPr>
          <p:cNvSpPr/>
          <p:nvPr/>
        </p:nvSpPr>
        <p:spPr>
          <a:xfrm>
            <a:off x="24612688" y="12953013"/>
            <a:ext cx="4371707" cy="2185855"/>
          </a:xfrm>
          <a:prstGeom prst="can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rRNA sequences from NCBI </a:t>
            </a: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4E6095E2-B252-19D5-C50A-F85B0F1C6B03}"/>
              </a:ext>
            </a:extLst>
          </p:cNvPr>
          <p:cNvSpPr/>
          <p:nvPr/>
        </p:nvSpPr>
        <p:spPr>
          <a:xfrm>
            <a:off x="17288385" y="18991694"/>
            <a:ext cx="4736021" cy="2185855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Annotation of protein sequences</a:t>
            </a:r>
          </a:p>
          <a:p>
            <a:pPr algn="ctr"/>
            <a:r>
              <a:rPr lang="en-GB" sz="4000" dirty="0"/>
              <a:t>DIAMOND (v2.0.15)</a:t>
            </a:r>
          </a:p>
        </p:txBody>
      </p:sp>
      <p:sp>
        <p:nvSpPr>
          <p:cNvPr id="24" name="円柱 23">
            <a:extLst>
              <a:ext uri="{FF2B5EF4-FFF2-40B4-BE49-F238E27FC236}">
                <a16:creationId xmlns:a16="http://schemas.microsoft.com/office/drawing/2014/main" id="{223DF492-83FF-6F7E-D9FF-81141251D3CE}"/>
              </a:ext>
            </a:extLst>
          </p:cNvPr>
          <p:cNvSpPr/>
          <p:nvPr/>
        </p:nvSpPr>
        <p:spPr>
          <a:xfrm>
            <a:off x="24976995" y="18991694"/>
            <a:ext cx="3643093" cy="2185855"/>
          </a:xfrm>
          <a:prstGeom prst="can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Swiss-</a:t>
            </a:r>
            <a:r>
              <a:rPr lang="en-GB" sz="4000" dirty="0" err="1"/>
              <a:t>Prot</a:t>
            </a:r>
            <a:endParaRPr lang="en-GB" sz="4000" dirty="0"/>
          </a:p>
          <a:p>
            <a:pPr algn="ctr"/>
            <a:r>
              <a:rPr lang="en-GB" sz="4000" dirty="0"/>
              <a:t>from </a:t>
            </a:r>
            <a:r>
              <a:rPr lang="en-GB" sz="4000" dirty="0" err="1"/>
              <a:t>UniProt</a:t>
            </a:r>
            <a:endParaRPr lang="en-GB" sz="4000" dirty="0"/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9B432ACF-441B-7F2B-0BFA-6006EB568058}"/>
              </a:ext>
            </a:extLst>
          </p:cNvPr>
          <p:cNvSpPr/>
          <p:nvPr/>
        </p:nvSpPr>
        <p:spPr>
          <a:xfrm>
            <a:off x="17288385" y="25030378"/>
            <a:ext cx="4736021" cy="2185855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Annotation of protein domain</a:t>
            </a:r>
          </a:p>
          <a:p>
            <a:pPr algn="ctr"/>
            <a:r>
              <a:rPr lang="en-GB" sz="4000" dirty="0"/>
              <a:t>HMMER (v3.3.2)</a:t>
            </a:r>
          </a:p>
        </p:txBody>
      </p:sp>
      <p:sp>
        <p:nvSpPr>
          <p:cNvPr id="26" name="円柱 25">
            <a:extLst>
              <a:ext uri="{FF2B5EF4-FFF2-40B4-BE49-F238E27FC236}">
                <a16:creationId xmlns:a16="http://schemas.microsoft.com/office/drawing/2014/main" id="{958EE09F-F41C-ABB1-B732-2390775602F5}"/>
              </a:ext>
            </a:extLst>
          </p:cNvPr>
          <p:cNvSpPr/>
          <p:nvPr/>
        </p:nvSpPr>
        <p:spPr>
          <a:xfrm>
            <a:off x="24976995" y="25030378"/>
            <a:ext cx="3643093" cy="2185855"/>
          </a:xfrm>
          <a:prstGeom prst="can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 err="1"/>
              <a:t>Pfam</a:t>
            </a:r>
            <a:endParaRPr lang="en-GB" sz="4000" dirty="0"/>
          </a:p>
          <a:p>
            <a:pPr algn="ctr"/>
            <a:r>
              <a:rPr lang="en-GB" sz="4000" dirty="0"/>
              <a:t>from </a:t>
            </a:r>
            <a:r>
              <a:rPr lang="en-GB" sz="4000" dirty="0" err="1"/>
              <a:t>InterPro</a:t>
            </a:r>
            <a:endParaRPr lang="en-GB" sz="4000" dirty="0"/>
          </a:p>
        </p:txBody>
      </p: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540ABD45-0A6A-D970-87F3-CF52FE93B032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6683763" y="16883133"/>
            <a:ext cx="3234616" cy="182155"/>
          </a:xfrm>
          <a:prstGeom prst="bentConnector3">
            <a:avLst>
              <a:gd name="adj1" fmla="val 62714"/>
            </a:avLst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フローチャート: データ 51">
            <a:extLst>
              <a:ext uri="{FF2B5EF4-FFF2-40B4-BE49-F238E27FC236}">
                <a16:creationId xmlns:a16="http://schemas.microsoft.com/office/drawing/2014/main" id="{47CF9A1A-FFD9-CCE9-7FF4-01643D473752}"/>
              </a:ext>
            </a:extLst>
          </p:cNvPr>
          <p:cNvSpPr/>
          <p:nvPr/>
        </p:nvSpPr>
        <p:spPr>
          <a:xfrm>
            <a:off x="1437699" y="875648"/>
            <a:ext cx="5828946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Metagenomic</a:t>
            </a:r>
          </a:p>
          <a:p>
            <a:pPr algn="ctr"/>
            <a:r>
              <a:rPr lang="en-GB" sz="4000" dirty="0"/>
              <a:t>reads</a:t>
            </a:r>
          </a:p>
        </p:txBody>
      </p:sp>
      <p:sp>
        <p:nvSpPr>
          <p:cNvPr id="54" name="フローチャート: 処理 53">
            <a:extLst>
              <a:ext uri="{FF2B5EF4-FFF2-40B4-BE49-F238E27FC236}">
                <a16:creationId xmlns:a16="http://schemas.microsoft.com/office/drawing/2014/main" id="{CB8ADF26-A260-DF35-4B55-A02CEB2D538F}"/>
              </a:ext>
            </a:extLst>
          </p:cNvPr>
          <p:cNvSpPr/>
          <p:nvPr/>
        </p:nvSpPr>
        <p:spPr>
          <a:xfrm>
            <a:off x="2057027" y="3894993"/>
            <a:ext cx="4590295" cy="2185855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Quality check, trimming</a:t>
            </a:r>
          </a:p>
          <a:p>
            <a:pPr algn="ctr"/>
            <a:r>
              <a:rPr lang="en-GB" sz="4000" dirty="0" err="1"/>
              <a:t>fastp</a:t>
            </a:r>
            <a:r>
              <a:rPr lang="en-GB" sz="4000" dirty="0"/>
              <a:t> (v0.23.4)</a:t>
            </a:r>
          </a:p>
        </p:txBody>
      </p:sp>
      <p:sp>
        <p:nvSpPr>
          <p:cNvPr id="55" name="フローチャート: 処理 54">
            <a:extLst>
              <a:ext uri="{FF2B5EF4-FFF2-40B4-BE49-F238E27FC236}">
                <a16:creationId xmlns:a16="http://schemas.microsoft.com/office/drawing/2014/main" id="{A01F8087-6B78-19A0-790C-B92BEBC6D94D}"/>
              </a:ext>
            </a:extLst>
          </p:cNvPr>
          <p:cNvSpPr/>
          <p:nvPr/>
        </p:nvSpPr>
        <p:spPr>
          <a:xfrm>
            <a:off x="2057027" y="6914334"/>
            <a:ext cx="4590295" cy="2185855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Metagenomic assembling</a:t>
            </a:r>
          </a:p>
          <a:p>
            <a:pPr algn="ctr"/>
            <a:r>
              <a:rPr lang="en-GB" sz="4000" dirty="0"/>
              <a:t>MEGAHIT (v1.2.6)</a:t>
            </a:r>
          </a:p>
        </p:txBody>
      </p:sp>
      <p:sp>
        <p:nvSpPr>
          <p:cNvPr id="60" name="フローチャート: データ 59">
            <a:extLst>
              <a:ext uri="{FF2B5EF4-FFF2-40B4-BE49-F238E27FC236}">
                <a16:creationId xmlns:a16="http://schemas.microsoft.com/office/drawing/2014/main" id="{9E6C4550-F105-C8B4-4286-57478C7DDF5F}"/>
              </a:ext>
            </a:extLst>
          </p:cNvPr>
          <p:cNvSpPr/>
          <p:nvPr/>
        </p:nvSpPr>
        <p:spPr>
          <a:xfrm>
            <a:off x="1437699" y="9933674"/>
            <a:ext cx="5828946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Metagenomic</a:t>
            </a:r>
          </a:p>
          <a:p>
            <a:pPr algn="ctr"/>
            <a:r>
              <a:rPr lang="en-GB" sz="4000" dirty="0"/>
              <a:t>contigs</a:t>
            </a: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4DF5E8F-93E4-8712-A625-65F09F57EA7A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>
            <a:off x="4352172" y="3061513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データ 1">
            <a:extLst>
              <a:ext uri="{FF2B5EF4-FFF2-40B4-BE49-F238E27FC236}">
                <a16:creationId xmlns:a16="http://schemas.microsoft.com/office/drawing/2014/main" id="{BA5AE06B-23B5-F88A-6526-82E656892DDE}"/>
              </a:ext>
            </a:extLst>
          </p:cNvPr>
          <p:cNvSpPr/>
          <p:nvPr/>
        </p:nvSpPr>
        <p:spPr>
          <a:xfrm>
            <a:off x="9262617" y="12953013"/>
            <a:ext cx="6047533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Predicted protein-coding sequence</a:t>
            </a:r>
          </a:p>
        </p:txBody>
      </p:sp>
      <p:sp>
        <p:nvSpPr>
          <p:cNvPr id="5" name="フローチャート: データ 4">
            <a:extLst>
              <a:ext uri="{FF2B5EF4-FFF2-40B4-BE49-F238E27FC236}">
                <a16:creationId xmlns:a16="http://schemas.microsoft.com/office/drawing/2014/main" id="{4303E392-2465-13BE-B41D-2D84E0C3E08A}"/>
              </a:ext>
            </a:extLst>
          </p:cNvPr>
          <p:cNvSpPr/>
          <p:nvPr/>
        </p:nvSpPr>
        <p:spPr>
          <a:xfrm>
            <a:off x="1437699" y="15972352"/>
            <a:ext cx="5828946" cy="1821546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Metagenomic</a:t>
            </a:r>
          </a:p>
          <a:p>
            <a:pPr algn="ctr"/>
            <a:r>
              <a:rPr lang="en-GB" sz="4000" dirty="0"/>
              <a:t>reads</a:t>
            </a:r>
          </a:p>
        </p:txBody>
      </p:sp>
      <p:sp>
        <p:nvSpPr>
          <p:cNvPr id="6" name="フローチャート: データ 5">
            <a:extLst>
              <a:ext uri="{FF2B5EF4-FFF2-40B4-BE49-F238E27FC236}">
                <a16:creationId xmlns:a16="http://schemas.microsoft.com/office/drawing/2014/main" id="{1A77420C-9B02-1F4F-E447-740F3A67C9D3}"/>
              </a:ext>
            </a:extLst>
          </p:cNvPr>
          <p:cNvSpPr/>
          <p:nvPr/>
        </p:nvSpPr>
        <p:spPr>
          <a:xfrm>
            <a:off x="304188" y="18173842"/>
            <a:ext cx="8014801" cy="1821546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Metatranscriptomic</a:t>
            </a:r>
          </a:p>
          <a:p>
            <a:pPr algn="ctr"/>
            <a:r>
              <a:rPr lang="en-GB" sz="4000" dirty="0"/>
              <a:t>reads</a:t>
            </a: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0DB3DC7D-F99A-7B53-1904-9EE6BD40432B}"/>
              </a:ext>
            </a:extLst>
          </p:cNvPr>
          <p:cNvSpPr/>
          <p:nvPr/>
        </p:nvSpPr>
        <p:spPr>
          <a:xfrm>
            <a:off x="9918373" y="22011039"/>
            <a:ext cx="4736021" cy="2185855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Calculation of </a:t>
            </a:r>
          </a:p>
          <a:p>
            <a:pPr algn="ctr"/>
            <a:r>
              <a:rPr lang="en-GB" sz="4000" dirty="0"/>
              <a:t>TPM</a:t>
            </a:r>
          </a:p>
        </p:txBody>
      </p:sp>
      <p:sp>
        <p:nvSpPr>
          <p:cNvPr id="15" name="フローチャート: データ 14">
            <a:extLst>
              <a:ext uri="{FF2B5EF4-FFF2-40B4-BE49-F238E27FC236}">
                <a16:creationId xmlns:a16="http://schemas.microsoft.com/office/drawing/2014/main" id="{5EA1B51D-DD8A-6125-5301-91EC939D7C6C}"/>
              </a:ext>
            </a:extLst>
          </p:cNvPr>
          <p:cNvSpPr/>
          <p:nvPr/>
        </p:nvSpPr>
        <p:spPr>
          <a:xfrm>
            <a:off x="10829145" y="25030378"/>
            <a:ext cx="2914473" cy="2185855"/>
          </a:xfrm>
          <a:prstGeom prst="flowChartInputOutput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TPM</a:t>
            </a:r>
          </a:p>
        </p:txBody>
      </p:sp>
      <p:sp>
        <p:nvSpPr>
          <p:cNvPr id="48" name="フローチャート: データ 47">
            <a:extLst>
              <a:ext uri="{FF2B5EF4-FFF2-40B4-BE49-F238E27FC236}">
                <a16:creationId xmlns:a16="http://schemas.microsoft.com/office/drawing/2014/main" id="{E3A1F18B-390F-2E0C-7459-6CE44FD6B268}"/>
              </a:ext>
            </a:extLst>
          </p:cNvPr>
          <p:cNvSpPr/>
          <p:nvPr/>
        </p:nvSpPr>
        <p:spPr>
          <a:xfrm>
            <a:off x="16924076" y="15972358"/>
            <a:ext cx="5464639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Unhit protein sequences</a:t>
            </a:r>
          </a:p>
        </p:txBody>
      </p:sp>
      <p:sp>
        <p:nvSpPr>
          <p:cNvPr id="49" name="フローチャート: データ 48">
            <a:extLst>
              <a:ext uri="{FF2B5EF4-FFF2-40B4-BE49-F238E27FC236}">
                <a16:creationId xmlns:a16="http://schemas.microsoft.com/office/drawing/2014/main" id="{8F89574C-D58D-06C3-3B57-883C349A66C8}"/>
              </a:ext>
            </a:extLst>
          </p:cNvPr>
          <p:cNvSpPr/>
          <p:nvPr/>
        </p:nvSpPr>
        <p:spPr>
          <a:xfrm>
            <a:off x="23811208" y="15972358"/>
            <a:ext cx="5974667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Contaminated rRNA</a:t>
            </a:r>
          </a:p>
        </p:txBody>
      </p:sp>
      <p:sp>
        <p:nvSpPr>
          <p:cNvPr id="50" name="フローチャート: データ 49">
            <a:extLst>
              <a:ext uri="{FF2B5EF4-FFF2-40B4-BE49-F238E27FC236}">
                <a16:creationId xmlns:a16="http://schemas.microsoft.com/office/drawing/2014/main" id="{9C6E52DB-90A8-CB9B-BC14-508768EDCC24}"/>
              </a:ext>
            </a:extLst>
          </p:cNvPr>
          <p:cNvSpPr/>
          <p:nvPr/>
        </p:nvSpPr>
        <p:spPr>
          <a:xfrm>
            <a:off x="16924076" y="22011039"/>
            <a:ext cx="5464639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Unhit protein sequences</a:t>
            </a:r>
          </a:p>
        </p:txBody>
      </p:sp>
      <p:sp>
        <p:nvSpPr>
          <p:cNvPr id="51" name="フローチャート: データ 50">
            <a:extLst>
              <a:ext uri="{FF2B5EF4-FFF2-40B4-BE49-F238E27FC236}">
                <a16:creationId xmlns:a16="http://schemas.microsoft.com/office/drawing/2014/main" id="{2D0375E0-BC13-DC66-2281-C7282EA817E5}"/>
              </a:ext>
            </a:extLst>
          </p:cNvPr>
          <p:cNvSpPr/>
          <p:nvPr/>
        </p:nvSpPr>
        <p:spPr>
          <a:xfrm>
            <a:off x="24066222" y="22011039"/>
            <a:ext cx="5464639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Top-hit protein sequences</a:t>
            </a:r>
          </a:p>
        </p:txBody>
      </p:sp>
      <p:sp>
        <p:nvSpPr>
          <p:cNvPr id="63" name="フローチャート: データ 62">
            <a:extLst>
              <a:ext uri="{FF2B5EF4-FFF2-40B4-BE49-F238E27FC236}">
                <a16:creationId xmlns:a16="http://schemas.microsoft.com/office/drawing/2014/main" id="{DA728CB5-D799-3A10-68D1-03DBF2BC4DD8}"/>
              </a:ext>
            </a:extLst>
          </p:cNvPr>
          <p:cNvSpPr/>
          <p:nvPr/>
        </p:nvSpPr>
        <p:spPr>
          <a:xfrm>
            <a:off x="16814783" y="28049722"/>
            <a:ext cx="5683220" cy="2623026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Unhit protein sequences</a:t>
            </a:r>
          </a:p>
          <a:p>
            <a:pPr algn="ctr"/>
            <a:r>
              <a:rPr lang="en-GB" sz="4000" dirty="0"/>
              <a:t>“hypothetical protein”</a:t>
            </a:r>
          </a:p>
        </p:txBody>
      </p:sp>
      <p:sp>
        <p:nvSpPr>
          <p:cNvPr id="64" name="フローチャート: データ 63">
            <a:extLst>
              <a:ext uri="{FF2B5EF4-FFF2-40B4-BE49-F238E27FC236}">
                <a16:creationId xmlns:a16="http://schemas.microsoft.com/office/drawing/2014/main" id="{004328E8-7EFC-4EA0-6E59-6E11C08D7699}"/>
              </a:ext>
            </a:extLst>
          </p:cNvPr>
          <p:cNvSpPr/>
          <p:nvPr/>
        </p:nvSpPr>
        <p:spPr>
          <a:xfrm>
            <a:off x="24066222" y="28049724"/>
            <a:ext cx="5464639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Top-hit protein sequences</a:t>
            </a:r>
          </a:p>
        </p:txBody>
      </p:sp>
      <p:sp>
        <p:nvSpPr>
          <p:cNvPr id="65" name="フローチャート: 端子 64">
            <a:extLst>
              <a:ext uri="{FF2B5EF4-FFF2-40B4-BE49-F238E27FC236}">
                <a16:creationId xmlns:a16="http://schemas.microsoft.com/office/drawing/2014/main" id="{5F34D39B-19B7-6439-1DE1-DBE7AA134A81}"/>
              </a:ext>
            </a:extLst>
          </p:cNvPr>
          <p:cNvSpPr/>
          <p:nvPr/>
        </p:nvSpPr>
        <p:spPr>
          <a:xfrm>
            <a:off x="23993360" y="31069067"/>
            <a:ext cx="5610360" cy="2185855"/>
          </a:xfrm>
          <a:prstGeom prst="flowChartTerminator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Annotation of predicted proteins</a:t>
            </a: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4A7379C6-964C-A2D6-27B2-8DEFC209ED87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4352172" y="6080852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CB6DF34C-C746-1993-A66D-4FDE59F00AAB}"/>
              </a:ext>
            </a:extLst>
          </p:cNvPr>
          <p:cNvCxnSpPr>
            <a:cxnSpLocks/>
            <a:stCxn id="55" idx="2"/>
            <a:endCxn id="60" idx="1"/>
          </p:cNvCxnSpPr>
          <p:nvPr/>
        </p:nvCxnSpPr>
        <p:spPr>
          <a:xfrm>
            <a:off x="4352172" y="9100197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6E834B62-FE2C-7C7B-9C23-03CE276F18C3}"/>
              </a:ext>
            </a:extLst>
          </p:cNvPr>
          <p:cNvCxnSpPr>
            <a:cxnSpLocks/>
            <a:stCxn id="60" idx="4"/>
            <a:endCxn id="3" idx="0"/>
          </p:cNvCxnSpPr>
          <p:nvPr/>
        </p:nvCxnSpPr>
        <p:spPr>
          <a:xfrm>
            <a:off x="4352172" y="12119536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9AAC9ED-5661-3CF6-79F3-79621B032491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6829478" y="14045938"/>
            <a:ext cx="30378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F516D58-0F81-0DFB-7D3A-5B4237A7D6C5}"/>
              </a:ext>
            </a:extLst>
          </p:cNvPr>
          <p:cNvCxnSpPr>
            <a:cxnSpLocks/>
            <a:stCxn id="2" idx="5"/>
            <a:endCxn id="21" idx="1"/>
          </p:cNvCxnSpPr>
          <p:nvPr/>
        </p:nvCxnSpPr>
        <p:spPr>
          <a:xfrm>
            <a:off x="14705396" y="14045938"/>
            <a:ext cx="25829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F4D283B5-1B63-5834-2493-24A2B6DDD92C}"/>
              </a:ext>
            </a:extLst>
          </p:cNvPr>
          <p:cNvCxnSpPr>
            <a:cxnSpLocks/>
            <a:stCxn id="22" idx="2"/>
            <a:endCxn id="21" idx="3"/>
          </p:cNvCxnSpPr>
          <p:nvPr/>
        </p:nvCxnSpPr>
        <p:spPr>
          <a:xfrm flipH="1">
            <a:off x="22024403" y="14045938"/>
            <a:ext cx="25882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F4020A8-46B8-241B-06EA-1481457CD6A6}"/>
              </a:ext>
            </a:extLst>
          </p:cNvPr>
          <p:cNvCxnSpPr>
            <a:cxnSpLocks/>
            <a:stCxn id="2" idx="4"/>
            <a:endCxn id="11" idx="0"/>
          </p:cNvCxnSpPr>
          <p:nvPr/>
        </p:nvCxnSpPr>
        <p:spPr>
          <a:xfrm>
            <a:off x="12286380" y="15138878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96095DEA-CB52-0B35-2FF6-34208DD61FE3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12286380" y="18158221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5F00CA7-F576-48EC-FD5C-2391FC3A8EC8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12286380" y="21177560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47FFD732-AE13-CA2D-F3A2-0A81EBE818BB}"/>
              </a:ext>
            </a:extLst>
          </p:cNvPr>
          <p:cNvCxnSpPr>
            <a:cxnSpLocks/>
            <a:stCxn id="21" idx="2"/>
            <a:endCxn id="48" idx="1"/>
          </p:cNvCxnSpPr>
          <p:nvPr/>
        </p:nvCxnSpPr>
        <p:spPr>
          <a:xfrm>
            <a:off x="19656393" y="15138878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6AC360E3-3B35-D6B5-6B18-1EB059779803}"/>
              </a:ext>
            </a:extLst>
          </p:cNvPr>
          <p:cNvCxnSpPr>
            <a:cxnSpLocks/>
            <a:stCxn id="48" idx="4"/>
            <a:endCxn id="23" idx="0"/>
          </p:cNvCxnSpPr>
          <p:nvPr/>
        </p:nvCxnSpPr>
        <p:spPr>
          <a:xfrm>
            <a:off x="19656393" y="18158221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1806285A-74B6-7142-2C45-64B19BEB5062}"/>
              </a:ext>
            </a:extLst>
          </p:cNvPr>
          <p:cNvCxnSpPr>
            <a:cxnSpLocks/>
            <a:stCxn id="23" idx="2"/>
            <a:endCxn id="50" idx="1"/>
          </p:cNvCxnSpPr>
          <p:nvPr/>
        </p:nvCxnSpPr>
        <p:spPr>
          <a:xfrm>
            <a:off x="19656393" y="21177560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C536F552-C10B-DEB9-88DF-4A26441FAF4D}"/>
              </a:ext>
            </a:extLst>
          </p:cNvPr>
          <p:cNvCxnSpPr>
            <a:cxnSpLocks/>
            <a:stCxn id="50" idx="4"/>
            <a:endCxn id="25" idx="0"/>
          </p:cNvCxnSpPr>
          <p:nvPr/>
        </p:nvCxnSpPr>
        <p:spPr>
          <a:xfrm>
            <a:off x="19656393" y="24196906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F68EBE8A-F7DD-1F29-80E0-17B5B2F1A34A}"/>
              </a:ext>
            </a:extLst>
          </p:cNvPr>
          <p:cNvCxnSpPr>
            <a:cxnSpLocks/>
            <a:stCxn id="25" idx="2"/>
            <a:endCxn id="63" idx="1"/>
          </p:cNvCxnSpPr>
          <p:nvPr/>
        </p:nvCxnSpPr>
        <p:spPr>
          <a:xfrm>
            <a:off x="19656393" y="27216241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87ECF7DF-A119-14A8-C5C0-CC522A4CA0BA}"/>
              </a:ext>
            </a:extLst>
          </p:cNvPr>
          <p:cNvCxnSpPr>
            <a:cxnSpLocks/>
            <a:stCxn id="26" idx="2"/>
            <a:endCxn id="25" idx="3"/>
          </p:cNvCxnSpPr>
          <p:nvPr/>
        </p:nvCxnSpPr>
        <p:spPr>
          <a:xfrm flipH="1">
            <a:off x="22024400" y="26123304"/>
            <a:ext cx="295259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F69095D7-937F-A0BB-07D4-4542F7298D44}"/>
              </a:ext>
            </a:extLst>
          </p:cNvPr>
          <p:cNvCxnSpPr>
            <a:cxnSpLocks/>
            <a:stCxn id="24" idx="2"/>
            <a:endCxn id="23" idx="3"/>
          </p:cNvCxnSpPr>
          <p:nvPr/>
        </p:nvCxnSpPr>
        <p:spPr>
          <a:xfrm flipH="1">
            <a:off x="22024400" y="20084619"/>
            <a:ext cx="295259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カギ線コネクタ 129">
            <a:extLst>
              <a:ext uri="{FF2B5EF4-FFF2-40B4-BE49-F238E27FC236}">
                <a16:creationId xmlns:a16="http://schemas.microsoft.com/office/drawing/2014/main" id="{244BC0AA-4B33-30C2-08DA-806DBEE5ADCA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 flipV="1">
            <a:off x="7517508" y="17065297"/>
            <a:ext cx="2400866" cy="2019335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>
            <a:extLst>
              <a:ext uri="{FF2B5EF4-FFF2-40B4-BE49-F238E27FC236}">
                <a16:creationId xmlns:a16="http://schemas.microsoft.com/office/drawing/2014/main" id="{0427A22B-10B9-0122-790D-17CA92B0283D}"/>
              </a:ext>
            </a:extLst>
          </p:cNvPr>
          <p:cNvCxnSpPr>
            <a:cxnSpLocks/>
            <a:stCxn id="21" idx="2"/>
            <a:endCxn id="49" idx="1"/>
          </p:cNvCxnSpPr>
          <p:nvPr/>
        </p:nvCxnSpPr>
        <p:spPr>
          <a:xfrm rot="16200000" flipH="1">
            <a:off x="22810729" y="11984544"/>
            <a:ext cx="833491" cy="714214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カギ線コネクタ 136">
            <a:extLst>
              <a:ext uri="{FF2B5EF4-FFF2-40B4-BE49-F238E27FC236}">
                <a16:creationId xmlns:a16="http://schemas.microsoft.com/office/drawing/2014/main" id="{0370FA07-49B6-4F3E-D852-D55B5EEC42C0}"/>
              </a:ext>
            </a:extLst>
          </p:cNvPr>
          <p:cNvCxnSpPr>
            <a:cxnSpLocks/>
            <a:stCxn id="23" idx="2"/>
            <a:endCxn id="51" idx="1"/>
          </p:cNvCxnSpPr>
          <p:nvPr/>
        </p:nvCxnSpPr>
        <p:spPr>
          <a:xfrm rot="16200000" flipH="1">
            <a:off x="22810729" y="18023224"/>
            <a:ext cx="833491" cy="714214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カギ線コネクタ 139">
            <a:extLst>
              <a:ext uri="{FF2B5EF4-FFF2-40B4-BE49-F238E27FC236}">
                <a16:creationId xmlns:a16="http://schemas.microsoft.com/office/drawing/2014/main" id="{E674F053-8ABD-6733-1236-B83C901089AB}"/>
              </a:ext>
            </a:extLst>
          </p:cNvPr>
          <p:cNvCxnSpPr>
            <a:cxnSpLocks/>
            <a:stCxn id="25" idx="2"/>
            <a:endCxn id="64" idx="1"/>
          </p:cNvCxnSpPr>
          <p:nvPr/>
        </p:nvCxnSpPr>
        <p:spPr>
          <a:xfrm rot="16200000" flipH="1">
            <a:off x="22810729" y="24061909"/>
            <a:ext cx="833491" cy="714214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カギ線コネクタ 142">
            <a:extLst>
              <a:ext uri="{FF2B5EF4-FFF2-40B4-BE49-F238E27FC236}">
                <a16:creationId xmlns:a16="http://schemas.microsoft.com/office/drawing/2014/main" id="{9422A778-5B34-9521-1564-04218B0D5969}"/>
              </a:ext>
            </a:extLst>
          </p:cNvPr>
          <p:cNvCxnSpPr>
            <a:cxnSpLocks/>
            <a:stCxn id="63" idx="4"/>
            <a:endCxn id="65" idx="1"/>
          </p:cNvCxnSpPr>
          <p:nvPr/>
        </p:nvCxnSpPr>
        <p:spPr>
          <a:xfrm rot="16200000" flipH="1">
            <a:off x="21080270" y="29248884"/>
            <a:ext cx="1489245" cy="4336966"/>
          </a:xfrm>
          <a:prstGeom prst="bentConnector2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カギ線コネクタ 146">
            <a:extLst>
              <a:ext uri="{FF2B5EF4-FFF2-40B4-BE49-F238E27FC236}">
                <a16:creationId xmlns:a16="http://schemas.microsoft.com/office/drawing/2014/main" id="{F2E7B840-00E5-B4CB-1BC8-691B10ECC05B}"/>
              </a:ext>
            </a:extLst>
          </p:cNvPr>
          <p:cNvCxnSpPr>
            <a:cxnSpLocks/>
            <a:stCxn id="51" idx="5"/>
            <a:endCxn id="65" idx="3"/>
          </p:cNvCxnSpPr>
          <p:nvPr/>
        </p:nvCxnSpPr>
        <p:spPr>
          <a:xfrm>
            <a:off x="28984399" y="23103964"/>
            <a:ext cx="619325" cy="9058024"/>
          </a:xfrm>
          <a:prstGeom prst="bentConnector3">
            <a:avLst>
              <a:gd name="adj1" fmla="val 174706"/>
            </a:avLst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FBF0E984-0A3C-05D5-DE88-BE130DE91723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26798540" y="30235586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2532D9F1-8289-30F2-9B1B-4BF7D12090D2}"/>
              </a:ext>
            </a:extLst>
          </p:cNvPr>
          <p:cNvSpPr/>
          <p:nvPr/>
        </p:nvSpPr>
        <p:spPr>
          <a:xfrm>
            <a:off x="9481200" y="28049724"/>
            <a:ext cx="5610360" cy="2185855"/>
          </a:xfrm>
          <a:prstGeom prst="flowChartTerminator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Gene expression information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1702260-6BFC-FD08-BA36-AF08D3736502}"/>
              </a:ext>
            </a:extLst>
          </p:cNvPr>
          <p:cNvCxnSpPr>
            <a:cxnSpLocks/>
            <a:stCxn id="9" idx="2"/>
            <a:endCxn id="15" idx="1"/>
          </p:cNvCxnSpPr>
          <p:nvPr/>
        </p:nvCxnSpPr>
        <p:spPr>
          <a:xfrm flipH="1">
            <a:off x="12286381" y="24196895"/>
            <a:ext cx="2" cy="833485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F081A58-A74E-8396-16CC-6A8C589107AF}"/>
              </a:ext>
            </a:extLst>
          </p:cNvPr>
          <p:cNvCxnSpPr>
            <a:cxnSpLocks/>
            <a:stCxn id="15" idx="4"/>
            <a:endCxn id="4" idx="0"/>
          </p:cNvCxnSpPr>
          <p:nvPr/>
        </p:nvCxnSpPr>
        <p:spPr>
          <a:xfrm>
            <a:off x="12286380" y="27216233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98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BF6E5-2262-DC68-FD14-76D3AF25E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24BBF218-4DD2-9108-79E1-07C1F518497E}"/>
              </a:ext>
            </a:extLst>
          </p:cNvPr>
          <p:cNvSpPr/>
          <p:nvPr/>
        </p:nvSpPr>
        <p:spPr>
          <a:xfrm>
            <a:off x="9918373" y="15972358"/>
            <a:ext cx="4736021" cy="2185855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Mapping reads</a:t>
            </a:r>
          </a:p>
          <a:p>
            <a:pPr algn="ctr"/>
            <a:r>
              <a:rPr lang="en-GB" sz="4000" dirty="0"/>
              <a:t>BWA-MEM (v0.7.17)</a:t>
            </a: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71C061EA-46F2-AABF-E9D6-9449A66B84BB}"/>
              </a:ext>
            </a:extLst>
          </p:cNvPr>
          <p:cNvSpPr/>
          <p:nvPr/>
        </p:nvSpPr>
        <p:spPr>
          <a:xfrm>
            <a:off x="9918373" y="18991694"/>
            <a:ext cx="4736021" cy="2185855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Counting mapped reads</a:t>
            </a:r>
          </a:p>
          <a:p>
            <a:pPr algn="ctr"/>
            <a:r>
              <a:rPr lang="en-GB" sz="4000" dirty="0"/>
              <a:t>Subread (v2.0.6)</a:t>
            </a: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0DD28EB6-201C-043E-35F5-9382FEB3F0E1}"/>
              </a:ext>
            </a:extLst>
          </p:cNvPr>
          <p:cNvSpPr/>
          <p:nvPr/>
        </p:nvSpPr>
        <p:spPr>
          <a:xfrm>
            <a:off x="17288385" y="12953013"/>
            <a:ext cx="4736021" cy="2185855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Removal of rRNA sequences</a:t>
            </a:r>
          </a:p>
          <a:p>
            <a:pPr algn="ctr"/>
            <a:r>
              <a:rPr lang="en-GB" sz="4000" dirty="0"/>
              <a:t>BLASTN (v2.15.0)</a:t>
            </a:r>
          </a:p>
        </p:txBody>
      </p:sp>
      <p:sp>
        <p:nvSpPr>
          <p:cNvPr id="22" name="円柱 21">
            <a:extLst>
              <a:ext uri="{FF2B5EF4-FFF2-40B4-BE49-F238E27FC236}">
                <a16:creationId xmlns:a16="http://schemas.microsoft.com/office/drawing/2014/main" id="{CEFC6005-1635-F4C9-062B-08AE421C1040}"/>
              </a:ext>
            </a:extLst>
          </p:cNvPr>
          <p:cNvSpPr/>
          <p:nvPr/>
        </p:nvSpPr>
        <p:spPr>
          <a:xfrm>
            <a:off x="24612688" y="12953013"/>
            <a:ext cx="4371707" cy="2185855"/>
          </a:xfrm>
          <a:prstGeom prst="can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rRNA sequences from NCBI </a:t>
            </a: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CC691796-9212-14F0-20AB-2B7574636E6A}"/>
              </a:ext>
            </a:extLst>
          </p:cNvPr>
          <p:cNvSpPr/>
          <p:nvPr/>
        </p:nvSpPr>
        <p:spPr>
          <a:xfrm>
            <a:off x="17288385" y="18991694"/>
            <a:ext cx="4736021" cy="2185855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Annotation of protein sequences</a:t>
            </a:r>
          </a:p>
          <a:p>
            <a:pPr algn="ctr"/>
            <a:r>
              <a:rPr lang="en-GB" sz="4000" dirty="0"/>
              <a:t>DIAMOND (v2.0.15)</a:t>
            </a:r>
          </a:p>
        </p:txBody>
      </p:sp>
      <p:sp>
        <p:nvSpPr>
          <p:cNvPr id="24" name="円柱 23">
            <a:extLst>
              <a:ext uri="{FF2B5EF4-FFF2-40B4-BE49-F238E27FC236}">
                <a16:creationId xmlns:a16="http://schemas.microsoft.com/office/drawing/2014/main" id="{F1D12E62-8C39-9F83-E466-5BABD4DDEFF1}"/>
              </a:ext>
            </a:extLst>
          </p:cNvPr>
          <p:cNvSpPr/>
          <p:nvPr/>
        </p:nvSpPr>
        <p:spPr>
          <a:xfrm>
            <a:off x="24976995" y="18991694"/>
            <a:ext cx="3643093" cy="2185855"/>
          </a:xfrm>
          <a:prstGeom prst="can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Swiss-</a:t>
            </a:r>
            <a:r>
              <a:rPr lang="en-GB" sz="4000" dirty="0" err="1"/>
              <a:t>Prot</a:t>
            </a:r>
            <a:endParaRPr lang="en-GB" sz="4000" dirty="0"/>
          </a:p>
          <a:p>
            <a:pPr algn="ctr"/>
            <a:r>
              <a:rPr lang="en-GB" sz="4000" dirty="0"/>
              <a:t>from </a:t>
            </a:r>
            <a:r>
              <a:rPr lang="en-GB" sz="4000" dirty="0" err="1"/>
              <a:t>UniProt</a:t>
            </a:r>
            <a:endParaRPr lang="en-GB" sz="4000" dirty="0"/>
          </a:p>
        </p:txBody>
      </p: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F9550CF0-3BE6-B40F-3CD8-2D0412FEBFA7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6683763" y="16883133"/>
            <a:ext cx="3234616" cy="182155"/>
          </a:xfrm>
          <a:prstGeom prst="bentConnector3">
            <a:avLst>
              <a:gd name="adj1" fmla="val 62714"/>
            </a:avLst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データ 1">
            <a:extLst>
              <a:ext uri="{FF2B5EF4-FFF2-40B4-BE49-F238E27FC236}">
                <a16:creationId xmlns:a16="http://schemas.microsoft.com/office/drawing/2014/main" id="{BA635531-F9DD-E24D-1ED7-1E1F5E081F4D}"/>
              </a:ext>
            </a:extLst>
          </p:cNvPr>
          <p:cNvSpPr/>
          <p:nvPr/>
        </p:nvSpPr>
        <p:spPr>
          <a:xfrm>
            <a:off x="9262617" y="12953013"/>
            <a:ext cx="6047533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Predicted protein-coding sequence</a:t>
            </a:r>
          </a:p>
        </p:txBody>
      </p:sp>
      <p:sp>
        <p:nvSpPr>
          <p:cNvPr id="5" name="フローチャート: データ 4">
            <a:extLst>
              <a:ext uri="{FF2B5EF4-FFF2-40B4-BE49-F238E27FC236}">
                <a16:creationId xmlns:a16="http://schemas.microsoft.com/office/drawing/2014/main" id="{8198AE68-C5B1-FDF2-961D-BD0192511584}"/>
              </a:ext>
            </a:extLst>
          </p:cNvPr>
          <p:cNvSpPr/>
          <p:nvPr/>
        </p:nvSpPr>
        <p:spPr>
          <a:xfrm>
            <a:off x="1437699" y="15972352"/>
            <a:ext cx="5828946" cy="1821546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Metagenomic</a:t>
            </a:r>
          </a:p>
          <a:p>
            <a:pPr algn="ctr"/>
            <a:r>
              <a:rPr lang="en-GB" sz="4000" dirty="0"/>
              <a:t>reads</a:t>
            </a:r>
          </a:p>
        </p:txBody>
      </p:sp>
      <p:sp>
        <p:nvSpPr>
          <p:cNvPr id="6" name="フローチャート: データ 5">
            <a:extLst>
              <a:ext uri="{FF2B5EF4-FFF2-40B4-BE49-F238E27FC236}">
                <a16:creationId xmlns:a16="http://schemas.microsoft.com/office/drawing/2014/main" id="{38C159BD-0157-F3B4-9489-AC4A874C6310}"/>
              </a:ext>
            </a:extLst>
          </p:cNvPr>
          <p:cNvSpPr/>
          <p:nvPr/>
        </p:nvSpPr>
        <p:spPr>
          <a:xfrm>
            <a:off x="304188" y="18173842"/>
            <a:ext cx="8014801" cy="1821546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Metatranscriptomic</a:t>
            </a:r>
          </a:p>
          <a:p>
            <a:pPr algn="ctr"/>
            <a:r>
              <a:rPr lang="en-GB" sz="4000" dirty="0"/>
              <a:t>reads</a:t>
            </a: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E01796DB-EE99-C890-6F3F-F5E433F03C61}"/>
              </a:ext>
            </a:extLst>
          </p:cNvPr>
          <p:cNvSpPr/>
          <p:nvPr/>
        </p:nvSpPr>
        <p:spPr>
          <a:xfrm>
            <a:off x="9918373" y="22011039"/>
            <a:ext cx="4736021" cy="2185855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Calculation of </a:t>
            </a:r>
          </a:p>
          <a:p>
            <a:pPr algn="ctr"/>
            <a:r>
              <a:rPr lang="en-GB" sz="4000" dirty="0"/>
              <a:t>TPM and GPM</a:t>
            </a:r>
          </a:p>
        </p:txBody>
      </p:sp>
      <p:sp>
        <p:nvSpPr>
          <p:cNvPr id="48" name="フローチャート: データ 47">
            <a:extLst>
              <a:ext uri="{FF2B5EF4-FFF2-40B4-BE49-F238E27FC236}">
                <a16:creationId xmlns:a16="http://schemas.microsoft.com/office/drawing/2014/main" id="{E626150C-BC39-32E7-89D7-40E83C14A8D9}"/>
              </a:ext>
            </a:extLst>
          </p:cNvPr>
          <p:cNvSpPr/>
          <p:nvPr/>
        </p:nvSpPr>
        <p:spPr>
          <a:xfrm>
            <a:off x="16924076" y="15972358"/>
            <a:ext cx="5464639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Unhit protein sequences</a:t>
            </a:r>
          </a:p>
        </p:txBody>
      </p:sp>
      <p:sp>
        <p:nvSpPr>
          <p:cNvPr id="49" name="フローチャート: データ 48">
            <a:extLst>
              <a:ext uri="{FF2B5EF4-FFF2-40B4-BE49-F238E27FC236}">
                <a16:creationId xmlns:a16="http://schemas.microsoft.com/office/drawing/2014/main" id="{9FDB512E-DF20-012A-CC24-F76AE4E5FF27}"/>
              </a:ext>
            </a:extLst>
          </p:cNvPr>
          <p:cNvSpPr/>
          <p:nvPr/>
        </p:nvSpPr>
        <p:spPr>
          <a:xfrm>
            <a:off x="23811208" y="15972358"/>
            <a:ext cx="5974667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Contaminated rRNA</a:t>
            </a:r>
          </a:p>
        </p:txBody>
      </p:sp>
      <p:sp>
        <p:nvSpPr>
          <p:cNvPr id="50" name="フローチャート: データ 49">
            <a:extLst>
              <a:ext uri="{FF2B5EF4-FFF2-40B4-BE49-F238E27FC236}">
                <a16:creationId xmlns:a16="http://schemas.microsoft.com/office/drawing/2014/main" id="{A78C2DA1-F697-7A48-1A8B-AD2289672A8B}"/>
              </a:ext>
            </a:extLst>
          </p:cNvPr>
          <p:cNvSpPr/>
          <p:nvPr/>
        </p:nvSpPr>
        <p:spPr>
          <a:xfrm>
            <a:off x="16924076" y="22011039"/>
            <a:ext cx="5464639" cy="3019339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altLang="ja-JP" sz="4000" dirty="0"/>
              <a:t>Unhit protein sequences</a:t>
            </a:r>
          </a:p>
          <a:p>
            <a:pPr algn="ctr"/>
            <a:r>
              <a:rPr lang="en-GB" altLang="ja-JP" sz="4000" dirty="0"/>
              <a:t>“hypothetical protein”</a:t>
            </a:r>
          </a:p>
        </p:txBody>
      </p:sp>
      <p:sp>
        <p:nvSpPr>
          <p:cNvPr id="51" name="フローチャート: データ 50">
            <a:extLst>
              <a:ext uri="{FF2B5EF4-FFF2-40B4-BE49-F238E27FC236}">
                <a16:creationId xmlns:a16="http://schemas.microsoft.com/office/drawing/2014/main" id="{226EA9E5-92C6-1848-F3B5-AD700D2453EA}"/>
              </a:ext>
            </a:extLst>
          </p:cNvPr>
          <p:cNvSpPr/>
          <p:nvPr/>
        </p:nvSpPr>
        <p:spPr>
          <a:xfrm>
            <a:off x="24066222" y="22011039"/>
            <a:ext cx="5464639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Top-hit protein sequences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9ED3C17B-01C4-9E9C-6516-734CF73FCC6F}"/>
              </a:ext>
            </a:extLst>
          </p:cNvPr>
          <p:cNvCxnSpPr>
            <a:cxnSpLocks/>
            <a:stCxn id="2" idx="5"/>
            <a:endCxn id="21" idx="1"/>
          </p:cNvCxnSpPr>
          <p:nvPr/>
        </p:nvCxnSpPr>
        <p:spPr>
          <a:xfrm>
            <a:off x="14705396" y="14045938"/>
            <a:ext cx="25829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0A73C1A-7E15-A051-9F3B-D5CE7BB0CF89}"/>
              </a:ext>
            </a:extLst>
          </p:cNvPr>
          <p:cNvCxnSpPr>
            <a:cxnSpLocks/>
            <a:stCxn id="22" idx="2"/>
            <a:endCxn id="21" idx="3"/>
          </p:cNvCxnSpPr>
          <p:nvPr/>
        </p:nvCxnSpPr>
        <p:spPr>
          <a:xfrm flipH="1">
            <a:off x="22024403" y="14045938"/>
            <a:ext cx="25882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3B9EAF7E-F4DD-0E67-689D-15D163184241}"/>
              </a:ext>
            </a:extLst>
          </p:cNvPr>
          <p:cNvCxnSpPr>
            <a:cxnSpLocks/>
            <a:stCxn id="2" idx="4"/>
            <a:endCxn id="11" idx="0"/>
          </p:cNvCxnSpPr>
          <p:nvPr/>
        </p:nvCxnSpPr>
        <p:spPr>
          <a:xfrm>
            <a:off x="12286380" y="15138878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AE602A9F-20FF-E860-7CA6-E6CDB6D8316E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12286380" y="18158221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034ABF39-E423-5AE3-D3A6-32801007C022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12286380" y="21177560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CCAED575-9322-C86D-9B4B-2D0923963F43}"/>
              </a:ext>
            </a:extLst>
          </p:cNvPr>
          <p:cNvCxnSpPr>
            <a:cxnSpLocks/>
            <a:stCxn id="21" idx="2"/>
            <a:endCxn id="48" idx="1"/>
          </p:cNvCxnSpPr>
          <p:nvPr/>
        </p:nvCxnSpPr>
        <p:spPr>
          <a:xfrm>
            <a:off x="19656393" y="15138878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67F8E70E-7C67-F95F-1522-9FD6FB97AEB6}"/>
              </a:ext>
            </a:extLst>
          </p:cNvPr>
          <p:cNvCxnSpPr>
            <a:cxnSpLocks/>
            <a:stCxn id="48" idx="4"/>
            <a:endCxn id="23" idx="0"/>
          </p:cNvCxnSpPr>
          <p:nvPr/>
        </p:nvCxnSpPr>
        <p:spPr>
          <a:xfrm>
            <a:off x="19656393" y="18158221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9F84330-B467-A07E-93BD-2AE36774A7AC}"/>
              </a:ext>
            </a:extLst>
          </p:cNvPr>
          <p:cNvCxnSpPr>
            <a:cxnSpLocks/>
            <a:stCxn id="23" idx="2"/>
            <a:endCxn id="50" idx="1"/>
          </p:cNvCxnSpPr>
          <p:nvPr/>
        </p:nvCxnSpPr>
        <p:spPr>
          <a:xfrm>
            <a:off x="19656396" y="21177549"/>
            <a:ext cx="0" cy="83349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437EA795-24BC-B2F2-9E0D-0A3B59128931}"/>
              </a:ext>
            </a:extLst>
          </p:cNvPr>
          <p:cNvCxnSpPr>
            <a:cxnSpLocks/>
            <a:stCxn id="24" idx="2"/>
            <a:endCxn id="23" idx="3"/>
          </p:cNvCxnSpPr>
          <p:nvPr/>
        </p:nvCxnSpPr>
        <p:spPr>
          <a:xfrm flipH="1">
            <a:off x="22024400" y="20084619"/>
            <a:ext cx="295259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カギ線コネクタ 129">
            <a:extLst>
              <a:ext uri="{FF2B5EF4-FFF2-40B4-BE49-F238E27FC236}">
                <a16:creationId xmlns:a16="http://schemas.microsoft.com/office/drawing/2014/main" id="{0DF27BC8-ABE0-A5A9-5495-827C9D412815}"/>
              </a:ext>
            </a:extLst>
          </p:cNvPr>
          <p:cNvCxnSpPr>
            <a:cxnSpLocks/>
            <a:stCxn id="6" idx="5"/>
            <a:endCxn id="11" idx="1"/>
          </p:cNvCxnSpPr>
          <p:nvPr/>
        </p:nvCxnSpPr>
        <p:spPr>
          <a:xfrm flipV="1">
            <a:off x="7517508" y="17065297"/>
            <a:ext cx="2400866" cy="2019335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カギ線コネクタ 133">
            <a:extLst>
              <a:ext uri="{FF2B5EF4-FFF2-40B4-BE49-F238E27FC236}">
                <a16:creationId xmlns:a16="http://schemas.microsoft.com/office/drawing/2014/main" id="{6D33B30C-24C4-397D-D2F7-45F147F17679}"/>
              </a:ext>
            </a:extLst>
          </p:cNvPr>
          <p:cNvCxnSpPr>
            <a:cxnSpLocks/>
            <a:stCxn id="21" idx="2"/>
            <a:endCxn id="49" idx="1"/>
          </p:cNvCxnSpPr>
          <p:nvPr/>
        </p:nvCxnSpPr>
        <p:spPr>
          <a:xfrm rot="16200000" flipH="1">
            <a:off x="22810729" y="11984544"/>
            <a:ext cx="833491" cy="714214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カギ線コネクタ 136">
            <a:extLst>
              <a:ext uri="{FF2B5EF4-FFF2-40B4-BE49-F238E27FC236}">
                <a16:creationId xmlns:a16="http://schemas.microsoft.com/office/drawing/2014/main" id="{6486D6F0-0687-BA59-47F6-79F3C741E6CD}"/>
              </a:ext>
            </a:extLst>
          </p:cNvPr>
          <p:cNvCxnSpPr>
            <a:cxnSpLocks/>
            <a:stCxn id="23" idx="2"/>
            <a:endCxn id="51" idx="1"/>
          </p:cNvCxnSpPr>
          <p:nvPr/>
        </p:nvCxnSpPr>
        <p:spPr>
          <a:xfrm rot="16200000" flipH="1">
            <a:off x="22810729" y="18023224"/>
            <a:ext cx="833491" cy="714214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DD0048F4-659F-5EC4-3E12-DCA4C15C08E5}"/>
              </a:ext>
            </a:extLst>
          </p:cNvPr>
          <p:cNvSpPr/>
          <p:nvPr/>
        </p:nvSpPr>
        <p:spPr>
          <a:xfrm>
            <a:off x="9481200" y="25030373"/>
            <a:ext cx="5610360" cy="2185855"/>
          </a:xfrm>
          <a:prstGeom prst="flowChartTerminator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Gene expression information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AA6DFB2-F390-0E21-9B1A-AB0E30427DF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2286381" y="24196895"/>
            <a:ext cx="2" cy="833485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9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18437</TotalTime>
  <Words>239</Words>
  <Application>Microsoft Macintosh PowerPoint</Application>
  <PresentationFormat>ユーザー設定</PresentationFormat>
  <Paragraphs>91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大豆田　亮</dc:creator>
  <cp:lastModifiedBy>Ryo Mameda</cp:lastModifiedBy>
  <cp:revision>67</cp:revision>
  <cp:lastPrinted>2025-03-23T13:27:10Z</cp:lastPrinted>
  <dcterms:created xsi:type="dcterms:W3CDTF">2024-11-26T03:25:22Z</dcterms:created>
  <dcterms:modified xsi:type="dcterms:W3CDTF">2025-08-18T03:25:30Z</dcterms:modified>
</cp:coreProperties>
</file>