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30600650" cy="34199513"/>
  <p:notesSz cx="6858000" cy="9144000"/>
  <p:defaultTextStyle>
    <a:defPPr>
      <a:defRPr lang="en-JP"/>
    </a:defPPr>
    <a:lvl1pPr marL="0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1pPr>
    <a:lvl2pPr marL="155516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2pPr>
    <a:lvl3pPr marL="3110332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3pPr>
    <a:lvl4pPr marL="4665497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4pPr>
    <a:lvl5pPr marL="6220663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5pPr>
    <a:lvl6pPr marL="7775829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6pPr>
    <a:lvl7pPr marL="9330995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7pPr>
    <a:lvl8pPr marL="10886161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8pPr>
    <a:lvl9pPr marL="12441326" algn="l" defTabSz="3110332" rtl="0" eaLnBrk="1" latinLnBrk="0" hangingPunct="1">
      <a:defRPr sz="612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50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887"/>
    <p:restoredTop sz="94626"/>
  </p:normalViewPr>
  <p:slideViewPr>
    <p:cSldViewPr snapToGrid="0">
      <p:cViewPr>
        <p:scale>
          <a:sx n="39" d="100"/>
          <a:sy n="39" d="100"/>
        </p:scale>
        <p:origin x="1744" y="-15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FB736-C2DE-8922-B649-3EA028CF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25081" y="5597006"/>
            <a:ext cx="22950488" cy="11906497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A7BAC2-5864-B510-B63D-717A713B71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5081" y="17962664"/>
            <a:ext cx="22950488" cy="82569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49D9FB-0938-55AD-14C0-E1CE90D25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5F12D-D730-6768-737E-032BE2C38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055B21-E9F4-9C84-BABE-AC5387DB0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793328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3157D4-ACE2-348E-21BA-37F5352FE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08D0A4-650A-FF9F-222E-B8D9598D3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E5C9A2-8710-15AA-B6C9-BC9DCC717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69F72-F7CA-6636-4C4B-3BFAEAB65D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12F32D-DA44-2BD3-DE28-F660867372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7575633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6F253-F761-CA74-1036-8439357A531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21898590" y="1820808"/>
            <a:ext cx="6598265" cy="28982506"/>
          </a:xfrm>
        </p:spPr>
        <p:txBody>
          <a:bodyPr vert="eaVert"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93DF04-9F24-8309-6617-7CF899F6E9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103795" y="1820808"/>
            <a:ext cx="19412287" cy="289825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54A652-232D-23FD-5BE7-5BF74A3C4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207714-5C53-CC83-B6E7-AFDBB0B35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C9C4D6-FA68-5BCF-DDF2-D9E2B94964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65756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3F9FE-2EFF-E2D7-1DF2-E4FFD6ADB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A503-DC69-6334-70E0-C2B8934944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5B6B-B597-1247-4322-7D4FE509E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9BB1B3-3DBC-5B74-2388-F99496E9B5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6678-741B-8CEB-7A98-8BE53C5DA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91723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5EDFE-46E3-EE80-9284-7649CCEC0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7857" y="8526134"/>
            <a:ext cx="26393061" cy="14226045"/>
          </a:xfrm>
        </p:spPr>
        <p:txBody>
          <a:bodyPr anchor="b"/>
          <a:lstStyle>
            <a:lvl1pPr>
              <a:defRPr sz="6000"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B78F54-AEFD-B9D9-819A-3166442AEB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087857" y="22886762"/>
            <a:ext cx="26393061" cy="7481141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F3C5A9-08F7-7561-B9EF-BB209512D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4A5F7-576E-B77F-A9C0-44F062905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3B391-C8D4-3002-D159-DAFA28B77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85411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61749-C4F0-3E97-ECC3-27F7567E8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FE23D-1D23-95FB-5D58-919F55FEE1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103795" y="9104037"/>
            <a:ext cx="13005276" cy="21699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36A7B3-3473-F4CB-B802-C328F0A80C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491579" y="9104037"/>
            <a:ext cx="13005276" cy="2169927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53A30D-8E52-A586-BD9D-6B27FF98F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E1328-B129-95B8-BC88-544E33B2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2124A9-EE39-89A6-E919-52FA06BD1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105605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4CA73-5A27-269B-8EA9-95C651327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80" y="1820810"/>
            <a:ext cx="26393061" cy="6610325"/>
          </a:xfrm>
        </p:spPr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D43D8F-27EF-51FB-21E8-1385F10E25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7782" y="8383633"/>
            <a:ext cx="12945508" cy="41086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3E6349-DD68-E5F2-703B-9DD2215FAA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107782" y="12492322"/>
            <a:ext cx="12945508" cy="18374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1FF22-E62A-A13E-1FF2-7C3A2ED4DE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15491579" y="8383633"/>
            <a:ext cx="13009262" cy="4108689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922845-F6C6-A9CF-B79B-DAB885D805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5491579" y="12492322"/>
            <a:ext cx="13009262" cy="18374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0DB43F-2638-164E-B0AF-82B3DC904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E0132C-A923-A503-69F6-2A12A4C34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040C31-053E-E3B1-A5BE-4E6B72951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130379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31EA61-9E33-CDA2-2B07-24ACA3ABC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 dirty="0"/>
              <a:t>Click to edit Master title style</a:t>
            </a:r>
            <a:endParaRPr lang="en-JP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41A458-9F1E-E938-B0B2-43F2CF95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242B70-E700-4409-974E-194DC809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83F1D-FE21-BA9C-6201-AE34C0935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51453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70E3E39-FDB1-29C1-6761-AC292B8222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DB00C1-3A26-B226-9AD1-226094E35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135654-A5C0-8B10-48E0-3FE5AC6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991226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DEA2-7536-C3D9-7029-28C348534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82" y="2279968"/>
            <a:ext cx="9869505" cy="797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55BDC-3AF1-D68D-4D69-08564A7DE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09262" y="4924099"/>
            <a:ext cx="15491579" cy="2430382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D448BD8-5282-2C7C-C20B-18FD5F8613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7782" y="10259854"/>
            <a:ext cx="9869505" cy="190076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F7F0E6-10CD-2225-41BF-4227361048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16287-24AB-15EB-13BB-45B3051E1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2EF642-BB8C-B6D4-9B90-9A090BEA1D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301634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A3FB-F886-FBAF-9D97-25E0E4F610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7782" y="2279968"/>
            <a:ext cx="9869505" cy="797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1FB8C7-FD41-88A0-13C4-31878E18BA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13009262" y="4924099"/>
            <a:ext cx="15491579" cy="2430382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C9322-DAA5-63B1-68CA-5032FA0860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2107782" y="10259854"/>
            <a:ext cx="9869505" cy="1900764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D32CA-D241-D8FF-D19B-36AF24685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AAB3A3-A352-66DF-1773-567D17767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DD0D8-2556-FE89-2939-8459C6681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950511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B2D424-0078-C73F-67D7-1DCB2AF5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795" y="1820810"/>
            <a:ext cx="26393061" cy="66103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21880F-1D64-3658-601D-423F49830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103795" y="9104037"/>
            <a:ext cx="26393061" cy="21699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4A51F8-E342-5B41-994F-5D87E5A8F0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103795" y="31697885"/>
            <a:ext cx="6885146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A9EEB5-E53A-B74F-AE0E-B177A71DFF1C}" type="datetimeFigureOut">
              <a:rPr lang="en-JP" smtClean="0"/>
              <a:t>9/19/25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B4EDC-8711-91B6-CA2C-47B947BB41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136466" y="31697885"/>
            <a:ext cx="10327719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2E5F1-6FCD-2169-FFC7-867D3B040A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1611709" y="31697885"/>
            <a:ext cx="6885146" cy="182080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9DBBC66-D8C4-4145-886B-0AE7B100127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2508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正方形/長方形 72">
            <a:extLst>
              <a:ext uri="{FF2B5EF4-FFF2-40B4-BE49-F238E27FC236}">
                <a16:creationId xmlns:a16="http://schemas.microsoft.com/office/drawing/2014/main" id="{3C983F3F-2B3A-A966-03D7-1045FF39B39D}"/>
              </a:ext>
            </a:extLst>
          </p:cNvPr>
          <p:cNvSpPr/>
          <p:nvPr/>
        </p:nvSpPr>
        <p:spPr>
          <a:xfrm>
            <a:off x="178668" y="15555598"/>
            <a:ext cx="14944697" cy="4788465"/>
          </a:xfrm>
          <a:prstGeom prst="rect">
            <a:avLst/>
          </a:prstGeom>
          <a:solidFill>
            <a:srgbClr val="1350B2">
              <a:alpha val="29804"/>
            </a:srgb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72D4B67A-E1CE-098C-FFB0-203A3BFD3980}"/>
              </a:ext>
            </a:extLst>
          </p:cNvPr>
          <p:cNvSpPr/>
          <p:nvPr/>
        </p:nvSpPr>
        <p:spPr>
          <a:xfrm>
            <a:off x="16732236" y="12536279"/>
            <a:ext cx="13496722" cy="12056897"/>
          </a:xfrm>
          <a:prstGeom prst="rect">
            <a:avLst/>
          </a:prstGeom>
          <a:solidFill>
            <a:srgbClr val="1350B2">
              <a:alpha val="29804"/>
            </a:srgbClr>
          </a:solidFill>
          <a:ln w="1524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FEEB1350-6984-19ED-F3B8-297219B70775}"/>
              </a:ext>
            </a:extLst>
          </p:cNvPr>
          <p:cNvSpPr/>
          <p:nvPr/>
        </p:nvSpPr>
        <p:spPr>
          <a:xfrm>
            <a:off x="1874871" y="12953013"/>
            <a:ext cx="4954606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Protein-coding sequence prediction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Prodigal (v2.6.3)</a:t>
            </a: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A97567D2-CDE6-88EA-780A-7D1495BA7E04}"/>
              </a:ext>
            </a:extLst>
          </p:cNvPr>
          <p:cNvSpPr/>
          <p:nvPr/>
        </p:nvSpPr>
        <p:spPr>
          <a:xfrm>
            <a:off x="9918373" y="15972358"/>
            <a:ext cx="4736021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Mapping reads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BWA-MEM (v0.7.17)</a:t>
            </a: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25153F1B-7D1D-01B7-EA27-A5B98A428A3F}"/>
              </a:ext>
            </a:extLst>
          </p:cNvPr>
          <p:cNvSpPr/>
          <p:nvPr/>
        </p:nvSpPr>
        <p:spPr>
          <a:xfrm>
            <a:off x="9918373" y="21103330"/>
            <a:ext cx="4736021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Counting mapped reads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Subread (v2.0.6)</a:t>
            </a: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2AD9C0D5-7C46-749E-2AC1-C1E92B839459}"/>
              </a:ext>
            </a:extLst>
          </p:cNvPr>
          <p:cNvSpPr/>
          <p:nvPr/>
        </p:nvSpPr>
        <p:spPr>
          <a:xfrm>
            <a:off x="17288385" y="12953013"/>
            <a:ext cx="4736021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Removal of rRNA sequences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BLASTN (v2.15.0)</a:t>
            </a:r>
          </a:p>
        </p:txBody>
      </p:sp>
      <p:sp>
        <p:nvSpPr>
          <p:cNvPr id="10" name="円柱 9">
            <a:extLst>
              <a:ext uri="{FF2B5EF4-FFF2-40B4-BE49-F238E27FC236}">
                <a16:creationId xmlns:a16="http://schemas.microsoft.com/office/drawing/2014/main" id="{D47EBEAB-CE66-B04E-42A5-F218FB271418}"/>
              </a:ext>
            </a:extLst>
          </p:cNvPr>
          <p:cNvSpPr/>
          <p:nvPr/>
        </p:nvSpPr>
        <p:spPr>
          <a:xfrm>
            <a:off x="24612688" y="12953013"/>
            <a:ext cx="4371707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rRNA sequences from NCBI </a:t>
            </a:r>
          </a:p>
        </p:txBody>
      </p:sp>
      <p:sp>
        <p:nvSpPr>
          <p:cNvPr id="11" name="フローチャート: 処理 10">
            <a:extLst>
              <a:ext uri="{FF2B5EF4-FFF2-40B4-BE49-F238E27FC236}">
                <a16:creationId xmlns:a16="http://schemas.microsoft.com/office/drawing/2014/main" id="{C9CC1110-849D-5E74-7A3B-3A9472128893}"/>
              </a:ext>
            </a:extLst>
          </p:cNvPr>
          <p:cNvSpPr/>
          <p:nvPr/>
        </p:nvSpPr>
        <p:spPr>
          <a:xfrm>
            <a:off x="17288385" y="18991694"/>
            <a:ext cx="4736021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Annotation of protein sequences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DIAMOND (v2.0.15)</a:t>
            </a:r>
          </a:p>
        </p:txBody>
      </p:sp>
      <p:sp>
        <p:nvSpPr>
          <p:cNvPr id="12" name="円柱 11">
            <a:extLst>
              <a:ext uri="{FF2B5EF4-FFF2-40B4-BE49-F238E27FC236}">
                <a16:creationId xmlns:a16="http://schemas.microsoft.com/office/drawing/2014/main" id="{74215B98-B30B-75F9-AE02-D63BD74CE007}"/>
              </a:ext>
            </a:extLst>
          </p:cNvPr>
          <p:cNvSpPr/>
          <p:nvPr/>
        </p:nvSpPr>
        <p:spPr>
          <a:xfrm>
            <a:off x="24976995" y="18991694"/>
            <a:ext cx="3643093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Swiss-</a:t>
            </a:r>
            <a:r>
              <a:rPr lang="en-GB" sz="4000" dirty="0" err="1"/>
              <a:t>Prot</a:t>
            </a:r>
            <a:endParaRPr lang="en-GB" sz="4000" dirty="0"/>
          </a:p>
          <a:p>
            <a:pPr algn="ctr"/>
            <a:r>
              <a:rPr lang="en-GB" sz="4000" dirty="0"/>
              <a:t>from </a:t>
            </a:r>
            <a:r>
              <a:rPr lang="en-GB" sz="4000" dirty="0" err="1"/>
              <a:t>UniProt</a:t>
            </a:r>
            <a:endParaRPr lang="en-GB" sz="4000" dirty="0"/>
          </a:p>
        </p:txBody>
      </p:sp>
      <p:sp>
        <p:nvSpPr>
          <p:cNvPr id="13" name="フローチャート: 処理 12">
            <a:extLst>
              <a:ext uri="{FF2B5EF4-FFF2-40B4-BE49-F238E27FC236}">
                <a16:creationId xmlns:a16="http://schemas.microsoft.com/office/drawing/2014/main" id="{9EC0C08D-DB67-8F2C-4554-7B763D4B7EDD}"/>
              </a:ext>
            </a:extLst>
          </p:cNvPr>
          <p:cNvSpPr/>
          <p:nvPr/>
        </p:nvSpPr>
        <p:spPr>
          <a:xfrm>
            <a:off x="17288385" y="25030378"/>
            <a:ext cx="4736021" cy="2185855"/>
          </a:xfrm>
          <a:prstGeom prst="flowChartProcess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protein domain</a:t>
            </a:r>
          </a:p>
          <a:p>
            <a:pPr algn="ctr"/>
            <a:r>
              <a:rPr lang="en-GB" sz="4000" dirty="0"/>
              <a:t>HMMER (v3.3.2)</a:t>
            </a:r>
          </a:p>
        </p:txBody>
      </p:sp>
      <p:sp>
        <p:nvSpPr>
          <p:cNvPr id="14" name="円柱 13">
            <a:extLst>
              <a:ext uri="{FF2B5EF4-FFF2-40B4-BE49-F238E27FC236}">
                <a16:creationId xmlns:a16="http://schemas.microsoft.com/office/drawing/2014/main" id="{1B8C2DEF-75AE-4539-9B07-C5314E8BAC62}"/>
              </a:ext>
            </a:extLst>
          </p:cNvPr>
          <p:cNvSpPr/>
          <p:nvPr/>
        </p:nvSpPr>
        <p:spPr>
          <a:xfrm>
            <a:off x="24976995" y="25030378"/>
            <a:ext cx="3643093" cy="2185855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 err="1"/>
              <a:t>Pfam</a:t>
            </a:r>
            <a:endParaRPr lang="en-GB" sz="4000" dirty="0"/>
          </a:p>
          <a:p>
            <a:pPr algn="ctr"/>
            <a:r>
              <a:rPr lang="en-GB" sz="4000" dirty="0"/>
              <a:t>from </a:t>
            </a:r>
            <a:r>
              <a:rPr lang="en-GB" sz="4000" dirty="0" err="1"/>
              <a:t>InterPro</a:t>
            </a:r>
            <a:endParaRPr lang="en-GB" sz="4000" dirty="0"/>
          </a:p>
        </p:txBody>
      </p:sp>
      <p:cxnSp>
        <p:nvCxnSpPr>
          <p:cNvPr id="15" name="カギ線コネクタ 14">
            <a:extLst>
              <a:ext uri="{FF2B5EF4-FFF2-40B4-BE49-F238E27FC236}">
                <a16:creationId xmlns:a16="http://schemas.microsoft.com/office/drawing/2014/main" id="{8A278042-551F-8163-559A-FE54BFE0035B}"/>
              </a:ext>
            </a:extLst>
          </p:cNvPr>
          <p:cNvCxnSpPr>
            <a:cxnSpLocks/>
            <a:stCxn id="22" idx="5"/>
            <a:endCxn id="7" idx="1"/>
          </p:cNvCxnSpPr>
          <p:nvPr/>
        </p:nvCxnSpPr>
        <p:spPr>
          <a:xfrm>
            <a:off x="6683763" y="16883133"/>
            <a:ext cx="3234616" cy="182155"/>
          </a:xfrm>
          <a:prstGeom prst="bentConnector3">
            <a:avLst>
              <a:gd name="adj1" fmla="val 62714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フローチャート: データ 15">
            <a:extLst>
              <a:ext uri="{FF2B5EF4-FFF2-40B4-BE49-F238E27FC236}">
                <a16:creationId xmlns:a16="http://schemas.microsoft.com/office/drawing/2014/main" id="{F69F2C04-4212-DAA7-C8B9-37D3C090E7D7}"/>
              </a:ext>
            </a:extLst>
          </p:cNvPr>
          <p:cNvSpPr/>
          <p:nvPr/>
        </p:nvSpPr>
        <p:spPr>
          <a:xfrm>
            <a:off x="1437699" y="875648"/>
            <a:ext cx="5828946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17" name="フローチャート: 処理 16">
            <a:extLst>
              <a:ext uri="{FF2B5EF4-FFF2-40B4-BE49-F238E27FC236}">
                <a16:creationId xmlns:a16="http://schemas.microsoft.com/office/drawing/2014/main" id="{B5CD7016-B4A6-9532-DF2A-12DDD7E1EBAF}"/>
              </a:ext>
            </a:extLst>
          </p:cNvPr>
          <p:cNvSpPr/>
          <p:nvPr/>
        </p:nvSpPr>
        <p:spPr>
          <a:xfrm>
            <a:off x="2057027" y="3894993"/>
            <a:ext cx="4590295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Quality check, trimming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fastp (v0.23.4)</a:t>
            </a:r>
          </a:p>
        </p:txBody>
      </p:sp>
      <p:sp>
        <p:nvSpPr>
          <p:cNvPr id="18" name="フローチャート: 処理 17">
            <a:extLst>
              <a:ext uri="{FF2B5EF4-FFF2-40B4-BE49-F238E27FC236}">
                <a16:creationId xmlns:a16="http://schemas.microsoft.com/office/drawing/2014/main" id="{0B034050-F069-A6AA-4A35-194D6D7E5238}"/>
              </a:ext>
            </a:extLst>
          </p:cNvPr>
          <p:cNvSpPr/>
          <p:nvPr/>
        </p:nvSpPr>
        <p:spPr>
          <a:xfrm>
            <a:off x="2057027" y="6914334"/>
            <a:ext cx="4590295" cy="2185855"/>
          </a:xfrm>
          <a:prstGeom prst="flowChartProcess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bg1"/>
                </a:solidFill>
              </a:rPr>
              <a:t>Metagenomic assembling</a:t>
            </a:r>
          </a:p>
          <a:p>
            <a:pPr algn="ctr"/>
            <a:r>
              <a:rPr lang="en-GB" sz="4000" dirty="0">
                <a:solidFill>
                  <a:schemeClr val="bg1"/>
                </a:solidFill>
              </a:rPr>
              <a:t>MEGAHIT (v1.2.6)</a:t>
            </a:r>
          </a:p>
        </p:txBody>
      </p:sp>
      <p:sp>
        <p:nvSpPr>
          <p:cNvPr id="19" name="フローチャート: データ 18">
            <a:extLst>
              <a:ext uri="{FF2B5EF4-FFF2-40B4-BE49-F238E27FC236}">
                <a16:creationId xmlns:a16="http://schemas.microsoft.com/office/drawing/2014/main" id="{4877BD0B-528C-8402-0FD0-F76F45E6C8F3}"/>
              </a:ext>
            </a:extLst>
          </p:cNvPr>
          <p:cNvSpPr/>
          <p:nvPr/>
        </p:nvSpPr>
        <p:spPr>
          <a:xfrm>
            <a:off x="1437699" y="9933674"/>
            <a:ext cx="5828946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contigs</a:t>
            </a:r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8C3BC265-3ADE-7F49-6E38-9807A4DA510A}"/>
              </a:ext>
            </a:extLst>
          </p:cNvPr>
          <p:cNvCxnSpPr>
            <a:cxnSpLocks/>
            <a:stCxn id="16" idx="4"/>
            <a:endCxn id="17" idx="0"/>
          </p:cNvCxnSpPr>
          <p:nvPr/>
        </p:nvCxnSpPr>
        <p:spPr>
          <a:xfrm>
            <a:off x="4352172" y="3061513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フローチャート: データ 20">
            <a:extLst>
              <a:ext uri="{FF2B5EF4-FFF2-40B4-BE49-F238E27FC236}">
                <a16:creationId xmlns:a16="http://schemas.microsoft.com/office/drawing/2014/main" id="{A5985856-4B90-AEAD-7C37-65FBA95F8D36}"/>
              </a:ext>
            </a:extLst>
          </p:cNvPr>
          <p:cNvSpPr/>
          <p:nvPr/>
        </p:nvSpPr>
        <p:spPr>
          <a:xfrm>
            <a:off x="9262617" y="12953013"/>
            <a:ext cx="6047533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Predicted protein-coding sequence</a:t>
            </a:r>
          </a:p>
        </p:txBody>
      </p:sp>
      <p:sp>
        <p:nvSpPr>
          <p:cNvPr id="22" name="フローチャート: データ 21">
            <a:extLst>
              <a:ext uri="{FF2B5EF4-FFF2-40B4-BE49-F238E27FC236}">
                <a16:creationId xmlns:a16="http://schemas.microsoft.com/office/drawing/2014/main" id="{7F491E0D-486C-5823-1283-1B4EAF8A86A8}"/>
              </a:ext>
            </a:extLst>
          </p:cNvPr>
          <p:cNvSpPr/>
          <p:nvPr/>
        </p:nvSpPr>
        <p:spPr>
          <a:xfrm>
            <a:off x="1437699" y="15972352"/>
            <a:ext cx="5828946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Metagenomic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23" name="フローチャート: データ 22">
            <a:extLst>
              <a:ext uri="{FF2B5EF4-FFF2-40B4-BE49-F238E27FC236}">
                <a16:creationId xmlns:a16="http://schemas.microsoft.com/office/drawing/2014/main" id="{559DF62B-24F6-EC8C-9E8D-C2E67893B1C2}"/>
              </a:ext>
            </a:extLst>
          </p:cNvPr>
          <p:cNvSpPr/>
          <p:nvPr/>
        </p:nvSpPr>
        <p:spPr>
          <a:xfrm>
            <a:off x="304188" y="18173842"/>
            <a:ext cx="8014801" cy="182154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Metatranscriptomic</a:t>
            </a:r>
          </a:p>
          <a:p>
            <a:pPr algn="ctr"/>
            <a:r>
              <a:rPr lang="en-GB" sz="4000" dirty="0"/>
              <a:t>reads</a:t>
            </a:r>
          </a:p>
        </p:txBody>
      </p:sp>
      <p:sp>
        <p:nvSpPr>
          <p:cNvPr id="24" name="フローチャート: 処理 23">
            <a:extLst>
              <a:ext uri="{FF2B5EF4-FFF2-40B4-BE49-F238E27FC236}">
                <a16:creationId xmlns:a16="http://schemas.microsoft.com/office/drawing/2014/main" id="{89834E56-EBA4-3BDE-251D-02B8FD4E68C5}"/>
              </a:ext>
            </a:extLst>
          </p:cNvPr>
          <p:cNvSpPr/>
          <p:nvPr/>
        </p:nvSpPr>
        <p:spPr>
          <a:xfrm>
            <a:off x="9918373" y="25030382"/>
            <a:ext cx="4736021" cy="2185855"/>
          </a:xfrm>
          <a:prstGeom prst="flowChartProcess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>
                <a:solidFill>
                  <a:schemeClr val="tx1"/>
                </a:solidFill>
              </a:rPr>
              <a:t>Calculation of </a:t>
            </a:r>
          </a:p>
          <a:p>
            <a:pPr algn="ctr"/>
            <a:r>
              <a:rPr lang="en-GB" sz="4000" dirty="0">
                <a:solidFill>
                  <a:schemeClr val="tx1"/>
                </a:solidFill>
              </a:rPr>
              <a:t>TPM</a:t>
            </a:r>
          </a:p>
        </p:txBody>
      </p:sp>
      <p:sp>
        <p:nvSpPr>
          <p:cNvPr id="25" name="フローチャート: データ 24">
            <a:extLst>
              <a:ext uri="{FF2B5EF4-FFF2-40B4-BE49-F238E27FC236}">
                <a16:creationId xmlns:a16="http://schemas.microsoft.com/office/drawing/2014/main" id="{84BE1DD2-6A61-906B-2DCE-116901F1E3A6}"/>
              </a:ext>
            </a:extLst>
          </p:cNvPr>
          <p:cNvSpPr/>
          <p:nvPr/>
        </p:nvSpPr>
        <p:spPr>
          <a:xfrm>
            <a:off x="10829145" y="28049721"/>
            <a:ext cx="2914473" cy="2185855"/>
          </a:xfrm>
          <a:prstGeom prst="flowChartInputOutput">
            <a:avLst/>
          </a:prstGeom>
          <a:ln w="7620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TPM</a:t>
            </a:r>
          </a:p>
        </p:txBody>
      </p:sp>
      <p:sp>
        <p:nvSpPr>
          <p:cNvPr id="26" name="フローチャート: データ 25">
            <a:extLst>
              <a:ext uri="{FF2B5EF4-FFF2-40B4-BE49-F238E27FC236}">
                <a16:creationId xmlns:a16="http://schemas.microsoft.com/office/drawing/2014/main" id="{C6E84E1C-B386-891D-8490-1E868B50C365}"/>
              </a:ext>
            </a:extLst>
          </p:cNvPr>
          <p:cNvSpPr/>
          <p:nvPr/>
        </p:nvSpPr>
        <p:spPr>
          <a:xfrm>
            <a:off x="16924076" y="15972358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</p:txBody>
      </p:sp>
      <p:sp>
        <p:nvSpPr>
          <p:cNvPr id="27" name="フローチャート: データ 26">
            <a:extLst>
              <a:ext uri="{FF2B5EF4-FFF2-40B4-BE49-F238E27FC236}">
                <a16:creationId xmlns:a16="http://schemas.microsoft.com/office/drawing/2014/main" id="{5C2E0C13-D403-728F-2825-46F6FF7B85EE}"/>
              </a:ext>
            </a:extLst>
          </p:cNvPr>
          <p:cNvSpPr/>
          <p:nvPr/>
        </p:nvSpPr>
        <p:spPr>
          <a:xfrm>
            <a:off x="23811208" y="15972358"/>
            <a:ext cx="5974667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Contaminated rRNA</a:t>
            </a:r>
          </a:p>
        </p:txBody>
      </p:sp>
      <p:sp>
        <p:nvSpPr>
          <p:cNvPr id="28" name="フローチャート: データ 27">
            <a:extLst>
              <a:ext uri="{FF2B5EF4-FFF2-40B4-BE49-F238E27FC236}">
                <a16:creationId xmlns:a16="http://schemas.microsoft.com/office/drawing/2014/main" id="{C9EFFE3B-4559-235E-A37B-A3AF551C98E9}"/>
              </a:ext>
            </a:extLst>
          </p:cNvPr>
          <p:cNvSpPr/>
          <p:nvPr/>
        </p:nvSpPr>
        <p:spPr>
          <a:xfrm>
            <a:off x="16924076" y="22011039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</p:txBody>
      </p:sp>
      <p:sp>
        <p:nvSpPr>
          <p:cNvPr id="29" name="フローチャート: データ 28">
            <a:extLst>
              <a:ext uri="{FF2B5EF4-FFF2-40B4-BE49-F238E27FC236}">
                <a16:creationId xmlns:a16="http://schemas.microsoft.com/office/drawing/2014/main" id="{B3B90724-0880-BA53-D4B4-C9174E236922}"/>
              </a:ext>
            </a:extLst>
          </p:cNvPr>
          <p:cNvSpPr/>
          <p:nvPr/>
        </p:nvSpPr>
        <p:spPr>
          <a:xfrm>
            <a:off x="24066222" y="22011039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Top-hit protein sequences</a:t>
            </a:r>
          </a:p>
        </p:txBody>
      </p:sp>
      <p:sp>
        <p:nvSpPr>
          <p:cNvPr id="30" name="フローチャート: データ 29">
            <a:extLst>
              <a:ext uri="{FF2B5EF4-FFF2-40B4-BE49-F238E27FC236}">
                <a16:creationId xmlns:a16="http://schemas.microsoft.com/office/drawing/2014/main" id="{879C5906-ACBB-3D48-0665-B384F0B07EB3}"/>
              </a:ext>
            </a:extLst>
          </p:cNvPr>
          <p:cNvSpPr/>
          <p:nvPr/>
        </p:nvSpPr>
        <p:spPr>
          <a:xfrm>
            <a:off x="16814783" y="28049722"/>
            <a:ext cx="5683220" cy="2623026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Unhit protein sequences</a:t>
            </a:r>
          </a:p>
          <a:p>
            <a:pPr algn="ctr"/>
            <a:r>
              <a:rPr lang="en-GB" sz="4000" dirty="0"/>
              <a:t>“hypothetical protein”</a:t>
            </a:r>
          </a:p>
        </p:txBody>
      </p:sp>
      <p:sp>
        <p:nvSpPr>
          <p:cNvPr id="31" name="フローチャート: データ 30">
            <a:extLst>
              <a:ext uri="{FF2B5EF4-FFF2-40B4-BE49-F238E27FC236}">
                <a16:creationId xmlns:a16="http://schemas.microsoft.com/office/drawing/2014/main" id="{DFFC9B66-A280-E41E-740B-A7D9E6B3EC03}"/>
              </a:ext>
            </a:extLst>
          </p:cNvPr>
          <p:cNvSpPr/>
          <p:nvPr/>
        </p:nvSpPr>
        <p:spPr>
          <a:xfrm>
            <a:off x="24066222" y="28049724"/>
            <a:ext cx="5464639" cy="2185855"/>
          </a:xfrm>
          <a:prstGeom prst="flowChartInputOutput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Top-hit protein sequences</a:t>
            </a:r>
          </a:p>
        </p:txBody>
      </p:sp>
      <p:sp>
        <p:nvSpPr>
          <p:cNvPr id="32" name="フローチャート: 端子 31">
            <a:extLst>
              <a:ext uri="{FF2B5EF4-FFF2-40B4-BE49-F238E27FC236}">
                <a16:creationId xmlns:a16="http://schemas.microsoft.com/office/drawing/2014/main" id="{91B8B6C3-FF79-2994-793C-1F1775A49C0E}"/>
              </a:ext>
            </a:extLst>
          </p:cNvPr>
          <p:cNvSpPr/>
          <p:nvPr/>
        </p:nvSpPr>
        <p:spPr>
          <a:xfrm>
            <a:off x="23993360" y="31069067"/>
            <a:ext cx="5610360" cy="2185855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Annotation of predicted proteins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6C3A0D66-3230-64B2-C87A-08FD0909CBF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>
          <a:xfrm>
            <a:off x="4352172" y="6080852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直線矢印コネクタ 33">
            <a:extLst>
              <a:ext uri="{FF2B5EF4-FFF2-40B4-BE49-F238E27FC236}">
                <a16:creationId xmlns:a16="http://schemas.microsoft.com/office/drawing/2014/main" id="{4BDC1CD7-45C9-7304-770A-E3D74D325078}"/>
              </a:ext>
            </a:extLst>
          </p:cNvPr>
          <p:cNvCxnSpPr>
            <a:cxnSpLocks/>
            <a:stCxn id="18" idx="2"/>
            <a:endCxn id="19" idx="1"/>
          </p:cNvCxnSpPr>
          <p:nvPr/>
        </p:nvCxnSpPr>
        <p:spPr>
          <a:xfrm>
            <a:off x="4352172" y="9100197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8CF91685-401C-7FD9-A24B-2A988E0CF782}"/>
              </a:ext>
            </a:extLst>
          </p:cNvPr>
          <p:cNvCxnSpPr>
            <a:cxnSpLocks/>
            <a:stCxn id="19" idx="4"/>
            <a:endCxn id="6" idx="0"/>
          </p:cNvCxnSpPr>
          <p:nvPr/>
        </p:nvCxnSpPr>
        <p:spPr>
          <a:xfrm>
            <a:off x="4352172" y="1211953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5FFD2AC7-60BD-AEDF-4C78-E1A590ECDD59}"/>
              </a:ext>
            </a:extLst>
          </p:cNvPr>
          <p:cNvCxnSpPr>
            <a:cxnSpLocks/>
            <a:stCxn id="6" idx="3"/>
            <a:endCxn id="21" idx="2"/>
          </p:cNvCxnSpPr>
          <p:nvPr/>
        </p:nvCxnSpPr>
        <p:spPr>
          <a:xfrm>
            <a:off x="6829478" y="14045938"/>
            <a:ext cx="3037893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9B92C8C3-A997-B426-16B0-F5A0A8ACCB6C}"/>
              </a:ext>
            </a:extLst>
          </p:cNvPr>
          <p:cNvCxnSpPr>
            <a:cxnSpLocks/>
            <a:stCxn id="21" idx="5"/>
            <a:endCxn id="9" idx="1"/>
          </p:cNvCxnSpPr>
          <p:nvPr/>
        </p:nvCxnSpPr>
        <p:spPr>
          <a:xfrm>
            <a:off x="14705396" y="14045938"/>
            <a:ext cx="2582988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D200FC8E-E381-B22A-73FA-384768DEE625}"/>
              </a:ext>
            </a:extLst>
          </p:cNvPr>
          <p:cNvCxnSpPr>
            <a:cxnSpLocks/>
            <a:stCxn id="10" idx="2"/>
            <a:endCxn id="9" idx="3"/>
          </p:cNvCxnSpPr>
          <p:nvPr/>
        </p:nvCxnSpPr>
        <p:spPr>
          <a:xfrm flipH="1">
            <a:off x="22024403" y="14045938"/>
            <a:ext cx="2588285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ECD8216B-3F29-C1A3-33B9-7AD90DC894D6}"/>
              </a:ext>
            </a:extLst>
          </p:cNvPr>
          <p:cNvCxnSpPr>
            <a:cxnSpLocks/>
            <a:stCxn id="21" idx="4"/>
            <a:endCxn id="7" idx="0"/>
          </p:cNvCxnSpPr>
          <p:nvPr/>
        </p:nvCxnSpPr>
        <p:spPr>
          <a:xfrm>
            <a:off x="12286380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2CC19433-6D0F-4937-797D-117D0C9DD008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12286384" y="18158213"/>
            <a:ext cx="0" cy="294511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2FABBE6F-2CAA-B827-D362-4B5193AFED53}"/>
              </a:ext>
            </a:extLst>
          </p:cNvPr>
          <p:cNvCxnSpPr>
            <a:cxnSpLocks/>
            <a:stCxn id="8" idx="2"/>
            <a:endCxn id="24" idx="0"/>
          </p:cNvCxnSpPr>
          <p:nvPr/>
        </p:nvCxnSpPr>
        <p:spPr>
          <a:xfrm>
            <a:off x="12286384" y="23289185"/>
            <a:ext cx="0" cy="1741197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698263A1-B301-775D-C160-8F2A00330C30}"/>
              </a:ext>
            </a:extLst>
          </p:cNvPr>
          <p:cNvCxnSpPr>
            <a:cxnSpLocks/>
            <a:stCxn id="9" idx="2"/>
            <a:endCxn id="26" idx="1"/>
          </p:cNvCxnSpPr>
          <p:nvPr/>
        </p:nvCxnSpPr>
        <p:spPr>
          <a:xfrm>
            <a:off x="19656393" y="15138878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B1322522-5F32-BC01-3C44-585117A1F3FC}"/>
              </a:ext>
            </a:extLst>
          </p:cNvPr>
          <p:cNvCxnSpPr>
            <a:cxnSpLocks/>
            <a:stCxn id="26" idx="4"/>
            <a:endCxn id="11" idx="0"/>
          </p:cNvCxnSpPr>
          <p:nvPr/>
        </p:nvCxnSpPr>
        <p:spPr>
          <a:xfrm>
            <a:off x="19656393" y="1815822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4E12FB4E-03CD-F85C-16E8-11DB19931A32}"/>
              </a:ext>
            </a:extLst>
          </p:cNvPr>
          <p:cNvCxnSpPr>
            <a:cxnSpLocks/>
            <a:stCxn id="11" idx="2"/>
            <a:endCxn id="28" idx="1"/>
          </p:cNvCxnSpPr>
          <p:nvPr/>
        </p:nvCxnSpPr>
        <p:spPr>
          <a:xfrm>
            <a:off x="19656393" y="21177560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97DA7169-BF15-F6A9-DD69-F01E642442A3}"/>
              </a:ext>
            </a:extLst>
          </p:cNvPr>
          <p:cNvCxnSpPr>
            <a:cxnSpLocks/>
            <a:stCxn id="28" idx="4"/>
            <a:endCxn id="13" idx="0"/>
          </p:cNvCxnSpPr>
          <p:nvPr/>
        </p:nvCxnSpPr>
        <p:spPr>
          <a:xfrm>
            <a:off x="19656393" y="2419690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4E42EE67-02F9-16B9-89FB-A5BE8E91119D}"/>
              </a:ext>
            </a:extLst>
          </p:cNvPr>
          <p:cNvCxnSpPr>
            <a:cxnSpLocks/>
            <a:stCxn id="13" idx="2"/>
            <a:endCxn id="30" idx="1"/>
          </p:cNvCxnSpPr>
          <p:nvPr/>
        </p:nvCxnSpPr>
        <p:spPr>
          <a:xfrm>
            <a:off x="19656393" y="27216241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3C2F5A76-E344-1CA8-546B-7F240A767CA0}"/>
              </a:ext>
            </a:extLst>
          </p:cNvPr>
          <p:cNvCxnSpPr>
            <a:cxnSpLocks/>
            <a:stCxn id="14" idx="2"/>
            <a:endCxn id="13" idx="3"/>
          </p:cNvCxnSpPr>
          <p:nvPr/>
        </p:nvCxnSpPr>
        <p:spPr>
          <a:xfrm flipH="1">
            <a:off x="22024400" y="26123304"/>
            <a:ext cx="29525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905D06ED-0D9E-CD80-6205-F733AD392D0C}"/>
              </a:ext>
            </a:extLst>
          </p:cNvPr>
          <p:cNvCxnSpPr>
            <a:cxnSpLocks/>
            <a:stCxn id="12" idx="2"/>
            <a:endCxn id="11" idx="3"/>
          </p:cNvCxnSpPr>
          <p:nvPr/>
        </p:nvCxnSpPr>
        <p:spPr>
          <a:xfrm flipH="1">
            <a:off x="22024400" y="20084619"/>
            <a:ext cx="2952592" cy="0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カギ線コネクタ 48">
            <a:extLst>
              <a:ext uri="{FF2B5EF4-FFF2-40B4-BE49-F238E27FC236}">
                <a16:creationId xmlns:a16="http://schemas.microsoft.com/office/drawing/2014/main" id="{7E3BE4CB-15DF-ECB5-1C33-06FD671368A8}"/>
              </a:ext>
            </a:extLst>
          </p:cNvPr>
          <p:cNvCxnSpPr>
            <a:cxnSpLocks/>
            <a:stCxn id="23" idx="5"/>
            <a:endCxn id="7" idx="1"/>
          </p:cNvCxnSpPr>
          <p:nvPr/>
        </p:nvCxnSpPr>
        <p:spPr>
          <a:xfrm flipV="1">
            <a:off x="7517508" y="17065297"/>
            <a:ext cx="2400866" cy="2019335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カギ線コネクタ 49">
            <a:extLst>
              <a:ext uri="{FF2B5EF4-FFF2-40B4-BE49-F238E27FC236}">
                <a16:creationId xmlns:a16="http://schemas.microsoft.com/office/drawing/2014/main" id="{84B71A98-FEE5-8FD9-EBB8-6FB6E6512725}"/>
              </a:ext>
            </a:extLst>
          </p:cNvPr>
          <p:cNvCxnSpPr>
            <a:cxnSpLocks/>
            <a:stCxn id="9" idx="2"/>
            <a:endCxn id="27" idx="1"/>
          </p:cNvCxnSpPr>
          <p:nvPr/>
        </p:nvCxnSpPr>
        <p:spPr>
          <a:xfrm rot="16200000" flipH="1">
            <a:off x="22810729" y="1198454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カギ線コネクタ 50">
            <a:extLst>
              <a:ext uri="{FF2B5EF4-FFF2-40B4-BE49-F238E27FC236}">
                <a16:creationId xmlns:a16="http://schemas.microsoft.com/office/drawing/2014/main" id="{A18C9FE0-9E32-AE5D-B2AF-48F4D154905F}"/>
              </a:ext>
            </a:extLst>
          </p:cNvPr>
          <p:cNvCxnSpPr>
            <a:cxnSpLocks/>
            <a:stCxn id="11" idx="2"/>
            <a:endCxn id="29" idx="1"/>
          </p:cNvCxnSpPr>
          <p:nvPr/>
        </p:nvCxnSpPr>
        <p:spPr>
          <a:xfrm rot="16200000" flipH="1">
            <a:off x="22810729" y="18023224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カギ線コネクタ 51">
            <a:extLst>
              <a:ext uri="{FF2B5EF4-FFF2-40B4-BE49-F238E27FC236}">
                <a16:creationId xmlns:a16="http://schemas.microsoft.com/office/drawing/2014/main" id="{BCD271F2-D7E9-A394-BF35-CD84A6B5F187}"/>
              </a:ext>
            </a:extLst>
          </p:cNvPr>
          <p:cNvCxnSpPr>
            <a:cxnSpLocks/>
            <a:stCxn id="13" idx="2"/>
            <a:endCxn id="31" idx="1"/>
          </p:cNvCxnSpPr>
          <p:nvPr/>
        </p:nvCxnSpPr>
        <p:spPr>
          <a:xfrm rot="16200000" flipH="1">
            <a:off x="22810729" y="24061909"/>
            <a:ext cx="833491" cy="7142147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カギ線コネクタ 52">
            <a:extLst>
              <a:ext uri="{FF2B5EF4-FFF2-40B4-BE49-F238E27FC236}">
                <a16:creationId xmlns:a16="http://schemas.microsoft.com/office/drawing/2014/main" id="{C1CCC96C-FFAC-2751-F119-FA9E96FC93E9}"/>
              </a:ext>
            </a:extLst>
          </p:cNvPr>
          <p:cNvCxnSpPr>
            <a:cxnSpLocks/>
            <a:stCxn id="30" idx="4"/>
            <a:endCxn id="32" idx="1"/>
          </p:cNvCxnSpPr>
          <p:nvPr/>
        </p:nvCxnSpPr>
        <p:spPr>
          <a:xfrm rot="16200000" flipH="1">
            <a:off x="21080270" y="29248884"/>
            <a:ext cx="1489245" cy="4336966"/>
          </a:xfrm>
          <a:prstGeom prst="bentConnector2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カギ線コネクタ 53">
            <a:extLst>
              <a:ext uri="{FF2B5EF4-FFF2-40B4-BE49-F238E27FC236}">
                <a16:creationId xmlns:a16="http://schemas.microsoft.com/office/drawing/2014/main" id="{4CF33970-8294-6BD6-4FB2-DBDDC0125ACB}"/>
              </a:ext>
            </a:extLst>
          </p:cNvPr>
          <p:cNvCxnSpPr>
            <a:cxnSpLocks/>
            <a:stCxn id="29" idx="5"/>
            <a:endCxn id="32" idx="3"/>
          </p:cNvCxnSpPr>
          <p:nvPr/>
        </p:nvCxnSpPr>
        <p:spPr>
          <a:xfrm>
            <a:off x="28984399" y="23103964"/>
            <a:ext cx="619325" cy="9058024"/>
          </a:xfrm>
          <a:prstGeom prst="bentConnector3">
            <a:avLst>
              <a:gd name="adj1" fmla="val 174706"/>
            </a:avLst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D26DBB27-8B41-AB98-4C19-9B334E84412E}"/>
              </a:ext>
            </a:extLst>
          </p:cNvPr>
          <p:cNvCxnSpPr>
            <a:cxnSpLocks/>
            <a:stCxn id="31" idx="4"/>
          </p:cNvCxnSpPr>
          <p:nvPr/>
        </p:nvCxnSpPr>
        <p:spPr>
          <a:xfrm>
            <a:off x="26798540" y="3023558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フローチャート: 端子 55">
            <a:extLst>
              <a:ext uri="{FF2B5EF4-FFF2-40B4-BE49-F238E27FC236}">
                <a16:creationId xmlns:a16="http://schemas.microsoft.com/office/drawing/2014/main" id="{FAE423B7-8911-86BB-C2EC-50E429D04415}"/>
              </a:ext>
            </a:extLst>
          </p:cNvPr>
          <p:cNvSpPr/>
          <p:nvPr/>
        </p:nvSpPr>
        <p:spPr>
          <a:xfrm>
            <a:off x="9481200" y="31069067"/>
            <a:ext cx="5610360" cy="2185855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4000" dirty="0"/>
              <a:t>Gene expression information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A5515FE-D45E-67B8-0E14-2FA947EE770A}"/>
              </a:ext>
            </a:extLst>
          </p:cNvPr>
          <p:cNvCxnSpPr>
            <a:cxnSpLocks/>
            <a:stCxn id="24" idx="2"/>
            <a:endCxn id="25" idx="1"/>
          </p:cNvCxnSpPr>
          <p:nvPr/>
        </p:nvCxnSpPr>
        <p:spPr>
          <a:xfrm flipH="1">
            <a:off x="12286381" y="27216238"/>
            <a:ext cx="2" cy="833485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B55BEEC3-4C1F-C5D0-A19F-23989A491485}"/>
              </a:ext>
            </a:extLst>
          </p:cNvPr>
          <p:cNvCxnSpPr>
            <a:cxnSpLocks/>
            <a:stCxn id="25" idx="4"/>
            <a:endCxn id="56" idx="0"/>
          </p:cNvCxnSpPr>
          <p:nvPr/>
        </p:nvCxnSpPr>
        <p:spPr>
          <a:xfrm>
            <a:off x="12286380" y="30235576"/>
            <a:ext cx="0" cy="833491"/>
          </a:xfrm>
          <a:prstGeom prst="straightConnector1">
            <a:avLst/>
          </a:prstGeom>
          <a:ln w="76200">
            <a:solidFill>
              <a:schemeClr val="tx1"/>
            </a:solidFill>
            <a:tailEnd type="triangle" w="lg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E35EAE78-2CAA-7B87-9283-C710FBDD2506}"/>
              </a:ext>
            </a:extLst>
          </p:cNvPr>
          <p:cNvSpPr/>
          <p:nvPr/>
        </p:nvSpPr>
        <p:spPr>
          <a:xfrm>
            <a:off x="17169710" y="1156560"/>
            <a:ext cx="1817763" cy="880963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BFF64F88-719B-01FA-4856-31ED0F4C618E}"/>
              </a:ext>
            </a:extLst>
          </p:cNvPr>
          <p:cNvSpPr txBox="1"/>
          <p:nvPr/>
        </p:nvSpPr>
        <p:spPr>
          <a:xfrm>
            <a:off x="19228105" y="1002944"/>
            <a:ext cx="5333448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Analysis Step</a:t>
            </a:r>
            <a:endParaRPr kumimoji="1" lang="ja-JP" altLang="en-US"/>
          </a:p>
        </p:txBody>
      </p:sp>
      <p:sp>
        <p:nvSpPr>
          <p:cNvPr id="61" name="フローチャート: データ 60">
            <a:extLst>
              <a:ext uri="{FF2B5EF4-FFF2-40B4-BE49-F238E27FC236}">
                <a16:creationId xmlns:a16="http://schemas.microsoft.com/office/drawing/2014/main" id="{EDCEF46E-92F5-243D-540D-ED09912E38AA}"/>
              </a:ext>
            </a:extLst>
          </p:cNvPr>
          <p:cNvSpPr/>
          <p:nvPr/>
        </p:nvSpPr>
        <p:spPr>
          <a:xfrm>
            <a:off x="16856889" y="2542021"/>
            <a:ext cx="2130582" cy="1005171"/>
          </a:xfrm>
          <a:prstGeom prst="flowChartInputOutput">
            <a:avLst/>
          </a:prstGeom>
          <a:noFill/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CD32B9D-45FB-BDE5-55C8-A473F061E31F}"/>
              </a:ext>
            </a:extLst>
          </p:cNvPr>
          <p:cNvSpPr txBox="1"/>
          <p:nvPr/>
        </p:nvSpPr>
        <p:spPr>
          <a:xfrm>
            <a:off x="19228105" y="2483436"/>
            <a:ext cx="2975495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Inputs </a:t>
            </a:r>
            <a:endParaRPr kumimoji="1" lang="ja-JP" altLang="en-US"/>
          </a:p>
        </p:txBody>
      </p:sp>
      <p:sp>
        <p:nvSpPr>
          <p:cNvPr id="63" name="円柱 62">
            <a:extLst>
              <a:ext uri="{FF2B5EF4-FFF2-40B4-BE49-F238E27FC236}">
                <a16:creationId xmlns:a16="http://schemas.microsoft.com/office/drawing/2014/main" id="{4777BDE6-8214-291A-92AE-B9F25482E6B0}"/>
              </a:ext>
            </a:extLst>
          </p:cNvPr>
          <p:cNvSpPr/>
          <p:nvPr/>
        </p:nvSpPr>
        <p:spPr>
          <a:xfrm>
            <a:off x="16856889" y="3963942"/>
            <a:ext cx="2130582" cy="1193459"/>
          </a:xfrm>
          <a:prstGeom prst="can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1E3B42C-D2D9-9EE9-854F-2912672116EF}"/>
              </a:ext>
            </a:extLst>
          </p:cNvPr>
          <p:cNvSpPr txBox="1"/>
          <p:nvPr/>
        </p:nvSpPr>
        <p:spPr>
          <a:xfrm>
            <a:off x="19228105" y="3993105"/>
            <a:ext cx="7949612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Data from Public DB </a:t>
            </a:r>
            <a:endParaRPr kumimoji="1" lang="ja-JP" altLang="en-US"/>
          </a:p>
        </p:txBody>
      </p:sp>
      <p:sp>
        <p:nvSpPr>
          <p:cNvPr id="65" name="フローチャート: 端子 64">
            <a:extLst>
              <a:ext uri="{FF2B5EF4-FFF2-40B4-BE49-F238E27FC236}">
                <a16:creationId xmlns:a16="http://schemas.microsoft.com/office/drawing/2014/main" id="{EC18AB9B-3F77-9DF3-61DD-C5CB8A24F0F8}"/>
              </a:ext>
            </a:extLst>
          </p:cNvPr>
          <p:cNvSpPr/>
          <p:nvPr/>
        </p:nvSpPr>
        <p:spPr>
          <a:xfrm>
            <a:off x="16814783" y="5614447"/>
            <a:ext cx="2413322" cy="1193459"/>
          </a:xfrm>
          <a:prstGeom prst="flowChartTerminator">
            <a:avLst/>
          </a:prstGeom>
          <a:ln w="762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4000" dirty="0"/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DDE0BBB5-B28F-DB90-AD95-05495211A690}"/>
              </a:ext>
            </a:extLst>
          </p:cNvPr>
          <p:cNvSpPr txBox="1"/>
          <p:nvPr/>
        </p:nvSpPr>
        <p:spPr>
          <a:xfrm>
            <a:off x="19228105" y="5640246"/>
            <a:ext cx="336823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Outputs</a:t>
            </a:r>
            <a:endParaRPr kumimoji="1" lang="ja-JP" altLang="en-US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86EAE41C-2416-2533-B1B3-7EF590DE1B82}"/>
              </a:ext>
            </a:extLst>
          </p:cNvPr>
          <p:cNvSpPr/>
          <p:nvPr/>
        </p:nvSpPr>
        <p:spPr>
          <a:xfrm>
            <a:off x="17169710" y="7818506"/>
            <a:ext cx="1817763" cy="880963"/>
          </a:xfrm>
          <a:prstGeom prst="rect">
            <a:avLst/>
          </a:prstGeom>
          <a:solidFill>
            <a:schemeClr val="accent1">
              <a:lumMod val="50000"/>
            </a:schemeClr>
          </a:solidFill>
          <a:ln w="762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D3378FF6-234A-769F-0FCF-EB36AD7966EC}"/>
              </a:ext>
            </a:extLst>
          </p:cNvPr>
          <p:cNvSpPr txBox="1"/>
          <p:nvPr/>
        </p:nvSpPr>
        <p:spPr>
          <a:xfrm>
            <a:off x="19158168" y="7678661"/>
            <a:ext cx="5173211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“CWLization”</a:t>
            </a:r>
            <a:endParaRPr kumimoji="1" lang="ja-JP" altLang="en-US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223EF8A6-52AF-7ABE-D744-68B0245B1EF7}"/>
              </a:ext>
            </a:extLst>
          </p:cNvPr>
          <p:cNvSpPr/>
          <p:nvPr/>
        </p:nvSpPr>
        <p:spPr>
          <a:xfrm>
            <a:off x="17169710" y="9227639"/>
            <a:ext cx="1817763" cy="880963"/>
          </a:xfrm>
          <a:prstGeom prst="rect">
            <a:avLst/>
          </a:prstGeom>
          <a:solidFill>
            <a:srgbClr val="1350B2">
              <a:alpha val="29804"/>
            </a:srgbClr>
          </a:solidFill>
          <a:ln w="76200"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0D2C18C-ECC5-6B50-8264-827B7776181D}"/>
              </a:ext>
            </a:extLst>
          </p:cNvPr>
          <p:cNvSpPr txBox="1"/>
          <p:nvPr/>
        </p:nvSpPr>
        <p:spPr>
          <a:xfrm>
            <a:off x="19158168" y="9171429"/>
            <a:ext cx="9432390" cy="10345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: Executable Sub-workflow</a:t>
            </a:r>
            <a:endParaRPr kumimoji="1" lang="ja-JP" altLang="en-US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F0978149-1FF0-477D-7F03-B93E7A1B7BCC}"/>
              </a:ext>
            </a:extLst>
          </p:cNvPr>
          <p:cNvSpPr txBox="1"/>
          <p:nvPr/>
        </p:nvSpPr>
        <p:spPr>
          <a:xfrm>
            <a:off x="24331379" y="7922000"/>
            <a:ext cx="58273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/>
              <a:t>(</a:t>
            </a:r>
            <a:r>
              <a:rPr kumimoji="1" lang="en-US" altLang="ja-JP" sz="3600" dirty="0" err="1"/>
              <a:t>CommandLineTool</a:t>
            </a:r>
            <a:r>
              <a:rPr kumimoji="1" lang="en-US" altLang="ja-JP" sz="3600" dirty="0"/>
              <a:t> def file)</a:t>
            </a:r>
            <a:endParaRPr kumimoji="1" lang="ja-JP" altLang="en-US" sz="360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BDB3FD31-94FE-FCDF-DE66-45C80C431ED4}"/>
              </a:ext>
            </a:extLst>
          </p:cNvPr>
          <p:cNvSpPr txBox="1"/>
          <p:nvPr/>
        </p:nvSpPr>
        <p:spPr>
          <a:xfrm>
            <a:off x="19778453" y="11702788"/>
            <a:ext cx="689804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/>
              <a:t>Annotation sub-workflow</a:t>
            </a:r>
            <a:endParaRPr kumimoji="1" lang="ja-JP" altLang="en-US" sz="480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FED5DEBB-EDBD-8F43-9D2A-D06B58386C0A}"/>
              </a:ext>
            </a:extLst>
          </p:cNvPr>
          <p:cNvSpPr txBox="1"/>
          <p:nvPr/>
        </p:nvSpPr>
        <p:spPr>
          <a:xfrm>
            <a:off x="304188" y="20412142"/>
            <a:ext cx="63145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ja-JP" sz="4800" dirty="0"/>
              <a:t>Mapping sub-workflow</a:t>
            </a:r>
            <a:endParaRPr kumimoji="1" lang="ja-JP" altLang="en-US" sz="4800"/>
          </a:p>
        </p:txBody>
      </p:sp>
    </p:spTree>
    <p:extLst>
      <p:ext uri="{BB962C8B-B14F-4D97-AF65-F5344CB8AC3E}">
        <p14:creationId xmlns:p14="http://schemas.microsoft.com/office/powerpoint/2010/main" val="402278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bservable">
      <a:dk1>
        <a:srgbClr val="000000"/>
      </a:dk1>
      <a:lt1>
        <a:srgbClr val="FFFFFF"/>
      </a:lt1>
      <a:dk2>
        <a:srgbClr val="4169CF"/>
      </a:dk2>
      <a:lt2>
        <a:srgbClr val="EFB118"/>
      </a:lt2>
      <a:accent1>
        <a:srgbClr val="FF705B"/>
      </a:accent1>
      <a:accent2>
        <a:srgbClr val="6CC4AF"/>
      </a:accent2>
      <a:accent3>
        <a:srgbClr val="FF8AB6"/>
      </a:accent3>
      <a:accent4>
        <a:srgbClr val="A362F1"/>
      </a:accent4>
      <a:accent5>
        <a:srgbClr val="96BAF4"/>
      </a:accent5>
      <a:accent6>
        <a:srgbClr val="9C6A4D"/>
      </a:accent6>
      <a:hlink>
        <a:srgbClr val="004479"/>
      </a:hlink>
      <a:folHlink>
        <a:srgbClr val="8870E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9A2B65E4-EFC3-2147-8437-8176D1322883}" vid="{87080EFA-278F-4A4C-8CD4-F3C5A5B8494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376</TotalTime>
  <Words>139</Words>
  <Application>Microsoft Macintosh PowerPoint</Application>
  <PresentationFormat>ユーザー設定</PresentationFormat>
  <Paragraphs>51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1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Ryosuke Fujii</dc:creator>
  <cp:lastModifiedBy>米澤　奏良</cp:lastModifiedBy>
  <cp:revision>9</cp:revision>
  <dcterms:created xsi:type="dcterms:W3CDTF">2025-04-13T11:20:12Z</dcterms:created>
  <dcterms:modified xsi:type="dcterms:W3CDTF">2025-09-19T05:53:33Z</dcterms:modified>
</cp:coreProperties>
</file>