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95" r:id="rId3"/>
    <p:sldId id="297" r:id="rId4"/>
    <p:sldId id="298" r:id="rId5"/>
    <p:sldId id="300" r:id="rId6"/>
    <p:sldId id="327" r:id="rId7"/>
    <p:sldId id="326" r:id="rId8"/>
    <p:sldId id="301" r:id="rId9"/>
    <p:sldId id="302" r:id="rId10"/>
    <p:sldId id="303" r:id="rId11"/>
    <p:sldId id="324" r:id="rId12"/>
    <p:sldId id="329" r:id="rId13"/>
    <p:sldId id="309" r:id="rId14"/>
    <p:sldId id="308" r:id="rId15"/>
    <p:sldId id="307" r:id="rId16"/>
    <p:sldId id="331" r:id="rId17"/>
    <p:sldId id="333" r:id="rId18"/>
    <p:sldId id="334" r:id="rId19"/>
    <p:sldId id="344" r:id="rId20"/>
    <p:sldId id="345" r:id="rId21"/>
    <p:sldId id="348" r:id="rId22"/>
    <p:sldId id="349" r:id="rId23"/>
    <p:sldId id="336" r:id="rId24"/>
    <p:sldId id="337" r:id="rId25"/>
    <p:sldId id="338" r:id="rId26"/>
    <p:sldId id="341" r:id="rId27"/>
    <p:sldId id="340" r:id="rId28"/>
    <p:sldId id="322" r:id="rId29"/>
    <p:sldId id="339" r:id="rId30"/>
    <p:sldId id="343" r:id="rId31"/>
    <p:sldId id="306" r:id="rId32"/>
    <p:sldId id="323" r:id="rId33"/>
    <p:sldId id="350" r:id="rId34"/>
    <p:sldId id="32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81D"/>
    <a:srgbClr val="333333"/>
    <a:srgbClr val="EDE8E4"/>
    <a:srgbClr val="E1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83BCF2-CEF2-BDB4-2326-89D7B9088FA6}"/>
              </a:ext>
            </a:extLst>
          </p:cNvPr>
          <p:cNvSpPr/>
          <p:nvPr userDrawn="1"/>
        </p:nvSpPr>
        <p:spPr>
          <a:xfrm>
            <a:off x="0" y="914400"/>
            <a:ext cx="9144000" cy="5943600"/>
          </a:xfrm>
          <a:prstGeom prst="rect">
            <a:avLst/>
          </a:prstGeom>
          <a:solidFill>
            <a:srgbClr val="E1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DE6083-6A19-A3D4-A6A2-3C646C5F2F0D}"/>
              </a:ext>
            </a:extLst>
          </p:cNvPr>
          <p:cNvCxnSpPr/>
          <p:nvPr userDrawn="1"/>
        </p:nvCxnSpPr>
        <p:spPr>
          <a:xfrm>
            <a:off x="5967743" y="5266660"/>
            <a:ext cx="23710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D363AD5B-DBCC-B50F-1AD0-8CB742EF5B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603" y="205725"/>
            <a:ext cx="2550629" cy="535632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4A410A1-C308-1148-FFC1-EE3B517C22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530" y="1717654"/>
            <a:ext cx="7534275" cy="638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Gill Sans MT" panose="020B0502020104020203" pitchFamily="34" charset="0"/>
                <a:cs typeface="Helvetica" panose="020B0604020202020204" pitchFamily="34" charset="0"/>
              </a:defRPr>
            </a:lvl1pPr>
            <a:lvl2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724C815-F3B0-A041-8A0A-C4D9418D78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4641" y="3173069"/>
            <a:ext cx="7534275" cy="638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Gill Sans MT" panose="020B0502020104020203" pitchFamily="34" charset="0"/>
                <a:cs typeface="Helvetica" panose="020B0604020202020204" pitchFamily="34" charset="0"/>
              </a:defRPr>
            </a:lvl1pPr>
            <a:lvl2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F8188D9-F484-B7D7-8A55-B1C2D8CAB1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530" y="5363904"/>
            <a:ext cx="7534275" cy="6381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>
                <a:latin typeface="Gill Sans MT" panose="020B0502020104020203" pitchFamily="34" charset="0"/>
                <a:cs typeface="Helvetica" panose="020B0604020202020204" pitchFamily="34" charset="0"/>
              </a:defRPr>
            </a:lvl1pPr>
            <a:lvl2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303D50-25B3-AA9B-63D0-2EE9E02CD9A9}"/>
              </a:ext>
            </a:extLst>
          </p:cNvPr>
          <p:cNvSpPr/>
          <p:nvPr userDrawn="1"/>
        </p:nvSpPr>
        <p:spPr>
          <a:xfrm>
            <a:off x="0" y="0"/>
            <a:ext cx="2232837" cy="6858000"/>
          </a:xfrm>
          <a:prstGeom prst="rect">
            <a:avLst/>
          </a:prstGeom>
          <a:solidFill>
            <a:srgbClr val="E1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5FCF73-7D09-EEF4-8C08-F073AF8EB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825" y="396950"/>
            <a:ext cx="6507163" cy="617371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6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2B98-3456-D64C-9950-EA5E64D03D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6086CA-E10A-4FD3-9247-F73641C4D1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E8545-D3C7-6BDA-82E6-45FCF57A2A63}"/>
              </a:ext>
            </a:extLst>
          </p:cNvPr>
          <p:cNvSpPr/>
          <p:nvPr userDrawn="1"/>
        </p:nvSpPr>
        <p:spPr>
          <a:xfrm>
            <a:off x="0" y="-1"/>
            <a:ext cx="9144000" cy="640080"/>
          </a:xfrm>
          <a:prstGeom prst="rect">
            <a:avLst/>
          </a:prstGeom>
          <a:solidFill>
            <a:srgbClr val="E1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B1F6EF-E3EC-ACC8-E23A-97B5312172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725" y="70883"/>
            <a:ext cx="8442325" cy="50379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03FB5F-01BD-5001-2BB1-3EB4798B9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801688"/>
            <a:ext cx="8705850" cy="577691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200"/>
              </a:spcAft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spcAft>
                <a:spcPts val="1200"/>
              </a:spcAft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spcAft>
                <a:spcPts val="1200"/>
              </a:spcAft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spcAft>
                <a:spcPts val="1200"/>
              </a:spcAft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spcAft>
                <a:spcPts val="1200"/>
              </a:spcAft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 to see how the line spacing works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47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E1BBB4">
            <a:alpha val="4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FC153-F0C6-7AC2-108C-EB279AFB5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086CA-E10A-4FD3-9247-F73641C4D1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DFE45D-E375-68C4-D897-46577AE94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100" y="3071017"/>
            <a:ext cx="8051800" cy="7159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9867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CE8D84-3FCE-D776-31CD-3C4464D6D23D}"/>
              </a:ext>
            </a:extLst>
          </p:cNvPr>
          <p:cNvSpPr/>
          <p:nvPr userDrawn="1"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E1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09CDB01-796F-C061-3174-490EB07B7D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0965" y="6041667"/>
            <a:ext cx="1221900" cy="25659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C888F-D052-C52A-AF7D-BB5DC2777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63" y="141288"/>
            <a:ext cx="8648700" cy="4000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E18CBF-866C-5D23-10E5-7BC9BBEF4F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363" y="722313"/>
            <a:ext cx="8648700" cy="504031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7A0CB6F-DA92-A663-9B3F-D92DDD7145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363" y="6042025"/>
            <a:ext cx="7294562" cy="763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32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6808" y="6578009"/>
            <a:ext cx="526755" cy="279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86CA-E10A-4FD3-9247-F73641C4D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1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mogi.shinyapps.io/CALC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F24E10-DE5F-2D13-6B89-948DD31E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530" y="1717654"/>
            <a:ext cx="7534275" cy="1954576"/>
          </a:xfrm>
        </p:spPr>
        <p:txBody>
          <a:bodyPr/>
          <a:lstStyle/>
          <a:p>
            <a:pPr algn="ctr"/>
            <a:r>
              <a:rPr lang="en-US" sz="3600" b="1" dirty="0">
                <a:latin typeface="Gill Sans MT" panose="020B0502020104020203" pitchFamily="34" charset="0"/>
              </a:rPr>
              <a:t>Formal demography in family demography</a:t>
            </a:r>
          </a:p>
          <a:p>
            <a:pPr algn="ctr"/>
            <a:r>
              <a:rPr lang="en-US" sz="3200" b="1" dirty="0"/>
              <a:t>- Alternative indicators -</a:t>
            </a:r>
            <a:endParaRPr lang="en-US" sz="3200" b="1" dirty="0">
              <a:latin typeface="Gill Sans MT" panose="020B05020201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B57A9-FE6C-5E94-4F64-0E69BC08D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4642" y="3860698"/>
            <a:ext cx="6844330" cy="638175"/>
          </a:xfrm>
        </p:spPr>
        <p:txBody>
          <a:bodyPr/>
          <a:lstStyle/>
          <a:p>
            <a:pPr algn="r"/>
            <a:r>
              <a:rPr lang="en-US" dirty="0">
                <a:latin typeface="Gill Sans MT" panose="020B0502020104020203" pitchFamily="34" charset="0"/>
              </a:rPr>
              <a:t>Ryo Mogi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B8323-DB39-03A7-3141-A3A574D854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/>
              <a:t>November</a:t>
            </a:r>
            <a:r>
              <a:rPr lang="en-US" dirty="0">
                <a:latin typeface="Gill Sans MT" panose="020B0502020104020203" pitchFamily="34" charset="0"/>
              </a:rPr>
              <a:t> 2022</a:t>
            </a:r>
          </a:p>
          <a:p>
            <a:r>
              <a:rPr lang="en-US" dirty="0">
                <a:latin typeface="Gill Sans MT" panose="020B0502020104020203" pitchFamily="34" charset="0"/>
              </a:rPr>
              <a:t>@ </a:t>
            </a:r>
            <a:r>
              <a:rPr lang="en-US" dirty="0" err="1">
                <a:latin typeface="Gill Sans MT" panose="020B0502020104020203" pitchFamily="34" charset="0"/>
              </a:rPr>
              <a:t>Cedeplar</a:t>
            </a:r>
            <a:r>
              <a:rPr lang="en-US" dirty="0">
                <a:latin typeface="Gill Sans MT" panose="020B0502020104020203" pitchFamily="34" charset="0"/>
              </a:rPr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133444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Common measures in family demography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FEA0-DB90-C0D6-C65B-EEB86750E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Quantum: </a:t>
            </a:r>
            <a:r>
              <a:rPr lang="en-US" sz="2000" dirty="0">
                <a:solidFill>
                  <a:srgbClr val="EDE8E4"/>
                </a:solidFill>
              </a:rPr>
              <a:t>% of people who have experienced an event</a:t>
            </a:r>
            <a:endParaRPr lang="en-US" dirty="0">
              <a:solidFill>
                <a:srgbClr val="EDE8E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Timing: </a:t>
            </a:r>
            <a:r>
              <a:rPr lang="en-US" sz="2000" dirty="0">
                <a:solidFill>
                  <a:srgbClr val="EDE8E4"/>
                </a:solidFill>
              </a:rPr>
              <a:t>mean age at event experienced</a:t>
            </a:r>
            <a:endParaRPr lang="en-US" dirty="0">
              <a:solidFill>
                <a:srgbClr val="EDE8E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Rate: </a:t>
            </a:r>
            <a:r>
              <a:rPr lang="en-US" sz="2000" dirty="0">
                <a:solidFill>
                  <a:srgbClr val="EDE8E4"/>
                </a:solidFill>
              </a:rPr>
              <a:t>age-specific event rate</a:t>
            </a:r>
            <a:endParaRPr lang="en-US" dirty="0">
              <a:solidFill>
                <a:srgbClr val="EDE8E4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7581D"/>
                </a:solidFill>
              </a:rPr>
              <a:t>Duration</a:t>
            </a:r>
            <a:r>
              <a:rPr lang="en-US" dirty="0"/>
              <a:t>: </a:t>
            </a:r>
            <a:r>
              <a:rPr lang="en-US" sz="2400" dirty="0"/>
              <a:t>average number of years in a certain life-status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7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Common measures in family demography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FEA0-DB90-C0D6-C65B-EEB86750E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Quantum: </a:t>
            </a:r>
            <a:r>
              <a:rPr lang="en-US" sz="2000" dirty="0">
                <a:solidFill>
                  <a:srgbClr val="EDE8E4"/>
                </a:solidFill>
              </a:rPr>
              <a:t>% of people who have experienced an event</a:t>
            </a:r>
            <a:endParaRPr lang="en-US" dirty="0">
              <a:solidFill>
                <a:srgbClr val="EDE8E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Timing: </a:t>
            </a:r>
            <a:r>
              <a:rPr lang="en-US" sz="2000" dirty="0">
                <a:solidFill>
                  <a:srgbClr val="EDE8E4"/>
                </a:solidFill>
              </a:rPr>
              <a:t>mean age at event experienced</a:t>
            </a:r>
            <a:endParaRPr lang="en-US" dirty="0">
              <a:solidFill>
                <a:srgbClr val="EDE8E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</a:rPr>
              <a:t>Rate: </a:t>
            </a:r>
            <a:r>
              <a:rPr lang="en-US" sz="2000" dirty="0">
                <a:solidFill>
                  <a:srgbClr val="EDE8E4"/>
                </a:solidFill>
              </a:rPr>
              <a:t>age-specific event rate</a:t>
            </a:r>
            <a:endParaRPr lang="en-US" dirty="0">
              <a:solidFill>
                <a:srgbClr val="EDE8E4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7581D"/>
                </a:solidFill>
              </a:rPr>
              <a:t>Duration</a:t>
            </a:r>
            <a:r>
              <a:rPr lang="en-US" dirty="0"/>
              <a:t>: </a:t>
            </a:r>
            <a:r>
              <a:rPr lang="en-US" sz="2400" dirty="0"/>
              <a:t>average number of years in a certain life-status</a:t>
            </a:r>
            <a:endParaRPr lang="en-US" dirty="0"/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→ life expectancy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2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Common measures in family demography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FEC6F-18BD-9334-75F8-92C25D632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02547"/>
              </p:ext>
            </p:extLst>
          </p:nvPr>
        </p:nvGraphicFramePr>
        <p:xfrm>
          <a:off x="339725" y="1292885"/>
          <a:ext cx="8675650" cy="484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625">
                  <a:extLst>
                    <a:ext uri="{9D8B030D-6E8A-4147-A177-3AD203B41FA5}">
                      <a16:colId xmlns:a16="http://schemas.microsoft.com/office/drawing/2014/main" val="3064188867"/>
                    </a:ext>
                  </a:extLst>
                </a:gridCol>
                <a:gridCol w="7081025">
                  <a:extLst>
                    <a:ext uri="{9D8B030D-6E8A-4147-A177-3AD203B41FA5}">
                      <a16:colId xmlns:a16="http://schemas.microsoft.com/office/drawing/2014/main" val="760510939"/>
                    </a:ext>
                  </a:extLst>
                </a:gridCol>
              </a:tblGrid>
              <a:tr h="733389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Indexes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Disadvantages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13859"/>
                  </a:ext>
                </a:extLst>
              </a:tr>
              <a:tr h="137095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Quantum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Incapable to capture the changes in timing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951000"/>
                  </a:ext>
                </a:extLst>
              </a:tr>
              <a:tr h="137095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Timing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Incapable to capture the changes in quantum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6555190"/>
                  </a:ext>
                </a:extLst>
              </a:tr>
              <a:tr h="137095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Rate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Difficult to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capture both changes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Helvetica" panose="020B0604020202020204" pitchFamily="34" charset="0"/>
                          <a:ea typeface="Helvetica Neue Light" panose="02000403000000020004" pitchFamily="2" charset="0"/>
                          <a:cs typeface="Helvetica" panose="020B0604020202020204" pitchFamily="34" charset="0"/>
                        </a:rPr>
                        <a:t>compare across time and countries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749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38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Methodological advantage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/>
              <a:t>Entire population (vs. mean age)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/>
              <a:t>One value (vs. age-specific rate)</a:t>
            </a:r>
          </a:p>
        </p:txBody>
      </p:sp>
    </p:spTree>
    <p:extLst>
      <p:ext uri="{BB962C8B-B14F-4D97-AF65-F5344CB8AC3E}">
        <p14:creationId xmlns:p14="http://schemas.microsoft.com/office/powerpoint/2010/main" val="102849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EDE8E4"/>
                </a:solidFill>
              </a:rPr>
              <a:t>Methodological advantage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DE8E4"/>
                </a:solidFill>
              </a:rPr>
              <a:t>Entire population (vs. mean age)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DE8E4"/>
                </a:solidFill>
              </a:rPr>
              <a:t>One value (vs. age-specific rate)</a:t>
            </a:r>
          </a:p>
          <a:p>
            <a:pPr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dirty="0"/>
              <a:t>How many years left in the reproductive life</a:t>
            </a:r>
          </a:p>
          <a:p>
            <a:pPr marL="801688" lvl="2" indent="-404813">
              <a:buFont typeface="Courier New" panose="02070309020205020404" pitchFamily="49" charset="0"/>
              <a:buChar char="o"/>
            </a:pPr>
            <a:r>
              <a:rPr lang="en-US" dirty="0"/>
              <a:t>Union/reproductive decision &amp; timing highly depends on age</a:t>
            </a:r>
          </a:p>
          <a:p>
            <a:pPr marL="801688" lvl="2" indent="-404813">
              <a:buFont typeface="Courier New" panose="02070309020205020404" pitchFamily="49" charset="0"/>
              <a:buChar char="o"/>
            </a:pPr>
            <a:r>
              <a:rPr lang="en-US" dirty="0"/>
              <a:t>“Biological fertility clock”</a:t>
            </a:r>
          </a:p>
        </p:txBody>
      </p:sp>
    </p:spTree>
    <p:extLst>
      <p:ext uri="{BB962C8B-B14F-4D97-AF65-F5344CB8AC3E}">
        <p14:creationId xmlns:p14="http://schemas.microsoft.com/office/powerpoint/2010/main" val="204578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EDE8E4"/>
                </a:solidFill>
              </a:rPr>
              <a:t>Methodological advantage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DE8E4"/>
                </a:solidFill>
              </a:rPr>
              <a:t>Entire population (vs. mean age)</a:t>
            </a:r>
          </a:p>
          <a:p>
            <a:pPr marL="801688" lvl="1" indent="-461963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DE8E4"/>
                </a:solidFill>
              </a:rPr>
              <a:t>One value (vs. age-specific rate)</a:t>
            </a:r>
          </a:p>
          <a:p>
            <a:pPr lvl="1" indent="0">
              <a:buNone/>
            </a:pPr>
            <a:endParaRPr lang="en-US" sz="2000" dirty="0">
              <a:solidFill>
                <a:srgbClr val="EDE8E4"/>
              </a:solidFill>
            </a:endParaRPr>
          </a:p>
          <a:p>
            <a:pPr marL="0" lvl="1" indent="0">
              <a:buNone/>
            </a:pPr>
            <a:r>
              <a:rPr lang="en-US" dirty="0">
                <a:solidFill>
                  <a:srgbClr val="EDE8E4"/>
                </a:solidFill>
              </a:rPr>
              <a:t>How many years left in the reproductive life</a:t>
            </a:r>
          </a:p>
          <a:p>
            <a:pPr marL="801688" lvl="2" indent="-40481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DE8E4"/>
                </a:solidFill>
              </a:rPr>
              <a:t>Union/reproductive decision &amp; timing highly depends on age</a:t>
            </a:r>
          </a:p>
          <a:p>
            <a:pPr marL="801688" lvl="2" indent="-40481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DE8E4"/>
                </a:solidFill>
              </a:rPr>
              <a:t>“Biological fertility clock”</a:t>
            </a:r>
          </a:p>
          <a:p>
            <a:pPr marL="687387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400" dirty="0"/>
              <a:t>How dominant of people remaining in this status</a:t>
            </a:r>
          </a:p>
        </p:txBody>
      </p:sp>
    </p:spTree>
    <p:extLst>
      <p:ext uri="{BB962C8B-B14F-4D97-AF65-F5344CB8AC3E}">
        <p14:creationId xmlns:p14="http://schemas.microsoft.com/office/powerpoint/2010/main" val="59524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2F991-8C98-03D5-8F10-A74C392BF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(1.2) EYWC</a:t>
            </a:r>
          </a:p>
        </p:txBody>
      </p:sp>
    </p:spTree>
    <p:extLst>
      <p:ext uri="{BB962C8B-B14F-4D97-AF65-F5344CB8AC3E}">
        <p14:creationId xmlns:p14="http://schemas.microsoft.com/office/powerpoint/2010/main" val="99903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EYWC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Expected Years Without Children</a:t>
            </a:r>
          </a:p>
          <a:p>
            <a:r>
              <a:rPr lang="en-US" sz="2400" dirty="0"/>
              <a:t>= the average time spent without children from age 15 to 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0DF9-8F05-972A-5BAB-FD59E62C78C6}"/>
                  </a:ext>
                </a:extLst>
              </p:cNvPr>
              <p:cNvSpPr txBox="1"/>
              <p:nvPr/>
            </p:nvSpPr>
            <p:spPr>
              <a:xfrm>
                <a:off x="753743" y="3158338"/>
                <a:ext cx="7652390" cy="176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𝐸𝑌𝑊𝐶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0DF9-8F05-972A-5BAB-FD59E62C7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43" y="3158338"/>
                <a:ext cx="7652390" cy="1763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51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General increase in EYWC</a:t>
            </a:r>
          </a:p>
        </p:txBody>
      </p:sp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783A608E-375E-A093-D235-FA27361A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37" y="636688"/>
            <a:ext cx="6323726" cy="63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1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8CEEA73-178A-C553-D3A0-1222B442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14" y="659091"/>
            <a:ext cx="6358546" cy="6358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Postponement of 1</a:t>
            </a:r>
            <a:r>
              <a:rPr lang="en-US" baseline="30000" dirty="0"/>
              <a:t>st</a:t>
            </a:r>
            <a:r>
              <a:rPr lang="en-US" dirty="0"/>
              <a:t> birth or childless?</a:t>
            </a:r>
          </a:p>
        </p:txBody>
      </p:sp>
    </p:spTree>
    <p:extLst>
      <p:ext uri="{BB962C8B-B14F-4D97-AF65-F5344CB8AC3E}">
        <p14:creationId xmlns:p14="http://schemas.microsoft.com/office/powerpoint/2010/main" val="247721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2C30-8B68-4EE3-0617-7056528B8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Tokyo → Rome → Barcelona → Oxford → Odense 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(no more!)</a:t>
            </a:r>
          </a:p>
        </p:txBody>
      </p:sp>
    </p:spTree>
    <p:extLst>
      <p:ext uri="{BB962C8B-B14F-4D97-AF65-F5344CB8AC3E}">
        <p14:creationId xmlns:p14="http://schemas.microsoft.com/office/powerpoint/2010/main" val="180133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8CEEA73-178A-C553-D3A0-1222B442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14" y="659091"/>
            <a:ext cx="6358546" cy="6358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Postponement of 1</a:t>
            </a:r>
            <a:r>
              <a:rPr lang="en-US" baseline="30000" dirty="0"/>
              <a:t>st</a:t>
            </a:r>
            <a:r>
              <a:rPr lang="en-US" dirty="0"/>
              <a:t> birth or childless?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32EF5C-584A-D7FE-F9DF-C345AE76F36F}"/>
              </a:ext>
            </a:extLst>
          </p:cNvPr>
          <p:cNvCxnSpPr/>
          <p:nvPr/>
        </p:nvCxnSpPr>
        <p:spPr>
          <a:xfrm>
            <a:off x="3196558" y="3242662"/>
            <a:ext cx="53019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487F99-CB8D-35F5-041B-964727E60DC8}"/>
              </a:ext>
            </a:extLst>
          </p:cNvPr>
          <p:cNvSpPr txBox="1"/>
          <p:nvPr/>
        </p:nvSpPr>
        <p:spPr>
          <a:xfrm>
            <a:off x="3880437" y="3057996"/>
            <a:ext cx="166126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Postponement</a:t>
            </a:r>
          </a:p>
        </p:txBody>
      </p:sp>
    </p:spTree>
    <p:extLst>
      <p:ext uri="{BB962C8B-B14F-4D97-AF65-F5344CB8AC3E}">
        <p14:creationId xmlns:p14="http://schemas.microsoft.com/office/powerpoint/2010/main" val="222276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8CEEA73-178A-C553-D3A0-1222B442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14" y="659091"/>
            <a:ext cx="6358546" cy="6358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Postponement of 1</a:t>
            </a:r>
            <a:r>
              <a:rPr lang="en-US" baseline="30000" dirty="0"/>
              <a:t>st</a:t>
            </a:r>
            <a:r>
              <a:rPr lang="en-US" dirty="0"/>
              <a:t> birth or childless?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32EF5C-584A-D7FE-F9DF-C345AE76F36F}"/>
              </a:ext>
            </a:extLst>
          </p:cNvPr>
          <p:cNvCxnSpPr/>
          <p:nvPr/>
        </p:nvCxnSpPr>
        <p:spPr>
          <a:xfrm>
            <a:off x="3196558" y="3242662"/>
            <a:ext cx="53019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487F99-CB8D-35F5-041B-964727E60DC8}"/>
              </a:ext>
            </a:extLst>
          </p:cNvPr>
          <p:cNvSpPr txBox="1"/>
          <p:nvPr/>
        </p:nvSpPr>
        <p:spPr>
          <a:xfrm>
            <a:off x="3880437" y="3057996"/>
            <a:ext cx="166126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Postponement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4399D0-E2AC-E5DA-31B9-F339854E9CE1}"/>
              </a:ext>
            </a:extLst>
          </p:cNvPr>
          <p:cNvCxnSpPr/>
          <p:nvPr/>
        </p:nvCxnSpPr>
        <p:spPr>
          <a:xfrm flipV="1">
            <a:off x="7169203" y="4840941"/>
            <a:ext cx="0" cy="42262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736774-B3DB-6FF4-E6E5-CDB6DC545C0D}"/>
              </a:ext>
            </a:extLst>
          </p:cNvPr>
          <p:cNvSpPr txBox="1"/>
          <p:nvPr/>
        </p:nvSpPr>
        <p:spPr>
          <a:xfrm>
            <a:off x="7438146" y="4867586"/>
            <a:ext cx="1260180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childless</a:t>
            </a:r>
          </a:p>
        </p:txBody>
      </p:sp>
    </p:spTree>
    <p:extLst>
      <p:ext uri="{BB962C8B-B14F-4D97-AF65-F5344CB8AC3E}">
        <p14:creationId xmlns:p14="http://schemas.microsoft.com/office/powerpoint/2010/main" val="19420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Postponement of 1</a:t>
            </a:r>
            <a:r>
              <a:rPr lang="en-US" baseline="30000" dirty="0"/>
              <a:t>st</a:t>
            </a:r>
            <a:r>
              <a:rPr lang="en-US" dirty="0"/>
              <a:t> birth or childless?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99521259-B64C-C121-EF36-213EBCB5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68" y="653136"/>
            <a:ext cx="6204864" cy="6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7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2F991-8C98-03D5-8F10-A74C392BF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(1.3) CALC</a:t>
            </a:r>
          </a:p>
        </p:txBody>
      </p:sp>
    </p:spTree>
    <p:extLst>
      <p:ext uri="{BB962C8B-B14F-4D97-AF65-F5344CB8AC3E}">
        <p14:creationId xmlns:p14="http://schemas.microsoft.com/office/powerpoint/2010/main" val="298722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Another issue on demographic indexes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B720F-E5DC-247D-1472-B48286DF985E}"/>
              </a:ext>
            </a:extLst>
          </p:cNvPr>
          <p:cNvSpPr txBox="1"/>
          <p:nvPr/>
        </p:nvSpPr>
        <p:spPr>
          <a:xfrm>
            <a:off x="2319388" y="1478955"/>
            <a:ext cx="5174294" cy="16476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Period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tempo-effect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F7581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Cohort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complete cohort</a:t>
            </a:r>
          </a:p>
        </p:txBody>
      </p:sp>
    </p:spTree>
    <p:extLst>
      <p:ext uri="{BB962C8B-B14F-4D97-AF65-F5344CB8AC3E}">
        <p14:creationId xmlns:p14="http://schemas.microsoft.com/office/powerpoint/2010/main" val="267467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Another issue on demographic indexes</a:t>
            </a:r>
          </a:p>
        </p:txBody>
      </p:sp>
      <p:sp>
        <p:nvSpPr>
          <p:cNvPr id="7" name="Down Arrow 3">
            <a:extLst>
              <a:ext uri="{FF2B5EF4-FFF2-40B4-BE49-F238E27FC236}">
                <a16:creationId xmlns:a16="http://schemas.microsoft.com/office/drawing/2014/main" id="{9ACC314C-56C4-BE22-4110-57C679329D47}"/>
              </a:ext>
            </a:extLst>
          </p:cNvPr>
          <p:cNvSpPr/>
          <p:nvPr/>
        </p:nvSpPr>
        <p:spPr>
          <a:xfrm>
            <a:off x="3982760" y="3590691"/>
            <a:ext cx="1035605" cy="699879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86BC6-61FD-7785-1AC4-BEB6AFFB403B}"/>
              </a:ext>
            </a:extLst>
          </p:cNvPr>
          <p:cNvSpPr txBox="1"/>
          <p:nvPr/>
        </p:nvSpPr>
        <p:spPr>
          <a:xfrm>
            <a:off x="0" y="4603531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Period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based measure </a:t>
            </a:r>
          </a:p>
          <a:p>
            <a:pPr algn="ctr"/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including the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>
                <a:solidFill>
                  <a:srgbClr val="F7581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cohort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B720F-E5DC-247D-1472-B48286DF985E}"/>
              </a:ext>
            </a:extLst>
          </p:cNvPr>
          <p:cNvSpPr txBox="1"/>
          <p:nvPr/>
        </p:nvSpPr>
        <p:spPr>
          <a:xfrm>
            <a:off x="2319388" y="1478955"/>
            <a:ext cx="5174294" cy="16476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Period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tempo-effect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F7581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Cohort</a:t>
            </a: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3600">
                <a:latin typeface="Helvetica" panose="020B0604020202020204" pitchFamily="34" charset="0"/>
                <a:ea typeface="Helvetica Neue Light" panose="02000403000000020004" pitchFamily="2" charset="0"/>
                <a:cs typeface="Helvetica" panose="020B0604020202020204" pitchFamily="34" charset="0"/>
              </a:rPr>
              <a:t>complete cohort</a:t>
            </a:r>
          </a:p>
        </p:txBody>
      </p:sp>
    </p:spTree>
    <p:extLst>
      <p:ext uri="{BB962C8B-B14F-4D97-AF65-F5344CB8AC3E}">
        <p14:creationId xmlns:p14="http://schemas.microsoft.com/office/powerpoint/2010/main" val="2581556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4EB308A-237A-DF8D-E583-788E38C8E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80" y="638244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2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9B6ABDC-990A-48BC-713C-BE7CC49AD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80" y="726027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96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FF432D-68B0-BC43-4DA8-D7D80D1822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0D0FE-4C7B-6C85-DDE6-2E016E34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82" y="694660"/>
            <a:ext cx="6703635" cy="622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3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Cross-sectional Average Length of Life Childless</a:t>
            </a:r>
          </a:p>
          <a:p>
            <a:r>
              <a:rPr lang="en-US" sz="2400" dirty="0"/>
              <a:t>= the average time spent without children from age 12 to 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0DF9-8F05-972A-5BAB-FD59E62C78C6}"/>
                  </a:ext>
                </a:extLst>
              </p:cNvPr>
              <p:cNvSpPr txBox="1"/>
              <p:nvPr/>
            </p:nvSpPr>
            <p:spPr>
              <a:xfrm>
                <a:off x="527683" y="3018934"/>
                <a:ext cx="8066408" cy="1342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𝐶𝐴𝐿𝐶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2015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sup>
                        <m:e>
                          <m:sSup>
                            <m:sSupPr>
                              <m:ctrlPr>
                                <a:rPr lang="es-E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3600" i="1">
                                  <a:latin typeface="Cambria Math" panose="02040503050406030204" pitchFamily="18" charset="0"/>
                                </a:rPr>
                                <m:t>, 2015 −</m:t>
                              </m:r>
                              <m:r>
                                <a:rPr lang="es-E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0DF9-8F05-972A-5BAB-FD59E62C7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83" y="3018934"/>
                <a:ext cx="8066408" cy="13424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5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2C30-8B68-4EE3-0617-7056528B8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Tokyo → Rome → Barcelona → Oxford → Odense </a:t>
            </a:r>
            <a:r>
              <a:rPr lang="en-US" sz="1800" dirty="0">
                <a:solidFill>
                  <a:srgbClr val="EDE8E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(no more!)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Like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/>
              <a:t>Gym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Play soccer and other ball sports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/>
              <a:t>Hiking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Cooking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dirty="0"/>
              <a:t>Reading and watching movies</a:t>
            </a:r>
          </a:p>
        </p:txBody>
      </p:sp>
    </p:spTree>
    <p:extLst>
      <p:ext uri="{BB962C8B-B14F-4D97-AF65-F5344CB8AC3E}">
        <p14:creationId xmlns:p14="http://schemas.microsoft.com/office/powerpoint/2010/main" val="3192289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B12F68-163A-055B-4EE3-0E1C2E25D787}"/>
                  </a:ext>
                </a:extLst>
              </p:cNvPr>
              <p:cNvSpPr/>
              <p:nvPr/>
            </p:nvSpPr>
            <p:spPr>
              <a:xfrm>
                <a:off x="-104911" y="707944"/>
                <a:ext cx="4750419" cy="102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𝐶𝐴𝐿𝐶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2015</m:t>
                          </m:r>
                        </m:e>
                      </m:d>
                      <m:r>
                        <a:rPr lang="en-GB" sz="20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, 2015 −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B12F68-163A-055B-4EE3-0E1C2E25D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911" y="707944"/>
                <a:ext cx="4750419" cy="1022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04305C-6157-0435-5E8B-D928305466EF}"/>
                  </a:ext>
                </a:extLst>
              </p:cNvPr>
              <p:cNvSpPr/>
              <p:nvPr/>
            </p:nvSpPr>
            <p:spPr>
              <a:xfrm>
                <a:off x="1143551" y="1882644"/>
                <a:ext cx="3989577" cy="1607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ES" sz="2000" i="1" smtClean="0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ES" sz="2000" i="1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 i="1">
                                        <a:solidFill>
                                          <a:srgbClr val="F7581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12, 2003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s-ES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E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s-ES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200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00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s-E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ES" sz="20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4,</m:t>
                                          </m:r>
                                          <m:r>
                                            <a:rPr lang="es-ES" sz="2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200</m:t>
                                          </m:r>
                                          <m:r>
                                            <a:rPr lang="es-ES" sz="20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s-E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50,</m:t>
                                          </m:r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 1966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04305C-6157-0435-5E8B-D92830546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51" y="1882644"/>
                <a:ext cx="3989577" cy="1607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55BBC57D-F73A-2C90-761F-F930D759CECB}"/>
              </a:ext>
            </a:extLst>
          </p:cNvPr>
          <p:cNvSpPr/>
          <p:nvPr/>
        </p:nvSpPr>
        <p:spPr>
          <a:xfrm rot="5400000">
            <a:off x="2996044" y="720001"/>
            <a:ext cx="284593" cy="1736086"/>
          </a:xfrm>
          <a:prstGeom prst="righ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8B001F7-1774-E535-672E-C8715FC5D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051321"/>
                  </p:ext>
                </p:extLst>
              </p:nvPr>
            </p:nvGraphicFramePr>
            <p:xfrm>
              <a:off x="4857235" y="964084"/>
              <a:ext cx="3924815" cy="10636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7581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8B001F7-1774-E535-672E-C8715FC5D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051321"/>
                  </p:ext>
                </p:extLst>
              </p:nvPr>
            </p:nvGraphicFramePr>
            <p:xfrm>
              <a:off x="4857235" y="964084"/>
              <a:ext cx="3924815" cy="10636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r="-3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r="-2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r="-1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r="-1550" b="-98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t="-101149" r="-3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t="-101149" r="-2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7581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D0355A9-344B-EF9C-E3E3-D758C4001772}"/>
              </a:ext>
            </a:extLst>
          </p:cNvPr>
          <p:cNvSpPr txBox="1"/>
          <p:nvPr/>
        </p:nvSpPr>
        <p:spPr>
          <a:xfrm>
            <a:off x="4857235" y="703266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2003 </a:t>
            </a:r>
            <a:r>
              <a:rPr lang="en-US" dirty="0" err="1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bc</a:t>
            </a:r>
            <a:endParaRPr lang="en-US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E138AC3-DDC1-965A-220F-107D873A4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835465"/>
                  </p:ext>
                </p:extLst>
              </p:nvPr>
            </p:nvGraphicFramePr>
            <p:xfrm>
              <a:off x="4857235" y="2588235"/>
              <a:ext cx="3924815" cy="15954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13</a:t>
                          </a: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18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E138AC3-DDC1-965A-220F-107D873A4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835465"/>
                  </p:ext>
                </p:extLst>
              </p:nvPr>
            </p:nvGraphicFramePr>
            <p:xfrm>
              <a:off x="4857235" y="2588235"/>
              <a:ext cx="3924815" cy="15954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r="-301550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r="-201550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0" r="-101550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00" r="-1550" b="-198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101149" r="-30155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101149" r="-20155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13</a:t>
                          </a: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00000" t="-198864" r="-3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200000" t="-198864" r="-2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187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AE48DDF-0378-38AD-DEE4-1375BA827ED8}"/>
              </a:ext>
            </a:extLst>
          </p:cNvPr>
          <p:cNvSpPr txBox="1"/>
          <p:nvPr/>
        </p:nvSpPr>
        <p:spPr>
          <a:xfrm>
            <a:off x="4857235" y="2327417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2002 </a:t>
            </a:r>
            <a:r>
              <a:rPr lang="en-US" dirty="0" err="1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bc</a:t>
            </a:r>
            <a:endParaRPr lang="en-US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7A6588F-7A14-C226-A002-E41E67824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269027"/>
                  </p:ext>
                </p:extLst>
              </p:nvPr>
            </p:nvGraphicFramePr>
            <p:xfrm>
              <a:off x="4857235" y="4705295"/>
              <a:ext cx="3924815" cy="21272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50911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14, 2001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14, 2001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8311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7A6588F-7A14-C226-A002-E41E67824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269027"/>
                  </p:ext>
                </p:extLst>
              </p:nvPr>
            </p:nvGraphicFramePr>
            <p:xfrm>
              <a:off x="4857235" y="4705295"/>
              <a:ext cx="3924815" cy="21272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4963">
                      <a:extLst>
                        <a:ext uri="{9D8B030D-6E8A-4147-A177-3AD203B41FA5}">
                          <a16:colId xmlns:a16="http://schemas.microsoft.com/office/drawing/2014/main" val="4121658945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73138623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2639874070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3365254884"/>
                        </a:ext>
                      </a:extLst>
                    </a:gridCol>
                    <a:gridCol w="784963">
                      <a:extLst>
                        <a:ext uri="{9D8B030D-6E8A-4147-A177-3AD203B41FA5}">
                          <a16:colId xmlns:a16="http://schemas.microsoft.com/office/drawing/2014/main" val="587887559"/>
                        </a:ext>
                      </a:extLst>
                    </a:gridCol>
                  </a:tblGrid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Age</a:t>
                          </a:r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r="-301550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r="-201550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000" r="-101550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0000" r="-1550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135522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01149" r="-30155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01149" r="-20155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9889548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198864" r="-3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198864" r="-201550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50911"/>
                      </a:ext>
                    </a:extLst>
                  </a:tr>
                  <a:tr h="53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0" dirty="0">
                              <a:latin typeface="Helvetica" panose="020B0604020202020204" pitchFamily="34" charset="0"/>
                              <a:ea typeface="Helvetica Neue" panose="02000503000000020004" pitchFamily="2" charset="0"/>
                              <a:cs typeface="Helvetica" panose="020B0604020202020204" pitchFamily="34" charset="0"/>
                            </a:rPr>
                            <a:t>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302299" r="-3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302299" r="-20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i="0" dirty="0">
                            <a:latin typeface="Helvetica" panose="020B0604020202020204" pitchFamily="34" charset="0"/>
                            <a:ea typeface="Helvetica Neue" panose="02000503000000020004" pitchFamily="2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8311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D865908-CEDD-C42D-12B5-A36E93F066CD}"/>
              </a:ext>
            </a:extLst>
          </p:cNvPr>
          <p:cNvSpPr txBox="1"/>
          <p:nvPr/>
        </p:nvSpPr>
        <p:spPr>
          <a:xfrm>
            <a:off x="4857235" y="4444477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2001 </a:t>
            </a:r>
            <a:r>
              <a:rPr lang="en-US" dirty="0" err="1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bc</a:t>
            </a:r>
            <a:endParaRPr lang="en-US" dirty="0">
              <a:latin typeface="Helvetica" panose="020B0604020202020204" pitchFamily="34" charset="0"/>
              <a:ea typeface="Helvetica Neue" panose="02000503000000020004" pitchFamily="2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92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99732-C198-64F8-4FF0-1DC5701EF6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Cross-sectional average length of life childless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2F186-0EF6-E92C-AE89-038BBD29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141514"/>
            <a:ext cx="6716486" cy="6716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B6461-BBFD-7590-C87C-DAA426D7D585}"/>
              </a:ext>
            </a:extLst>
          </p:cNvPr>
          <p:cNvSpPr txBox="1"/>
          <p:nvPr/>
        </p:nvSpPr>
        <p:spPr>
          <a:xfrm>
            <a:off x="3834810" y="1318437"/>
            <a:ext cx="37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Average years spent childless from age 12 to 50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82DD75E-0557-7910-7E28-8FFCAC730BAC}"/>
              </a:ext>
            </a:extLst>
          </p:cNvPr>
          <p:cNvSpPr/>
          <p:nvPr/>
        </p:nvSpPr>
        <p:spPr>
          <a:xfrm>
            <a:off x="4093029" y="4876800"/>
            <a:ext cx="381000" cy="936171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12010-D6D9-49BF-E519-D5587E307990}"/>
              </a:ext>
            </a:extLst>
          </p:cNvPr>
          <p:cNvSpPr txBox="1"/>
          <p:nvPr/>
        </p:nvSpPr>
        <p:spPr>
          <a:xfrm>
            <a:off x="4669973" y="5160219"/>
            <a:ext cx="379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2/3 of their reproductive life</a:t>
            </a:r>
          </a:p>
        </p:txBody>
      </p:sp>
    </p:spTree>
    <p:extLst>
      <p:ext uri="{BB962C8B-B14F-4D97-AF65-F5344CB8AC3E}">
        <p14:creationId xmlns:p14="http://schemas.microsoft.com/office/powerpoint/2010/main" val="427552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FE7E07-711F-3FDC-6C94-83A1249689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EE93A-BDE3-5062-731E-895E3FBF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81" y="666713"/>
            <a:ext cx="6458492" cy="6460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B2300-78E7-3C4D-B773-C21320B7EC68}"/>
              </a:ext>
            </a:extLst>
          </p:cNvPr>
          <p:cNvSpPr txBox="1"/>
          <p:nvPr/>
        </p:nvSpPr>
        <p:spPr>
          <a:xfrm>
            <a:off x="7166892" y="3322423"/>
            <a:ext cx="1857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Risk</a:t>
            </a: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b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childless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79C8BB-0A80-D6D3-EB64-A964E39BAF4D}"/>
              </a:ext>
            </a:extLst>
          </p:cNvPr>
          <p:cNvCxnSpPr>
            <a:cxnSpLocks/>
          </p:cNvCxnSpPr>
          <p:nvPr/>
        </p:nvCxnSpPr>
        <p:spPr>
          <a:xfrm>
            <a:off x="7824657" y="1600200"/>
            <a:ext cx="0" cy="1646023"/>
          </a:xfrm>
          <a:prstGeom prst="straightConnector1">
            <a:avLst/>
          </a:prstGeom>
          <a:ln w="63500">
            <a:solidFill>
              <a:schemeClr val="accent2"/>
            </a:solidFill>
            <a:headEnd type="arrow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8ACD99-FA5B-A331-F9F0-BC0ADF0FB73E}"/>
              </a:ext>
            </a:extLst>
          </p:cNvPr>
          <p:cNvSpPr txBox="1"/>
          <p:nvPr/>
        </p:nvSpPr>
        <p:spPr>
          <a:xfrm>
            <a:off x="7060552" y="1056182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 US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21E7F-D713-5CEF-5B11-B4CF1D9A011A}"/>
              </a:ext>
            </a:extLst>
          </p:cNvPr>
          <p:cNvCxnSpPr>
            <a:cxnSpLocks/>
          </p:cNvCxnSpPr>
          <p:nvPr/>
        </p:nvCxnSpPr>
        <p:spPr>
          <a:xfrm>
            <a:off x="7824657" y="4283162"/>
            <a:ext cx="15243" cy="1589314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med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1DC95C-F49C-CA5A-AA17-28A60E673915}"/>
              </a:ext>
            </a:extLst>
          </p:cNvPr>
          <p:cNvSpPr txBox="1"/>
          <p:nvPr/>
        </p:nvSpPr>
        <p:spPr>
          <a:xfrm>
            <a:off x="7166892" y="5951080"/>
            <a:ext cx="168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Sweden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F515A92-F943-A501-4E84-0F59013B8C78}"/>
              </a:ext>
            </a:extLst>
          </p:cNvPr>
          <p:cNvSpPr/>
          <p:nvPr/>
        </p:nvSpPr>
        <p:spPr>
          <a:xfrm rot="17597541">
            <a:off x="3707110" y="1744086"/>
            <a:ext cx="838200" cy="1033875"/>
          </a:xfrm>
          <a:prstGeom prst="arc">
            <a:avLst>
              <a:gd name="adj1" fmla="val 16200000"/>
              <a:gd name="adj2" fmla="val 235373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8ACC7F2-E88D-EB7C-B991-5B1DDDA3DB5C}"/>
              </a:ext>
            </a:extLst>
          </p:cNvPr>
          <p:cNvSpPr/>
          <p:nvPr/>
        </p:nvSpPr>
        <p:spPr>
          <a:xfrm rot="8651410">
            <a:off x="2740523" y="2630050"/>
            <a:ext cx="2095407" cy="2353651"/>
          </a:xfrm>
          <a:prstGeom prst="arc">
            <a:avLst>
              <a:gd name="adj1" fmla="val 16479259"/>
              <a:gd name="adj2" fmla="val 2353738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98254-169C-4488-0755-683F067BBAFC}"/>
              </a:ext>
            </a:extLst>
          </p:cNvPr>
          <p:cNvSpPr txBox="1"/>
          <p:nvPr/>
        </p:nvSpPr>
        <p:spPr>
          <a:xfrm>
            <a:off x="1546382" y="1922469"/>
            <a:ext cx="226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SWE: catch-up effect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77818-E686-E50B-BA90-BC8EB969E641}"/>
              </a:ext>
            </a:extLst>
          </p:cNvPr>
          <p:cNvSpPr txBox="1"/>
          <p:nvPr/>
        </p:nvSpPr>
        <p:spPr>
          <a:xfrm>
            <a:off x="1641971" y="3347502"/>
            <a:ext cx="226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SWE: less birth</a:t>
            </a:r>
          </a:p>
        </p:txBody>
      </p:sp>
    </p:spTree>
    <p:extLst>
      <p:ext uri="{BB962C8B-B14F-4D97-AF65-F5344CB8AC3E}">
        <p14:creationId xmlns:p14="http://schemas.microsoft.com/office/powerpoint/2010/main" val="271754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83D81-11E4-04A2-4E85-ED68670426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More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458-0EE3-E5B1-A2D8-764044303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https://rmogi.shinyapps.io/CALC/</a:t>
            </a:r>
            <a:r>
              <a:rPr lang="en-US" sz="24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819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Other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2C30-8B68-4EE3-0617-7056528B8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Mogi, R.,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Lazzari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E., Nisén, J., &amp;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Canudas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-Romo, V. (2022). Cross-sectional average length of life by parity: International comparisons.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Population Studies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Mogi, R. &amp; </a:t>
            </a:r>
            <a:r>
              <a:rPr lang="en-US" sz="2000" dirty="0" err="1"/>
              <a:t>Canudas</a:t>
            </a:r>
            <a:r>
              <a:rPr lang="en-US" sz="2000" dirty="0"/>
              <a:t>-Romo, V. (2020). Cross-sectional average length of life by parity: Illustration for the US cohorts in reproductive ages in 2015. In Schoen, R. (Ed.), </a:t>
            </a:r>
            <a:r>
              <a:rPr lang="en-US" sz="2000" i="1" dirty="0"/>
              <a:t>Analyzing Contemporary Fertility</a:t>
            </a:r>
            <a:r>
              <a:rPr lang="en-US" sz="2000" dirty="0"/>
              <a:t> (pp. 293–306). Springer.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Mogi, R. &amp;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Canudas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-Romo, V. (2018). Expected years ever married.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Demographic Research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38(47): 1423–1456.</a:t>
            </a:r>
          </a:p>
        </p:txBody>
      </p:sp>
    </p:spTree>
    <p:extLst>
      <p:ext uri="{BB962C8B-B14F-4D97-AF65-F5344CB8AC3E}">
        <p14:creationId xmlns:p14="http://schemas.microsoft.com/office/powerpoint/2010/main" val="43699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2C30-8B68-4EE3-0617-7056528B8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DE8E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Tokyo → Rome → Barcelona → Oxford → Odense </a:t>
            </a:r>
            <a:r>
              <a:rPr lang="en-US" sz="1800" dirty="0">
                <a:solidFill>
                  <a:srgbClr val="EDE8E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(no more!)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Like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/>
              <a:t>Gym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>
                <a:latin typeface="Helvetica" panose="020B0604020202020204" pitchFamily="34" charset="0"/>
                <a:cs typeface="Helvetica" panose="020B0604020202020204" pitchFamily="34" charset="0"/>
              </a:rPr>
              <a:t>Play soccer and other ball sports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/>
              <a:t>Hiking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>
                <a:latin typeface="Helvetica" panose="020B0604020202020204" pitchFamily="34" charset="0"/>
                <a:cs typeface="Helvetica" panose="020B0604020202020204" pitchFamily="34" charset="0"/>
              </a:rPr>
              <a:t>Cooking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1800" strike="sngStrike" dirty="0"/>
              <a:t>Reading and watching movies</a:t>
            </a:r>
          </a:p>
          <a:p>
            <a:pPr marL="460375" lvl="1" indent="-460375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Have 1.5 years-old daughter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5EC884A-BCE7-49AE-12BA-B831244A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135">
            <a:off x="7384255" y="4860435"/>
            <a:ext cx="1596113" cy="187778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0FA402A-53F7-E26B-7F49-FFB45F441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94" y="3165821"/>
            <a:ext cx="2717564" cy="15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3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9259A3-F242-3980-B1E5-83DE87D626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My 5 research avenues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32D06-7673-3BA4-6AA4-07577F1D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22" y="3907639"/>
            <a:ext cx="4057829" cy="3092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6B1A5C-C51B-B339-BCB4-FA920EE2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22" y="809577"/>
            <a:ext cx="6050435" cy="30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7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FEA0-DB90-C0D6-C65B-EEB86750E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Presentation (40 mins talk + 15 mins Q&amp;A)</a:t>
            </a:r>
          </a:p>
          <a:p>
            <a:pPr marL="1200150" lvl="1" indent="-514350"/>
            <a:r>
              <a:rPr lang="en-US" sz="2000" dirty="0"/>
              <a:t>Introduce alternative indicators to understand fertility changes</a:t>
            </a:r>
          </a:p>
          <a:p>
            <a:pPr marL="1200150" lvl="1" indent="-514350"/>
            <a:r>
              <a:rPr lang="en-US" sz="2000" dirty="0"/>
              <a:t>What does these indicators add?</a:t>
            </a:r>
          </a:p>
          <a:p>
            <a:pPr marL="1200150" lvl="1" indent="-514350"/>
            <a:r>
              <a:rPr lang="en-US" sz="2000" dirty="0"/>
              <a:t>New findings</a:t>
            </a:r>
          </a:p>
          <a:p>
            <a:pPr lvl="1" indent="-685800">
              <a:buNone/>
            </a:pPr>
            <a:endParaRPr lang="en-US" dirty="0"/>
          </a:p>
          <a:p>
            <a:pPr lvl="1" indent="-685800">
              <a:buNone/>
            </a:pPr>
            <a:r>
              <a:rPr lang="en-US" sz="2000" dirty="0"/>
              <a:t>(5 mins break)</a:t>
            </a:r>
          </a:p>
          <a:p>
            <a:pPr lvl="1" indent="-685800">
              <a:buNone/>
            </a:pPr>
            <a:endParaRPr lang="en-US" dirty="0"/>
          </a:p>
          <a:p>
            <a:pPr lvl="1" indent="-685800">
              <a:buFont typeface="+mj-lt"/>
              <a:buAutoNum type="arabicPeriod" startAt="2"/>
            </a:pPr>
            <a:r>
              <a:rPr lang="en-US" dirty="0"/>
              <a:t>Hands-on training (1 h)</a:t>
            </a:r>
          </a:p>
          <a:p>
            <a:pPr marL="1200150" lvl="2" indent="-512763"/>
            <a:r>
              <a:rPr lang="en-US" dirty="0"/>
              <a:t>To know how to calculate two key indicators</a:t>
            </a:r>
          </a:p>
          <a:p>
            <a:pPr marL="1200150" lvl="2" indent="-512763"/>
            <a:r>
              <a:rPr lang="en-US" dirty="0"/>
              <a:t>Using R</a:t>
            </a:r>
          </a:p>
        </p:txBody>
      </p:sp>
    </p:spTree>
    <p:extLst>
      <p:ext uri="{BB962C8B-B14F-4D97-AF65-F5344CB8AC3E}">
        <p14:creationId xmlns:p14="http://schemas.microsoft.com/office/powerpoint/2010/main" val="240231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97D50-0907-665F-E798-06EEA98F9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B1B7F-9DF6-FD05-D78D-D94C2931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9" y="2316006"/>
            <a:ext cx="3885598" cy="4322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AA27B-9D4B-9999-4728-620BC94E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75" y="2380690"/>
            <a:ext cx="3765766" cy="4155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7BC6E-25C1-F343-DC3C-A7CF29D30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75" y="741748"/>
            <a:ext cx="1042981" cy="15742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291AB0-3E4D-6474-955D-DEA60C01F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43" y="674658"/>
            <a:ext cx="1199606" cy="17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6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2F991-8C98-03D5-8F10-A74C392BF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(1.1) What and why?</a:t>
            </a:r>
          </a:p>
        </p:txBody>
      </p:sp>
    </p:spTree>
    <p:extLst>
      <p:ext uri="{BB962C8B-B14F-4D97-AF65-F5344CB8AC3E}">
        <p14:creationId xmlns:p14="http://schemas.microsoft.com/office/powerpoint/2010/main" val="202956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EF89D-BC09-A159-646A-23A9DB5CC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Common measures in family demography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FEA0-DB90-C0D6-C65B-EEB86750E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Quantum: </a:t>
            </a:r>
            <a:r>
              <a:rPr lang="en-US" sz="2000" dirty="0"/>
              <a:t>% of people who have experienced an event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Timing: </a:t>
            </a:r>
            <a:r>
              <a:rPr lang="en-US" sz="2000" dirty="0"/>
              <a:t>mean age at event experienced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Rate: </a:t>
            </a:r>
            <a:r>
              <a:rPr lang="en-US" sz="2000" dirty="0"/>
              <a:t>age-specific event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8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756</Words>
  <Application>Microsoft Office PowerPoint</Application>
  <PresentationFormat>On-screen Show (4:3)</PresentationFormat>
  <Paragraphs>171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Gill Sans MT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Ryohei Mogi</dc:creator>
  <cp:lastModifiedBy>Ryohei Mogi</cp:lastModifiedBy>
  <cp:revision>146</cp:revision>
  <dcterms:created xsi:type="dcterms:W3CDTF">2022-08-12T09:00:28Z</dcterms:created>
  <dcterms:modified xsi:type="dcterms:W3CDTF">2022-10-13T06:59:46Z</dcterms:modified>
</cp:coreProperties>
</file>