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77" r:id="rId10"/>
    <p:sldId id="276" r:id="rId11"/>
    <p:sldId id="273" r:id="rId12"/>
    <p:sldId id="266" r:id="rId13"/>
    <p:sldId id="280" r:id="rId14"/>
    <p:sldId id="279" r:id="rId15"/>
    <p:sldId id="274" r:id="rId16"/>
    <p:sldId id="278" r:id="rId17"/>
    <p:sldId id="275" r:id="rId18"/>
    <p:sldId id="27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9"/>
    <p:restoredTop sz="91645"/>
  </p:normalViewPr>
  <p:slideViewPr>
    <p:cSldViewPr snapToGrid="0" snapToObjects="1">
      <p:cViewPr>
        <p:scale>
          <a:sx n="66" d="100"/>
          <a:sy n="66" d="100"/>
        </p:scale>
        <p:origin x="1104" y="3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5C70A8A-5FB7-7644-973C-A31472D68CB4}" type="datetime1">
              <a:rPr kumimoji="1" lang="ko-KR" altLang="en-US"/>
              <a:pPr lvl="0">
                <a:defRPr/>
              </a:pPr>
              <a:t>2020-07-02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30A8BD4-D866-1D43-926B-CD75036D5479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ko-KR" altLang="en-US" smtClean="0"/>
              <a:pPr lvl="0">
                <a:defRPr/>
              </a:pPr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16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205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25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12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73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636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85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185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600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18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en-US" altLang="en-US"/>
              <a:pPr lvl="0">
                <a:defRPr/>
              </a:pPr>
              <a:t>2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ko-KR" altLang="en-US" smtClean="0"/>
              <a:pPr lvl="0">
                <a:defRPr/>
              </a:pPr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058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공유경제를 실현하여 세상을 바꾸자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en-US" altLang="en-US"/>
              <a:pPr lvl="0">
                <a:defRPr/>
              </a:pPr>
              <a:t>4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en-US" altLang="en-US"/>
              <a:pPr lvl="0">
                <a:defRPr/>
              </a:pPr>
              <a:t>5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6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7</a:t>
            </a:fld>
            <a:endParaRPr kumimoji="1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30A8BD4-D866-1D43-926B-CD75036D5479}" type="slidenum">
              <a:rPr kumimoji="1" lang="en-US" altLang="en-US"/>
              <a:pPr lvl="0">
                <a:defRPr/>
              </a:pPr>
              <a:t>8</a:t>
            </a:fld>
            <a:endParaRPr kumimoji="1"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>참가목적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핵심아이디어 </a:t>
            </a:r>
            <a:r>
              <a:rPr kumimoji="1" lang="en-US" altLang="ko-KR"/>
              <a:t>;</a:t>
            </a:r>
            <a:r>
              <a:rPr kumimoji="1" lang="ko-KR" altLang="en-US"/>
              <a:t> 공유경제실현</a:t>
            </a:r>
            <a:r>
              <a:rPr kumimoji="1" lang="en-US" altLang="ko-KR"/>
              <a:t>~</a:t>
            </a:r>
            <a:r>
              <a:rPr kumimoji="1" lang="ko-KR" altLang="en-US"/>
              <a:t> 뀨</a:t>
            </a:r>
            <a:r>
              <a:rPr kumimoji="1" lang="en-US" altLang="ko-KR"/>
              <a:t>~</a:t>
            </a:r>
          </a:p>
          <a:p>
            <a:pPr lvl="0">
              <a:defRPr/>
            </a:pPr>
            <a:r>
              <a:rPr kumimoji="1" lang="ko-KR" altLang="en-US"/>
              <a:t>공공성 </a:t>
            </a:r>
            <a:r>
              <a:rPr kumimoji="1" lang="en-US" altLang="ko-KR"/>
              <a:t>;</a:t>
            </a:r>
            <a:r>
              <a:rPr kumimoji="1" lang="ko-KR" altLang="en-US"/>
              <a:t> </a:t>
            </a:r>
          </a:p>
          <a:p>
            <a:pPr lvl="0">
              <a:defRPr/>
            </a:pPr>
            <a:r>
              <a:rPr kumimoji="1" lang="ko-KR" altLang="en-US"/>
              <a:t>기대효과 </a:t>
            </a:r>
          </a:p>
          <a:p>
            <a:pPr lvl="0">
              <a:defRPr/>
            </a:pPr>
            <a:r>
              <a:rPr kumimoji="1" lang="ko-KR" altLang="en-US"/>
              <a:t>구현기술 </a:t>
            </a:r>
          </a:p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0A8BD4-D866-1D43-926B-CD75036D5479}" type="slidenum"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71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59D63-2317-6E49-839C-A0E4C0772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4D0EE-A810-B240-A3E3-C26F93372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D2575-B4EC-1842-8791-4AC3F3E6C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096A8B-B824-744E-9568-7170CEF8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2E43A-9F5B-8E4B-945F-F747C1E1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21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ADC5-5834-DF46-95F2-F48BE977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CDC706-69E7-3844-BFDC-B4364FED6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CFE48-363F-2D4F-9E02-85EC0A49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BDE53-6A9C-0345-965F-500142A5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5FF61-6BE4-5A46-95F9-31476531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29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FF2211-3EE6-3D49-8A99-640D94135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ED01B-6648-6545-AB2C-26C08F7CE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9546-7B3C-374D-8217-6FF1892C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C829A-A6B5-794E-ABC1-FFE66DB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2DCD-C87C-6A4D-A9E8-E42DE737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820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2AF94-FC87-A346-AC9D-3F1EEDF8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9B39-9387-E341-9D32-7DD83FE5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B8B7C-DC17-D945-BAE1-43979294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79C34-77D7-884C-879A-C19E2F05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6508-B8C1-6C46-9AC4-39845268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410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BA31C-07C1-DF40-8484-7DE3731E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24217-56A7-0D44-ACE1-D5598BB09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046DC-6B1D-1545-9ADC-FB4FBAC8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F7D04-D893-6A46-95BD-629FE009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DAC2C-B1A1-E24E-8C17-86BEF00A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41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2574E-29AB-8547-A4AD-9A810784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417A2-3460-DF4F-A1D3-079942AC9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81F126-AF05-7D4E-BEF4-6E4EA7E0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2F6C4-9DB6-E141-9949-FC1EA6FD6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78BD2-00D2-8A43-B4F7-1296C583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D314A8-1DBE-834B-AD83-13FC4D4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70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BBB85-07E6-FB41-86C3-23E0FEEF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47B88-11F8-E44A-9CDF-20864C2F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1B8181-052E-3943-9C04-813CA5E15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F887F-9961-244C-96F3-EE2D308F9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4054D0-69A3-8743-8597-16B8F2060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6F0845-2828-EE4A-A133-6B4E38AE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C7AEFE-BA44-D743-AA7C-28F556F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96E074-167F-6843-978F-671901C5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76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74B27-6192-2E43-ABF1-0CD09DA2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18B6C8-8EFE-5D46-A82F-17865AF3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19BEE-46DC-CD47-9200-FDD4C59A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EA6111-6B79-714D-958C-33A19B7E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182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88D6D5-5337-1A4F-A035-4C4175CA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3181E-214B-424C-BD86-B5F0A406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E696B0-BFBD-7A44-BB91-0E1A125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5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B11C-B83E-9149-8E01-1B631B9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9FD86-F419-B945-92B4-A6E4CA69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9FC1-4799-3442-B19E-32934364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0DA0C-C81E-B749-991E-9489DB51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18B4D-E2E8-594B-A416-103D67AB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0FB22-66FD-A340-876B-762695A2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7DE1B-729D-784B-AD9A-0F4E8687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5E539-3AB3-0A48-B6AB-810267F53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B8572-5138-F14E-BADD-CB5AED80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DA6A6-1915-F34B-8EB3-C70BE03B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39D43C-5C80-0C48-9470-123FB6E32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F9885-C294-2548-91F8-F3D0AB9D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47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9EE67-A773-E346-85E8-2AD8C1FC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07E90-AA83-F04F-976E-0E5DC1DD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D95F1-8B45-9542-86AA-093FC8F11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6F30-5883-6045-82B7-443B1D5865C6}" type="datetimeFigureOut">
              <a:rPr kumimoji="1" lang="ko-KR" altLang="en-US" smtClean="0"/>
              <a:t>2020-07-02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F71FBB-5098-3A42-ACE6-66D64D24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21FC4-6E52-4147-A54A-427362093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3965A-E1B4-0F40-BF6F-652624FCCB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48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"/><Relationship Id="rId5" Type="http://schemas.openxmlformats.org/officeDocument/2006/relationships/image" Target="../media/image5.t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ti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353F1E75-7D06-C641-9682-A620C756488F}"/>
              </a:ext>
            </a:extLst>
          </p:cNvPr>
          <p:cNvSpPr/>
          <p:nvPr/>
        </p:nvSpPr>
        <p:spPr>
          <a:xfrm>
            <a:off x="3703464" y="1033602"/>
            <a:ext cx="4785069" cy="4639722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22CCB14-2877-6B43-B7E0-F2568A560341}"/>
              </a:ext>
            </a:extLst>
          </p:cNvPr>
          <p:cNvSpPr/>
          <p:nvPr/>
        </p:nvSpPr>
        <p:spPr>
          <a:xfrm>
            <a:off x="3800131" y="1207213"/>
            <a:ext cx="4591737" cy="4292500"/>
          </a:xfrm>
          <a:prstGeom prst="ellipse">
            <a:avLst/>
          </a:prstGeom>
          <a:solidFill>
            <a:srgbClr val="E5EB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C9F9FF"/>
              </a:solidFill>
            </a:endParaRPr>
          </a:p>
        </p:txBody>
      </p:sp>
      <p:pic>
        <p:nvPicPr>
          <p:cNvPr id="5" name="그림 4" descr="그리기, 시계이(가) 표시된 사진&#10;&#10;자동 생성된 설명">
            <a:extLst>
              <a:ext uri="{FF2B5EF4-FFF2-40B4-BE49-F238E27FC236}">
                <a16:creationId xmlns:a16="http://schemas.microsoft.com/office/drawing/2014/main" id="{F8585EEE-76A0-4C57-90A4-8E6C1F4E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872" y="1184676"/>
            <a:ext cx="4430252" cy="4414762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BBC2A8-CD8B-9744-A4F4-A1B183C7E922}"/>
              </a:ext>
            </a:extLst>
          </p:cNvPr>
          <p:cNvGrpSpPr/>
          <p:nvPr/>
        </p:nvGrpSpPr>
        <p:grpSpPr>
          <a:xfrm rot="21397425">
            <a:off x="4234081" y="1179300"/>
            <a:ext cx="1169727" cy="842502"/>
            <a:chOff x="4049175" y="996878"/>
            <a:chExt cx="1671506" cy="1203911"/>
          </a:xfrm>
        </p:grpSpPr>
        <p:sp>
          <p:nvSpPr>
            <p:cNvPr id="17" name="갈매기형 수장[C] 16">
              <a:extLst>
                <a:ext uri="{FF2B5EF4-FFF2-40B4-BE49-F238E27FC236}">
                  <a16:creationId xmlns:a16="http://schemas.microsoft.com/office/drawing/2014/main" id="{9406C131-75EB-6D41-8F5F-30339E90B577}"/>
                </a:ext>
              </a:extLst>
            </p:cNvPr>
            <p:cNvSpPr/>
            <p:nvPr/>
          </p:nvSpPr>
          <p:spPr>
            <a:xfrm rot="19971643">
              <a:off x="4049175" y="1466003"/>
              <a:ext cx="734786" cy="734786"/>
            </a:xfrm>
            <a:prstGeom prst="chevron">
              <a:avLst/>
            </a:prstGeom>
            <a:solidFill>
              <a:srgbClr val="EBE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[C] 17">
              <a:extLst>
                <a:ext uri="{FF2B5EF4-FFF2-40B4-BE49-F238E27FC236}">
                  <a16:creationId xmlns:a16="http://schemas.microsoft.com/office/drawing/2014/main" id="{3CB1B7DD-6389-0544-8354-A844760879B0}"/>
                </a:ext>
              </a:extLst>
            </p:cNvPr>
            <p:cNvSpPr/>
            <p:nvPr/>
          </p:nvSpPr>
          <p:spPr>
            <a:xfrm rot="20024064">
              <a:off x="4493851" y="1205826"/>
              <a:ext cx="734786" cy="734786"/>
            </a:xfrm>
            <a:prstGeom prst="chevron">
              <a:avLst/>
            </a:prstGeom>
            <a:solidFill>
              <a:srgbClr val="EBE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갈매기형 수장[C] 18">
              <a:extLst>
                <a:ext uri="{FF2B5EF4-FFF2-40B4-BE49-F238E27FC236}">
                  <a16:creationId xmlns:a16="http://schemas.microsoft.com/office/drawing/2014/main" id="{0E41FBDB-EFF8-0748-9F4B-46BDBD476DE7}"/>
                </a:ext>
              </a:extLst>
            </p:cNvPr>
            <p:cNvSpPr/>
            <p:nvPr/>
          </p:nvSpPr>
          <p:spPr>
            <a:xfrm rot="20427438">
              <a:off x="4985895" y="996878"/>
              <a:ext cx="734786" cy="734786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EEB539-A9A2-6647-8498-F627997ACBCF}"/>
              </a:ext>
            </a:extLst>
          </p:cNvPr>
          <p:cNvGrpSpPr/>
          <p:nvPr/>
        </p:nvGrpSpPr>
        <p:grpSpPr>
          <a:xfrm rot="10800000">
            <a:off x="6661606" y="4756026"/>
            <a:ext cx="1169727" cy="842502"/>
            <a:chOff x="4049175" y="996878"/>
            <a:chExt cx="1671506" cy="1203911"/>
          </a:xfrm>
        </p:grpSpPr>
        <p:sp>
          <p:nvSpPr>
            <p:cNvPr id="26" name="갈매기형 수장[C] 25">
              <a:extLst>
                <a:ext uri="{FF2B5EF4-FFF2-40B4-BE49-F238E27FC236}">
                  <a16:creationId xmlns:a16="http://schemas.microsoft.com/office/drawing/2014/main" id="{DBB75EB9-39BB-6F49-965D-67D366C5B8AD}"/>
                </a:ext>
              </a:extLst>
            </p:cNvPr>
            <p:cNvSpPr/>
            <p:nvPr/>
          </p:nvSpPr>
          <p:spPr>
            <a:xfrm rot="19971643">
              <a:off x="4049175" y="1466003"/>
              <a:ext cx="734786" cy="734786"/>
            </a:xfrm>
            <a:prstGeom prst="chevron">
              <a:avLst/>
            </a:prstGeom>
            <a:solidFill>
              <a:srgbClr val="EBE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갈매기형 수장[C] 26">
              <a:extLst>
                <a:ext uri="{FF2B5EF4-FFF2-40B4-BE49-F238E27FC236}">
                  <a16:creationId xmlns:a16="http://schemas.microsoft.com/office/drawing/2014/main" id="{201B070A-6D9D-5442-B7BC-4B39C1152D70}"/>
                </a:ext>
              </a:extLst>
            </p:cNvPr>
            <p:cNvSpPr/>
            <p:nvPr/>
          </p:nvSpPr>
          <p:spPr>
            <a:xfrm rot="20024064">
              <a:off x="4493851" y="1205826"/>
              <a:ext cx="734786" cy="734786"/>
            </a:xfrm>
            <a:prstGeom prst="chevron">
              <a:avLst/>
            </a:prstGeom>
            <a:solidFill>
              <a:srgbClr val="EBE5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갈매기형 수장[C] 27">
              <a:extLst>
                <a:ext uri="{FF2B5EF4-FFF2-40B4-BE49-F238E27FC236}">
                  <a16:creationId xmlns:a16="http://schemas.microsoft.com/office/drawing/2014/main" id="{BC9528FC-5B4B-7842-B98D-0E738878B32E}"/>
                </a:ext>
              </a:extLst>
            </p:cNvPr>
            <p:cNvSpPr/>
            <p:nvPr/>
          </p:nvSpPr>
          <p:spPr>
            <a:xfrm rot="20427438">
              <a:off x="4985895" y="996878"/>
              <a:ext cx="734786" cy="734786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7055675-7245-4D8D-8D60-D449BFD49941}"/>
              </a:ext>
            </a:extLst>
          </p:cNvPr>
          <p:cNvSpPr txBox="1"/>
          <p:nvPr/>
        </p:nvSpPr>
        <p:spPr>
          <a:xfrm>
            <a:off x="9221684" y="5029594"/>
            <a:ext cx="2970316" cy="1705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2016116764 </a:t>
            </a:r>
            <a:r>
              <a:rPr kumimoji="1" lang="ko-KR" altLang="en-US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권오상</a:t>
            </a:r>
            <a:endParaRPr kumimoji="1" lang="en-US" altLang="ko-KR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2015114398 </a:t>
            </a:r>
            <a:r>
              <a:rPr kumimoji="1" lang="ko-KR" altLang="en-US" sz="18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이용호</a:t>
            </a:r>
            <a:endParaRPr kumimoji="1" lang="en-US" altLang="ko-KR" sz="18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2015114759 </a:t>
            </a:r>
            <a:r>
              <a:rPr kumimoji="1" lang="ko-KR" altLang="en-US" spc="300" dirty="0" err="1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이채현</a:t>
            </a:r>
            <a:endParaRPr kumimoji="1" lang="en-US" altLang="ko-KR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8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2016114965 </a:t>
            </a:r>
            <a:r>
              <a:rPr kumimoji="1" lang="ko-KR" altLang="en-US" sz="1800" spc="300" dirty="0" err="1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이효동</a:t>
            </a:r>
            <a:endParaRPr kumimoji="1" lang="en-US" altLang="ko-KR" sz="18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72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물건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검색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을 통한 빠른 물건 찾기</a:t>
            </a:r>
          </a:p>
        </p:txBody>
      </p:sp>
      <p:pic>
        <p:nvPicPr>
          <p:cNvPr id="8193" name="_x427587704">
            <a:extLst>
              <a:ext uri="{FF2B5EF4-FFF2-40B4-BE49-F238E27FC236}">
                <a16:creationId xmlns:a16="http://schemas.microsoft.com/office/drawing/2014/main" id="{A98B15A1-B724-4AF3-9240-2F0F84791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9942"/>
          <a:stretch/>
        </p:blipFill>
        <p:spPr bwMode="auto">
          <a:xfrm>
            <a:off x="1555541" y="360568"/>
            <a:ext cx="9273820" cy="499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kumimoji="1" lang="ko-KR" altLang="en-US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</a:t>
            </a:r>
            <a:r>
              <a:rPr kumimoji="1" lang="ko-KR" altLang="en-US" sz="22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눔 물건 </a:t>
            </a:r>
            <a:r>
              <a:rPr kumimoji="1" lang="ko-KR" altLang="en-US" sz="2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요청</a:t>
            </a:r>
            <a:r>
              <a:rPr kumimoji="1" lang="ko-KR" altLang="en-US" sz="22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게시글 등록 가능</a:t>
            </a:r>
            <a:endParaRPr kumimoji="1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097" name="_x427586264">
            <a:extLst>
              <a:ext uri="{FF2B5EF4-FFF2-40B4-BE49-F238E27FC236}">
                <a16:creationId xmlns:a16="http://schemas.microsoft.com/office/drawing/2014/main" id="{1A01601C-257B-45C0-A86A-BB08C8B373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2"/>
          <a:stretch/>
        </p:blipFill>
        <p:spPr bwMode="auto">
          <a:xfrm>
            <a:off x="1555191" y="422031"/>
            <a:ext cx="9274170" cy="494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3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kumimoji="1" lang="ko-KR" altLang="en-US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나눔 물건 </a:t>
            </a:r>
            <a:r>
              <a:rPr kumimoji="1" lang="ko-KR" altLang="en-US" sz="2200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제공</a:t>
            </a:r>
            <a:r>
              <a:rPr kumimoji="1" lang="ko-KR" altLang="en-US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게시글 등록 가능</a:t>
            </a:r>
          </a:p>
        </p:txBody>
      </p:sp>
      <p:pic>
        <p:nvPicPr>
          <p:cNvPr id="3073" name="_x427595912">
            <a:extLst>
              <a:ext uri="{FF2B5EF4-FFF2-40B4-BE49-F238E27FC236}">
                <a16:creationId xmlns:a16="http://schemas.microsoft.com/office/drawing/2014/main" id="{A7441A03-F5EC-4028-B74C-7A97124DB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8" t="8787" r="1111"/>
          <a:stretch/>
        </p:blipFill>
        <p:spPr bwMode="auto">
          <a:xfrm>
            <a:off x="1981859" y="519277"/>
            <a:ext cx="8441924" cy="474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6.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게시물에 대한 댓글 작성 가능</a:t>
            </a:r>
          </a:p>
        </p:txBody>
      </p:sp>
      <p:pic>
        <p:nvPicPr>
          <p:cNvPr id="9217" name="_x427596704">
            <a:extLst>
              <a:ext uri="{FF2B5EF4-FFF2-40B4-BE49-F238E27FC236}">
                <a16:creationId xmlns:a16="http://schemas.microsoft.com/office/drawing/2014/main" id="{724F09F2-BBA4-40E8-9D61-8BCA81CDC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8386" r="1023"/>
          <a:stretch/>
        </p:blipFill>
        <p:spPr bwMode="auto">
          <a:xfrm>
            <a:off x="1733784" y="290151"/>
            <a:ext cx="9060852" cy="511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2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7.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평점 입력 기능 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CD6672-6C41-4794-8F01-E7CC98E0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81" t="6972" b="4841"/>
          <a:stretch/>
        </p:blipFill>
        <p:spPr>
          <a:xfrm>
            <a:off x="1576281" y="290151"/>
            <a:ext cx="9253079" cy="511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8.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게시글 비 활성화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삭제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가능</a:t>
            </a:r>
          </a:p>
        </p:txBody>
      </p:sp>
      <p:pic>
        <p:nvPicPr>
          <p:cNvPr id="5121" name="_x427588208">
            <a:extLst>
              <a:ext uri="{FF2B5EF4-FFF2-40B4-BE49-F238E27FC236}">
                <a16:creationId xmlns:a16="http://schemas.microsoft.com/office/drawing/2014/main" id="{56E7F87C-AC75-4F31-8CA7-BA7A04F19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4"/>
          <a:stretch/>
        </p:blipFill>
        <p:spPr bwMode="auto">
          <a:xfrm>
            <a:off x="1576280" y="482321"/>
            <a:ext cx="9253081" cy="486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06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9.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마이페이지 기능을 통한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사용자 정보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확인</a:t>
            </a:r>
          </a:p>
        </p:txBody>
      </p:sp>
      <p:pic>
        <p:nvPicPr>
          <p:cNvPr id="6145" name="_x427586336">
            <a:extLst>
              <a:ext uri="{FF2B5EF4-FFF2-40B4-BE49-F238E27FC236}">
                <a16:creationId xmlns:a16="http://schemas.microsoft.com/office/drawing/2014/main" id="{4757F0F6-8E09-4C9C-B5A2-70469484F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8837" r="4539"/>
          <a:stretch/>
        </p:blipFill>
        <p:spPr bwMode="auto">
          <a:xfrm>
            <a:off x="1591355" y="290151"/>
            <a:ext cx="9238005" cy="505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2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6">
            <a:extLst>
              <a:ext uri="{FF2B5EF4-FFF2-40B4-BE49-F238E27FC236}">
                <a16:creationId xmlns:a16="http://schemas.microsoft.com/office/drawing/2014/main" id="{49616ADF-656D-45A6-BA18-1D83F4117DF7}"/>
              </a:ext>
            </a:extLst>
          </p:cNvPr>
          <p:cNvSpPr/>
          <p:nvPr/>
        </p:nvSpPr>
        <p:spPr>
          <a:xfrm>
            <a:off x="1576282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10.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간 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채팅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</a:rPr>
              <a:t> 기능 제공을 통한 소통 용이</a:t>
            </a:r>
          </a:p>
        </p:txBody>
      </p:sp>
      <p:pic>
        <p:nvPicPr>
          <p:cNvPr id="7" name="_x427586336">
            <a:extLst>
              <a:ext uri="{FF2B5EF4-FFF2-40B4-BE49-F238E27FC236}">
                <a16:creationId xmlns:a16="http://schemas.microsoft.com/office/drawing/2014/main" id="{39450349-DEF2-497A-95E2-2F02D561A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8"/>
          <a:stretch/>
        </p:blipFill>
        <p:spPr bwMode="auto">
          <a:xfrm>
            <a:off x="1555191" y="467259"/>
            <a:ext cx="9274170" cy="48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080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245B871-0000-0548-95ED-00AA9176DE76}"/>
              </a:ext>
            </a:extLst>
          </p:cNvPr>
          <p:cNvSpPr/>
          <p:nvPr/>
        </p:nvSpPr>
        <p:spPr>
          <a:xfrm>
            <a:off x="6501003" y="1363850"/>
            <a:ext cx="3740079" cy="484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35E221C-3DA3-304E-9C30-EF0E20FAAF07}"/>
              </a:ext>
            </a:extLst>
          </p:cNvPr>
          <p:cNvSpPr/>
          <p:nvPr/>
        </p:nvSpPr>
        <p:spPr>
          <a:xfrm>
            <a:off x="2016641" y="1363850"/>
            <a:ext cx="3740079" cy="4845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61697-F85A-4543-8887-2677FEEE3343}"/>
              </a:ext>
            </a:extLst>
          </p:cNvPr>
          <p:cNvSpPr txBox="1"/>
          <p:nvPr/>
        </p:nvSpPr>
        <p:spPr>
          <a:xfrm>
            <a:off x="6652864" y="3870044"/>
            <a:ext cx="3436355" cy="176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편리한 </a:t>
            </a:r>
            <a:r>
              <a:rPr kumimoji="1" lang="en-US" altLang="ko-KR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UI/UX</a:t>
            </a:r>
            <a:r>
              <a:rPr kumimoji="1" lang="ko-KR" altLang="en-US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으로 </a:t>
            </a:r>
            <a:endParaRPr kumimoji="1" lang="en-US" altLang="ko-KR" sz="2400" dirty="0">
              <a:solidFill>
                <a:prstClr val="whit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제공을 통한 </a:t>
            </a:r>
            <a:endParaRPr kumimoji="1" lang="en-US" altLang="ko-KR" sz="2400" dirty="0">
              <a:solidFill>
                <a:prstClr val="whit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solidFill>
                  <a:schemeClr val="accent4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나눔 활성화 기대</a:t>
            </a:r>
            <a:endParaRPr kumimoji="1" lang="en-US" altLang="ko-KR" sz="2800" dirty="0">
              <a:solidFill>
                <a:schemeClr val="accent4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D4699-0C8D-7944-A086-70522F7EA978}"/>
              </a:ext>
            </a:extLst>
          </p:cNvPr>
          <p:cNvSpPr txBox="1"/>
          <p:nvPr/>
        </p:nvSpPr>
        <p:spPr>
          <a:xfrm>
            <a:off x="5128427" y="28551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기대효과</a:t>
            </a:r>
            <a:endParaRPr kumimoji="1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reanYNSJG4R" panose="02020600000000000000" pitchFamily="18" charset="-127"/>
              <a:ea typeface="KoreanYNSJG4R" panose="02020600000000000000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2315AE-F2B6-5945-9C31-83AAFF1DD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156" y="1994952"/>
            <a:ext cx="1507605" cy="15076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02473E-2CDD-EC4C-AD4D-56C04DE8C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749" y="1746979"/>
            <a:ext cx="1507605" cy="15076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B9D689-7185-4532-8565-A501E148674E}"/>
              </a:ext>
            </a:extLst>
          </p:cNvPr>
          <p:cNvSpPr txBox="1"/>
          <p:nvPr/>
        </p:nvSpPr>
        <p:spPr>
          <a:xfrm>
            <a:off x="2254643" y="3870044"/>
            <a:ext cx="3436355" cy="1763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잉여 자원의 낭비를 </a:t>
            </a:r>
            <a:endParaRPr kumimoji="1" lang="en-US" altLang="ko-KR" sz="2400" dirty="0">
              <a:solidFill>
                <a:prstClr val="whit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줄임으로써 </a:t>
            </a:r>
            <a:endParaRPr kumimoji="1" lang="en-US" altLang="ko-KR" sz="2400" dirty="0">
              <a:solidFill>
                <a:prstClr val="white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800" dirty="0">
                <a:solidFill>
                  <a:schemeClr val="accent4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경제적 이익</a:t>
            </a:r>
            <a:endParaRPr kumimoji="1" lang="en-US" altLang="ko-KR" sz="2800" dirty="0">
              <a:solidFill>
                <a:schemeClr val="accent4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46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[P] 3">
            <a:extLst>
              <a:ext uri="{FF2B5EF4-FFF2-40B4-BE49-F238E27FC236}">
                <a16:creationId xmlns:a16="http://schemas.microsoft.com/office/drawing/2014/main" id="{38452F48-B902-5544-A28C-1DDDAFCCD95E}"/>
              </a:ext>
            </a:extLst>
          </p:cNvPr>
          <p:cNvSpPr/>
          <p:nvPr/>
        </p:nvSpPr>
        <p:spPr>
          <a:xfrm>
            <a:off x="-253902" y="-399082"/>
            <a:ext cx="5486400" cy="7656163"/>
          </a:xfrm>
          <a:prstGeom prst="homePlate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A682B-C7E2-0943-934B-D7BD686368A3}"/>
              </a:ext>
            </a:extLst>
          </p:cNvPr>
          <p:cNvSpPr txBox="1"/>
          <p:nvPr/>
        </p:nvSpPr>
        <p:spPr>
          <a:xfrm>
            <a:off x="291260" y="29980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spc="300" dirty="0">
                <a:latin typeface="KoreanYNSJG5R" panose="02020600000000000000" pitchFamily="18" charset="-127"/>
                <a:ea typeface="KoreanYNSJG5R" panose="02020600000000000000" pitchFamily="18" charset="-127"/>
              </a:rPr>
              <a:t>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13D39-BFF7-9B4F-A3E9-F35C7DF51020}"/>
              </a:ext>
            </a:extLst>
          </p:cNvPr>
          <p:cNvSpPr txBox="1"/>
          <p:nvPr/>
        </p:nvSpPr>
        <p:spPr>
          <a:xfrm>
            <a:off x="6824134" y="769294"/>
            <a:ext cx="4184159" cy="5039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1.</a:t>
            </a:r>
            <a:r>
              <a:rPr kumimoji="1" lang="ko-KR" altLang="en-US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수행배경</a:t>
            </a:r>
            <a:endParaRPr kumimoji="1" lang="en-US" altLang="ko-KR" sz="44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2.</a:t>
            </a:r>
            <a:r>
              <a:rPr kumimoji="1" lang="ko-KR" altLang="en-US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시스템 개요</a:t>
            </a:r>
            <a:endParaRPr kumimoji="1" lang="en-US" altLang="ko-KR" sz="44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3.</a:t>
            </a:r>
            <a:r>
              <a:rPr kumimoji="1" lang="ko-KR" altLang="en-US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시스템 구조</a:t>
            </a:r>
            <a:endParaRPr kumimoji="1" lang="en-US" altLang="ko-KR" sz="44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4.</a:t>
            </a:r>
            <a:r>
              <a:rPr kumimoji="1" lang="ko-KR" altLang="en-US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기능</a:t>
            </a:r>
            <a:endParaRPr kumimoji="1" lang="en-US" altLang="ko-KR" sz="44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5.</a:t>
            </a:r>
            <a:r>
              <a:rPr kumimoji="1" lang="ko-KR" altLang="en-US" sz="4400" spc="300" dirty="0">
                <a:solidFill>
                  <a:schemeClr val="bg1"/>
                </a:solidFill>
                <a:latin typeface="KoreanYNSJG5R" panose="02020600000000000000" pitchFamily="18" charset="-127"/>
                <a:ea typeface="KoreanYNSJG5R" panose="02020600000000000000" pitchFamily="18" charset="-127"/>
              </a:rPr>
              <a:t> 기대효과</a:t>
            </a:r>
            <a:endParaRPr kumimoji="1" lang="en-US" altLang="ko-KR" sz="4400" spc="300" dirty="0">
              <a:solidFill>
                <a:schemeClr val="bg1"/>
              </a:solidFill>
              <a:latin typeface="KoreanYNSJG5R" panose="02020600000000000000" pitchFamily="18" charset="-127"/>
              <a:ea typeface="KoreanYNSJG5R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4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309E580-6B3C-F545-B69B-02B9C77B27E2}"/>
              </a:ext>
            </a:extLst>
          </p:cNvPr>
          <p:cNvSpPr txBox="1"/>
          <p:nvPr/>
        </p:nvSpPr>
        <p:spPr>
          <a:xfrm>
            <a:off x="2212778" y="5145254"/>
            <a:ext cx="8093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소유 </a:t>
            </a:r>
            <a:r>
              <a:rPr kumimoji="1" lang="ko-KR" altLang="en-US" sz="3200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못지않게 </a:t>
            </a:r>
            <a:r>
              <a:rPr kumimoji="1" lang="ko-KR" alt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나눔</a:t>
            </a:r>
            <a:r>
              <a:rPr kumimoji="1" lang="ko-KR" altLang="en-US" sz="3200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의 문화가 확산되고 있다</a:t>
            </a:r>
            <a:r>
              <a:rPr kumimoji="1" lang="en-US" altLang="ko-KR" sz="3200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.</a:t>
            </a:r>
            <a:endParaRPr kumimoji="1" lang="ko-KR" altLang="en-US" sz="3200" dirty="0">
              <a:solidFill>
                <a:schemeClr val="bg1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6034A0-F4A1-428D-86C6-64860150C103}"/>
              </a:ext>
            </a:extLst>
          </p:cNvPr>
          <p:cNvGrpSpPr/>
          <p:nvPr/>
        </p:nvGrpSpPr>
        <p:grpSpPr>
          <a:xfrm>
            <a:off x="1302735" y="1820901"/>
            <a:ext cx="9913115" cy="2474317"/>
            <a:chOff x="1747631" y="2151885"/>
            <a:chExt cx="8926996" cy="222531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8F4C361-4E25-4139-9929-0E9765A4C475}"/>
                </a:ext>
              </a:extLst>
            </p:cNvPr>
            <p:cNvSpPr/>
            <p:nvPr/>
          </p:nvSpPr>
          <p:spPr>
            <a:xfrm>
              <a:off x="1747631" y="2151885"/>
              <a:ext cx="8926996" cy="22253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CCEBCF6-AB51-4B79-9466-230326833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05450" y="2151885"/>
              <a:ext cx="7111657" cy="2196537"/>
            </a:xfrm>
            <a:prstGeom prst="rect">
              <a:avLst/>
            </a:prstGeom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val="384218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E745893-CCC4-8341-8C7C-59BC3E9C451B}"/>
              </a:ext>
            </a:extLst>
          </p:cNvPr>
          <p:cNvSpPr/>
          <p:nvPr/>
        </p:nvSpPr>
        <p:spPr>
          <a:xfrm>
            <a:off x="686873" y="851640"/>
            <a:ext cx="10818254" cy="54685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AD2A2-FAE1-4CB2-91FD-2F5EB8466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34" y="122814"/>
            <a:ext cx="2963806" cy="2959723"/>
          </a:xfrm>
          <a:prstGeom prst="rect">
            <a:avLst/>
          </a:prstGeom>
          <a:ln>
            <a:noFill/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6EF8885B-500E-634A-A497-7A87A0138432}"/>
              </a:ext>
            </a:extLst>
          </p:cNvPr>
          <p:cNvGrpSpPr/>
          <p:nvPr/>
        </p:nvGrpSpPr>
        <p:grpSpPr>
          <a:xfrm>
            <a:off x="3309416" y="2763816"/>
            <a:ext cx="5757523" cy="616583"/>
            <a:chOff x="3533412" y="3602684"/>
            <a:chExt cx="5757523" cy="616583"/>
          </a:xfrm>
        </p:grpSpPr>
        <p:sp>
          <p:nvSpPr>
            <p:cNvPr id="19" name="오각형[P] 18">
              <a:extLst>
                <a:ext uri="{FF2B5EF4-FFF2-40B4-BE49-F238E27FC236}">
                  <a16:creationId xmlns:a16="http://schemas.microsoft.com/office/drawing/2014/main" id="{26748339-7191-D64F-8F27-C38FE528A74F}"/>
                </a:ext>
              </a:extLst>
            </p:cNvPr>
            <p:cNvSpPr/>
            <p:nvPr/>
          </p:nvSpPr>
          <p:spPr>
            <a:xfrm>
              <a:off x="3533412" y="3602684"/>
              <a:ext cx="5757523" cy="616583"/>
            </a:xfrm>
            <a:prstGeom prst="homePlat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8204AB7-278C-8441-84F6-E603446791B3}"/>
                </a:ext>
              </a:extLst>
            </p:cNvPr>
            <p:cNvGrpSpPr/>
            <p:nvPr/>
          </p:nvGrpSpPr>
          <p:grpSpPr>
            <a:xfrm>
              <a:off x="3708999" y="3622153"/>
              <a:ext cx="4808419" cy="584775"/>
              <a:chOff x="3335869" y="3311499"/>
              <a:chExt cx="4808419" cy="58477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0F442-8944-8040-954D-1CF3AC6A6F53}"/>
                  </a:ext>
                </a:extLst>
              </p:cNvPr>
              <p:cNvSpPr txBox="1"/>
              <p:nvPr/>
            </p:nvSpPr>
            <p:spPr>
              <a:xfrm>
                <a:off x="3833493" y="3311499"/>
                <a:ext cx="43107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32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잉여 물건 나눔 플랫폼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883C2FD-30B9-C14D-8817-48E8DD02C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5869" y="3425053"/>
                <a:ext cx="318727" cy="318727"/>
              </a:xfrm>
              <a:prstGeom prst="rect">
                <a:avLst/>
              </a:prstGeom>
            </p:spPr>
          </p:pic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365148-1855-4AEB-9CCC-56F3001636D3}"/>
              </a:ext>
            </a:extLst>
          </p:cNvPr>
          <p:cNvGrpSpPr/>
          <p:nvPr/>
        </p:nvGrpSpPr>
        <p:grpSpPr>
          <a:xfrm>
            <a:off x="1334243" y="3922490"/>
            <a:ext cx="9709694" cy="1899767"/>
            <a:chOff x="1334243" y="3922490"/>
            <a:chExt cx="9709694" cy="189976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A729E6-159F-BC47-8D2D-B66CE3280D65}"/>
                </a:ext>
              </a:extLst>
            </p:cNvPr>
            <p:cNvSpPr txBox="1"/>
            <p:nvPr/>
          </p:nvSpPr>
          <p:spPr>
            <a:xfrm>
              <a:off x="1334243" y="5409161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물건 나눔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AB0699F-DCD0-1047-AD0C-E37207A0C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4243" y="3922490"/>
              <a:ext cx="1227944" cy="122794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3E7B283-536C-B045-913B-4A4648DE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97173" y="4131959"/>
              <a:ext cx="1018475" cy="101847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0C621A-4975-FE4D-BAB7-69B98BAF70CA}"/>
                </a:ext>
              </a:extLst>
            </p:cNvPr>
            <p:cNvSpPr txBox="1"/>
            <p:nvPr/>
          </p:nvSpPr>
          <p:spPr>
            <a:xfrm>
              <a:off x="3716824" y="5422147"/>
              <a:ext cx="2379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자기 위치 기반 검색</a:t>
              </a: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E969763-5209-0147-A60F-837F1703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0797" y="4131958"/>
              <a:ext cx="1018475" cy="101847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9498F-BC38-8540-8D64-5116C5EA1B95}"/>
                </a:ext>
              </a:extLst>
            </p:cNvPr>
            <p:cNvSpPr txBox="1"/>
            <p:nvPr/>
          </p:nvSpPr>
          <p:spPr>
            <a:xfrm>
              <a:off x="6644979" y="5409161"/>
              <a:ext cx="1810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사용자 간 채팅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7ED7DD-35BD-4B0B-AFDD-8FDEB66B1C8E}"/>
                </a:ext>
              </a:extLst>
            </p:cNvPr>
            <p:cNvSpPr txBox="1"/>
            <p:nvPr/>
          </p:nvSpPr>
          <p:spPr>
            <a:xfrm>
              <a:off x="8794603" y="542214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댓글 및 평점 기능</a:t>
              </a:r>
            </a:p>
          </p:txBody>
        </p:sp>
        <p:pic>
          <p:nvPicPr>
            <p:cNvPr id="1026" name="Picture 2" descr="heart icon">
              <a:extLst>
                <a:ext uri="{FF2B5EF4-FFF2-40B4-BE49-F238E27FC236}">
                  <a16:creationId xmlns:a16="http://schemas.microsoft.com/office/drawing/2014/main" id="{AFD5B440-8BBF-4341-9404-E423A1E5C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3201" y="4080055"/>
              <a:ext cx="1082114" cy="1082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358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BE4F12E6-5728-B84F-951F-2863F9F2BA78}"/>
              </a:ext>
            </a:extLst>
          </p:cNvPr>
          <p:cNvSpPr txBox="1"/>
          <p:nvPr/>
        </p:nvSpPr>
        <p:spPr>
          <a:xfrm>
            <a:off x="4888773" y="177572"/>
            <a:ext cx="2133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시스템 구조</a:t>
            </a:r>
            <a:endParaRPr kumimoji="1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reanYNSJG4R" panose="02020600000000000000" pitchFamily="18" charset="-127"/>
              <a:ea typeface="KoreanYNSJG4R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35933C-DE84-4157-B76B-E0FE2A001C3A}"/>
              </a:ext>
            </a:extLst>
          </p:cNvPr>
          <p:cNvGrpSpPr/>
          <p:nvPr/>
        </p:nvGrpSpPr>
        <p:grpSpPr>
          <a:xfrm>
            <a:off x="418289" y="896497"/>
            <a:ext cx="11259581" cy="5580849"/>
            <a:chOff x="418289" y="896497"/>
            <a:chExt cx="11259581" cy="5580849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7E0FBAA3-D855-F943-A883-6C356AEE4EB3}"/>
                </a:ext>
              </a:extLst>
            </p:cNvPr>
            <p:cNvSpPr/>
            <p:nvPr/>
          </p:nvSpPr>
          <p:spPr>
            <a:xfrm>
              <a:off x="8846235" y="896497"/>
              <a:ext cx="2831635" cy="55808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CC3204B9-0E58-9D45-B89D-5D03402BC27B}"/>
                </a:ext>
              </a:extLst>
            </p:cNvPr>
            <p:cNvSpPr/>
            <p:nvPr/>
          </p:nvSpPr>
          <p:spPr>
            <a:xfrm>
              <a:off x="418289" y="896497"/>
              <a:ext cx="8121833" cy="558084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A724F7-48EA-0E4D-83A8-150E933772C3}"/>
                </a:ext>
              </a:extLst>
            </p:cNvPr>
            <p:cNvGrpSpPr/>
            <p:nvPr/>
          </p:nvGrpSpPr>
          <p:grpSpPr>
            <a:xfrm>
              <a:off x="741097" y="2248101"/>
              <a:ext cx="2838154" cy="2715607"/>
              <a:chOff x="2866767" y="1788889"/>
              <a:chExt cx="3028755" cy="2671449"/>
            </a:xfrm>
          </p:grpSpPr>
          <p:sp>
            <p:nvSpPr>
              <p:cNvPr id="44" name="모서리가 둥근 직사각형 43">
                <a:extLst>
                  <a:ext uri="{FF2B5EF4-FFF2-40B4-BE49-F238E27FC236}">
                    <a16:creationId xmlns:a16="http://schemas.microsoft.com/office/drawing/2014/main" id="{9CA567A6-DD20-D74E-A52F-F49963018FCB}"/>
                  </a:ext>
                </a:extLst>
              </p:cNvPr>
              <p:cNvSpPr/>
              <p:nvPr/>
            </p:nvSpPr>
            <p:spPr>
              <a:xfrm>
                <a:off x="2866767" y="2182493"/>
                <a:ext cx="3028755" cy="2277845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KoreanYNSJG4R" panose="02020600000000000000" pitchFamily="18" charset="-127"/>
                  <a:ea typeface="KoreanYNSJG4R" panose="02020600000000000000" pitchFamily="18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63FFFA7-5D76-4D41-800C-371F591F3544}"/>
                  </a:ext>
                </a:extLst>
              </p:cNvPr>
              <p:cNvSpPr txBox="1"/>
              <p:nvPr/>
            </p:nvSpPr>
            <p:spPr>
              <a:xfrm>
                <a:off x="3821775" y="1788889"/>
                <a:ext cx="1002787" cy="393604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000" dirty="0">
                    <a:solidFill>
                      <a:schemeClr val="bg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Client</a:t>
                </a:r>
                <a:endParaRPr kumimoji="1" lang="ko-KR" altLang="en-US" sz="2000" dirty="0">
                  <a:solidFill>
                    <a:schemeClr val="bg1"/>
                  </a:solidFill>
                  <a:latin typeface="KoreanYNSJG4R" panose="02020600000000000000" pitchFamily="18" charset="-127"/>
                  <a:ea typeface="KoreanYNSJG4R" panose="02020600000000000000" pitchFamily="18" charset="-127"/>
                </a:endParaRPr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7422EAF-D705-784B-9FB1-1A86DA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3579251" y="3798525"/>
              <a:ext cx="1763558" cy="7434"/>
            </a:xfrm>
            <a:prstGeom prst="straightConnector1">
              <a:avLst/>
            </a:prstGeom>
            <a:ln w="539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58F8C46C-8BD4-D44E-AA60-CA263B34B6CD}"/>
                </a:ext>
              </a:extLst>
            </p:cNvPr>
            <p:cNvSpPr/>
            <p:nvPr/>
          </p:nvSpPr>
          <p:spPr>
            <a:xfrm>
              <a:off x="4033272" y="3530379"/>
              <a:ext cx="915964" cy="551159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bg1"/>
                  </a:solidFill>
                  <a:latin typeface="KoreanYNSJG4R" panose="02020600000000000000" pitchFamily="18" charset="-127"/>
                  <a:ea typeface="KoreanYNSJG4R" panose="02020600000000000000" pitchFamily="18" charset="-127"/>
                </a:rPr>
                <a:t>인터넷</a:t>
              </a:r>
              <a:endParaRPr kumimoji="1" lang="en-US" altLang="ko-KR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5B6F4A1-7024-A64C-B7F6-DCDB924CC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3302" y="3048321"/>
              <a:ext cx="2831635" cy="1449797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7DEE77-001B-E043-BDD8-A96849C5AAC6}"/>
                </a:ext>
              </a:extLst>
            </p:cNvPr>
            <p:cNvSpPr/>
            <p:nvPr/>
          </p:nvSpPr>
          <p:spPr>
            <a:xfrm>
              <a:off x="9610673" y="1030000"/>
              <a:ext cx="13760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기타 </a:t>
              </a:r>
              <a:r>
                <a:rPr lang="en-US" altLang="ko-KR" sz="2000" dirty="0">
                  <a:latin typeface="KoreanYNSJG4R" panose="02020600000000000000" pitchFamily="18" charset="-127"/>
                  <a:ea typeface="KoreanYNSJG4R" panose="02020600000000000000" pitchFamily="18" charset="-127"/>
                </a:rPr>
                <a:t>Tools</a:t>
              </a:r>
              <a:endParaRPr lang="ko-KR" altLang="en-US" sz="2000" dirty="0">
                <a:latin typeface="KoreanYNSJG4R" panose="02020600000000000000" pitchFamily="18" charset="-127"/>
                <a:ea typeface="KoreanYNSJG4R" panose="02020600000000000000" pitchFamily="18" charset="-127"/>
              </a:endParaRPr>
            </a:p>
          </p:txBody>
        </p:sp>
        <p:sp>
          <p:nvSpPr>
            <p:cNvPr id="30" name="갈매기형 수장[C] 29">
              <a:extLst>
                <a:ext uri="{FF2B5EF4-FFF2-40B4-BE49-F238E27FC236}">
                  <a16:creationId xmlns:a16="http://schemas.microsoft.com/office/drawing/2014/main" id="{024F9E32-7CC3-BF4C-A2BB-8CC01DBDB481}"/>
                </a:ext>
              </a:extLst>
            </p:cNvPr>
            <p:cNvSpPr/>
            <p:nvPr/>
          </p:nvSpPr>
          <p:spPr>
            <a:xfrm>
              <a:off x="9271772" y="1078868"/>
              <a:ext cx="264034" cy="264034"/>
            </a:xfrm>
            <a:prstGeom prst="chevron">
              <a:avLst/>
            </a:prstGeom>
            <a:solidFill>
              <a:schemeClr val="accent1">
                <a:lumMod val="40000"/>
                <a:lumOff val="60000"/>
                <a:alpha val="8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054" name="_x103040936">
              <a:extLst>
                <a:ext uri="{FF2B5EF4-FFF2-40B4-BE49-F238E27FC236}">
                  <a16:creationId xmlns:a16="http://schemas.microsoft.com/office/drawing/2014/main" id="{3CD3F0D9-F884-4706-BBCD-B13A26713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164" y="2704313"/>
              <a:ext cx="2008020" cy="100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_x103040360">
              <a:extLst>
                <a:ext uri="{FF2B5EF4-FFF2-40B4-BE49-F238E27FC236}">
                  <a16:creationId xmlns:a16="http://schemas.microsoft.com/office/drawing/2014/main" id="{8BA18A14-4D71-42A2-BC57-2108D353C9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0297" y="3171463"/>
              <a:ext cx="1203512" cy="1203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_x103042448">
              <a:extLst>
                <a:ext uri="{FF2B5EF4-FFF2-40B4-BE49-F238E27FC236}">
                  <a16:creationId xmlns:a16="http://schemas.microsoft.com/office/drawing/2014/main" id="{801B33C8-F77B-42F2-8C9D-0C6B99E4F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7596" y="4779823"/>
              <a:ext cx="1772415" cy="807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_x103041728">
              <a:extLst>
                <a:ext uri="{FF2B5EF4-FFF2-40B4-BE49-F238E27FC236}">
                  <a16:creationId xmlns:a16="http://schemas.microsoft.com/office/drawing/2014/main" id="{06C9B4BF-B176-4408-81F0-B88C4C110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3197" y="3889822"/>
              <a:ext cx="1798669" cy="88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9" name="_x103042520">
              <a:extLst>
                <a:ext uri="{FF2B5EF4-FFF2-40B4-BE49-F238E27FC236}">
                  <a16:creationId xmlns:a16="http://schemas.microsoft.com/office/drawing/2014/main" id="{06079F47-D450-46EE-98DD-04528B3D93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6332" y="1782274"/>
              <a:ext cx="2008670" cy="1317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모서리가 둥근 직사각형 43">
              <a:extLst>
                <a:ext uri="{FF2B5EF4-FFF2-40B4-BE49-F238E27FC236}">
                  <a16:creationId xmlns:a16="http://schemas.microsoft.com/office/drawing/2014/main" id="{58A048E6-349D-4EB7-B02D-2CAF34F67693}"/>
                </a:ext>
              </a:extLst>
            </p:cNvPr>
            <p:cNvSpPr/>
            <p:nvPr/>
          </p:nvSpPr>
          <p:spPr>
            <a:xfrm>
              <a:off x="5369796" y="2648211"/>
              <a:ext cx="2838154" cy="2315497"/>
            </a:xfrm>
            <a:prstGeom prst="roundRect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KoreanYNSJG4R" panose="02020600000000000000" pitchFamily="18" charset="-127"/>
                <a:ea typeface="KoreanYNSJG4R" panose="02020600000000000000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1CF9BF-C016-4FE6-B9C1-E9C4A28050CE}"/>
                </a:ext>
              </a:extLst>
            </p:cNvPr>
            <p:cNvSpPr txBox="1"/>
            <p:nvPr/>
          </p:nvSpPr>
          <p:spPr>
            <a:xfrm>
              <a:off x="6036408" y="2248101"/>
              <a:ext cx="1565422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2000" dirty="0">
                  <a:solidFill>
                    <a:schemeClr val="bg1"/>
                  </a:solidFill>
                  <a:latin typeface="KoreanYNSJG4R" panose="02020600000000000000" pitchFamily="18" charset="-127"/>
                  <a:ea typeface="KoreanYNSJG4R" panose="02020600000000000000" pitchFamily="18" charset="-127"/>
                </a:rPr>
                <a:t>Server, DB</a:t>
              </a:r>
              <a:endParaRPr kumimoji="1" lang="ko-KR" altLang="en-US" sz="2000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4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F15EA02F-EEAB-3E48-AFFE-82A00510D4C6}"/>
              </a:ext>
            </a:extLst>
          </p:cNvPr>
          <p:cNvSpPr txBox="1"/>
          <p:nvPr/>
        </p:nvSpPr>
        <p:spPr>
          <a:xfrm>
            <a:off x="4933292" y="29708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dirty="0">
                <a:solidFill>
                  <a:prstClr val="white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시스템 요약</a:t>
            </a:r>
            <a:endParaRPr kumimoji="1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reanYNSJG4R" panose="02020600000000000000" pitchFamily="18" charset="-127"/>
              <a:ea typeface="KoreanYNSJG4R" panose="02020600000000000000" pitchFamily="18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4BC20F-1350-48BD-B2AD-DA54C21105CA}"/>
              </a:ext>
            </a:extLst>
          </p:cNvPr>
          <p:cNvGrpSpPr/>
          <p:nvPr/>
        </p:nvGrpSpPr>
        <p:grpSpPr>
          <a:xfrm>
            <a:off x="783484" y="1031104"/>
            <a:ext cx="10818254" cy="5306096"/>
            <a:chOff x="783484" y="1031104"/>
            <a:chExt cx="10818254" cy="530609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3888B1B-1C67-D245-A557-E62544834DDC}"/>
                </a:ext>
              </a:extLst>
            </p:cNvPr>
            <p:cNvGrpSpPr/>
            <p:nvPr/>
          </p:nvGrpSpPr>
          <p:grpSpPr>
            <a:xfrm>
              <a:off x="783484" y="1031104"/>
              <a:ext cx="10818254" cy="5306096"/>
              <a:chOff x="835000" y="979589"/>
              <a:chExt cx="10818254" cy="5306096"/>
            </a:xfrm>
          </p:grpSpPr>
          <p:sp>
            <p:nvSpPr>
              <p:cNvPr id="46" name="모서리가 둥근 직사각형 45">
                <a:extLst>
                  <a:ext uri="{FF2B5EF4-FFF2-40B4-BE49-F238E27FC236}">
                    <a16:creationId xmlns:a16="http://schemas.microsoft.com/office/drawing/2014/main" id="{6C68133E-1754-FF49-8997-262DDFA4C5D1}"/>
                  </a:ext>
                </a:extLst>
              </p:cNvPr>
              <p:cNvSpPr/>
              <p:nvPr/>
            </p:nvSpPr>
            <p:spPr>
              <a:xfrm>
                <a:off x="835000" y="979589"/>
                <a:ext cx="10818254" cy="53060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A3384B7-691D-E14C-9145-0139DC029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9267" y="2800483"/>
                <a:ext cx="1215280" cy="1215280"/>
              </a:xfrm>
              <a:prstGeom prst="rect">
                <a:avLst/>
              </a:prstGeom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6ABA52-C7BD-EC43-A8A4-40F1DDFD5FB6}"/>
                  </a:ext>
                </a:extLst>
              </p:cNvPr>
              <p:cNvSpPr txBox="1"/>
              <p:nvPr/>
            </p:nvSpPr>
            <p:spPr>
              <a:xfrm>
                <a:off x="1399291" y="4234595"/>
                <a:ext cx="16482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 물품 등록자 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30B8B5C-2186-BA4E-A182-2DC728D9FF53}"/>
                  </a:ext>
                </a:extLst>
              </p:cNvPr>
              <p:cNvGrpSpPr/>
              <p:nvPr/>
            </p:nvGrpSpPr>
            <p:grpSpPr>
              <a:xfrm>
                <a:off x="2938682" y="2124579"/>
                <a:ext cx="2172390" cy="948992"/>
                <a:chOff x="2979470" y="2228168"/>
                <a:chExt cx="2172390" cy="948992"/>
              </a:xfrm>
            </p:grpSpPr>
            <p:sp>
              <p:nvSpPr>
                <p:cNvPr id="28" name="오른쪽 화살표[R] 27">
                  <a:extLst>
                    <a:ext uri="{FF2B5EF4-FFF2-40B4-BE49-F238E27FC236}">
                      <a16:creationId xmlns:a16="http://schemas.microsoft.com/office/drawing/2014/main" id="{171470BE-3C67-D84D-8C3E-02989DD2BDAC}"/>
                    </a:ext>
                  </a:extLst>
                </p:cNvPr>
                <p:cNvSpPr/>
                <p:nvPr/>
              </p:nvSpPr>
              <p:spPr>
                <a:xfrm>
                  <a:off x="3394268" y="2228168"/>
                  <a:ext cx="1089859" cy="488808"/>
                </a:xfrm>
                <a:prstGeom prst="rightArrow">
                  <a:avLst/>
                </a:prstGeom>
                <a:solidFill>
                  <a:srgbClr val="DB2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000">
                    <a:solidFill>
                      <a:schemeClr val="tx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1B9A98-B850-9842-8941-EBF8C6404B29}"/>
                    </a:ext>
                  </a:extLst>
                </p:cNvPr>
                <p:cNvSpPr txBox="1"/>
                <p:nvPr/>
              </p:nvSpPr>
              <p:spPr>
                <a:xfrm>
                  <a:off x="2979470" y="2777050"/>
                  <a:ext cx="217239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KoreanYNSJG4R" panose="02020600000000000000" pitchFamily="18" charset="-127"/>
                      <a:ea typeface="KoreanYNSJG4R" panose="02020600000000000000" pitchFamily="18" charset="-127"/>
                    </a:rPr>
                    <a:t> 나눔 물건 등록  </a:t>
                  </a: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C76D56ED-F74B-DC4D-B19B-98BA24267A8A}"/>
                  </a:ext>
                </a:extLst>
              </p:cNvPr>
              <p:cNvGrpSpPr/>
              <p:nvPr/>
            </p:nvGrpSpPr>
            <p:grpSpPr>
              <a:xfrm>
                <a:off x="3289824" y="4125795"/>
                <a:ext cx="1377578" cy="993187"/>
                <a:chOff x="3330612" y="4229384"/>
                <a:chExt cx="1377578" cy="993187"/>
              </a:xfrm>
            </p:grpSpPr>
            <p:sp>
              <p:nvSpPr>
                <p:cNvPr id="31" name="오른쪽 화살표[R] 30">
                  <a:extLst>
                    <a:ext uri="{FF2B5EF4-FFF2-40B4-BE49-F238E27FC236}">
                      <a16:creationId xmlns:a16="http://schemas.microsoft.com/office/drawing/2014/main" id="{DB370A64-0B33-6A43-80D7-C9BABF710F3A}"/>
                    </a:ext>
                  </a:extLst>
                </p:cNvPr>
                <p:cNvSpPr/>
                <p:nvPr/>
              </p:nvSpPr>
              <p:spPr>
                <a:xfrm rot="10800000">
                  <a:off x="3330612" y="4229384"/>
                  <a:ext cx="1241043" cy="488808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000">
                    <a:solidFill>
                      <a:schemeClr val="tx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690F958-7C62-B545-8AF3-6CC7B1AAE4E4}"/>
                    </a:ext>
                  </a:extLst>
                </p:cNvPr>
                <p:cNvSpPr txBox="1"/>
                <p:nvPr/>
              </p:nvSpPr>
              <p:spPr>
                <a:xfrm>
                  <a:off x="3407834" y="4822461"/>
                  <a:ext cx="13003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KoreanYNSJG4R" panose="02020600000000000000" pitchFamily="18" charset="-127"/>
                      <a:ea typeface="KoreanYNSJG4R" panose="02020600000000000000" pitchFamily="18" charset="-127"/>
                    </a:rPr>
                    <a:t>채팅 응답</a:t>
                  </a:r>
                </a:p>
              </p:txBody>
            </p:sp>
          </p:grp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AE643B97-2302-B943-A564-3788C8179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0757" y="2776897"/>
                <a:ext cx="1215280" cy="121528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93EA8C-903E-044D-A649-AD55E238ED98}"/>
                  </a:ext>
                </a:extLst>
              </p:cNvPr>
              <p:cNvSpPr txBox="1"/>
              <p:nvPr/>
            </p:nvSpPr>
            <p:spPr>
              <a:xfrm>
                <a:off x="9674352" y="4142786"/>
                <a:ext cx="15568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>
                    <a:latin typeface="KoreanYNSJG4R" panose="02020600000000000000" pitchFamily="18" charset="-127"/>
                    <a:ea typeface="KoreanYNSJG4R" panose="02020600000000000000" pitchFamily="18" charset="-127"/>
                  </a:rPr>
                  <a:t>다른 사용자</a:t>
                </a:r>
                <a:endParaRPr lang="ko-KR" altLang="en-US" sz="2000" dirty="0">
                  <a:latin typeface="KoreanYNSJG4R" panose="02020600000000000000" pitchFamily="18" charset="-127"/>
                  <a:ea typeface="KoreanYNSJG4R" panose="02020600000000000000" pitchFamily="18" charset="-127"/>
                </a:endParaRP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542E9C8-8EBA-0C4E-8A26-50E9BDFC0DB5}"/>
                  </a:ext>
                </a:extLst>
              </p:cNvPr>
              <p:cNvGrpSpPr/>
              <p:nvPr/>
            </p:nvGrpSpPr>
            <p:grpSpPr>
              <a:xfrm>
                <a:off x="7944607" y="2100428"/>
                <a:ext cx="1241045" cy="973143"/>
                <a:chOff x="3499598" y="4256134"/>
                <a:chExt cx="1241045" cy="973143"/>
              </a:xfrm>
            </p:grpSpPr>
            <p:sp>
              <p:nvSpPr>
                <p:cNvPr id="36" name="오른쪽 화살표[R] 35">
                  <a:extLst>
                    <a:ext uri="{FF2B5EF4-FFF2-40B4-BE49-F238E27FC236}">
                      <a16:creationId xmlns:a16="http://schemas.microsoft.com/office/drawing/2014/main" id="{53D3237B-5333-9249-955F-A1AE95588BC5}"/>
                    </a:ext>
                  </a:extLst>
                </p:cNvPr>
                <p:cNvSpPr/>
                <p:nvPr/>
              </p:nvSpPr>
              <p:spPr>
                <a:xfrm rot="10800000">
                  <a:off x="3575190" y="4256134"/>
                  <a:ext cx="1089859" cy="488808"/>
                </a:xfrm>
                <a:prstGeom prst="rightArrow">
                  <a:avLst/>
                </a:prstGeom>
                <a:solidFill>
                  <a:srgbClr val="DB2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000" dirty="0">
                    <a:solidFill>
                      <a:schemeClr val="tx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E443393-275B-DA41-9B9E-3EB5A3EF521B}"/>
                    </a:ext>
                  </a:extLst>
                </p:cNvPr>
                <p:cNvSpPr txBox="1"/>
                <p:nvPr/>
              </p:nvSpPr>
              <p:spPr>
                <a:xfrm>
                  <a:off x="3499598" y="4829167"/>
                  <a:ext cx="12410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KoreanYNSJG4R" panose="02020600000000000000" pitchFamily="18" charset="-127"/>
                      <a:ea typeface="KoreanYNSJG4R" panose="02020600000000000000" pitchFamily="18" charset="-127"/>
                    </a:rPr>
                    <a:t>물건 검색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C9F09481-5745-3D4E-9060-5763BA46FF20}"/>
                  </a:ext>
                </a:extLst>
              </p:cNvPr>
              <p:cNvGrpSpPr/>
              <p:nvPr/>
            </p:nvGrpSpPr>
            <p:grpSpPr>
              <a:xfrm>
                <a:off x="7951342" y="3163719"/>
                <a:ext cx="1300356" cy="979067"/>
                <a:chOff x="3074152" y="4249274"/>
                <a:chExt cx="1300356" cy="979067"/>
              </a:xfrm>
            </p:grpSpPr>
            <p:sp>
              <p:nvSpPr>
                <p:cNvPr id="39" name="오른쪽 화살표[R] 38">
                  <a:extLst>
                    <a:ext uri="{FF2B5EF4-FFF2-40B4-BE49-F238E27FC236}">
                      <a16:creationId xmlns:a16="http://schemas.microsoft.com/office/drawing/2014/main" id="{B7817793-C742-144A-BD93-9EC467CC2C31}"/>
                    </a:ext>
                  </a:extLst>
                </p:cNvPr>
                <p:cNvSpPr/>
                <p:nvPr/>
              </p:nvSpPr>
              <p:spPr>
                <a:xfrm rot="10800000">
                  <a:off x="3143008" y="4249274"/>
                  <a:ext cx="1089859" cy="488808"/>
                </a:xfrm>
                <a:prstGeom prst="rightArrow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000">
                    <a:solidFill>
                      <a:schemeClr val="tx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E20CA2B-30F3-0842-B072-D7C90E49887C}"/>
                    </a:ext>
                  </a:extLst>
                </p:cNvPr>
                <p:cNvSpPr txBox="1"/>
                <p:nvPr/>
              </p:nvSpPr>
              <p:spPr>
                <a:xfrm>
                  <a:off x="3074152" y="4828231"/>
                  <a:ext cx="13003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KoreanYNSJG4R" panose="02020600000000000000" pitchFamily="18" charset="-127"/>
                      <a:ea typeface="KoreanYNSJG4R" panose="02020600000000000000" pitchFamily="18" charset="-127"/>
                    </a:rPr>
                    <a:t>채팅 요청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C98C6B1-107C-E24C-85C5-6FB4D990929A}"/>
                  </a:ext>
                </a:extLst>
              </p:cNvPr>
              <p:cNvGrpSpPr/>
              <p:nvPr/>
            </p:nvGrpSpPr>
            <p:grpSpPr>
              <a:xfrm>
                <a:off x="7673849" y="4198882"/>
                <a:ext cx="1903085" cy="971403"/>
                <a:chOff x="3157469" y="2228168"/>
                <a:chExt cx="1903085" cy="971403"/>
              </a:xfrm>
            </p:grpSpPr>
            <p:sp>
              <p:nvSpPr>
                <p:cNvPr id="42" name="오른쪽 화살표[R] 41">
                  <a:extLst>
                    <a:ext uri="{FF2B5EF4-FFF2-40B4-BE49-F238E27FC236}">
                      <a16:creationId xmlns:a16="http://schemas.microsoft.com/office/drawing/2014/main" id="{1C011EF7-20B6-0D40-8482-DEFC0B789941}"/>
                    </a:ext>
                  </a:extLst>
                </p:cNvPr>
                <p:cNvSpPr/>
                <p:nvPr/>
              </p:nvSpPr>
              <p:spPr>
                <a:xfrm>
                  <a:off x="3540211" y="2228168"/>
                  <a:ext cx="1089859" cy="488808"/>
                </a:xfrm>
                <a:prstGeom prst="rightArrow">
                  <a:avLst/>
                </a:prstGeom>
                <a:solidFill>
                  <a:srgbClr val="DB2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2000">
                    <a:solidFill>
                      <a:schemeClr val="tx1"/>
                    </a:solidFill>
                    <a:latin typeface="KoreanYNSJG4R" panose="02020600000000000000" pitchFamily="18" charset="-127"/>
                    <a:ea typeface="KoreanYNSJG4R" panose="02020600000000000000" pitchFamily="18" charset="-127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83D8DC5-CA0F-4F4F-9982-044A6A76F07D}"/>
                    </a:ext>
                  </a:extLst>
                </p:cNvPr>
                <p:cNvSpPr txBox="1"/>
                <p:nvPr/>
              </p:nvSpPr>
              <p:spPr>
                <a:xfrm>
                  <a:off x="3157469" y="2799461"/>
                  <a:ext cx="19030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2000" dirty="0">
                      <a:latin typeface="KoreanYNSJG4R" panose="02020600000000000000" pitchFamily="18" charset="-127"/>
                      <a:ea typeface="KoreanYNSJG4R" panose="02020600000000000000" pitchFamily="18" charset="-127"/>
                    </a:rPr>
                    <a:t>물건 나눔 받기</a:t>
                  </a:r>
                </a:p>
              </p:txBody>
            </p:sp>
          </p:grpSp>
        </p:grpSp>
        <p:pic>
          <p:nvPicPr>
            <p:cNvPr id="44" name="_x430237312">
              <a:extLst>
                <a:ext uri="{FF2B5EF4-FFF2-40B4-BE49-F238E27FC236}">
                  <a16:creationId xmlns:a16="http://schemas.microsoft.com/office/drawing/2014/main" id="{6C8D6BFA-014F-440D-ABE2-A43F8ABEA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13" t="9391" r="17761"/>
            <a:stretch/>
          </p:blipFill>
          <p:spPr bwMode="auto">
            <a:xfrm>
              <a:off x="4770612" y="2151943"/>
              <a:ext cx="2851721" cy="295277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914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BE4F12E6-5728-B84F-951F-2863F9F2BA78}"/>
              </a:ext>
            </a:extLst>
          </p:cNvPr>
          <p:cNvSpPr txBox="1"/>
          <p:nvPr/>
        </p:nvSpPr>
        <p:spPr>
          <a:xfrm>
            <a:off x="4888773" y="177572"/>
            <a:ext cx="24994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reanYNSJG4R" panose="02020600000000000000" pitchFamily="18" charset="-127"/>
                <a:ea typeface="KoreanYNSJG4R" panose="02020600000000000000" pitchFamily="18" charset="-127"/>
                <a:cs typeface="+mn-cs"/>
              </a:rPr>
              <a:t>프로젝트 관리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E07112-5597-8F4F-B5D0-C0A4DCA06742}"/>
              </a:ext>
            </a:extLst>
          </p:cNvPr>
          <p:cNvSpPr/>
          <p:nvPr/>
        </p:nvSpPr>
        <p:spPr>
          <a:xfrm>
            <a:off x="2505973" y="1766337"/>
            <a:ext cx="7265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https://github.com/RyoTTa/4-1-Web-Programming-Team-Project.git</a:t>
            </a:r>
            <a:endParaRPr lang="ko-KR" altLang="en-US" dirty="0">
              <a:solidFill>
                <a:schemeClr val="bg1"/>
              </a:solidFill>
              <a:latin typeface="KoreanYNSJG4R" panose="02020600000000000000" pitchFamily="18" charset="-127"/>
              <a:ea typeface="KoreanYNSJG4R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4B34F-A0CC-5946-A141-65382B7E09D7}"/>
              </a:ext>
            </a:extLst>
          </p:cNvPr>
          <p:cNvSpPr/>
          <p:nvPr/>
        </p:nvSpPr>
        <p:spPr>
          <a:xfrm>
            <a:off x="1291738" y="1135947"/>
            <a:ext cx="15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Github</a:t>
            </a:r>
            <a:r>
              <a:rPr lang="ko-KR" altLang="en-US" sz="2000" dirty="0">
                <a:solidFill>
                  <a:schemeClr val="bg1"/>
                </a:solidFill>
                <a:latin typeface="KoreanYNSJG4R" panose="02020600000000000000" pitchFamily="18" charset="-127"/>
                <a:ea typeface="KoreanYNSJG4R" panose="02020600000000000000" pitchFamily="18" charset="-127"/>
              </a:rPr>
              <a:t>이용</a:t>
            </a:r>
          </a:p>
        </p:txBody>
      </p:sp>
      <p:sp>
        <p:nvSpPr>
          <p:cNvPr id="31" name="갈매기형 수장[C] 30">
            <a:extLst>
              <a:ext uri="{FF2B5EF4-FFF2-40B4-BE49-F238E27FC236}">
                <a16:creationId xmlns:a16="http://schemas.microsoft.com/office/drawing/2014/main" id="{237111EE-2A52-5D4B-8789-E602BF77222D}"/>
              </a:ext>
            </a:extLst>
          </p:cNvPr>
          <p:cNvSpPr/>
          <p:nvPr/>
        </p:nvSpPr>
        <p:spPr>
          <a:xfrm>
            <a:off x="1014825" y="1191106"/>
            <a:ext cx="264034" cy="264034"/>
          </a:xfrm>
          <a:prstGeom prst="chevron">
            <a:avLst/>
          </a:prstGeom>
          <a:solidFill>
            <a:schemeClr val="accent1">
              <a:lumMod val="40000"/>
              <a:lumOff val="60000"/>
              <a:alpha val="8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9D7CAD-9253-471F-BEC4-8F621C9A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12" y="2312665"/>
            <a:ext cx="7096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0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CB8005CD-9DA2-4371-92A5-6EE2FFFAF4DA}"/>
              </a:ext>
            </a:extLst>
          </p:cNvPr>
          <p:cNvSpPr/>
          <p:nvPr/>
        </p:nvSpPr>
        <p:spPr>
          <a:xfrm>
            <a:off x="1469460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kumimoji="1" lang="ko-KR" altLang="en-US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메인 홈페이지 화면에서 공지사항 </a:t>
            </a:r>
            <a:r>
              <a:rPr kumimoji="1" lang="en-US" altLang="ko-KR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kumimoji="1" lang="ko-KR" altLang="en-US" sz="22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나눔 물건 확인</a:t>
            </a:r>
          </a:p>
        </p:txBody>
      </p:sp>
      <p:pic>
        <p:nvPicPr>
          <p:cNvPr id="1025" name="_x430237312">
            <a:extLst>
              <a:ext uri="{FF2B5EF4-FFF2-40B4-BE49-F238E27FC236}">
                <a16:creationId xmlns:a16="http://schemas.microsoft.com/office/drawing/2014/main" id="{6718D67C-75F1-4EF0-A62D-80D87E05D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5" t="9391" r="9784"/>
          <a:stretch/>
        </p:blipFill>
        <p:spPr bwMode="auto">
          <a:xfrm>
            <a:off x="2042689" y="264226"/>
            <a:ext cx="8106619" cy="50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6">
            <a:extLst>
              <a:ext uri="{FF2B5EF4-FFF2-40B4-BE49-F238E27FC236}">
                <a16:creationId xmlns:a16="http://schemas.microsoft.com/office/drawing/2014/main" id="{CB8005CD-9DA2-4371-92A5-6EE2FFFAF4DA}"/>
              </a:ext>
            </a:extLst>
          </p:cNvPr>
          <p:cNvSpPr/>
          <p:nvPr/>
        </p:nvSpPr>
        <p:spPr>
          <a:xfrm>
            <a:off x="1469460" y="5677319"/>
            <a:ext cx="9253079" cy="89053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200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. ‘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나눔 해요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’, ‘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나눔 받아요</a:t>
            </a:r>
            <a:r>
              <a:rPr kumimoji="1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＇</a:t>
            </a:r>
            <a:r>
              <a:rPr kumimoji="1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게시판 확인 가능</a:t>
            </a:r>
          </a:p>
        </p:txBody>
      </p:sp>
      <p:pic>
        <p:nvPicPr>
          <p:cNvPr id="2051" name="_x430236304">
            <a:extLst>
              <a:ext uri="{FF2B5EF4-FFF2-40B4-BE49-F238E27FC236}">
                <a16:creationId xmlns:a16="http://schemas.microsoft.com/office/drawing/2014/main" id="{96CE97A7-7E08-4B55-A3BA-09CBD2D0C1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8" b="25993"/>
          <a:stretch/>
        </p:blipFill>
        <p:spPr bwMode="auto">
          <a:xfrm>
            <a:off x="418871" y="817027"/>
            <a:ext cx="7385349" cy="26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430235944">
            <a:extLst>
              <a:ext uri="{FF2B5EF4-FFF2-40B4-BE49-F238E27FC236}">
                <a16:creationId xmlns:a16="http://schemas.microsoft.com/office/drawing/2014/main" id="{EE32A1FF-30C1-4CB5-BE40-9DE002996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5" b="4092"/>
          <a:stretch/>
        </p:blipFill>
        <p:spPr bwMode="auto">
          <a:xfrm>
            <a:off x="4772967" y="2112854"/>
            <a:ext cx="6693287" cy="326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217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413</Words>
  <Application>Microsoft Office PowerPoint</Application>
  <PresentationFormat>와이드스크린</PresentationFormat>
  <Paragraphs>147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HY헤드라인M</vt:lpstr>
      <vt:lpstr>KoreanYNSJG4R</vt:lpstr>
      <vt:lpstr>KoreanYNSJG5R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효동</cp:lastModifiedBy>
  <cp:revision>73</cp:revision>
  <dcterms:created xsi:type="dcterms:W3CDTF">2019-11-27T07:44:11Z</dcterms:created>
  <dcterms:modified xsi:type="dcterms:W3CDTF">2020-07-02T00:18:35Z</dcterms:modified>
  <cp:version/>
</cp:coreProperties>
</file>