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3" autoAdjust="0"/>
    <p:restoredTop sz="94660"/>
  </p:normalViewPr>
  <p:slideViewPr>
    <p:cSldViewPr>
      <p:cViewPr varScale="1">
        <p:scale>
          <a:sx n="92" d="100"/>
          <a:sy n="92" d="100"/>
        </p:scale>
        <p:origin x="1807" y="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1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3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061E-AEC6-449C-9DFE-0C6719CD3665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Nimble Page Management for Tiered Memory Systems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5877272"/>
            <a:ext cx="2368352" cy="648072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latin typeface="Adobe 고딕 Std B" pitchFamily="34" charset="-127"/>
                <a:ea typeface="Adobe 고딕 Std B" pitchFamily="34" charset="-127"/>
              </a:rPr>
              <a:t>2019.11.08</a:t>
            </a:r>
          </a:p>
          <a:p>
            <a:pPr algn="r"/>
            <a:r>
              <a:rPr lang="ko-KR" altLang="en-US" sz="1200" dirty="0">
                <a:latin typeface="Adobe 고딕 Std B" pitchFamily="34" charset="-127"/>
                <a:ea typeface="Adobe 고딕 Std B" pitchFamily="34" charset="-127"/>
              </a:rPr>
              <a:t>이용호</a:t>
            </a:r>
          </a:p>
        </p:txBody>
      </p:sp>
    </p:spTree>
    <p:extLst>
      <p:ext uri="{BB962C8B-B14F-4D97-AF65-F5344CB8AC3E}">
        <p14:creationId xmlns:p14="http://schemas.microsoft.com/office/powerpoint/2010/main" val="235559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Abstrac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267744" y="800708"/>
            <a:ext cx="561662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Nimble Page Management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의 필요성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현재의 이기종 메모리 시스템은 지원하지 않음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현재는 메모리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노드간의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Offlining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of memory, Swap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에 의존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이기종 메모리를 지원하기 위해서는 효율적 페이지 관리 정책과 메커니즘이 수반되어야 함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532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Abstrac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267744" y="800708"/>
            <a:ext cx="6120680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제안점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추가적인 오버헤드 없이 메모리 간에 직접 페이지를 계층화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native support for transparent huge page migration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multi-threaded migration of a page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concurrent migration of multiple pages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symmetric exchange of pages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커널의 오버헤드 감소 및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Migration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처리량이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15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배 이상 향상</a:t>
            </a: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432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077072"/>
            <a:ext cx="6768752" cy="2667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Hottest Page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Latency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가 낮고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Bandwidth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가 높은 메모리에 저장 이후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    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지속적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Re-organization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C91E8D-E601-4D35-BADD-99F8FC5756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76161" y="398998"/>
            <a:ext cx="3739341" cy="3312368"/>
          </a:xfrm>
          <a:prstGeom prst="rect">
            <a:avLst/>
          </a:prstGeom>
        </p:spPr>
      </p:pic>
      <p:sp>
        <p:nvSpPr>
          <p:cNvPr id="7" name="부제목 4">
            <a:extLst>
              <a:ext uri="{FF2B5EF4-FFF2-40B4-BE49-F238E27FC236}">
                <a16:creationId xmlns:a16="http://schemas.microsoft.com/office/drawing/2014/main" id="{742AF99E-A906-4BA6-B454-E921002C35AC}"/>
              </a:ext>
            </a:extLst>
          </p:cNvPr>
          <p:cNvSpPr txBox="1">
            <a:spLocks/>
          </p:cNvSpPr>
          <p:nvPr/>
        </p:nvSpPr>
        <p:spPr>
          <a:xfrm>
            <a:off x="3653643" y="3751601"/>
            <a:ext cx="3384376" cy="325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미래에 고려해야할 메모리 시스템 추상적 구조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58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441390" y="4335730"/>
            <a:ext cx="6702610" cy="2320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문제점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현재의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Page 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은 높은 오버헤드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Page</a:t>
            </a:r>
            <a:r>
              <a:rPr lang="ko-KR" altLang="en-US" sz="1400" dirty="0">
                <a:solidFill>
                  <a:schemeClr val="tx1"/>
                </a:solidFill>
              </a:rPr>
              <a:t>의 크기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개수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가 클수록 격차가 크다</a:t>
            </a:r>
            <a:r>
              <a:rPr lang="en-US" altLang="ko-KR" sz="1400" dirty="0"/>
              <a:t>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하드웨어의 높은 대역폭 대비 병목현상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algn="l">
              <a:lnSpc>
                <a:spcPct val="150000"/>
              </a:lnSpc>
            </a:pP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142AE0-E55F-4017-8A74-0979E5E5DB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119385"/>
            <a:ext cx="3410161" cy="32376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BACD42-3F39-438C-BB07-B51FA0105B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78202" y="531364"/>
            <a:ext cx="3858294" cy="2459816"/>
          </a:xfrm>
          <a:prstGeom prst="rect">
            <a:avLst/>
          </a:prstGeom>
        </p:spPr>
      </p:pic>
      <p:sp>
        <p:nvSpPr>
          <p:cNvPr id="9" name="부제목 4">
            <a:extLst>
              <a:ext uri="{FF2B5EF4-FFF2-40B4-BE49-F238E27FC236}">
                <a16:creationId xmlns:a16="http://schemas.microsoft.com/office/drawing/2014/main" id="{4A53135F-5533-4761-AEB4-A33303743392}"/>
              </a:ext>
            </a:extLst>
          </p:cNvPr>
          <p:cNvSpPr txBox="1">
            <a:spLocks/>
          </p:cNvSpPr>
          <p:nvPr/>
        </p:nvSpPr>
        <p:spPr>
          <a:xfrm>
            <a:off x="1547664" y="3333978"/>
            <a:ext cx="4021640" cy="478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Single Base Page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와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THP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크기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(512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개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 Page Migration cost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비교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부제목 4">
            <a:extLst>
              <a:ext uri="{FF2B5EF4-FFF2-40B4-BE49-F238E27FC236}">
                <a16:creationId xmlns:a16="http://schemas.microsoft.com/office/drawing/2014/main" id="{DCE0A092-3AE4-40D1-B491-4DB08337205B}"/>
              </a:ext>
            </a:extLst>
          </p:cNvPr>
          <p:cNvSpPr txBox="1">
            <a:spLocks/>
          </p:cNvSpPr>
          <p:nvPr/>
        </p:nvSpPr>
        <p:spPr>
          <a:xfrm>
            <a:off x="5873548" y="3310964"/>
            <a:ext cx="4021640" cy="478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스레드 개수마다의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data copy throughput</a:t>
            </a:r>
          </a:p>
        </p:txBody>
      </p:sp>
    </p:spTree>
    <p:extLst>
      <p:ext uri="{BB962C8B-B14F-4D97-AF65-F5344CB8AC3E}">
        <p14:creationId xmlns:p14="http://schemas.microsoft.com/office/powerpoint/2010/main" val="88574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267744" y="800708"/>
            <a:ext cx="6120680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</a:rPr>
              <a:t>THP</a:t>
            </a:r>
            <a:r>
              <a:rPr lang="ko-KR" altLang="en-US" sz="1600" b="1" dirty="0">
                <a:solidFill>
                  <a:schemeClr val="tx1"/>
                </a:solidFill>
              </a:rPr>
              <a:t>를 </a:t>
            </a:r>
            <a:r>
              <a:rPr lang="en-US" altLang="ko-KR" sz="1600" b="1" dirty="0">
                <a:solidFill>
                  <a:schemeClr val="tx1"/>
                </a:solidFill>
              </a:rPr>
              <a:t>Base Pages</a:t>
            </a:r>
            <a:r>
              <a:rPr lang="ko-KR" altLang="en-US" sz="1600" b="1" dirty="0">
                <a:solidFill>
                  <a:schemeClr val="tx1"/>
                </a:solidFill>
              </a:rPr>
              <a:t>단위로 분할하여 </a:t>
            </a:r>
            <a:r>
              <a:rPr lang="en-US" altLang="ko-KR" sz="1600" b="1" dirty="0">
                <a:solidFill>
                  <a:schemeClr val="tx1"/>
                </a:solidFill>
              </a:rPr>
              <a:t>Migration</a:t>
            </a:r>
            <a:r>
              <a:rPr lang="ko-KR" altLang="en-US" sz="1600" b="1" dirty="0">
                <a:solidFill>
                  <a:schemeClr val="tx1"/>
                </a:solidFill>
              </a:rPr>
              <a:t>을 구현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-&gt; TLB Coverage</a:t>
            </a:r>
            <a:r>
              <a:rPr lang="ko-KR" altLang="en-US" sz="1400" dirty="0">
                <a:solidFill>
                  <a:schemeClr val="tx1"/>
                </a:solidFill>
              </a:rPr>
              <a:t>를 개선하기 위한 </a:t>
            </a:r>
            <a:r>
              <a:rPr lang="en-US" altLang="ko-KR" sz="1400" dirty="0">
                <a:solidFill>
                  <a:schemeClr val="tx1"/>
                </a:solidFill>
              </a:rPr>
              <a:t>THP</a:t>
            </a:r>
            <a:r>
              <a:rPr lang="ko-KR" altLang="en-US" sz="1400" dirty="0">
                <a:solidFill>
                  <a:schemeClr val="tx1"/>
                </a:solidFill>
              </a:rPr>
              <a:t>의 문제점을 해결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-&gt; 2.8</a:t>
            </a:r>
            <a:r>
              <a:rPr lang="ko-KR" altLang="en-US" sz="1400" dirty="0">
                <a:solidFill>
                  <a:schemeClr val="tx1"/>
                </a:solidFill>
              </a:rPr>
              <a:t>배 향상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추가적 </a:t>
            </a:r>
            <a:r>
              <a:rPr lang="en-US" altLang="ko-KR" sz="1600" b="1" dirty="0">
                <a:solidFill>
                  <a:schemeClr val="tx1"/>
                </a:solidFill>
              </a:rPr>
              <a:t>Page Migration </a:t>
            </a:r>
            <a:r>
              <a:rPr lang="ko-KR" altLang="en-US" sz="1600" b="1" dirty="0">
                <a:solidFill>
                  <a:schemeClr val="tx1"/>
                </a:solidFill>
              </a:rPr>
              <a:t>최적화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</a:rPr>
              <a:t>기존 </a:t>
            </a:r>
            <a:r>
              <a:rPr lang="en-US" altLang="ko-KR" sz="1400" dirty="0">
                <a:solidFill>
                  <a:schemeClr val="tx1"/>
                </a:solidFill>
              </a:rPr>
              <a:t>OS Interface</a:t>
            </a:r>
            <a:r>
              <a:rPr lang="ko-KR" altLang="en-US" sz="1400" dirty="0">
                <a:solidFill>
                  <a:schemeClr val="tx1"/>
                </a:solidFill>
              </a:rPr>
              <a:t>를 재사용함으로써 표준 </a:t>
            </a:r>
            <a:r>
              <a:rPr lang="en-US" altLang="ko-KR" sz="1400" dirty="0">
                <a:solidFill>
                  <a:schemeClr val="tx1"/>
                </a:solidFill>
              </a:rPr>
              <a:t>Linux API </a:t>
            </a:r>
            <a:r>
              <a:rPr lang="ko-KR" altLang="en-US" sz="1400" dirty="0">
                <a:solidFill>
                  <a:schemeClr val="tx1"/>
                </a:solidFill>
              </a:rPr>
              <a:t>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-&gt; 5.2</a:t>
            </a:r>
            <a:r>
              <a:rPr lang="ko-KR" altLang="en-US" sz="1400" dirty="0">
                <a:solidFill>
                  <a:schemeClr val="tx1"/>
                </a:solidFill>
              </a:rPr>
              <a:t>배 향상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</a:rPr>
              <a:t>active/inactive page list</a:t>
            </a:r>
            <a:r>
              <a:rPr lang="ko-KR" altLang="en-US" sz="1600" b="1" dirty="0">
                <a:solidFill>
                  <a:schemeClr val="tx1"/>
                </a:solidFill>
              </a:rPr>
              <a:t>를 용도 변경 수정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-&gt; Swap </a:t>
            </a:r>
            <a:r>
              <a:rPr lang="ko-KR" altLang="en-US" sz="1400" dirty="0">
                <a:solidFill>
                  <a:schemeClr val="tx1"/>
                </a:solidFill>
              </a:rPr>
              <a:t>또는 </a:t>
            </a:r>
            <a:r>
              <a:rPr lang="en-US" altLang="ko-KR" sz="1400" dirty="0">
                <a:solidFill>
                  <a:schemeClr val="tx1"/>
                </a:solidFill>
              </a:rPr>
              <a:t>Page faults</a:t>
            </a:r>
            <a:r>
              <a:rPr lang="ko-KR" altLang="en-US" sz="1400" dirty="0">
                <a:solidFill>
                  <a:schemeClr val="tx1"/>
                </a:solidFill>
              </a:rPr>
              <a:t>의 미사용을 통해 오버헤드 감소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algn="l">
              <a:lnSpc>
                <a:spcPct val="150000"/>
              </a:lnSpc>
            </a:pPr>
            <a:endParaRPr lang="en-US" altLang="ko-KR" sz="1400" dirty="0"/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-&gt;Multi-tier Memory System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에서 평균적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40%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이상의 성능을 향상</a:t>
            </a: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338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Backgroun</a:t>
            </a:r>
            <a:r>
              <a:rPr lang="en-US" altLang="ko-KR" sz="1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d]</a:t>
            </a:r>
            <a:endParaRPr lang="ko-KR" altLang="en-US" sz="1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23679" y="2600908"/>
            <a:ext cx="7110536" cy="450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현재의 이기종 메모리는 일반적으로 저용량 고대역폭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대용량 </a:t>
            </a:r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저대역폭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구성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NUMA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속성을 가진다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Placement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Policy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적절히 사용해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Hottest Page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빠른 메모리에 유지</a:t>
            </a:r>
            <a:endParaRPr lang="en-US" altLang="ko-KR" sz="1400" dirty="0"/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500" b="1" dirty="0">
                <a:solidFill>
                  <a:schemeClr val="tx1"/>
                </a:solidFill>
                <a:latin typeface="+mj-ea"/>
                <a:ea typeface="+mj-ea"/>
              </a:rPr>
              <a:t>Page Migration Policy 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  <a:ea typeface="+mj-ea"/>
              </a:rPr>
              <a:t>및 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  <a:ea typeface="+mj-ea"/>
              </a:rPr>
              <a:t>Page Migration Mechanism 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  <a:ea typeface="+mj-ea"/>
              </a:rPr>
              <a:t>분리</a:t>
            </a:r>
            <a:endParaRPr lang="en-US" altLang="ko-KR" sz="15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Policy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Mechanism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위에 구축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, Policy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system call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을 통해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Mechanism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에서 분리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b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DC5004-F946-4FC0-8D37-997A688931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7655" y="296652"/>
            <a:ext cx="2940621" cy="2060848"/>
          </a:xfrm>
          <a:prstGeom prst="rect">
            <a:avLst/>
          </a:prstGeom>
        </p:spPr>
      </p:pic>
      <p:sp>
        <p:nvSpPr>
          <p:cNvPr id="7" name="부제목 4">
            <a:extLst>
              <a:ext uri="{FF2B5EF4-FFF2-40B4-BE49-F238E27FC236}">
                <a16:creationId xmlns:a16="http://schemas.microsoft.com/office/drawing/2014/main" id="{88D2D5D7-A62E-412C-AC75-09880F580D7A}"/>
              </a:ext>
            </a:extLst>
          </p:cNvPr>
          <p:cNvSpPr txBox="1">
            <a:spLocks/>
          </p:cNvSpPr>
          <p:nvPr/>
        </p:nvSpPr>
        <p:spPr>
          <a:xfrm>
            <a:off x="2917298" y="2328021"/>
            <a:ext cx="4923297" cy="545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메모리 시스템에서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Migration Policy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및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Migration Mechanism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분리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626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Backgroun</a:t>
            </a:r>
            <a:r>
              <a:rPr lang="en-US" altLang="ko-KR" sz="1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d]</a:t>
            </a:r>
            <a:endParaRPr lang="ko-KR" altLang="en-US" sz="1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31183" y="1178750"/>
            <a:ext cx="7212817" cy="450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800" b="1" dirty="0" err="1">
                <a:solidFill>
                  <a:schemeClr val="tx1"/>
                </a:solidFill>
                <a:latin typeface="+mj-ea"/>
              </a:rPr>
              <a:t>autoNUMA</a:t>
            </a:r>
            <a:r>
              <a:rPr lang="ko-KR" altLang="en-US" sz="1800" b="1" dirty="0">
                <a:solidFill>
                  <a:schemeClr val="tx1"/>
                </a:solidFill>
                <a:latin typeface="+mj-ea"/>
              </a:rPr>
              <a:t>의 문제</a:t>
            </a:r>
            <a:endParaRPr lang="en-US" altLang="ko-KR" sz="1800" b="1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600" dirty="0">
                <a:solidFill>
                  <a:schemeClr val="tx1"/>
                </a:solidFill>
                <a:latin typeface="+mj-ea"/>
              </a:rPr>
              <a:t>단일 프로세서 시스템에서는 </a:t>
            </a:r>
            <a:r>
              <a:rPr lang="en-US" altLang="ko-KR" sz="1600" dirty="0">
                <a:solidFill>
                  <a:schemeClr val="tx1"/>
                </a:solidFill>
                <a:latin typeface="+mj-ea"/>
              </a:rPr>
              <a:t>Process Migration </a:t>
            </a:r>
            <a:r>
              <a:rPr lang="ko-KR" altLang="en-US" sz="1600" dirty="0">
                <a:solidFill>
                  <a:schemeClr val="tx1"/>
                </a:solidFill>
                <a:latin typeface="+mj-ea"/>
              </a:rPr>
              <a:t>미적용</a:t>
            </a:r>
            <a:endParaRPr lang="en-US" altLang="ko-KR" sz="16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j-ea"/>
              </a:rPr>
              <a:t>-&gt; Available</a:t>
            </a:r>
            <a:r>
              <a:rPr lang="ko-KR" altLang="en-US" sz="1600" dirty="0">
                <a:solidFill>
                  <a:schemeClr val="tx1"/>
                </a:solidFill>
                <a:latin typeface="+mj-ea"/>
              </a:rPr>
              <a:t>한 </a:t>
            </a:r>
            <a:r>
              <a:rPr lang="en-US" altLang="ko-KR" sz="1600" dirty="0">
                <a:solidFill>
                  <a:schemeClr val="tx1"/>
                </a:solidFill>
                <a:latin typeface="+mj-ea"/>
              </a:rPr>
              <a:t>Memory</a:t>
            </a:r>
            <a:r>
              <a:rPr lang="ko-KR" altLang="en-US" sz="1600" dirty="0">
                <a:solidFill>
                  <a:schemeClr val="tx1"/>
                </a:solidFill>
                <a:latin typeface="+mj-ea"/>
              </a:rPr>
              <a:t>로</a:t>
            </a:r>
            <a:r>
              <a:rPr lang="en-US" altLang="ko-KR" sz="1600" dirty="0">
                <a:solidFill>
                  <a:schemeClr val="tx1"/>
                </a:solidFill>
                <a:latin typeface="+mj-ea"/>
              </a:rPr>
              <a:t> Migration </a:t>
            </a:r>
            <a:r>
              <a:rPr lang="ko-KR" altLang="en-US" sz="1600" dirty="0">
                <a:solidFill>
                  <a:schemeClr val="tx1"/>
                </a:solidFill>
                <a:latin typeface="+mj-ea"/>
              </a:rPr>
              <a:t>후 그렇지 않은 </a:t>
            </a:r>
            <a:r>
              <a:rPr lang="en-US" altLang="ko-KR" sz="1600" dirty="0">
                <a:solidFill>
                  <a:schemeClr val="tx1"/>
                </a:solidFill>
                <a:latin typeface="+mj-ea"/>
              </a:rPr>
              <a:t>Page</a:t>
            </a:r>
            <a:r>
              <a:rPr lang="ko-KR" altLang="en-US" sz="1600" dirty="0">
                <a:solidFill>
                  <a:schemeClr val="tx1"/>
                </a:solidFill>
                <a:latin typeface="+mj-ea"/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  <a:latin typeface="+mj-ea"/>
              </a:rPr>
              <a:t>Swap 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j-ea"/>
              </a:rPr>
              <a:t>    </a:t>
            </a:r>
            <a:r>
              <a:rPr lang="ko-KR" altLang="en-US" sz="1600" dirty="0">
                <a:solidFill>
                  <a:schemeClr val="tx1"/>
                </a:solidFill>
                <a:latin typeface="+mj-ea"/>
              </a:rPr>
              <a:t>따라서 </a:t>
            </a:r>
            <a:r>
              <a:rPr lang="en-US" altLang="ko-KR" sz="1600" dirty="0">
                <a:solidFill>
                  <a:schemeClr val="tx1"/>
                </a:solidFill>
                <a:latin typeface="+mj-ea"/>
              </a:rPr>
              <a:t>Multi-tier Memory </a:t>
            </a:r>
            <a:r>
              <a:rPr lang="ko-KR" altLang="en-US" sz="1600" dirty="0">
                <a:solidFill>
                  <a:schemeClr val="tx1"/>
                </a:solidFill>
                <a:latin typeface="+mj-ea"/>
              </a:rPr>
              <a:t> 시스템의 목표와 상충</a:t>
            </a:r>
            <a:endParaRPr lang="en-US" altLang="ko-KR" sz="1600" dirty="0">
              <a:solidFill>
                <a:schemeClr val="tx1"/>
              </a:solidFill>
              <a:latin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현재 연구의 미미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hot/code pages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식별하는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Policy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에 집중적 연구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Mechanism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은 성능에 중요함에도 불구하고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Policy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만큼 활발한 연구 미미</a:t>
            </a:r>
            <a:b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71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047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51BD287-8A1C-4FC3-9CC8-4D3ACFBB2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1723550B-2988-4D6D-AF52-2B23270B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23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359</Words>
  <Application>Microsoft Office PowerPoint</Application>
  <PresentationFormat>화면 슬라이드 쇼(4:3)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Adobe 고딕 Std B</vt:lpstr>
      <vt:lpstr>나눔고딕 ExtraBold</vt:lpstr>
      <vt:lpstr>맑은 고딕</vt:lpstr>
      <vt:lpstr>Arial</vt:lpstr>
      <vt:lpstr>Wingdings</vt:lpstr>
      <vt:lpstr>Office 테마</vt:lpstr>
      <vt:lpstr>Nimble Page Management for Tiered Memory Systems</vt:lpstr>
      <vt:lpstr>[Abstract]</vt:lpstr>
      <vt:lpstr>[Abstract]</vt:lpstr>
      <vt:lpstr>[Intro]</vt:lpstr>
      <vt:lpstr>[Intro]</vt:lpstr>
      <vt:lpstr>[Intro]</vt:lpstr>
      <vt:lpstr>[Background]</vt:lpstr>
      <vt:lpstr>[Background]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PPT 탬플릿</dc:title>
  <dc:creator>k</dc:creator>
  <cp:lastModifiedBy>이 용호</cp:lastModifiedBy>
  <cp:revision>18</cp:revision>
  <dcterms:created xsi:type="dcterms:W3CDTF">2014-05-11T04:19:55Z</dcterms:created>
  <dcterms:modified xsi:type="dcterms:W3CDTF">2019-11-08T05:40:49Z</dcterms:modified>
</cp:coreProperties>
</file>