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6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3" autoAdjust="0"/>
    <p:restoredTop sz="94660"/>
  </p:normalViewPr>
  <p:slideViewPr>
    <p:cSldViewPr>
      <p:cViewPr varScale="1">
        <p:scale>
          <a:sx n="99" d="100"/>
          <a:sy n="99" d="100"/>
        </p:scale>
        <p:origin x="115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EDBAC-4B84-4F27-AF98-6F9EB27D855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5E432-CDD0-4FBE-BA5F-D5F0BA434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4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7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27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10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34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7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58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85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최적화는 기본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 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구현하는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THP 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수행하면 페이지를 분할하지 않고 필요한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 invalidation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shootdown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횟수를 줄임으로써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마이그레이션의 하드웨어 및 소프트웨어 오버헤드가 모두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감소한다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단일 마이그레이션 작업 내에서 마이그레이션되는 데이터의 양을 증가시킨다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명백하게 보일 수 있지만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,Linux(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많은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Migration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지원은 아직 완료수준 이거나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일반적이거나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고성능이 아니다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Page 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원래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도입되기도 전에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성능을 향상 시키고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Memory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Hotplug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기능적으로 달성하기 위해 제안되었다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오늘날 리눅스는 다시 응답하는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프로그래머의 요청에 따라 데이터를 특정 메모리 노드로 이동하도록 설계된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mbind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move_page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Resource Management Requests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마이그레이션 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프로그래머가 주도하는 데이터 배치가 우수한 성능을 발휘할 수 있는 중요한 상황이 있기 때문에 이것은 이기종 메모리의 심각한 단점이다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리눅스는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removal, soft off-lining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cpuset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대응하여 직접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마이그레이션할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모든 경우에 리눅스는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포함된 가상메모리 범위를 마이그레이션할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분할하고 대신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page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마이그레이션 하므로 페이지 마이그레이션 성능이 저하되고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 범위가 감소한다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마이그레이션을 구현하기 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인식하도록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표시된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단계를 보강합니다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구현은 모든 자원 관리 요청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mbind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cpuset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지원합니다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마이그레이션 될 수 있다는 사실을 설명하기 위해 커널의 다른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코드 경로를 조정합니다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마이그레이션이 끝날 때까지 기다리거나 기본 페이지에서 와 같이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건너 뛰어 이를 수행합니다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동일한 원칙에 따라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마이그레이션을 실현하여 이기종 메모리 시스템을 보다 잘 지원하기 위해 처리량이 많은 페이지 마이그레이션을 가능하게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2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리눅스 페이지 마이그레이션 루틴은 단일 스레드이며 단일 마이그레이션 내에서 전송하는 데이터의 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하나의 기본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제한되어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Figure 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영감을 받아 페이지 마이그레이션 작업 내에서 가변 스레드 수 기반 복사 서브 루틴을 구현했다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move_page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system call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 내에서 다중 스레드 페이지 복사를 하기위해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Kernel work Queues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임의의 물리적 범위 간에 데이터를 복사하기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 thread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구현에서는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동시에 마이그레이션되는 페이지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작업자 스레드 수로 나누어 각 병렬 스레드를 통해 복사할 데이터의 양을 계산한다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처리량을 최대화하는데 필요한 스레드 위치 및 개수의 정확한 선택은 시스템마다 다를 수 있으므로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sysfs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통해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configuration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제공하므로 시스템 관리자는 멀티 스레드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복사를 활성화 또는 비활성화 하거나 관련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CPU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수를 변경할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마이그레이션 정책 엔진이 마이그레이션마다 병렬 수준을 동적으로 선택할 수 있도록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parameter flag(MPOL_MF_MT)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move_page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system call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보강한다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9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Multi-page Migration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locality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prefetching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효과로 인해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Multi-level Memory system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공통적으로 이루어질 것으로 예상된다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Linux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move_page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인터페이스는 메모리 노드 간에 마이그레이션할 페이지에 대한 포인터 목록을 전달하여 단일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call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여러 페이지를 이미 마이그레이션 할 수 있도록 지원하고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5 (a)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현재의 구현은 사본을 직렬화 하여 한 번에 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페이지씩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실시한다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구현은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Figure5 (b)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모든 데이터복사 프로시저를 하나의 더 큰 논리적 단계로 집계하여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move_pages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제공된 목록의 모든 페이지를 동시에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2MB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마이그레이션 하는 경우를 고려하겠습니다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구현에서 병렬복사 최적화를 사용하더라도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 병렬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복사본 사이에 암시적 장벽을 가지고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전송합니다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Concurrent migration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최적화에서 목록의 각 페이지에 크기가 일치하는 새 페이지가 할당되고 할당된 다음 매핑이 해제됩니다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목록의 모든 페이지가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sysfs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구성에 따라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Workqueue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할당됩니다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많은 병렬 전송 스레드를 사용하여 마이그레이션 할 수 있는 경우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스레드를 사용하여 단일 페이지의 다른 부분을 복사하여 처리량을 최대화합니다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Concurrent page copy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단계가 완료되면 새 페이지가 올바른 페이지 테이블 항목에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맵핑되고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이전 페이지가 해제됩니다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페이지 마이그레이션 단계를 병렬화 할 수도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아키텍처 종속적인 페이지 테이블 조작을 포함하여 동기화에 대한 정확한 요구사항이 있기 때문에 최적화가 너무 공격적이면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 recovery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복잡해집니다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및 </a:t>
            </a:r>
            <a:r>
              <a:rPr lang="en-US" altLang="ko-KR" dirty="0"/>
              <a:t>code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6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NUMA 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시스템에서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</a:rPr>
              <a:t>Move_page</a:t>
            </a: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()  overhead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의 증가 요인</a:t>
            </a:r>
            <a:endParaRPr lang="en-US" altLang="ko-KR" sz="1200" dirty="0">
              <a:solidFill>
                <a:schemeClr val="tx1"/>
              </a:solidFill>
              <a:latin typeface="+mj-ea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Page migration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을</a:t>
            </a: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모아서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</a:rPr>
              <a:t>coleasing</a:t>
            </a: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 page migration 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아이디어</a:t>
            </a:r>
            <a:endParaRPr lang="en-US" altLang="ko-KR" sz="1200" dirty="0">
              <a:solidFill>
                <a:schemeClr val="tx1"/>
              </a:solidFill>
              <a:latin typeface="+mj-ea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endParaRPr lang="en-US" altLang="ko-KR" sz="12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81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2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Nimble Page Management for Tiered Memory Systems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latin typeface="Adobe 고딕 Std B" pitchFamily="34" charset="-127"/>
                <a:ea typeface="Adobe 고딕 Std B" pitchFamily="34" charset="-127"/>
              </a:rPr>
              <a:t>2019.11.08</a:t>
            </a:r>
          </a:p>
          <a:p>
            <a:pPr algn="r"/>
            <a:r>
              <a:rPr lang="ko-KR" altLang="en-US" sz="1200" dirty="0">
                <a:latin typeface="Adobe 고딕 Std B" pitchFamily="34" charset="-127"/>
                <a:ea typeface="Adobe 고딕 Std B" pitchFamily="34" charset="-127"/>
              </a:rPr>
              <a:t>이용호</a:t>
            </a: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83768" y="2780928"/>
            <a:ext cx="720080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기존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Linux page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replacement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알고리즘을 기반으로 구현</a:t>
            </a:r>
            <a:endParaRPr lang="en-US" altLang="ko-KR" sz="14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다양한 종류의 시스템에 광범위하게 사용 가능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Upstream Kernel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과 호환되도록 가능한 한 적은 변경 수행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Hot page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Cold page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의 식별 알고리즘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active / inactive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목록을 분리하여 구현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Hot-&gt;Cold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및 반대의 경우도 능동적으로 이동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F10634-14BC-4466-9243-6852BAA661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77081" y="806648"/>
            <a:ext cx="4296740" cy="2938984"/>
          </a:xfrm>
          <a:prstGeom prst="rect">
            <a:avLst/>
          </a:prstGeom>
        </p:spPr>
      </p:pic>
      <p:sp>
        <p:nvSpPr>
          <p:cNvPr id="7" name="부제목 4">
            <a:extLst>
              <a:ext uri="{FF2B5EF4-FFF2-40B4-BE49-F238E27FC236}">
                <a16:creationId xmlns:a16="http://schemas.microsoft.com/office/drawing/2014/main" id="{07A5C16C-838F-428D-8495-AEB6EB3515D7}"/>
              </a:ext>
            </a:extLst>
          </p:cNvPr>
          <p:cNvSpPr txBox="1">
            <a:spLocks/>
          </p:cNvSpPr>
          <p:nvPr/>
        </p:nvSpPr>
        <p:spPr>
          <a:xfrm>
            <a:off x="2015208" y="155488"/>
            <a:ext cx="7200800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Optimizing Page Tracking and Policy Decisions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261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691680" y="2996952"/>
            <a:ext cx="720080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Page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상태 및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HW access bit , SW access bit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사용하여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Active, Inactive List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교환</a:t>
            </a:r>
            <a:endParaRPr lang="en-US" altLang="ko-KR" sz="14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HW access bit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Page table entry pointing to the page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    SW access bit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Kernel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이 유지 관리하는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Page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metadata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HW, SW access bit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“Ignored”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표시된 경우 제외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test_and_clear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통해 검사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현재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Linux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Cold page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Reclaim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할 수 있다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이기종 시스템에서는 저 대역폭 메모리에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Percolate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따라서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Inactive list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 유지하여 고 대역폭 메모리에서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migration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가능하도록 구현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마찬가지로 고대역폭 메모리에 할당 공간이 생긴다면 저 대역폭 메모리의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active list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고 대역폭 메모리로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하도록 구현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부제목 4">
            <a:extLst>
              <a:ext uri="{FF2B5EF4-FFF2-40B4-BE49-F238E27FC236}">
                <a16:creationId xmlns:a16="http://schemas.microsoft.com/office/drawing/2014/main" id="{07A5C16C-838F-428D-8495-AEB6EB3515D7}"/>
              </a:ext>
            </a:extLst>
          </p:cNvPr>
          <p:cNvSpPr txBox="1">
            <a:spLocks/>
          </p:cNvSpPr>
          <p:nvPr/>
        </p:nvSpPr>
        <p:spPr>
          <a:xfrm>
            <a:off x="2015208" y="155488"/>
            <a:ext cx="7200800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Optimizing Page Tracking and Policy Decisions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B10E05-4EE4-495B-924A-C893A1FFB9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5856" y="799090"/>
            <a:ext cx="3744416" cy="32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6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339752" y="2155168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Methodology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NUMA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환경을 사용하여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Disaggregated Memory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에뮬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Remote Memory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대역폭을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Local Memory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대역폭의 절반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Remote Memory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액세스 대기 시간을 증가 시켜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Latency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 Local Memory 2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배로 증가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다양한 평가를 위한 작업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다양한 마이크로 벤치 사용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</a:rPr>
              <a:t>SpecAC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-CEL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graph500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워크로드 실행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다양한 고속 메모리 시나리오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다양한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Memory Sweep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대해 평가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x86_64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시스템 이외의 아키텍처에서 평가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D929FF-FB91-48FC-B764-C9BC2CE3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178" y="188640"/>
            <a:ext cx="4483307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339752" y="2708920"/>
            <a:ext cx="6624736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Native THP Migration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가지 상황에 따른 비교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512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Base Page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에서는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Kernel Activity Time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시간이 대부분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THP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512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Base Page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로 나누어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하면 같은 결과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Native THP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Kernel Overhead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감소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Throughput 2.9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배 증가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Page Copy Time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은 약간 감소한 결과를 나타냄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즉 추가 최적화 여지가 존재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E8ABB9-E00E-42F9-9F17-35167E797B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7904" y="266647"/>
            <a:ext cx="3600401" cy="33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11760" y="2132856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Multi-Threaded Transfer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Base Page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Multi-Thread Transfer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Overhead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 스레드마다 충분히 분할 될 수 없기때문에 오히려 감소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현재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Linux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Single-Thread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이유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THP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Multi-Thread Transfer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2MB THP Multi-Thread Migration 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2.8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증가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하지만 여전히 이론적 최대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Cross-Socket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최대 속도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(16GB/s)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비해 낮음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76FD2-EF0D-4C85-963A-361157AC2F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93918" y="188640"/>
            <a:ext cx="442811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8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11760" y="2132856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Concurrent Page Transfer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Base Page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Concurrent Page Transfer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Multi-Thread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사용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 (Non-Concurrent)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은 기존의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Concurrent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사용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보다 훨씬 낮음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THP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Concurrent Page Transfer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Multi-Thread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만 사용할 때 보다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10%~15%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의 성능적 이점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하지만 여전히 이론적 최대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Cross-Socket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최대 속도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(16GB/s)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비해 낮음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EA18C6-37D9-463C-9B50-70D98D6EA9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5856" y="116632"/>
            <a:ext cx="3970908" cy="27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2.4]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11760" y="2132856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Symmetric Exchange Pages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Base Page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Symmetric Exchange Pages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이전 최적화와 달리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Throughput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증가 관찰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512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4KB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페이지 교환할 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Throughput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1.1GB/s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이며 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Linux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대비하여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37.5%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증가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THP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Symmetric Exchange Pages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교환되는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Page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수에 따라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Multi-Thread Concurrent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만 사용한 것 보다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 10%~50~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성능 향상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적은 수의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Page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교환할 때 큰 차이의 결과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이는 소프트웨어적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Overhead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가 전송시간의 상당부분을 차지하고 있기 때문이다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8B9D5E-7708-4CF3-B27D-36B57AF449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1352" y="0"/>
            <a:ext cx="4176464" cy="29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0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2.5]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11760" y="836712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Micro Benchmark Summary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Base Page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Multi-Thread, Concurrent, Exchange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현재 리눅스 대비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1.4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배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Throughput</a:t>
            </a: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THP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Multi-Thread, Concurrent, Exchange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</a:rPr>
              <a:t>미사용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현재 리눅스 대비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2.9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Throughput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Multi-Thread, Concurrent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추가 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Native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THP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대비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4.6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Throughput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Exchange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추가 시 위 상황 대비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1.1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Throughput 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전체적인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THP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향상은 분할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THP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비해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5.2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			Base-Page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비해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15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83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141476" y="1052736"/>
            <a:ext cx="68230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End-to-End Performance Results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All Remote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원격 메모리에서 워크로드가 완전히 실행하도록 한다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 (Lower Bound)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Base Page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Linux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기본 값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(THP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는 분할되어 전송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Base Page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4-Thread Parallel Copy, 512 Page Concurrent Exchange (THP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는 분할되어 전송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Native THP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Multi-Thread, Concurrent, Exchange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제외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Page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THP migration, 4-Thread Parallel Copy, 8 Page Concurrent Exchange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All Local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로컬 메모리에서 워크로드가 완전히 실행하도록 한다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 (Upper Bound)</a:t>
            </a:r>
          </a:p>
        </p:txBody>
      </p:sp>
    </p:spTree>
    <p:extLst>
      <p:ext uri="{BB962C8B-B14F-4D97-AF65-F5344CB8AC3E}">
        <p14:creationId xmlns:p14="http://schemas.microsoft.com/office/powerpoint/2010/main" val="354307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051720" y="2325738"/>
            <a:ext cx="709228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End-to-End Performance Results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Base Page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평균적으로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9%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워크로드 성능 향상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일부 워크로드에서는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All Remote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보다 낮음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Base Page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평균적으로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16%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워크로드 성능 향상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graph500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워크로드만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All Remote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보다 낮음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Native THP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평균적으로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31%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워크로드 성능 향상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All Local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68%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정도의 속도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Page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평균적으로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48%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워크로드 성능 향상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All Local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77%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정도의 속도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C1EC18-3978-4E40-88AA-5224315213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7864" y="0"/>
            <a:ext cx="4752528" cy="29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077072"/>
            <a:ext cx="6768752" cy="266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Hottest Page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Latency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 낮고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Bandwidth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 높은 메모리에 저장 이후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지속적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Re-organization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C91E8D-E601-4D35-BADD-99F8FC5756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6161" y="398998"/>
            <a:ext cx="3739341" cy="3312368"/>
          </a:xfrm>
          <a:prstGeom prst="rect">
            <a:avLst/>
          </a:prstGeom>
        </p:spPr>
      </p:pic>
      <p:sp>
        <p:nvSpPr>
          <p:cNvPr id="7" name="부제목 4">
            <a:extLst>
              <a:ext uri="{FF2B5EF4-FFF2-40B4-BE49-F238E27FC236}">
                <a16:creationId xmlns:a16="http://schemas.microsoft.com/office/drawing/2014/main" id="{742AF99E-A906-4BA6-B454-E921002C35AC}"/>
              </a:ext>
            </a:extLst>
          </p:cNvPr>
          <p:cNvSpPr txBox="1">
            <a:spLocks/>
          </p:cNvSpPr>
          <p:nvPr/>
        </p:nvSpPr>
        <p:spPr>
          <a:xfrm>
            <a:off x="3653643" y="3751601"/>
            <a:ext cx="3384376" cy="325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미래에 고려해야할 메모리 시스템 추상적 구조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58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051720" y="2325738"/>
            <a:ext cx="709228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Sensitivity to Tunable Parameters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Base Page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Local Memory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가 사용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Memory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보다 훨씬 작으면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All Remote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비해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5%~10%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낮음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Base Page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성능에 도움은 되지만 여전히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Base Page 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의해 제한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Native THP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지속적으로 성능을 향상시킴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따라서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Disaggregated Memory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사용 가능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Page</a:t>
            </a:r>
            <a:endParaRPr lang="en-US" altLang="ko-KR" sz="14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성능이 크게 향상되어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Disaggregated Memory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을 최대한 활용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평균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40%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증가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24661F-336A-423F-A20D-7DC20D8596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41576" y="116632"/>
            <a:ext cx="4608512" cy="277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0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051720" y="1982947"/>
            <a:ext cx="709228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Sensitivity to Tunable Parameters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Number of threads for parallel page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더 많은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를 사용하면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증가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하지만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Resource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사용 증가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1~16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까지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조정 가능하지만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가 효율이 좋다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이외 개수는 최대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4%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불과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Number of pages being migrated concurrently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더 많은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Page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Concurrent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하게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Transfer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한다면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증가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하지만 특정 시점을 넘는다면 프로그램이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Stall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되거나 성능의 저하가 발생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8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페이지가 가장 좋은 결과를 나타냄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BEA52A-3CEF-46BD-9640-A09096A9A8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05490" y="274865"/>
            <a:ext cx="5280683" cy="2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5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035944" y="1639351"/>
            <a:ext cx="709228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Generality Across Architectures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Intel Xeon Platform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최종적으로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15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향상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SSE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AVX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와 같은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SIMD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부동 소수점 명령여 세트들은 공격적인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Linear Prefetch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로 인해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x86_64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시스템에서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mov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보다 더 높은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Copy 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을 제공하지 않음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IBM Power Platform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최종적으로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21.7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향상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8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페이지가 가장 좋은 결과를 나타냄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이미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Single-Thread 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10GB/s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이지만 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가능한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Multi-Thread 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50%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미만이다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NVIDIA TX1(ARM64) Platform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NUMA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지원 부재로 인한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Native THP Migration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결과만 포함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2.1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향상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77A4B6-23B3-4A68-BCDC-4B91328E1F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76034" y="0"/>
            <a:ext cx="6172707" cy="17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47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51BD287-8A1C-4FC3-9CC8-4D3ACFBB2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723550B-2988-4D6D-AF52-2B23270B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3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41390" y="4335730"/>
            <a:ext cx="6702610" cy="232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문제점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현재의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Page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은 높은 오버헤드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Page</a:t>
            </a:r>
            <a:r>
              <a:rPr lang="ko-KR" altLang="en-US" sz="1400" dirty="0">
                <a:solidFill>
                  <a:schemeClr val="tx1"/>
                </a:solidFill>
              </a:rPr>
              <a:t>의 크기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개수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가 클수록 격차가 크다</a:t>
            </a:r>
            <a:r>
              <a:rPr lang="en-US" altLang="ko-KR" sz="1400" dirty="0"/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하드웨어의 높은 대역폭 대비 병목현상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142AE0-E55F-4017-8A74-0979E5E5DB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19385"/>
            <a:ext cx="3410161" cy="3237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BACD42-3F39-438C-BB07-B51FA0105B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8202" y="531364"/>
            <a:ext cx="3858294" cy="2459816"/>
          </a:xfrm>
          <a:prstGeom prst="rect">
            <a:avLst/>
          </a:prstGeom>
        </p:spPr>
      </p:pic>
      <p:sp>
        <p:nvSpPr>
          <p:cNvPr id="9" name="부제목 4">
            <a:extLst>
              <a:ext uri="{FF2B5EF4-FFF2-40B4-BE49-F238E27FC236}">
                <a16:creationId xmlns:a16="http://schemas.microsoft.com/office/drawing/2014/main" id="{4A53135F-5533-4761-AEB4-A33303743392}"/>
              </a:ext>
            </a:extLst>
          </p:cNvPr>
          <p:cNvSpPr txBox="1">
            <a:spLocks/>
          </p:cNvSpPr>
          <p:nvPr/>
        </p:nvSpPr>
        <p:spPr>
          <a:xfrm>
            <a:off x="1547664" y="3333978"/>
            <a:ext cx="4021640" cy="47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Single base page,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512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개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page,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THP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Migration cost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비교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부제목 4">
            <a:extLst>
              <a:ext uri="{FF2B5EF4-FFF2-40B4-BE49-F238E27FC236}">
                <a16:creationId xmlns:a16="http://schemas.microsoft.com/office/drawing/2014/main" id="{DCE0A092-3AE4-40D1-B491-4DB08337205B}"/>
              </a:ext>
            </a:extLst>
          </p:cNvPr>
          <p:cNvSpPr txBox="1">
            <a:spLocks/>
          </p:cNvSpPr>
          <p:nvPr/>
        </p:nvSpPr>
        <p:spPr>
          <a:xfrm>
            <a:off x="5873548" y="3310964"/>
            <a:ext cx="4021640" cy="47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스레드 개수마다의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Data copy throughput</a:t>
            </a:r>
          </a:p>
        </p:txBody>
      </p:sp>
    </p:spTree>
    <p:extLst>
      <p:ext uri="{BB962C8B-B14F-4D97-AF65-F5344CB8AC3E}">
        <p14:creationId xmlns:p14="http://schemas.microsoft.com/office/powerpoint/2010/main" val="88574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8256" y="-34115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Backgroun</a:t>
            </a:r>
            <a:r>
              <a:rPr lang="en-US" altLang="ko-KR" sz="1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d]</a:t>
            </a:r>
            <a:endParaRPr lang="ko-KR" altLang="en-US" sz="1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23679" y="2816932"/>
            <a:ext cx="7110536" cy="450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현재의 이기종 메모리는 일반적으로 저용량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고대역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대용량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저대역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구성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NUMA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속성을 가진다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Placement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적절히 사용해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Hottest Page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빠른 메모리에 유지</a:t>
            </a:r>
            <a:endParaRPr lang="en-US" altLang="ko-KR" sz="1400" dirty="0"/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Page Migration Policy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및 </a:t>
            </a:r>
            <a:r>
              <a:rPr lang="en-US" altLang="ko-KR" sz="1500" b="1" dirty="0">
                <a:solidFill>
                  <a:schemeClr val="tx1"/>
                </a:solidFill>
                <a:latin typeface="+mj-ea"/>
                <a:ea typeface="+mj-ea"/>
              </a:rPr>
              <a:t>Page Migration Mechanism 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분리 구현</a:t>
            </a:r>
            <a:endParaRPr lang="en-US" altLang="ko-KR" sz="15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Mechanism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보다 상위단계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system call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을 통해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Mechanism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사용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+mj-ea"/>
              </a:rPr>
              <a:t>Mechanism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의 연구의 미미</a:t>
            </a:r>
            <a:endParaRPr lang="en-US" altLang="ko-KR" sz="15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hot/cold pages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를 식별하는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집중적 연구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Mechanism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은 성능에 중요함에도 불구하고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만큼 활발한 연구 미미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DC5004-F946-4FC0-8D37-997A68893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7655" y="296652"/>
            <a:ext cx="2940621" cy="2060848"/>
          </a:xfrm>
          <a:prstGeom prst="rect">
            <a:avLst/>
          </a:prstGeom>
        </p:spPr>
      </p:pic>
      <p:sp>
        <p:nvSpPr>
          <p:cNvPr id="7" name="부제목 4">
            <a:extLst>
              <a:ext uri="{FF2B5EF4-FFF2-40B4-BE49-F238E27FC236}">
                <a16:creationId xmlns:a16="http://schemas.microsoft.com/office/drawing/2014/main" id="{88D2D5D7-A62E-412C-AC75-09880F580D7A}"/>
              </a:ext>
            </a:extLst>
          </p:cNvPr>
          <p:cNvSpPr txBox="1">
            <a:spLocks/>
          </p:cNvSpPr>
          <p:nvPr/>
        </p:nvSpPr>
        <p:spPr>
          <a:xfrm>
            <a:off x="2917298" y="2328021"/>
            <a:ext cx="4923297" cy="545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메모리 시스템에서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Migration Policy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Migration Mechanism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분리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626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Optimizing Page Migration Mechanisms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Larger data size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데이터가 크면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 overhead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줄일 수 있다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Multiple threads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현재의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은 단순성 및 안정성을 위해 단일 스레드 방식 사용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Concurrent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을 동시에 수행하면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Amdahl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법칙 병목현상을 피할 수 있다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Efficient two-sided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allocation / deallocation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overhead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줄인다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572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Sec3.1.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6876256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Native THP Migration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일반적으로 </a:t>
            </a:r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mbind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(), </a:t>
            </a:r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move_page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()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으로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native THP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이 불가능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THP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가 포함된 가상메모리를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할 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THP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를 분할하여 수행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따라서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성능 저하 및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TLB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적용 범위 감소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THP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를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Base page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로 분할 하지않고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Migration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구현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TLB invalidation,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shootdown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횟수 감소로 인한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overhead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감소 및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단일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작업내에서 데이터양을 증가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Figure 4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Mechanism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단계를 확장하여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THP migration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을 구현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mbind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(),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cpuset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등의 모든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Resource management request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지원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THP migration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수행하기위해 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Kernel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다른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THP-specific code path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조정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815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Sec3.1.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Parallelized THP migration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현재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Linux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migration routine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은 단일 스레드 동작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단일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작업내에서의 데이터 제한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일반적으로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Base page size)</a:t>
            </a: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Variable-thread count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 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Copy subroutine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구현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 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move_page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요청 내에서 다른 물리적 범위에 데이터를 복사하기 위해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Helper thread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생성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Page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thread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개수의 단위로 나누어 복사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다양한 시스템 지원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sysfs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인터페이스를 통해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Parameter configuration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제공하여 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multi-thread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copy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활성화 및 비활성화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관련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CPU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수를 변경 제공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85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Sec3.1.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45154" y="2083160"/>
            <a:ext cx="697531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현재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Linux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는 메모리 간에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Serialized multi-page migration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지원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메모리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</a:rPr>
              <a:t>노드간에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할 페이지 포인터 목록을 전달하여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단일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system call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multi-page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지원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목록의 각 페이지의 크기에 해당하는 새 페이지가 할당되고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Work queue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할당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Copy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 완료되면 새 페이지가 테이블 항목에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Mapping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되고 이전 페이지 해제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최소한의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Parallel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한 단계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Optimization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 공격적이라면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Failure recovery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Cost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및 복잡성 증가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11CDE5-6A94-4B1A-85B8-C9395415C74B}"/>
              </a:ext>
            </a:extLst>
          </p:cNvPr>
          <p:cNvPicPr/>
          <p:nvPr/>
        </p:nvPicPr>
        <p:blipFill rotWithShape="1">
          <a:blip r:embed="rId3"/>
          <a:srcRect l="5811" t="3665" r="1332" b="50536"/>
          <a:stretch/>
        </p:blipFill>
        <p:spPr>
          <a:xfrm>
            <a:off x="1660151" y="980728"/>
            <a:ext cx="3888432" cy="180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16B725-724E-4DF0-9D8D-D253EB7411DB}"/>
              </a:ext>
            </a:extLst>
          </p:cNvPr>
          <p:cNvPicPr/>
          <p:nvPr/>
        </p:nvPicPr>
        <p:blipFill rotWithShape="1">
          <a:blip r:embed="rId3"/>
          <a:srcRect l="6664" t="50000" r="3936" b="3704"/>
          <a:stretch/>
        </p:blipFill>
        <p:spPr>
          <a:xfrm>
            <a:off x="5404567" y="980728"/>
            <a:ext cx="3528392" cy="1800200"/>
          </a:xfrm>
          <a:prstGeom prst="rect">
            <a:avLst/>
          </a:prstGeom>
        </p:spPr>
      </p:pic>
      <p:sp>
        <p:nvSpPr>
          <p:cNvPr id="8" name="부제목 4">
            <a:extLst>
              <a:ext uri="{FF2B5EF4-FFF2-40B4-BE49-F238E27FC236}">
                <a16:creationId xmlns:a16="http://schemas.microsoft.com/office/drawing/2014/main" id="{80FE9584-BFE9-4A4D-A69C-F16C0BA8C3C2}"/>
              </a:ext>
            </a:extLst>
          </p:cNvPr>
          <p:cNvSpPr txBox="1">
            <a:spLocks/>
          </p:cNvSpPr>
          <p:nvPr/>
        </p:nvSpPr>
        <p:spPr>
          <a:xfrm>
            <a:off x="1979712" y="44624"/>
            <a:ext cx="7665770" cy="898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Concurrent Multi-page Migration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713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Sec3.1.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43200" y="2143550"/>
            <a:ext cx="720080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단방향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migration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은 하드웨어를 비효율적으로 사용</a:t>
            </a:r>
            <a:endParaRPr lang="en-US" altLang="ko-KR" sz="14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Multi-level Memory System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에서는 단방향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이 일반적이지 않음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Locking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사용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Serialize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은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Optimization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을 저해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각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작업은 독립적인 페이지 할당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해제를 수행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Software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적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Overhead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가 높음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대칭적인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</a:rPr>
              <a:t>Page exchange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</a:rPr>
              <a:t>구현</a:t>
            </a:r>
            <a:endParaRPr lang="en-US" altLang="ko-KR" sz="14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새로운 페이지를 할당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해제 하는 대신 기존 물리적 페이지를 재사용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CPU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레지스터를 반복적 데이터교환의 임시 저장소로 사용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Migration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중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Cost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가 높은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Overhead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를 제거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Parallel page copy(Sec3.1.2), concurrent page migration(Sec3.1.3)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와 같은 복사 자체의 개선보다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    Software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overhead(allocation,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release)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제거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Page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의 크기와 상관없이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Throughput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을 증가시켜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Base page, THP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의 작업 모두 향상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-&gt; Exchange thread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가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isolation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상태로 작동한다면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Sec3.1.2, Sec3.1.3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모두 사용 가능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85BE29-14FC-432C-88BF-4E1E32663702}"/>
              </a:ext>
            </a:extLst>
          </p:cNvPr>
          <p:cNvPicPr/>
          <p:nvPr/>
        </p:nvPicPr>
        <p:blipFill rotWithShape="1">
          <a:blip r:embed="rId2"/>
          <a:srcRect l="4352" r="4352" b="51978"/>
          <a:stretch/>
        </p:blipFill>
        <p:spPr>
          <a:xfrm>
            <a:off x="2105832" y="436935"/>
            <a:ext cx="2903123" cy="1855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84E2E4-DD67-4003-BB7D-FE39DCD5255F}"/>
              </a:ext>
            </a:extLst>
          </p:cNvPr>
          <p:cNvPicPr/>
          <p:nvPr/>
        </p:nvPicPr>
        <p:blipFill rotWithShape="1">
          <a:blip r:embed="rId2"/>
          <a:srcRect l="6754" t="48022" r="8706"/>
          <a:stretch/>
        </p:blipFill>
        <p:spPr>
          <a:xfrm>
            <a:off x="5796137" y="445307"/>
            <a:ext cx="2520280" cy="1882419"/>
          </a:xfrm>
          <a:prstGeom prst="rect">
            <a:avLst/>
          </a:prstGeom>
        </p:spPr>
      </p:pic>
      <p:sp>
        <p:nvSpPr>
          <p:cNvPr id="8" name="부제목 4">
            <a:extLst>
              <a:ext uri="{FF2B5EF4-FFF2-40B4-BE49-F238E27FC236}">
                <a16:creationId xmlns:a16="http://schemas.microsoft.com/office/drawing/2014/main" id="{DF2FF7E4-B78B-40D7-990C-FE0304A55701}"/>
              </a:ext>
            </a:extLst>
          </p:cNvPr>
          <p:cNvSpPr txBox="1">
            <a:spLocks/>
          </p:cNvSpPr>
          <p:nvPr/>
        </p:nvSpPr>
        <p:spPr>
          <a:xfrm>
            <a:off x="1988512" y="-150919"/>
            <a:ext cx="7200800" cy="598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Symmetric Exchange of Pages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706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3778</Words>
  <Application>Microsoft Office PowerPoint</Application>
  <PresentationFormat>화면 슬라이드 쇼(4:3)</PresentationFormat>
  <Paragraphs>300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Adobe 고딕 Std B</vt:lpstr>
      <vt:lpstr>나눔고딕 ExtraBold</vt:lpstr>
      <vt:lpstr>맑은 고딕</vt:lpstr>
      <vt:lpstr>Arial</vt:lpstr>
      <vt:lpstr>Wingdings</vt:lpstr>
      <vt:lpstr>Office 테마</vt:lpstr>
      <vt:lpstr>Nimble Page Management for Tiered Memory Systems</vt:lpstr>
      <vt:lpstr>[Intro]</vt:lpstr>
      <vt:lpstr>[Intro]</vt:lpstr>
      <vt:lpstr>[Background]</vt:lpstr>
      <vt:lpstr>[Sec3.1]</vt:lpstr>
      <vt:lpstr>[Sec3.1.1]</vt:lpstr>
      <vt:lpstr>[Sec3.1.2]</vt:lpstr>
      <vt:lpstr>[Sec3.1.3]</vt:lpstr>
      <vt:lpstr>[Sec3.1.4]</vt:lpstr>
      <vt:lpstr>[Sec3.2]</vt:lpstr>
      <vt:lpstr>[Sec3.2]</vt:lpstr>
      <vt:lpstr>[Sec4.1]</vt:lpstr>
      <vt:lpstr>[Sec4.2.1]</vt:lpstr>
      <vt:lpstr>[Sec4.2.2]</vt:lpstr>
      <vt:lpstr>[Sec4.2.3]</vt:lpstr>
      <vt:lpstr>[Sec4.2.4]</vt:lpstr>
      <vt:lpstr>[Sec4.2.5]</vt:lpstr>
      <vt:lpstr>[Sec4.3]</vt:lpstr>
      <vt:lpstr>[Sec4.3]</vt:lpstr>
      <vt:lpstr>[Sec4.4]</vt:lpstr>
      <vt:lpstr>[Sec4.5]</vt:lpstr>
      <vt:lpstr>[Sec4.6]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이 용호</cp:lastModifiedBy>
  <cp:revision>23</cp:revision>
  <dcterms:created xsi:type="dcterms:W3CDTF">2014-05-11T04:19:55Z</dcterms:created>
  <dcterms:modified xsi:type="dcterms:W3CDTF">2020-02-16T11:52:17Z</dcterms:modified>
</cp:coreProperties>
</file>