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57917-7E33-4974-BC0B-D1EB1B7E3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76804E-D593-49DB-9F46-8F6B5F4E0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C16C2-AE29-417A-820C-24619C9A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1641E-FC81-47CD-AB65-F685D42B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71A98F-27E4-4EA0-B7F1-1BC5F38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EA837-8ACF-4FB5-9522-D6C7AD3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E7F53-102A-43F3-895A-E4C5593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45AC4-BBEB-461A-BA69-13270C44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405BD-FC3C-49A4-9B4E-0F2D7998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CB914-49AB-4CBD-853C-83AF8D8A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8D476B-6D00-49CC-AC62-6C17BF69E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31E985-7412-49AE-BD3D-8D55D4B4F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360F2-2325-436B-82B7-DF16835B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4E3CB-3D80-447B-A5C7-1B936EDF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CA8F-36ED-4F7A-ACED-B02AE413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36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66A1-F5F8-4494-BD15-FBFD8DC6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0F720-F8A9-4515-BCEC-44FAD8A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CC872-D176-457A-8C64-F27D7A56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80A0CF-2453-4DC6-88A6-76326E90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85B282-4CF2-4E2A-9FF2-F897561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9B42C-9C30-4003-A7AF-9B9B5EF8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1FA4FB-85CF-4D46-9A05-464F28D7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5309-C0DA-492E-8A62-F21D4A9F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D6425-E7C2-4060-841A-58E91F57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9823C-3188-49D3-90C6-BC76FA6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EAC49-397D-4DFC-979E-49E13AC4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77FD8-B1CB-438F-B982-301BD6AF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DF6D4A-3466-43BB-96B7-48828176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C5822-916E-416D-8A05-1EB8158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FDE61-BA35-4836-9175-EE0805C0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45059A-FE3A-46B0-937A-CB9809E6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C6C6-137E-471F-B410-C7C54750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ACE746-6FC8-409E-AEEF-A0D5A596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BB2439-4A92-4066-BD21-70700312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B272FF-F737-4ED8-A52D-460BB8A1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AEE88D-B6E6-46B8-9AD6-8EE508F65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CC7597-3AFF-44A1-8449-3EFA5565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804AF9-0A1A-4435-ABC6-2434E115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BD3D3C-9E8C-46BC-B10B-8FDA31A9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2DB8E-EE0B-4AD5-A51A-4FA35D4C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DE5D24-6D0C-4FFB-9176-8A3C480C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56555F-0AD2-418F-B4BC-C09CEBCC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61038D-8DF8-4375-AB57-744FC453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48E407-31D8-4684-9264-5289510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5599B-646C-4070-8DC4-CF5401F8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C4209-ECD2-4C9D-A188-5216AB8B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6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57A77-C09A-4327-ACB0-B230F628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F9643-47DF-4301-8611-EC44DEBF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960E33-01DB-4CD4-AEA3-156DB592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81486C-8B52-4BDD-97D6-6757E1C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558D2-5BCF-42CE-A6A2-C65ABE0A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65ED1-D584-4540-B554-804F444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4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9A64E-BB29-43E4-BB1B-D6B670FC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994592-D02D-488D-99C8-4F1DF001D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9F1551-2B69-43D5-B3A1-3E7AF15A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14457F-7938-4748-859C-426870EC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C64D8-A2FD-466F-9326-81E801A9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7CA47-E8EF-4DAA-BCD2-B74307F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0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4357FB-2692-439C-8FF9-8F576E32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C1DA4-A6C5-47CD-B94A-D28E178E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06A00-3CF0-4159-B8AD-368B8D4F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03E4-DEC4-4F2A-A70C-18455A391CEB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67878-572D-4030-9780-980D8E4A8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1EECA-B74D-412A-882E-B80867B4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3C09-C67B-43F5-A1FF-FD0A7EC17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CD43-B8A0-4285-88DA-BE475397E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機械学習帳</a:t>
            </a:r>
            <a:r>
              <a:rPr kumimoji="1" lang="en-US" altLang="ja-JP" b="1" dirty="0"/>
              <a:t>#8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BC59FB-9FAC-42F0-964B-A15C1D337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C1C67-219D-4A5D-83FB-075C6AF4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ニューロン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195DCD-FEFC-4F6C-AACC-B781FAE0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実際のニューロンとは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5567C3-F235-43EA-8A19-AC9EB5F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23" y="2998059"/>
            <a:ext cx="3922122" cy="20541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6CF35C9-2C4F-419C-836D-7390C8376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"/>
          <a:stretch/>
        </p:blipFill>
        <p:spPr>
          <a:xfrm>
            <a:off x="4922845" y="2901731"/>
            <a:ext cx="4097603" cy="21504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5D316BE-4C17-4B6E-89DD-471CE5B00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929" y="1941327"/>
            <a:ext cx="1404389" cy="42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AED2D-8682-4A5B-85BD-49541AAB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Artificial Neural Network(ANN)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F414E-8125-4654-97A7-521D3879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人工ニューロン</a:t>
            </a:r>
            <a:r>
              <a:rPr lang="en-US" altLang="ja-JP" dirty="0"/>
              <a:t>(artificial neuron)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F50849-AE1A-4099-8226-E7039B11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73" y="2329016"/>
            <a:ext cx="4276854" cy="36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C5DD-A585-4F53-B146-84978FA8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ANN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3BEF22-56D7-49E8-979F-3C33D8F1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パーセプトロン</a:t>
            </a:r>
            <a:r>
              <a:rPr lang="en-US" altLang="ja-JP" dirty="0"/>
              <a:t>(perceptron)</a:t>
            </a:r>
          </a:p>
          <a:p>
            <a:pPr lvl="1"/>
            <a:r>
              <a:rPr lang="ja-JP" altLang="en-US" dirty="0"/>
              <a:t>先週のコバヤシさんが頑張ってくれたとこ</a:t>
            </a:r>
            <a:endParaRPr lang="en-US" altLang="ja-JP" dirty="0"/>
          </a:p>
          <a:p>
            <a:pPr lvl="1"/>
            <a:r>
              <a:rPr kumimoji="1" lang="ja-JP" altLang="en-US" dirty="0"/>
              <a:t>単体だと</a:t>
            </a:r>
            <a:r>
              <a:rPr kumimoji="1" lang="en-US" altLang="ja-JP" dirty="0"/>
              <a:t>XOR</a:t>
            </a:r>
            <a:r>
              <a:rPr kumimoji="1" lang="ja-JP" altLang="en-US" dirty="0"/>
              <a:t>問題が解けない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278DFC-500F-470F-887C-D114DA09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07" y="3293305"/>
            <a:ext cx="5188146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81B54-B647-4FDD-903C-239F40B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Deep Neural Network(Deep)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26EBB-E694-412F-8AB2-2CA57895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4351338"/>
          </a:xfrm>
        </p:spPr>
        <p:txBody>
          <a:bodyPr/>
          <a:lstStyle/>
          <a:p>
            <a:r>
              <a:rPr kumimoji="1" lang="en-US" altLang="ja-JP" dirty="0"/>
              <a:t>MLP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multi-layer </a:t>
            </a:r>
            <a:r>
              <a:rPr kumimoji="1" lang="en-US" altLang="ja-JP" dirty="0" err="1"/>
              <a:t>parceptron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多層させて</a:t>
            </a:r>
            <a:r>
              <a:rPr lang="en-US" altLang="ja-JP" dirty="0"/>
              <a:t>XOR</a:t>
            </a:r>
            <a:r>
              <a:rPr lang="ja-JP" altLang="en-US" dirty="0"/>
              <a:t>問題を解決</a:t>
            </a:r>
            <a:endParaRPr lang="en-US" altLang="ja-JP" dirty="0"/>
          </a:p>
          <a:p>
            <a:pPr lvl="1"/>
            <a:r>
              <a:rPr kumimoji="1" lang="ja-JP" altLang="en-US" dirty="0"/>
              <a:t>学習には勾配降下法なので損失関数</a:t>
            </a:r>
            <a:r>
              <a:rPr kumimoji="1" lang="en-US" altLang="ja-JP" dirty="0"/>
              <a:t>(Loss Function)</a:t>
            </a:r>
            <a:r>
              <a:rPr kumimoji="1" lang="ja-JP" altLang="en-US" dirty="0"/>
              <a:t>の勾配を計算する必要がある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3984F48-E17B-4379-92B4-5D9F57AF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6" y="4001294"/>
            <a:ext cx="3237010" cy="26124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0339942-55C2-4F95-99CC-AB640EEE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80" y="2651786"/>
            <a:ext cx="4399394" cy="2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31F21-5768-42B7-A78B-0540B221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D</a:t>
            </a:r>
            <a:r>
              <a:rPr kumimoji="1" lang="en-US" altLang="ja-JP" b="1" dirty="0"/>
              <a:t>NN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84220-923A-4610-8BAB-DB2A3B8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ユニット（素子、ニューロン）ごとに勾配計算が必要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でもこれに１つずつ計算するの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9D5D1-03D3-4FFA-B467-7076F4FEE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7" b="10703"/>
          <a:stretch/>
        </p:blipFill>
        <p:spPr>
          <a:xfrm>
            <a:off x="3600476" y="2610854"/>
            <a:ext cx="4991047" cy="10427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C01970-7401-4A8B-8307-862689AD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4" y="4402334"/>
            <a:ext cx="6289029" cy="1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4462C-78A3-4B1A-8D55-9F344B59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DNN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C4324-79DD-45B2-9A83-4F2387C8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誤差逆伝播（</a:t>
            </a:r>
            <a:r>
              <a:rPr kumimoji="1" lang="en-US" altLang="ja-JP" dirty="0"/>
              <a:t>back propagation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勾配を効率よく計算する方法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47D366-FA28-4440-8FA4-F86F0AD4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2728"/>
            <a:ext cx="5211401" cy="31971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542E54-C864-4B7D-AAF6-942DBCD4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49" y="1690688"/>
            <a:ext cx="4309251" cy="28200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4158ED-34A0-4D4F-9EB2-A38C7C976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14" y="4854499"/>
            <a:ext cx="2868768" cy="5215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C81EC3F-B394-4152-A04A-2A1CF7D78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38" y="5520330"/>
            <a:ext cx="2642042" cy="4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F8E1C-FC2E-43AB-8CD6-80AF58A9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DNN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D6EE2-4216-4173-932D-8F4E098C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そのあとの</a:t>
            </a:r>
            <a:r>
              <a:rPr kumimoji="1" lang="en-US" altLang="ja-JP" dirty="0"/>
              <a:t>DNN</a:t>
            </a:r>
          </a:p>
          <a:p>
            <a:pPr lvl="1"/>
            <a:r>
              <a:rPr kumimoji="1" lang="ja-JP" altLang="en-US" dirty="0"/>
              <a:t>それぞれでも</a:t>
            </a:r>
            <a:r>
              <a:rPr kumimoji="1" lang="en-US" altLang="ja-JP" dirty="0"/>
              <a:t>DNN</a:t>
            </a:r>
            <a:r>
              <a:rPr kumimoji="1" lang="ja-JP" altLang="en-US" dirty="0"/>
              <a:t>は勾配消失問題があり、初期化や正規化、活性化関数を適応しても</a:t>
            </a:r>
            <a:r>
              <a:rPr kumimoji="1" lang="en-US" altLang="ja-JP" dirty="0"/>
              <a:t>10</a:t>
            </a:r>
            <a:r>
              <a:rPr kumimoji="1" lang="ja-JP" altLang="en-US" dirty="0"/>
              <a:t>層、</a:t>
            </a:r>
            <a:r>
              <a:rPr kumimoji="1" lang="en-US" altLang="ja-JP" dirty="0"/>
              <a:t>20</a:t>
            </a:r>
            <a:r>
              <a:rPr kumimoji="1" lang="ja-JP" altLang="en-US" dirty="0"/>
              <a:t>層が限界だったが、</a:t>
            </a:r>
            <a:r>
              <a:rPr kumimoji="1" lang="en-US" altLang="ja-JP" dirty="0"/>
              <a:t>ResNet-50,101,152(CNN</a:t>
            </a:r>
            <a:r>
              <a:rPr kumimoji="1" lang="ja-JP" altLang="en-US" dirty="0"/>
              <a:t>の</a:t>
            </a:r>
            <a:r>
              <a:rPr lang="ja-JP" altLang="en-US" dirty="0"/>
              <a:t>多層ネットワーク</a:t>
            </a:r>
            <a:r>
              <a:rPr kumimoji="1" lang="en-US" altLang="ja-JP" dirty="0"/>
              <a:t>)</a:t>
            </a:r>
            <a:r>
              <a:rPr lang="ja-JP" altLang="en-US" dirty="0"/>
              <a:t>に組み込まれた</a:t>
            </a:r>
            <a:r>
              <a:rPr kumimoji="1" lang="ja-JP" altLang="en-US" dirty="0"/>
              <a:t>残差接続</a:t>
            </a:r>
            <a:r>
              <a:rPr lang="en-US" altLang="ja-JP" dirty="0"/>
              <a:t>(residual connection)</a:t>
            </a:r>
            <a:r>
              <a:rPr lang="ja-JP" altLang="en-US" dirty="0"/>
              <a:t>の登場で</a:t>
            </a:r>
            <a:r>
              <a:rPr lang="en-US" altLang="ja-JP" dirty="0"/>
              <a:t>1000</a:t>
            </a:r>
            <a:r>
              <a:rPr lang="ja-JP" altLang="en-US" dirty="0"/>
              <a:t>層でも学習可能となった。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CNN</a:t>
            </a:r>
          </a:p>
          <a:p>
            <a:pPr lvl="1"/>
            <a:r>
              <a:rPr kumimoji="1" lang="ja-JP" altLang="en-US" dirty="0"/>
              <a:t>視覚野から着想を得た</a:t>
            </a:r>
            <a:r>
              <a:rPr kumimoji="1" lang="en-US" altLang="ja-JP" dirty="0"/>
              <a:t>NN</a:t>
            </a:r>
            <a:r>
              <a:rPr kumimoji="1" lang="ja-JP" altLang="en-US" dirty="0"/>
              <a:t>で、畳み込み層（</a:t>
            </a:r>
            <a:r>
              <a:rPr lang="en-US" altLang="ja-JP" dirty="0"/>
              <a:t>Convolution Layer</a:t>
            </a:r>
            <a:r>
              <a:rPr kumimoji="1" lang="ja-JP" altLang="en-US" dirty="0"/>
              <a:t>）とプーリング層（</a:t>
            </a:r>
            <a:r>
              <a:rPr lang="en-US" altLang="ja-JP" dirty="0"/>
              <a:t>Pooling Layer</a:t>
            </a:r>
            <a:r>
              <a:rPr kumimoji="1" lang="ja-JP" altLang="en-US" dirty="0"/>
              <a:t>）を追加した。最初の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LeNet</a:t>
            </a:r>
            <a:r>
              <a:rPr kumimoji="1" lang="ja-JP" altLang="en-US" dirty="0"/>
              <a:t>と呼ばれる。</a:t>
            </a:r>
          </a:p>
        </p:txBody>
      </p:sp>
    </p:spTree>
    <p:extLst>
      <p:ext uri="{BB962C8B-B14F-4D97-AF65-F5344CB8AC3E}">
        <p14:creationId xmlns:p14="http://schemas.microsoft.com/office/powerpoint/2010/main" val="9614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99081-6852-48A3-A467-1D7CE8F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D793F-AF77-4981-ADF8-65E5780E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 err="1">
                <a:solidFill>
                  <a:srgbClr val="FF0000"/>
                </a:solidFill>
              </a:rPr>
              <a:t>colab</a:t>
            </a:r>
            <a:r>
              <a:rPr kumimoji="1" lang="ja-JP" altLang="en-US" b="1" dirty="0" err="1">
                <a:solidFill>
                  <a:srgbClr val="FF0000"/>
                </a:solidFill>
              </a:rPr>
              <a:t>での</a:t>
            </a:r>
            <a:r>
              <a:rPr kumimoji="1" lang="ja-JP" altLang="en-US" b="1" dirty="0">
                <a:solidFill>
                  <a:srgbClr val="FF0000"/>
                </a:solidFill>
              </a:rPr>
              <a:t>実装パート</a:t>
            </a:r>
          </a:p>
        </p:txBody>
      </p:sp>
    </p:spTree>
    <p:extLst>
      <p:ext uri="{BB962C8B-B14F-4D97-AF65-F5344CB8AC3E}">
        <p14:creationId xmlns:p14="http://schemas.microsoft.com/office/powerpoint/2010/main" val="25506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215</Words>
  <Application>Microsoft Office PowerPoint</Application>
  <PresentationFormat>ワイド画面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機械学習帳#8</vt:lpstr>
      <vt:lpstr>ニューロン</vt:lpstr>
      <vt:lpstr>Artificial Neural Network(ANN)</vt:lpstr>
      <vt:lpstr>ANN</vt:lpstr>
      <vt:lpstr>Deep Neural Network(Deep)</vt:lpstr>
      <vt:lpstr>DNN</vt:lpstr>
      <vt:lpstr>DNN</vt:lpstr>
      <vt:lpstr>DNN</vt:lpstr>
      <vt:lpstr>実装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機械学習帳#8</dc:title>
  <dc:creator>b042ff</dc:creator>
  <cp:lastModifiedBy>b042ff</cp:lastModifiedBy>
  <cp:revision>16</cp:revision>
  <dcterms:created xsi:type="dcterms:W3CDTF">2023-07-07T07:52:08Z</dcterms:created>
  <dcterms:modified xsi:type="dcterms:W3CDTF">2023-07-12T03:29:19Z</dcterms:modified>
</cp:coreProperties>
</file>