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7" r:id="rId2"/>
    <p:sldId id="258" r:id="rId3"/>
    <p:sldId id="261" r:id="rId4"/>
    <p:sldId id="260" r:id="rId5"/>
    <p:sldId id="262" r:id="rId6"/>
    <p:sldId id="263" r:id="rId7"/>
    <p:sldId id="266" r:id="rId8"/>
    <p:sldId id="264" r:id="rId9"/>
    <p:sldId id="267" r:id="rId10"/>
    <p:sldId id="268" r:id="rId11"/>
    <p:sldId id="269" r:id="rId12"/>
    <p:sldId id="270" r:id="rId13"/>
    <p:sldId id="279" r:id="rId14"/>
    <p:sldId id="280" r:id="rId15"/>
    <p:sldId id="281" r:id="rId16"/>
    <p:sldId id="282" r:id="rId17"/>
    <p:sldId id="283" r:id="rId18"/>
    <p:sldId id="284" r:id="rId19"/>
    <p:sldId id="285" r:id="rId20"/>
    <p:sldId id="287" r:id="rId21"/>
    <p:sldId id="271" r:id="rId22"/>
    <p:sldId id="272" r:id="rId23"/>
    <p:sldId id="274" r:id="rId24"/>
    <p:sldId id="273" r:id="rId25"/>
    <p:sldId id="276" r:id="rId26"/>
    <p:sldId id="275" r:id="rId27"/>
    <p:sldId id="277" r:id="rId28"/>
    <p:sldId id="288" r:id="rId29"/>
    <p:sldId id="289" r:id="rId3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25" autoAdjust="0"/>
    <p:restoredTop sz="94660"/>
  </p:normalViewPr>
  <p:slideViewPr>
    <p:cSldViewPr snapToGrid="0">
      <p:cViewPr varScale="1">
        <p:scale>
          <a:sx n="69" d="100"/>
          <a:sy n="69" d="100"/>
        </p:scale>
        <p:origin x="58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076F28-6B10-47FB-9085-F8A89FA3FB3A}" type="datetimeFigureOut">
              <a:rPr kumimoji="1" lang="ja-JP" altLang="en-US" smtClean="0"/>
              <a:t>2023/6/12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48306A-C07E-4032-B120-E6C9C3B87A3A}" type="slidenum">
              <a:rPr kumimoji="1" lang="ja-JP" altLang="en-US" smtClean="0"/>
              <a:t>‹#›</a:t>
            </a:fld>
            <a:endParaRPr kumimoji="1" lang="ja-JP" altLang="en-US"/>
          </a:p>
        </p:txBody>
      </p:sp>
    </p:spTree>
    <p:extLst>
      <p:ext uri="{BB962C8B-B14F-4D97-AF65-F5344CB8AC3E}">
        <p14:creationId xmlns:p14="http://schemas.microsoft.com/office/powerpoint/2010/main" val="34020184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a:solidFill>
                  <a:schemeClr val="tx1"/>
                </a:solidFill>
                <a:effectLst/>
                <a:latin typeface="+mn-lt"/>
                <a:ea typeface="+mn-ea"/>
                <a:cs typeface="+mn-cs"/>
              </a:rPr>
              <a:t>異なる自己学習方法による擬似ラベルの生成と利用方法の比較。</a:t>
            </a:r>
            <a:r>
              <a:rPr kumimoji="1" lang="en-US" altLang="ja-JP" sz="1200" kern="1200" dirty="0">
                <a:solidFill>
                  <a:schemeClr val="tx1"/>
                </a:solidFill>
                <a:effectLst/>
                <a:latin typeface="+mn-lt"/>
                <a:ea typeface="+mn-ea"/>
                <a:cs typeface="+mn-cs"/>
              </a:rPr>
              <a:t>(a) Pseudo Labeling</a:t>
            </a:r>
            <a:r>
              <a:rPr kumimoji="1" lang="ja-JP" altLang="ja-JP" sz="1200" kern="1200" dirty="0">
                <a:solidFill>
                  <a:schemeClr val="tx1"/>
                </a:solidFill>
                <a:effectLst/>
                <a:latin typeface="+mn-lt"/>
                <a:ea typeface="+mn-ea"/>
                <a:cs typeface="+mn-cs"/>
              </a:rPr>
              <a:t>と</a:t>
            </a:r>
            <a:r>
              <a:rPr kumimoji="1" lang="en-US" altLang="ja-JP" sz="1200" kern="1200" dirty="0" err="1">
                <a:solidFill>
                  <a:schemeClr val="tx1"/>
                </a:solidFill>
                <a:effectLst/>
                <a:latin typeface="+mn-lt"/>
                <a:ea typeface="+mn-ea"/>
                <a:cs typeface="+mn-cs"/>
              </a:rPr>
              <a:t>FixMatch</a:t>
            </a:r>
            <a:r>
              <a:rPr kumimoji="1" lang="ja-JP" altLang="ja-JP" sz="1200" kern="1200" dirty="0">
                <a:solidFill>
                  <a:schemeClr val="tx1"/>
                </a:solidFill>
                <a:effectLst/>
                <a:latin typeface="+mn-lt"/>
                <a:ea typeface="+mn-ea"/>
                <a:cs typeface="+mn-cs"/>
              </a:rPr>
              <a:t>は同じモデルで擬似ラベルを生成・利用する。</a:t>
            </a:r>
            <a:r>
              <a:rPr kumimoji="1" lang="en-US" altLang="ja-JP" sz="1200" kern="1200" dirty="0">
                <a:solidFill>
                  <a:schemeClr val="tx1"/>
                </a:solidFill>
                <a:effectLst/>
                <a:latin typeface="+mn-lt"/>
                <a:ea typeface="+mn-ea"/>
                <a:cs typeface="+mn-cs"/>
              </a:rPr>
              <a:t>(b) Mean Teacher</a:t>
            </a:r>
            <a:r>
              <a:rPr kumimoji="1" lang="ja-JP" altLang="ja-JP" sz="1200" kern="1200" dirty="0">
                <a:solidFill>
                  <a:schemeClr val="tx1"/>
                </a:solidFill>
                <a:effectLst/>
                <a:latin typeface="+mn-lt"/>
                <a:ea typeface="+mn-ea"/>
                <a:cs typeface="+mn-cs"/>
              </a:rPr>
              <a:t>は、現在のモデルの指数移動平均</a:t>
            </a:r>
            <a:r>
              <a:rPr kumimoji="1" lang="en-US" altLang="ja-JP" sz="1200" kern="1200" dirty="0">
                <a:solidFill>
                  <a:schemeClr val="tx1"/>
                </a:solidFill>
                <a:effectLst/>
                <a:latin typeface="+mn-lt"/>
                <a:ea typeface="+mn-ea"/>
                <a:cs typeface="+mn-cs"/>
              </a:rPr>
              <a:t>(EMA)</a:t>
            </a:r>
            <a:r>
              <a:rPr kumimoji="1" lang="ja-JP" altLang="ja-JP" sz="1200" kern="1200" dirty="0">
                <a:solidFill>
                  <a:schemeClr val="tx1"/>
                </a:solidFill>
                <a:effectLst/>
                <a:latin typeface="+mn-lt"/>
                <a:ea typeface="+mn-ea"/>
                <a:cs typeface="+mn-cs"/>
              </a:rPr>
              <a:t>から擬似ラベルを生成する。</a:t>
            </a:r>
            <a:r>
              <a:rPr kumimoji="1" lang="en-US" altLang="ja-JP" sz="1200" kern="1200" dirty="0">
                <a:solidFill>
                  <a:schemeClr val="tx1"/>
                </a:solidFill>
                <a:effectLst/>
                <a:latin typeface="+mn-lt"/>
                <a:ea typeface="+mn-ea"/>
                <a:cs typeface="+mn-cs"/>
              </a:rPr>
              <a:t>(c) Noisy Student</a:t>
            </a:r>
            <a:r>
              <a:rPr kumimoji="1" lang="ja-JP" altLang="ja-JP" sz="1200" kern="1200" dirty="0">
                <a:solidFill>
                  <a:schemeClr val="tx1"/>
                </a:solidFill>
                <a:effectLst/>
                <a:latin typeface="+mn-lt"/>
                <a:ea typeface="+mn-ea"/>
                <a:cs typeface="+mn-cs"/>
              </a:rPr>
              <a:t>は、前回の学習で得られた教師モデルから擬似ラベルを生成する。</a:t>
            </a:r>
            <a:r>
              <a:rPr kumimoji="1" lang="en-US" altLang="ja-JP" sz="1200" kern="1200" dirty="0">
                <a:solidFill>
                  <a:schemeClr val="tx1"/>
                </a:solidFill>
                <a:effectLst/>
                <a:latin typeface="+mn-lt"/>
                <a:ea typeface="+mn-ea"/>
                <a:cs typeface="+mn-cs"/>
              </a:rPr>
              <a:t>(d) DST</a:t>
            </a:r>
            <a:r>
              <a:rPr kumimoji="1" lang="ja-JP" altLang="ja-JP" sz="1200" kern="1200" dirty="0">
                <a:solidFill>
                  <a:schemeClr val="tx1"/>
                </a:solidFill>
                <a:effectLst/>
                <a:latin typeface="+mn-lt"/>
                <a:ea typeface="+mn-ea"/>
                <a:cs typeface="+mn-cs"/>
              </a:rPr>
              <a:t>は、頭部</a:t>
            </a:r>
            <a:r>
              <a:rPr kumimoji="1" lang="en-US" altLang="ja-JP" sz="1200" kern="1200" dirty="0">
                <a:solidFill>
                  <a:schemeClr val="tx1"/>
                </a:solidFill>
                <a:effectLst/>
                <a:latin typeface="+mn-lt"/>
                <a:ea typeface="+mn-ea"/>
                <a:cs typeface="+mn-cs"/>
              </a:rPr>
              <a:t>h</a:t>
            </a:r>
            <a:r>
              <a:rPr kumimoji="1" lang="ja-JP" altLang="ja-JP" sz="1200" kern="1200" dirty="0">
                <a:solidFill>
                  <a:schemeClr val="tx1"/>
                </a:solidFill>
                <a:effectLst/>
                <a:latin typeface="+mn-lt"/>
                <a:ea typeface="+mn-ea"/>
                <a:cs typeface="+mn-cs"/>
              </a:rPr>
              <a:t>から擬似ラベルを生成し、パラメータに依存しない擬似頭部</a:t>
            </a:r>
            <a:r>
              <a:rPr kumimoji="1" lang="en-US" altLang="ja-JP" sz="1200" kern="1200" dirty="0">
                <a:solidFill>
                  <a:schemeClr val="tx1"/>
                </a:solidFill>
                <a:effectLst/>
                <a:latin typeface="+mn-lt"/>
                <a:ea typeface="+mn-ea"/>
                <a:cs typeface="+mn-cs"/>
              </a:rPr>
              <a:t>h$_{pseudo}$</a:t>
            </a:r>
            <a:r>
              <a:rPr kumimoji="1" lang="ja-JP" altLang="ja-JP" sz="1200" kern="1200" dirty="0" err="1">
                <a:solidFill>
                  <a:schemeClr val="tx1"/>
                </a:solidFill>
                <a:effectLst/>
                <a:latin typeface="+mn-lt"/>
                <a:ea typeface="+mn-ea"/>
                <a:cs typeface="+mn-cs"/>
              </a:rPr>
              <a:t>の擬</a:t>
            </a:r>
            <a:r>
              <a:rPr kumimoji="1" lang="ja-JP" altLang="ja-JP" sz="1200" kern="1200" dirty="0">
                <a:solidFill>
                  <a:schemeClr val="tx1"/>
                </a:solidFill>
                <a:effectLst/>
                <a:latin typeface="+mn-lt"/>
                <a:ea typeface="+mn-ea"/>
                <a:cs typeface="+mn-cs"/>
              </a:rPr>
              <a:t>似ラベルを利用する．</a:t>
            </a:r>
            <a:endParaRPr kumimoji="1" lang="ja-JP" altLang="en-US" dirty="0"/>
          </a:p>
        </p:txBody>
      </p:sp>
      <p:sp>
        <p:nvSpPr>
          <p:cNvPr id="4" name="スライド番号プレースホルダー 3"/>
          <p:cNvSpPr>
            <a:spLocks noGrp="1"/>
          </p:cNvSpPr>
          <p:nvPr>
            <p:ph type="sldNum" sz="quarter" idx="5"/>
          </p:nvPr>
        </p:nvSpPr>
        <p:spPr/>
        <p:txBody>
          <a:bodyPr/>
          <a:lstStyle/>
          <a:p>
            <a:fld id="{B448306A-C07E-4032-B120-E6C9C3B87A3A}" type="slidenum">
              <a:rPr kumimoji="1" lang="ja-JP" altLang="en-US" smtClean="0"/>
              <a:t>17</a:t>
            </a:fld>
            <a:endParaRPr kumimoji="1" lang="ja-JP" altLang="en-US"/>
          </a:p>
        </p:txBody>
      </p:sp>
    </p:spTree>
    <p:extLst>
      <p:ext uri="{BB962C8B-B14F-4D97-AF65-F5344CB8AC3E}">
        <p14:creationId xmlns:p14="http://schemas.microsoft.com/office/powerpoint/2010/main" val="399773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過去の知見（参考文献）と一致</a:t>
            </a:r>
          </a:p>
        </p:txBody>
      </p:sp>
      <p:sp>
        <p:nvSpPr>
          <p:cNvPr id="4" name="スライド番号プレースホルダー 3"/>
          <p:cNvSpPr>
            <a:spLocks noGrp="1"/>
          </p:cNvSpPr>
          <p:nvPr>
            <p:ph type="sldNum" sz="quarter" idx="5"/>
          </p:nvPr>
        </p:nvSpPr>
        <p:spPr/>
        <p:txBody>
          <a:bodyPr/>
          <a:lstStyle/>
          <a:p>
            <a:fld id="{B448306A-C07E-4032-B120-E6C9C3B87A3A}" type="slidenum">
              <a:rPr kumimoji="1" lang="ja-JP" altLang="en-US" smtClean="0"/>
              <a:t>24</a:t>
            </a:fld>
            <a:endParaRPr kumimoji="1" lang="ja-JP" altLang="en-US"/>
          </a:p>
        </p:txBody>
      </p:sp>
    </p:spTree>
    <p:extLst>
      <p:ext uri="{BB962C8B-B14F-4D97-AF65-F5344CB8AC3E}">
        <p14:creationId xmlns:p14="http://schemas.microsoft.com/office/powerpoint/2010/main" val="1527948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14:m>
                  <m:oMath xmlns:m="http://schemas.openxmlformats.org/officeDocument/2006/math">
                    <m:r>
                      <a:rPr kumimoji="1" lang="ja-JP" altLang="en-US" i="1" smtClean="0">
                        <a:latin typeface="Cambria Math" panose="02040503050406030204" pitchFamily="18" charset="0"/>
                      </a:rPr>
                      <m:t>𝜓</m:t>
                    </m:r>
                  </m:oMath>
                </a14:m>
                <a:r>
                  <a:rPr kumimoji="1" lang="ja-JP" altLang="en-US" dirty="0"/>
                  <a:t>ぷさい</a:t>
                </a:r>
              </a:p>
            </p:txBody>
          </p:sp>
        </mc:Choice>
        <mc:Fallback xmlns="">
          <p:sp>
            <p:nvSpPr>
              <p:cNvPr id="3" name="ノート プレースホルダー 2"/>
              <p:cNvSpPr>
                <a:spLocks noGrp="1"/>
              </p:cNvSpPr>
              <p:nvPr>
                <p:ph type="body" idx="1"/>
              </p:nvPr>
            </p:nvSpPr>
            <p:spPr/>
            <p:txBody>
              <a:bodyPr/>
              <a:lstStyle/>
              <a:p>
                <a:r>
                  <a:rPr kumimoji="1" lang="ja-JP" altLang="en-US" i="0">
                    <a:latin typeface="Cambria Math" panose="02040503050406030204" pitchFamily="18" charset="0"/>
                  </a:rPr>
                  <a:t>𝜓</a:t>
                </a:r>
                <a:r>
                  <a:rPr kumimoji="1" lang="ja-JP" altLang="en-US" dirty="0"/>
                  <a:t>ぷさい</a:t>
                </a:r>
              </a:p>
            </p:txBody>
          </p:sp>
        </mc:Fallback>
      </mc:AlternateContent>
      <p:sp>
        <p:nvSpPr>
          <p:cNvPr id="4" name="スライド番号プレースホルダー 3"/>
          <p:cNvSpPr>
            <a:spLocks noGrp="1"/>
          </p:cNvSpPr>
          <p:nvPr>
            <p:ph type="sldNum" sz="quarter" idx="5"/>
          </p:nvPr>
        </p:nvSpPr>
        <p:spPr/>
        <p:txBody>
          <a:bodyPr/>
          <a:lstStyle/>
          <a:p>
            <a:fld id="{B448306A-C07E-4032-B120-E6C9C3B87A3A}" type="slidenum">
              <a:rPr kumimoji="1" lang="ja-JP" altLang="en-US" smtClean="0"/>
              <a:t>27</a:t>
            </a:fld>
            <a:endParaRPr kumimoji="1" lang="ja-JP" altLang="en-US"/>
          </a:p>
        </p:txBody>
      </p:sp>
    </p:spTree>
    <p:extLst>
      <p:ext uri="{BB962C8B-B14F-4D97-AF65-F5344CB8AC3E}">
        <p14:creationId xmlns:p14="http://schemas.microsoft.com/office/powerpoint/2010/main" val="3908025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B5781E-3681-487C-BE5E-DE1DD102C3E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B9A84DA-5C3D-49E2-9CF5-894C690A15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C4E44A6F-D2A8-40C3-99C5-A5B6577C0CB5}"/>
              </a:ext>
            </a:extLst>
          </p:cNvPr>
          <p:cNvSpPr>
            <a:spLocks noGrp="1"/>
          </p:cNvSpPr>
          <p:nvPr>
            <p:ph type="dt" sz="half" idx="10"/>
          </p:nvPr>
        </p:nvSpPr>
        <p:spPr/>
        <p:txBody>
          <a:bodyPr/>
          <a:lstStyle/>
          <a:p>
            <a:fld id="{C1EAF33E-4E74-4F8A-A4D0-5351A5F98A5E}" type="datetime1">
              <a:rPr kumimoji="1" lang="ja-JP" altLang="en-US" smtClean="0"/>
              <a:t>2023/6/12</a:t>
            </a:fld>
            <a:endParaRPr kumimoji="1" lang="ja-JP" altLang="en-US"/>
          </a:p>
        </p:txBody>
      </p:sp>
      <p:sp>
        <p:nvSpPr>
          <p:cNvPr id="5" name="フッター プレースホルダー 4">
            <a:extLst>
              <a:ext uri="{FF2B5EF4-FFF2-40B4-BE49-F238E27FC236}">
                <a16:creationId xmlns:a16="http://schemas.microsoft.com/office/drawing/2014/main" id="{9BA0930F-1826-4A80-A738-FA5057A31BA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14ED98B-778E-4BA9-B520-26FCF55AABC8}"/>
              </a:ext>
            </a:extLst>
          </p:cNvPr>
          <p:cNvSpPr>
            <a:spLocks noGrp="1"/>
          </p:cNvSpPr>
          <p:nvPr>
            <p:ph type="sldNum" sz="quarter" idx="12"/>
          </p:nvPr>
        </p:nvSpPr>
        <p:spPr/>
        <p:txBody>
          <a:bodyPr/>
          <a:lstStyle/>
          <a:p>
            <a:fld id="{24EA46AB-3899-448D-80AA-0C961C9BC68C}" type="slidenum">
              <a:rPr kumimoji="1" lang="ja-JP" altLang="en-US" smtClean="0"/>
              <a:t>‹#›</a:t>
            </a:fld>
            <a:endParaRPr kumimoji="1" lang="ja-JP" altLang="en-US"/>
          </a:p>
        </p:txBody>
      </p:sp>
    </p:spTree>
    <p:extLst>
      <p:ext uri="{BB962C8B-B14F-4D97-AF65-F5344CB8AC3E}">
        <p14:creationId xmlns:p14="http://schemas.microsoft.com/office/powerpoint/2010/main" val="2888385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D8AC49-C3DD-488C-ABB1-6AF7080992F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9B9E422-EE96-4BC6-8A77-4F8146A2FBC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28D1BE9-1884-492B-A015-33FEA9D21E89}"/>
              </a:ext>
            </a:extLst>
          </p:cNvPr>
          <p:cNvSpPr>
            <a:spLocks noGrp="1"/>
          </p:cNvSpPr>
          <p:nvPr>
            <p:ph type="dt" sz="half" idx="10"/>
          </p:nvPr>
        </p:nvSpPr>
        <p:spPr/>
        <p:txBody>
          <a:bodyPr/>
          <a:lstStyle/>
          <a:p>
            <a:fld id="{459C6DF8-5ED1-4925-AD2D-FA6EB4E42124}" type="datetime1">
              <a:rPr kumimoji="1" lang="ja-JP" altLang="en-US" smtClean="0"/>
              <a:t>2023/6/12</a:t>
            </a:fld>
            <a:endParaRPr kumimoji="1" lang="ja-JP" altLang="en-US"/>
          </a:p>
        </p:txBody>
      </p:sp>
      <p:sp>
        <p:nvSpPr>
          <p:cNvPr id="5" name="フッター プレースホルダー 4">
            <a:extLst>
              <a:ext uri="{FF2B5EF4-FFF2-40B4-BE49-F238E27FC236}">
                <a16:creationId xmlns:a16="http://schemas.microsoft.com/office/drawing/2014/main" id="{BA7F5B5C-A4F4-4910-BCB9-23A5ED986F2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F283251-1BE6-4B32-9FC6-507F6C40700C}"/>
              </a:ext>
            </a:extLst>
          </p:cNvPr>
          <p:cNvSpPr>
            <a:spLocks noGrp="1"/>
          </p:cNvSpPr>
          <p:nvPr>
            <p:ph type="sldNum" sz="quarter" idx="12"/>
          </p:nvPr>
        </p:nvSpPr>
        <p:spPr/>
        <p:txBody>
          <a:bodyPr/>
          <a:lstStyle/>
          <a:p>
            <a:fld id="{24EA46AB-3899-448D-80AA-0C961C9BC68C}" type="slidenum">
              <a:rPr kumimoji="1" lang="ja-JP" altLang="en-US" smtClean="0"/>
              <a:t>‹#›</a:t>
            </a:fld>
            <a:endParaRPr kumimoji="1" lang="ja-JP" altLang="en-US"/>
          </a:p>
        </p:txBody>
      </p:sp>
    </p:spTree>
    <p:extLst>
      <p:ext uri="{BB962C8B-B14F-4D97-AF65-F5344CB8AC3E}">
        <p14:creationId xmlns:p14="http://schemas.microsoft.com/office/powerpoint/2010/main" val="644234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4DC31AC9-7013-4654-8478-BF3694BEF54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53E8B73-2F99-4FB2-BBB2-484C401331D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10324E1-32B6-4E67-9B24-49E692F87C4A}"/>
              </a:ext>
            </a:extLst>
          </p:cNvPr>
          <p:cNvSpPr>
            <a:spLocks noGrp="1"/>
          </p:cNvSpPr>
          <p:nvPr>
            <p:ph type="dt" sz="half" idx="10"/>
          </p:nvPr>
        </p:nvSpPr>
        <p:spPr/>
        <p:txBody>
          <a:bodyPr/>
          <a:lstStyle/>
          <a:p>
            <a:fld id="{15D28736-2AFC-412D-8CC8-E271FF0EBBBE}" type="datetime1">
              <a:rPr kumimoji="1" lang="ja-JP" altLang="en-US" smtClean="0"/>
              <a:t>2023/6/12</a:t>
            </a:fld>
            <a:endParaRPr kumimoji="1" lang="ja-JP" altLang="en-US"/>
          </a:p>
        </p:txBody>
      </p:sp>
      <p:sp>
        <p:nvSpPr>
          <p:cNvPr id="5" name="フッター プレースホルダー 4">
            <a:extLst>
              <a:ext uri="{FF2B5EF4-FFF2-40B4-BE49-F238E27FC236}">
                <a16:creationId xmlns:a16="http://schemas.microsoft.com/office/drawing/2014/main" id="{8AD4CF42-78CB-49E2-852A-0214D5B37F8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5A27E88-E128-49FF-AD62-561620639294}"/>
              </a:ext>
            </a:extLst>
          </p:cNvPr>
          <p:cNvSpPr>
            <a:spLocks noGrp="1"/>
          </p:cNvSpPr>
          <p:nvPr>
            <p:ph type="sldNum" sz="quarter" idx="12"/>
          </p:nvPr>
        </p:nvSpPr>
        <p:spPr/>
        <p:txBody>
          <a:bodyPr/>
          <a:lstStyle/>
          <a:p>
            <a:fld id="{24EA46AB-3899-448D-80AA-0C961C9BC68C}" type="slidenum">
              <a:rPr kumimoji="1" lang="ja-JP" altLang="en-US" smtClean="0"/>
              <a:t>‹#›</a:t>
            </a:fld>
            <a:endParaRPr kumimoji="1" lang="ja-JP" altLang="en-US"/>
          </a:p>
        </p:txBody>
      </p:sp>
    </p:spTree>
    <p:extLst>
      <p:ext uri="{BB962C8B-B14F-4D97-AF65-F5344CB8AC3E}">
        <p14:creationId xmlns:p14="http://schemas.microsoft.com/office/powerpoint/2010/main" val="429126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5E191A-DC5B-4267-8D64-266C96A8B04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1DA49A7-973F-4688-98F7-EEC15BD6F3CE}"/>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BFE3DEB-09D9-4F72-98C1-9908ECDD72B7}"/>
              </a:ext>
            </a:extLst>
          </p:cNvPr>
          <p:cNvSpPr>
            <a:spLocks noGrp="1"/>
          </p:cNvSpPr>
          <p:nvPr>
            <p:ph type="dt" sz="half" idx="10"/>
          </p:nvPr>
        </p:nvSpPr>
        <p:spPr/>
        <p:txBody>
          <a:bodyPr/>
          <a:lstStyle/>
          <a:p>
            <a:fld id="{44ED4768-5FAE-4724-88D2-A3D5FF78BAD1}" type="datetime1">
              <a:rPr kumimoji="1" lang="ja-JP" altLang="en-US" smtClean="0"/>
              <a:t>2023/6/12</a:t>
            </a:fld>
            <a:endParaRPr kumimoji="1" lang="ja-JP" altLang="en-US"/>
          </a:p>
        </p:txBody>
      </p:sp>
      <p:sp>
        <p:nvSpPr>
          <p:cNvPr id="5" name="フッター プレースホルダー 4">
            <a:extLst>
              <a:ext uri="{FF2B5EF4-FFF2-40B4-BE49-F238E27FC236}">
                <a16:creationId xmlns:a16="http://schemas.microsoft.com/office/drawing/2014/main" id="{F26D4F25-B13C-4629-879D-C3CE4DD6196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8F45513-25A3-4490-A6D9-2934C22359C3}"/>
              </a:ext>
            </a:extLst>
          </p:cNvPr>
          <p:cNvSpPr>
            <a:spLocks noGrp="1"/>
          </p:cNvSpPr>
          <p:nvPr>
            <p:ph type="sldNum" sz="quarter" idx="12"/>
          </p:nvPr>
        </p:nvSpPr>
        <p:spPr/>
        <p:txBody>
          <a:bodyPr/>
          <a:lstStyle/>
          <a:p>
            <a:fld id="{24EA46AB-3899-448D-80AA-0C961C9BC68C}" type="slidenum">
              <a:rPr kumimoji="1" lang="ja-JP" altLang="en-US" smtClean="0"/>
              <a:t>‹#›</a:t>
            </a:fld>
            <a:endParaRPr kumimoji="1" lang="ja-JP" altLang="en-US"/>
          </a:p>
        </p:txBody>
      </p:sp>
    </p:spTree>
    <p:extLst>
      <p:ext uri="{BB962C8B-B14F-4D97-AF65-F5344CB8AC3E}">
        <p14:creationId xmlns:p14="http://schemas.microsoft.com/office/powerpoint/2010/main" val="1658335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98AE23-ED14-4034-87A0-236BD7681E4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32B74F5-0912-4CE8-B55C-5B8961A968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4314699-8520-4E64-9ACB-E9F4269ECCBA}"/>
              </a:ext>
            </a:extLst>
          </p:cNvPr>
          <p:cNvSpPr>
            <a:spLocks noGrp="1"/>
          </p:cNvSpPr>
          <p:nvPr>
            <p:ph type="dt" sz="half" idx="10"/>
          </p:nvPr>
        </p:nvSpPr>
        <p:spPr/>
        <p:txBody>
          <a:bodyPr/>
          <a:lstStyle/>
          <a:p>
            <a:fld id="{888A4BEB-F8D8-41D9-8C0F-3C84E4BEDE73}" type="datetime1">
              <a:rPr kumimoji="1" lang="ja-JP" altLang="en-US" smtClean="0"/>
              <a:t>2023/6/12</a:t>
            </a:fld>
            <a:endParaRPr kumimoji="1" lang="ja-JP" altLang="en-US"/>
          </a:p>
        </p:txBody>
      </p:sp>
      <p:sp>
        <p:nvSpPr>
          <p:cNvPr id="5" name="フッター プレースホルダー 4">
            <a:extLst>
              <a:ext uri="{FF2B5EF4-FFF2-40B4-BE49-F238E27FC236}">
                <a16:creationId xmlns:a16="http://schemas.microsoft.com/office/drawing/2014/main" id="{1F0B18AC-F389-476C-9066-CFF270BF805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8E7C0AB-7577-447D-9B6C-D5EAB6900A80}"/>
              </a:ext>
            </a:extLst>
          </p:cNvPr>
          <p:cNvSpPr>
            <a:spLocks noGrp="1"/>
          </p:cNvSpPr>
          <p:nvPr>
            <p:ph type="sldNum" sz="quarter" idx="12"/>
          </p:nvPr>
        </p:nvSpPr>
        <p:spPr/>
        <p:txBody>
          <a:bodyPr/>
          <a:lstStyle/>
          <a:p>
            <a:fld id="{24EA46AB-3899-448D-80AA-0C961C9BC68C}" type="slidenum">
              <a:rPr kumimoji="1" lang="ja-JP" altLang="en-US" smtClean="0"/>
              <a:t>‹#›</a:t>
            </a:fld>
            <a:endParaRPr kumimoji="1" lang="ja-JP" altLang="en-US"/>
          </a:p>
        </p:txBody>
      </p:sp>
    </p:spTree>
    <p:extLst>
      <p:ext uri="{BB962C8B-B14F-4D97-AF65-F5344CB8AC3E}">
        <p14:creationId xmlns:p14="http://schemas.microsoft.com/office/powerpoint/2010/main" val="372490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3C6963-B50B-4E69-93EB-11A224B71C3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F89EADD-20DD-4128-89EB-D0DD3E16387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43D79BB-B171-479B-8E10-5AB649F3A8B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5F81628-A9C2-41C3-89A5-3660BE93E61D}"/>
              </a:ext>
            </a:extLst>
          </p:cNvPr>
          <p:cNvSpPr>
            <a:spLocks noGrp="1"/>
          </p:cNvSpPr>
          <p:nvPr>
            <p:ph type="dt" sz="half" idx="10"/>
          </p:nvPr>
        </p:nvSpPr>
        <p:spPr/>
        <p:txBody>
          <a:bodyPr/>
          <a:lstStyle/>
          <a:p>
            <a:fld id="{1EF703CC-C929-48DE-B075-71388EC76E7B}" type="datetime1">
              <a:rPr kumimoji="1" lang="ja-JP" altLang="en-US" smtClean="0"/>
              <a:t>2023/6/12</a:t>
            </a:fld>
            <a:endParaRPr kumimoji="1" lang="ja-JP" altLang="en-US"/>
          </a:p>
        </p:txBody>
      </p:sp>
      <p:sp>
        <p:nvSpPr>
          <p:cNvPr id="6" name="フッター プレースホルダー 5">
            <a:extLst>
              <a:ext uri="{FF2B5EF4-FFF2-40B4-BE49-F238E27FC236}">
                <a16:creationId xmlns:a16="http://schemas.microsoft.com/office/drawing/2014/main" id="{FC567CC9-D322-40FF-991D-0047DAFE01E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C728577-B6BE-4B53-8E16-CE03CAEF5275}"/>
              </a:ext>
            </a:extLst>
          </p:cNvPr>
          <p:cNvSpPr>
            <a:spLocks noGrp="1"/>
          </p:cNvSpPr>
          <p:nvPr>
            <p:ph type="sldNum" sz="quarter" idx="12"/>
          </p:nvPr>
        </p:nvSpPr>
        <p:spPr/>
        <p:txBody>
          <a:bodyPr/>
          <a:lstStyle/>
          <a:p>
            <a:fld id="{24EA46AB-3899-448D-80AA-0C961C9BC68C}" type="slidenum">
              <a:rPr kumimoji="1" lang="ja-JP" altLang="en-US" smtClean="0"/>
              <a:t>‹#›</a:t>
            </a:fld>
            <a:endParaRPr kumimoji="1" lang="ja-JP" altLang="en-US"/>
          </a:p>
        </p:txBody>
      </p:sp>
    </p:spTree>
    <p:extLst>
      <p:ext uri="{BB962C8B-B14F-4D97-AF65-F5344CB8AC3E}">
        <p14:creationId xmlns:p14="http://schemas.microsoft.com/office/powerpoint/2010/main" val="1966057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9ACAD6-A9F2-474E-8273-4F1F25B608D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F3AE226-F8F6-4539-80FE-82C56FBCFE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4111BE9-7D5F-4382-8D69-4EE32F64FAF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F22DD1A-92CC-4ECE-A9E2-84B086CE17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CBBE41A-AE51-4905-8EF7-13930997C8E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3849427-BD31-4128-A348-90CEBC4C6153}"/>
              </a:ext>
            </a:extLst>
          </p:cNvPr>
          <p:cNvSpPr>
            <a:spLocks noGrp="1"/>
          </p:cNvSpPr>
          <p:nvPr>
            <p:ph type="dt" sz="half" idx="10"/>
          </p:nvPr>
        </p:nvSpPr>
        <p:spPr/>
        <p:txBody>
          <a:bodyPr/>
          <a:lstStyle/>
          <a:p>
            <a:fld id="{1585B2CC-1B06-41DF-ADF9-C5A9EDB35722}" type="datetime1">
              <a:rPr kumimoji="1" lang="ja-JP" altLang="en-US" smtClean="0"/>
              <a:t>2023/6/12</a:t>
            </a:fld>
            <a:endParaRPr kumimoji="1" lang="ja-JP" altLang="en-US"/>
          </a:p>
        </p:txBody>
      </p:sp>
      <p:sp>
        <p:nvSpPr>
          <p:cNvPr id="8" name="フッター プレースホルダー 7">
            <a:extLst>
              <a:ext uri="{FF2B5EF4-FFF2-40B4-BE49-F238E27FC236}">
                <a16:creationId xmlns:a16="http://schemas.microsoft.com/office/drawing/2014/main" id="{8C4C4913-73A2-4740-986B-8E7EBDF2346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94B9289-0C93-42F4-8D2B-B810CE38D134}"/>
              </a:ext>
            </a:extLst>
          </p:cNvPr>
          <p:cNvSpPr>
            <a:spLocks noGrp="1"/>
          </p:cNvSpPr>
          <p:nvPr>
            <p:ph type="sldNum" sz="quarter" idx="12"/>
          </p:nvPr>
        </p:nvSpPr>
        <p:spPr/>
        <p:txBody>
          <a:bodyPr/>
          <a:lstStyle/>
          <a:p>
            <a:fld id="{24EA46AB-3899-448D-80AA-0C961C9BC68C}" type="slidenum">
              <a:rPr kumimoji="1" lang="ja-JP" altLang="en-US" smtClean="0"/>
              <a:t>‹#›</a:t>
            </a:fld>
            <a:endParaRPr kumimoji="1" lang="ja-JP" altLang="en-US"/>
          </a:p>
        </p:txBody>
      </p:sp>
    </p:spTree>
    <p:extLst>
      <p:ext uri="{BB962C8B-B14F-4D97-AF65-F5344CB8AC3E}">
        <p14:creationId xmlns:p14="http://schemas.microsoft.com/office/powerpoint/2010/main" val="2790557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343216-FB58-49E9-9953-12A98BE6FE3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E1B775E-2BFB-4D4C-8D75-271B3D2E0282}"/>
              </a:ext>
            </a:extLst>
          </p:cNvPr>
          <p:cNvSpPr>
            <a:spLocks noGrp="1"/>
          </p:cNvSpPr>
          <p:nvPr>
            <p:ph type="dt" sz="half" idx="10"/>
          </p:nvPr>
        </p:nvSpPr>
        <p:spPr/>
        <p:txBody>
          <a:bodyPr/>
          <a:lstStyle/>
          <a:p>
            <a:fld id="{8F60181F-2F13-4A68-B049-FC532D02DB0D}" type="datetime1">
              <a:rPr kumimoji="1" lang="ja-JP" altLang="en-US" smtClean="0"/>
              <a:t>2023/6/12</a:t>
            </a:fld>
            <a:endParaRPr kumimoji="1" lang="ja-JP" altLang="en-US"/>
          </a:p>
        </p:txBody>
      </p:sp>
      <p:sp>
        <p:nvSpPr>
          <p:cNvPr id="4" name="フッター プレースホルダー 3">
            <a:extLst>
              <a:ext uri="{FF2B5EF4-FFF2-40B4-BE49-F238E27FC236}">
                <a16:creationId xmlns:a16="http://schemas.microsoft.com/office/drawing/2014/main" id="{E66C51F3-63E4-450D-B888-927A1AB20FD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8CD540E-FCC3-4BB2-A34E-E3ACE16C6FF6}"/>
              </a:ext>
            </a:extLst>
          </p:cNvPr>
          <p:cNvSpPr>
            <a:spLocks noGrp="1"/>
          </p:cNvSpPr>
          <p:nvPr>
            <p:ph type="sldNum" sz="quarter" idx="12"/>
          </p:nvPr>
        </p:nvSpPr>
        <p:spPr/>
        <p:txBody>
          <a:bodyPr/>
          <a:lstStyle/>
          <a:p>
            <a:fld id="{24EA46AB-3899-448D-80AA-0C961C9BC68C}" type="slidenum">
              <a:rPr kumimoji="1" lang="ja-JP" altLang="en-US" smtClean="0"/>
              <a:t>‹#›</a:t>
            </a:fld>
            <a:endParaRPr kumimoji="1" lang="ja-JP" altLang="en-US"/>
          </a:p>
        </p:txBody>
      </p:sp>
    </p:spTree>
    <p:extLst>
      <p:ext uri="{BB962C8B-B14F-4D97-AF65-F5344CB8AC3E}">
        <p14:creationId xmlns:p14="http://schemas.microsoft.com/office/powerpoint/2010/main" val="2145265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31A2D1B-364A-48F9-8C43-18AA7AE201AC}"/>
              </a:ext>
            </a:extLst>
          </p:cNvPr>
          <p:cNvSpPr>
            <a:spLocks noGrp="1"/>
          </p:cNvSpPr>
          <p:nvPr>
            <p:ph type="dt" sz="half" idx="10"/>
          </p:nvPr>
        </p:nvSpPr>
        <p:spPr/>
        <p:txBody>
          <a:bodyPr/>
          <a:lstStyle/>
          <a:p>
            <a:fld id="{9A1EC9B1-34DA-4AD8-83EF-6B1F40FB19E4}" type="datetime1">
              <a:rPr kumimoji="1" lang="ja-JP" altLang="en-US" smtClean="0"/>
              <a:t>2023/6/12</a:t>
            </a:fld>
            <a:endParaRPr kumimoji="1" lang="ja-JP" altLang="en-US"/>
          </a:p>
        </p:txBody>
      </p:sp>
      <p:sp>
        <p:nvSpPr>
          <p:cNvPr id="3" name="フッター プレースホルダー 2">
            <a:extLst>
              <a:ext uri="{FF2B5EF4-FFF2-40B4-BE49-F238E27FC236}">
                <a16:creationId xmlns:a16="http://schemas.microsoft.com/office/drawing/2014/main" id="{D9E91700-DD2C-4083-938F-694A76B0394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AC34872-5C49-4470-8FCA-5286CDF58E0B}"/>
              </a:ext>
            </a:extLst>
          </p:cNvPr>
          <p:cNvSpPr>
            <a:spLocks noGrp="1"/>
          </p:cNvSpPr>
          <p:nvPr>
            <p:ph type="sldNum" sz="quarter" idx="12"/>
          </p:nvPr>
        </p:nvSpPr>
        <p:spPr/>
        <p:txBody>
          <a:bodyPr/>
          <a:lstStyle/>
          <a:p>
            <a:fld id="{24EA46AB-3899-448D-80AA-0C961C9BC68C}" type="slidenum">
              <a:rPr kumimoji="1" lang="ja-JP" altLang="en-US" smtClean="0"/>
              <a:t>‹#›</a:t>
            </a:fld>
            <a:endParaRPr kumimoji="1" lang="ja-JP" altLang="en-US"/>
          </a:p>
        </p:txBody>
      </p:sp>
    </p:spTree>
    <p:extLst>
      <p:ext uri="{BB962C8B-B14F-4D97-AF65-F5344CB8AC3E}">
        <p14:creationId xmlns:p14="http://schemas.microsoft.com/office/powerpoint/2010/main" val="1281006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972F0D-0670-4888-9ADB-364FED73DA6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578D0AE-1038-4165-BBC1-40DD1A84DC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C2D1470-C054-49F2-8659-E5122EAC21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3CD3970-6AE5-403C-9ECD-B546DDAF863E}"/>
              </a:ext>
            </a:extLst>
          </p:cNvPr>
          <p:cNvSpPr>
            <a:spLocks noGrp="1"/>
          </p:cNvSpPr>
          <p:nvPr>
            <p:ph type="dt" sz="half" idx="10"/>
          </p:nvPr>
        </p:nvSpPr>
        <p:spPr/>
        <p:txBody>
          <a:bodyPr/>
          <a:lstStyle/>
          <a:p>
            <a:fld id="{661939D0-56B8-4E77-95B3-BA7E23A939AA}" type="datetime1">
              <a:rPr kumimoji="1" lang="ja-JP" altLang="en-US" smtClean="0"/>
              <a:t>2023/6/12</a:t>
            </a:fld>
            <a:endParaRPr kumimoji="1" lang="ja-JP" altLang="en-US"/>
          </a:p>
        </p:txBody>
      </p:sp>
      <p:sp>
        <p:nvSpPr>
          <p:cNvPr id="6" name="フッター プレースホルダー 5">
            <a:extLst>
              <a:ext uri="{FF2B5EF4-FFF2-40B4-BE49-F238E27FC236}">
                <a16:creationId xmlns:a16="http://schemas.microsoft.com/office/drawing/2014/main" id="{C86B80E0-8A48-447A-9619-9D1265AF1B1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A3CD787-0F5C-4890-BBD0-17DB901E819B}"/>
              </a:ext>
            </a:extLst>
          </p:cNvPr>
          <p:cNvSpPr>
            <a:spLocks noGrp="1"/>
          </p:cNvSpPr>
          <p:nvPr>
            <p:ph type="sldNum" sz="quarter" idx="12"/>
          </p:nvPr>
        </p:nvSpPr>
        <p:spPr/>
        <p:txBody>
          <a:bodyPr/>
          <a:lstStyle/>
          <a:p>
            <a:fld id="{24EA46AB-3899-448D-80AA-0C961C9BC68C}" type="slidenum">
              <a:rPr kumimoji="1" lang="ja-JP" altLang="en-US" smtClean="0"/>
              <a:t>‹#›</a:t>
            </a:fld>
            <a:endParaRPr kumimoji="1" lang="ja-JP" altLang="en-US"/>
          </a:p>
        </p:txBody>
      </p:sp>
    </p:spTree>
    <p:extLst>
      <p:ext uri="{BB962C8B-B14F-4D97-AF65-F5344CB8AC3E}">
        <p14:creationId xmlns:p14="http://schemas.microsoft.com/office/powerpoint/2010/main" val="2099330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756E40-5B52-441B-9455-A88F1FB44D8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6258B15-3F32-4440-981D-2E30BBD89C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FE0D3E94-2612-432F-B291-A79AE61CBC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3C82BB2-CEB8-4EFD-B757-ABAA27A41BA7}"/>
              </a:ext>
            </a:extLst>
          </p:cNvPr>
          <p:cNvSpPr>
            <a:spLocks noGrp="1"/>
          </p:cNvSpPr>
          <p:nvPr>
            <p:ph type="dt" sz="half" idx="10"/>
          </p:nvPr>
        </p:nvSpPr>
        <p:spPr/>
        <p:txBody>
          <a:bodyPr/>
          <a:lstStyle/>
          <a:p>
            <a:fld id="{0C7EF3F4-6908-410B-A41B-C65942849D72}" type="datetime1">
              <a:rPr kumimoji="1" lang="ja-JP" altLang="en-US" smtClean="0"/>
              <a:t>2023/6/12</a:t>
            </a:fld>
            <a:endParaRPr kumimoji="1" lang="ja-JP" altLang="en-US"/>
          </a:p>
        </p:txBody>
      </p:sp>
      <p:sp>
        <p:nvSpPr>
          <p:cNvPr id="6" name="フッター プレースホルダー 5">
            <a:extLst>
              <a:ext uri="{FF2B5EF4-FFF2-40B4-BE49-F238E27FC236}">
                <a16:creationId xmlns:a16="http://schemas.microsoft.com/office/drawing/2014/main" id="{7BBA61B9-0CCC-4C1A-97D8-C857E7299F1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4DC8764-13E8-4DFC-8459-9A1856863ED2}"/>
              </a:ext>
            </a:extLst>
          </p:cNvPr>
          <p:cNvSpPr>
            <a:spLocks noGrp="1"/>
          </p:cNvSpPr>
          <p:nvPr>
            <p:ph type="sldNum" sz="quarter" idx="12"/>
          </p:nvPr>
        </p:nvSpPr>
        <p:spPr/>
        <p:txBody>
          <a:bodyPr/>
          <a:lstStyle/>
          <a:p>
            <a:fld id="{24EA46AB-3899-448D-80AA-0C961C9BC68C}" type="slidenum">
              <a:rPr kumimoji="1" lang="ja-JP" altLang="en-US" smtClean="0"/>
              <a:t>‹#›</a:t>
            </a:fld>
            <a:endParaRPr kumimoji="1" lang="ja-JP" altLang="en-US"/>
          </a:p>
        </p:txBody>
      </p:sp>
    </p:spTree>
    <p:extLst>
      <p:ext uri="{BB962C8B-B14F-4D97-AF65-F5344CB8AC3E}">
        <p14:creationId xmlns:p14="http://schemas.microsoft.com/office/powerpoint/2010/main" val="1326881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1D0857F-197E-488D-A5C1-818F774393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745CEBF-EE62-437E-B7C6-606CBD8591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24ED751-1C08-4784-92AB-0021AAFDF4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2258A9-0CF0-4C7A-B14B-E9C1697288C2}" type="datetime1">
              <a:rPr kumimoji="1" lang="ja-JP" altLang="en-US" smtClean="0"/>
              <a:t>2023/6/12</a:t>
            </a:fld>
            <a:endParaRPr kumimoji="1" lang="ja-JP" altLang="en-US"/>
          </a:p>
        </p:txBody>
      </p:sp>
      <p:sp>
        <p:nvSpPr>
          <p:cNvPr id="5" name="フッター プレースホルダー 4">
            <a:extLst>
              <a:ext uri="{FF2B5EF4-FFF2-40B4-BE49-F238E27FC236}">
                <a16:creationId xmlns:a16="http://schemas.microsoft.com/office/drawing/2014/main" id="{34085426-5536-4688-82B2-6FDF9F410E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3F275F7-E3CD-4B90-A5B4-1752B00E07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EA46AB-3899-448D-80AA-0C961C9BC68C}" type="slidenum">
              <a:rPr kumimoji="1" lang="ja-JP" altLang="en-US" smtClean="0"/>
              <a:t>‹#›</a:t>
            </a:fld>
            <a:endParaRPr kumimoji="1" lang="ja-JP" altLang="en-US"/>
          </a:p>
        </p:txBody>
      </p:sp>
    </p:spTree>
    <p:extLst>
      <p:ext uri="{BB962C8B-B14F-4D97-AF65-F5344CB8AC3E}">
        <p14:creationId xmlns:p14="http://schemas.microsoft.com/office/powerpoint/2010/main" val="15933993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EBC3A7-350B-4531-A4AB-8943237A5C4C}"/>
              </a:ext>
            </a:extLst>
          </p:cNvPr>
          <p:cNvSpPr>
            <a:spLocks noGrp="1"/>
          </p:cNvSpPr>
          <p:nvPr>
            <p:ph type="ctrTitle"/>
          </p:nvPr>
        </p:nvSpPr>
        <p:spPr/>
        <p:txBody>
          <a:bodyPr/>
          <a:lstStyle/>
          <a:p>
            <a:r>
              <a:rPr kumimoji="1" lang="ja-JP" altLang="en-US" b="1" dirty="0"/>
              <a:t>英語論文</a:t>
            </a:r>
            <a:r>
              <a:rPr kumimoji="1" lang="en-US" altLang="ja-JP" b="1" dirty="0"/>
              <a:t>#2</a:t>
            </a:r>
            <a:endParaRPr kumimoji="1" lang="ja-JP" altLang="en-US" b="1" dirty="0"/>
          </a:p>
        </p:txBody>
      </p:sp>
      <p:sp>
        <p:nvSpPr>
          <p:cNvPr id="3" name="字幕 2">
            <a:extLst>
              <a:ext uri="{FF2B5EF4-FFF2-40B4-BE49-F238E27FC236}">
                <a16:creationId xmlns:a16="http://schemas.microsoft.com/office/drawing/2014/main" id="{2D102991-BC5E-45ED-9F43-554FC9E6C45A}"/>
              </a:ext>
            </a:extLst>
          </p:cNvPr>
          <p:cNvSpPr>
            <a:spLocks noGrp="1"/>
          </p:cNvSpPr>
          <p:nvPr>
            <p:ph type="subTitle" idx="1"/>
          </p:nvPr>
        </p:nvSpPr>
        <p:spPr/>
        <p:txBody>
          <a:bodyPr/>
          <a:lstStyle/>
          <a:p>
            <a:pPr algn="r"/>
            <a:r>
              <a:rPr kumimoji="1" lang="en-US" altLang="ja-JP" dirty="0"/>
              <a:t>2023/06/05</a:t>
            </a:r>
          </a:p>
          <a:p>
            <a:pPr algn="r"/>
            <a:r>
              <a:rPr lang="en-US" altLang="ja-JP" dirty="0"/>
              <a:t>M1</a:t>
            </a:r>
            <a:endParaRPr kumimoji="1" lang="en-US" altLang="ja-JP" dirty="0"/>
          </a:p>
          <a:p>
            <a:pPr algn="r"/>
            <a:r>
              <a:rPr lang="ja-JP" altLang="en-US" dirty="0"/>
              <a:t>建元　了</a:t>
            </a:r>
            <a:endParaRPr kumimoji="1" lang="ja-JP" altLang="en-US" dirty="0"/>
          </a:p>
        </p:txBody>
      </p:sp>
      <p:sp>
        <p:nvSpPr>
          <p:cNvPr id="4" name="スライド番号プレースホルダー 3">
            <a:extLst>
              <a:ext uri="{FF2B5EF4-FFF2-40B4-BE49-F238E27FC236}">
                <a16:creationId xmlns:a16="http://schemas.microsoft.com/office/drawing/2014/main" id="{E346DF41-9D50-4F78-B3B0-E0C3DFED0934}"/>
              </a:ext>
            </a:extLst>
          </p:cNvPr>
          <p:cNvSpPr>
            <a:spLocks noGrp="1"/>
          </p:cNvSpPr>
          <p:nvPr>
            <p:ph type="sldNum" sz="quarter" idx="12"/>
          </p:nvPr>
        </p:nvSpPr>
        <p:spPr/>
        <p:txBody>
          <a:bodyPr/>
          <a:lstStyle/>
          <a:p>
            <a:fld id="{16F7A96D-E30A-4A25-B30B-ACF57B6E6A37}" type="slidenum">
              <a:rPr kumimoji="1" lang="ja-JP" altLang="en-US" smtClean="0"/>
              <a:t>1</a:t>
            </a:fld>
            <a:endParaRPr kumimoji="1" lang="ja-JP" altLang="en-US"/>
          </a:p>
        </p:txBody>
      </p:sp>
    </p:spTree>
    <p:extLst>
      <p:ext uri="{BB962C8B-B14F-4D97-AF65-F5344CB8AC3E}">
        <p14:creationId xmlns:p14="http://schemas.microsoft.com/office/powerpoint/2010/main" val="950977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E9A020-990B-40FB-9BF8-7FF1FCD4A7BE}"/>
              </a:ext>
            </a:extLst>
          </p:cNvPr>
          <p:cNvSpPr>
            <a:spLocks noGrp="1"/>
          </p:cNvSpPr>
          <p:nvPr>
            <p:ph type="title"/>
          </p:nvPr>
        </p:nvSpPr>
        <p:spPr/>
        <p:txBody>
          <a:bodyPr/>
          <a:lstStyle/>
          <a:p>
            <a:r>
              <a:rPr lang="ja-JP" altLang="en-US" b="1" dirty="0"/>
              <a:t>自己訓練におけるバイアス解析</a:t>
            </a:r>
            <a:endParaRPr kumimoji="1" lang="ja-JP" altLang="en-US" b="1" dirty="0"/>
          </a:p>
        </p:txBody>
      </p:sp>
      <p:sp>
        <p:nvSpPr>
          <p:cNvPr id="3" name="コンテンツ プレースホルダー 2">
            <a:extLst>
              <a:ext uri="{FF2B5EF4-FFF2-40B4-BE49-F238E27FC236}">
                <a16:creationId xmlns:a16="http://schemas.microsoft.com/office/drawing/2014/main" id="{00B2F9CA-B90D-4B8F-8FC2-579341B07108}"/>
              </a:ext>
            </a:extLst>
          </p:cNvPr>
          <p:cNvSpPr>
            <a:spLocks noGrp="1"/>
          </p:cNvSpPr>
          <p:nvPr>
            <p:ph idx="1"/>
          </p:nvPr>
        </p:nvSpPr>
        <p:spPr/>
        <p:txBody>
          <a:bodyPr/>
          <a:lstStyle/>
          <a:p>
            <a:r>
              <a:rPr kumimoji="1" lang="ja-JP" altLang="en-US" b="1" dirty="0"/>
              <a:t>疑似ラベルを用いた学習を積極的に行うと、一部のカテゴリの自己訓練バイアスが拡大</a:t>
            </a:r>
            <a:endParaRPr kumimoji="1" lang="en-US" altLang="ja-JP" b="1" dirty="0"/>
          </a:p>
          <a:p>
            <a:pPr lvl="1"/>
            <a:r>
              <a:rPr lang="ja-JP" altLang="en-US" dirty="0"/>
              <a:t>カテゴリのごとの性能差が大きくなる</a:t>
            </a:r>
            <a:endParaRPr lang="en-US" altLang="ja-JP" dirty="0"/>
          </a:p>
          <a:p>
            <a:r>
              <a:rPr lang="en-US" altLang="ja-JP" dirty="0"/>
              <a:t>Matthew effect</a:t>
            </a:r>
          </a:p>
          <a:p>
            <a:endParaRPr kumimoji="1" lang="ja-JP" altLang="en-US" dirty="0"/>
          </a:p>
        </p:txBody>
      </p:sp>
      <p:sp>
        <p:nvSpPr>
          <p:cNvPr id="4" name="スライド番号プレースホルダー 3">
            <a:extLst>
              <a:ext uri="{FF2B5EF4-FFF2-40B4-BE49-F238E27FC236}">
                <a16:creationId xmlns:a16="http://schemas.microsoft.com/office/drawing/2014/main" id="{27249CF9-30FC-4743-9A49-70E0E5A12207}"/>
              </a:ext>
            </a:extLst>
          </p:cNvPr>
          <p:cNvSpPr>
            <a:spLocks noGrp="1"/>
          </p:cNvSpPr>
          <p:nvPr>
            <p:ph type="sldNum" sz="quarter" idx="12"/>
          </p:nvPr>
        </p:nvSpPr>
        <p:spPr/>
        <p:txBody>
          <a:bodyPr/>
          <a:lstStyle/>
          <a:p>
            <a:fld id="{24EA46AB-3899-448D-80AA-0C961C9BC68C}" type="slidenum">
              <a:rPr kumimoji="1" lang="ja-JP" altLang="en-US" smtClean="0"/>
              <a:t>10</a:t>
            </a:fld>
            <a:endParaRPr kumimoji="1" lang="ja-JP" altLang="en-US"/>
          </a:p>
        </p:txBody>
      </p:sp>
      <p:pic>
        <p:nvPicPr>
          <p:cNvPr id="6" name="図 5">
            <a:extLst>
              <a:ext uri="{FF2B5EF4-FFF2-40B4-BE49-F238E27FC236}">
                <a16:creationId xmlns:a16="http://schemas.microsoft.com/office/drawing/2014/main" id="{D24A9FDF-1F07-4F81-AAF3-C9B716D077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0737" y="3361230"/>
            <a:ext cx="3923061" cy="3039723"/>
          </a:xfrm>
          <a:prstGeom prst="rect">
            <a:avLst/>
          </a:prstGeom>
        </p:spPr>
      </p:pic>
    </p:spTree>
    <p:extLst>
      <p:ext uri="{BB962C8B-B14F-4D97-AF65-F5344CB8AC3E}">
        <p14:creationId xmlns:p14="http://schemas.microsoft.com/office/powerpoint/2010/main" val="3047903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17B2B8-AEED-4E0F-85BA-93E3206663AF}"/>
              </a:ext>
            </a:extLst>
          </p:cNvPr>
          <p:cNvSpPr>
            <a:spLocks noGrp="1"/>
          </p:cNvSpPr>
          <p:nvPr>
            <p:ph type="title"/>
          </p:nvPr>
        </p:nvSpPr>
        <p:spPr/>
        <p:txBody>
          <a:bodyPr/>
          <a:lstStyle/>
          <a:p>
            <a:r>
              <a:rPr lang="ja-JP" altLang="en-US" b="1" dirty="0"/>
              <a:t>自己訓練におけるバイアス解析</a:t>
            </a:r>
            <a:endParaRPr kumimoji="1" lang="ja-JP" altLang="en-US" b="1"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E29D9BEB-9F81-4B7F-B3E1-0DCA9D3D170D}"/>
                  </a:ext>
                </a:extLst>
              </p:cNvPr>
              <p:cNvSpPr>
                <a:spLocks noGrp="1"/>
              </p:cNvSpPr>
              <p:nvPr>
                <p:ph idx="1"/>
              </p:nvPr>
            </p:nvSpPr>
            <p:spPr/>
            <p:txBody>
              <a:bodyPr/>
              <a:lstStyle/>
              <a:p>
                <a:r>
                  <a:rPr kumimoji="1" lang="ja-JP" altLang="en-US" dirty="0"/>
                  <a:t>データバイアス</a:t>
                </a:r>
                <a:endParaRPr kumimoji="1" lang="en-US" altLang="ja-JP" dirty="0"/>
              </a:p>
              <a:p>
                <a:pPr lvl="1"/>
                <a:r>
                  <a:rPr lang="en-US" altLang="ja-JP" dirty="0"/>
                  <a:t>SS</a:t>
                </a:r>
                <a:r>
                  <a:rPr lang="ja-JP" altLang="en-US" dirty="0"/>
                  <a:t>Ｌタスクに内在するバイアス</a:t>
                </a:r>
                <a:endParaRPr lang="en-US" altLang="ja-JP" dirty="0"/>
              </a:p>
              <a:p>
                <a:pPr lvl="1"/>
                <a:r>
                  <a:rPr kumimoji="1" lang="ja-JP" altLang="en-US" dirty="0"/>
                  <a:t>ラベルなしデータに対するサンプリングや事前学習モデルのバイアス</a:t>
                </a:r>
                <a:endParaRPr kumimoji="1" lang="en-US" altLang="ja-JP" dirty="0"/>
              </a:p>
              <a:p>
                <a:pPr lvl="1"/>
                <a:endParaRPr lang="en-US" altLang="ja-JP" dirty="0"/>
              </a:p>
              <a:p>
                <a:pPr lvl="1"/>
                <a:r>
                  <a:rPr kumimoji="1" lang="ja-JP" altLang="en-US" dirty="0"/>
                  <a:t>定義</a:t>
                </a:r>
                <a:endParaRPr kumimoji="1" lang="en-US" altLang="ja-JP" dirty="0"/>
              </a:p>
              <a:p>
                <a:pPr marL="0" indent="0">
                  <a:buNone/>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𝐵</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𝑓</m:t>
                              </m:r>
                            </m:e>
                            <m:sub>
                              <m:r>
                                <a:rPr lang="en-US" altLang="ja-JP" i="1">
                                  <a:latin typeface="Cambria Math" panose="02040503050406030204" pitchFamily="18" charset="0"/>
                                </a:rPr>
                                <m:t>𝑝𝑙</m:t>
                              </m:r>
                            </m:sub>
                          </m:sSub>
                          <m:r>
                            <a:rPr lang="en-US" altLang="ja-JP" b="0" i="1" smtClean="0">
                              <a:latin typeface="Cambria Math" panose="02040503050406030204" pitchFamily="18" charset="0"/>
                            </a:rPr>
                            <m:t>(</m:t>
                          </m:r>
                          <m:acc>
                            <m:accPr>
                              <m:chr m:val="̂"/>
                              <m:ctrlPr>
                                <a:rPr lang="en-US" altLang="ja-JP" b="0" i="1" smtClean="0">
                                  <a:latin typeface="Cambria Math" panose="02040503050406030204" pitchFamily="18" charset="0"/>
                                </a:rPr>
                              </m:ctrlPr>
                            </m:acc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𝑃</m:t>
                                  </m:r>
                                </m:e>
                                <m:sub>
                                  <m:r>
                                    <a:rPr lang="en-US" altLang="ja-JP" b="0" i="1" smtClean="0">
                                      <a:latin typeface="Cambria Math" panose="02040503050406030204" pitchFamily="18" charset="0"/>
                                    </a:rPr>
                                    <m:t>𝑛</m:t>
                                  </m:r>
                                </m:sub>
                              </m:sSub>
                            </m:e>
                          </m:acc>
                          <m:r>
                            <a:rPr lang="en-US" altLang="ja-JP" b="0" i="1" smtClean="0">
                              <a:latin typeface="Cambria Math" panose="02040503050406030204" pitchFamily="18" charset="0"/>
                            </a:rPr>
                            <m:t>, </m:t>
                          </m:r>
                          <m:sSub>
                            <m:sSubPr>
                              <m:ctrlPr>
                                <a:rPr lang="en-US" altLang="ja-JP" b="0" i="1" smtClean="0">
                                  <a:latin typeface="Cambria Math" panose="02040503050406030204" pitchFamily="18" charset="0"/>
                                </a:rPr>
                              </m:ctrlPr>
                            </m:sSubPr>
                            <m:e>
                              <m:r>
                                <a:rPr lang="ja-JP" altLang="en-US" b="0" i="1" smtClean="0">
                                  <a:latin typeface="Cambria Math" panose="02040503050406030204" pitchFamily="18" charset="0"/>
                                </a:rPr>
                                <m:t>𝜓</m:t>
                              </m:r>
                            </m:e>
                            <m:sub>
                              <m:r>
                                <a:rPr lang="en-US" altLang="ja-JP" b="0" i="1" smtClean="0">
                                  <a:latin typeface="Cambria Math" panose="02040503050406030204" pitchFamily="18" charset="0"/>
                                </a:rPr>
                                <m:t>0</m:t>
                              </m:r>
                            </m:sub>
                          </m:sSub>
                          <m:r>
                            <a:rPr lang="en-US" altLang="ja-JP" b="0" i="1" smtClean="0">
                              <a:latin typeface="Cambria Math" panose="02040503050406030204" pitchFamily="18" charset="0"/>
                            </a:rPr>
                            <m:t>)</m:t>
                          </m:r>
                        </m:e>
                      </m:d>
                    </m:oMath>
                  </m:oMathPara>
                </a14:m>
                <a:endParaRPr kumimoji="1" lang="en-US" altLang="ja-JP" dirty="0"/>
              </a:p>
              <a:p>
                <a:pPr marL="0" indent="0">
                  <a:buNone/>
                </a:pPr>
                <a:endParaRPr lang="en-US" altLang="ja-JP" dirty="0"/>
              </a:p>
              <a:p>
                <a:pPr lvl="1"/>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𝑓</m:t>
                        </m:r>
                      </m:e>
                      <m:sub>
                        <m:r>
                          <a:rPr lang="en-US" altLang="ja-JP" i="1">
                            <a:latin typeface="Cambria Math" panose="02040503050406030204" pitchFamily="18" charset="0"/>
                          </a:rPr>
                          <m:t>𝑝𝑙</m:t>
                        </m:r>
                      </m:sub>
                    </m:sSub>
                    <m:r>
                      <a:rPr lang="en-US" altLang="ja-JP" i="1">
                        <a:latin typeface="Cambria Math" panose="02040503050406030204" pitchFamily="18" charset="0"/>
                      </a:rPr>
                      <m:t>(</m:t>
                    </m:r>
                    <m:acc>
                      <m:accPr>
                        <m:chr m:val="̂"/>
                        <m:ctrlPr>
                          <a:rPr lang="en-US" altLang="ja-JP" i="1">
                            <a:latin typeface="Cambria Math" panose="02040503050406030204" pitchFamily="18" charset="0"/>
                          </a:rPr>
                        </m:ctrlPr>
                      </m:accPr>
                      <m:e>
                        <m:sSub>
                          <m:sSubPr>
                            <m:ctrlPr>
                              <a:rPr lang="en-US" altLang="ja-JP" i="1">
                                <a:latin typeface="Cambria Math" panose="02040503050406030204" pitchFamily="18" charset="0"/>
                              </a:rPr>
                            </m:ctrlPr>
                          </m:sSubPr>
                          <m:e>
                            <m:r>
                              <a:rPr lang="en-US" altLang="ja-JP" i="1">
                                <a:latin typeface="Cambria Math" panose="02040503050406030204" pitchFamily="18" charset="0"/>
                              </a:rPr>
                              <m:t>𝑃</m:t>
                            </m:r>
                          </m:e>
                          <m:sub>
                            <m:r>
                              <a:rPr lang="en-US" altLang="ja-JP" i="1">
                                <a:latin typeface="Cambria Math" panose="02040503050406030204" pitchFamily="18" charset="0"/>
                              </a:rPr>
                              <m:t>𝑛</m:t>
                            </m:r>
                          </m:sub>
                        </m:sSub>
                      </m:e>
                    </m:acc>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ja-JP" altLang="en-US" i="1">
                            <a:latin typeface="Cambria Math" panose="02040503050406030204" pitchFamily="18" charset="0"/>
                          </a:rPr>
                          <m:t>𝜓</m:t>
                        </m:r>
                      </m:e>
                      <m:sub>
                        <m:r>
                          <a:rPr lang="en-US" altLang="ja-JP" i="1">
                            <a:latin typeface="Cambria Math" panose="02040503050406030204" pitchFamily="18" charset="0"/>
                          </a:rPr>
                          <m:t>0</m:t>
                        </m:r>
                      </m:sub>
                    </m:sSub>
                    <m:r>
                      <a:rPr lang="en-US" altLang="ja-JP" b="0" i="1" smtClean="0">
                        <a:latin typeface="Cambria Math" panose="02040503050406030204" pitchFamily="18" charset="0"/>
                      </a:rPr>
                      <m:t>)</m:t>
                    </m:r>
                  </m:oMath>
                </a14:m>
                <a:r>
                  <a:rPr kumimoji="1" lang="ja-JP" altLang="en-US" dirty="0"/>
                  <a:t>は偏った初期化パラメータ</a:t>
                </a:r>
                <a14:m>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𝜓</m:t>
                        </m:r>
                      </m:e>
                      <m:sub>
                        <m:r>
                          <a:rPr lang="en-US" altLang="ja-JP" i="1">
                            <a:latin typeface="Cambria Math" panose="02040503050406030204" pitchFamily="18" charset="0"/>
                          </a:rPr>
                          <m:t>0</m:t>
                        </m:r>
                      </m:sub>
                    </m:sSub>
                  </m:oMath>
                </a14:m>
                <a:r>
                  <a:rPr kumimoji="1" lang="ja-JP" altLang="en-US" dirty="0"/>
                  <a:t>を持つ偏ったサンプリング</a:t>
                </a:r>
                <a14:m>
                  <m:oMath xmlns:m="http://schemas.openxmlformats.org/officeDocument/2006/math">
                    <m:acc>
                      <m:accPr>
                        <m:chr m:val="̂"/>
                        <m:ctrlPr>
                          <a:rPr lang="en-US" altLang="ja-JP" i="1">
                            <a:latin typeface="Cambria Math" panose="02040503050406030204" pitchFamily="18" charset="0"/>
                          </a:rPr>
                        </m:ctrlPr>
                      </m:accPr>
                      <m:e>
                        <m:sSub>
                          <m:sSubPr>
                            <m:ctrlPr>
                              <a:rPr lang="en-US" altLang="ja-JP" i="1">
                                <a:latin typeface="Cambria Math" panose="02040503050406030204" pitchFamily="18" charset="0"/>
                              </a:rPr>
                            </m:ctrlPr>
                          </m:sSubPr>
                          <m:e>
                            <m:r>
                              <a:rPr lang="en-US" altLang="ja-JP" i="1">
                                <a:latin typeface="Cambria Math" panose="02040503050406030204" pitchFamily="18" charset="0"/>
                              </a:rPr>
                              <m:t>𝑃</m:t>
                            </m:r>
                          </m:e>
                          <m:sub>
                            <m:r>
                              <a:rPr lang="en-US" altLang="ja-JP" i="1">
                                <a:latin typeface="Cambria Math" panose="02040503050406030204" pitchFamily="18" charset="0"/>
                              </a:rPr>
                              <m:t>𝑛</m:t>
                            </m:r>
                          </m:sub>
                        </m:sSub>
                      </m:e>
                    </m:acc>
                  </m:oMath>
                </a14:m>
                <a:r>
                  <a:rPr lang="ja-JP" altLang="en-US" dirty="0"/>
                  <a:t>から得る</a:t>
                </a: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E29D9BEB-9F81-4B7F-B3E1-0DCA9D3D170D}"/>
                  </a:ext>
                </a:extLst>
              </p:cNvPr>
              <p:cNvSpPr>
                <a:spLocks noGrp="1" noRot="1" noChangeAspect="1" noMove="1" noResize="1" noEditPoints="1" noAdjustHandles="1" noChangeArrowheads="1" noChangeShapeType="1" noTextEdit="1"/>
              </p:cNvSpPr>
              <p:nvPr>
                <p:ph idx="1"/>
              </p:nvPr>
            </p:nvSpPr>
            <p:spPr>
              <a:blipFill>
                <a:blip r:embed="rId2"/>
                <a:stretch>
                  <a:fillRect l="-1043" t="-2241" r="-812"/>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54F05097-13E5-419A-8CC0-4DBE70EEEFD0}"/>
              </a:ext>
            </a:extLst>
          </p:cNvPr>
          <p:cNvSpPr>
            <a:spLocks noGrp="1"/>
          </p:cNvSpPr>
          <p:nvPr>
            <p:ph type="sldNum" sz="quarter" idx="12"/>
          </p:nvPr>
        </p:nvSpPr>
        <p:spPr/>
        <p:txBody>
          <a:bodyPr/>
          <a:lstStyle/>
          <a:p>
            <a:fld id="{24EA46AB-3899-448D-80AA-0C961C9BC68C}" type="slidenum">
              <a:rPr kumimoji="1" lang="ja-JP" altLang="en-US" smtClean="0"/>
              <a:t>11</a:t>
            </a:fld>
            <a:endParaRPr kumimoji="1" lang="ja-JP" altLang="en-US"/>
          </a:p>
        </p:txBody>
      </p:sp>
    </p:spTree>
    <p:extLst>
      <p:ext uri="{BB962C8B-B14F-4D97-AF65-F5344CB8AC3E}">
        <p14:creationId xmlns:p14="http://schemas.microsoft.com/office/powerpoint/2010/main" val="274920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A6D1B0-EB87-415D-B60B-2B812852CA32}"/>
              </a:ext>
            </a:extLst>
          </p:cNvPr>
          <p:cNvSpPr>
            <a:spLocks noGrp="1"/>
          </p:cNvSpPr>
          <p:nvPr>
            <p:ph type="title"/>
          </p:nvPr>
        </p:nvSpPr>
        <p:spPr/>
        <p:txBody>
          <a:bodyPr/>
          <a:lstStyle/>
          <a:p>
            <a:r>
              <a:rPr lang="ja-JP" altLang="en-US" b="1" dirty="0"/>
              <a:t>自己訓練におけるバイアス解析</a:t>
            </a:r>
            <a:endParaRPr kumimoji="1" lang="ja-JP" altLang="en-US" b="1"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94879A40-2765-490D-9015-26B3990594D6}"/>
                  </a:ext>
                </a:extLst>
              </p:cNvPr>
              <p:cNvSpPr>
                <a:spLocks noGrp="1"/>
              </p:cNvSpPr>
              <p:nvPr>
                <p:ph idx="1"/>
              </p:nvPr>
            </p:nvSpPr>
            <p:spPr/>
            <p:txBody>
              <a:bodyPr/>
              <a:lstStyle/>
              <a:p>
                <a:r>
                  <a:rPr kumimoji="1" lang="ja-JP" altLang="en-US" dirty="0"/>
                  <a:t>トレーニングバイアス</a:t>
                </a:r>
                <a:endParaRPr kumimoji="1" lang="en-US" altLang="ja-JP" dirty="0"/>
              </a:p>
              <a:p>
                <a:pPr lvl="1"/>
                <a:r>
                  <a:rPr kumimoji="1" lang="ja-JP" altLang="en-US" dirty="0"/>
                  <a:t>不合理な学習戦略によってもたらされるバイアスの拡大</a:t>
                </a:r>
                <a:endParaRPr kumimoji="1" lang="en-US" altLang="ja-JP" dirty="0"/>
              </a:p>
              <a:p>
                <a:pPr lvl="1"/>
                <a:endParaRPr lang="en-US" altLang="ja-JP" dirty="0"/>
              </a:p>
              <a:p>
                <a:pPr lvl="1"/>
                <a:r>
                  <a:rPr kumimoji="1" lang="ja-JP" altLang="en-US" dirty="0"/>
                  <a:t>定義</a:t>
                </a:r>
                <a:endParaRPr kumimoji="1" lang="en-US" altLang="ja-JP" dirty="0"/>
              </a:p>
              <a:p>
                <a:pPr marL="0" indent="0">
                  <a:buNone/>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𝐵</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𝑓</m:t>
                              </m:r>
                            </m:e>
                            <m:sub>
                              <m:r>
                                <a:rPr lang="en-US" altLang="ja-JP" i="1">
                                  <a:latin typeface="Cambria Math" panose="02040503050406030204" pitchFamily="18" charset="0"/>
                                </a:rPr>
                                <m:t>𝑝𝑙</m:t>
                              </m:r>
                            </m:sub>
                          </m:sSub>
                          <m:r>
                            <a:rPr lang="en-US" altLang="ja-JP" i="1">
                              <a:latin typeface="Cambria Math" panose="02040503050406030204" pitchFamily="18" charset="0"/>
                            </a:rPr>
                            <m:t>(</m:t>
                          </m:r>
                          <m:acc>
                            <m:accPr>
                              <m:chr m:val="̂"/>
                              <m:ctrlPr>
                                <a:rPr lang="en-US" altLang="ja-JP" i="1">
                                  <a:latin typeface="Cambria Math" panose="02040503050406030204" pitchFamily="18" charset="0"/>
                                </a:rPr>
                              </m:ctrlPr>
                            </m:accPr>
                            <m:e>
                              <m:sSub>
                                <m:sSubPr>
                                  <m:ctrlPr>
                                    <a:rPr lang="en-US" altLang="ja-JP" i="1">
                                      <a:latin typeface="Cambria Math" panose="02040503050406030204" pitchFamily="18" charset="0"/>
                                    </a:rPr>
                                  </m:ctrlPr>
                                </m:sSubPr>
                                <m:e>
                                  <m:r>
                                    <a:rPr lang="en-US" altLang="ja-JP" i="1">
                                      <a:latin typeface="Cambria Math" panose="02040503050406030204" pitchFamily="18" charset="0"/>
                                    </a:rPr>
                                    <m:t>𝑃</m:t>
                                  </m:r>
                                </m:e>
                                <m:sub>
                                  <m:r>
                                    <a:rPr lang="en-US" altLang="ja-JP" i="1">
                                      <a:latin typeface="Cambria Math" panose="02040503050406030204" pitchFamily="18" charset="0"/>
                                    </a:rPr>
                                    <m:t>𝑛</m:t>
                                  </m:r>
                                </m:sub>
                              </m:sSub>
                            </m:e>
                          </m:acc>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ja-JP" altLang="en-US" i="1">
                                  <a:latin typeface="Cambria Math" panose="02040503050406030204" pitchFamily="18" charset="0"/>
                                </a:rPr>
                                <m:t>𝜓</m:t>
                              </m:r>
                            </m:e>
                            <m:sub>
                              <m:r>
                                <a:rPr lang="en-US" altLang="ja-JP" i="1">
                                  <a:latin typeface="Cambria Math" panose="02040503050406030204" pitchFamily="18" charset="0"/>
                                </a:rPr>
                                <m:t>0</m:t>
                              </m:r>
                            </m:sub>
                          </m:sSub>
                          <m:r>
                            <a:rPr lang="en-US" altLang="ja-JP" b="0" i="1" smtClean="0">
                              <a:latin typeface="Cambria Math" panose="02040503050406030204" pitchFamily="18" charset="0"/>
                            </a:rPr>
                            <m:t>, </m:t>
                          </m:r>
                          <m:r>
                            <a:rPr lang="en-US" altLang="ja-JP" b="0" i="1" smtClean="0">
                              <a:latin typeface="Cambria Math" panose="02040503050406030204" pitchFamily="18" charset="0"/>
                            </a:rPr>
                            <m:t>𝑆</m:t>
                          </m:r>
                          <m:r>
                            <a:rPr lang="en-US" altLang="ja-JP" i="1">
                              <a:latin typeface="Cambria Math" panose="02040503050406030204" pitchFamily="18" charset="0"/>
                            </a:rPr>
                            <m:t>)</m:t>
                          </m:r>
                        </m:e>
                      </m:d>
                      <m:r>
                        <a:rPr lang="en-US" altLang="ja-JP" b="0" i="1" smtClean="0">
                          <a:latin typeface="Cambria Math" panose="02040503050406030204" pitchFamily="18" charset="0"/>
                        </a:rPr>
                        <m:t> −</m:t>
                      </m:r>
                      <m:r>
                        <a:rPr lang="en-US" altLang="ja-JP" i="1">
                          <a:latin typeface="Cambria Math" panose="02040503050406030204" pitchFamily="18" charset="0"/>
                        </a:rPr>
                        <m:t>𝐵</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𝑓</m:t>
                              </m:r>
                            </m:e>
                            <m:sub>
                              <m:r>
                                <a:rPr lang="en-US" altLang="ja-JP" i="1">
                                  <a:latin typeface="Cambria Math" panose="02040503050406030204" pitchFamily="18" charset="0"/>
                                </a:rPr>
                                <m:t>𝑝𝑙</m:t>
                              </m:r>
                            </m:sub>
                          </m:sSub>
                          <m:r>
                            <a:rPr lang="en-US" altLang="ja-JP" i="1">
                              <a:latin typeface="Cambria Math" panose="02040503050406030204" pitchFamily="18" charset="0"/>
                            </a:rPr>
                            <m:t>(</m:t>
                          </m:r>
                          <m:acc>
                            <m:accPr>
                              <m:chr m:val="̂"/>
                              <m:ctrlPr>
                                <a:rPr lang="en-US" altLang="ja-JP" i="1">
                                  <a:latin typeface="Cambria Math" panose="02040503050406030204" pitchFamily="18" charset="0"/>
                                </a:rPr>
                              </m:ctrlPr>
                            </m:accPr>
                            <m:e>
                              <m:sSub>
                                <m:sSubPr>
                                  <m:ctrlPr>
                                    <a:rPr lang="en-US" altLang="ja-JP" i="1">
                                      <a:latin typeface="Cambria Math" panose="02040503050406030204" pitchFamily="18" charset="0"/>
                                    </a:rPr>
                                  </m:ctrlPr>
                                </m:sSubPr>
                                <m:e>
                                  <m:r>
                                    <a:rPr lang="en-US" altLang="ja-JP" i="1">
                                      <a:latin typeface="Cambria Math" panose="02040503050406030204" pitchFamily="18" charset="0"/>
                                    </a:rPr>
                                    <m:t>𝑃</m:t>
                                  </m:r>
                                </m:e>
                                <m:sub>
                                  <m:r>
                                    <a:rPr lang="en-US" altLang="ja-JP" i="1">
                                      <a:latin typeface="Cambria Math" panose="02040503050406030204" pitchFamily="18" charset="0"/>
                                    </a:rPr>
                                    <m:t>𝑛</m:t>
                                  </m:r>
                                </m:sub>
                              </m:sSub>
                            </m:e>
                          </m:acc>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ja-JP" altLang="en-US" i="1">
                                  <a:latin typeface="Cambria Math" panose="02040503050406030204" pitchFamily="18" charset="0"/>
                                </a:rPr>
                                <m:t>𝜓</m:t>
                              </m:r>
                            </m:e>
                            <m:sub>
                              <m:r>
                                <a:rPr lang="en-US" altLang="ja-JP" i="1">
                                  <a:latin typeface="Cambria Math" panose="02040503050406030204" pitchFamily="18" charset="0"/>
                                </a:rPr>
                                <m:t>0</m:t>
                              </m:r>
                            </m:sub>
                          </m:sSub>
                          <m:r>
                            <a:rPr lang="en-US" altLang="ja-JP" i="1">
                              <a:latin typeface="Cambria Math" panose="02040503050406030204" pitchFamily="18" charset="0"/>
                            </a:rPr>
                            <m:t>)</m:t>
                          </m:r>
                        </m:e>
                      </m:d>
                    </m:oMath>
                  </m:oMathPara>
                </a14:m>
                <a:endParaRPr kumimoji="1" lang="en-US" altLang="ja-JP" dirty="0"/>
              </a:p>
              <a:p>
                <a:pPr lvl="1"/>
                <a:endParaRPr kumimoji="1" lang="en-US" altLang="ja-JP" dirty="0"/>
              </a:p>
              <a:p>
                <a:pPr lvl="1"/>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𝑓</m:t>
                        </m:r>
                      </m:e>
                      <m:sub>
                        <m:r>
                          <a:rPr lang="en-US" altLang="ja-JP" i="1">
                            <a:latin typeface="Cambria Math" panose="02040503050406030204" pitchFamily="18" charset="0"/>
                          </a:rPr>
                          <m:t>𝑝𝑙</m:t>
                        </m:r>
                      </m:sub>
                    </m:sSub>
                    <m:r>
                      <a:rPr lang="en-US" altLang="ja-JP" i="1">
                        <a:latin typeface="Cambria Math" panose="02040503050406030204" pitchFamily="18" charset="0"/>
                      </a:rPr>
                      <m:t>(</m:t>
                    </m:r>
                    <m:acc>
                      <m:accPr>
                        <m:chr m:val="̂"/>
                        <m:ctrlPr>
                          <a:rPr lang="en-US" altLang="ja-JP" i="1">
                            <a:latin typeface="Cambria Math" panose="02040503050406030204" pitchFamily="18" charset="0"/>
                          </a:rPr>
                        </m:ctrlPr>
                      </m:accPr>
                      <m:e>
                        <m:sSub>
                          <m:sSubPr>
                            <m:ctrlPr>
                              <a:rPr lang="en-US" altLang="ja-JP" i="1">
                                <a:latin typeface="Cambria Math" panose="02040503050406030204" pitchFamily="18" charset="0"/>
                              </a:rPr>
                            </m:ctrlPr>
                          </m:sSubPr>
                          <m:e>
                            <m:r>
                              <a:rPr lang="en-US" altLang="ja-JP" i="1">
                                <a:latin typeface="Cambria Math" panose="02040503050406030204" pitchFamily="18" charset="0"/>
                              </a:rPr>
                              <m:t>𝑃</m:t>
                            </m:r>
                          </m:e>
                          <m:sub>
                            <m:r>
                              <a:rPr lang="en-US" altLang="ja-JP" i="1">
                                <a:latin typeface="Cambria Math" panose="02040503050406030204" pitchFamily="18" charset="0"/>
                              </a:rPr>
                              <m:t>𝑛</m:t>
                            </m:r>
                          </m:sub>
                        </m:sSub>
                      </m:e>
                    </m:acc>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ja-JP" altLang="en-US" i="1">
                            <a:latin typeface="Cambria Math" panose="02040503050406030204" pitchFamily="18" charset="0"/>
                          </a:rPr>
                          <m:t>𝜓</m:t>
                        </m:r>
                      </m:e>
                      <m:sub>
                        <m:r>
                          <a:rPr lang="en-US" altLang="ja-JP" i="1">
                            <a:latin typeface="Cambria Math" panose="02040503050406030204" pitchFamily="18" charset="0"/>
                          </a:rPr>
                          <m:t>0</m:t>
                        </m:r>
                      </m:sub>
                    </m:sSub>
                    <m:r>
                      <a:rPr lang="en-US" altLang="ja-JP" i="1">
                        <a:latin typeface="Cambria Math" panose="02040503050406030204" pitchFamily="18" charset="0"/>
                      </a:rPr>
                      <m:t>, </m:t>
                    </m:r>
                    <m:r>
                      <a:rPr lang="en-US" altLang="ja-JP" i="1">
                        <a:latin typeface="Cambria Math" panose="02040503050406030204" pitchFamily="18" charset="0"/>
                      </a:rPr>
                      <m:t>𝑆</m:t>
                    </m:r>
                    <m:r>
                      <a:rPr lang="en-US" altLang="ja-JP" b="0" i="1" smtClean="0">
                        <a:latin typeface="Cambria Math" panose="02040503050406030204" pitchFamily="18" charset="0"/>
                      </a:rPr>
                      <m:t>)</m:t>
                    </m:r>
                  </m:oMath>
                </a14:m>
                <a:r>
                  <a:rPr kumimoji="1" lang="ja-JP" altLang="en-US" dirty="0"/>
                  <a:t>は自己訓練戦略</a:t>
                </a:r>
                <a14:m>
                  <m:oMath xmlns:m="http://schemas.openxmlformats.org/officeDocument/2006/math">
                    <m:r>
                      <a:rPr lang="en-US" altLang="ja-JP" i="1">
                        <a:latin typeface="Cambria Math" panose="02040503050406030204" pitchFamily="18" charset="0"/>
                      </a:rPr>
                      <m:t>𝑆</m:t>
                    </m:r>
                  </m:oMath>
                </a14:m>
                <a:r>
                  <a:rPr kumimoji="1" lang="ja-JP" altLang="en-US" dirty="0"/>
                  <a:t>で得られた疑似ラベル</a:t>
                </a:r>
              </a:p>
            </p:txBody>
          </p:sp>
        </mc:Choice>
        <mc:Fallback xmlns="">
          <p:sp>
            <p:nvSpPr>
              <p:cNvPr id="3" name="コンテンツ プレースホルダー 2">
                <a:extLst>
                  <a:ext uri="{FF2B5EF4-FFF2-40B4-BE49-F238E27FC236}">
                    <a16:creationId xmlns:a16="http://schemas.microsoft.com/office/drawing/2014/main" id="{94879A40-2765-490D-9015-26B3990594D6}"/>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5439E8A4-820F-4995-8130-2C5F29A8EAA8}"/>
              </a:ext>
            </a:extLst>
          </p:cNvPr>
          <p:cNvSpPr>
            <a:spLocks noGrp="1"/>
          </p:cNvSpPr>
          <p:nvPr>
            <p:ph type="sldNum" sz="quarter" idx="12"/>
          </p:nvPr>
        </p:nvSpPr>
        <p:spPr/>
        <p:txBody>
          <a:bodyPr/>
          <a:lstStyle/>
          <a:p>
            <a:fld id="{24EA46AB-3899-448D-80AA-0C961C9BC68C}" type="slidenum">
              <a:rPr kumimoji="1" lang="ja-JP" altLang="en-US" smtClean="0"/>
              <a:t>12</a:t>
            </a:fld>
            <a:endParaRPr kumimoji="1" lang="ja-JP" altLang="en-US"/>
          </a:p>
        </p:txBody>
      </p:sp>
    </p:spTree>
    <p:extLst>
      <p:ext uri="{BB962C8B-B14F-4D97-AF65-F5344CB8AC3E}">
        <p14:creationId xmlns:p14="http://schemas.microsoft.com/office/powerpoint/2010/main" val="3926997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300324-ADC2-4996-B548-256DF02CF2FF}"/>
              </a:ext>
            </a:extLst>
          </p:cNvPr>
          <p:cNvSpPr>
            <a:spLocks noGrp="1"/>
          </p:cNvSpPr>
          <p:nvPr>
            <p:ph type="title"/>
          </p:nvPr>
        </p:nvSpPr>
        <p:spPr/>
        <p:txBody>
          <a:bodyPr/>
          <a:lstStyle/>
          <a:p>
            <a:r>
              <a:rPr lang="ja-JP" altLang="en-US" b="1" dirty="0"/>
              <a:t>自己訓練におけるバイアス解析</a:t>
            </a:r>
            <a:endParaRPr kumimoji="1" lang="ja-JP" altLang="en-US" b="1" dirty="0"/>
          </a:p>
        </p:txBody>
      </p:sp>
      <p:pic>
        <p:nvPicPr>
          <p:cNvPr id="6" name="コンテンツ プレースホルダー 5">
            <a:extLst>
              <a:ext uri="{FF2B5EF4-FFF2-40B4-BE49-F238E27FC236}">
                <a16:creationId xmlns:a16="http://schemas.microsoft.com/office/drawing/2014/main" id="{00540BB0-32D2-48B8-9AC9-8CA0BB3666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8327" y="1966113"/>
            <a:ext cx="8895346" cy="3659857"/>
          </a:xfrm>
        </p:spPr>
      </p:pic>
      <p:sp>
        <p:nvSpPr>
          <p:cNvPr id="4" name="スライド番号プレースホルダー 3">
            <a:extLst>
              <a:ext uri="{FF2B5EF4-FFF2-40B4-BE49-F238E27FC236}">
                <a16:creationId xmlns:a16="http://schemas.microsoft.com/office/drawing/2014/main" id="{84C2A613-3329-4895-AA27-534E179FACD0}"/>
              </a:ext>
            </a:extLst>
          </p:cNvPr>
          <p:cNvSpPr>
            <a:spLocks noGrp="1"/>
          </p:cNvSpPr>
          <p:nvPr>
            <p:ph type="sldNum" sz="quarter" idx="12"/>
          </p:nvPr>
        </p:nvSpPr>
        <p:spPr/>
        <p:txBody>
          <a:bodyPr/>
          <a:lstStyle/>
          <a:p>
            <a:fld id="{24EA46AB-3899-448D-80AA-0C961C9BC68C}" type="slidenum">
              <a:rPr kumimoji="1" lang="ja-JP" altLang="en-US" smtClean="0"/>
              <a:t>13</a:t>
            </a:fld>
            <a:endParaRPr kumimoji="1" lang="ja-JP" altLang="en-US"/>
          </a:p>
        </p:txBody>
      </p:sp>
    </p:spTree>
    <p:extLst>
      <p:ext uri="{BB962C8B-B14F-4D97-AF65-F5344CB8AC3E}">
        <p14:creationId xmlns:p14="http://schemas.microsoft.com/office/powerpoint/2010/main" val="2046532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127BBD-92D1-4C89-82BD-0E0F3CE1A927}"/>
              </a:ext>
            </a:extLst>
          </p:cNvPr>
          <p:cNvSpPr>
            <a:spLocks noGrp="1"/>
          </p:cNvSpPr>
          <p:nvPr>
            <p:ph type="title"/>
          </p:nvPr>
        </p:nvSpPr>
        <p:spPr/>
        <p:txBody>
          <a:bodyPr/>
          <a:lstStyle/>
          <a:p>
            <a:r>
              <a:rPr kumimoji="1" lang="en-US" altLang="ja-JP" b="1" dirty="0"/>
              <a:t>Debiased Self-Training(DST)</a:t>
            </a:r>
            <a:endParaRPr kumimoji="1" lang="ja-JP" altLang="en-US" b="1"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F94A264-8AE4-44F8-976F-2E4B72E330A3}"/>
                  </a:ext>
                </a:extLst>
              </p:cNvPr>
              <p:cNvSpPr>
                <a:spLocks noGrp="1"/>
              </p:cNvSpPr>
              <p:nvPr>
                <p:ph idx="1"/>
              </p:nvPr>
            </p:nvSpPr>
            <p:spPr/>
            <p:txBody>
              <a:bodyPr/>
              <a:lstStyle/>
              <a:p>
                <a:r>
                  <a:rPr lang="ja-JP" altLang="en-US" dirty="0"/>
                  <a:t>ラベル付きデータセット</a:t>
                </a:r>
                <a14:m>
                  <m:oMath xmlns:m="http://schemas.openxmlformats.org/officeDocument/2006/math">
                    <m:r>
                      <a:rPr lang="en-US" altLang="ja-JP" b="0" i="1" smtClean="0">
                        <a:latin typeface="Cambria Math" panose="02040503050406030204" pitchFamily="18" charset="0"/>
                        <a:ea typeface="Cambria Math" panose="02040503050406030204" pitchFamily="18" charset="0"/>
                      </a:rPr>
                      <m:t>ℒ</m:t>
                    </m:r>
                    <m:r>
                      <a:rPr lang="en-US" altLang="ja-JP" b="0" i="1" smtClean="0">
                        <a:latin typeface="Cambria Math" panose="02040503050406030204" pitchFamily="18" charset="0"/>
                      </a:rPr>
                      <m:t> </m:t>
                    </m:r>
                    <m:sSubSup>
                      <m:sSubSupPr>
                        <m:ctrlPr>
                          <a:rPr lang="en-US" altLang="ja-JP" b="0" i="1" smtClean="0">
                            <a:latin typeface="Cambria Math" panose="02040503050406030204" pitchFamily="18" charset="0"/>
                          </a:rPr>
                        </m:ctrlPr>
                      </m:sSubSupPr>
                      <m:e>
                        <m:r>
                          <a:rPr lang="en-US" altLang="ja-JP" i="1">
                            <a:latin typeface="Cambria Math" panose="02040503050406030204" pitchFamily="18" charset="0"/>
                          </a:rPr>
                          <m:t>={(</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𝑥</m:t>
                            </m:r>
                          </m:e>
                          <m:sub>
                            <m:r>
                              <a:rPr lang="en-US" altLang="ja-JP" i="1">
                                <a:latin typeface="Cambria Math" panose="02040503050406030204" pitchFamily="18" charset="0"/>
                              </a:rPr>
                              <m:t>𝑖</m:t>
                            </m:r>
                          </m:sub>
                          <m:sup>
                            <m:r>
                              <a:rPr lang="en-US" altLang="ja-JP" i="1">
                                <a:latin typeface="Cambria Math" panose="02040503050406030204" pitchFamily="18" charset="0"/>
                              </a:rPr>
                              <m:t>𝑙</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𝑦</m:t>
                            </m:r>
                          </m:e>
                          <m:sub>
                            <m:r>
                              <a:rPr lang="en-US" altLang="ja-JP" i="1">
                                <a:latin typeface="Cambria Math" panose="02040503050406030204" pitchFamily="18" charset="0"/>
                              </a:rPr>
                              <m:t>𝑖</m:t>
                            </m:r>
                          </m:sub>
                          <m:sup>
                            <m:r>
                              <a:rPr lang="en-US" altLang="ja-JP" i="1">
                                <a:latin typeface="Cambria Math" panose="02040503050406030204" pitchFamily="18" charset="0"/>
                              </a:rPr>
                              <m:t>𝑙</m:t>
                            </m:r>
                          </m:sup>
                        </m:sSubSup>
                        <m:r>
                          <a:rPr lang="en-US" altLang="ja-JP" i="1">
                            <a:latin typeface="Cambria Math" panose="02040503050406030204" pitchFamily="18" charset="0"/>
                          </a:rPr>
                          <m:t>)}</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=1</m:t>
                        </m:r>
                      </m:sub>
                      <m:sup>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𝑛</m:t>
                            </m:r>
                          </m:e>
                          <m:sub>
                            <m:r>
                              <a:rPr lang="en-US" altLang="ja-JP" b="0" i="1" smtClean="0">
                                <a:latin typeface="Cambria Math" panose="02040503050406030204" pitchFamily="18" charset="0"/>
                              </a:rPr>
                              <m:t>𝑙</m:t>
                            </m:r>
                          </m:sub>
                        </m:sSub>
                      </m:sup>
                    </m:sSubSup>
                  </m:oMath>
                </a14:m>
                <a:r>
                  <a:rPr lang="en-US" altLang="ja-JP" dirty="0"/>
                  <a:t> </a:t>
                </a:r>
              </a:p>
              <a:p>
                <a:r>
                  <a:rPr kumimoji="1" lang="ja-JP" altLang="en-US" dirty="0"/>
                  <a:t>ラベルなしデータ</a:t>
                </a:r>
                <a14:m>
                  <m:oMath xmlns:m="http://schemas.openxmlformats.org/officeDocument/2006/math">
                    <m:r>
                      <a:rPr lang="ja-JP" altLang="en-US" i="1" smtClean="0">
                        <a:latin typeface="Cambria Math" panose="02040503050406030204" pitchFamily="18" charset="0"/>
                      </a:rPr>
                      <m:t>𝒰</m:t>
                    </m:r>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𝑥</m:t>
                            </m:r>
                          </m:e>
                          <m:sub>
                            <m:r>
                              <a:rPr lang="en-US" altLang="ja-JP" i="1">
                                <a:latin typeface="Cambria Math" panose="02040503050406030204" pitchFamily="18" charset="0"/>
                              </a:rPr>
                              <m:t>𝑖</m:t>
                            </m:r>
                          </m:sub>
                          <m:sup>
                            <m:r>
                              <a:rPr lang="en-US" altLang="ja-JP" b="0" i="1" smtClean="0">
                                <a:latin typeface="Cambria Math" panose="02040503050406030204" pitchFamily="18" charset="0"/>
                              </a:rPr>
                              <m:t>𝑢</m:t>
                            </m:r>
                          </m:sup>
                        </m:sSubSup>
                        <m:r>
                          <a:rPr lang="en-US" altLang="ja-JP" i="1">
                            <a:latin typeface="Cambria Math" panose="02040503050406030204" pitchFamily="18" charset="0"/>
                          </a:rPr>
                          <m:t>)}</m:t>
                        </m:r>
                      </m:e>
                      <m:sub>
                        <m:r>
                          <a:rPr lang="en-US" altLang="ja-JP" i="1">
                            <a:latin typeface="Cambria Math" panose="02040503050406030204" pitchFamily="18" charset="0"/>
                          </a:rPr>
                          <m:t>𝑖</m:t>
                        </m:r>
                        <m:r>
                          <a:rPr lang="en-US" altLang="ja-JP" i="1">
                            <a:latin typeface="Cambria Math" panose="02040503050406030204" pitchFamily="18" charset="0"/>
                          </a:rPr>
                          <m:t>=1</m:t>
                        </m:r>
                      </m:sub>
                      <m:sup>
                        <m:sSub>
                          <m:sSubPr>
                            <m:ctrlPr>
                              <a:rPr lang="en-US" altLang="ja-JP" i="1">
                                <a:latin typeface="Cambria Math" panose="02040503050406030204" pitchFamily="18" charset="0"/>
                              </a:rPr>
                            </m:ctrlPr>
                          </m:sSubPr>
                          <m:e>
                            <m:r>
                              <a:rPr lang="en-US" altLang="ja-JP" i="1">
                                <a:latin typeface="Cambria Math" panose="02040503050406030204" pitchFamily="18" charset="0"/>
                              </a:rPr>
                              <m:t>𝑛</m:t>
                            </m:r>
                          </m:e>
                          <m:sub>
                            <m:r>
                              <a:rPr lang="en-US" altLang="ja-JP" b="0" i="1" smtClean="0">
                                <a:latin typeface="Cambria Math" panose="02040503050406030204" pitchFamily="18" charset="0"/>
                              </a:rPr>
                              <m:t>𝑢</m:t>
                            </m:r>
                          </m:sub>
                        </m:sSub>
                      </m:sup>
                    </m:sSubSup>
                    <m:r>
                      <a:rPr lang="en-US" altLang="ja-JP" b="0" i="1" smtClean="0">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𝑛</m:t>
                        </m:r>
                      </m:e>
                      <m:sub>
                        <m:r>
                          <a:rPr lang="en-US" altLang="ja-JP" i="1">
                            <a:latin typeface="Cambria Math" panose="02040503050406030204" pitchFamily="18" charset="0"/>
                          </a:rPr>
                          <m:t>𝑙</m:t>
                        </m:r>
                      </m:sub>
                    </m:sSub>
                    <m:r>
                      <a:rPr lang="en-US" altLang="ja-JP" i="1" smtClean="0">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𝑛</m:t>
                        </m:r>
                      </m:e>
                      <m:sub>
                        <m:r>
                          <a:rPr lang="en-US" altLang="ja-JP" i="1">
                            <a:latin typeface="Cambria Math" panose="02040503050406030204" pitchFamily="18" charset="0"/>
                          </a:rPr>
                          <m:t>𝑢</m:t>
                        </m:r>
                      </m:sub>
                    </m:sSub>
                  </m:oMath>
                </a14:m>
                <a:endParaRPr kumimoji="1" lang="en-US" altLang="ja-JP" dirty="0"/>
              </a:p>
              <a:p>
                <a:r>
                  <a:rPr lang="ja-JP" altLang="en-US" dirty="0"/>
                  <a:t>特徴生成器</a:t>
                </a:r>
                <a14:m>
                  <m:oMath xmlns:m="http://schemas.openxmlformats.org/officeDocument/2006/math">
                    <m:r>
                      <a:rPr lang="ja-JP" altLang="en-US" i="1" smtClean="0">
                        <a:latin typeface="Cambria Math" panose="02040503050406030204" pitchFamily="18" charset="0"/>
                      </a:rPr>
                      <m:t>𝜓</m:t>
                    </m:r>
                    <m:r>
                      <a:rPr lang="en-US" altLang="ja-JP" b="0" i="0" smtClean="0">
                        <a:latin typeface="Cambria Math" panose="02040503050406030204" pitchFamily="18" charset="0"/>
                      </a:rPr>
                      <m:t>, </m:t>
                    </m:r>
                    <m:r>
                      <a:rPr lang="en-US" altLang="ja-JP" b="0" i="1" smtClean="0">
                        <a:latin typeface="Cambria Math" panose="02040503050406030204" pitchFamily="18" charset="0"/>
                      </a:rPr>
                      <m:t>h</m:t>
                    </m:r>
                  </m:oMath>
                </a14:m>
                <a:r>
                  <a:rPr lang="ja-JP" altLang="en-US" dirty="0"/>
                  <a:t>はタスク固有のヘッド</a:t>
                </a:r>
                <a:endParaRPr lang="en-US" altLang="ja-JP" dirty="0"/>
              </a:p>
              <a:p>
                <a:endParaRPr lang="en-US" altLang="ja-JP" dirty="0"/>
              </a:p>
              <a:p>
                <a:r>
                  <a:rPr lang="ja-JP" altLang="en-US" dirty="0"/>
                  <a:t>弱拡張ラベルによる交差エントロピー損失</a:t>
                </a:r>
                <a:endParaRPr lang="en-US" altLang="ja-JP" dirty="0"/>
              </a:p>
              <a:p>
                <a:pPr marL="0" indent="0">
                  <a:buNone/>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𝐿</m:t>
                          </m:r>
                        </m:e>
                        <m:sub>
                          <m:r>
                            <a:rPr lang="en-US" altLang="ja-JP" i="1" smtClean="0">
                              <a:latin typeface="Cambria Math" panose="02040503050406030204" pitchFamily="18" charset="0"/>
                              <a:ea typeface="Cambria Math" panose="02040503050406030204" pitchFamily="18" charset="0"/>
                            </a:rPr>
                            <m:t>ℒ</m:t>
                          </m:r>
                        </m:sub>
                      </m:sSub>
                      <m:d>
                        <m:dPr>
                          <m:ctrlPr>
                            <a:rPr lang="en-US" altLang="ja-JP" b="0" i="1" smtClean="0">
                              <a:latin typeface="Cambria Math" panose="02040503050406030204" pitchFamily="18" charset="0"/>
                            </a:rPr>
                          </m:ctrlPr>
                        </m:dPr>
                        <m:e>
                          <m:r>
                            <a:rPr lang="ja-JP" altLang="en-US" b="0" i="1" smtClean="0">
                              <a:latin typeface="Cambria Math" panose="02040503050406030204" pitchFamily="18" charset="0"/>
                            </a:rPr>
                            <m:t>𝜓</m:t>
                          </m:r>
                          <m:r>
                            <a:rPr lang="en-US" altLang="ja-JP" b="0" i="1" smtClean="0">
                              <a:latin typeface="Cambria Math" panose="02040503050406030204" pitchFamily="18" charset="0"/>
                            </a:rPr>
                            <m:t>, </m:t>
                          </m:r>
                          <m:r>
                            <a:rPr lang="en-US" altLang="ja-JP" b="0" i="1" smtClean="0">
                              <a:latin typeface="Cambria Math" panose="02040503050406030204" pitchFamily="18" charset="0"/>
                            </a:rPr>
                            <m:t>h</m:t>
                          </m:r>
                        </m:e>
                      </m:d>
                      <m:r>
                        <a:rPr lang="en-US" altLang="ja-JP" b="0" i="1" smtClean="0">
                          <a:latin typeface="Cambria Math" panose="02040503050406030204" pitchFamily="18" charset="0"/>
                        </a:rPr>
                        <m:t>= </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1</m:t>
                          </m:r>
                        </m:num>
                        <m:den>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𝑛</m:t>
                              </m:r>
                            </m:e>
                            <m:sub>
                              <m:r>
                                <a:rPr lang="en-US" altLang="ja-JP" b="0" i="1" smtClean="0">
                                  <a:latin typeface="Cambria Math" panose="02040503050406030204" pitchFamily="18" charset="0"/>
                                </a:rPr>
                                <m:t>𝑙</m:t>
                              </m:r>
                            </m:sub>
                          </m:sSub>
                        </m:den>
                      </m:f>
                      <m:nary>
                        <m:naryPr>
                          <m:chr m:val="∑"/>
                          <m:ctrlPr>
                            <a:rPr lang="en-US" altLang="ja-JP" b="0" i="1" smtClean="0">
                              <a:latin typeface="Cambria Math" panose="02040503050406030204" pitchFamily="18" charset="0"/>
                            </a:rPr>
                          </m:ctrlPr>
                        </m:naryPr>
                        <m:sub>
                          <m:r>
                            <m:rPr>
                              <m:brk m:alnAt="23"/>
                            </m:rPr>
                            <a:rPr lang="en-US" altLang="ja-JP" b="0" i="1" smtClean="0">
                              <a:latin typeface="Cambria Math" panose="02040503050406030204" pitchFamily="18" charset="0"/>
                            </a:rPr>
                            <m:t>𝑖</m:t>
                          </m:r>
                          <m:r>
                            <a:rPr lang="en-US" altLang="ja-JP" b="0" i="1" smtClean="0">
                              <a:latin typeface="Cambria Math" panose="02040503050406030204" pitchFamily="18" charset="0"/>
                            </a:rPr>
                            <m:t>=1</m:t>
                          </m:r>
                        </m:sub>
                        <m:sup>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𝑛</m:t>
                              </m:r>
                            </m:e>
                            <m:sub>
                              <m:r>
                                <a:rPr lang="en-US" altLang="ja-JP" b="0" i="1" smtClean="0">
                                  <a:latin typeface="Cambria Math" panose="02040503050406030204" pitchFamily="18" charset="0"/>
                                </a:rPr>
                                <m:t>𝑙</m:t>
                              </m:r>
                            </m:sub>
                          </m:sSub>
                        </m:sup>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𝐿</m:t>
                              </m:r>
                            </m:e>
                            <m:sub>
                              <m:r>
                                <a:rPr lang="en-US" altLang="ja-JP" b="0" i="1" smtClean="0">
                                  <a:latin typeface="Cambria Math" panose="02040503050406030204" pitchFamily="18" charset="0"/>
                                </a:rPr>
                                <m:t>𝐶𝐸</m:t>
                              </m:r>
                            </m:sub>
                          </m:sSub>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h</m:t>
                              </m:r>
                              <m:r>
                                <a:rPr lang="en-US" altLang="ja-JP" b="0" i="1" smtClean="0">
                                  <a:latin typeface="Cambria Math" panose="02040503050406030204" pitchFamily="18" charset="0"/>
                                  <a:ea typeface="Cambria Math" panose="02040503050406030204" pitchFamily="18" charset="0"/>
                                </a:rPr>
                                <m:t>∘</m:t>
                              </m:r>
                              <m:r>
                                <a:rPr lang="ja-JP" altLang="en-US" b="0" i="1" smtClean="0">
                                  <a:latin typeface="Cambria Math" panose="02040503050406030204" pitchFamily="18" charset="0"/>
                                  <a:ea typeface="Cambria Math" panose="02040503050406030204" pitchFamily="18" charset="0"/>
                                </a:rPr>
                                <m:t>𝜓</m:t>
                              </m:r>
                              <m:r>
                                <a:rPr lang="en-US" altLang="ja-JP" b="0" i="1" smtClean="0">
                                  <a:latin typeface="Cambria Math" panose="02040503050406030204" pitchFamily="18" charset="0"/>
                                  <a:ea typeface="Cambria Math" panose="02040503050406030204" pitchFamily="18" charset="0"/>
                                </a:rPr>
                                <m:t>∘</m:t>
                              </m:r>
                              <m:r>
                                <a:rPr lang="ja-JP" altLang="en-US" b="0" i="1" smtClean="0">
                                  <a:latin typeface="Cambria Math" panose="02040503050406030204" pitchFamily="18" charset="0"/>
                                  <a:ea typeface="Cambria Math" panose="02040503050406030204" pitchFamily="18" charset="0"/>
                                </a:rPr>
                                <m:t>𝛼</m:t>
                              </m:r>
                            </m:e>
                          </m:d>
                          <m:r>
                            <a:rPr lang="en-US" altLang="ja-JP" b="0" i="1" smtClean="0">
                              <a:latin typeface="Cambria Math" panose="02040503050406030204" pitchFamily="18" charset="0"/>
                              <a:ea typeface="Cambria Math" panose="02040503050406030204" pitchFamily="18" charset="0"/>
                            </a:rPr>
                            <m:t>(</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𝑥</m:t>
                              </m:r>
                            </m:e>
                            <m:sub>
                              <m:r>
                                <a:rPr lang="en-US" altLang="ja-JP" i="1">
                                  <a:latin typeface="Cambria Math" panose="02040503050406030204" pitchFamily="18" charset="0"/>
                                </a:rPr>
                                <m:t>𝑖</m:t>
                              </m:r>
                            </m:sub>
                            <m:sup>
                              <m:r>
                                <a:rPr lang="en-US" altLang="ja-JP" i="1">
                                  <a:latin typeface="Cambria Math" panose="02040503050406030204" pitchFamily="18" charset="0"/>
                                </a:rPr>
                                <m:t>𝑙</m:t>
                              </m:r>
                            </m:sup>
                          </m:sSubSup>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rPr>
                            <m:t>,</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𝑦</m:t>
                              </m:r>
                            </m:e>
                            <m:sub>
                              <m:r>
                                <a:rPr lang="en-US" altLang="ja-JP" i="1">
                                  <a:latin typeface="Cambria Math" panose="02040503050406030204" pitchFamily="18" charset="0"/>
                                </a:rPr>
                                <m:t>𝑖</m:t>
                              </m:r>
                            </m:sub>
                            <m:sup>
                              <m:r>
                                <a:rPr lang="en-US" altLang="ja-JP" i="1">
                                  <a:latin typeface="Cambria Math" panose="02040503050406030204" pitchFamily="18" charset="0"/>
                                </a:rPr>
                                <m:t>𝑙</m:t>
                              </m:r>
                            </m:sup>
                          </m:sSubSup>
                          <m:r>
                            <a:rPr lang="en-US" altLang="ja-JP" b="0" i="1" smtClean="0">
                              <a:latin typeface="Cambria Math" panose="02040503050406030204" pitchFamily="18" charset="0"/>
                            </a:rPr>
                            <m:t>)</m:t>
                          </m:r>
                        </m:e>
                      </m:nary>
                    </m:oMath>
                  </m:oMathPara>
                </a14:m>
                <a:endParaRPr lang="en-US" altLang="ja-JP" dirty="0"/>
              </a:p>
              <a:p>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AF94A264-8AE4-44F8-976F-2E4B72E330A3}"/>
                  </a:ext>
                </a:extLst>
              </p:cNvPr>
              <p:cNvSpPr>
                <a:spLocks noGrp="1" noRot="1" noChangeAspect="1" noMove="1" noResize="1" noEditPoints="1" noAdjustHandles="1" noChangeArrowheads="1" noChangeShapeType="1" noTextEdit="1"/>
              </p:cNvSpPr>
              <p:nvPr>
                <p:ph idx="1"/>
              </p:nvPr>
            </p:nvSpPr>
            <p:spPr>
              <a:blipFill>
                <a:blip r:embed="rId2"/>
                <a:stretch>
                  <a:fillRect l="-1043" t="-1261"/>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1C89F3CE-2802-48CD-BFFF-62F5640973F6}"/>
              </a:ext>
            </a:extLst>
          </p:cNvPr>
          <p:cNvSpPr>
            <a:spLocks noGrp="1"/>
          </p:cNvSpPr>
          <p:nvPr>
            <p:ph type="sldNum" sz="quarter" idx="12"/>
          </p:nvPr>
        </p:nvSpPr>
        <p:spPr/>
        <p:txBody>
          <a:bodyPr/>
          <a:lstStyle/>
          <a:p>
            <a:fld id="{24EA46AB-3899-448D-80AA-0C961C9BC68C}" type="slidenum">
              <a:rPr kumimoji="1" lang="ja-JP" altLang="en-US" smtClean="0"/>
              <a:t>14</a:t>
            </a:fld>
            <a:endParaRPr kumimoji="1" lang="ja-JP" altLang="en-US"/>
          </a:p>
        </p:txBody>
      </p:sp>
    </p:spTree>
    <p:extLst>
      <p:ext uri="{BB962C8B-B14F-4D97-AF65-F5344CB8AC3E}">
        <p14:creationId xmlns:p14="http://schemas.microsoft.com/office/powerpoint/2010/main" val="1392133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53EC6E-22DD-4CB2-A644-51A680910E13}"/>
              </a:ext>
            </a:extLst>
          </p:cNvPr>
          <p:cNvSpPr>
            <a:spLocks noGrp="1"/>
          </p:cNvSpPr>
          <p:nvPr>
            <p:ph type="title"/>
          </p:nvPr>
        </p:nvSpPr>
        <p:spPr/>
        <p:txBody>
          <a:bodyPr/>
          <a:lstStyle/>
          <a:p>
            <a:r>
              <a:rPr lang="en-US" altLang="ja-JP" b="1" dirty="0"/>
              <a:t>Debiased Self-Training(DST)</a:t>
            </a:r>
            <a:endParaRPr kumimoji="1" lang="ja-JP" altLang="en-US" b="1"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D7D6527D-C61B-4B15-AFF3-9BC2FA139789}"/>
                  </a:ext>
                </a:extLst>
              </p:cNvPr>
              <p:cNvSpPr>
                <a:spLocks noGrp="1"/>
              </p:cNvSpPr>
              <p:nvPr>
                <p:ph idx="1"/>
              </p:nvPr>
            </p:nvSpPr>
            <p:spPr/>
            <p:txBody>
              <a:bodyPr/>
              <a:lstStyle/>
              <a:p>
                <a:r>
                  <a:rPr kumimoji="1" lang="en-US" altLang="ja-JP" dirty="0"/>
                  <a:t>fixmatch</a:t>
                </a:r>
                <a:r>
                  <a:rPr lang="ja-JP" altLang="en-US" dirty="0"/>
                  <a:t>は、</a:t>
                </a:r>
                <a:r>
                  <a:rPr lang="en-US" altLang="ja-JP" dirty="0"/>
                  <a:t> </a:t>
                </a:r>
                <a:r>
                  <a:rPr lang="ja-JP" altLang="en-US" dirty="0"/>
                  <a:t>弱補強</a:t>
                </a:r>
                <a14:m>
                  <m:oMath xmlns:m="http://schemas.openxmlformats.org/officeDocument/2006/math">
                    <m:r>
                      <a:rPr lang="ja-JP" altLang="en-US" b="0" i="1" dirty="0" smtClean="0">
                        <a:latin typeface="Cambria Math" panose="02040503050406030204" pitchFamily="18" charset="0"/>
                      </a:rPr>
                      <m:t>に対して</m:t>
                    </m:r>
                    <m:r>
                      <a:rPr lang="ja-JP" altLang="en-US" i="1" dirty="0">
                        <a:latin typeface="Cambria Math" panose="02040503050406030204" pitchFamily="18" charset="0"/>
                      </a:rPr>
                      <m:t>予測値</m:t>
                    </m:r>
                    <m:r>
                      <a:rPr lang="en-US" altLang="ja-JP" b="1" i="1" smtClean="0">
                        <a:latin typeface="Cambria Math" panose="02040503050406030204" pitchFamily="18" charset="0"/>
                      </a:rPr>
                      <m:t>𝒑</m:t>
                    </m:r>
                    <m:r>
                      <a:rPr lang="en-US" altLang="ja-JP" b="0" i="1" smtClean="0">
                        <a:latin typeface="Cambria Math" panose="02040503050406030204" pitchFamily="18" charset="0"/>
                      </a:rPr>
                      <m:t>= </m:t>
                    </m:r>
                    <m:d>
                      <m:dPr>
                        <m:ctrlPr>
                          <a:rPr lang="en-US" altLang="ja-JP" i="1">
                            <a:latin typeface="Cambria Math" panose="02040503050406030204" pitchFamily="18" charset="0"/>
                          </a:rPr>
                        </m:ctrlPr>
                      </m:dPr>
                      <m:e>
                        <m:r>
                          <a:rPr lang="en-US" altLang="ja-JP" i="1">
                            <a:latin typeface="Cambria Math" panose="02040503050406030204" pitchFamily="18" charset="0"/>
                          </a:rPr>
                          <m:t>h</m:t>
                        </m:r>
                        <m:r>
                          <a:rPr lang="en-US" altLang="ja-JP" i="1">
                            <a:latin typeface="Cambria Math" panose="02040503050406030204" pitchFamily="18" charset="0"/>
                            <a:ea typeface="Cambria Math" panose="02040503050406030204" pitchFamily="18" charset="0"/>
                          </a:rPr>
                          <m:t>∘</m:t>
                        </m:r>
                        <m:r>
                          <a:rPr lang="ja-JP" altLang="en-US" i="1">
                            <a:latin typeface="Cambria Math" panose="02040503050406030204" pitchFamily="18" charset="0"/>
                            <a:ea typeface="Cambria Math" panose="02040503050406030204" pitchFamily="18" charset="0"/>
                          </a:rPr>
                          <m:t>𝜓</m:t>
                        </m:r>
                        <m:r>
                          <a:rPr lang="en-US" altLang="ja-JP" i="1">
                            <a:latin typeface="Cambria Math" panose="02040503050406030204" pitchFamily="18" charset="0"/>
                            <a:ea typeface="Cambria Math" panose="02040503050406030204" pitchFamily="18" charset="0"/>
                          </a:rPr>
                          <m:t>∘</m:t>
                        </m:r>
                        <m:r>
                          <a:rPr lang="ja-JP" altLang="en-US" i="1">
                            <a:latin typeface="Cambria Math" panose="02040503050406030204" pitchFamily="18" charset="0"/>
                            <a:ea typeface="Cambria Math" panose="02040503050406030204" pitchFamily="18" charset="0"/>
                          </a:rPr>
                          <m:t>𝛼</m:t>
                        </m:r>
                      </m:e>
                    </m:d>
                    <m:r>
                      <a:rPr lang="en-US" altLang="ja-JP" b="0" i="1" smtClean="0">
                        <a:latin typeface="Cambria Math" panose="02040503050406030204" pitchFamily="18" charset="0"/>
                        <a:ea typeface="Cambria Math" panose="02040503050406030204" pitchFamily="18" charset="0"/>
                      </a:rPr>
                      <m:t>(</m:t>
                    </m:r>
                    <m:r>
                      <a:rPr lang="en-US" altLang="ja-JP" b="1" i="1" smtClean="0">
                        <a:latin typeface="Cambria Math" panose="02040503050406030204" pitchFamily="18" charset="0"/>
                        <a:ea typeface="Cambria Math" panose="02040503050406030204" pitchFamily="18" charset="0"/>
                      </a:rPr>
                      <m:t>𝒙</m:t>
                    </m:r>
                    <m:r>
                      <a:rPr lang="en-US" altLang="ja-JP" b="0" i="1" smtClean="0">
                        <a:latin typeface="Cambria Math" panose="02040503050406030204" pitchFamily="18" charset="0"/>
                        <a:ea typeface="Cambria Math" panose="02040503050406030204" pitchFamily="18" charset="0"/>
                      </a:rPr>
                      <m:t>)</m:t>
                    </m:r>
                  </m:oMath>
                </a14:m>
                <a:r>
                  <a:rPr kumimoji="1" lang="ja-JP" altLang="en-US" dirty="0"/>
                  <a:t>を</a:t>
                </a:r>
                <a:r>
                  <a:rPr kumimoji="1" lang="ja-JP" altLang="en-US" dirty="0" err="1"/>
                  <a:t>算</a:t>
                </a:r>
                <a:r>
                  <a:rPr kumimoji="1" lang="ja-JP" altLang="en-US" dirty="0"/>
                  <a:t>出、閾値</a:t>
                </a:r>
                <a14:m>
                  <m:oMath xmlns:m="http://schemas.openxmlformats.org/officeDocument/2006/math">
                    <m:r>
                      <a:rPr kumimoji="1" lang="ja-JP" altLang="en-US" i="1" smtClean="0">
                        <a:latin typeface="Cambria Math" panose="02040503050406030204" pitchFamily="18" charset="0"/>
                      </a:rPr>
                      <m:t>𝜏</m:t>
                    </m:r>
                    <m:r>
                      <a:rPr lang="ja-JP" altLang="en-US" i="1">
                        <a:latin typeface="Cambria Math" panose="02040503050406030204" pitchFamily="18" charset="0"/>
                      </a:rPr>
                      <m:t>に</m:t>
                    </m:r>
                  </m:oMath>
                </a14:m>
                <a:r>
                  <a:rPr kumimoji="1" lang="ja-JP" altLang="en-US" dirty="0"/>
                  <a:t>よって疑似ラベルの信頼性を測る</a:t>
                </a:r>
                <a:endParaRPr kumimoji="1" lang="en-US" altLang="ja-JP" dirty="0"/>
              </a:p>
              <a:p>
                <a:pPr marL="0" indent="0">
                  <a:buNone/>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acc>
                            <m:accPr>
                              <m:chr m:val="̂"/>
                              <m:ctrlPr>
                                <a:rPr kumimoji="1" lang="en-US" altLang="ja-JP" i="1" smtClean="0">
                                  <a:latin typeface="Cambria Math" panose="02040503050406030204" pitchFamily="18" charset="0"/>
                                </a:rPr>
                              </m:ctrlPr>
                            </m:accPr>
                            <m:e>
                              <m:r>
                                <a:rPr kumimoji="1" lang="en-US" altLang="ja-JP" b="0" i="1" smtClean="0">
                                  <a:latin typeface="Cambria Math" panose="02040503050406030204" pitchFamily="18" charset="0"/>
                                </a:rPr>
                                <m:t>𝑓</m:t>
                              </m:r>
                            </m:e>
                          </m:acc>
                        </m:e>
                        <m:sub>
                          <m:r>
                            <a:rPr lang="ja-JP" altLang="en-US" i="1">
                              <a:latin typeface="Cambria Math" panose="02040503050406030204" pitchFamily="18" charset="0"/>
                            </a:rPr>
                            <m:t>𝜓</m:t>
                          </m:r>
                          <m:r>
                            <a:rPr lang="en-US" altLang="ja-JP">
                              <a:latin typeface="Cambria Math" panose="02040503050406030204" pitchFamily="18" charset="0"/>
                            </a:rPr>
                            <m:t>, </m:t>
                          </m:r>
                          <m:r>
                            <a:rPr lang="en-US" altLang="ja-JP" i="1">
                              <a:latin typeface="Cambria Math" panose="02040503050406030204" pitchFamily="18" charset="0"/>
                            </a:rPr>
                            <m:t>h</m:t>
                          </m:r>
                        </m:sub>
                      </m:sSub>
                      <m:d>
                        <m:dPr>
                          <m:ctrlPr>
                            <a:rPr kumimoji="1" lang="en-US" altLang="ja-JP" b="1" i="1" smtClean="0">
                              <a:latin typeface="Cambria Math" panose="02040503050406030204" pitchFamily="18" charset="0"/>
                            </a:rPr>
                          </m:ctrlPr>
                        </m:dPr>
                        <m:e>
                          <m:r>
                            <a:rPr kumimoji="1" lang="en-US" altLang="ja-JP" b="1" i="1" smtClean="0">
                              <a:latin typeface="Cambria Math" panose="02040503050406030204" pitchFamily="18" charset="0"/>
                            </a:rPr>
                            <m:t>𝒙</m:t>
                          </m:r>
                        </m:e>
                      </m:d>
                      <m:r>
                        <a:rPr kumimoji="1" lang="en-US" altLang="ja-JP" b="0" i="1" smtClean="0">
                          <a:latin typeface="Cambria Math" panose="02040503050406030204" pitchFamily="18" charset="0"/>
                        </a:rPr>
                        <m:t>= </m:t>
                      </m:r>
                      <m:d>
                        <m:dPr>
                          <m:begChr m:val="{"/>
                          <m:endChr m:val=""/>
                          <m:ctrlPr>
                            <a:rPr kumimoji="1" lang="en-US" altLang="ja-JP" b="0" i="1" smtClean="0">
                              <a:latin typeface="Cambria Math" panose="02040503050406030204" pitchFamily="18" charset="0"/>
                            </a:rPr>
                          </m:ctrlPr>
                        </m:dPr>
                        <m:e>
                          <m:eqArr>
                            <m:eqArrPr>
                              <m:ctrlPr>
                                <a:rPr kumimoji="1" lang="en-US" altLang="ja-JP" b="0" i="1" smtClean="0">
                                  <a:latin typeface="Cambria Math" panose="02040503050406030204" pitchFamily="18" charset="0"/>
                                </a:rPr>
                              </m:ctrlPr>
                            </m:eqArrPr>
                            <m:e>
                              <m:func>
                                <m:funcPr>
                                  <m:ctrlPr>
                                    <a:rPr kumimoji="1" lang="en-US" altLang="ja-JP" b="0" i="1" smtClean="0">
                                      <a:latin typeface="Cambria Math" panose="02040503050406030204" pitchFamily="18" charset="0"/>
                                    </a:rPr>
                                  </m:ctrlPr>
                                </m:funcPr>
                                <m:fName>
                                  <m:r>
                                    <m:rPr>
                                      <m:sty m:val="p"/>
                                    </m:rPr>
                                    <a:rPr kumimoji="1" lang="en-US" altLang="ja-JP" b="0" i="0" smtClean="0">
                                      <a:latin typeface="Cambria Math" panose="02040503050406030204" pitchFamily="18" charset="0"/>
                                    </a:rPr>
                                    <m:t>arg</m:t>
                                  </m:r>
                                </m:fName>
                                <m:e>
                                  <m:func>
                                    <m:funcPr>
                                      <m:ctrlPr>
                                        <a:rPr kumimoji="1" lang="en-US" altLang="ja-JP" b="0" i="1" smtClean="0">
                                          <a:latin typeface="Cambria Math" panose="02040503050406030204" pitchFamily="18" charset="0"/>
                                        </a:rPr>
                                      </m:ctrlPr>
                                    </m:funcPr>
                                    <m:fName>
                                      <m:r>
                                        <m:rPr>
                                          <m:sty m:val="p"/>
                                        </m:rPr>
                                        <a:rPr kumimoji="1" lang="en-US" altLang="ja-JP" b="0" i="0" smtClean="0">
                                          <a:latin typeface="Cambria Math" panose="02040503050406030204" pitchFamily="18" charset="0"/>
                                        </a:rPr>
                                        <m:t>max</m:t>
                                      </m:r>
                                    </m:fName>
                                    <m:e>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𝑝</m:t>
                                          </m:r>
                                        </m:e>
                                      </m:acc>
                                    </m:e>
                                  </m:func>
                                  <m:r>
                                    <a:rPr kumimoji="1" lang="en-US" altLang="ja-JP" b="0" i="1" smtClean="0">
                                      <a:latin typeface="Cambria Math" panose="02040503050406030204" pitchFamily="18" charset="0"/>
                                    </a:rPr>
                                    <m:t>,</m:t>
                                  </m:r>
                                  <m:func>
                                    <m:funcPr>
                                      <m:ctrlPr>
                                        <a:rPr kumimoji="1" lang="en-US" altLang="ja-JP" b="0" i="1" smtClean="0">
                                          <a:latin typeface="Cambria Math" panose="02040503050406030204" pitchFamily="18" charset="0"/>
                                        </a:rPr>
                                      </m:ctrlPr>
                                    </m:funcPr>
                                    <m:fName>
                                      <m:r>
                                        <m:rPr>
                                          <m:sty m:val="p"/>
                                        </m:rPr>
                                        <a:rPr kumimoji="1" lang="en-US" altLang="ja-JP" b="0" i="0" smtClean="0">
                                          <a:latin typeface="Cambria Math" panose="02040503050406030204" pitchFamily="18" charset="0"/>
                                        </a:rPr>
                                        <m:t>max</m:t>
                                      </m:r>
                                    </m:fName>
                                    <m:e>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𝑝</m:t>
                                          </m:r>
                                        </m:e>
                                      </m:acc>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ea typeface="Cambria Math" panose="02040503050406030204" pitchFamily="18" charset="0"/>
                                        </a:rPr>
                                        <m:t>≥ </m:t>
                                      </m:r>
                                      <m:r>
                                        <a:rPr kumimoji="1" lang="ja-JP" altLang="en-US" b="0" i="1" smtClean="0">
                                          <a:latin typeface="Cambria Math" panose="02040503050406030204" pitchFamily="18" charset="0"/>
                                          <a:ea typeface="Cambria Math" panose="02040503050406030204" pitchFamily="18" charset="0"/>
                                        </a:rPr>
                                        <m:t>𝜏</m:t>
                                      </m:r>
                                    </m:e>
                                  </m:func>
                                </m:e>
                              </m:func>
                            </m:e>
                            <m:e>
                              <m:r>
                                <a:rPr kumimoji="1" lang="en-US" altLang="ja-JP" b="0" i="1" smtClean="0">
                                  <a:latin typeface="Cambria Math" panose="02040503050406030204" pitchFamily="18" charset="0"/>
                                </a:rPr>
                                <m:t>−1, </m:t>
                              </m:r>
                              <m:r>
                                <a:rPr kumimoji="1" lang="en-US" altLang="ja-JP" b="0" i="1" smtClean="0">
                                  <a:latin typeface="Cambria Math" panose="02040503050406030204" pitchFamily="18" charset="0"/>
                                </a:rPr>
                                <m:t>𝑜𝑡h𝑒𝑟𝑤𝑖𝑠𝑒</m:t>
                              </m:r>
                            </m:e>
                          </m:eqArr>
                        </m:e>
                      </m:d>
                    </m:oMath>
                  </m:oMathPara>
                </a14:m>
                <a:endParaRPr kumimoji="1" lang="en-US" altLang="ja-JP" dirty="0"/>
              </a:p>
              <a:p>
                <a14:m>
                  <m:oMath xmlns:m="http://schemas.openxmlformats.org/officeDocument/2006/math">
                    <m:sSub>
                      <m:sSubPr>
                        <m:ctrlPr>
                          <a:rPr lang="en-US" altLang="ja-JP" i="1">
                            <a:latin typeface="Cambria Math" panose="02040503050406030204" pitchFamily="18" charset="0"/>
                          </a:rPr>
                        </m:ctrlPr>
                      </m:sSubPr>
                      <m:e>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𝑓</m:t>
                            </m:r>
                          </m:e>
                        </m:acc>
                      </m:e>
                      <m:sub>
                        <m:r>
                          <a:rPr lang="ja-JP" altLang="en-US" i="1">
                            <a:latin typeface="Cambria Math" panose="02040503050406030204" pitchFamily="18" charset="0"/>
                          </a:rPr>
                          <m:t>𝜓</m:t>
                        </m:r>
                        <m:r>
                          <a:rPr lang="en-US" altLang="ja-JP">
                            <a:latin typeface="Cambria Math" panose="02040503050406030204" pitchFamily="18" charset="0"/>
                          </a:rPr>
                          <m:t>, </m:t>
                        </m:r>
                        <m:r>
                          <a:rPr lang="en-US" altLang="ja-JP" i="1">
                            <a:latin typeface="Cambria Math" panose="02040503050406030204" pitchFamily="18" charset="0"/>
                          </a:rPr>
                          <m:t>h</m:t>
                        </m:r>
                      </m:sub>
                    </m:sSub>
                    <m:r>
                      <a:rPr lang="ja-JP" altLang="en-US" i="1">
                        <a:latin typeface="Cambria Math" panose="02040503050406030204" pitchFamily="18" charset="0"/>
                      </a:rPr>
                      <m:t>は</m:t>
                    </m:r>
                  </m:oMath>
                </a14:m>
                <a:r>
                  <a:rPr kumimoji="1" lang="ja-JP" altLang="en-US" dirty="0"/>
                  <a:t>疑似ラベルを指し、これを用いて強増強のラベルなしサンプルに対して学習行う</a:t>
                </a:r>
                <a:endParaRPr kumimoji="1" lang="en-US" altLang="ja-JP" dirty="0"/>
              </a:p>
              <a:p>
                <a:endParaRPr lang="en-US" altLang="ja-JP" dirty="0"/>
              </a:p>
              <a:p>
                <a:pPr marL="0" indent="0">
                  <a:buNone/>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𝐿</m:t>
                          </m:r>
                        </m:e>
                        <m:sub>
                          <m:r>
                            <a:rPr lang="ja-JP" altLang="en-US" i="1" smtClean="0">
                              <a:latin typeface="Cambria Math" panose="02040503050406030204" pitchFamily="18" charset="0"/>
                            </a:rPr>
                            <m:t>𝒰</m:t>
                          </m:r>
                        </m:sub>
                      </m:sSub>
                      <m:d>
                        <m:dPr>
                          <m:ctrlPr>
                            <a:rPr lang="en-US" altLang="ja-JP" i="1">
                              <a:latin typeface="Cambria Math" panose="02040503050406030204" pitchFamily="18" charset="0"/>
                            </a:rPr>
                          </m:ctrlPr>
                        </m:dPr>
                        <m:e>
                          <m:r>
                            <a:rPr lang="ja-JP" altLang="en-US" i="1">
                              <a:latin typeface="Cambria Math" panose="02040503050406030204" pitchFamily="18" charset="0"/>
                            </a:rPr>
                            <m:t>𝜓</m:t>
                          </m:r>
                          <m:r>
                            <a:rPr lang="en-US" altLang="ja-JP" i="1">
                              <a:latin typeface="Cambria Math" panose="02040503050406030204" pitchFamily="18" charset="0"/>
                            </a:rPr>
                            <m:t>, </m:t>
                          </m:r>
                          <m:r>
                            <a:rPr lang="en-US" altLang="ja-JP" i="1">
                              <a:latin typeface="Cambria Math" panose="02040503050406030204" pitchFamily="18" charset="0"/>
                            </a:rPr>
                            <m:t>h</m:t>
                          </m:r>
                          <m:r>
                            <a:rPr lang="en-US" altLang="ja-JP" b="0" i="1" smtClean="0">
                              <a:latin typeface="Cambria Math" panose="02040503050406030204" pitchFamily="18" charset="0"/>
                            </a:rPr>
                            <m:t>,</m:t>
                          </m:r>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𝑓</m:t>
                              </m:r>
                            </m:e>
                          </m:acc>
                        </m:e>
                      </m:d>
                      <m:r>
                        <a:rPr lang="en-US" altLang="ja-JP" i="1">
                          <a:latin typeface="Cambria Math" panose="02040503050406030204" pitchFamily="18" charset="0"/>
                        </a:rPr>
                        <m:t>= </m:t>
                      </m:r>
                      <m:f>
                        <m:fPr>
                          <m:ctrlPr>
                            <a:rPr lang="en-US" altLang="ja-JP" i="1">
                              <a:latin typeface="Cambria Math" panose="02040503050406030204" pitchFamily="18" charset="0"/>
                            </a:rPr>
                          </m:ctrlPr>
                        </m:fPr>
                        <m:num>
                          <m:r>
                            <a:rPr lang="en-US" altLang="ja-JP" i="1">
                              <a:latin typeface="Cambria Math" panose="02040503050406030204" pitchFamily="18" charset="0"/>
                            </a:rPr>
                            <m:t>1</m:t>
                          </m:r>
                        </m:num>
                        <m:den>
                          <m:sSub>
                            <m:sSubPr>
                              <m:ctrlPr>
                                <a:rPr lang="en-US" altLang="ja-JP" i="1">
                                  <a:latin typeface="Cambria Math" panose="02040503050406030204" pitchFamily="18" charset="0"/>
                                </a:rPr>
                              </m:ctrlPr>
                            </m:sSubPr>
                            <m:e>
                              <m:r>
                                <a:rPr lang="en-US" altLang="ja-JP" i="1">
                                  <a:latin typeface="Cambria Math" panose="02040503050406030204" pitchFamily="18" charset="0"/>
                                </a:rPr>
                                <m:t>𝑛</m:t>
                              </m:r>
                            </m:e>
                            <m:sub>
                              <m:r>
                                <a:rPr lang="en-US" altLang="ja-JP" i="1">
                                  <a:latin typeface="Cambria Math" panose="02040503050406030204" pitchFamily="18" charset="0"/>
                                </a:rPr>
                                <m:t>𝑙</m:t>
                              </m:r>
                            </m:sub>
                          </m:sSub>
                        </m:den>
                      </m:f>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𝑖</m:t>
                          </m:r>
                          <m:r>
                            <a:rPr lang="en-US" altLang="ja-JP" i="1">
                              <a:latin typeface="Cambria Math" panose="02040503050406030204" pitchFamily="18" charset="0"/>
                            </a:rPr>
                            <m:t>=1</m:t>
                          </m:r>
                        </m:sub>
                        <m:sup>
                          <m:sSub>
                            <m:sSubPr>
                              <m:ctrlPr>
                                <a:rPr lang="en-US" altLang="ja-JP" i="1">
                                  <a:latin typeface="Cambria Math" panose="02040503050406030204" pitchFamily="18" charset="0"/>
                                </a:rPr>
                              </m:ctrlPr>
                            </m:sSubPr>
                            <m:e>
                              <m:r>
                                <a:rPr lang="en-US" altLang="ja-JP" i="1">
                                  <a:latin typeface="Cambria Math" panose="02040503050406030204" pitchFamily="18" charset="0"/>
                                </a:rPr>
                                <m:t>𝑛</m:t>
                              </m:r>
                            </m:e>
                            <m:sub>
                              <m:r>
                                <a:rPr lang="en-US" altLang="ja-JP" i="1">
                                  <a:latin typeface="Cambria Math" panose="02040503050406030204" pitchFamily="18" charset="0"/>
                                </a:rPr>
                                <m:t>𝑙</m:t>
                              </m:r>
                            </m:sub>
                          </m:sSub>
                        </m:sup>
                        <m:e>
                          <m:sSub>
                            <m:sSubPr>
                              <m:ctrlPr>
                                <a:rPr lang="en-US" altLang="ja-JP" i="1">
                                  <a:latin typeface="Cambria Math" panose="02040503050406030204" pitchFamily="18" charset="0"/>
                                </a:rPr>
                              </m:ctrlPr>
                            </m:sSubPr>
                            <m:e>
                              <m:r>
                                <a:rPr lang="en-US" altLang="ja-JP" i="1">
                                  <a:latin typeface="Cambria Math" panose="02040503050406030204" pitchFamily="18" charset="0"/>
                                </a:rPr>
                                <m:t>𝐿</m:t>
                              </m:r>
                            </m:e>
                            <m:sub>
                              <m:r>
                                <a:rPr lang="en-US" altLang="ja-JP" i="1">
                                  <a:latin typeface="Cambria Math" panose="02040503050406030204" pitchFamily="18" charset="0"/>
                                </a:rPr>
                                <m:t>𝐶𝐸</m:t>
                              </m:r>
                            </m:sub>
                          </m:sSub>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h</m:t>
                              </m:r>
                              <m:r>
                                <a:rPr lang="en-US" altLang="ja-JP" i="1">
                                  <a:latin typeface="Cambria Math" panose="02040503050406030204" pitchFamily="18" charset="0"/>
                                  <a:ea typeface="Cambria Math" panose="02040503050406030204" pitchFamily="18" charset="0"/>
                                </a:rPr>
                                <m:t>∘</m:t>
                              </m:r>
                              <m:r>
                                <a:rPr lang="ja-JP" altLang="en-US" i="1">
                                  <a:latin typeface="Cambria Math" panose="02040503050406030204" pitchFamily="18" charset="0"/>
                                  <a:ea typeface="Cambria Math" panose="02040503050406030204" pitchFamily="18" charset="0"/>
                                </a:rPr>
                                <m:t>𝜓</m:t>
                              </m:r>
                              <m:r>
                                <a:rPr lang="en-US" altLang="ja-JP" i="1">
                                  <a:latin typeface="Cambria Math" panose="02040503050406030204" pitchFamily="18" charset="0"/>
                                  <a:ea typeface="Cambria Math" panose="02040503050406030204" pitchFamily="18" charset="0"/>
                                </a:rPr>
                                <m:t>∘</m:t>
                              </m:r>
                              <m:r>
                                <a:rPr lang="el-GR" altLang="ja-JP" i="1">
                                  <a:latin typeface="Cambria Math" panose="02040503050406030204" pitchFamily="18" charset="0"/>
                                  <a:ea typeface="Cambria Math" panose="02040503050406030204" pitchFamily="18" charset="0"/>
                                </a:rPr>
                                <m:t>𝒜</m:t>
                              </m:r>
                            </m:e>
                          </m:d>
                          <m:r>
                            <a:rPr lang="en-US" altLang="ja-JP" i="1">
                              <a:latin typeface="Cambria Math" panose="02040503050406030204" pitchFamily="18" charset="0"/>
                              <a:ea typeface="Cambria Math" panose="02040503050406030204" pitchFamily="18" charset="0"/>
                            </a:rPr>
                            <m:t>(</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𝑥</m:t>
                              </m:r>
                            </m:e>
                            <m:sub>
                              <m:r>
                                <a:rPr lang="en-US" altLang="ja-JP" i="1">
                                  <a:latin typeface="Cambria Math" panose="02040503050406030204" pitchFamily="18" charset="0"/>
                                </a:rPr>
                                <m:t>𝑖</m:t>
                              </m:r>
                            </m:sub>
                            <m:sup>
                              <m:r>
                                <a:rPr lang="en-US" altLang="ja-JP" b="0" i="1" smtClean="0">
                                  <a:latin typeface="Cambria Math" panose="02040503050406030204" pitchFamily="18" charset="0"/>
                                </a:rPr>
                                <m:t>𝑢</m:t>
                              </m:r>
                            </m:sup>
                          </m:sSubSup>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rPr>
                            <m:t>,</m:t>
                          </m:r>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𝑓</m:t>
                              </m:r>
                            </m:e>
                          </m:acc>
                          <m:r>
                            <a:rPr lang="en-US" altLang="ja-JP" b="0" i="1" smtClean="0">
                              <a:latin typeface="Cambria Math" panose="02040503050406030204" pitchFamily="18" charset="0"/>
                            </a:rPr>
                            <m:t>(</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𝑥</m:t>
                              </m:r>
                            </m:e>
                            <m:sub>
                              <m:r>
                                <a:rPr lang="en-US" altLang="ja-JP" i="1">
                                  <a:latin typeface="Cambria Math" panose="02040503050406030204" pitchFamily="18" charset="0"/>
                                </a:rPr>
                                <m:t>𝑖</m:t>
                              </m:r>
                            </m:sub>
                            <m:sup>
                              <m:r>
                                <a:rPr lang="en-US" altLang="ja-JP" b="0" i="1" smtClean="0">
                                  <a:latin typeface="Cambria Math" panose="02040503050406030204" pitchFamily="18" charset="0"/>
                                </a:rPr>
                                <m:t>𝑢</m:t>
                              </m:r>
                            </m:sup>
                          </m:sSubSup>
                          <m:r>
                            <a:rPr lang="en-US" altLang="ja-JP" b="0" i="1" smtClean="0">
                              <a:latin typeface="Cambria Math" panose="02040503050406030204" pitchFamily="18" charset="0"/>
                            </a:rPr>
                            <m:t>)</m:t>
                          </m:r>
                          <m:r>
                            <a:rPr lang="en-US" altLang="ja-JP" i="1">
                              <a:latin typeface="Cambria Math" panose="02040503050406030204" pitchFamily="18" charset="0"/>
                            </a:rPr>
                            <m:t>)</m:t>
                          </m:r>
                        </m:e>
                      </m:nary>
                    </m:oMath>
                  </m:oMathPara>
                </a14:m>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D7D6527D-C61B-4B15-AFF3-9BC2FA139789}"/>
                  </a:ext>
                </a:extLst>
              </p:cNvPr>
              <p:cNvSpPr>
                <a:spLocks noGrp="1" noRot="1" noChangeAspect="1" noMove="1" noResize="1" noEditPoints="1" noAdjustHandles="1" noChangeArrowheads="1" noChangeShapeType="1" noTextEdit="1"/>
              </p:cNvSpPr>
              <p:nvPr>
                <p:ph idx="1"/>
              </p:nvPr>
            </p:nvSpPr>
            <p:spPr>
              <a:blipFill>
                <a:blip r:embed="rId2"/>
                <a:stretch>
                  <a:fillRect l="-1043" t="-2241" r="-348"/>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1EBA8D08-5643-424E-8E86-C3CF5201444A}"/>
              </a:ext>
            </a:extLst>
          </p:cNvPr>
          <p:cNvSpPr>
            <a:spLocks noGrp="1"/>
          </p:cNvSpPr>
          <p:nvPr>
            <p:ph type="sldNum" sz="quarter" idx="12"/>
          </p:nvPr>
        </p:nvSpPr>
        <p:spPr/>
        <p:txBody>
          <a:bodyPr/>
          <a:lstStyle/>
          <a:p>
            <a:fld id="{24EA46AB-3899-448D-80AA-0C961C9BC68C}" type="slidenum">
              <a:rPr kumimoji="1" lang="ja-JP" altLang="en-US" smtClean="0"/>
              <a:t>15</a:t>
            </a:fld>
            <a:endParaRPr kumimoji="1" lang="ja-JP" altLang="en-US"/>
          </a:p>
        </p:txBody>
      </p:sp>
    </p:spTree>
    <p:extLst>
      <p:ext uri="{BB962C8B-B14F-4D97-AF65-F5344CB8AC3E}">
        <p14:creationId xmlns:p14="http://schemas.microsoft.com/office/powerpoint/2010/main" val="1456689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1843AD-D60D-460F-9EA6-5E1F7FF2BB21}"/>
              </a:ext>
            </a:extLst>
          </p:cNvPr>
          <p:cNvSpPr>
            <a:spLocks noGrp="1"/>
          </p:cNvSpPr>
          <p:nvPr>
            <p:ph type="title"/>
          </p:nvPr>
        </p:nvSpPr>
        <p:spPr/>
        <p:txBody>
          <a:bodyPr/>
          <a:lstStyle/>
          <a:p>
            <a:r>
              <a:rPr kumimoji="1" lang="en-US" altLang="ja-JP" b="1" dirty="0"/>
              <a:t>DST</a:t>
            </a:r>
            <a:endParaRPr kumimoji="1" lang="ja-JP" altLang="en-US" b="1"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CE80CFA9-C9EC-41E2-801E-95DB9A060C1B}"/>
                  </a:ext>
                </a:extLst>
              </p:cNvPr>
              <p:cNvSpPr>
                <a:spLocks noGrp="1"/>
              </p:cNvSpPr>
              <p:nvPr>
                <p:ph idx="1"/>
              </p:nvPr>
            </p:nvSpPr>
            <p:spPr/>
            <p:txBody>
              <a:bodyPr>
                <a:normAutofit fontScale="92500"/>
              </a:bodyPr>
              <a:lstStyle/>
              <a:p>
                <a:r>
                  <a:rPr kumimoji="1" lang="en-US" altLang="ja-JP" dirty="0"/>
                  <a:t>fixmatch</a:t>
                </a:r>
                <a:r>
                  <a:rPr kumimoji="1" lang="ja-JP" altLang="en-US" dirty="0" err="1"/>
                  <a:t>は疑</a:t>
                </a:r>
                <a:r>
                  <a:rPr kumimoji="1" lang="ja-JP" altLang="en-US" dirty="0"/>
                  <a:t>似ラベルの過程で信頼度の低いサンプルをフィルタリングするが問題がある</a:t>
                </a:r>
                <a:endParaRPr kumimoji="1" lang="en-US" altLang="ja-JP" dirty="0"/>
              </a:p>
              <a:p>
                <a:pPr marL="914400" lvl="1" indent="-457200">
                  <a:buFont typeface="+mj-lt"/>
                  <a:buAutoNum type="arabicPeriod"/>
                </a:pPr>
                <a:r>
                  <a:rPr lang="ja-JP" altLang="en-US" dirty="0"/>
                  <a:t>疑似ラベルは</a:t>
                </a:r>
                <a:r>
                  <a:rPr lang="ja-JP" altLang="en-US" u="sng" dirty="0"/>
                  <a:t>同じヘッドによって生成、利用されているため、トレーニングバイアスが発生</a:t>
                </a:r>
                <a:endParaRPr lang="en-US" altLang="ja-JP" u="sng" dirty="0"/>
              </a:p>
              <a:p>
                <a:pPr marL="914400" lvl="1" indent="-457200">
                  <a:buFont typeface="+mj-lt"/>
                  <a:buAutoNum type="arabicPeriod"/>
                </a:pPr>
                <a:r>
                  <a:rPr kumimoji="1" lang="ja-JP" altLang="en-US" dirty="0"/>
                  <a:t>極端に少ないラベル付きサンプルで学習する場合、</a:t>
                </a:r>
                <a:r>
                  <a:rPr kumimoji="1" lang="ja-JP" altLang="en-US" u="sng" dirty="0"/>
                  <a:t>データの偏りに起因する信頼性の低い疑似ラベルの問題は、信頼閾値機構を用いても無視できなくなる</a:t>
                </a:r>
                <a:endParaRPr kumimoji="1" lang="en-US" altLang="ja-JP" u="sng" dirty="0"/>
              </a:p>
              <a:p>
                <a:pPr marL="0" indent="0">
                  <a:buNone/>
                </a:pPr>
                <a:endParaRPr kumimoji="1" lang="en-US" altLang="ja-JP" u="sng" dirty="0"/>
              </a:p>
              <a:p>
                <a:pPr marL="0" indent="0">
                  <a:buNone/>
                </a:pPr>
                <a14:m>
                  <m:oMathPara xmlns:m="http://schemas.openxmlformats.org/officeDocument/2006/math">
                    <m:oMathParaPr>
                      <m:jc m:val="centerGroup"/>
                    </m:oMathParaPr>
                    <m:oMath xmlns:m="http://schemas.openxmlformats.org/officeDocument/2006/math">
                      <m:func>
                        <m:funcPr>
                          <m:ctrlPr>
                            <a:rPr kumimoji="1" lang="en-US" altLang="ja-JP" i="1" smtClean="0">
                              <a:latin typeface="Cambria Math" panose="02040503050406030204" pitchFamily="18" charset="0"/>
                            </a:rPr>
                          </m:ctrlPr>
                        </m:funcPr>
                        <m:fName>
                          <m:limLow>
                            <m:limLowPr>
                              <m:ctrlPr>
                                <a:rPr kumimoji="1" lang="en-US" altLang="ja-JP" i="1" smtClean="0">
                                  <a:latin typeface="Cambria Math" panose="02040503050406030204" pitchFamily="18" charset="0"/>
                                </a:rPr>
                              </m:ctrlPr>
                            </m:limLowPr>
                            <m:e>
                              <m:r>
                                <m:rPr>
                                  <m:sty m:val="p"/>
                                </m:rPr>
                                <a:rPr kumimoji="1" lang="en-US" altLang="ja-JP" i="0" smtClean="0">
                                  <a:latin typeface="Cambria Math" panose="02040503050406030204" pitchFamily="18" charset="0"/>
                                </a:rPr>
                                <m:t>min</m:t>
                              </m:r>
                            </m:e>
                            <m:lim>
                              <m:r>
                                <a:rPr lang="ja-JP" altLang="en-US" i="1">
                                  <a:latin typeface="Cambria Math" panose="02040503050406030204" pitchFamily="18" charset="0"/>
                                </a:rPr>
                                <m:t>𝜓</m:t>
                              </m:r>
                              <m:r>
                                <a:rPr lang="en-US" altLang="ja-JP">
                                  <a:latin typeface="Cambria Math" panose="02040503050406030204" pitchFamily="18" charset="0"/>
                                </a:rPr>
                                <m:t>, </m:t>
                              </m:r>
                              <m:r>
                                <a:rPr lang="en-US" altLang="ja-JP" i="1">
                                  <a:latin typeface="Cambria Math" panose="02040503050406030204" pitchFamily="18" charset="0"/>
                                </a:rPr>
                                <m:t>h</m:t>
                              </m:r>
                            </m:lim>
                          </m:limLow>
                        </m:fName>
                        <m:e>
                          <m:sSub>
                            <m:sSubPr>
                              <m:ctrlPr>
                                <a:rPr lang="en-US" altLang="ja-JP" i="1">
                                  <a:latin typeface="Cambria Math" panose="02040503050406030204" pitchFamily="18" charset="0"/>
                                </a:rPr>
                              </m:ctrlPr>
                            </m:sSubPr>
                            <m:e>
                              <m:r>
                                <a:rPr lang="en-US" altLang="ja-JP" i="1">
                                  <a:latin typeface="Cambria Math" panose="02040503050406030204" pitchFamily="18" charset="0"/>
                                </a:rPr>
                                <m:t>𝐿</m:t>
                              </m:r>
                            </m:e>
                            <m:sub>
                              <m:r>
                                <a:rPr lang="en-US" altLang="ja-JP" i="1">
                                  <a:latin typeface="Cambria Math" panose="02040503050406030204" pitchFamily="18" charset="0"/>
                                  <a:ea typeface="Cambria Math" panose="02040503050406030204" pitchFamily="18" charset="0"/>
                                </a:rPr>
                                <m:t>ℒ</m:t>
                              </m:r>
                            </m:sub>
                          </m:sSub>
                          <m:d>
                            <m:dPr>
                              <m:ctrlPr>
                                <a:rPr lang="en-US" altLang="ja-JP" i="1">
                                  <a:latin typeface="Cambria Math" panose="02040503050406030204" pitchFamily="18" charset="0"/>
                                </a:rPr>
                              </m:ctrlPr>
                            </m:dPr>
                            <m:e>
                              <m:r>
                                <a:rPr lang="ja-JP" altLang="en-US" i="1">
                                  <a:latin typeface="Cambria Math" panose="02040503050406030204" pitchFamily="18" charset="0"/>
                                </a:rPr>
                                <m:t>𝜓</m:t>
                              </m:r>
                              <m:r>
                                <a:rPr lang="en-US" altLang="ja-JP" i="1">
                                  <a:latin typeface="Cambria Math" panose="02040503050406030204" pitchFamily="18" charset="0"/>
                                </a:rPr>
                                <m:t>, </m:t>
                              </m:r>
                              <m:r>
                                <a:rPr lang="en-US" altLang="ja-JP" i="1">
                                  <a:latin typeface="Cambria Math" panose="02040503050406030204" pitchFamily="18" charset="0"/>
                                </a:rPr>
                                <m:t>h</m:t>
                              </m:r>
                            </m:e>
                          </m:d>
                        </m:e>
                      </m:func>
                      <m:r>
                        <a:rPr kumimoji="1"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ja-JP" altLang="en-US" i="1" smtClean="0">
                              <a:latin typeface="Cambria Math" panose="02040503050406030204" pitchFamily="18" charset="0"/>
                            </a:rPr>
                            <m:t>𝜆</m:t>
                          </m:r>
                          <m:r>
                            <a:rPr lang="en-US" altLang="ja-JP" i="1">
                              <a:latin typeface="Cambria Math" panose="02040503050406030204" pitchFamily="18" charset="0"/>
                            </a:rPr>
                            <m:t>𝐿</m:t>
                          </m:r>
                        </m:e>
                        <m:sub>
                          <m:r>
                            <a:rPr lang="ja-JP" altLang="en-US" i="1">
                              <a:latin typeface="Cambria Math" panose="02040503050406030204" pitchFamily="18" charset="0"/>
                            </a:rPr>
                            <m:t>𝒰</m:t>
                          </m:r>
                        </m:sub>
                      </m:sSub>
                      <m:d>
                        <m:dPr>
                          <m:ctrlPr>
                            <a:rPr lang="en-US" altLang="ja-JP" i="1">
                              <a:latin typeface="Cambria Math" panose="02040503050406030204" pitchFamily="18" charset="0"/>
                            </a:rPr>
                          </m:ctrlPr>
                        </m:dPr>
                        <m:e>
                          <m:r>
                            <a:rPr lang="ja-JP" altLang="en-US" i="1">
                              <a:latin typeface="Cambria Math" panose="02040503050406030204" pitchFamily="18" charset="0"/>
                            </a:rPr>
                            <m:t>𝜓</m:t>
                          </m:r>
                          <m:r>
                            <a:rPr lang="en-US" altLang="ja-JP" i="1">
                              <a:latin typeface="Cambria Math" panose="02040503050406030204" pitchFamily="18" charset="0"/>
                            </a:rPr>
                            <m:t>, </m:t>
                          </m:r>
                          <m:r>
                            <a:rPr lang="en-US" altLang="ja-JP" i="1">
                              <a:latin typeface="Cambria Math" panose="02040503050406030204" pitchFamily="18" charset="0"/>
                            </a:rPr>
                            <m:t>h</m:t>
                          </m:r>
                          <m:r>
                            <a:rPr lang="en-US" altLang="ja-JP" i="1">
                              <a:latin typeface="Cambria Math" panose="02040503050406030204" pitchFamily="18" charset="0"/>
                            </a:rPr>
                            <m:t>,</m:t>
                          </m:r>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𝑓</m:t>
                              </m:r>
                            </m:e>
                          </m:acc>
                        </m:e>
                      </m:d>
                    </m:oMath>
                  </m:oMathPara>
                </a14:m>
                <a:endParaRPr kumimoji="1" lang="en-US" altLang="ja-JP" dirty="0"/>
              </a:p>
              <a:p>
                <a:pPr marL="914400" lvl="1" indent="-457200">
                  <a:buFont typeface="+mj-lt"/>
                  <a:buAutoNum type="arabicPeriod"/>
                </a:pPr>
                <a:endParaRPr lang="en-US" altLang="ja-JP" dirty="0"/>
              </a:p>
              <a:p>
                <a:pPr lvl="1">
                  <a:buFont typeface="Wingdings" panose="05000000000000000000" pitchFamily="2" charset="2"/>
                  <a:buChar char="Ø"/>
                </a:pPr>
                <a:r>
                  <a:rPr lang="ja-JP" altLang="en-US" dirty="0"/>
                  <a:t>トレーニング</a:t>
                </a:r>
                <a:r>
                  <a:rPr kumimoji="1" lang="ja-JP" altLang="en-US" dirty="0"/>
                  <a:t>バイアスとデータバイアスを減少させる２つの設計の提案</a:t>
                </a:r>
              </a:p>
            </p:txBody>
          </p:sp>
        </mc:Choice>
        <mc:Fallback xmlns="">
          <p:sp>
            <p:nvSpPr>
              <p:cNvPr id="3" name="コンテンツ プレースホルダー 2">
                <a:extLst>
                  <a:ext uri="{FF2B5EF4-FFF2-40B4-BE49-F238E27FC236}">
                    <a16:creationId xmlns:a16="http://schemas.microsoft.com/office/drawing/2014/main" id="{CE80CFA9-C9EC-41E2-801E-95DB9A060C1B}"/>
                  </a:ext>
                </a:extLst>
              </p:cNvPr>
              <p:cNvSpPr>
                <a:spLocks noGrp="1" noRot="1" noChangeAspect="1" noMove="1" noResize="1" noEditPoints="1" noAdjustHandles="1" noChangeArrowheads="1" noChangeShapeType="1" noTextEdit="1"/>
              </p:cNvSpPr>
              <p:nvPr>
                <p:ph idx="1"/>
              </p:nvPr>
            </p:nvSpPr>
            <p:spPr>
              <a:blipFill>
                <a:blip r:embed="rId2"/>
                <a:stretch>
                  <a:fillRect l="-928" t="-2101"/>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A2D17720-7FD6-42B4-B470-CAE12A5DF747}"/>
              </a:ext>
            </a:extLst>
          </p:cNvPr>
          <p:cNvSpPr>
            <a:spLocks noGrp="1"/>
          </p:cNvSpPr>
          <p:nvPr>
            <p:ph type="sldNum" sz="quarter" idx="12"/>
          </p:nvPr>
        </p:nvSpPr>
        <p:spPr/>
        <p:txBody>
          <a:bodyPr/>
          <a:lstStyle/>
          <a:p>
            <a:fld id="{24EA46AB-3899-448D-80AA-0C961C9BC68C}" type="slidenum">
              <a:rPr kumimoji="1" lang="ja-JP" altLang="en-US" smtClean="0"/>
              <a:t>16</a:t>
            </a:fld>
            <a:endParaRPr kumimoji="1" lang="ja-JP" altLang="en-US"/>
          </a:p>
        </p:txBody>
      </p:sp>
    </p:spTree>
    <p:extLst>
      <p:ext uri="{BB962C8B-B14F-4D97-AF65-F5344CB8AC3E}">
        <p14:creationId xmlns:p14="http://schemas.microsoft.com/office/powerpoint/2010/main" val="3324998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1789-686B-4DA0-B090-EE8A018E99F8}"/>
              </a:ext>
            </a:extLst>
          </p:cNvPr>
          <p:cNvSpPr>
            <a:spLocks noGrp="1"/>
          </p:cNvSpPr>
          <p:nvPr>
            <p:ph type="title"/>
          </p:nvPr>
        </p:nvSpPr>
        <p:spPr/>
        <p:txBody>
          <a:bodyPr/>
          <a:lstStyle/>
          <a:p>
            <a:r>
              <a:rPr lang="en-US" altLang="ja-JP" b="1" dirty="0"/>
              <a:t>DST</a:t>
            </a:r>
            <a:endParaRPr kumimoji="1" lang="ja-JP" altLang="en-US" b="1"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F62B2FE-3C76-4A9E-9A17-4DF113E5E391}"/>
                  </a:ext>
                </a:extLst>
              </p:cNvPr>
              <p:cNvSpPr>
                <a:spLocks noGrp="1"/>
              </p:cNvSpPr>
              <p:nvPr>
                <p:ph idx="1"/>
              </p:nvPr>
            </p:nvSpPr>
            <p:spPr/>
            <p:txBody>
              <a:bodyPr/>
              <a:lstStyle/>
              <a:p>
                <a:r>
                  <a:rPr kumimoji="1" lang="ja-JP" altLang="en-US" dirty="0"/>
                  <a:t>より優れた教師モデルから疑似ラベルを生成し、これを利用して特徴生成器</a:t>
                </a:r>
                <a14:m>
                  <m:oMath xmlns:m="http://schemas.openxmlformats.org/officeDocument/2006/math">
                    <m:r>
                      <a:rPr lang="ja-JP" altLang="en-US" i="1">
                        <a:latin typeface="Cambria Math" panose="02040503050406030204" pitchFamily="18" charset="0"/>
                      </a:rPr>
                      <m:t>𝜓</m:t>
                    </m:r>
                    <m:r>
                      <a:rPr lang="ja-JP" altLang="en-US" i="1" smtClean="0">
                        <a:latin typeface="Cambria Math" panose="02040503050406030204" pitchFamily="18" charset="0"/>
                      </a:rPr>
                      <m:t>、タスク</m:t>
                    </m:r>
                    <m:r>
                      <a:rPr lang="ja-JP" altLang="en-US" i="1">
                        <a:latin typeface="Cambria Math" panose="02040503050406030204" pitchFamily="18" charset="0"/>
                      </a:rPr>
                      <m:t>固有</m:t>
                    </m:r>
                    <m:r>
                      <a:rPr lang="ja-JP" altLang="en-US" i="1" smtClean="0">
                        <a:latin typeface="Cambria Math" panose="02040503050406030204" pitchFamily="18" charset="0"/>
                      </a:rPr>
                      <m:t>ヘッド</m:t>
                    </m:r>
                    <m:r>
                      <a:rPr lang="en-US" altLang="ja-JP" i="1">
                        <a:latin typeface="Cambria Math" panose="02040503050406030204" pitchFamily="18" charset="0"/>
                      </a:rPr>
                      <m:t>h</m:t>
                    </m:r>
                  </m:oMath>
                </a14:m>
                <a:r>
                  <a:rPr kumimoji="1" lang="ja-JP" altLang="en-US" dirty="0"/>
                  <a:t>の両方を学習する方法がある</a:t>
                </a:r>
                <a:endParaRPr kumimoji="1" lang="en-US" altLang="ja-JP" dirty="0"/>
              </a:p>
              <a:p>
                <a:pPr lvl="1">
                  <a:buFont typeface="Wingdings" panose="05000000000000000000" pitchFamily="2" charset="2"/>
                  <a:buChar char="Ø"/>
                </a:pPr>
                <a:r>
                  <a:rPr lang="ja-JP" altLang="en-US" dirty="0"/>
                  <a:t>生徒モデル</a:t>
                </a:r>
                <a14:m>
                  <m:oMath xmlns:m="http://schemas.openxmlformats.org/officeDocument/2006/math">
                    <m:r>
                      <a:rPr lang="en-US" altLang="ja-JP" i="1">
                        <a:latin typeface="Cambria Math" panose="02040503050406030204" pitchFamily="18" charset="0"/>
                      </a:rPr>
                      <m:t>h</m:t>
                    </m:r>
                    <m:r>
                      <a:rPr lang="en-US" altLang="ja-JP" i="1">
                        <a:latin typeface="Cambria Math" panose="02040503050406030204" pitchFamily="18" charset="0"/>
                        <a:ea typeface="Cambria Math" panose="02040503050406030204" pitchFamily="18" charset="0"/>
                      </a:rPr>
                      <m:t>∘</m:t>
                    </m:r>
                    <m:r>
                      <a:rPr lang="ja-JP" altLang="en-US" i="1">
                        <a:latin typeface="Cambria Math" panose="02040503050406030204" pitchFamily="18" charset="0"/>
                        <a:ea typeface="Cambria Math" panose="02040503050406030204" pitchFamily="18" charset="0"/>
                      </a:rPr>
                      <m:t>𝜓</m:t>
                    </m:r>
                  </m:oMath>
                </a14:m>
                <a:r>
                  <a:rPr lang="ja-JP" altLang="en-US" dirty="0"/>
                  <a:t>の決定超平面は依然として</a:t>
                </a:r>
                <a14:m>
                  <m:oMath xmlns:m="http://schemas.openxmlformats.org/officeDocument/2006/math">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𝑓</m:t>
                        </m:r>
                      </m:e>
                    </m:acc>
                  </m:oMath>
                </a14:m>
                <a:r>
                  <a:rPr kumimoji="1" lang="ja-JP" altLang="en-US" dirty="0"/>
                  <a:t>に依存</a:t>
                </a:r>
              </a:p>
            </p:txBody>
          </p:sp>
        </mc:Choice>
        <mc:Fallback xmlns="">
          <p:sp>
            <p:nvSpPr>
              <p:cNvPr id="3" name="コンテンツ プレースホルダー 2">
                <a:extLst>
                  <a:ext uri="{FF2B5EF4-FFF2-40B4-BE49-F238E27FC236}">
                    <a16:creationId xmlns:a16="http://schemas.microsoft.com/office/drawing/2014/main" id="{0F62B2FE-3C76-4A9E-9A17-4DF113E5E391}"/>
                  </a:ext>
                </a:extLst>
              </p:cNvPr>
              <p:cNvSpPr>
                <a:spLocks noGrp="1" noRot="1" noChangeAspect="1" noMove="1" noResize="1" noEditPoints="1" noAdjustHandles="1" noChangeArrowheads="1" noChangeShapeType="1" noTextEdit="1"/>
              </p:cNvSpPr>
              <p:nvPr>
                <p:ph idx="1"/>
              </p:nvPr>
            </p:nvSpPr>
            <p:spPr>
              <a:blipFill>
                <a:blip r:embed="rId3"/>
                <a:stretch>
                  <a:fillRect l="-1043" t="-2241" r="-406"/>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93FDE886-B796-434C-B119-91DF375D9725}"/>
              </a:ext>
            </a:extLst>
          </p:cNvPr>
          <p:cNvSpPr>
            <a:spLocks noGrp="1"/>
          </p:cNvSpPr>
          <p:nvPr>
            <p:ph type="sldNum" sz="quarter" idx="12"/>
          </p:nvPr>
        </p:nvSpPr>
        <p:spPr/>
        <p:txBody>
          <a:bodyPr/>
          <a:lstStyle/>
          <a:p>
            <a:fld id="{24EA46AB-3899-448D-80AA-0C961C9BC68C}" type="slidenum">
              <a:rPr kumimoji="1" lang="ja-JP" altLang="en-US" smtClean="0"/>
              <a:t>17</a:t>
            </a:fld>
            <a:endParaRPr kumimoji="1" lang="ja-JP" altLang="en-US"/>
          </a:p>
        </p:txBody>
      </p:sp>
      <p:pic>
        <p:nvPicPr>
          <p:cNvPr id="6" name="図 5">
            <a:extLst>
              <a:ext uri="{FF2B5EF4-FFF2-40B4-BE49-F238E27FC236}">
                <a16:creationId xmlns:a16="http://schemas.microsoft.com/office/drawing/2014/main" id="{81458016-2622-4C4F-BB40-71F6894CFC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57138" y="3671340"/>
            <a:ext cx="5277723" cy="2685010"/>
          </a:xfrm>
          <a:prstGeom prst="rect">
            <a:avLst/>
          </a:prstGeom>
        </p:spPr>
      </p:pic>
    </p:spTree>
    <p:extLst>
      <p:ext uri="{BB962C8B-B14F-4D97-AF65-F5344CB8AC3E}">
        <p14:creationId xmlns:p14="http://schemas.microsoft.com/office/powerpoint/2010/main" val="2228793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3C09EF-55D4-4A8A-B32E-90CE1BDC2599}"/>
              </a:ext>
            </a:extLst>
          </p:cNvPr>
          <p:cNvSpPr>
            <a:spLocks noGrp="1"/>
          </p:cNvSpPr>
          <p:nvPr>
            <p:ph type="title"/>
          </p:nvPr>
        </p:nvSpPr>
        <p:spPr/>
        <p:txBody>
          <a:bodyPr/>
          <a:lstStyle/>
          <a:p>
            <a:r>
              <a:rPr lang="en-US" altLang="ja-JP" b="1" dirty="0"/>
              <a:t>DST</a:t>
            </a:r>
            <a:endParaRPr kumimoji="1" lang="ja-JP" altLang="en-US" b="1"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AC88B1C-53B1-4B6A-A541-2ACB0502A451}"/>
                  </a:ext>
                </a:extLst>
              </p:cNvPr>
              <p:cNvSpPr>
                <a:spLocks noGrp="1"/>
              </p:cNvSpPr>
              <p:nvPr>
                <p:ph idx="1"/>
              </p:nvPr>
            </p:nvSpPr>
            <p:spPr/>
            <p:txBody>
              <a:bodyPr/>
              <a:lstStyle/>
              <a:p>
                <a:r>
                  <a:rPr kumimoji="1" lang="ja-JP" altLang="en-US" dirty="0"/>
                  <a:t>トレーニングバイアスを減らす</a:t>
                </a:r>
                <a:endParaRPr kumimoji="1" lang="en-US" altLang="ja-JP" dirty="0"/>
              </a:p>
              <a:p>
                <a:pPr lvl="1">
                  <a:buFont typeface="Wingdings" panose="05000000000000000000" pitchFamily="2" charset="2"/>
                  <a:buChar char="Ø"/>
                </a:pPr>
                <a:r>
                  <a:rPr lang="ja-JP" altLang="en-US" dirty="0">
                    <a:solidFill>
                      <a:srgbClr val="FF0000"/>
                    </a:solidFill>
                  </a:rPr>
                  <a:t>タスク固有ヘッド</a:t>
                </a:r>
                <a14:m>
                  <m:oMath xmlns:m="http://schemas.openxmlformats.org/officeDocument/2006/math">
                    <m:r>
                      <a:rPr lang="en-US" altLang="ja-JP" i="1">
                        <a:solidFill>
                          <a:srgbClr val="FF0000"/>
                        </a:solidFill>
                        <a:latin typeface="Cambria Math" panose="02040503050406030204" pitchFamily="18" charset="0"/>
                      </a:rPr>
                      <m:t>h</m:t>
                    </m:r>
                    <m:r>
                      <a:rPr lang="ja-JP" altLang="en-US" i="1" smtClean="0">
                        <a:solidFill>
                          <a:srgbClr val="FF0000"/>
                        </a:solidFill>
                        <a:latin typeface="Cambria Math" panose="02040503050406030204" pitchFamily="18" charset="0"/>
                      </a:rPr>
                      <m:t>を</m:t>
                    </m:r>
                  </m:oMath>
                </a14:m>
                <a:r>
                  <a:rPr kumimoji="1" lang="ja-JP" altLang="en-US" dirty="0">
                    <a:solidFill>
                      <a:srgbClr val="FF0000"/>
                    </a:solidFill>
                  </a:rPr>
                  <a:t>最適化</a:t>
                </a:r>
                <a:endParaRPr kumimoji="1" lang="en-US" altLang="ja-JP" dirty="0">
                  <a:solidFill>
                    <a:srgbClr val="FF0000"/>
                  </a:solidFill>
                </a:endParaRPr>
              </a:p>
              <a:p>
                <a:pPr lvl="1"/>
                <a:r>
                  <a:rPr lang="ja-JP" altLang="en-US" dirty="0"/>
                  <a:t>特徴生成器</a:t>
                </a:r>
                <a14:m>
                  <m:oMath xmlns:m="http://schemas.openxmlformats.org/officeDocument/2006/math">
                    <m:r>
                      <a:rPr lang="ja-JP" altLang="en-US" i="1">
                        <a:latin typeface="Cambria Math" panose="02040503050406030204" pitchFamily="18" charset="0"/>
                      </a:rPr>
                      <m:t>𝜓</m:t>
                    </m:r>
                  </m:oMath>
                </a14:m>
                <a:r>
                  <a:rPr kumimoji="1" lang="ja-JP" altLang="en-US" dirty="0"/>
                  <a:t>に接続された</a:t>
                </a:r>
                <a:r>
                  <a:rPr kumimoji="1" lang="en-US" altLang="ja-JP" dirty="0"/>
                  <a:t>U</a:t>
                </a:r>
                <a:r>
                  <a:rPr kumimoji="1" lang="ja-JP" altLang="en-US" dirty="0"/>
                  <a:t>から疑似ラベルのみで最適化される疑似ヘッド</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h</m:t>
                        </m:r>
                      </m:e>
                      <m:sub>
                        <m:r>
                          <a:rPr kumimoji="1" lang="en-US" altLang="ja-JP" b="0" i="1" smtClean="0">
                            <a:latin typeface="Cambria Math" panose="02040503050406030204" pitchFamily="18" charset="0"/>
                          </a:rPr>
                          <m:t>𝑝𝑠𝑒𝑢𝑑𝑜</m:t>
                        </m:r>
                      </m:sub>
                    </m:sSub>
                    <m:r>
                      <a:rPr lang="ja-JP" altLang="en-US" i="1">
                        <a:latin typeface="Cambria Math" panose="02040503050406030204" pitchFamily="18" charset="0"/>
                      </a:rPr>
                      <m:t>を</m:t>
                    </m:r>
                  </m:oMath>
                </a14:m>
                <a:r>
                  <a:rPr kumimoji="1" lang="ja-JP" altLang="en-US" dirty="0"/>
                  <a:t>導入</a:t>
                </a:r>
                <a:endParaRPr kumimoji="1" lang="en-US" altLang="ja-JP" dirty="0"/>
              </a:p>
              <a:p>
                <a:pPr lvl="1"/>
                <a:endParaRPr lang="en-US" altLang="ja-JP" dirty="0"/>
              </a:p>
              <a:p>
                <a:pPr lvl="1"/>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8AC88B1C-53B1-4B6A-A541-2ACB0502A451}"/>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1CB0FCE3-D81B-4EC4-98F7-B812E7C4D5F4}"/>
              </a:ext>
            </a:extLst>
          </p:cNvPr>
          <p:cNvSpPr>
            <a:spLocks noGrp="1"/>
          </p:cNvSpPr>
          <p:nvPr>
            <p:ph type="sldNum" sz="quarter" idx="12"/>
          </p:nvPr>
        </p:nvSpPr>
        <p:spPr/>
        <p:txBody>
          <a:bodyPr/>
          <a:lstStyle/>
          <a:p>
            <a:fld id="{24EA46AB-3899-448D-80AA-0C961C9BC68C}" type="slidenum">
              <a:rPr kumimoji="1" lang="ja-JP" altLang="en-US" smtClean="0"/>
              <a:t>18</a:t>
            </a:fld>
            <a:endParaRPr kumimoji="1" lang="ja-JP" altLang="en-US"/>
          </a:p>
        </p:txBody>
      </p:sp>
      <p:pic>
        <p:nvPicPr>
          <p:cNvPr id="7" name="図 6">
            <a:extLst>
              <a:ext uri="{FF2B5EF4-FFF2-40B4-BE49-F238E27FC236}">
                <a16:creationId xmlns:a16="http://schemas.microsoft.com/office/drawing/2014/main" id="{C5175C57-7AA7-40CE-BED8-C4839F414D11}"/>
              </a:ext>
            </a:extLst>
          </p:cNvPr>
          <p:cNvPicPr>
            <a:picLocks noChangeAspect="1"/>
          </p:cNvPicPr>
          <p:nvPr/>
        </p:nvPicPr>
        <p:blipFill rotWithShape="1">
          <a:blip r:embed="rId3">
            <a:extLst>
              <a:ext uri="{28A0092B-C50C-407E-A947-70E740481C1C}">
                <a14:useLocalDpi xmlns:a14="http://schemas.microsoft.com/office/drawing/2010/main" val="0"/>
              </a:ext>
            </a:extLst>
          </a:blip>
          <a:srcRect l="73586" t="23808" r="863" b="35739"/>
          <a:stretch/>
        </p:blipFill>
        <p:spPr>
          <a:xfrm>
            <a:off x="4324927" y="3324014"/>
            <a:ext cx="3542145" cy="2852949"/>
          </a:xfrm>
          <a:prstGeom prst="rect">
            <a:avLst/>
          </a:prstGeom>
        </p:spPr>
      </p:pic>
    </p:spTree>
    <p:extLst>
      <p:ext uri="{BB962C8B-B14F-4D97-AF65-F5344CB8AC3E}">
        <p14:creationId xmlns:p14="http://schemas.microsoft.com/office/powerpoint/2010/main" val="21880583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583ACC-D934-45B0-BB96-108C7265AE46}"/>
              </a:ext>
            </a:extLst>
          </p:cNvPr>
          <p:cNvSpPr>
            <a:spLocks noGrp="1"/>
          </p:cNvSpPr>
          <p:nvPr>
            <p:ph type="title"/>
          </p:nvPr>
        </p:nvSpPr>
        <p:spPr/>
        <p:txBody>
          <a:bodyPr/>
          <a:lstStyle/>
          <a:p>
            <a:r>
              <a:rPr lang="en-US" altLang="ja-JP" b="1" dirty="0"/>
              <a:t>DST</a:t>
            </a:r>
            <a:endParaRPr kumimoji="1" lang="ja-JP" altLang="en-US" b="1" dirty="0"/>
          </a:p>
        </p:txBody>
      </p:sp>
      <p:sp>
        <p:nvSpPr>
          <p:cNvPr id="3" name="コンテンツ プレースホルダー 2">
            <a:extLst>
              <a:ext uri="{FF2B5EF4-FFF2-40B4-BE49-F238E27FC236}">
                <a16:creationId xmlns:a16="http://schemas.microsoft.com/office/drawing/2014/main" id="{DFBE5AA7-9000-4FF0-B302-A3C3265695EE}"/>
              </a:ext>
            </a:extLst>
          </p:cNvPr>
          <p:cNvSpPr>
            <a:spLocks noGrp="1"/>
          </p:cNvSpPr>
          <p:nvPr>
            <p:ph idx="1"/>
          </p:nvPr>
        </p:nvSpPr>
        <p:spPr/>
        <p:txBody>
          <a:bodyPr/>
          <a:lstStyle/>
          <a:p>
            <a:r>
              <a:rPr kumimoji="1" lang="ja-JP" altLang="en-US" dirty="0"/>
              <a:t>疑似ラベルにあるデータバイアスを減らす</a:t>
            </a:r>
            <a:endParaRPr kumimoji="1" lang="en-US" altLang="ja-JP" dirty="0"/>
          </a:p>
          <a:p>
            <a:pPr lvl="1"/>
            <a:r>
              <a:rPr lang="ja-JP" altLang="en-US" dirty="0"/>
              <a:t>各クラスのラベル付きサンプルは表現空間における決定超平面への距離が異なり、</a:t>
            </a:r>
            <a:r>
              <a:rPr lang="ja-JP" altLang="en-US" u="sng" dirty="0"/>
              <a:t>ラベル付きサンプルの数が非常に少ない場合、学習した超平面と真の超平面の間に乖離が生じる</a:t>
            </a:r>
            <a:endParaRPr lang="en-US" altLang="ja-JP" u="sng" dirty="0"/>
          </a:p>
          <a:p>
            <a:pPr lvl="1">
              <a:buFont typeface="Wingdings" panose="05000000000000000000" pitchFamily="2" charset="2"/>
              <a:buChar char="Ø"/>
            </a:pPr>
            <a:r>
              <a:rPr kumimoji="1" lang="ja-JP" altLang="en-US" u="sng" dirty="0"/>
              <a:t>データの偏りを減らすために特徴表現を最適化</a:t>
            </a:r>
            <a:r>
              <a:rPr kumimoji="1" lang="ja-JP" altLang="en-US" dirty="0"/>
              <a:t>し、疑似ラベルの品質を向上させる</a:t>
            </a:r>
          </a:p>
        </p:txBody>
      </p:sp>
      <p:sp>
        <p:nvSpPr>
          <p:cNvPr id="4" name="スライド番号プレースホルダー 3">
            <a:extLst>
              <a:ext uri="{FF2B5EF4-FFF2-40B4-BE49-F238E27FC236}">
                <a16:creationId xmlns:a16="http://schemas.microsoft.com/office/drawing/2014/main" id="{458BC50A-FD25-4EFD-8ED0-8A7D3C2C1E4E}"/>
              </a:ext>
            </a:extLst>
          </p:cNvPr>
          <p:cNvSpPr>
            <a:spLocks noGrp="1"/>
          </p:cNvSpPr>
          <p:nvPr>
            <p:ph type="sldNum" sz="quarter" idx="12"/>
          </p:nvPr>
        </p:nvSpPr>
        <p:spPr/>
        <p:txBody>
          <a:bodyPr/>
          <a:lstStyle/>
          <a:p>
            <a:fld id="{24EA46AB-3899-448D-80AA-0C961C9BC68C}" type="slidenum">
              <a:rPr kumimoji="1" lang="ja-JP" altLang="en-US" smtClean="0"/>
              <a:t>19</a:t>
            </a:fld>
            <a:endParaRPr kumimoji="1" lang="ja-JP" altLang="en-US"/>
          </a:p>
        </p:txBody>
      </p:sp>
      <p:pic>
        <p:nvPicPr>
          <p:cNvPr id="6" name="図 5">
            <a:extLst>
              <a:ext uri="{FF2B5EF4-FFF2-40B4-BE49-F238E27FC236}">
                <a16:creationId xmlns:a16="http://schemas.microsoft.com/office/drawing/2014/main" id="{729FFB47-F286-45BE-943C-8F10DE6F86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7625" y="4001294"/>
            <a:ext cx="4716749" cy="2174334"/>
          </a:xfrm>
          <a:prstGeom prst="rect">
            <a:avLst/>
          </a:prstGeom>
        </p:spPr>
      </p:pic>
    </p:spTree>
    <p:extLst>
      <p:ext uri="{BB962C8B-B14F-4D97-AF65-F5344CB8AC3E}">
        <p14:creationId xmlns:p14="http://schemas.microsoft.com/office/powerpoint/2010/main" val="3388693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009379-37D4-40F6-8820-B3D9375BE8AE}"/>
              </a:ext>
            </a:extLst>
          </p:cNvPr>
          <p:cNvSpPr>
            <a:spLocks noGrp="1"/>
          </p:cNvSpPr>
          <p:nvPr>
            <p:ph type="title"/>
          </p:nvPr>
        </p:nvSpPr>
        <p:spPr/>
        <p:txBody>
          <a:bodyPr/>
          <a:lstStyle/>
          <a:p>
            <a:r>
              <a:rPr kumimoji="1" lang="ja-JP" altLang="en-US" b="1" dirty="0"/>
              <a:t>論文の概要</a:t>
            </a:r>
          </a:p>
        </p:txBody>
      </p:sp>
      <p:sp>
        <p:nvSpPr>
          <p:cNvPr id="3" name="コンテンツ プレースホルダー 2">
            <a:extLst>
              <a:ext uri="{FF2B5EF4-FFF2-40B4-BE49-F238E27FC236}">
                <a16:creationId xmlns:a16="http://schemas.microsoft.com/office/drawing/2014/main" id="{1BA988DE-E46C-4D39-9CE3-F95EA7E970A1}"/>
              </a:ext>
            </a:extLst>
          </p:cNvPr>
          <p:cNvSpPr>
            <a:spLocks noGrp="1"/>
          </p:cNvSpPr>
          <p:nvPr>
            <p:ph idx="1"/>
          </p:nvPr>
        </p:nvSpPr>
        <p:spPr/>
        <p:txBody>
          <a:bodyPr>
            <a:normAutofit lnSpcReduction="10000"/>
          </a:bodyPr>
          <a:lstStyle/>
          <a:p>
            <a:r>
              <a:rPr kumimoji="1" lang="ja-JP" altLang="en-US" dirty="0"/>
              <a:t>タイトル</a:t>
            </a:r>
            <a:endParaRPr kumimoji="1" lang="en-US" altLang="ja-JP" dirty="0"/>
          </a:p>
          <a:p>
            <a:pPr lvl="1"/>
            <a:r>
              <a:rPr lang="ja-JP" altLang="en-US" dirty="0"/>
              <a:t>「</a:t>
            </a:r>
            <a:r>
              <a:rPr lang="en-US" altLang="ja-JP" b="1" dirty="0"/>
              <a:t>Debiased Self-Training for Semi-Supervised </a:t>
            </a:r>
            <a:r>
              <a:rPr lang="en-US" altLang="ja-JP" b="1" dirty="0" err="1"/>
              <a:t>Learnig</a:t>
            </a:r>
            <a:r>
              <a:rPr lang="ja-JP" altLang="en-US" dirty="0"/>
              <a:t>」</a:t>
            </a:r>
            <a:endParaRPr lang="en-US" altLang="ja-JP" dirty="0"/>
          </a:p>
          <a:p>
            <a:pPr lvl="1"/>
            <a:endParaRPr kumimoji="1" lang="en-US" altLang="ja-JP" dirty="0"/>
          </a:p>
          <a:p>
            <a:r>
              <a:rPr kumimoji="1" lang="ja-JP" altLang="en-US" dirty="0"/>
              <a:t>執筆者</a:t>
            </a:r>
            <a:endParaRPr kumimoji="1" lang="en-US" altLang="ja-JP" dirty="0"/>
          </a:p>
          <a:p>
            <a:pPr lvl="1"/>
            <a:r>
              <a:rPr lang="en-US" altLang="ja-JP" dirty="0" err="1"/>
              <a:t>Baixu</a:t>
            </a:r>
            <a:r>
              <a:rPr lang="en-US" altLang="ja-JP" dirty="0"/>
              <a:t> Chen, </a:t>
            </a:r>
            <a:r>
              <a:rPr lang="en-US" altLang="ja-JP" dirty="0" err="1"/>
              <a:t>Junguang</a:t>
            </a:r>
            <a:r>
              <a:rPr lang="en-US" altLang="ja-JP" dirty="0"/>
              <a:t> Jiang, </a:t>
            </a:r>
            <a:r>
              <a:rPr lang="en-US" altLang="ja-JP" dirty="0" err="1"/>
              <a:t>Ximei</a:t>
            </a:r>
            <a:r>
              <a:rPr lang="en-US" altLang="ja-JP" dirty="0"/>
              <a:t> Wang, </a:t>
            </a:r>
            <a:r>
              <a:rPr lang="en-US" altLang="ja-JP" dirty="0" err="1"/>
              <a:t>Pengfei</a:t>
            </a:r>
            <a:r>
              <a:rPr lang="en-US" altLang="ja-JP" dirty="0"/>
              <a:t> Wan, </a:t>
            </a:r>
            <a:r>
              <a:rPr lang="en-US" altLang="ja-JP" dirty="0" err="1"/>
              <a:t>Jianmin</a:t>
            </a:r>
            <a:r>
              <a:rPr lang="en-US" altLang="ja-JP" dirty="0"/>
              <a:t> Wang, </a:t>
            </a:r>
            <a:r>
              <a:rPr lang="en-US" altLang="ja-JP" dirty="0" err="1"/>
              <a:t>Mingsheng</a:t>
            </a:r>
            <a:r>
              <a:rPr lang="en-US" altLang="ja-JP" dirty="0"/>
              <a:t> Long</a:t>
            </a:r>
          </a:p>
          <a:p>
            <a:r>
              <a:rPr lang="ja-JP" altLang="en-US" dirty="0"/>
              <a:t>掲載</a:t>
            </a:r>
            <a:endParaRPr lang="en-US" altLang="ja-JP" dirty="0"/>
          </a:p>
          <a:p>
            <a:pPr lvl="1"/>
            <a:r>
              <a:rPr lang="en-US" altLang="ja-JP" dirty="0" err="1"/>
              <a:t>NeurlPS</a:t>
            </a:r>
            <a:r>
              <a:rPr lang="en-US" altLang="ja-JP" dirty="0"/>
              <a:t> 2022</a:t>
            </a:r>
          </a:p>
          <a:p>
            <a:pPr lvl="1"/>
            <a:endParaRPr kumimoji="1" lang="en-US" altLang="ja-JP" dirty="0"/>
          </a:p>
          <a:p>
            <a:r>
              <a:rPr kumimoji="1" lang="ja-JP" altLang="en-US" dirty="0"/>
              <a:t>選択理由</a:t>
            </a:r>
            <a:endParaRPr kumimoji="1" lang="en-US" altLang="ja-JP" dirty="0"/>
          </a:p>
          <a:p>
            <a:pPr lvl="1"/>
            <a:r>
              <a:rPr lang="en-US" altLang="ja-JP" dirty="0"/>
              <a:t>SSL</a:t>
            </a:r>
            <a:r>
              <a:rPr lang="ja-JP" altLang="en-US" dirty="0"/>
              <a:t>において予測のバイアスの調査と改善の研究であるため</a:t>
            </a:r>
            <a:endParaRPr kumimoji="1" lang="ja-JP" altLang="en-US" dirty="0"/>
          </a:p>
        </p:txBody>
      </p:sp>
      <p:sp>
        <p:nvSpPr>
          <p:cNvPr id="4" name="スライド番号プレースホルダー 3">
            <a:extLst>
              <a:ext uri="{FF2B5EF4-FFF2-40B4-BE49-F238E27FC236}">
                <a16:creationId xmlns:a16="http://schemas.microsoft.com/office/drawing/2014/main" id="{009B1A98-E401-4F9F-B1E6-B0AAD431D385}"/>
              </a:ext>
            </a:extLst>
          </p:cNvPr>
          <p:cNvSpPr>
            <a:spLocks noGrp="1"/>
          </p:cNvSpPr>
          <p:nvPr>
            <p:ph type="sldNum" sz="quarter" idx="12"/>
          </p:nvPr>
        </p:nvSpPr>
        <p:spPr/>
        <p:txBody>
          <a:bodyPr/>
          <a:lstStyle/>
          <a:p>
            <a:fld id="{16F7A96D-E30A-4A25-B30B-ACF57B6E6A37}" type="slidenum">
              <a:rPr kumimoji="1" lang="ja-JP" altLang="en-US" smtClean="0"/>
              <a:t>2</a:t>
            </a:fld>
            <a:endParaRPr kumimoji="1" lang="ja-JP" altLang="en-US"/>
          </a:p>
        </p:txBody>
      </p:sp>
    </p:spTree>
    <p:extLst>
      <p:ext uri="{BB962C8B-B14F-4D97-AF65-F5344CB8AC3E}">
        <p14:creationId xmlns:p14="http://schemas.microsoft.com/office/powerpoint/2010/main" val="32700981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4F79B0-A1D5-469D-8149-1DA405E1C033}"/>
              </a:ext>
            </a:extLst>
          </p:cNvPr>
          <p:cNvSpPr>
            <a:spLocks noGrp="1"/>
          </p:cNvSpPr>
          <p:nvPr>
            <p:ph type="title"/>
          </p:nvPr>
        </p:nvSpPr>
        <p:spPr/>
        <p:txBody>
          <a:bodyPr/>
          <a:lstStyle/>
          <a:p>
            <a:r>
              <a:rPr lang="en-US" altLang="ja-JP" b="1" dirty="0"/>
              <a:t>DST</a:t>
            </a:r>
            <a:endParaRPr kumimoji="1" lang="ja-JP" altLang="en-US" b="1" dirty="0"/>
          </a:p>
        </p:txBody>
      </p:sp>
      <p:sp>
        <p:nvSpPr>
          <p:cNvPr id="3" name="コンテンツ プレースホルダー 2">
            <a:extLst>
              <a:ext uri="{FF2B5EF4-FFF2-40B4-BE49-F238E27FC236}">
                <a16:creationId xmlns:a16="http://schemas.microsoft.com/office/drawing/2014/main" id="{DC59014B-7102-4A29-A808-3AD96F549B53}"/>
              </a:ext>
            </a:extLst>
          </p:cNvPr>
          <p:cNvSpPr>
            <a:spLocks noGrp="1"/>
          </p:cNvSpPr>
          <p:nvPr>
            <p:ph idx="1"/>
          </p:nvPr>
        </p:nvSpPr>
        <p:spPr/>
        <p:txBody>
          <a:bodyPr/>
          <a:lstStyle/>
          <a:p>
            <a:r>
              <a:rPr kumimoji="1" lang="en-US" altLang="ja-JP" dirty="0"/>
              <a:t>U</a:t>
            </a:r>
            <a:r>
              <a:rPr kumimoji="1" lang="ja-JP" altLang="en-US" dirty="0"/>
              <a:t>はラベルがないため、データの偏りを直接観察できない</a:t>
            </a:r>
            <a:endParaRPr kumimoji="1" lang="en-US" altLang="ja-JP" dirty="0"/>
          </a:p>
          <a:p>
            <a:pPr lvl="1"/>
            <a:r>
              <a:rPr lang="ja-JP" altLang="en-US" dirty="0"/>
              <a:t>トレーニングバイアスとデータバイアスの相関から見る</a:t>
            </a:r>
            <a:endParaRPr lang="en-US" altLang="ja-JP" dirty="0"/>
          </a:p>
          <a:p>
            <a:pPr lvl="1"/>
            <a:endParaRPr kumimoji="1" lang="en-US" altLang="ja-JP" dirty="0"/>
          </a:p>
          <a:p>
            <a:pPr lvl="1"/>
            <a:endParaRPr kumimoji="1" lang="en-US" altLang="ja-JP" dirty="0"/>
          </a:p>
          <a:p>
            <a:pPr lvl="1"/>
            <a:endParaRPr lang="en-US" altLang="ja-JP" dirty="0"/>
          </a:p>
          <a:p>
            <a:pPr lvl="1"/>
            <a:endParaRPr kumimoji="1" lang="en-US" altLang="ja-JP" dirty="0"/>
          </a:p>
          <a:p>
            <a:r>
              <a:rPr lang="ja-JP" altLang="en-US" dirty="0"/>
              <a:t>最終的な損失関数</a:t>
            </a:r>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3037BBDE-A394-44F8-AA0C-69532C98F3BF}"/>
              </a:ext>
            </a:extLst>
          </p:cNvPr>
          <p:cNvSpPr>
            <a:spLocks noGrp="1"/>
          </p:cNvSpPr>
          <p:nvPr>
            <p:ph type="sldNum" sz="quarter" idx="12"/>
          </p:nvPr>
        </p:nvSpPr>
        <p:spPr/>
        <p:txBody>
          <a:bodyPr/>
          <a:lstStyle/>
          <a:p>
            <a:fld id="{24EA46AB-3899-448D-80AA-0C961C9BC68C}" type="slidenum">
              <a:rPr kumimoji="1" lang="ja-JP" altLang="en-US" smtClean="0"/>
              <a:t>20</a:t>
            </a:fld>
            <a:endParaRPr kumimoji="1" lang="ja-JP" altLang="en-US"/>
          </a:p>
        </p:txBody>
      </p:sp>
      <p:pic>
        <p:nvPicPr>
          <p:cNvPr id="5" name="図 4">
            <a:extLst>
              <a:ext uri="{FF2B5EF4-FFF2-40B4-BE49-F238E27FC236}">
                <a16:creationId xmlns:a16="http://schemas.microsoft.com/office/drawing/2014/main" id="{E898CB61-D1C8-4D68-BAD8-6B62AF6E82D8}"/>
              </a:ext>
            </a:extLst>
          </p:cNvPr>
          <p:cNvPicPr>
            <a:picLocks noChangeAspect="1"/>
          </p:cNvPicPr>
          <p:nvPr/>
        </p:nvPicPr>
        <p:blipFill>
          <a:blip r:embed="rId2"/>
          <a:stretch>
            <a:fillRect/>
          </a:stretch>
        </p:blipFill>
        <p:spPr>
          <a:xfrm>
            <a:off x="2884677" y="2890983"/>
            <a:ext cx="6422646" cy="616246"/>
          </a:xfrm>
          <a:prstGeom prst="rect">
            <a:avLst/>
          </a:prstGeom>
        </p:spPr>
      </p:pic>
      <p:pic>
        <p:nvPicPr>
          <p:cNvPr id="6" name="図 5">
            <a:extLst>
              <a:ext uri="{FF2B5EF4-FFF2-40B4-BE49-F238E27FC236}">
                <a16:creationId xmlns:a16="http://schemas.microsoft.com/office/drawing/2014/main" id="{59D351C1-A674-4CAB-BE29-2D9F351CC904}"/>
              </a:ext>
            </a:extLst>
          </p:cNvPr>
          <p:cNvPicPr>
            <a:picLocks noChangeAspect="1"/>
          </p:cNvPicPr>
          <p:nvPr/>
        </p:nvPicPr>
        <p:blipFill>
          <a:blip r:embed="rId3"/>
          <a:stretch>
            <a:fillRect/>
          </a:stretch>
        </p:blipFill>
        <p:spPr>
          <a:xfrm>
            <a:off x="448050" y="4943350"/>
            <a:ext cx="10515600" cy="851132"/>
          </a:xfrm>
          <a:prstGeom prst="rect">
            <a:avLst/>
          </a:prstGeom>
        </p:spPr>
      </p:pic>
    </p:spTree>
    <p:extLst>
      <p:ext uri="{BB962C8B-B14F-4D97-AF65-F5344CB8AC3E}">
        <p14:creationId xmlns:p14="http://schemas.microsoft.com/office/powerpoint/2010/main" val="31699569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8BE0CB-DA81-491F-A6DF-25AFE0B43777}"/>
              </a:ext>
            </a:extLst>
          </p:cNvPr>
          <p:cNvSpPr>
            <a:spLocks noGrp="1"/>
          </p:cNvSpPr>
          <p:nvPr>
            <p:ph type="title"/>
          </p:nvPr>
        </p:nvSpPr>
        <p:spPr/>
        <p:txBody>
          <a:bodyPr/>
          <a:lstStyle/>
          <a:p>
            <a:r>
              <a:rPr kumimoji="1" lang="ja-JP" altLang="en-US" b="1" dirty="0"/>
              <a:t>検証</a:t>
            </a:r>
          </a:p>
        </p:txBody>
      </p:sp>
      <p:sp>
        <p:nvSpPr>
          <p:cNvPr id="3" name="コンテンツ プレースホルダー 2">
            <a:extLst>
              <a:ext uri="{FF2B5EF4-FFF2-40B4-BE49-F238E27FC236}">
                <a16:creationId xmlns:a16="http://schemas.microsoft.com/office/drawing/2014/main" id="{D21E75C2-9749-4541-BC8C-BE864294586F}"/>
              </a:ext>
            </a:extLst>
          </p:cNvPr>
          <p:cNvSpPr>
            <a:spLocks noGrp="1"/>
          </p:cNvSpPr>
          <p:nvPr>
            <p:ph idx="1"/>
          </p:nvPr>
        </p:nvSpPr>
        <p:spPr/>
        <p:txBody>
          <a:bodyPr/>
          <a:lstStyle/>
          <a:p>
            <a:r>
              <a:rPr kumimoji="1" lang="en-US" altLang="ja-JP" dirty="0"/>
              <a:t>CIFAR-10, CIFAR-100, SVHN, STL-10</a:t>
            </a:r>
            <a:r>
              <a:rPr kumimoji="1" lang="ja-JP" altLang="en-US" dirty="0"/>
              <a:t>など</a:t>
            </a:r>
            <a:r>
              <a:rPr kumimoji="1" lang="en-US" altLang="ja-JP" dirty="0"/>
              <a:t>SSL</a:t>
            </a:r>
            <a:r>
              <a:rPr kumimoji="1" lang="ja-JP" altLang="en-US" dirty="0"/>
              <a:t>データセットでランダムに初期化した</a:t>
            </a:r>
            <a:r>
              <a:rPr kumimoji="1" lang="en-US" altLang="ja-JP" dirty="0"/>
              <a:t>DST</a:t>
            </a:r>
            <a:r>
              <a:rPr kumimoji="1" lang="ja-JP" altLang="en-US" dirty="0"/>
              <a:t>を評価</a:t>
            </a:r>
            <a:endParaRPr kumimoji="1" lang="en-US" altLang="ja-JP" dirty="0"/>
          </a:p>
          <a:p>
            <a:r>
              <a:rPr kumimoji="1" lang="ja-JP" altLang="en-US" dirty="0"/>
              <a:t>教師あり事前学習済みモデル、教師なし学習済みモデル両方を用いた</a:t>
            </a:r>
            <a:r>
              <a:rPr kumimoji="1" lang="en-US" altLang="ja-JP" dirty="0"/>
              <a:t>DST</a:t>
            </a:r>
            <a:r>
              <a:rPr lang="ja-JP" altLang="en-US" dirty="0"/>
              <a:t>を使用</a:t>
            </a:r>
            <a:endParaRPr lang="en-US" altLang="ja-JP" dirty="0"/>
          </a:p>
          <a:p>
            <a:pPr marL="914400" lvl="1" indent="-457200">
              <a:buFont typeface="+mj-lt"/>
              <a:buAutoNum type="arabicPeriod"/>
            </a:pPr>
            <a:r>
              <a:rPr kumimoji="1" lang="ja-JP" altLang="en-US" dirty="0"/>
              <a:t>上位レベルの分類を含む</a:t>
            </a:r>
            <a:r>
              <a:rPr kumimoji="1" lang="en-US" altLang="ja-JP" dirty="0"/>
              <a:t>11</a:t>
            </a:r>
            <a:r>
              <a:rPr kumimoji="1" lang="ja-JP" altLang="en-US" dirty="0"/>
              <a:t>の下流</a:t>
            </a:r>
            <a:r>
              <a:rPr lang="ja-JP" altLang="en-US" dirty="0"/>
              <a:t>タスクで評価</a:t>
            </a:r>
            <a:endParaRPr lang="en-US" altLang="ja-JP" dirty="0"/>
          </a:p>
          <a:p>
            <a:pPr marL="914400" lvl="1" indent="-457200">
              <a:buFont typeface="+mj-lt"/>
              <a:buAutoNum type="arabicPeriod"/>
            </a:pPr>
            <a:r>
              <a:rPr kumimoji="1" lang="ja-JP" altLang="en-US" dirty="0"/>
              <a:t>微細な分類</a:t>
            </a:r>
            <a:endParaRPr kumimoji="1" lang="en-US" altLang="ja-JP" dirty="0"/>
          </a:p>
          <a:p>
            <a:pPr marL="914400" lvl="1" indent="-457200">
              <a:buFont typeface="+mj-lt"/>
              <a:buAutoNum type="arabicPeriod"/>
            </a:pPr>
            <a:r>
              <a:rPr lang="ja-JP" altLang="en-US" dirty="0"/>
              <a:t>質感分類</a:t>
            </a:r>
            <a:endParaRPr lang="en-US" altLang="ja-JP" dirty="0"/>
          </a:p>
          <a:p>
            <a:pPr marL="914400" lvl="1" indent="-457200">
              <a:buFont typeface="+mj-lt"/>
              <a:buAutoNum type="arabicPeriod"/>
            </a:pPr>
            <a:r>
              <a:rPr kumimoji="1" lang="ja-JP" altLang="en-US" dirty="0"/>
              <a:t>シーン分類</a:t>
            </a:r>
          </a:p>
        </p:txBody>
      </p:sp>
      <p:sp>
        <p:nvSpPr>
          <p:cNvPr id="4" name="スライド番号プレースホルダー 3">
            <a:extLst>
              <a:ext uri="{FF2B5EF4-FFF2-40B4-BE49-F238E27FC236}">
                <a16:creationId xmlns:a16="http://schemas.microsoft.com/office/drawing/2014/main" id="{E7D840C0-9704-4E66-8B6A-1EB23091FA3F}"/>
              </a:ext>
            </a:extLst>
          </p:cNvPr>
          <p:cNvSpPr>
            <a:spLocks noGrp="1"/>
          </p:cNvSpPr>
          <p:nvPr>
            <p:ph type="sldNum" sz="quarter" idx="12"/>
          </p:nvPr>
        </p:nvSpPr>
        <p:spPr/>
        <p:txBody>
          <a:bodyPr/>
          <a:lstStyle/>
          <a:p>
            <a:fld id="{24EA46AB-3899-448D-80AA-0C961C9BC68C}" type="slidenum">
              <a:rPr kumimoji="1" lang="ja-JP" altLang="en-US" smtClean="0"/>
              <a:t>21</a:t>
            </a:fld>
            <a:endParaRPr kumimoji="1" lang="ja-JP" altLang="en-US"/>
          </a:p>
        </p:txBody>
      </p:sp>
    </p:spTree>
    <p:extLst>
      <p:ext uri="{BB962C8B-B14F-4D97-AF65-F5344CB8AC3E}">
        <p14:creationId xmlns:p14="http://schemas.microsoft.com/office/powerpoint/2010/main" val="28275734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46F880-DC89-4CB0-81AF-D0519A7FC5A0}"/>
              </a:ext>
            </a:extLst>
          </p:cNvPr>
          <p:cNvSpPr>
            <a:spLocks noGrp="1"/>
          </p:cNvSpPr>
          <p:nvPr>
            <p:ph type="title"/>
          </p:nvPr>
        </p:nvSpPr>
        <p:spPr/>
        <p:txBody>
          <a:bodyPr/>
          <a:lstStyle/>
          <a:p>
            <a:r>
              <a:rPr kumimoji="1" lang="ja-JP" altLang="en-US" b="1" dirty="0"/>
              <a:t>検証</a:t>
            </a:r>
          </a:p>
        </p:txBody>
      </p:sp>
      <p:sp>
        <p:nvSpPr>
          <p:cNvPr id="3" name="コンテンツ プレースホルダー 2">
            <a:extLst>
              <a:ext uri="{FF2B5EF4-FFF2-40B4-BE49-F238E27FC236}">
                <a16:creationId xmlns:a16="http://schemas.microsoft.com/office/drawing/2014/main" id="{89B8086E-2C85-4C36-AFCB-F072EF78F3E0}"/>
              </a:ext>
            </a:extLst>
          </p:cNvPr>
          <p:cNvSpPr>
            <a:spLocks noGrp="1"/>
          </p:cNvSpPr>
          <p:nvPr>
            <p:ph idx="1"/>
          </p:nvPr>
        </p:nvSpPr>
        <p:spPr/>
        <p:txBody>
          <a:bodyPr/>
          <a:lstStyle/>
          <a:p>
            <a:r>
              <a:rPr kumimoji="1" lang="ja-JP" altLang="en-US" dirty="0"/>
              <a:t>ランダムな初期化実験では </a:t>
            </a:r>
            <a:r>
              <a:rPr kumimoji="1" lang="en-US" altLang="ja-JP" dirty="0" err="1"/>
              <a:t>WideResNet</a:t>
            </a:r>
            <a:r>
              <a:rPr kumimoji="1" lang="ja-JP" altLang="en-US" dirty="0"/>
              <a:t>の変種を採用</a:t>
            </a:r>
            <a:endParaRPr kumimoji="1" lang="en-US" altLang="ja-JP" dirty="0"/>
          </a:p>
          <a:p>
            <a:r>
              <a:rPr lang="ja-JP" altLang="en-US" dirty="0"/>
              <a:t>事前学習済みモデルでは</a:t>
            </a:r>
            <a:r>
              <a:rPr lang="en-US" altLang="ja-JP" dirty="0"/>
              <a:t>ImageNet</a:t>
            </a:r>
            <a:r>
              <a:rPr lang="ja-JP" altLang="en-US" dirty="0"/>
              <a:t>で学習した</a:t>
            </a:r>
            <a:r>
              <a:rPr lang="en-US" altLang="ja-JP" dirty="0" err="1"/>
              <a:t>ResNet</a:t>
            </a:r>
            <a:endParaRPr lang="en-US" altLang="ja-JP" dirty="0"/>
          </a:p>
          <a:p>
            <a:r>
              <a:rPr kumimoji="1" lang="ja-JP" altLang="en-US" dirty="0"/>
              <a:t>教師なし学習事前学習済みモデルでは</a:t>
            </a:r>
            <a:r>
              <a:rPr kumimoji="1" lang="en-US" altLang="ja-JP" dirty="0" err="1"/>
              <a:t>MoCo</a:t>
            </a:r>
            <a:r>
              <a:rPr kumimoji="1" lang="en-US" altLang="ja-JP" dirty="0"/>
              <a:t> v2</a:t>
            </a:r>
            <a:r>
              <a:rPr kumimoji="1" lang="ja-JP" altLang="en-US" dirty="0"/>
              <a:t>を採用</a:t>
            </a:r>
            <a:endParaRPr kumimoji="1" lang="en-US" altLang="ja-JP" dirty="0"/>
          </a:p>
          <a:p>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16DA5A0F-4056-48A0-A343-65E1327F94F4}"/>
              </a:ext>
            </a:extLst>
          </p:cNvPr>
          <p:cNvSpPr>
            <a:spLocks noGrp="1"/>
          </p:cNvSpPr>
          <p:nvPr>
            <p:ph type="sldNum" sz="quarter" idx="12"/>
          </p:nvPr>
        </p:nvSpPr>
        <p:spPr/>
        <p:txBody>
          <a:bodyPr/>
          <a:lstStyle/>
          <a:p>
            <a:fld id="{24EA46AB-3899-448D-80AA-0C961C9BC68C}" type="slidenum">
              <a:rPr kumimoji="1" lang="ja-JP" altLang="en-US" smtClean="0"/>
              <a:t>22</a:t>
            </a:fld>
            <a:endParaRPr kumimoji="1" lang="ja-JP" altLang="en-US"/>
          </a:p>
        </p:txBody>
      </p:sp>
    </p:spTree>
    <p:extLst>
      <p:ext uri="{BB962C8B-B14F-4D97-AF65-F5344CB8AC3E}">
        <p14:creationId xmlns:p14="http://schemas.microsoft.com/office/powerpoint/2010/main" val="26863058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A2377D-CB61-4CFB-A88D-4438E005021F}"/>
              </a:ext>
            </a:extLst>
          </p:cNvPr>
          <p:cNvSpPr>
            <a:spLocks noGrp="1"/>
          </p:cNvSpPr>
          <p:nvPr>
            <p:ph type="title"/>
          </p:nvPr>
        </p:nvSpPr>
        <p:spPr/>
        <p:txBody>
          <a:bodyPr/>
          <a:lstStyle/>
          <a:p>
            <a:r>
              <a:rPr lang="ja-JP" altLang="en-US" b="1" dirty="0"/>
              <a:t>実験結果</a:t>
            </a:r>
            <a:endParaRPr kumimoji="1" lang="ja-JP" altLang="en-US" b="1" dirty="0"/>
          </a:p>
        </p:txBody>
      </p:sp>
      <p:sp>
        <p:nvSpPr>
          <p:cNvPr id="3" name="コンテンツ プレースホルダー 2">
            <a:extLst>
              <a:ext uri="{FF2B5EF4-FFF2-40B4-BE49-F238E27FC236}">
                <a16:creationId xmlns:a16="http://schemas.microsoft.com/office/drawing/2014/main" id="{01B57E3D-9EB9-4380-A88D-4108AE014551}"/>
              </a:ext>
            </a:extLst>
          </p:cNvPr>
          <p:cNvSpPr>
            <a:spLocks noGrp="1"/>
          </p:cNvSpPr>
          <p:nvPr>
            <p:ph idx="1"/>
          </p:nvPr>
        </p:nvSpPr>
        <p:spPr/>
        <p:txBody>
          <a:bodyPr/>
          <a:lstStyle/>
          <a:p>
            <a:r>
              <a:rPr lang="ja-JP" altLang="en-US" dirty="0"/>
              <a:t>難易度の高い</a:t>
            </a:r>
            <a:r>
              <a:rPr lang="en-US" altLang="ja-JP" dirty="0"/>
              <a:t>CIFAR100</a:t>
            </a:r>
            <a:r>
              <a:rPr lang="ja-JP" altLang="en-US" dirty="0"/>
              <a:t>タスクと</a:t>
            </a:r>
            <a:r>
              <a:rPr lang="en-US" altLang="ja-JP" dirty="0"/>
              <a:t>STL-10</a:t>
            </a:r>
            <a:r>
              <a:rPr lang="ja-JP" altLang="en-US" dirty="0"/>
              <a:t>タスクでは、</a:t>
            </a:r>
            <a:r>
              <a:rPr lang="en-US" altLang="ja-JP" dirty="0"/>
              <a:t>DST</a:t>
            </a:r>
            <a:r>
              <a:rPr lang="ja-JP" altLang="en-US" dirty="0"/>
              <a:t>は</a:t>
            </a:r>
            <a:r>
              <a:rPr lang="en-US" altLang="ja-JP" dirty="0" err="1"/>
              <a:t>FixMatch</a:t>
            </a:r>
            <a:r>
              <a:rPr lang="ja-JP" altLang="en-US" dirty="0"/>
              <a:t>と</a:t>
            </a:r>
            <a:r>
              <a:rPr lang="en-US" altLang="ja-JP" dirty="0" err="1"/>
              <a:t>FlexMatch</a:t>
            </a:r>
            <a:r>
              <a:rPr lang="ja-JP" altLang="en-US" dirty="0"/>
              <a:t>の精度をそれぞれ</a:t>
            </a:r>
            <a:r>
              <a:rPr lang="en-US" altLang="ja-JP" dirty="0"/>
              <a:t>8.3%</a:t>
            </a:r>
            <a:r>
              <a:rPr lang="ja-JP" altLang="en-US" dirty="0"/>
              <a:t>と</a:t>
            </a:r>
            <a:r>
              <a:rPr lang="en-US" altLang="ja-JP" dirty="0"/>
              <a:t>10.7%</a:t>
            </a:r>
            <a:r>
              <a:rPr lang="ja-JP" altLang="en-US" dirty="0"/>
              <a:t>向上させた</a:t>
            </a:r>
            <a:endParaRPr lang="en-US" altLang="ja-JP" dirty="0"/>
          </a:p>
          <a:p>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C50C3ED0-803A-4802-9B94-AA7005859126}"/>
              </a:ext>
            </a:extLst>
          </p:cNvPr>
          <p:cNvSpPr>
            <a:spLocks noGrp="1"/>
          </p:cNvSpPr>
          <p:nvPr>
            <p:ph type="sldNum" sz="quarter" idx="12"/>
          </p:nvPr>
        </p:nvSpPr>
        <p:spPr/>
        <p:txBody>
          <a:bodyPr/>
          <a:lstStyle/>
          <a:p>
            <a:fld id="{24EA46AB-3899-448D-80AA-0C961C9BC68C}" type="slidenum">
              <a:rPr kumimoji="1" lang="ja-JP" altLang="en-US" smtClean="0"/>
              <a:t>23</a:t>
            </a:fld>
            <a:endParaRPr kumimoji="1" lang="ja-JP" altLang="en-US"/>
          </a:p>
        </p:txBody>
      </p:sp>
      <p:pic>
        <p:nvPicPr>
          <p:cNvPr id="6" name="図 5">
            <a:extLst>
              <a:ext uri="{FF2B5EF4-FFF2-40B4-BE49-F238E27FC236}">
                <a16:creationId xmlns:a16="http://schemas.microsoft.com/office/drawing/2014/main" id="{485DD47A-D947-48A8-9395-1FF41C665E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2187" y="2913105"/>
            <a:ext cx="4407626" cy="3443245"/>
          </a:xfrm>
          <a:prstGeom prst="rect">
            <a:avLst/>
          </a:prstGeom>
        </p:spPr>
      </p:pic>
    </p:spTree>
    <p:extLst>
      <p:ext uri="{BB962C8B-B14F-4D97-AF65-F5344CB8AC3E}">
        <p14:creationId xmlns:p14="http://schemas.microsoft.com/office/powerpoint/2010/main" val="18316082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AC05E1-3001-419E-9F38-A93C5A2110F2}"/>
              </a:ext>
            </a:extLst>
          </p:cNvPr>
          <p:cNvSpPr>
            <a:spLocks noGrp="1"/>
          </p:cNvSpPr>
          <p:nvPr>
            <p:ph type="title"/>
          </p:nvPr>
        </p:nvSpPr>
        <p:spPr/>
        <p:txBody>
          <a:bodyPr/>
          <a:lstStyle/>
          <a:p>
            <a:r>
              <a:rPr lang="ja-JP" altLang="en-US" b="1" dirty="0"/>
              <a:t>実験結果</a:t>
            </a:r>
            <a:endParaRPr kumimoji="1" lang="ja-JP" altLang="en-US" b="1" dirty="0"/>
          </a:p>
        </p:txBody>
      </p:sp>
      <p:sp>
        <p:nvSpPr>
          <p:cNvPr id="4" name="スライド番号プレースホルダー 3">
            <a:extLst>
              <a:ext uri="{FF2B5EF4-FFF2-40B4-BE49-F238E27FC236}">
                <a16:creationId xmlns:a16="http://schemas.microsoft.com/office/drawing/2014/main" id="{FBD3DEC5-B7E7-47D9-8259-563C9FD02308}"/>
              </a:ext>
            </a:extLst>
          </p:cNvPr>
          <p:cNvSpPr>
            <a:spLocks noGrp="1"/>
          </p:cNvSpPr>
          <p:nvPr>
            <p:ph type="sldNum" sz="quarter" idx="12"/>
          </p:nvPr>
        </p:nvSpPr>
        <p:spPr/>
        <p:txBody>
          <a:bodyPr/>
          <a:lstStyle/>
          <a:p>
            <a:fld id="{24EA46AB-3899-448D-80AA-0C961C9BC68C}" type="slidenum">
              <a:rPr kumimoji="1" lang="ja-JP" altLang="en-US" smtClean="0"/>
              <a:t>24</a:t>
            </a:fld>
            <a:endParaRPr kumimoji="1" lang="ja-JP" altLang="en-US"/>
          </a:p>
        </p:txBody>
      </p:sp>
      <p:sp>
        <p:nvSpPr>
          <p:cNvPr id="12" name="コンテンツ プレースホルダー 11">
            <a:extLst>
              <a:ext uri="{FF2B5EF4-FFF2-40B4-BE49-F238E27FC236}">
                <a16:creationId xmlns:a16="http://schemas.microsoft.com/office/drawing/2014/main" id="{317EDA49-4B0F-439D-AABE-18768A7EB1ED}"/>
              </a:ext>
            </a:extLst>
          </p:cNvPr>
          <p:cNvSpPr>
            <a:spLocks noGrp="1"/>
          </p:cNvSpPr>
          <p:nvPr>
            <p:ph idx="1"/>
          </p:nvPr>
        </p:nvSpPr>
        <p:spPr>
          <a:xfrm>
            <a:off x="838200" y="1825625"/>
            <a:ext cx="4057073" cy="4351338"/>
          </a:xfrm>
        </p:spPr>
        <p:txBody>
          <a:bodyPr/>
          <a:lstStyle/>
          <a:p>
            <a:r>
              <a:rPr lang="en-US" altLang="ja-JP" dirty="0" err="1"/>
              <a:t>FixMatch</a:t>
            </a:r>
            <a:r>
              <a:rPr lang="ja-JP" altLang="en-US" dirty="0"/>
              <a:t>などの典型的な自己学習法は、教師ありの事前学習モデルとの比較で比較的穏やかな改善をもたらす</a:t>
            </a:r>
            <a:endParaRPr lang="en-US" altLang="ja-JP" dirty="0"/>
          </a:p>
          <a:p>
            <a:endParaRPr lang="en-US" altLang="ja-JP" dirty="0"/>
          </a:p>
          <a:p>
            <a:r>
              <a:rPr lang="ja-JP" altLang="en-US" dirty="0"/>
              <a:t>事前学習モデルだと自己訓練の安定性に優れていた</a:t>
            </a:r>
          </a:p>
        </p:txBody>
      </p:sp>
      <p:pic>
        <p:nvPicPr>
          <p:cNvPr id="16" name="図 15">
            <a:extLst>
              <a:ext uri="{FF2B5EF4-FFF2-40B4-BE49-F238E27FC236}">
                <a16:creationId xmlns:a16="http://schemas.microsoft.com/office/drawing/2014/main" id="{FFBADF6C-FDEF-4B6C-80D9-D25025CDB8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1646" y="1326892"/>
            <a:ext cx="5912154" cy="5029458"/>
          </a:xfrm>
          <a:prstGeom prst="rect">
            <a:avLst/>
          </a:prstGeom>
        </p:spPr>
      </p:pic>
    </p:spTree>
    <p:extLst>
      <p:ext uri="{BB962C8B-B14F-4D97-AF65-F5344CB8AC3E}">
        <p14:creationId xmlns:p14="http://schemas.microsoft.com/office/powerpoint/2010/main" val="13546875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79A13C-E973-46B3-9716-ABBFEF167742}"/>
              </a:ext>
            </a:extLst>
          </p:cNvPr>
          <p:cNvSpPr>
            <a:spLocks noGrp="1"/>
          </p:cNvSpPr>
          <p:nvPr>
            <p:ph type="title"/>
          </p:nvPr>
        </p:nvSpPr>
        <p:spPr/>
        <p:txBody>
          <a:bodyPr/>
          <a:lstStyle/>
          <a:p>
            <a:r>
              <a:rPr kumimoji="1" lang="ja-JP" altLang="en-US" b="1" dirty="0"/>
              <a:t>検証結果</a:t>
            </a:r>
          </a:p>
        </p:txBody>
      </p:sp>
      <p:sp>
        <p:nvSpPr>
          <p:cNvPr id="3" name="コンテンツ プレースホルダー 2">
            <a:extLst>
              <a:ext uri="{FF2B5EF4-FFF2-40B4-BE49-F238E27FC236}">
                <a16:creationId xmlns:a16="http://schemas.microsoft.com/office/drawing/2014/main" id="{261944FC-EAEB-49D4-A416-739BBE5B98CA}"/>
              </a:ext>
            </a:extLst>
          </p:cNvPr>
          <p:cNvSpPr>
            <a:spLocks noGrp="1"/>
          </p:cNvSpPr>
          <p:nvPr>
            <p:ph idx="1"/>
          </p:nvPr>
        </p:nvSpPr>
        <p:spPr/>
        <p:txBody>
          <a:bodyPr/>
          <a:lstStyle/>
          <a:p>
            <a:r>
              <a:rPr kumimoji="1" lang="en-US" altLang="ja-JP" dirty="0"/>
              <a:t>CIFAR-100</a:t>
            </a:r>
            <a:r>
              <a:rPr kumimoji="1" lang="ja-JP" altLang="en-US" dirty="0"/>
              <a:t>において提案手法の検証から以下の知見を得た</a:t>
            </a:r>
            <a:endParaRPr kumimoji="1" lang="en-US" altLang="ja-JP" dirty="0"/>
          </a:p>
          <a:p>
            <a:pPr marL="914400" lvl="1" indent="-457200">
              <a:buFont typeface="+mj-lt"/>
              <a:buAutoNum type="arabicPeriod"/>
            </a:pPr>
            <a:r>
              <a:rPr lang="en-US" altLang="ja-JP" dirty="0"/>
              <a:t>2</a:t>
            </a:r>
            <a:r>
              <a:rPr lang="ja-JP" altLang="ja-JP" dirty="0" err="1"/>
              <a:t>つの</a:t>
            </a:r>
            <a:r>
              <a:rPr lang="ja-JP" altLang="ja-JP" dirty="0"/>
              <a:t>ヘッドが互いに擬似ラベルを提供し合う</a:t>
            </a:r>
            <a:r>
              <a:rPr lang="en-US" altLang="ja-JP" dirty="0"/>
              <a:t>Mutual Learning</a:t>
            </a:r>
            <a:r>
              <a:rPr lang="ja-JP" altLang="en-US" dirty="0"/>
              <a:t>と比較し、提案手法は学習バイアスをより軽減</a:t>
            </a:r>
            <a:endParaRPr lang="en-US" altLang="ja-JP" dirty="0"/>
          </a:p>
          <a:p>
            <a:pPr marL="914400" lvl="1" indent="-457200">
              <a:buFont typeface="+mj-lt"/>
              <a:buAutoNum type="arabicPeriod"/>
            </a:pPr>
            <a:r>
              <a:rPr kumimoji="1" lang="ja-JP" altLang="en-US" dirty="0"/>
              <a:t>非線形疑似ヘッドは、線形疑似より常に優れている</a:t>
            </a:r>
            <a:endParaRPr kumimoji="1" lang="en-US" altLang="ja-JP" dirty="0"/>
          </a:p>
          <a:p>
            <a:pPr marL="914400" lvl="1" indent="-457200">
              <a:buFont typeface="+mj-lt"/>
              <a:buAutoNum type="arabicPeriod"/>
            </a:pPr>
            <a:r>
              <a:rPr lang="ja-JP" altLang="en-US" dirty="0"/>
              <a:t>疑似ラベルの推定が最悪の場合、大きなマージンによって性能向上</a:t>
            </a:r>
            <a:endParaRPr kumimoji="1" lang="en-US" altLang="ja-JP" dirty="0"/>
          </a:p>
        </p:txBody>
      </p:sp>
      <p:sp>
        <p:nvSpPr>
          <p:cNvPr id="4" name="スライド番号プレースホルダー 3">
            <a:extLst>
              <a:ext uri="{FF2B5EF4-FFF2-40B4-BE49-F238E27FC236}">
                <a16:creationId xmlns:a16="http://schemas.microsoft.com/office/drawing/2014/main" id="{F9D75D86-6CB1-432B-9EA3-F4AD7E5FEC67}"/>
              </a:ext>
            </a:extLst>
          </p:cNvPr>
          <p:cNvSpPr>
            <a:spLocks noGrp="1"/>
          </p:cNvSpPr>
          <p:nvPr>
            <p:ph type="sldNum" sz="quarter" idx="12"/>
          </p:nvPr>
        </p:nvSpPr>
        <p:spPr/>
        <p:txBody>
          <a:bodyPr/>
          <a:lstStyle/>
          <a:p>
            <a:fld id="{24EA46AB-3899-448D-80AA-0C961C9BC68C}" type="slidenum">
              <a:rPr kumimoji="1" lang="ja-JP" altLang="en-US" smtClean="0"/>
              <a:t>25</a:t>
            </a:fld>
            <a:endParaRPr kumimoji="1" lang="ja-JP" altLang="en-US"/>
          </a:p>
        </p:txBody>
      </p:sp>
      <p:pic>
        <p:nvPicPr>
          <p:cNvPr id="6" name="図 5">
            <a:extLst>
              <a:ext uri="{FF2B5EF4-FFF2-40B4-BE49-F238E27FC236}">
                <a16:creationId xmlns:a16="http://schemas.microsoft.com/office/drawing/2014/main" id="{37DE1E21-7E10-42D2-99BC-B6438D2DAD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1674" y="4277022"/>
            <a:ext cx="5848651" cy="1416123"/>
          </a:xfrm>
          <a:prstGeom prst="rect">
            <a:avLst/>
          </a:prstGeom>
        </p:spPr>
      </p:pic>
    </p:spTree>
    <p:extLst>
      <p:ext uri="{BB962C8B-B14F-4D97-AF65-F5344CB8AC3E}">
        <p14:creationId xmlns:p14="http://schemas.microsoft.com/office/powerpoint/2010/main" val="30189285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0CD20A-872E-4D2C-9B88-9926BA6BB998}"/>
              </a:ext>
            </a:extLst>
          </p:cNvPr>
          <p:cNvSpPr>
            <a:spLocks noGrp="1"/>
          </p:cNvSpPr>
          <p:nvPr>
            <p:ph type="title"/>
          </p:nvPr>
        </p:nvSpPr>
        <p:spPr/>
        <p:txBody>
          <a:bodyPr/>
          <a:lstStyle/>
          <a:p>
            <a:r>
              <a:rPr kumimoji="1" lang="ja-JP" altLang="en-US" b="1" dirty="0"/>
              <a:t>分析</a:t>
            </a:r>
          </a:p>
        </p:txBody>
      </p:sp>
      <p:sp>
        <p:nvSpPr>
          <p:cNvPr id="3" name="コンテンツ プレースホルダー 2">
            <a:extLst>
              <a:ext uri="{FF2B5EF4-FFF2-40B4-BE49-F238E27FC236}">
                <a16:creationId xmlns:a16="http://schemas.microsoft.com/office/drawing/2014/main" id="{A551421F-9157-4E6C-A53B-17E8746F0362}"/>
              </a:ext>
            </a:extLst>
          </p:cNvPr>
          <p:cNvSpPr>
            <a:spLocks noGrp="1"/>
          </p:cNvSpPr>
          <p:nvPr>
            <p:ph idx="1"/>
          </p:nvPr>
        </p:nvSpPr>
        <p:spPr/>
        <p:txBody>
          <a:bodyPr/>
          <a:lstStyle/>
          <a:p>
            <a:r>
              <a:rPr kumimoji="1" lang="en-US" altLang="ja-JP" dirty="0"/>
              <a:t>DST</a:t>
            </a:r>
            <a:r>
              <a:rPr kumimoji="1" lang="ja-JP" altLang="en-US" dirty="0" err="1"/>
              <a:t>は疑</a:t>
            </a:r>
            <a:r>
              <a:rPr kumimoji="1" lang="ja-JP" altLang="en-US" dirty="0"/>
              <a:t>似ラベルの量と質の向上</a:t>
            </a:r>
            <a:endParaRPr kumimoji="1" lang="en-US" altLang="ja-JP" dirty="0"/>
          </a:p>
          <a:p>
            <a:pPr lvl="1"/>
            <a:r>
              <a:rPr lang="en-US" altLang="ja-JP" dirty="0" err="1"/>
              <a:t>Fixmatch</a:t>
            </a:r>
            <a:r>
              <a:rPr lang="ja-JP" altLang="en-US" dirty="0"/>
              <a:t>は積極的にラベルなしデータを利用し、</a:t>
            </a:r>
            <a:r>
              <a:rPr lang="en-US" altLang="ja-JP" dirty="0"/>
              <a:t>70</a:t>
            </a:r>
            <a:r>
              <a:rPr lang="ja-JP" altLang="en-US" dirty="0"/>
              <a:t>％以上の疑似ラベルを生成するものの、誤ったクラスを多く付与する</a:t>
            </a:r>
            <a:endParaRPr lang="en-US" altLang="ja-JP" dirty="0"/>
          </a:p>
          <a:p>
            <a:pPr lvl="1"/>
            <a:r>
              <a:rPr kumimoji="1" lang="en-US" altLang="ja-JP" dirty="0"/>
              <a:t>DST</a:t>
            </a:r>
            <a:r>
              <a:rPr kumimoji="1" lang="ja-JP" altLang="en-US" dirty="0"/>
              <a:t>は量は変わらず、疑似ラベルの精度が高い</a:t>
            </a:r>
            <a:endParaRPr kumimoji="1" lang="en-US" altLang="ja-JP" dirty="0"/>
          </a:p>
          <a:p>
            <a:pPr lvl="1"/>
            <a:endParaRPr kumimoji="1" lang="ja-JP" altLang="en-US" dirty="0"/>
          </a:p>
        </p:txBody>
      </p:sp>
      <p:sp>
        <p:nvSpPr>
          <p:cNvPr id="4" name="スライド番号プレースホルダー 3">
            <a:extLst>
              <a:ext uri="{FF2B5EF4-FFF2-40B4-BE49-F238E27FC236}">
                <a16:creationId xmlns:a16="http://schemas.microsoft.com/office/drawing/2014/main" id="{966B36E5-3E11-41DA-B7D1-B8437C26019A}"/>
              </a:ext>
            </a:extLst>
          </p:cNvPr>
          <p:cNvSpPr>
            <a:spLocks noGrp="1"/>
          </p:cNvSpPr>
          <p:nvPr>
            <p:ph type="sldNum" sz="quarter" idx="12"/>
          </p:nvPr>
        </p:nvSpPr>
        <p:spPr/>
        <p:txBody>
          <a:bodyPr/>
          <a:lstStyle/>
          <a:p>
            <a:fld id="{24EA46AB-3899-448D-80AA-0C961C9BC68C}" type="slidenum">
              <a:rPr kumimoji="1" lang="ja-JP" altLang="en-US" smtClean="0"/>
              <a:t>26</a:t>
            </a:fld>
            <a:endParaRPr kumimoji="1" lang="ja-JP" altLang="en-US"/>
          </a:p>
        </p:txBody>
      </p:sp>
      <p:pic>
        <p:nvPicPr>
          <p:cNvPr id="6" name="図 5">
            <a:extLst>
              <a:ext uri="{FF2B5EF4-FFF2-40B4-BE49-F238E27FC236}">
                <a16:creationId xmlns:a16="http://schemas.microsoft.com/office/drawing/2014/main" id="{1F4C39D6-FDDD-48A3-9E81-8AB1A1C955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2492" y="3589421"/>
            <a:ext cx="7667016" cy="2253131"/>
          </a:xfrm>
          <a:prstGeom prst="rect">
            <a:avLst/>
          </a:prstGeom>
        </p:spPr>
      </p:pic>
    </p:spTree>
    <p:extLst>
      <p:ext uri="{BB962C8B-B14F-4D97-AF65-F5344CB8AC3E}">
        <p14:creationId xmlns:p14="http://schemas.microsoft.com/office/powerpoint/2010/main" val="83215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541BAE-BD44-484F-9632-DC2640C343D1}"/>
              </a:ext>
            </a:extLst>
          </p:cNvPr>
          <p:cNvSpPr>
            <a:spLocks noGrp="1"/>
          </p:cNvSpPr>
          <p:nvPr>
            <p:ph type="title"/>
          </p:nvPr>
        </p:nvSpPr>
        <p:spPr/>
        <p:txBody>
          <a:bodyPr/>
          <a:lstStyle/>
          <a:p>
            <a:r>
              <a:rPr kumimoji="1" lang="ja-JP" altLang="en-US" b="1" dirty="0"/>
              <a:t>分析</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ACF8EEF-B8A5-4890-98D4-4830CCC9DA12}"/>
                  </a:ext>
                </a:extLst>
              </p:cNvPr>
              <p:cNvSpPr>
                <a:spLocks noGrp="1"/>
              </p:cNvSpPr>
              <p:nvPr>
                <p:ph idx="1"/>
              </p:nvPr>
            </p:nvSpPr>
            <p:spPr/>
            <p:txBody>
              <a:bodyPr/>
              <a:lstStyle/>
              <a:p>
                <a:r>
                  <a:rPr kumimoji="1" lang="en-US" altLang="ja-JP" dirty="0"/>
                  <a:t>min-max</a:t>
                </a:r>
                <a:r>
                  <a:rPr kumimoji="1" lang="ja-JP" altLang="en-US" dirty="0"/>
                  <a:t>最適化と計算コスト</a:t>
                </a:r>
                <a:endParaRPr kumimoji="1" lang="en-US" altLang="ja-JP" dirty="0"/>
              </a:p>
              <a:p>
                <a:pPr lvl="1"/>
                <a:r>
                  <a:rPr kumimoji="1" lang="en-US" altLang="ja-JP" dirty="0"/>
                  <a:t>SGD</a:t>
                </a:r>
                <a:r>
                  <a:rPr kumimoji="1" lang="ja-JP" altLang="en-US" dirty="0"/>
                  <a:t>を用いて</a:t>
                </a:r>
                <a14:m>
                  <m:oMath xmlns:m="http://schemas.openxmlformats.org/officeDocument/2006/math">
                    <m:r>
                      <a:rPr kumimoji="1" lang="ja-JP" altLang="en-US" i="1" smtClean="0">
                        <a:latin typeface="Cambria Math" panose="02040503050406030204" pitchFamily="18" charset="0"/>
                      </a:rPr>
                      <m:t>𝜓</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h</m:t>
                    </m:r>
                    <m:r>
                      <a:rPr kumimoji="1" lang="en-US" altLang="ja-JP" b="0" i="1" smtClean="0">
                        <a:latin typeface="Cambria Math" panose="02040503050406030204" pitchFamily="18" charset="0"/>
                      </a:rPr>
                      <m:t>′</m:t>
                    </m:r>
                    <m:r>
                      <a:rPr lang="ja-JP" altLang="en-US" i="1">
                        <a:latin typeface="Cambria Math" panose="02040503050406030204" pitchFamily="18" charset="0"/>
                      </a:rPr>
                      <m:t>を</m:t>
                    </m:r>
                  </m:oMath>
                </a14:m>
                <a:r>
                  <a:rPr kumimoji="1" lang="ja-JP" altLang="en-US" dirty="0"/>
                  <a:t>交互に最適化</a:t>
                </a:r>
                <a:endParaRPr kumimoji="1" lang="en-US" altLang="ja-JP" dirty="0"/>
              </a:p>
              <a:p>
                <a:pPr lvl="1"/>
                <a:r>
                  <a:rPr lang="en-US" altLang="ja-JP" dirty="0"/>
                  <a:t>4</a:t>
                </a:r>
                <a:r>
                  <a:rPr lang="ja-JP" altLang="ja-JP" dirty="0"/>
                  <a:t>台の</a:t>
                </a:r>
                <a:r>
                  <a:rPr lang="en-US" altLang="ja-JP" dirty="0"/>
                  <a:t>2080 </a:t>
                </a:r>
                <a:r>
                  <a:rPr lang="en-US" altLang="ja-JP" dirty="0" err="1"/>
                  <a:t>Ti</a:t>
                </a:r>
                <a:r>
                  <a:rPr lang="en-US" altLang="ja-JP" dirty="0"/>
                  <a:t> GPU</a:t>
                </a:r>
                <a:r>
                  <a:rPr lang="ja-JP" altLang="ja-JP" dirty="0"/>
                  <a:t>を使用して</a:t>
                </a:r>
                <a:r>
                  <a:rPr lang="en-US" altLang="ja-JP" dirty="0"/>
                  <a:t>CIFAR-100</a:t>
                </a:r>
                <a:r>
                  <a:rPr lang="ja-JP" altLang="ja-JP" dirty="0"/>
                  <a:t>で</a:t>
                </a:r>
                <a:r>
                  <a:rPr lang="en-US" altLang="ja-JP" dirty="0"/>
                  <a:t>1000k</a:t>
                </a:r>
                <a:r>
                  <a:rPr lang="ja-JP" altLang="ja-JP" dirty="0"/>
                  <a:t>反復学習を行った場合、</a:t>
                </a:r>
                <a:r>
                  <a:rPr lang="en-US" altLang="ja-JP" dirty="0" err="1"/>
                  <a:t>FixMatch</a:t>
                </a:r>
                <a:r>
                  <a:rPr lang="ja-JP" altLang="ja-JP" dirty="0"/>
                  <a:t>が</a:t>
                </a:r>
                <a:r>
                  <a:rPr lang="en-US" altLang="ja-JP" dirty="0"/>
                  <a:t>104</a:t>
                </a:r>
                <a:r>
                  <a:rPr lang="ja-JP" altLang="ja-JP" dirty="0"/>
                  <a:t>時間かかるのに対し、</a:t>
                </a:r>
                <a:r>
                  <a:rPr lang="en-US" altLang="ja-JP" dirty="0"/>
                  <a:t>DST</a:t>
                </a:r>
                <a:r>
                  <a:rPr lang="ja-JP" altLang="ja-JP" dirty="0"/>
                  <a:t>は</a:t>
                </a:r>
                <a:r>
                  <a:rPr lang="en-US" altLang="ja-JP" dirty="0"/>
                  <a:t>111</a:t>
                </a:r>
                <a:r>
                  <a:rPr lang="ja-JP" altLang="ja-JP" dirty="0"/>
                  <a:t>時間と、</a:t>
                </a:r>
                <a:r>
                  <a:rPr lang="en-US" altLang="ja-JP" dirty="0"/>
                  <a:t>7%</a:t>
                </a:r>
                <a:r>
                  <a:rPr lang="ja-JP" altLang="ja-JP" dirty="0" err="1"/>
                  <a:t>の時間増に</a:t>
                </a:r>
                <a:r>
                  <a:rPr lang="ja-JP" altLang="ja-JP" dirty="0"/>
                  <a:t>とどま</a:t>
                </a:r>
                <a:r>
                  <a:rPr lang="ja-JP" altLang="en-US" dirty="0"/>
                  <a:t>る</a:t>
                </a: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0ACF8EEF-B8A5-4890-98D4-4830CCC9DA12}"/>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685E7F14-0BBD-4475-88F8-EEFFFFF6A191}"/>
              </a:ext>
            </a:extLst>
          </p:cNvPr>
          <p:cNvSpPr>
            <a:spLocks noGrp="1"/>
          </p:cNvSpPr>
          <p:nvPr>
            <p:ph type="sldNum" sz="quarter" idx="12"/>
          </p:nvPr>
        </p:nvSpPr>
        <p:spPr/>
        <p:txBody>
          <a:bodyPr/>
          <a:lstStyle/>
          <a:p>
            <a:fld id="{24EA46AB-3899-448D-80AA-0C961C9BC68C}" type="slidenum">
              <a:rPr kumimoji="1" lang="ja-JP" altLang="en-US" smtClean="0"/>
              <a:t>27</a:t>
            </a:fld>
            <a:endParaRPr kumimoji="1" lang="ja-JP" altLang="en-US"/>
          </a:p>
        </p:txBody>
      </p:sp>
      <p:pic>
        <p:nvPicPr>
          <p:cNvPr id="6" name="図 5">
            <a:extLst>
              <a:ext uri="{FF2B5EF4-FFF2-40B4-BE49-F238E27FC236}">
                <a16:creationId xmlns:a16="http://schemas.microsoft.com/office/drawing/2014/main" id="{506F68A5-3184-4785-BAC1-9A3512D2C6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8792" y="3867020"/>
            <a:ext cx="2673487" cy="2521080"/>
          </a:xfrm>
          <a:prstGeom prst="rect">
            <a:avLst/>
          </a:prstGeom>
        </p:spPr>
      </p:pic>
      <p:pic>
        <p:nvPicPr>
          <p:cNvPr id="8" name="図 7">
            <a:extLst>
              <a:ext uri="{FF2B5EF4-FFF2-40B4-BE49-F238E27FC236}">
                <a16:creationId xmlns:a16="http://schemas.microsoft.com/office/drawing/2014/main" id="{0CD8E36F-46FE-4716-AE77-6850AECAE0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59723" y="3943224"/>
            <a:ext cx="3029106" cy="2444876"/>
          </a:xfrm>
          <a:prstGeom prst="rect">
            <a:avLst/>
          </a:prstGeom>
        </p:spPr>
      </p:pic>
    </p:spTree>
    <p:extLst>
      <p:ext uri="{BB962C8B-B14F-4D97-AF65-F5344CB8AC3E}">
        <p14:creationId xmlns:p14="http://schemas.microsoft.com/office/powerpoint/2010/main" val="42802908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334F13-97BB-4025-A26D-7E1E43983641}"/>
              </a:ext>
            </a:extLst>
          </p:cNvPr>
          <p:cNvSpPr>
            <a:spLocks noGrp="1"/>
          </p:cNvSpPr>
          <p:nvPr>
            <p:ph type="title"/>
          </p:nvPr>
        </p:nvSpPr>
        <p:spPr/>
        <p:txBody>
          <a:bodyPr/>
          <a:lstStyle/>
          <a:p>
            <a:r>
              <a:rPr kumimoji="1" lang="ja-JP" altLang="en-US" b="1" dirty="0"/>
              <a:t>質問補足</a:t>
            </a:r>
          </a:p>
        </p:txBody>
      </p:sp>
      <p:sp>
        <p:nvSpPr>
          <p:cNvPr id="3" name="コンテンツ プレースホルダー 2">
            <a:extLst>
              <a:ext uri="{FF2B5EF4-FFF2-40B4-BE49-F238E27FC236}">
                <a16:creationId xmlns:a16="http://schemas.microsoft.com/office/drawing/2014/main" id="{CCC84DDA-63AD-4299-AA4F-414AA6BE783D}"/>
              </a:ext>
            </a:extLst>
          </p:cNvPr>
          <p:cNvSpPr>
            <a:spLocks noGrp="1"/>
          </p:cNvSpPr>
          <p:nvPr>
            <p:ph idx="1"/>
          </p:nvPr>
        </p:nvSpPr>
        <p:spPr/>
        <p:txBody>
          <a:bodyPr/>
          <a:lstStyle/>
          <a:p>
            <a:r>
              <a:rPr kumimoji="1" lang="en-US" altLang="ja-JP" dirty="0"/>
              <a:t>SUN397</a:t>
            </a:r>
          </a:p>
          <a:p>
            <a:pPr lvl="1"/>
            <a:r>
              <a:rPr lang="ja-JP" altLang="en-US" dirty="0"/>
              <a:t>シーン理解（</a:t>
            </a:r>
            <a:r>
              <a:rPr lang="en-US" altLang="ja-JP" dirty="0"/>
              <a:t>SUN</a:t>
            </a:r>
            <a:r>
              <a:rPr lang="ja-JP" altLang="en-US" dirty="0"/>
              <a:t>）ベンチマーク</a:t>
            </a:r>
            <a:endParaRPr lang="en-US" altLang="ja-JP" dirty="0"/>
          </a:p>
          <a:p>
            <a:pPr lvl="1"/>
            <a:r>
              <a:rPr lang="en-US" altLang="ja-JP" dirty="0"/>
              <a:t>397</a:t>
            </a:r>
            <a:r>
              <a:rPr lang="ja-JP" altLang="en-US" dirty="0"/>
              <a:t>カテゴリ</a:t>
            </a:r>
            <a:endParaRPr lang="en-US" altLang="ja-JP" dirty="0"/>
          </a:p>
          <a:p>
            <a:pPr lvl="1"/>
            <a:r>
              <a:rPr kumimoji="1" lang="en-US" altLang="ja-JP" dirty="0"/>
              <a:t>108753</a:t>
            </a:r>
            <a:r>
              <a:rPr kumimoji="1" lang="ja-JP" altLang="en-US" dirty="0"/>
              <a:t>枚（訓練データ</a:t>
            </a:r>
            <a:r>
              <a:rPr kumimoji="1" lang="en-US" altLang="ja-JP" dirty="0"/>
              <a:t>76128</a:t>
            </a:r>
            <a:r>
              <a:rPr kumimoji="1" lang="ja-JP" altLang="en-US" dirty="0"/>
              <a:t>枚：テストデータ</a:t>
            </a:r>
            <a:r>
              <a:rPr kumimoji="1" lang="en-US" altLang="ja-JP" dirty="0"/>
              <a:t>10875</a:t>
            </a:r>
            <a:r>
              <a:rPr kumimoji="1" lang="ja-JP" altLang="en-US" dirty="0"/>
              <a:t>枚）</a:t>
            </a:r>
            <a:endParaRPr kumimoji="1" lang="en-US" altLang="ja-JP" dirty="0"/>
          </a:p>
          <a:p>
            <a:pPr lvl="1"/>
            <a:endParaRPr lang="en-US" altLang="ja-JP" dirty="0"/>
          </a:p>
          <a:p>
            <a:pPr lvl="1"/>
            <a:endParaRPr kumimoji="1" lang="en-US" altLang="ja-JP" dirty="0"/>
          </a:p>
          <a:p>
            <a:pPr lvl="1"/>
            <a:endParaRPr lang="en-US" altLang="ja-JP" dirty="0"/>
          </a:p>
          <a:p>
            <a:pPr lvl="1"/>
            <a:endParaRPr kumimoji="1" lang="en-US" altLang="ja-JP" dirty="0"/>
          </a:p>
          <a:p>
            <a:pPr lvl="1"/>
            <a:endParaRPr lang="en-US" altLang="ja-JP" dirty="0"/>
          </a:p>
          <a:p>
            <a:pPr lvl="1"/>
            <a:endParaRPr kumimoji="1" lang="ja-JP" altLang="en-US" dirty="0"/>
          </a:p>
        </p:txBody>
      </p:sp>
      <p:sp>
        <p:nvSpPr>
          <p:cNvPr id="4" name="スライド番号プレースホルダー 3">
            <a:extLst>
              <a:ext uri="{FF2B5EF4-FFF2-40B4-BE49-F238E27FC236}">
                <a16:creationId xmlns:a16="http://schemas.microsoft.com/office/drawing/2014/main" id="{7ECC3C3E-40F4-47F5-806A-CC31B70E4589}"/>
              </a:ext>
            </a:extLst>
          </p:cNvPr>
          <p:cNvSpPr>
            <a:spLocks noGrp="1"/>
          </p:cNvSpPr>
          <p:nvPr>
            <p:ph type="sldNum" sz="quarter" idx="12"/>
          </p:nvPr>
        </p:nvSpPr>
        <p:spPr/>
        <p:txBody>
          <a:bodyPr/>
          <a:lstStyle/>
          <a:p>
            <a:fld id="{24EA46AB-3899-448D-80AA-0C961C9BC68C}" type="slidenum">
              <a:rPr kumimoji="1" lang="ja-JP" altLang="en-US" smtClean="0"/>
              <a:t>28</a:t>
            </a:fld>
            <a:endParaRPr kumimoji="1" lang="ja-JP" altLang="en-US"/>
          </a:p>
        </p:txBody>
      </p:sp>
      <p:pic>
        <p:nvPicPr>
          <p:cNvPr id="5" name="図 4">
            <a:extLst>
              <a:ext uri="{FF2B5EF4-FFF2-40B4-BE49-F238E27FC236}">
                <a16:creationId xmlns:a16="http://schemas.microsoft.com/office/drawing/2014/main" id="{D01CA6E1-8205-4139-8135-CB35E38742B8}"/>
              </a:ext>
            </a:extLst>
          </p:cNvPr>
          <p:cNvPicPr>
            <a:picLocks noChangeAspect="1"/>
          </p:cNvPicPr>
          <p:nvPr/>
        </p:nvPicPr>
        <p:blipFill rotWithShape="1">
          <a:blip r:embed="rId2"/>
          <a:srcRect t="8684" b="6053"/>
          <a:stretch/>
        </p:blipFill>
        <p:spPr>
          <a:xfrm>
            <a:off x="4207564" y="3272589"/>
            <a:ext cx="3776871" cy="3220286"/>
          </a:xfrm>
          <a:prstGeom prst="rect">
            <a:avLst/>
          </a:prstGeom>
        </p:spPr>
      </p:pic>
    </p:spTree>
    <p:extLst>
      <p:ext uri="{BB962C8B-B14F-4D97-AF65-F5344CB8AC3E}">
        <p14:creationId xmlns:p14="http://schemas.microsoft.com/office/powerpoint/2010/main" val="22294882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EDB1A3-D5FD-4CB9-BC74-3097A644217D}"/>
              </a:ext>
            </a:extLst>
          </p:cNvPr>
          <p:cNvSpPr>
            <a:spLocks noGrp="1"/>
          </p:cNvSpPr>
          <p:nvPr>
            <p:ph type="title"/>
          </p:nvPr>
        </p:nvSpPr>
        <p:spPr/>
        <p:txBody>
          <a:bodyPr/>
          <a:lstStyle/>
          <a:p>
            <a:r>
              <a:rPr kumimoji="1" lang="ja-JP" altLang="en-US" b="1" dirty="0"/>
              <a:t>質問補足</a:t>
            </a:r>
          </a:p>
        </p:txBody>
      </p:sp>
      <p:sp>
        <p:nvSpPr>
          <p:cNvPr id="3" name="コンテンツ プレースホルダー 2">
            <a:extLst>
              <a:ext uri="{FF2B5EF4-FFF2-40B4-BE49-F238E27FC236}">
                <a16:creationId xmlns:a16="http://schemas.microsoft.com/office/drawing/2014/main" id="{22B0EB59-287F-4FC2-9608-2E323F360144}"/>
              </a:ext>
            </a:extLst>
          </p:cNvPr>
          <p:cNvSpPr>
            <a:spLocks noGrp="1"/>
          </p:cNvSpPr>
          <p:nvPr>
            <p:ph idx="1"/>
          </p:nvPr>
        </p:nvSpPr>
        <p:spPr/>
        <p:txBody>
          <a:bodyPr/>
          <a:lstStyle/>
          <a:p>
            <a:r>
              <a:rPr kumimoji="1" lang="en-US" altLang="ja-JP" dirty="0"/>
              <a:t>DTD</a:t>
            </a:r>
            <a:r>
              <a:rPr kumimoji="1" lang="ja-JP" altLang="en-US" dirty="0"/>
              <a:t>（</a:t>
            </a:r>
            <a:r>
              <a:rPr kumimoji="1" lang="en-US" altLang="ja-JP" dirty="0"/>
              <a:t>Describable Textures Dataset</a:t>
            </a:r>
            <a:r>
              <a:rPr kumimoji="1" lang="ja-JP" altLang="en-US" dirty="0"/>
              <a:t>）</a:t>
            </a:r>
            <a:endParaRPr kumimoji="1" lang="en-US" altLang="ja-JP" dirty="0"/>
          </a:p>
          <a:p>
            <a:pPr lvl="1"/>
            <a:r>
              <a:rPr lang="ja-JP" altLang="en-US" dirty="0"/>
              <a:t>人間の知覚が、テクスチャパターンから視覚的印象を引き出した後に物体の認識をすることからインスピレーションを得たデータセット</a:t>
            </a:r>
            <a:endParaRPr lang="en-US" altLang="ja-JP" dirty="0"/>
          </a:p>
          <a:p>
            <a:pPr lvl="1"/>
            <a:r>
              <a:rPr kumimoji="1" lang="en-US" altLang="ja-JP" dirty="0"/>
              <a:t>47</a:t>
            </a:r>
            <a:r>
              <a:rPr kumimoji="1" lang="ja-JP" altLang="en-US" dirty="0"/>
              <a:t>カテゴリ</a:t>
            </a:r>
            <a:endParaRPr kumimoji="1" lang="en-US" altLang="ja-JP" dirty="0"/>
          </a:p>
          <a:p>
            <a:pPr lvl="1"/>
            <a:r>
              <a:rPr lang="ja-JP" altLang="en-US" dirty="0"/>
              <a:t>カテゴリごとに</a:t>
            </a:r>
            <a:r>
              <a:rPr lang="en-US" altLang="ja-JP" dirty="0"/>
              <a:t>120</a:t>
            </a:r>
            <a:r>
              <a:rPr lang="ja-JP" altLang="en-US" dirty="0"/>
              <a:t>枚（</a:t>
            </a:r>
            <a:r>
              <a:rPr lang="en-US" altLang="ja-JP" dirty="0"/>
              <a:t>training, validation, test</a:t>
            </a:r>
            <a:r>
              <a:rPr lang="ja-JP" altLang="en-US" dirty="0"/>
              <a:t>）、合計</a:t>
            </a:r>
            <a:r>
              <a:rPr lang="en-US" altLang="ja-JP" dirty="0"/>
              <a:t>5640</a:t>
            </a:r>
            <a:r>
              <a:rPr lang="ja-JP" altLang="en-US" dirty="0"/>
              <a:t>枚</a:t>
            </a:r>
            <a:endParaRPr lang="en-US" altLang="ja-JP" dirty="0"/>
          </a:p>
          <a:p>
            <a:pPr lvl="1"/>
            <a:endParaRPr kumimoji="1" lang="ja-JP" altLang="en-US" dirty="0"/>
          </a:p>
        </p:txBody>
      </p:sp>
      <p:sp>
        <p:nvSpPr>
          <p:cNvPr id="4" name="スライド番号プレースホルダー 3">
            <a:extLst>
              <a:ext uri="{FF2B5EF4-FFF2-40B4-BE49-F238E27FC236}">
                <a16:creationId xmlns:a16="http://schemas.microsoft.com/office/drawing/2014/main" id="{B5797058-1911-4895-B558-1127F751DDEE}"/>
              </a:ext>
            </a:extLst>
          </p:cNvPr>
          <p:cNvSpPr>
            <a:spLocks noGrp="1"/>
          </p:cNvSpPr>
          <p:nvPr>
            <p:ph type="sldNum" sz="quarter" idx="12"/>
          </p:nvPr>
        </p:nvSpPr>
        <p:spPr/>
        <p:txBody>
          <a:bodyPr/>
          <a:lstStyle/>
          <a:p>
            <a:fld id="{24EA46AB-3899-448D-80AA-0C961C9BC68C}" type="slidenum">
              <a:rPr kumimoji="1" lang="ja-JP" altLang="en-US" smtClean="0"/>
              <a:t>29</a:t>
            </a:fld>
            <a:endParaRPr kumimoji="1" lang="ja-JP" altLang="en-US"/>
          </a:p>
        </p:txBody>
      </p:sp>
      <p:pic>
        <p:nvPicPr>
          <p:cNvPr id="5" name="図 4">
            <a:extLst>
              <a:ext uri="{FF2B5EF4-FFF2-40B4-BE49-F238E27FC236}">
                <a16:creationId xmlns:a16="http://schemas.microsoft.com/office/drawing/2014/main" id="{29011786-2A04-4547-8EB0-95D758DF6A2A}"/>
              </a:ext>
            </a:extLst>
          </p:cNvPr>
          <p:cNvPicPr>
            <a:picLocks noChangeAspect="1"/>
          </p:cNvPicPr>
          <p:nvPr/>
        </p:nvPicPr>
        <p:blipFill>
          <a:blip r:embed="rId2"/>
          <a:stretch>
            <a:fillRect/>
          </a:stretch>
        </p:blipFill>
        <p:spPr>
          <a:xfrm>
            <a:off x="1914748" y="4064883"/>
            <a:ext cx="8362504" cy="2201773"/>
          </a:xfrm>
          <a:prstGeom prst="rect">
            <a:avLst/>
          </a:prstGeom>
        </p:spPr>
      </p:pic>
    </p:spTree>
    <p:extLst>
      <p:ext uri="{BB962C8B-B14F-4D97-AF65-F5344CB8AC3E}">
        <p14:creationId xmlns:p14="http://schemas.microsoft.com/office/powerpoint/2010/main" val="2926490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8BE3F3-4E6A-4AC2-B5E0-126CD74DC383}"/>
              </a:ext>
            </a:extLst>
          </p:cNvPr>
          <p:cNvSpPr>
            <a:spLocks noGrp="1"/>
          </p:cNvSpPr>
          <p:nvPr>
            <p:ph type="title"/>
          </p:nvPr>
        </p:nvSpPr>
        <p:spPr/>
        <p:txBody>
          <a:bodyPr/>
          <a:lstStyle/>
          <a:p>
            <a:r>
              <a:rPr kumimoji="1" lang="ja-JP" altLang="en-US" b="1" dirty="0"/>
              <a:t>背景</a:t>
            </a:r>
          </a:p>
        </p:txBody>
      </p:sp>
      <p:sp>
        <p:nvSpPr>
          <p:cNvPr id="3" name="コンテンツ プレースホルダー 2">
            <a:extLst>
              <a:ext uri="{FF2B5EF4-FFF2-40B4-BE49-F238E27FC236}">
                <a16:creationId xmlns:a16="http://schemas.microsoft.com/office/drawing/2014/main" id="{4F782976-37E4-456B-85BD-BC7865E3FB4E}"/>
              </a:ext>
            </a:extLst>
          </p:cNvPr>
          <p:cNvSpPr>
            <a:spLocks noGrp="1"/>
          </p:cNvSpPr>
          <p:nvPr>
            <p:ph idx="1"/>
          </p:nvPr>
        </p:nvSpPr>
        <p:spPr/>
        <p:txBody>
          <a:bodyPr/>
          <a:lstStyle/>
          <a:p>
            <a:r>
              <a:rPr kumimoji="1" lang="ja-JP" altLang="en-US" b="1" dirty="0">
                <a:solidFill>
                  <a:srgbClr val="FF0000"/>
                </a:solidFill>
              </a:rPr>
              <a:t>疑似ラベル</a:t>
            </a:r>
            <a:r>
              <a:rPr kumimoji="1" lang="ja-JP" altLang="en-US" dirty="0"/>
              <a:t>は、データセットで事前学習したモデルが</a:t>
            </a:r>
            <a:r>
              <a:rPr kumimoji="1" lang="ja-JP" altLang="en-US" u="sng" dirty="0"/>
              <a:t>ラベル付かない画像に対して予測値をラベル</a:t>
            </a:r>
            <a:r>
              <a:rPr kumimoji="1" lang="ja-JP" altLang="en-US" dirty="0"/>
              <a:t>として扱い、データセットと組み合わせる</a:t>
            </a:r>
            <a:r>
              <a:rPr kumimoji="1" lang="ja-JP" altLang="en-US" b="1" dirty="0"/>
              <a:t>半教師あり学習（</a:t>
            </a:r>
            <a:r>
              <a:rPr kumimoji="1" lang="en-US" altLang="ja-JP" b="1" dirty="0"/>
              <a:t>SSL</a:t>
            </a:r>
            <a:r>
              <a:rPr kumimoji="1" lang="ja-JP" altLang="en-US" b="1" dirty="0"/>
              <a:t>）</a:t>
            </a:r>
            <a:r>
              <a:rPr kumimoji="1" lang="ja-JP" altLang="en-US" dirty="0"/>
              <a:t>の手法として広く利用</a:t>
            </a:r>
            <a:endParaRPr kumimoji="1" lang="en-US" altLang="ja-JP" dirty="0"/>
          </a:p>
          <a:p>
            <a:endParaRPr lang="en-US" altLang="ja-JP" dirty="0"/>
          </a:p>
        </p:txBody>
      </p:sp>
      <p:pic>
        <p:nvPicPr>
          <p:cNvPr id="6" name="図 5">
            <a:extLst>
              <a:ext uri="{FF2B5EF4-FFF2-40B4-BE49-F238E27FC236}">
                <a16:creationId xmlns:a16="http://schemas.microsoft.com/office/drawing/2014/main" id="{4049C536-8B26-4EDC-AB2C-02A8D84D7BC6}"/>
              </a:ext>
            </a:extLst>
          </p:cNvPr>
          <p:cNvPicPr>
            <a:picLocks noChangeAspect="1"/>
          </p:cNvPicPr>
          <p:nvPr/>
        </p:nvPicPr>
        <p:blipFill>
          <a:blip r:embed="rId2"/>
          <a:stretch>
            <a:fillRect/>
          </a:stretch>
        </p:blipFill>
        <p:spPr>
          <a:xfrm>
            <a:off x="2489183" y="3429000"/>
            <a:ext cx="7213634" cy="2434267"/>
          </a:xfrm>
          <a:prstGeom prst="rect">
            <a:avLst/>
          </a:prstGeom>
        </p:spPr>
      </p:pic>
      <p:sp>
        <p:nvSpPr>
          <p:cNvPr id="7" name="スライド番号プレースホルダー 6">
            <a:extLst>
              <a:ext uri="{FF2B5EF4-FFF2-40B4-BE49-F238E27FC236}">
                <a16:creationId xmlns:a16="http://schemas.microsoft.com/office/drawing/2014/main" id="{C5ED4C91-C69E-4DA4-B7FE-6B602E01E9D8}"/>
              </a:ext>
            </a:extLst>
          </p:cNvPr>
          <p:cNvSpPr>
            <a:spLocks noGrp="1"/>
          </p:cNvSpPr>
          <p:nvPr>
            <p:ph type="sldNum" sz="quarter" idx="12"/>
          </p:nvPr>
        </p:nvSpPr>
        <p:spPr/>
        <p:txBody>
          <a:bodyPr/>
          <a:lstStyle/>
          <a:p>
            <a:fld id="{16F7A96D-E30A-4A25-B30B-ACF57B6E6A37}" type="slidenum">
              <a:rPr kumimoji="1" lang="ja-JP" altLang="en-US" smtClean="0"/>
              <a:t>3</a:t>
            </a:fld>
            <a:endParaRPr kumimoji="1" lang="ja-JP" altLang="en-US"/>
          </a:p>
        </p:txBody>
      </p:sp>
    </p:spTree>
    <p:extLst>
      <p:ext uri="{BB962C8B-B14F-4D97-AF65-F5344CB8AC3E}">
        <p14:creationId xmlns:p14="http://schemas.microsoft.com/office/powerpoint/2010/main" val="3325578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43555D-1549-4803-A725-DD3A6EFD2E67}"/>
              </a:ext>
            </a:extLst>
          </p:cNvPr>
          <p:cNvSpPr>
            <a:spLocks noGrp="1"/>
          </p:cNvSpPr>
          <p:nvPr>
            <p:ph type="title"/>
          </p:nvPr>
        </p:nvSpPr>
        <p:spPr/>
        <p:txBody>
          <a:bodyPr/>
          <a:lstStyle/>
          <a:p>
            <a:r>
              <a:rPr kumimoji="1" lang="ja-JP" altLang="en-US" b="1" dirty="0"/>
              <a:t>背景</a:t>
            </a:r>
          </a:p>
        </p:txBody>
      </p:sp>
      <p:sp>
        <p:nvSpPr>
          <p:cNvPr id="3" name="コンテンツ プレースホルダー 2">
            <a:extLst>
              <a:ext uri="{FF2B5EF4-FFF2-40B4-BE49-F238E27FC236}">
                <a16:creationId xmlns:a16="http://schemas.microsoft.com/office/drawing/2014/main" id="{A682110E-3866-4CB0-A74A-F4F990072464}"/>
              </a:ext>
            </a:extLst>
          </p:cNvPr>
          <p:cNvSpPr>
            <a:spLocks noGrp="1"/>
          </p:cNvSpPr>
          <p:nvPr>
            <p:ph idx="1"/>
          </p:nvPr>
        </p:nvSpPr>
        <p:spPr>
          <a:xfrm>
            <a:off x="838200" y="1825625"/>
            <a:ext cx="10515600" cy="4351338"/>
          </a:xfrm>
        </p:spPr>
        <p:txBody>
          <a:bodyPr/>
          <a:lstStyle/>
          <a:p>
            <a:r>
              <a:rPr lang="ja-JP" altLang="en-US" b="1" dirty="0"/>
              <a:t>自己訓練（</a:t>
            </a:r>
            <a:r>
              <a:rPr lang="en-US" altLang="ja-JP" b="1" dirty="0"/>
              <a:t>Self training</a:t>
            </a:r>
            <a:r>
              <a:rPr lang="ja-JP" altLang="en-US" b="1" dirty="0"/>
              <a:t>）</a:t>
            </a:r>
            <a:r>
              <a:rPr lang="ja-JP" altLang="en-US" dirty="0"/>
              <a:t>は、依然として学習不安定性とクラス間のバイアスがある</a:t>
            </a:r>
            <a:endParaRPr lang="en-US" altLang="ja-JP" dirty="0"/>
          </a:p>
          <a:p>
            <a:pPr lvl="1"/>
            <a:r>
              <a:rPr lang="en-US" altLang="ja-JP" dirty="0" err="1"/>
              <a:t>Fixmatch</a:t>
            </a:r>
            <a:r>
              <a:rPr lang="ja-JP" altLang="en-US" dirty="0"/>
              <a:t>の場合、０から学習すると大きく変動</a:t>
            </a:r>
            <a:endParaRPr lang="en-US" altLang="ja-JP" dirty="0"/>
          </a:p>
          <a:p>
            <a:endParaRPr kumimoji="1" lang="en-US" altLang="ja-JP" dirty="0"/>
          </a:p>
        </p:txBody>
      </p:sp>
      <p:sp>
        <p:nvSpPr>
          <p:cNvPr id="4" name="スライド番号プレースホルダー 3">
            <a:extLst>
              <a:ext uri="{FF2B5EF4-FFF2-40B4-BE49-F238E27FC236}">
                <a16:creationId xmlns:a16="http://schemas.microsoft.com/office/drawing/2014/main" id="{BB399EA1-35D8-470E-9575-EBEEDFCE5F94}"/>
              </a:ext>
            </a:extLst>
          </p:cNvPr>
          <p:cNvSpPr>
            <a:spLocks noGrp="1"/>
          </p:cNvSpPr>
          <p:nvPr>
            <p:ph type="sldNum" sz="quarter" idx="12"/>
          </p:nvPr>
        </p:nvSpPr>
        <p:spPr/>
        <p:txBody>
          <a:bodyPr/>
          <a:lstStyle/>
          <a:p>
            <a:fld id="{24EA46AB-3899-448D-80AA-0C961C9BC68C}" type="slidenum">
              <a:rPr kumimoji="1" lang="ja-JP" altLang="en-US" smtClean="0"/>
              <a:t>4</a:t>
            </a:fld>
            <a:endParaRPr kumimoji="1" lang="ja-JP" altLang="en-US"/>
          </a:p>
        </p:txBody>
      </p:sp>
      <p:pic>
        <p:nvPicPr>
          <p:cNvPr id="6" name="図 5">
            <a:extLst>
              <a:ext uri="{FF2B5EF4-FFF2-40B4-BE49-F238E27FC236}">
                <a16:creationId xmlns:a16="http://schemas.microsoft.com/office/drawing/2014/main" id="{4D9A35BE-6E67-47E4-BE61-40E2110DD1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6947" y="3429000"/>
            <a:ext cx="3138105" cy="2747963"/>
          </a:xfrm>
          <a:prstGeom prst="rect">
            <a:avLst/>
          </a:prstGeom>
        </p:spPr>
      </p:pic>
    </p:spTree>
    <p:extLst>
      <p:ext uri="{BB962C8B-B14F-4D97-AF65-F5344CB8AC3E}">
        <p14:creationId xmlns:p14="http://schemas.microsoft.com/office/powerpoint/2010/main" val="875848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CA67B1-280D-43FA-A86A-F30B55391411}"/>
              </a:ext>
            </a:extLst>
          </p:cNvPr>
          <p:cNvSpPr>
            <a:spLocks noGrp="1"/>
          </p:cNvSpPr>
          <p:nvPr>
            <p:ph type="title"/>
          </p:nvPr>
        </p:nvSpPr>
        <p:spPr/>
        <p:txBody>
          <a:bodyPr/>
          <a:lstStyle/>
          <a:p>
            <a:r>
              <a:rPr kumimoji="1" lang="ja-JP" altLang="en-US" b="1" dirty="0"/>
              <a:t>背景</a:t>
            </a:r>
          </a:p>
        </p:txBody>
      </p:sp>
      <p:sp>
        <p:nvSpPr>
          <p:cNvPr id="3" name="コンテンツ プレースホルダー 2">
            <a:extLst>
              <a:ext uri="{FF2B5EF4-FFF2-40B4-BE49-F238E27FC236}">
                <a16:creationId xmlns:a16="http://schemas.microsoft.com/office/drawing/2014/main" id="{BF6B21AD-B37B-424D-A22D-04491E928CE2}"/>
              </a:ext>
            </a:extLst>
          </p:cNvPr>
          <p:cNvSpPr>
            <a:spLocks noGrp="1"/>
          </p:cNvSpPr>
          <p:nvPr>
            <p:ph idx="1"/>
          </p:nvPr>
        </p:nvSpPr>
        <p:spPr/>
        <p:txBody>
          <a:bodyPr/>
          <a:lstStyle/>
          <a:p>
            <a:r>
              <a:rPr lang="en-US" altLang="ja-JP" b="1" dirty="0"/>
              <a:t>Matthew effect</a:t>
            </a:r>
          </a:p>
          <a:p>
            <a:pPr lvl="1"/>
            <a:r>
              <a:rPr kumimoji="1" lang="ja-JP" altLang="en-US" u="sng" dirty="0"/>
              <a:t>よいデータならばさらによい精度が出て、悪いデータならばほぼゼロまで低下する</a:t>
            </a:r>
            <a:endParaRPr kumimoji="1" lang="en-US" altLang="ja-JP" u="sng" dirty="0"/>
          </a:p>
          <a:p>
            <a:r>
              <a:rPr lang="ja-JP" altLang="en-US" dirty="0">
                <a:solidFill>
                  <a:srgbClr val="FF0000"/>
                </a:solidFill>
              </a:rPr>
              <a:t>訓練データにクラスの不均衡が存在する場合でも、カテゴリ間の性能バランスを好む</a:t>
            </a:r>
            <a:endParaRPr lang="en-US" altLang="ja-JP" dirty="0">
              <a:solidFill>
                <a:srgbClr val="FF0000"/>
              </a:solidFill>
            </a:endParaRPr>
          </a:p>
          <a:p>
            <a:pPr lvl="1"/>
            <a:endParaRPr kumimoji="1" lang="ja-JP" altLang="en-US" dirty="0"/>
          </a:p>
        </p:txBody>
      </p:sp>
      <p:sp>
        <p:nvSpPr>
          <p:cNvPr id="4" name="スライド番号プレースホルダー 3">
            <a:extLst>
              <a:ext uri="{FF2B5EF4-FFF2-40B4-BE49-F238E27FC236}">
                <a16:creationId xmlns:a16="http://schemas.microsoft.com/office/drawing/2014/main" id="{B9F95A6A-A502-4609-9EDB-BE71C9108327}"/>
              </a:ext>
            </a:extLst>
          </p:cNvPr>
          <p:cNvSpPr>
            <a:spLocks noGrp="1"/>
          </p:cNvSpPr>
          <p:nvPr>
            <p:ph type="sldNum" sz="quarter" idx="12"/>
          </p:nvPr>
        </p:nvSpPr>
        <p:spPr/>
        <p:txBody>
          <a:bodyPr/>
          <a:lstStyle/>
          <a:p>
            <a:fld id="{24EA46AB-3899-448D-80AA-0C961C9BC68C}" type="slidenum">
              <a:rPr kumimoji="1" lang="ja-JP" altLang="en-US" smtClean="0"/>
              <a:t>5</a:t>
            </a:fld>
            <a:endParaRPr kumimoji="1" lang="ja-JP" altLang="en-US"/>
          </a:p>
        </p:txBody>
      </p:sp>
      <p:pic>
        <p:nvPicPr>
          <p:cNvPr id="8" name="図 7">
            <a:extLst>
              <a:ext uri="{FF2B5EF4-FFF2-40B4-BE49-F238E27FC236}">
                <a16:creationId xmlns:a16="http://schemas.microsoft.com/office/drawing/2014/main" id="{A790D556-25E8-4205-BE17-9CC4A002E8CD}"/>
              </a:ext>
            </a:extLst>
          </p:cNvPr>
          <p:cNvPicPr>
            <a:picLocks noChangeAspect="1"/>
          </p:cNvPicPr>
          <p:nvPr/>
        </p:nvPicPr>
        <p:blipFill rotWithShape="1">
          <a:blip r:embed="rId2">
            <a:extLst>
              <a:ext uri="{28A0092B-C50C-407E-A947-70E740481C1C}">
                <a14:useLocalDpi xmlns:a14="http://schemas.microsoft.com/office/drawing/2010/main" val="0"/>
              </a:ext>
            </a:extLst>
          </a:blip>
          <a:srcRect r="50000"/>
          <a:stretch/>
        </p:blipFill>
        <p:spPr>
          <a:xfrm>
            <a:off x="4679877" y="3846393"/>
            <a:ext cx="2832246" cy="2330570"/>
          </a:xfrm>
          <a:prstGeom prst="rect">
            <a:avLst/>
          </a:prstGeom>
        </p:spPr>
      </p:pic>
    </p:spTree>
    <p:extLst>
      <p:ext uri="{BB962C8B-B14F-4D97-AF65-F5344CB8AC3E}">
        <p14:creationId xmlns:p14="http://schemas.microsoft.com/office/powerpoint/2010/main" val="2904140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B22873-39D9-42A9-A7C2-B26B57935933}"/>
              </a:ext>
            </a:extLst>
          </p:cNvPr>
          <p:cNvSpPr>
            <a:spLocks noGrp="1"/>
          </p:cNvSpPr>
          <p:nvPr>
            <p:ph type="title"/>
          </p:nvPr>
        </p:nvSpPr>
        <p:spPr/>
        <p:txBody>
          <a:bodyPr/>
          <a:lstStyle/>
          <a:p>
            <a:r>
              <a:rPr kumimoji="1" lang="ja-JP" altLang="en-US" b="1" dirty="0"/>
              <a:t>導入</a:t>
            </a:r>
          </a:p>
        </p:txBody>
      </p:sp>
      <p:sp>
        <p:nvSpPr>
          <p:cNvPr id="3" name="コンテンツ プレースホルダー 2">
            <a:extLst>
              <a:ext uri="{FF2B5EF4-FFF2-40B4-BE49-F238E27FC236}">
                <a16:creationId xmlns:a16="http://schemas.microsoft.com/office/drawing/2014/main" id="{811948CD-B539-43D5-86D6-ED9B70D3EADB}"/>
              </a:ext>
            </a:extLst>
          </p:cNvPr>
          <p:cNvSpPr>
            <a:spLocks noGrp="1"/>
          </p:cNvSpPr>
          <p:nvPr>
            <p:ph idx="1"/>
          </p:nvPr>
        </p:nvSpPr>
        <p:spPr/>
        <p:txBody>
          <a:bodyPr/>
          <a:lstStyle/>
          <a:p>
            <a:pPr marL="514350" indent="-514350">
              <a:buFont typeface="+mj-lt"/>
              <a:buAutoNum type="arabicPeriod"/>
            </a:pPr>
            <a:r>
              <a:rPr lang="en-US" altLang="ja-JP" dirty="0"/>
              <a:t>SSL</a:t>
            </a:r>
            <a:r>
              <a:rPr lang="ja-JP" altLang="en-US" dirty="0"/>
              <a:t>に存在するデータバイアス</a:t>
            </a:r>
            <a:endParaRPr lang="en-US" altLang="ja-JP" dirty="0"/>
          </a:p>
          <a:p>
            <a:pPr marL="514350" indent="-514350">
              <a:buFont typeface="+mj-lt"/>
              <a:buAutoNum type="arabicPeriod"/>
            </a:pPr>
            <a:r>
              <a:rPr kumimoji="1" lang="ja-JP" altLang="en-US" dirty="0"/>
              <a:t>誤った疑似ラベルを用いた自己訓練がもたらすバイアス増長</a:t>
            </a:r>
            <a:endParaRPr kumimoji="1" lang="en-US" altLang="ja-JP" dirty="0"/>
          </a:p>
          <a:p>
            <a:pPr marL="514350" indent="-514350">
              <a:buFont typeface="+mj-lt"/>
              <a:buAutoNum type="arabicPeriod"/>
            </a:pPr>
            <a:endParaRPr lang="en-US" altLang="ja-JP" dirty="0"/>
          </a:p>
          <a:p>
            <a:r>
              <a:rPr kumimoji="1" lang="en-US" altLang="ja-JP" b="1" dirty="0"/>
              <a:t>Debiased Self-Training(DST)</a:t>
            </a:r>
          </a:p>
          <a:p>
            <a:pPr lvl="2"/>
            <a:r>
              <a:rPr kumimoji="1" lang="ja-JP" altLang="en-US" dirty="0"/>
              <a:t>標準的なデータセットにおいて</a:t>
            </a:r>
            <a:r>
              <a:rPr kumimoji="1" lang="en-US" altLang="ja-JP" dirty="0"/>
              <a:t>6.3</a:t>
            </a:r>
            <a:r>
              <a:rPr kumimoji="1" lang="ja-JP" altLang="en-US" dirty="0"/>
              <a:t>％向上</a:t>
            </a:r>
            <a:endParaRPr kumimoji="1" lang="en-US" altLang="ja-JP" dirty="0"/>
          </a:p>
          <a:p>
            <a:pPr lvl="2"/>
            <a:r>
              <a:rPr lang="en-US" altLang="ja-JP" dirty="0"/>
              <a:t>13</a:t>
            </a:r>
            <a:r>
              <a:rPr lang="ja-JP" altLang="en-US" dirty="0"/>
              <a:t>のタスクにおいて、</a:t>
            </a:r>
            <a:r>
              <a:rPr lang="en-US" altLang="ja-JP" dirty="0" err="1"/>
              <a:t>Fixmatch</a:t>
            </a:r>
            <a:r>
              <a:rPr lang="ja-JP" altLang="en-US" dirty="0"/>
              <a:t>に適用したものだと</a:t>
            </a:r>
            <a:r>
              <a:rPr lang="en-US" altLang="ja-JP" dirty="0"/>
              <a:t>18.9%</a:t>
            </a:r>
            <a:r>
              <a:rPr lang="ja-JP" altLang="en-US" dirty="0"/>
              <a:t>の向上を達成</a:t>
            </a:r>
            <a:endParaRPr kumimoji="1" lang="ja-JP" altLang="en-US" dirty="0"/>
          </a:p>
        </p:txBody>
      </p:sp>
      <p:sp>
        <p:nvSpPr>
          <p:cNvPr id="4" name="スライド番号プレースホルダー 3">
            <a:extLst>
              <a:ext uri="{FF2B5EF4-FFF2-40B4-BE49-F238E27FC236}">
                <a16:creationId xmlns:a16="http://schemas.microsoft.com/office/drawing/2014/main" id="{7323E45E-6B09-4789-82D1-8547F37E5007}"/>
              </a:ext>
            </a:extLst>
          </p:cNvPr>
          <p:cNvSpPr>
            <a:spLocks noGrp="1"/>
          </p:cNvSpPr>
          <p:nvPr>
            <p:ph type="sldNum" sz="quarter" idx="12"/>
          </p:nvPr>
        </p:nvSpPr>
        <p:spPr/>
        <p:txBody>
          <a:bodyPr/>
          <a:lstStyle/>
          <a:p>
            <a:fld id="{24EA46AB-3899-448D-80AA-0C961C9BC68C}" type="slidenum">
              <a:rPr kumimoji="1" lang="ja-JP" altLang="en-US" smtClean="0"/>
              <a:t>6</a:t>
            </a:fld>
            <a:endParaRPr kumimoji="1" lang="ja-JP" altLang="en-US"/>
          </a:p>
        </p:txBody>
      </p:sp>
    </p:spTree>
    <p:extLst>
      <p:ext uri="{BB962C8B-B14F-4D97-AF65-F5344CB8AC3E}">
        <p14:creationId xmlns:p14="http://schemas.microsoft.com/office/powerpoint/2010/main" val="2188375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2C7312-F36E-47F3-835A-9F2641004F5B}"/>
              </a:ext>
            </a:extLst>
          </p:cNvPr>
          <p:cNvSpPr>
            <a:spLocks noGrp="1"/>
          </p:cNvSpPr>
          <p:nvPr>
            <p:ph type="title"/>
          </p:nvPr>
        </p:nvSpPr>
        <p:spPr/>
        <p:txBody>
          <a:bodyPr/>
          <a:lstStyle/>
          <a:p>
            <a:r>
              <a:rPr lang="ja-JP" altLang="en-US" b="1" dirty="0"/>
              <a:t>自己訓練におけるバイアス解析</a:t>
            </a:r>
            <a:endParaRPr kumimoji="1" lang="ja-JP" altLang="en-US" b="1"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7676FAB-0440-4B03-9350-545015222A29}"/>
                  </a:ext>
                </a:extLst>
              </p:cNvPr>
              <p:cNvSpPr>
                <a:spLocks noGrp="1"/>
              </p:cNvSpPr>
              <p:nvPr>
                <p:ph idx="1"/>
              </p:nvPr>
            </p:nvSpPr>
            <p:spPr/>
            <p:txBody>
              <a:bodyPr/>
              <a:lstStyle/>
              <a:p>
                <a:r>
                  <a:rPr lang="ja-JP" altLang="en-US" dirty="0"/>
                  <a:t>入力空間</a:t>
                </a:r>
                <a14:m>
                  <m:oMath xmlns:m="http://schemas.openxmlformats.org/officeDocument/2006/math">
                    <m:r>
                      <a:rPr lang="en-US" altLang="ja-JP" i="1">
                        <a:latin typeface="Cambria Math" panose="02040503050406030204" pitchFamily="18" charset="0"/>
                      </a:rPr>
                      <m:t>𝑋</m:t>
                    </m:r>
                  </m:oMath>
                </a14:m>
                <a:r>
                  <a:rPr lang="ja-JP" altLang="en-US" dirty="0"/>
                  <a:t>の分布を</a:t>
                </a:r>
                <a14:m>
                  <m:oMath xmlns:m="http://schemas.openxmlformats.org/officeDocument/2006/math">
                    <m:r>
                      <a:rPr lang="en-US" altLang="ja-JP" i="1">
                        <a:latin typeface="Cambria Math" panose="02040503050406030204" pitchFamily="18" charset="0"/>
                      </a:rPr>
                      <m:t>𝑃</m:t>
                    </m:r>
                  </m:oMath>
                </a14:m>
                <a:endParaRPr lang="en-US" altLang="ja-JP" dirty="0"/>
              </a:p>
              <a:p>
                <a:r>
                  <a:rPr lang="ja-JP" altLang="en-US" dirty="0"/>
                  <a:t>クラス</a:t>
                </a:r>
                <a14:m>
                  <m:oMath xmlns:m="http://schemas.openxmlformats.org/officeDocument/2006/math">
                    <m:r>
                      <a:rPr lang="en-US" altLang="ja-JP" b="0" i="1" smtClean="0">
                        <a:latin typeface="Cambria Math" panose="02040503050406030204" pitchFamily="18" charset="0"/>
                      </a:rPr>
                      <m:t>𝐾</m:t>
                    </m:r>
                  </m:oMath>
                </a14:m>
                <a:r>
                  <a:rPr lang="ja-JP" altLang="en-US" dirty="0"/>
                  <a:t>において</a:t>
                </a:r>
                <a14:m>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𝑃</m:t>
                        </m:r>
                      </m:e>
                      <m:sup>
                        <m:r>
                          <a:rPr lang="en-US" altLang="ja-JP" b="0" i="1" smtClean="0">
                            <a:latin typeface="Cambria Math" panose="02040503050406030204" pitchFamily="18" charset="0"/>
                          </a:rPr>
                          <m:t>𝑘</m:t>
                        </m:r>
                      </m:sup>
                    </m:sSup>
                    <m:r>
                      <a:rPr lang="ja-JP" altLang="en-US" i="1">
                        <a:latin typeface="Cambria Math" panose="02040503050406030204" pitchFamily="18" charset="0"/>
                      </a:rPr>
                      <m:t>は</m:t>
                    </m:r>
                    <m:r>
                      <a:rPr lang="ja-JP" altLang="en-US" i="1" smtClean="0">
                        <a:latin typeface="Cambria Math" panose="02040503050406030204" pitchFamily="18" charset="0"/>
                      </a:rPr>
                      <m:t>、</m:t>
                    </m:r>
                    <m:r>
                      <a:rPr lang="en-US" altLang="ja-JP" b="0" i="1" smtClean="0">
                        <a:latin typeface="Cambria Math" panose="02040503050406030204" pitchFamily="18" charset="0"/>
                      </a:rPr>
                      <m:t>𝑓</m:t>
                    </m:r>
                    <m:d>
                      <m:dPr>
                        <m:ctrlPr>
                          <a:rPr lang="en-US" altLang="ja-JP" b="1" i="1" smtClean="0">
                            <a:latin typeface="Cambria Math" panose="02040503050406030204" pitchFamily="18" charset="0"/>
                          </a:rPr>
                        </m:ctrlPr>
                      </m:dPr>
                      <m:e>
                        <m:r>
                          <a:rPr lang="en-US" altLang="ja-JP" b="1" i="1" smtClean="0">
                            <a:latin typeface="Cambria Math" panose="02040503050406030204" pitchFamily="18" charset="0"/>
                          </a:rPr>
                          <m:t>𝒙</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𝑘</m:t>
                    </m:r>
                    <m:r>
                      <a:rPr lang="ja-JP" altLang="en-US" i="1">
                        <a:latin typeface="Cambria Math" panose="02040503050406030204" pitchFamily="18" charset="0"/>
                      </a:rPr>
                      <m:t>となる</m:t>
                    </m:r>
                    <m:r>
                      <a:rPr lang="en-US" altLang="ja-JP" b="1" i="1" smtClean="0">
                        <a:latin typeface="Cambria Math" panose="02040503050406030204" pitchFamily="18" charset="0"/>
                      </a:rPr>
                      <m:t>𝒙</m:t>
                    </m:r>
                    <m:r>
                      <a:rPr lang="ja-JP" altLang="en-US" b="1" i="1">
                        <a:latin typeface="Cambria Math" panose="02040503050406030204" pitchFamily="18" charset="0"/>
                      </a:rPr>
                      <m:t>の</m:t>
                    </m:r>
                  </m:oMath>
                </a14:m>
                <a:r>
                  <a:rPr kumimoji="1" lang="ja-JP" altLang="en-US" dirty="0"/>
                  <a:t>クラス分布</a:t>
                </a:r>
                <a:endParaRPr kumimoji="1" lang="en-US" altLang="ja-JP" dirty="0"/>
              </a:p>
              <a:p>
                <a:endParaRPr lang="en-US" altLang="ja-JP" dirty="0"/>
              </a:p>
              <a:p>
                <a:r>
                  <a:rPr kumimoji="1" lang="ja-JP" altLang="en-US" dirty="0"/>
                  <a:t>疑似ラベル</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𝑓</m:t>
                        </m:r>
                      </m:e>
                      <m:sub>
                        <m:r>
                          <a:rPr kumimoji="1" lang="en-US" altLang="ja-JP" b="0" i="1" smtClean="0">
                            <a:latin typeface="Cambria Math" panose="02040503050406030204" pitchFamily="18" charset="0"/>
                          </a:rPr>
                          <m:t>𝑝𝑙</m:t>
                        </m:r>
                      </m:sub>
                    </m:sSub>
                  </m:oMath>
                </a14:m>
                <a:r>
                  <a:rPr kumimoji="1" lang="ja-JP" altLang="en-US" dirty="0"/>
                  <a:t>は</a:t>
                </a:r>
                <a14:m>
                  <m:oMath xmlns:m="http://schemas.openxmlformats.org/officeDocument/2006/math">
                    <m:r>
                      <a:rPr kumimoji="1" lang="en-US" altLang="ja-JP" b="0" i="1" dirty="0" smtClean="0">
                        <a:latin typeface="Cambria Math" panose="02040503050406030204" pitchFamily="18" charset="0"/>
                      </a:rPr>
                      <m:t>𝑛</m:t>
                    </m:r>
                  </m:oMath>
                </a14:m>
                <a:r>
                  <a:rPr kumimoji="1" lang="ja-JP" altLang="en-US" dirty="0"/>
                  <a:t>個のラベル付きサンプル</a:t>
                </a:r>
                <a14:m>
                  <m:oMath xmlns:m="http://schemas.openxmlformats.org/officeDocument/2006/math">
                    <m:acc>
                      <m:accPr>
                        <m:chr m:val="̂"/>
                        <m:ctrlPr>
                          <a:rPr kumimoji="1" lang="ja-JP" altLang="en-US" i="1" smtClean="0">
                            <a:latin typeface="Cambria Math" panose="02040503050406030204" pitchFamily="18" charset="0"/>
                          </a:rPr>
                        </m:ctrlPr>
                      </m:accPr>
                      <m:e>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𝑛</m:t>
                            </m:r>
                          </m:sub>
                        </m:sSub>
                      </m:e>
                    </m:acc>
                    <m:r>
                      <a:rPr lang="ja-JP" altLang="en-US" i="1">
                        <a:latin typeface="Cambria Math" panose="02040503050406030204" pitchFamily="18" charset="0"/>
                      </a:rPr>
                      <m:t>の</m:t>
                    </m:r>
                  </m:oMath>
                </a14:m>
                <a:r>
                  <a:rPr kumimoji="1" lang="ja-JP" altLang="en-US" dirty="0"/>
                  <a:t>学習によって得られたものとする</a:t>
                </a:r>
                <a:endParaRPr kumimoji="1" lang="en-US" altLang="ja-JP" dirty="0"/>
              </a:p>
              <a:p>
                <a:r>
                  <a:rPr lang="ja-JP" altLang="en-US" b="0" dirty="0"/>
                  <a:t>誤った疑似ラベル</a:t>
                </a:r>
                <a14:m>
                  <m:oMath xmlns:m="http://schemas.openxmlformats.org/officeDocument/2006/math">
                    <m:r>
                      <a:rPr lang="en-US" altLang="ja-JP" b="0" i="1" smtClean="0">
                        <a:latin typeface="Cambria Math" panose="02040503050406030204" pitchFamily="18" charset="0"/>
                      </a:rPr>
                      <m:t>𝑀</m:t>
                    </m:r>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𝑓</m:t>
                            </m:r>
                          </m:e>
                          <m:sub>
                            <m:r>
                              <a:rPr lang="en-US" altLang="ja-JP" b="0" i="1" smtClean="0">
                                <a:latin typeface="Cambria Math" panose="02040503050406030204" pitchFamily="18" charset="0"/>
                              </a:rPr>
                              <m:t>𝑝𝑙</m:t>
                            </m:r>
                          </m:sub>
                        </m:sSub>
                      </m:e>
                    </m:d>
                    <m:r>
                      <a:rPr lang="en-US" altLang="ja-JP" b="1" i="1" smtClean="0">
                        <a:latin typeface="Cambria Math" panose="02040503050406030204" pitchFamily="18" charset="0"/>
                      </a:rPr>
                      <m:t>={</m:t>
                    </m:r>
                    <m:r>
                      <a:rPr lang="en-US" altLang="ja-JP" b="1" i="1" smtClean="0">
                        <a:latin typeface="Cambria Math" panose="02040503050406030204" pitchFamily="18" charset="0"/>
                      </a:rPr>
                      <m:t>𝒙</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𝑓</m:t>
                        </m:r>
                      </m:e>
                      <m:sub>
                        <m:r>
                          <a:rPr lang="en-US" altLang="ja-JP" b="0" i="1" smtClean="0">
                            <a:latin typeface="Cambria Math" panose="02040503050406030204" pitchFamily="18" charset="0"/>
                          </a:rPr>
                          <m:t>𝑝𝑙</m:t>
                        </m:r>
                      </m:sub>
                    </m:sSub>
                    <m:d>
                      <m:dPr>
                        <m:ctrlPr>
                          <a:rPr lang="en-US" altLang="ja-JP" b="1" i="1" smtClean="0">
                            <a:latin typeface="Cambria Math" panose="02040503050406030204" pitchFamily="18" charset="0"/>
                          </a:rPr>
                        </m:ctrlPr>
                      </m:dPr>
                      <m:e>
                        <m:r>
                          <a:rPr lang="en-US" altLang="ja-JP" b="1" i="1" smtClean="0">
                            <a:latin typeface="Cambria Math" panose="02040503050406030204" pitchFamily="18" charset="0"/>
                          </a:rPr>
                          <m:t>𝒙</m:t>
                        </m:r>
                      </m:e>
                    </m:d>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𝑓</m:t>
                    </m:r>
                    <m:r>
                      <a:rPr lang="en-US" altLang="ja-JP" b="1" i="1" smtClean="0">
                        <a:latin typeface="Cambria Math" panose="02040503050406030204" pitchFamily="18" charset="0"/>
                        <a:ea typeface="Cambria Math" panose="02040503050406030204" pitchFamily="18" charset="0"/>
                      </a:rPr>
                      <m:t>(</m:t>
                    </m:r>
                    <m:r>
                      <a:rPr lang="en-US" altLang="ja-JP" b="1" i="1" smtClean="0">
                        <a:latin typeface="Cambria Math" panose="02040503050406030204" pitchFamily="18" charset="0"/>
                        <a:ea typeface="Cambria Math" panose="02040503050406030204" pitchFamily="18" charset="0"/>
                      </a:rPr>
                      <m:t>𝒙</m:t>
                    </m:r>
                    <m:r>
                      <a:rPr lang="en-US" altLang="ja-JP" b="1" i="1" smtClean="0">
                        <a:latin typeface="Cambria Math" panose="02040503050406030204" pitchFamily="18" charset="0"/>
                        <a:ea typeface="Cambria Math" panose="02040503050406030204" pitchFamily="18" charset="0"/>
                      </a:rPr>
                      <m:t>)}</m:t>
                    </m:r>
                  </m:oMath>
                </a14:m>
                <a:endParaRPr lang="en-US" altLang="ja-JP" b="1" dirty="0"/>
              </a:p>
              <a:p>
                <a:r>
                  <a:rPr lang="ja-JP" altLang="en-US" dirty="0"/>
                  <a:t>誤った疑似ラベル付きサンプルの割合</a:t>
                </a:r>
                <a:br>
                  <a:rPr lang="en-US" altLang="ja-JP" b="0" i="1" dirty="0">
                    <a:latin typeface="Cambria Math" panose="02040503050406030204" pitchFamily="18" charset="0"/>
                  </a:rPr>
                </a:br>
                <a14:m>
                  <m:oMath xmlns:m="http://schemas.openxmlformats.org/officeDocument/2006/math">
                    <m:r>
                      <a:rPr lang="en-US" altLang="ja-JP" b="0" i="1" smtClean="0">
                        <a:latin typeface="Cambria Math" panose="02040503050406030204" pitchFamily="18" charset="0"/>
                      </a:rPr>
                      <m:t>𝐵</m:t>
                    </m:r>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𝑓</m:t>
                            </m:r>
                          </m:e>
                          <m:sub>
                            <m:r>
                              <a:rPr lang="en-US" altLang="ja-JP" b="0" i="1" smtClean="0">
                                <a:latin typeface="Cambria Math" panose="02040503050406030204" pitchFamily="18" charset="0"/>
                              </a:rPr>
                              <m:t>𝑝𝑙</m:t>
                            </m:r>
                          </m:sub>
                        </m:sSub>
                      </m:e>
                    </m:d>
                    <m:r>
                      <a:rPr lang="en-US" altLang="ja-JP" b="0" i="1" smtClean="0">
                        <a:latin typeface="Cambria Math" panose="02040503050406030204" pitchFamily="18" charset="0"/>
                      </a:rPr>
                      <m:t>= </m:t>
                    </m:r>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m:t>
                        </m:r>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𝑃</m:t>
                            </m:r>
                          </m:e>
                          <m:sup>
                            <m:r>
                              <a:rPr lang="en-US" altLang="ja-JP" b="0" i="1" smtClean="0">
                                <a:latin typeface="Cambria Math" panose="02040503050406030204" pitchFamily="18" charset="0"/>
                              </a:rPr>
                              <m:t>𝑘</m:t>
                            </m:r>
                          </m:sup>
                        </m:sSup>
                        <m:r>
                          <a:rPr lang="en-US" altLang="ja-JP" b="0" i="1" smtClean="0">
                            <a:latin typeface="Cambria Math" panose="02040503050406030204" pitchFamily="18" charset="0"/>
                          </a:rPr>
                          <m:t>(</m:t>
                        </m:r>
                        <m:r>
                          <a:rPr lang="en-US" altLang="ja-JP" b="0" i="1" smtClean="0">
                            <a:latin typeface="Cambria Math" panose="02040503050406030204" pitchFamily="18" charset="0"/>
                          </a:rPr>
                          <m:t>𝑀</m:t>
                        </m:r>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𝑓</m:t>
                                </m:r>
                              </m:e>
                              <m:sub>
                                <m:r>
                                  <a:rPr lang="en-US" altLang="ja-JP" b="0" i="1" smtClean="0">
                                    <a:latin typeface="Cambria Math" panose="02040503050406030204" pitchFamily="18" charset="0"/>
                                  </a:rPr>
                                  <m:t>𝑝𝑙</m:t>
                                </m:r>
                              </m:sub>
                            </m:sSub>
                          </m:e>
                        </m:d>
                        <m:r>
                          <a:rPr lang="en-US" altLang="ja-JP" b="0" i="1" smtClean="0">
                            <a:latin typeface="Cambria Math" panose="02040503050406030204" pitchFamily="18" charset="0"/>
                          </a:rPr>
                          <m:t>)}</m:t>
                        </m:r>
                      </m:e>
                      <m:sub>
                        <m:r>
                          <a:rPr lang="en-US" altLang="ja-JP" b="0" i="1" smtClean="0">
                            <a:latin typeface="Cambria Math" panose="02040503050406030204" pitchFamily="18" charset="0"/>
                          </a:rPr>
                          <m:t>𝑘</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𝐾</m:t>
                        </m:r>
                      </m:sup>
                    </m:sSubSup>
                  </m:oMath>
                </a14:m>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57676FAB-0440-4B03-9350-545015222A29}"/>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457AE11C-AD16-4173-A765-FE6C7A255F7E}"/>
              </a:ext>
            </a:extLst>
          </p:cNvPr>
          <p:cNvSpPr>
            <a:spLocks noGrp="1"/>
          </p:cNvSpPr>
          <p:nvPr>
            <p:ph type="sldNum" sz="quarter" idx="12"/>
          </p:nvPr>
        </p:nvSpPr>
        <p:spPr/>
        <p:txBody>
          <a:bodyPr/>
          <a:lstStyle/>
          <a:p>
            <a:fld id="{24EA46AB-3899-448D-80AA-0C961C9BC68C}" type="slidenum">
              <a:rPr kumimoji="1" lang="ja-JP" altLang="en-US" smtClean="0"/>
              <a:t>7</a:t>
            </a:fld>
            <a:endParaRPr kumimoji="1" lang="ja-JP" altLang="en-US"/>
          </a:p>
        </p:txBody>
      </p:sp>
    </p:spTree>
    <p:extLst>
      <p:ext uri="{BB962C8B-B14F-4D97-AF65-F5344CB8AC3E}">
        <p14:creationId xmlns:p14="http://schemas.microsoft.com/office/powerpoint/2010/main" val="4206925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61458E-A641-4EED-8A4F-22660E9745EF}"/>
              </a:ext>
            </a:extLst>
          </p:cNvPr>
          <p:cNvSpPr>
            <a:spLocks noGrp="1"/>
          </p:cNvSpPr>
          <p:nvPr>
            <p:ph type="title"/>
          </p:nvPr>
        </p:nvSpPr>
        <p:spPr/>
        <p:txBody>
          <a:bodyPr/>
          <a:lstStyle/>
          <a:p>
            <a:r>
              <a:rPr kumimoji="1" lang="ja-JP" altLang="en-US" b="1" dirty="0"/>
              <a:t>自己訓練におけるバイアス解析</a:t>
            </a:r>
          </a:p>
        </p:txBody>
      </p:sp>
      <p:sp>
        <p:nvSpPr>
          <p:cNvPr id="3" name="コンテンツ プレースホルダー 2">
            <a:extLst>
              <a:ext uri="{FF2B5EF4-FFF2-40B4-BE49-F238E27FC236}">
                <a16:creationId xmlns:a16="http://schemas.microsoft.com/office/drawing/2014/main" id="{5A937F6F-094C-4569-90A0-D34EB2E1BB75}"/>
              </a:ext>
            </a:extLst>
          </p:cNvPr>
          <p:cNvSpPr>
            <a:spLocks noGrp="1"/>
          </p:cNvSpPr>
          <p:nvPr>
            <p:ph idx="1"/>
          </p:nvPr>
        </p:nvSpPr>
        <p:spPr/>
        <p:txBody>
          <a:bodyPr/>
          <a:lstStyle/>
          <a:p>
            <a:r>
              <a:rPr kumimoji="1" lang="ja-JP" altLang="en-US" b="1" dirty="0"/>
              <a:t>ラベル付きデータのサンプリングは自己訓練の偏りに大きく影響する</a:t>
            </a:r>
            <a:endParaRPr kumimoji="1" lang="en-US" altLang="ja-JP" b="1" dirty="0"/>
          </a:p>
          <a:p>
            <a:pPr lvl="1"/>
            <a:r>
              <a:rPr lang="ja-JP" altLang="en-US" dirty="0"/>
              <a:t>データのサンプリングが異なると、同じカテゴリの精度が大きく変化</a:t>
            </a:r>
            <a:endParaRPr lang="en-US" altLang="ja-JP" dirty="0"/>
          </a:p>
          <a:p>
            <a:r>
              <a:rPr kumimoji="1" lang="ja-JP" altLang="en-US" dirty="0"/>
              <a:t>ラベル付きデータが少ない場合、識別超平面の距離に大きな差が生じる</a:t>
            </a:r>
          </a:p>
        </p:txBody>
      </p:sp>
      <p:sp>
        <p:nvSpPr>
          <p:cNvPr id="4" name="スライド番号プレースホルダー 3">
            <a:extLst>
              <a:ext uri="{FF2B5EF4-FFF2-40B4-BE49-F238E27FC236}">
                <a16:creationId xmlns:a16="http://schemas.microsoft.com/office/drawing/2014/main" id="{BFBA877C-471C-4B8D-A078-05434306C5C4}"/>
              </a:ext>
            </a:extLst>
          </p:cNvPr>
          <p:cNvSpPr>
            <a:spLocks noGrp="1"/>
          </p:cNvSpPr>
          <p:nvPr>
            <p:ph type="sldNum" sz="quarter" idx="12"/>
          </p:nvPr>
        </p:nvSpPr>
        <p:spPr/>
        <p:txBody>
          <a:bodyPr/>
          <a:lstStyle/>
          <a:p>
            <a:fld id="{24EA46AB-3899-448D-80AA-0C961C9BC68C}" type="slidenum">
              <a:rPr kumimoji="1" lang="ja-JP" altLang="en-US" smtClean="0"/>
              <a:t>8</a:t>
            </a:fld>
            <a:endParaRPr kumimoji="1" lang="ja-JP" altLang="en-US"/>
          </a:p>
        </p:txBody>
      </p:sp>
      <p:pic>
        <p:nvPicPr>
          <p:cNvPr id="6" name="図 5">
            <a:extLst>
              <a:ext uri="{FF2B5EF4-FFF2-40B4-BE49-F238E27FC236}">
                <a16:creationId xmlns:a16="http://schemas.microsoft.com/office/drawing/2014/main" id="{C5A82626-AD4C-4751-B952-463DAF1228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7076" y="3812451"/>
            <a:ext cx="5797848" cy="2152761"/>
          </a:xfrm>
          <a:prstGeom prst="rect">
            <a:avLst/>
          </a:prstGeom>
        </p:spPr>
      </p:pic>
    </p:spTree>
    <p:extLst>
      <p:ext uri="{BB962C8B-B14F-4D97-AF65-F5344CB8AC3E}">
        <p14:creationId xmlns:p14="http://schemas.microsoft.com/office/powerpoint/2010/main" val="3525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7069B0-A049-4FF5-8275-D5B395D4F168}"/>
              </a:ext>
            </a:extLst>
          </p:cNvPr>
          <p:cNvSpPr>
            <a:spLocks noGrp="1"/>
          </p:cNvSpPr>
          <p:nvPr>
            <p:ph type="title"/>
          </p:nvPr>
        </p:nvSpPr>
        <p:spPr/>
        <p:txBody>
          <a:bodyPr/>
          <a:lstStyle/>
          <a:p>
            <a:r>
              <a:rPr lang="ja-JP" altLang="en-US" b="1" dirty="0"/>
              <a:t>自己訓練におけるバイアス解析</a:t>
            </a:r>
            <a:endParaRPr kumimoji="1" lang="ja-JP" altLang="en-US" b="1" dirty="0"/>
          </a:p>
        </p:txBody>
      </p:sp>
      <p:sp>
        <p:nvSpPr>
          <p:cNvPr id="3" name="コンテンツ プレースホルダー 2">
            <a:extLst>
              <a:ext uri="{FF2B5EF4-FFF2-40B4-BE49-F238E27FC236}">
                <a16:creationId xmlns:a16="http://schemas.microsoft.com/office/drawing/2014/main" id="{AD887B06-650F-4DF3-A87C-AE09EA27261A}"/>
              </a:ext>
            </a:extLst>
          </p:cNvPr>
          <p:cNvSpPr>
            <a:spLocks noGrp="1"/>
          </p:cNvSpPr>
          <p:nvPr>
            <p:ph idx="1"/>
          </p:nvPr>
        </p:nvSpPr>
        <p:spPr/>
        <p:txBody>
          <a:bodyPr/>
          <a:lstStyle/>
          <a:p>
            <a:r>
              <a:rPr kumimoji="1" lang="ja-JP" altLang="en-US" b="1" dirty="0"/>
              <a:t>事前学習モデルも自己訓練バイアスに影響する</a:t>
            </a:r>
            <a:endParaRPr kumimoji="1" lang="en-US" altLang="ja-JP" b="1" dirty="0"/>
          </a:p>
          <a:p>
            <a:pPr lvl="1"/>
            <a:r>
              <a:rPr kumimoji="1" lang="ja-JP" altLang="en-US" dirty="0"/>
              <a:t>事前学習済みモデルの違いにより、カテゴリの選好性が異なる</a:t>
            </a:r>
            <a:endParaRPr kumimoji="1" lang="en-US" altLang="ja-JP" dirty="0"/>
          </a:p>
          <a:p>
            <a:r>
              <a:rPr lang="ja-JP" altLang="en-US" dirty="0"/>
              <a:t>同じデータでも異なる事前学習済みモデルによって、識別超平面への距離が変化することもありうる</a:t>
            </a:r>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7BE3976B-6A36-4AA1-BE7F-519F0CAB08DD}"/>
              </a:ext>
            </a:extLst>
          </p:cNvPr>
          <p:cNvSpPr>
            <a:spLocks noGrp="1"/>
          </p:cNvSpPr>
          <p:nvPr>
            <p:ph type="sldNum" sz="quarter" idx="12"/>
          </p:nvPr>
        </p:nvSpPr>
        <p:spPr/>
        <p:txBody>
          <a:bodyPr/>
          <a:lstStyle/>
          <a:p>
            <a:fld id="{24EA46AB-3899-448D-80AA-0C961C9BC68C}" type="slidenum">
              <a:rPr kumimoji="1" lang="ja-JP" altLang="en-US" smtClean="0"/>
              <a:t>9</a:t>
            </a:fld>
            <a:endParaRPr kumimoji="1" lang="ja-JP" altLang="en-US"/>
          </a:p>
        </p:txBody>
      </p:sp>
      <p:pic>
        <p:nvPicPr>
          <p:cNvPr id="6" name="図 5">
            <a:extLst>
              <a:ext uri="{FF2B5EF4-FFF2-40B4-BE49-F238E27FC236}">
                <a16:creationId xmlns:a16="http://schemas.microsoft.com/office/drawing/2014/main" id="{4CC9422E-AB68-4739-B18A-54911E83C4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9705" y="3632520"/>
            <a:ext cx="3515991" cy="2939892"/>
          </a:xfrm>
          <a:prstGeom prst="rect">
            <a:avLst/>
          </a:prstGeom>
        </p:spPr>
      </p:pic>
    </p:spTree>
    <p:extLst>
      <p:ext uri="{BB962C8B-B14F-4D97-AF65-F5344CB8AC3E}">
        <p14:creationId xmlns:p14="http://schemas.microsoft.com/office/powerpoint/2010/main" val="382829455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786</TotalTime>
  <Words>1426</Words>
  <Application>Microsoft Office PowerPoint</Application>
  <PresentationFormat>ワイド画面</PresentationFormat>
  <Paragraphs>187</Paragraphs>
  <Slides>29</Slides>
  <Notes>3</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29</vt:i4>
      </vt:variant>
    </vt:vector>
  </HeadingPairs>
  <TitlesOfParts>
    <vt:vector size="35" baseType="lpstr">
      <vt:lpstr>游ゴシック</vt:lpstr>
      <vt:lpstr>游ゴシック Light</vt:lpstr>
      <vt:lpstr>Arial</vt:lpstr>
      <vt:lpstr>Cambria Math</vt:lpstr>
      <vt:lpstr>Wingdings</vt:lpstr>
      <vt:lpstr>Office テーマ</vt:lpstr>
      <vt:lpstr>英語論文#2</vt:lpstr>
      <vt:lpstr>論文の概要</vt:lpstr>
      <vt:lpstr>背景</vt:lpstr>
      <vt:lpstr>背景</vt:lpstr>
      <vt:lpstr>背景</vt:lpstr>
      <vt:lpstr>導入</vt:lpstr>
      <vt:lpstr>自己訓練におけるバイアス解析</vt:lpstr>
      <vt:lpstr>自己訓練におけるバイアス解析</vt:lpstr>
      <vt:lpstr>自己訓練におけるバイアス解析</vt:lpstr>
      <vt:lpstr>自己訓練におけるバイアス解析</vt:lpstr>
      <vt:lpstr>自己訓練におけるバイアス解析</vt:lpstr>
      <vt:lpstr>自己訓練におけるバイアス解析</vt:lpstr>
      <vt:lpstr>自己訓練におけるバイアス解析</vt:lpstr>
      <vt:lpstr>Debiased Self-Training(DST)</vt:lpstr>
      <vt:lpstr>Debiased Self-Training(DST)</vt:lpstr>
      <vt:lpstr>DST</vt:lpstr>
      <vt:lpstr>DST</vt:lpstr>
      <vt:lpstr>DST</vt:lpstr>
      <vt:lpstr>DST</vt:lpstr>
      <vt:lpstr>DST</vt:lpstr>
      <vt:lpstr>検証</vt:lpstr>
      <vt:lpstr>検証</vt:lpstr>
      <vt:lpstr>実験結果</vt:lpstr>
      <vt:lpstr>実験結果</vt:lpstr>
      <vt:lpstr>検証結果</vt:lpstr>
      <vt:lpstr>分析</vt:lpstr>
      <vt:lpstr>分析</vt:lpstr>
      <vt:lpstr>質問補足</vt:lpstr>
      <vt:lpstr>質問補足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英語論文#1</dc:title>
  <dc:creator>b042ff</dc:creator>
  <cp:lastModifiedBy>b042ff</cp:lastModifiedBy>
  <cp:revision>45</cp:revision>
  <dcterms:created xsi:type="dcterms:W3CDTF">2023-06-04T15:15:30Z</dcterms:created>
  <dcterms:modified xsi:type="dcterms:W3CDTF">2023-06-12T02:57:08Z</dcterms:modified>
</cp:coreProperties>
</file>