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78" r:id="rId10"/>
    <p:sldId id="265" r:id="rId11"/>
    <p:sldId id="267" r:id="rId12"/>
    <p:sldId id="268" r:id="rId13"/>
    <p:sldId id="269" r:id="rId14"/>
    <p:sldId id="270" r:id="rId15"/>
    <p:sldId id="272" r:id="rId16"/>
    <p:sldId id="271" r:id="rId17"/>
    <p:sldId id="277" r:id="rId18"/>
    <p:sldId id="279" r:id="rId19"/>
    <p:sldId id="273" r:id="rId20"/>
    <p:sldId id="274" r:id="rId21"/>
    <p:sldId id="275" r:id="rId22"/>
    <p:sldId id="276"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8039" autoAdjust="0"/>
  </p:normalViewPr>
  <p:slideViewPr>
    <p:cSldViewPr snapToGrid="0">
      <p:cViewPr varScale="1">
        <p:scale>
          <a:sx n="40" d="100"/>
          <a:sy n="40" d="100"/>
        </p:scale>
        <p:origin x="56" y="5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76F28-6B10-47FB-9085-F8A89FA3FB3A}" type="datetimeFigureOut">
              <a:rPr kumimoji="1" lang="ja-JP" altLang="en-US" smtClean="0"/>
              <a:t>2023/10/27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8306A-C07E-4032-B120-E6C9C3B87A3A}" type="slidenum">
              <a:rPr kumimoji="1" lang="ja-JP" altLang="en-US" smtClean="0"/>
              <a:t>‹#›</a:t>
            </a:fld>
            <a:endParaRPr kumimoji="1" lang="ja-JP" altLang="en-US"/>
          </a:p>
        </p:txBody>
      </p:sp>
    </p:spTree>
    <p:extLst>
      <p:ext uri="{BB962C8B-B14F-4D97-AF65-F5344CB8AC3E}">
        <p14:creationId xmlns:p14="http://schemas.microsoft.com/office/powerpoint/2010/main" val="3402018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軽量リモートセンシング画像超解像度のための距離注意残余ネットワーク</a:t>
            </a:r>
          </a:p>
        </p:txBody>
      </p:sp>
      <p:sp>
        <p:nvSpPr>
          <p:cNvPr id="4" name="スライド番号プレースホルダー 3"/>
          <p:cNvSpPr>
            <a:spLocks noGrp="1"/>
          </p:cNvSpPr>
          <p:nvPr>
            <p:ph type="sldNum" sz="quarter" idx="5"/>
          </p:nvPr>
        </p:nvSpPr>
        <p:spPr/>
        <p:txBody>
          <a:bodyPr/>
          <a:lstStyle/>
          <a:p>
            <a:fld id="{B448306A-C07E-4032-B120-E6C9C3B87A3A}" type="slidenum">
              <a:rPr kumimoji="1" lang="ja-JP" altLang="en-US" smtClean="0"/>
              <a:t>2</a:t>
            </a:fld>
            <a:endParaRPr kumimoji="1" lang="ja-JP" altLang="en-US"/>
          </a:p>
        </p:txBody>
      </p:sp>
    </p:spTree>
    <p:extLst>
      <p:ext uri="{BB962C8B-B14F-4D97-AF65-F5344CB8AC3E}">
        <p14:creationId xmlns:p14="http://schemas.microsoft.com/office/powerpoint/2010/main" val="3991291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448306A-C07E-4032-B120-E6C9C3B87A3A}" type="slidenum">
              <a:rPr kumimoji="1" lang="ja-JP" altLang="en-US" smtClean="0"/>
              <a:t>5</a:t>
            </a:fld>
            <a:endParaRPr kumimoji="1" lang="ja-JP" altLang="en-US"/>
          </a:p>
        </p:txBody>
      </p:sp>
    </p:spTree>
    <p:extLst>
      <p:ext uri="{BB962C8B-B14F-4D97-AF65-F5344CB8AC3E}">
        <p14:creationId xmlns:p14="http://schemas.microsoft.com/office/powerpoint/2010/main" val="2040142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781E-3681-487C-BE5E-DE1DD102C3E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B9A84DA-5C3D-49E2-9CF5-894C690A15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4E44A6F-D2A8-40C3-99C5-A5B6577C0CB5}"/>
              </a:ext>
            </a:extLst>
          </p:cNvPr>
          <p:cNvSpPr>
            <a:spLocks noGrp="1"/>
          </p:cNvSpPr>
          <p:nvPr>
            <p:ph type="dt" sz="half" idx="10"/>
          </p:nvPr>
        </p:nvSpPr>
        <p:spPr/>
        <p:txBody>
          <a:bodyPr/>
          <a:lstStyle/>
          <a:p>
            <a:fld id="{C1EAF33E-4E74-4F8A-A4D0-5351A5F98A5E}" type="datetime1">
              <a:rPr kumimoji="1" lang="ja-JP" altLang="en-US" smtClean="0"/>
              <a:t>2023/10/27</a:t>
            </a:fld>
            <a:endParaRPr kumimoji="1" lang="ja-JP" altLang="en-US"/>
          </a:p>
        </p:txBody>
      </p:sp>
      <p:sp>
        <p:nvSpPr>
          <p:cNvPr id="5" name="フッター プレースホルダー 4">
            <a:extLst>
              <a:ext uri="{FF2B5EF4-FFF2-40B4-BE49-F238E27FC236}">
                <a16:creationId xmlns:a16="http://schemas.microsoft.com/office/drawing/2014/main" id="{9BA0930F-1826-4A80-A738-FA5057A31BA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4ED98B-778E-4BA9-B520-26FCF55AABC8}"/>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288838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D8AC49-C3DD-488C-ABB1-6AF7080992F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9B9E422-EE96-4BC6-8A77-4F8146A2FBC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8D1BE9-1884-492B-A015-33FEA9D21E89}"/>
              </a:ext>
            </a:extLst>
          </p:cNvPr>
          <p:cNvSpPr>
            <a:spLocks noGrp="1"/>
          </p:cNvSpPr>
          <p:nvPr>
            <p:ph type="dt" sz="half" idx="10"/>
          </p:nvPr>
        </p:nvSpPr>
        <p:spPr/>
        <p:txBody>
          <a:bodyPr/>
          <a:lstStyle/>
          <a:p>
            <a:fld id="{459C6DF8-5ED1-4925-AD2D-FA6EB4E42124}" type="datetime1">
              <a:rPr kumimoji="1" lang="ja-JP" altLang="en-US" smtClean="0"/>
              <a:t>2023/10/27</a:t>
            </a:fld>
            <a:endParaRPr kumimoji="1" lang="ja-JP" altLang="en-US"/>
          </a:p>
        </p:txBody>
      </p:sp>
      <p:sp>
        <p:nvSpPr>
          <p:cNvPr id="5" name="フッター プレースホルダー 4">
            <a:extLst>
              <a:ext uri="{FF2B5EF4-FFF2-40B4-BE49-F238E27FC236}">
                <a16:creationId xmlns:a16="http://schemas.microsoft.com/office/drawing/2014/main" id="{BA7F5B5C-A4F4-4910-BCB9-23A5ED986F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283251-1BE6-4B32-9FC6-507F6C40700C}"/>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64423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DC31AC9-7013-4654-8478-BF3694BEF54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53E8B73-2F99-4FB2-BBB2-484C401331D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0324E1-32B6-4E67-9B24-49E692F87C4A}"/>
              </a:ext>
            </a:extLst>
          </p:cNvPr>
          <p:cNvSpPr>
            <a:spLocks noGrp="1"/>
          </p:cNvSpPr>
          <p:nvPr>
            <p:ph type="dt" sz="half" idx="10"/>
          </p:nvPr>
        </p:nvSpPr>
        <p:spPr/>
        <p:txBody>
          <a:bodyPr/>
          <a:lstStyle/>
          <a:p>
            <a:fld id="{15D28736-2AFC-412D-8CC8-E271FF0EBBBE}" type="datetime1">
              <a:rPr kumimoji="1" lang="ja-JP" altLang="en-US" smtClean="0"/>
              <a:t>2023/10/27</a:t>
            </a:fld>
            <a:endParaRPr kumimoji="1" lang="ja-JP" altLang="en-US"/>
          </a:p>
        </p:txBody>
      </p:sp>
      <p:sp>
        <p:nvSpPr>
          <p:cNvPr id="5" name="フッター プレースホルダー 4">
            <a:extLst>
              <a:ext uri="{FF2B5EF4-FFF2-40B4-BE49-F238E27FC236}">
                <a16:creationId xmlns:a16="http://schemas.microsoft.com/office/drawing/2014/main" id="{8AD4CF42-78CB-49E2-852A-0214D5B37F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A27E88-E128-49FF-AD62-561620639294}"/>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42912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E191A-DC5B-4267-8D64-266C96A8B04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DA49A7-973F-4688-98F7-EEC15BD6F3C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E3DEB-09D9-4F72-98C1-9908ECDD72B7}"/>
              </a:ext>
            </a:extLst>
          </p:cNvPr>
          <p:cNvSpPr>
            <a:spLocks noGrp="1"/>
          </p:cNvSpPr>
          <p:nvPr>
            <p:ph type="dt" sz="half" idx="10"/>
          </p:nvPr>
        </p:nvSpPr>
        <p:spPr/>
        <p:txBody>
          <a:bodyPr/>
          <a:lstStyle/>
          <a:p>
            <a:fld id="{44ED4768-5FAE-4724-88D2-A3D5FF78BAD1}" type="datetime1">
              <a:rPr kumimoji="1" lang="ja-JP" altLang="en-US" smtClean="0"/>
              <a:t>2023/10/27</a:t>
            </a:fld>
            <a:endParaRPr kumimoji="1" lang="ja-JP" altLang="en-US"/>
          </a:p>
        </p:txBody>
      </p:sp>
      <p:sp>
        <p:nvSpPr>
          <p:cNvPr id="5" name="フッター プレースホルダー 4">
            <a:extLst>
              <a:ext uri="{FF2B5EF4-FFF2-40B4-BE49-F238E27FC236}">
                <a16:creationId xmlns:a16="http://schemas.microsoft.com/office/drawing/2014/main" id="{F26D4F25-B13C-4629-879D-C3CE4DD61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F45513-25A3-4490-A6D9-2934C22359C3}"/>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165833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8AE23-ED14-4034-87A0-236BD7681E4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2B74F5-0912-4CE8-B55C-5B8961A968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4314699-8520-4E64-9ACB-E9F4269ECCBA}"/>
              </a:ext>
            </a:extLst>
          </p:cNvPr>
          <p:cNvSpPr>
            <a:spLocks noGrp="1"/>
          </p:cNvSpPr>
          <p:nvPr>
            <p:ph type="dt" sz="half" idx="10"/>
          </p:nvPr>
        </p:nvSpPr>
        <p:spPr/>
        <p:txBody>
          <a:bodyPr/>
          <a:lstStyle/>
          <a:p>
            <a:fld id="{888A4BEB-F8D8-41D9-8C0F-3C84E4BEDE73}" type="datetime1">
              <a:rPr kumimoji="1" lang="ja-JP" altLang="en-US" smtClean="0"/>
              <a:t>2023/10/27</a:t>
            </a:fld>
            <a:endParaRPr kumimoji="1" lang="ja-JP" altLang="en-US"/>
          </a:p>
        </p:txBody>
      </p:sp>
      <p:sp>
        <p:nvSpPr>
          <p:cNvPr id="5" name="フッター プレースホルダー 4">
            <a:extLst>
              <a:ext uri="{FF2B5EF4-FFF2-40B4-BE49-F238E27FC236}">
                <a16:creationId xmlns:a16="http://schemas.microsoft.com/office/drawing/2014/main" id="{1F0B18AC-F389-476C-9066-CFF270BF80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E7C0AB-7577-447D-9B6C-D5EAB6900A80}"/>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37249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C6963-B50B-4E69-93EB-11A224B71C3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89EADD-20DD-4128-89EB-D0DD3E1638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3D79BB-B171-479B-8E10-5AB649F3A8B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5F81628-A9C2-41C3-89A5-3660BE93E61D}"/>
              </a:ext>
            </a:extLst>
          </p:cNvPr>
          <p:cNvSpPr>
            <a:spLocks noGrp="1"/>
          </p:cNvSpPr>
          <p:nvPr>
            <p:ph type="dt" sz="half" idx="10"/>
          </p:nvPr>
        </p:nvSpPr>
        <p:spPr/>
        <p:txBody>
          <a:bodyPr/>
          <a:lstStyle/>
          <a:p>
            <a:fld id="{1EF703CC-C929-48DE-B075-71388EC76E7B}" type="datetime1">
              <a:rPr kumimoji="1" lang="ja-JP" altLang="en-US" smtClean="0"/>
              <a:t>2023/10/27</a:t>
            </a:fld>
            <a:endParaRPr kumimoji="1" lang="ja-JP" altLang="en-US"/>
          </a:p>
        </p:txBody>
      </p:sp>
      <p:sp>
        <p:nvSpPr>
          <p:cNvPr id="6" name="フッター プレースホルダー 5">
            <a:extLst>
              <a:ext uri="{FF2B5EF4-FFF2-40B4-BE49-F238E27FC236}">
                <a16:creationId xmlns:a16="http://schemas.microsoft.com/office/drawing/2014/main" id="{FC567CC9-D322-40FF-991D-0047DAFE01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728577-B6BE-4B53-8E16-CE03CAEF5275}"/>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1966057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9ACAD6-A9F2-474E-8273-4F1F25B608D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3AE226-F8F6-4539-80FE-82C56FBCF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4111BE9-7D5F-4382-8D69-4EE32F64FAF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F22DD1A-92CC-4ECE-A9E2-84B086CE17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CBBE41A-AE51-4905-8EF7-13930997C8E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3849427-BD31-4128-A348-90CEBC4C6153}"/>
              </a:ext>
            </a:extLst>
          </p:cNvPr>
          <p:cNvSpPr>
            <a:spLocks noGrp="1"/>
          </p:cNvSpPr>
          <p:nvPr>
            <p:ph type="dt" sz="half" idx="10"/>
          </p:nvPr>
        </p:nvSpPr>
        <p:spPr/>
        <p:txBody>
          <a:bodyPr/>
          <a:lstStyle/>
          <a:p>
            <a:fld id="{1585B2CC-1B06-41DF-ADF9-C5A9EDB35722}" type="datetime1">
              <a:rPr kumimoji="1" lang="ja-JP" altLang="en-US" smtClean="0"/>
              <a:t>2023/10/27</a:t>
            </a:fld>
            <a:endParaRPr kumimoji="1" lang="ja-JP" altLang="en-US"/>
          </a:p>
        </p:txBody>
      </p:sp>
      <p:sp>
        <p:nvSpPr>
          <p:cNvPr id="8" name="フッター プレースホルダー 7">
            <a:extLst>
              <a:ext uri="{FF2B5EF4-FFF2-40B4-BE49-F238E27FC236}">
                <a16:creationId xmlns:a16="http://schemas.microsoft.com/office/drawing/2014/main" id="{8C4C4913-73A2-4740-986B-8E7EBDF2346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94B9289-0C93-42F4-8D2B-B810CE38D134}"/>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2790557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343216-FB58-49E9-9953-12A98BE6FE3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1B775E-2BFB-4D4C-8D75-271B3D2E0282}"/>
              </a:ext>
            </a:extLst>
          </p:cNvPr>
          <p:cNvSpPr>
            <a:spLocks noGrp="1"/>
          </p:cNvSpPr>
          <p:nvPr>
            <p:ph type="dt" sz="half" idx="10"/>
          </p:nvPr>
        </p:nvSpPr>
        <p:spPr/>
        <p:txBody>
          <a:bodyPr/>
          <a:lstStyle/>
          <a:p>
            <a:fld id="{8F60181F-2F13-4A68-B049-FC532D02DB0D}" type="datetime1">
              <a:rPr kumimoji="1" lang="ja-JP" altLang="en-US" smtClean="0"/>
              <a:t>2023/10/27</a:t>
            </a:fld>
            <a:endParaRPr kumimoji="1" lang="ja-JP" altLang="en-US"/>
          </a:p>
        </p:txBody>
      </p:sp>
      <p:sp>
        <p:nvSpPr>
          <p:cNvPr id="4" name="フッター プレースホルダー 3">
            <a:extLst>
              <a:ext uri="{FF2B5EF4-FFF2-40B4-BE49-F238E27FC236}">
                <a16:creationId xmlns:a16="http://schemas.microsoft.com/office/drawing/2014/main" id="{E66C51F3-63E4-450D-B888-927A1AB20FD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8CD540E-FCC3-4BB2-A34E-E3ACE16C6FF6}"/>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214526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1A2D1B-364A-48F9-8C43-18AA7AE201AC}"/>
              </a:ext>
            </a:extLst>
          </p:cNvPr>
          <p:cNvSpPr>
            <a:spLocks noGrp="1"/>
          </p:cNvSpPr>
          <p:nvPr>
            <p:ph type="dt" sz="half" idx="10"/>
          </p:nvPr>
        </p:nvSpPr>
        <p:spPr/>
        <p:txBody>
          <a:bodyPr/>
          <a:lstStyle/>
          <a:p>
            <a:fld id="{9A1EC9B1-34DA-4AD8-83EF-6B1F40FB19E4}" type="datetime1">
              <a:rPr kumimoji="1" lang="ja-JP" altLang="en-US" smtClean="0"/>
              <a:t>2023/10/27</a:t>
            </a:fld>
            <a:endParaRPr kumimoji="1" lang="ja-JP" altLang="en-US"/>
          </a:p>
        </p:txBody>
      </p:sp>
      <p:sp>
        <p:nvSpPr>
          <p:cNvPr id="3" name="フッター プレースホルダー 2">
            <a:extLst>
              <a:ext uri="{FF2B5EF4-FFF2-40B4-BE49-F238E27FC236}">
                <a16:creationId xmlns:a16="http://schemas.microsoft.com/office/drawing/2014/main" id="{D9E91700-DD2C-4083-938F-694A76B0394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AC34872-5C49-4470-8FCA-5286CDF58E0B}"/>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128100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972F0D-0670-4888-9ADB-364FED73DA6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78D0AE-1038-4165-BBC1-40DD1A84DC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C2D1470-C054-49F2-8659-E5122EAC2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3CD3970-6AE5-403C-9ECD-B546DDAF863E}"/>
              </a:ext>
            </a:extLst>
          </p:cNvPr>
          <p:cNvSpPr>
            <a:spLocks noGrp="1"/>
          </p:cNvSpPr>
          <p:nvPr>
            <p:ph type="dt" sz="half" idx="10"/>
          </p:nvPr>
        </p:nvSpPr>
        <p:spPr/>
        <p:txBody>
          <a:bodyPr/>
          <a:lstStyle/>
          <a:p>
            <a:fld id="{661939D0-56B8-4E77-95B3-BA7E23A939AA}" type="datetime1">
              <a:rPr kumimoji="1" lang="ja-JP" altLang="en-US" smtClean="0"/>
              <a:t>2023/10/27</a:t>
            </a:fld>
            <a:endParaRPr kumimoji="1" lang="ja-JP" altLang="en-US"/>
          </a:p>
        </p:txBody>
      </p:sp>
      <p:sp>
        <p:nvSpPr>
          <p:cNvPr id="6" name="フッター プレースホルダー 5">
            <a:extLst>
              <a:ext uri="{FF2B5EF4-FFF2-40B4-BE49-F238E27FC236}">
                <a16:creationId xmlns:a16="http://schemas.microsoft.com/office/drawing/2014/main" id="{C86B80E0-8A48-447A-9619-9D1265AF1B1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3CD787-0F5C-4890-BBD0-17DB901E819B}"/>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209933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56E40-5B52-441B-9455-A88F1FB44D8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6258B15-3F32-4440-981D-2E30BBD89C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E0D3E94-2612-432F-B291-A79AE61CB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3C82BB2-CEB8-4EFD-B757-ABAA27A41BA7}"/>
              </a:ext>
            </a:extLst>
          </p:cNvPr>
          <p:cNvSpPr>
            <a:spLocks noGrp="1"/>
          </p:cNvSpPr>
          <p:nvPr>
            <p:ph type="dt" sz="half" idx="10"/>
          </p:nvPr>
        </p:nvSpPr>
        <p:spPr/>
        <p:txBody>
          <a:bodyPr/>
          <a:lstStyle/>
          <a:p>
            <a:fld id="{0C7EF3F4-6908-410B-A41B-C65942849D72}" type="datetime1">
              <a:rPr kumimoji="1" lang="ja-JP" altLang="en-US" smtClean="0"/>
              <a:t>2023/10/27</a:t>
            </a:fld>
            <a:endParaRPr kumimoji="1" lang="ja-JP" altLang="en-US"/>
          </a:p>
        </p:txBody>
      </p:sp>
      <p:sp>
        <p:nvSpPr>
          <p:cNvPr id="6" name="フッター プレースホルダー 5">
            <a:extLst>
              <a:ext uri="{FF2B5EF4-FFF2-40B4-BE49-F238E27FC236}">
                <a16:creationId xmlns:a16="http://schemas.microsoft.com/office/drawing/2014/main" id="{7BBA61B9-0CCC-4C1A-97D8-C857E7299F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DC8764-13E8-4DFC-8459-9A1856863ED2}"/>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132688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D0857F-197E-488D-A5C1-818F774393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45CEBF-EE62-437E-B7C6-606CBD8591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4ED751-1C08-4784-92AB-0021AAFDF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258A9-0CF0-4C7A-B14B-E9C1697288C2}" type="datetime1">
              <a:rPr kumimoji="1" lang="ja-JP" altLang="en-US" smtClean="0"/>
              <a:t>2023/10/27</a:t>
            </a:fld>
            <a:endParaRPr kumimoji="1" lang="ja-JP" altLang="en-US"/>
          </a:p>
        </p:txBody>
      </p:sp>
      <p:sp>
        <p:nvSpPr>
          <p:cNvPr id="5" name="フッター プレースホルダー 4">
            <a:extLst>
              <a:ext uri="{FF2B5EF4-FFF2-40B4-BE49-F238E27FC236}">
                <a16:creationId xmlns:a16="http://schemas.microsoft.com/office/drawing/2014/main" id="{34085426-5536-4688-82B2-6FDF9F410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F275F7-E3CD-4B90-A5B4-1752B00E07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1593399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EBC3A7-350B-4531-A4AB-8943237A5C4C}"/>
              </a:ext>
            </a:extLst>
          </p:cNvPr>
          <p:cNvSpPr>
            <a:spLocks noGrp="1"/>
          </p:cNvSpPr>
          <p:nvPr>
            <p:ph type="ctrTitle"/>
          </p:nvPr>
        </p:nvSpPr>
        <p:spPr/>
        <p:txBody>
          <a:bodyPr/>
          <a:lstStyle/>
          <a:p>
            <a:r>
              <a:rPr kumimoji="1" lang="ja-JP" altLang="en-US" b="1" dirty="0"/>
              <a:t>英語論文</a:t>
            </a:r>
            <a:r>
              <a:rPr kumimoji="1" lang="en-US" altLang="ja-JP" b="1" dirty="0"/>
              <a:t>#4</a:t>
            </a:r>
            <a:endParaRPr kumimoji="1" lang="ja-JP" altLang="en-US" b="1" dirty="0"/>
          </a:p>
        </p:txBody>
      </p:sp>
      <p:sp>
        <p:nvSpPr>
          <p:cNvPr id="3" name="字幕 2">
            <a:extLst>
              <a:ext uri="{FF2B5EF4-FFF2-40B4-BE49-F238E27FC236}">
                <a16:creationId xmlns:a16="http://schemas.microsoft.com/office/drawing/2014/main" id="{2D102991-BC5E-45ED-9F43-554FC9E6C45A}"/>
              </a:ext>
            </a:extLst>
          </p:cNvPr>
          <p:cNvSpPr>
            <a:spLocks noGrp="1"/>
          </p:cNvSpPr>
          <p:nvPr>
            <p:ph type="subTitle" idx="1"/>
          </p:nvPr>
        </p:nvSpPr>
        <p:spPr/>
        <p:txBody>
          <a:bodyPr/>
          <a:lstStyle/>
          <a:p>
            <a:pPr algn="r"/>
            <a:r>
              <a:rPr kumimoji="1" lang="en-US" altLang="ja-JP" dirty="0"/>
              <a:t>2023/10/17</a:t>
            </a:r>
          </a:p>
          <a:p>
            <a:pPr algn="r"/>
            <a:r>
              <a:rPr lang="en-US" altLang="ja-JP" dirty="0"/>
              <a:t>M1</a:t>
            </a:r>
            <a:endParaRPr kumimoji="1" lang="en-US" altLang="ja-JP" dirty="0"/>
          </a:p>
          <a:p>
            <a:pPr algn="r"/>
            <a:r>
              <a:rPr lang="ja-JP" altLang="en-US" dirty="0"/>
              <a:t>建元　了</a:t>
            </a:r>
            <a:endParaRPr kumimoji="1" lang="ja-JP" altLang="en-US" dirty="0"/>
          </a:p>
        </p:txBody>
      </p:sp>
      <p:sp>
        <p:nvSpPr>
          <p:cNvPr id="4" name="スライド番号プレースホルダー 3">
            <a:extLst>
              <a:ext uri="{FF2B5EF4-FFF2-40B4-BE49-F238E27FC236}">
                <a16:creationId xmlns:a16="http://schemas.microsoft.com/office/drawing/2014/main" id="{E346DF41-9D50-4F78-B3B0-E0C3DFED0934}"/>
              </a:ext>
            </a:extLst>
          </p:cNvPr>
          <p:cNvSpPr>
            <a:spLocks noGrp="1"/>
          </p:cNvSpPr>
          <p:nvPr>
            <p:ph type="sldNum" sz="quarter" idx="12"/>
          </p:nvPr>
        </p:nvSpPr>
        <p:spPr/>
        <p:txBody>
          <a:bodyPr/>
          <a:lstStyle/>
          <a:p>
            <a:fld id="{16F7A96D-E30A-4A25-B30B-ACF57B6E6A37}" type="slidenum">
              <a:rPr kumimoji="1" lang="ja-JP" altLang="en-US" smtClean="0"/>
              <a:t>1</a:t>
            </a:fld>
            <a:endParaRPr kumimoji="1" lang="ja-JP" altLang="en-US"/>
          </a:p>
        </p:txBody>
      </p:sp>
    </p:spTree>
    <p:extLst>
      <p:ext uri="{BB962C8B-B14F-4D97-AF65-F5344CB8AC3E}">
        <p14:creationId xmlns:p14="http://schemas.microsoft.com/office/powerpoint/2010/main" val="950977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0D64D-DFEE-41DF-BEAA-8327B8027092}"/>
              </a:ext>
            </a:extLst>
          </p:cNvPr>
          <p:cNvSpPr>
            <a:spLocks noGrp="1"/>
          </p:cNvSpPr>
          <p:nvPr>
            <p:ph type="title"/>
          </p:nvPr>
        </p:nvSpPr>
        <p:spPr/>
        <p:txBody>
          <a:bodyPr/>
          <a:lstStyle/>
          <a:p>
            <a:r>
              <a:rPr kumimoji="1" lang="ja-JP" altLang="en-US" b="1" dirty="0"/>
              <a:t>画像とデータ構造</a:t>
            </a:r>
          </a:p>
        </p:txBody>
      </p:sp>
      <p:sp>
        <p:nvSpPr>
          <p:cNvPr id="3" name="コンテンツ プレースホルダー 2">
            <a:extLst>
              <a:ext uri="{FF2B5EF4-FFF2-40B4-BE49-F238E27FC236}">
                <a16:creationId xmlns:a16="http://schemas.microsoft.com/office/drawing/2014/main" id="{FAD0D39E-3F78-4667-8057-5DCCADEFDE13}"/>
              </a:ext>
            </a:extLst>
          </p:cNvPr>
          <p:cNvSpPr>
            <a:spLocks noGrp="1"/>
          </p:cNvSpPr>
          <p:nvPr>
            <p:ph idx="1"/>
          </p:nvPr>
        </p:nvSpPr>
        <p:spPr/>
        <p:txBody>
          <a:bodyPr/>
          <a:lstStyle/>
          <a:p>
            <a:r>
              <a:rPr kumimoji="1" lang="en-US" altLang="ja-JP" dirty="0" err="1"/>
              <a:t>SatlasPretrain</a:t>
            </a:r>
            <a:r>
              <a:rPr kumimoji="1" lang="ja-JP" altLang="en-US" dirty="0"/>
              <a:t>は</a:t>
            </a:r>
            <a:r>
              <a:rPr kumimoji="1" lang="en-US" altLang="ja-JP" dirty="0"/>
              <a:t>856K</a:t>
            </a:r>
            <a:r>
              <a:rPr kumimoji="1" lang="ja-JP" altLang="en-US" dirty="0"/>
              <a:t>のタイルで構成</a:t>
            </a:r>
            <a:endParaRPr kumimoji="1" lang="en-US" altLang="ja-JP" dirty="0"/>
          </a:p>
          <a:p>
            <a:pPr lvl="1"/>
            <a:r>
              <a:rPr kumimoji="1" lang="en-US" altLang="ja-JP" dirty="0"/>
              <a:t>25</a:t>
            </a:r>
            <a:r>
              <a:rPr kumimoji="1" lang="ja-JP" altLang="en-US" dirty="0"/>
              <a:t>㎢に及ぶ不連続な空間領域をカバー</a:t>
            </a:r>
          </a:p>
        </p:txBody>
      </p:sp>
      <p:sp>
        <p:nvSpPr>
          <p:cNvPr id="4" name="スライド番号プレースホルダー 3">
            <a:extLst>
              <a:ext uri="{FF2B5EF4-FFF2-40B4-BE49-F238E27FC236}">
                <a16:creationId xmlns:a16="http://schemas.microsoft.com/office/drawing/2014/main" id="{F784BE76-D3B0-48B9-8A61-FD4CBD4FD7C8}"/>
              </a:ext>
            </a:extLst>
          </p:cNvPr>
          <p:cNvSpPr>
            <a:spLocks noGrp="1"/>
          </p:cNvSpPr>
          <p:nvPr>
            <p:ph type="sldNum" sz="quarter" idx="12"/>
          </p:nvPr>
        </p:nvSpPr>
        <p:spPr/>
        <p:txBody>
          <a:bodyPr/>
          <a:lstStyle/>
          <a:p>
            <a:fld id="{24EA46AB-3899-448D-80AA-0C961C9BC68C}" type="slidenum">
              <a:rPr kumimoji="1" lang="ja-JP" altLang="en-US" smtClean="0"/>
              <a:t>10</a:t>
            </a:fld>
            <a:endParaRPr kumimoji="1" lang="ja-JP" altLang="en-US"/>
          </a:p>
        </p:txBody>
      </p:sp>
      <p:pic>
        <p:nvPicPr>
          <p:cNvPr id="6" name="図 5">
            <a:extLst>
              <a:ext uri="{FF2B5EF4-FFF2-40B4-BE49-F238E27FC236}">
                <a16:creationId xmlns:a16="http://schemas.microsoft.com/office/drawing/2014/main" id="{B112BBF9-1D27-48D8-95E4-DEC9A7F03107}"/>
              </a:ext>
            </a:extLst>
          </p:cNvPr>
          <p:cNvPicPr>
            <a:picLocks noChangeAspect="1"/>
          </p:cNvPicPr>
          <p:nvPr/>
        </p:nvPicPr>
        <p:blipFill>
          <a:blip r:embed="rId2"/>
          <a:stretch>
            <a:fillRect/>
          </a:stretch>
        </p:blipFill>
        <p:spPr>
          <a:xfrm>
            <a:off x="3271018" y="2608525"/>
            <a:ext cx="5649963" cy="3884350"/>
          </a:xfrm>
          <a:prstGeom prst="rect">
            <a:avLst/>
          </a:prstGeom>
        </p:spPr>
      </p:pic>
    </p:spTree>
    <p:extLst>
      <p:ext uri="{BB962C8B-B14F-4D97-AF65-F5344CB8AC3E}">
        <p14:creationId xmlns:p14="http://schemas.microsoft.com/office/powerpoint/2010/main" val="416741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252869-6E80-420F-B1AC-E453685A5FA3}"/>
              </a:ext>
            </a:extLst>
          </p:cNvPr>
          <p:cNvSpPr>
            <a:spLocks noGrp="1"/>
          </p:cNvSpPr>
          <p:nvPr>
            <p:ph type="title"/>
          </p:nvPr>
        </p:nvSpPr>
        <p:spPr/>
        <p:txBody>
          <a:bodyPr/>
          <a:lstStyle/>
          <a:p>
            <a:r>
              <a:rPr kumimoji="1" lang="ja-JP" altLang="en-US" b="1" dirty="0"/>
              <a:t>画像とデータ構造</a:t>
            </a:r>
          </a:p>
        </p:txBody>
      </p:sp>
      <p:sp>
        <p:nvSpPr>
          <p:cNvPr id="3" name="コンテンツ プレースホルダー 2">
            <a:extLst>
              <a:ext uri="{FF2B5EF4-FFF2-40B4-BE49-F238E27FC236}">
                <a16:creationId xmlns:a16="http://schemas.microsoft.com/office/drawing/2014/main" id="{1C887B86-F7BE-43F5-B2C0-8A6B62A8FDEF}"/>
              </a:ext>
            </a:extLst>
          </p:cNvPr>
          <p:cNvSpPr>
            <a:spLocks noGrp="1"/>
          </p:cNvSpPr>
          <p:nvPr>
            <p:ph idx="1"/>
          </p:nvPr>
        </p:nvSpPr>
        <p:spPr/>
        <p:txBody>
          <a:bodyPr/>
          <a:lstStyle/>
          <a:p>
            <a:r>
              <a:rPr kumimoji="1" lang="ja-JP" altLang="en-US" dirty="0"/>
              <a:t>既存のデータセット</a:t>
            </a:r>
            <a:endParaRPr kumimoji="1" lang="en-US" altLang="ja-JP" dirty="0"/>
          </a:p>
          <a:p>
            <a:pPr lvl="1"/>
            <a:r>
              <a:rPr lang="ja-JP" altLang="en-US" dirty="0"/>
              <a:t>高解像度画像：</a:t>
            </a:r>
            <a:r>
              <a:rPr lang="en-US" altLang="ja-JP" dirty="0"/>
              <a:t>0.5~2m/pixel</a:t>
            </a:r>
          </a:p>
          <a:p>
            <a:pPr lvl="1"/>
            <a:r>
              <a:rPr kumimoji="1" lang="ja-JP" altLang="en-US" dirty="0"/>
              <a:t>低解像度画像：</a:t>
            </a:r>
            <a:r>
              <a:rPr kumimoji="1" lang="en-US" altLang="ja-JP" dirty="0"/>
              <a:t>10m/pixel</a:t>
            </a:r>
          </a:p>
          <a:p>
            <a:pPr lvl="1"/>
            <a:endParaRPr lang="en-US" altLang="ja-JP" dirty="0"/>
          </a:p>
          <a:p>
            <a:r>
              <a:rPr kumimoji="1" lang="ja-JP" altLang="en-US" dirty="0">
                <a:solidFill>
                  <a:srgbClr val="FF0000"/>
                </a:solidFill>
              </a:rPr>
              <a:t>高解像度画像は高い予測精度を実現できるが、低解像度画像は広範囲かつ頻繁に入手可能</a:t>
            </a:r>
            <a:r>
              <a:rPr kumimoji="1" lang="ja-JP" altLang="en-US" dirty="0"/>
              <a:t>（実用的なアプリケーションではしばしば採用される）</a:t>
            </a:r>
            <a:endParaRPr kumimoji="1" lang="en-US" altLang="ja-JP" dirty="0"/>
          </a:p>
          <a:p>
            <a:pPr lvl="1"/>
            <a:r>
              <a:rPr lang="en-US" altLang="ja-JP" dirty="0" err="1"/>
              <a:t>SatlasPretrain</a:t>
            </a:r>
            <a:r>
              <a:rPr lang="ja-JP" altLang="en-US" dirty="0"/>
              <a:t>では両方を扱う</a:t>
            </a:r>
            <a:endParaRPr kumimoji="1" lang="ja-JP" altLang="en-US" dirty="0"/>
          </a:p>
        </p:txBody>
      </p:sp>
      <p:sp>
        <p:nvSpPr>
          <p:cNvPr id="4" name="スライド番号プレースホルダー 3">
            <a:extLst>
              <a:ext uri="{FF2B5EF4-FFF2-40B4-BE49-F238E27FC236}">
                <a16:creationId xmlns:a16="http://schemas.microsoft.com/office/drawing/2014/main" id="{DA446250-6F34-46C0-8912-6DA6BE0257F2}"/>
              </a:ext>
            </a:extLst>
          </p:cNvPr>
          <p:cNvSpPr>
            <a:spLocks noGrp="1"/>
          </p:cNvSpPr>
          <p:nvPr>
            <p:ph type="sldNum" sz="quarter" idx="12"/>
          </p:nvPr>
        </p:nvSpPr>
        <p:spPr/>
        <p:txBody>
          <a:bodyPr/>
          <a:lstStyle/>
          <a:p>
            <a:fld id="{24EA46AB-3899-448D-80AA-0C961C9BC68C}" type="slidenum">
              <a:rPr kumimoji="1" lang="ja-JP" altLang="en-US" smtClean="0"/>
              <a:t>11</a:t>
            </a:fld>
            <a:endParaRPr kumimoji="1" lang="ja-JP" altLang="en-US"/>
          </a:p>
        </p:txBody>
      </p:sp>
    </p:spTree>
    <p:extLst>
      <p:ext uri="{BB962C8B-B14F-4D97-AF65-F5344CB8AC3E}">
        <p14:creationId xmlns:p14="http://schemas.microsoft.com/office/powerpoint/2010/main" val="1907387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E34AD-A318-454D-815F-2F63463A7594}"/>
              </a:ext>
            </a:extLst>
          </p:cNvPr>
          <p:cNvSpPr>
            <a:spLocks noGrp="1"/>
          </p:cNvSpPr>
          <p:nvPr>
            <p:ph type="title"/>
          </p:nvPr>
        </p:nvSpPr>
        <p:spPr/>
        <p:txBody>
          <a:bodyPr/>
          <a:lstStyle/>
          <a:p>
            <a:r>
              <a:rPr lang="ja-JP" altLang="en-US" b="1" dirty="0"/>
              <a:t>画像とデータ構造</a:t>
            </a:r>
            <a:endParaRPr kumimoji="1" lang="ja-JP" altLang="en-US" dirty="0"/>
          </a:p>
        </p:txBody>
      </p:sp>
      <p:sp>
        <p:nvSpPr>
          <p:cNvPr id="3" name="コンテンツ プレースホルダー 2">
            <a:extLst>
              <a:ext uri="{FF2B5EF4-FFF2-40B4-BE49-F238E27FC236}">
                <a16:creationId xmlns:a16="http://schemas.microsoft.com/office/drawing/2014/main" id="{8117B0EB-7AE2-4E20-911A-045DDF89F061}"/>
              </a:ext>
            </a:extLst>
          </p:cNvPr>
          <p:cNvSpPr>
            <a:spLocks noGrp="1"/>
          </p:cNvSpPr>
          <p:nvPr>
            <p:ph idx="1"/>
          </p:nvPr>
        </p:nvSpPr>
        <p:spPr/>
        <p:txBody>
          <a:bodyPr/>
          <a:lstStyle/>
          <a:p>
            <a:r>
              <a:rPr kumimoji="1" lang="en-US" altLang="ja-JP" b="1" dirty="0" err="1">
                <a:solidFill>
                  <a:srgbClr val="FF0000"/>
                </a:solidFill>
              </a:rPr>
              <a:t>SatlasPretrain</a:t>
            </a:r>
            <a:endParaRPr kumimoji="1" lang="en-US" altLang="ja-JP" b="1" dirty="0">
              <a:solidFill>
                <a:srgbClr val="FF0000"/>
              </a:solidFill>
            </a:endParaRPr>
          </a:p>
          <a:p>
            <a:pPr lvl="1"/>
            <a:r>
              <a:rPr lang="ja-JP" altLang="en-US" dirty="0"/>
              <a:t>高解像度画像：</a:t>
            </a:r>
            <a:r>
              <a:rPr lang="en-US" altLang="ja-JP" dirty="0"/>
              <a:t>8192×8192</a:t>
            </a:r>
            <a:r>
              <a:rPr lang="ja-JP" altLang="en-US" dirty="0"/>
              <a:t>サイズ　</a:t>
            </a:r>
            <a:r>
              <a:rPr lang="en-US" altLang="ja-JP" dirty="0"/>
              <a:t>46K</a:t>
            </a:r>
            <a:r>
              <a:rPr lang="ja-JP" altLang="en-US" dirty="0"/>
              <a:t>（</a:t>
            </a:r>
            <a:r>
              <a:rPr lang="en-US" altLang="ja-JP"/>
              <a:t>train</a:t>
            </a:r>
            <a:r>
              <a:rPr lang="en-US" altLang="ja-JP" dirty="0"/>
              <a:t>: 45.5K, test: 512</a:t>
            </a:r>
            <a:r>
              <a:rPr lang="ja-JP" altLang="en-US" dirty="0"/>
              <a:t>）</a:t>
            </a:r>
            <a:endParaRPr lang="en-US" altLang="ja-JP" dirty="0"/>
          </a:p>
          <a:p>
            <a:pPr lvl="1"/>
            <a:r>
              <a:rPr kumimoji="1" lang="ja-JP" altLang="en-US" dirty="0"/>
              <a:t>低解像度画像：</a:t>
            </a:r>
            <a:r>
              <a:rPr kumimoji="1" lang="en-US" altLang="ja-JP" dirty="0"/>
              <a:t>512×512</a:t>
            </a:r>
            <a:r>
              <a:rPr kumimoji="1" lang="ja-JP" altLang="en-US" dirty="0"/>
              <a:t>サイズ　</a:t>
            </a:r>
            <a:r>
              <a:rPr kumimoji="1" lang="en-US" altLang="ja-JP" dirty="0"/>
              <a:t>856</a:t>
            </a:r>
            <a:r>
              <a:rPr kumimoji="1" lang="ja-JP" altLang="en-US" dirty="0"/>
              <a:t>Ｋ（</a:t>
            </a:r>
            <a:r>
              <a:rPr kumimoji="1" lang="en-US" altLang="ja-JP" dirty="0"/>
              <a:t>train: 828K, test: 28K</a:t>
            </a:r>
            <a:r>
              <a:rPr kumimoji="1" lang="ja-JP" altLang="en-US" dirty="0"/>
              <a:t>）</a:t>
            </a:r>
            <a:endParaRPr kumimoji="1" lang="en-US" altLang="ja-JP" dirty="0"/>
          </a:p>
          <a:p>
            <a:pPr lvl="1"/>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441F6105-2A96-4B0B-A960-FDF8F4989ED1}"/>
              </a:ext>
            </a:extLst>
          </p:cNvPr>
          <p:cNvSpPr>
            <a:spLocks noGrp="1"/>
          </p:cNvSpPr>
          <p:nvPr>
            <p:ph type="sldNum" sz="quarter" idx="12"/>
          </p:nvPr>
        </p:nvSpPr>
        <p:spPr/>
        <p:txBody>
          <a:bodyPr/>
          <a:lstStyle/>
          <a:p>
            <a:fld id="{24EA46AB-3899-448D-80AA-0C961C9BC68C}" type="slidenum">
              <a:rPr kumimoji="1" lang="ja-JP" altLang="en-US" smtClean="0"/>
              <a:t>12</a:t>
            </a:fld>
            <a:endParaRPr kumimoji="1" lang="ja-JP" altLang="en-US"/>
          </a:p>
        </p:txBody>
      </p:sp>
      <p:pic>
        <p:nvPicPr>
          <p:cNvPr id="5" name="図 4">
            <a:extLst>
              <a:ext uri="{FF2B5EF4-FFF2-40B4-BE49-F238E27FC236}">
                <a16:creationId xmlns:a16="http://schemas.microsoft.com/office/drawing/2014/main" id="{0F3643C3-E6E2-4420-8B4D-2F023BDC905A}"/>
              </a:ext>
            </a:extLst>
          </p:cNvPr>
          <p:cNvPicPr>
            <a:picLocks noChangeAspect="1"/>
          </p:cNvPicPr>
          <p:nvPr/>
        </p:nvPicPr>
        <p:blipFill>
          <a:blip r:embed="rId2"/>
          <a:stretch>
            <a:fillRect/>
          </a:stretch>
        </p:blipFill>
        <p:spPr>
          <a:xfrm>
            <a:off x="2399282" y="3088201"/>
            <a:ext cx="7393435" cy="3268149"/>
          </a:xfrm>
          <a:prstGeom prst="rect">
            <a:avLst/>
          </a:prstGeom>
        </p:spPr>
      </p:pic>
    </p:spTree>
    <p:extLst>
      <p:ext uri="{BB962C8B-B14F-4D97-AF65-F5344CB8AC3E}">
        <p14:creationId xmlns:p14="http://schemas.microsoft.com/office/powerpoint/2010/main" val="176759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43A51-69EE-481E-AD20-2E7575BA98F5}"/>
              </a:ext>
            </a:extLst>
          </p:cNvPr>
          <p:cNvSpPr>
            <a:spLocks noGrp="1"/>
          </p:cNvSpPr>
          <p:nvPr>
            <p:ph type="title"/>
          </p:nvPr>
        </p:nvSpPr>
        <p:spPr/>
        <p:txBody>
          <a:bodyPr/>
          <a:lstStyle/>
          <a:p>
            <a:r>
              <a:rPr lang="ja-JP" altLang="en-US" b="1" dirty="0"/>
              <a:t>ラベリング</a:t>
            </a:r>
            <a:endParaRPr kumimoji="1" lang="ja-JP" altLang="en-US" b="1" dirty="0"/>
          </a:p>
        </p:txBody>
      </p:sp>
      <p:sp>
        <p:nvSpPr>
          <p:cNvPr id="3" name="コンテンツ プレースホルダー 2">
            <a:extLst>
              <a:ext uri="{FF2B5EF4-FFF2-40B4-BE49-F238E27FC236}">
                <a16:creationId xmlns:a16="http://schemas.microsoft.com/office/drawing/2014/main" id="{9ED3D0EF-0D74-42F0-9C82-B28ABAB533D5}"/>
              </a:ext>
            </a:extLst>
          </p:cNvPr>
          <p:cNvSpPr>
            <a:spLocks noGrp="1"/>
          </p:cNvSpPr>
          <p:nvPr>
            <p:ph idx="1"/>
          </p:nvPr>
        </p:nvSpPr>
        <p:spPr/>
        <p:txBody>
          <a:bodyPr/>
          <a:lstStyle/>
          <a:p>
            <a:r>
              <a:rPr lang="ja-JP" altLang="en-US" b="1" dirty="0"/>
              <a:t>ラベルタイプ</a:t>
            </a:r>
            <a:endParaRPr lang="en-US" altLang="ja-JP" b="1" dirty="0"/>
          </a:p>
          <a:p>
            <a:pPr marL="914400" lvl="1" indent="-457200">
              <a:buFont typeface="+mj-lt"/>
              <a:buAutoNum type="arabicPeriod"/>
            </a:pPr>
            <a:r>
              <a:rPr kumimoji="1" lang="en-US" altLang="ja-JP" b="1" dirty="0" err="1"/>
              <a:t>Segmantic</a:t>
            </a:r>
            <a:r>
              <a:rPr kumimoji="1" lang="en-US" altLang="ja-JP" b="1" dirty="0"/>
              <a:t> Segmentation</a:t>
            </a:r>
            <a:r>
              <a:rPr lang="ja-JP" altLang="en-US" b="1" dirty="0"/>
              <a:t>　</a:t>
            </a:r>
            <a:r>
              <a:rPr lang="ja-JP" altLang="en-US" dirty="0"/>
              <a:t>水、森林、開発地域など</a:t>
            </a:r>
            <a:endParaRPr kumimoji="1" lang="en-US" altLang="ja-JP" b="1" dirty="0"/>
          </a:p>
          <a:p>
            <a:pPr marL="914400" lvl="1" indent="-457200">
              <a:buFont typeface="+mj-lt"/>
              <a:buAutoNum type="arabicPeriod"/>
            </a:pPr>
            <a:r>
              <a:rPr lang="en-US" altLang="ja-JP" b="1" dirty="0"/>
              <a:t>Regression</a:t>
            </a:r>
            <a:r>
              <a:rPr lang="ja-JP" altLang="en-US" b="1" dirty="0"/>
              <a:t>　</a:t>
            </a:r>
            <a:r>
              <a:rPr lang="ja-JP" altLang="en-US" dirty="0"/>
              <a:t>水深、樹木の被覆率</a:t>
            </a:r>
            <a:endParaRPr lang="en-US" altLang="ja-JP" b="1" dirty="0"/>
          </a:p>
          <a:p>
            <a:pPr marL="914400" lvl="1" indent="-457200">
              <a:buFont typeface="+mj-lt"/>
              <a:buAutoNum type="arabicPeriod"/>
            </a:pPr>
            <a:r>
              <a:rPr kumimoji="1" lang="en-US" altLang="ja-JP" b="1" dirty="0"/>
              <a:t>Points(Object </a:t>
            </a:r>
            <a:r>
              <a:rPr kumimoji="1" lang="en-US" altLang="ja-JP" b="1" dirty="0" err="1"/>
              <a:t>Detection:OD</a:t>
            </a:r>
            <a:r>
              <a:rPr kumimoji="1" lang="en-US" altLang="ja-JP" b="1" dirty="0"/>
              <a:t>)</a:t>
            </a:r>
            <a:r>
              <a:rPr kumimoji="1" lang="ja-JP" altLang="en-US" b="1" dirty="0"/>
              <a:t>　</a:t>
            </a:r>
            <a:r>
              <a:rPr kumimoji="1" lang="ja-JP" altLang="en-US" dirty="0"/>
              <a:t>風力タービン、油井、船舶</a:t>
            </a:r>
            <a:endParaRPr kumimoji="1" lang="en-US" altLang="ja-JP" b="1" dirty="0"/>
          </a:p>
          <a:p>
            <a:pPr marL="914400" lvl="1" indent="-457200">
              <a:buFont typeface="+mj-lt"/>
              <a:buAutoNum type="arabicPeriod"/>
            </a:pPr>
            <a:r>
              <a:rPr lang="en-US" altLang="ja-JP" b="1" dirty="0"/>
              <a:t>Polygons(Instance Segmentation)</a:t>
            </a:r>
            <a:r>
              <a:rPr lang="ja-JP" altLang="en-US" b="1" dirty="0"/>
              <a:t>　</a:t>
            </a:r>
            <a:r>
              <a:rPr lang="ja-JP" altLang="en-US" dirty="0"/>
              <a:t>ビル、ダム、養殖場</a:t>
            </a:r>
            <a:endParaRPr lang="en-US" altLang="ja-JP" b="1" dirty="0"/>
          </a:p>
          <a:p>
            <a:pPr marL="914400" lvl="1" indent="-457200">
              <a:buFont typeface="+mj-lt"/>
              <a:buAutoNum type="arabicPeriod"/>
            </a:pPr>
            <a:r>
              <a:rPr kumimoji="1" lang="en-US" altLang="ja-JP" b="1" dirty="0"/>
              <a:t>P</a:t>
            </a:r>
            <a:r>
              <a:rPr lang="en-US" altLang="ja-JP" b="1" dirty="0"/>
              <a:t>olylines</a:t>
            </a:r>
            <a:r>
              <a:rPr lang="ja-JP" altLang="en-US" b="1" dirty="0"/>
              <a:t>　</a:t>
            </a:r>
            <a:r>
              <a:rPr lang="ja-JP" altLang="en-US" dirty="0"/>
              <a:t>道路、河川、鉄道</a:t>
            </a:r>
            <a:endParaRPr lang="en-US" altLang="ja-JP" b="1" dirty="0"/>
          </a:p>
          <a:p>
            <a:pPr marL="914400" lvl="1" indent="-457200">
              <a:buFont typeface="+mj-lt"/>
              <a:buAutoNum type="arabicPeriod"/>
            </a:pPr>
            <a:r>
              <a:rPr kumimoji="1" lang="en-US" altLang="ja-JP" b="1" dirty="0"/>
              <a:t>P</a:t>
            </a:r>
            <a:r>
              <a:rPr lang="en-US" altLang="ja-JP" b="1" dirty="0"/>
              <a:t>roperties</a:t>
            </a:r>
            <a:r>
              <a:rPr lang="ja-JP" altLang="en-US" b="1" dirty="0"/>
              <a:t>　</a:t>
            </a:r>
            <a:r>
              <a:rPr lang="ja-JP" altLang="en-US" dirty="0"/>
              <a:t>風力タービンのローター直径</a:t>
            </a:r>
            <a:endParaRPr lang="en-US" altLang="ja-JP" b="1" dirty="0"/>
          </a:p>
          <a:p>
            <a:pPr marL="914400" lvl="1" indent="-457200">
              <a:buFont typeface="+mj-lt"/>
              <a:buAutoNum type="arabicPeriod"/>
            </a:pPr>
            <a:r>
              <a:rPr kumimoji="1" lang="en-US" altLang="ja-JP" b="1" dirty="0"/>
              <a:t>Classification</a:t>
            </a:r>
            <a:r>
              <a:rPr kumimoji="1" lang="ja-JP" altLang="en-US" b="1" dirty="0"/>
              <a:t>　</a:t>
            </a:r>
            <a:r>
              <a:rPr kumimoji="1" lang="ja-JP" altLang="en-US" dirty="0"/>
              <a:t>煙の濃度、雪の有無</a:t>
            </a:r>
            <a:endParaRPr kumimoji="1" lang="en-US" altLang="ja-JP" b="1" dirty="0"/>
          </a:p>
          <a:p>
            <a:pPr marL="914400" lvl="1" indent="-457200">
              <a:buFont typeface="+mj-lt"/>
              <a:buAutoNum type="arabicPeriod"/>
            </a:pPr>
            <a:endParaRPr kumimoji="1" lang="ja-JP" altLang="en-US" b="1" dirty="0"/>
          </a:p>
        </p:txBody>
      </p:sp>
      <p:sp>
        <p:nvSpPr>
          <p:cNvPr id="4" name="スライド番号プレースホルダー 3">
            <a:extLst>
              <a:ext uri="{FF2B5EF4-FFF2-40B4-BE49-F238E27FC236}">
                <a16:creationId xmlns:a16="http://schemas.microsoft.com/office/drawing/2014/main" id="{C5EE7A3C-5B4E-4962-9EF5-5DC1EE1A79FB}"/>
              </a:ext>
            </a:extLst>
          </p:cNvPr>
          <p:cNvSpPr>
            <a:spLocks noGrp="1"/>
          </p:cNvSpPr>
          <p:nvPr>
            <p:ph type="sldNum" sz="quarter" idx="12"/>
          </p:nvPr>
        </p:nvSpPr>
        <p:spPr/>
        <p:txBody>
          <a:bodyPr/>
          <a:lstStyle/>
          <a:p>
            <a:fld id="{24EA46AB-3899-448D-80AA-0C961C9BC68C}" type="slidenum">
              <a:rPr kumimoji="1" lang="ja-JP" altLang="en-US" smtClean="0"/>
              <a:t>13</a:t>
            </a:fld>
            <a:endParaRPr kumimoji="1" lang="ja-JP" altLang="en-US"/>
          </a:p>
        </p:txBody>
      </p:sp>
    </p:spTree>
    <p:extLst>
      <p:ext uri="{BB962C8B-B14F-4D97-AF65-F5344CB8AC3E}">
        <p14:creationId xmlns:p14="http://schemas.microsoft.com/office/powerpoint/2010/main" val="2650611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80C4B4-63EF-47D2-8237-8A1CB3A5D011}"/>
              </a:ext>
            </a:extLst>
          </p:cNvPr>
          <p:cNvSpPr>
            <a:spLocks noGrp="1"/>
          </p:cNvSpPr>
          <p:nvPr>
            <p:ph type="title"/>
          </p:nvPr>
        </p:nvSpPr>
        <p:spPr/>
        <p:txBody>
          <a:bodyPr/>
          <a:lstStyle/>
          <a:p>
            <a:r>
              <a:rPr lang="ja-JP" altLang="en-US" b="1" dirty="0"/>
              <a:t>ラベリング</a:t>
            </a:r>
            <a:endParaRPr kumimoji="1" lang="ja-JP" altLang="en-US" dirty="0"/>
          </a:p>
        </p:txBody>
      </p:sp>
      <p:sp>
        <p:nvSpPr>
          <p:cNvPr id="3" name="コンテンツ プレースホルダー 2">
            <a:extLst>
              <a:ext uri="{FF2B5EF4-FFF2-40B4-BE49-F238E27FC236}">
                <a16:creationId xmlns:a16="http://schemas.microsoft.com/office/drawing/2014/main" id="{41E3A0DF-C849-44A2-A5C4-FCB1385C25E4}"/>
              </a:ext>
            </a:extLst>
          </p:cNvPr>
          <p:cNvSpPr>
            <a:spLocks noGrp="1"/>
          </p:cNvSpPr>
          <p:nvPr>
            <p:ph idx="1"/>
          </p:nvPr>
        </p:nvSpPr>
        <p:spPr/>
        <p:txBody>
          <a:bodyPr/>
          <a:lstStyle/>
          <a:p>
            <a:r>
              <a:rPr lang="ja-JP" altLang="en-US" dirty="0"/>
              <a:t>既存データセットの活用</a:t>
            </a:r>
            <a:endParaRPr lang="en-US" altLang="ja-JP" dirty="0"/>
          </a:p>
          <a:p>
            <a:pPr lvl="1"/>
            <a:r>
              <a:rPr kumimoji="1" lang="en-US" altLang="ja-JP" dirty="0"/>
              <a:t>OpenStreetMap</a:t>
            </a:r>
          </a:p>
          <a:p>
            <a:pPr lvl="1"/>
            <a:r>
              <a:rPr lang="en-US" altLang="ja-JP" dirty="0"/>
              <a:t>NOAA lidar scans</a:t>
            </a:r>
          </a:p>
          <a:p>
            <a:pPr lvl="1"/>
            <a:r>
              <a:rPr kumimoji="1" lang="en-US" altLang="ja-JP" dirty="0" err="1"/>
              <a:t>WorldCover</a:t>
            </a:r>
            <a:endParaRPr kumimoji="1" lang="en-US" altLang="ja-JP" dirty="0"/>
          </a:p>
          <a:p>
            <a:pPr lvl="1"/>
            <a:r>
              <a:rPr lang="en-US" altLang="ja-JP" dirty="0"/>
              <a:t>Microsoft </a:t>
            </a:r>
            <a:r>
              <a:rPr lang="en-US" altLang="ja-JP" dirty="0" err="1"/>
              <a:t>Buildins</a:t>
            </a:r>
            <a:endParaRPr lang="en-US" altLang="ja-JP" dirty="0"/>
          </a:p>
          <a:p>
            <a:pPr lvl="1"/>
            <a:r>
              <a:rPr kumimoji="1" lang="en-US" altLang="ja-JP" dirty="0"/>
              <a:t>C2S</a:t>
            </a:r>
          </a:p>
          <a:p>
            <a:pPr lvl="1"/>
            <a:endParaRPr lang="en-US" altLang="ja-JP" dirty="0"/>
          </a:p>
          <a:p>
            <a:r>
              <a:rPr lang="ja-JP" altLang="en-US" dirty="0"/>
              <a:t>専門家による新しいアノテーション</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90787EF5-D374-4FDE-A2A1-5820C11B7BEA}"/>
              </a:ext>
            </a:extLst>
          </p:cNvPr>
          <p:cNvSpPr>
            <a:spLocks noGrp="1"/>
          </p:cNvSpPr>
          <p:nvPr>
            <p:ph type="sldNum" sz="quarter" idx="12"/>
          </p:nvPr>
        </p:nvSpPr>
        <p:spPr/>
        <p:txBody>
          <a:bodyPr/>
          <a:lstStyle/>
          <a:p>
            <a:fld id="{24EA46AB-3899-448D-80AA-0C961C9BC68C}" type="slidenum">
              <a:rPr kumimoji="1" lang="ja-JP" altLang="en-US" smtClean="0"/>
              <a:t>14</a:t>
            </a:fld>
            <a:endParaRPr kumimoji="1" lang="ja-JP" altLang="en-US"/>
          </a:p>
        </p:txBody>
      </p:sp>
    </p:spTree>
    <p:extLst>
      <p:ext uri="{BB962C8B-B14F-4D97-AF65-F5344CB8AC3E}">
        <p14:creationId xmlns:p14="http://schemas.microsoft.com/office/powerpoint/2010/main" val="225093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2D291-40E7-4A22-B27D-36CD6980762D}"/>
              </a:ext>
            </a:extLst>
          </p:cNvPr>
          <p:cNvSpPr>
            <a:spLocks noGrp="1"/>
          </p:cNvSpPr>
          <p:nvPr>
            <p:ph type="title"/>
          </p:nvPr>
        </p:nvSpPr>
        <p:spPr/>
        <p:txBody>
          <a:bodyPr/>
          <a:lstStyle/>
          <a:p>
            <a:r>
              <a:rPr kumimoji="1" lang="en-US" altLang="ja-JP" b="1" dirty="0" err="1"/>
              <a:t>SatlasNet</a:t>
            </a:r>
            <a:endParaRPr kumimoji="1" lang="ja-JP" altLang="en-US" b="1" dirty="0"/>
          </a:p>
        </p:txBody>
      </p:sp>
      <p:sp>
        <p:nvSpPr>
          <p:cNvPr id="3" name="コンテンツ プレースホルダー 2">
            <a:extLst>
              <a:ext uri="{FF2B5EF4-FFF2-40B4-BE49-F238E27FC236}">
                <a16:creationId xmlns:a16="http://schemas.microsoft.com/office/drawing/2014/main" id="{FC5676B8-01C5-45C8-B27C-8896B57F4B1C}"/>
              </a:ext>
            </a:extLst>
          </p:cNvPr>
          <p:cNvSpPr>
            <a:spLocks noGrp="1"/>
          </p:cNvSpPr>
          <p:nvPr>
            <p:ph idx="1"/>
          </p:nvPr>
        </p:nvSpPr>
        <p:spPr/>
        <p:txBody>
          <a:bodyPr/>
          <a:lstStyle/>
          <a:p>
            <a:r>
              <a:rPr lang="en-US" altLang="ja-JP" b="1" dirty="0" err="1"/>
              <a:t>SatlasNet</a:t>
            </a:r>
            <a:endParaRPr lang="en-US" altLang="ja-JP" b="1" dirty="0"/>
          </a:p>
          <a:p>
            <a:pPr lvl="1"/>
            <a:r>
              <a:rPr lang="en-US" altLang="ja-JP" dirty="0"/>
              <a:t>7</a:t>
            </a:r>
            <a:r>
              <a:rPr lang="ja-JP" altLang="en-US" dirty="0"/>
              <a:t>つすべてのラベルタイプを学習可能とする統一モデル</a:t>
            </a:r>
            <a:endParaRPr lang="en-US" altLang="ja-JP" dirty="0"/>
          </a:p>
          <a:p>
            <a:pPr lvl="1"/>
            <a:endParaRPr kumimoji="1" lang="en-US" altLang="ja-JP" dirty="0"/>
          </a:p>
          <a:p>
            <a:pPr lvl="1"/>
            <a:r>
              <a:rPr lang="ja-JP" altLang="en-US" dirty="0"/>
              <a:t>タスクに特化した出力ヘッドを利用した研究や、リモートセンシング画像の時系列を横断して特徴を合成する手法を採用</a:t>
            </a:r>
            <a:endParaRPr lang="en-US" altLang="ja-JP" dirty="0"/>
          </a:p>
          <a:p>
            <a:pPr lvl="1"/>
            <a:endParaRPr kumimoji="1" lang="en-US" altLang="ja-JP" dirty="0"/>
          </a:p>
        </p:txBody>
      </p:sp>
      <p:sp>
        <p:nvSpPr>
          <p:cNvPr id="4" name="スライド番号プレースホルダー 3">
            <a:extLst>
              <a:ext uri="{FF2B5EF4-FFF2-40B4-BE49-F238E27FC236}">
                <a16:creationId xmlns:a16="http://schemas.microsoft.com/office/drawing/2014/main" id="{23F4F45D-D9BC-4CC0-9348-FE7A7285957B}"/>
              </a:ext>
            </a:extLst>
          </p:cNvPr>
          <p:cNvSpPr>
            <a:spLocks noGrp="1"/>
          </p:cNvSpPr>
          <p:nvPr>
            <p:ph type="sldNum" sz="quarter" idx="12"/>
          </p:nvPr>
        </p:nvSpPr>
        <p:spPr/>
        <p:txBody>
          <a:bodyPr/>
          <a:lstStyle/>
          <a:p>
            <a:fld id="{24EA46AB-3899-448D-80AA-0C961C9BC68C}" type="slidenum">
              <a:rPr kumimoji="1" lang="ja-JP" altLang="en-US" smtClean="0"/>
              <a:t>15</a:t>
            </a:fld>
            <a:endParaRPr kumimoji="1" lang="ja-JP" altLang="en-US"/>
          </a:p>
        </p:txBody>
      </p:sp>
    </p:spTree>
    <p:extLst>
      <p:ext uri="{BB962C8B-B14F-4D97-AF65-F5344CB8AC3E}">
        <p14:creationId xmlns:p14="http://schemas.microsoft.com/office/powerpoint/2010/main" val="4162527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E7A03-C92C-4E1E-B1ED-45345541D31B}"/>
              </a:ext>
            </a:extLst>
          </p:cNvPr>
          <p:cNvSpPr>
            <a:spLocks noGrp="1"/>
          </p:cNvSpPr>
          <p:nvPr>
            <p:ph type="title"/>
          </p:nvPr>
        </p:nvSpPr>
        <p:spPr/>
        <p:txBody>
          <a:bodyPr/>
          <a:lstStyle/>
          <a:p>
            <a:r>
              <a:rPr lang="en-US" altLang="ja-JP" b="1" dirty="0" err="1"/>
              <a:t>SatlasNet</a:t>
            </a:r>
            <a:endParaRPr kumimoji="1" lang="ja-JP" altLang="en-US" b="1" dirty="0"/>
          </a:p>
        </p:txBody>
      </p:sp>
      <p:pic>
        <p:nvPicPr>
          <p:cNvPr id="5" name="コンテンツ プレースホルダー 4">
            <a:extLst>
              <a:ext uri="{FF2B5EF4-FFF2-40B4-BE49-F238E27FC236}">
                <a16:creationId xmlns:a16="http://schemas.microsoft.com/office/drawing/2014/main" id="{CCF11B7D-9E33-4BA9-9D91-8B147D2FF56D}"/>
              </a:ext>
            </a:extLst>
          </p:cNvPr>
          <p:cNvPicPr>
            <a:picLocks noGrp="1" noChangeAspect="1"/>
          </p:cNvPicPr>
          <p:nvPr>
            <p:ph idx="1"/>
          </p:nvPr>
        </p:nvPicPr>
        <p:blipFill>
          <a:blip r:embed="rId2"/>
          <a:stretch>
            <a:fillRect/>
          </a:stretch>
        </p:blipFill>
        <p:spPr>
          <a:xfrm>
            <a:off x="414110" y="2412916"/>
            <a:ext cx="11363780" cy="3204367"/>
          </a:xfrm>
          <a:prstGeom prst="rect">
            <a:avLst/>
          </a:prstGeom>
        </p:spPr>
      </p:pic>
      <p:sp>
        <p:nvSpPr>
          <p:cNvPr id="4" name="スライド番号プレースホルダー 3">
            <a:extLst>
              <a:ext uri="{FF2B5EF4-FFF2-40B4-BE49-F238E27FC236}">
                <a16:creationId xmlns:a16="http://schemas.microsoft.com/office/drawing/2014/main" id="{EE48F951-68B3-469D-9E9A-7D80DC99BEB0}"/>
              </a:ext>
            </a:extLst>
          </p:cNvPr>
          <p:cNvSpPr>
            <a:spLocks noGrp="1"/>
          </p:cNvSpPr>
          <p:nvPr>
            <p:ph type="sldNum" sz="quarter" idx="12"/>
          </p:nvPr>
        </p:nvSpPr>
        <p:spPr/>
        <p:txBody>
          <a:bodyPr/>
          <a:lstStyle/>
          <a:p>
            <a:fld id="{24EA46AB-3899-448D-80AA-0C961C9BC68C}" type="slidenum">
              <a:rPr kumimoji="1" lang="ja-JP" altLang="en-US" smtClean="0"/>
              <a:t>16</a:t>
            </a:fld>
            <a:endParaRPr kumimoji="1" lang="ja-JP" altLang="en-US"/>
          </a:p>
        </p:txBody>
      </p:sp>
    </p:spTree>
    <p:extLst>
      <p:ext uri="{BB962C8B-B14F-4D97-AF65-F5344CB8AC3E}">
        <p14:creationId xmlns:p14="http://schemas.microsoft.com/office/powerpoint/2010/main" val="3322544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F215CA-439A-4C5E-8D75-BA5999B03706}"/>
              </a:ext>
            </a:extLst>
          </p:cNvPr>
          <p:cNvSpPr>
            <a:spLocks noGrp="1"/>
          </p:cNvSpPr>
          <p:nvPr>
            <p:ph type="title"/>
          </p:nvPr>
        </p:nvSpPr>
        <p:spPr/>
        <p:txBody>
          <a:bodyPr/>
          <a:lstStyle/>
          <a:p>
            <a:r>
              <a:rPr lang="en-US" altLang="ja-JP" b="1" dirty="0" err="1"/>
              <a:t>SatlasNet</a:t>
            </a:r>
            <a:r>
              <a:rPr lang="ja-JP" altLang="en-US" b="1" dirty="0"/>
              <a:t>（補足）</a:t>
            </a:r>
            <a:endParaRPr kumimoji="1" lang="ja-JP" altLang="en-US" dirty="0"/>
          </a:p>
        </p:txBody>
      </p:sp>
      <p:sp>
        <p:nvSpPr>
          <p:cNvPr id="3" name="コンテンツ プレースホルダー 2">
            <a:extLst>
              <a:ext uri="{FF2B5EF4-FFF2-40B4-BE49-F238E27FC236}">
                <a16:creationId xmlns:a16="http://schemas.microsoft.com/office/drawing/2014/main" id="{4A025C8A-406C-400E-9E52-ED4F2BABA81B}"/>
              </a:ext>
            </a:extLst>
          </p:cNvPr>
          <p:cNvSpPr>
            <a:spLocks noGrp="1"/>
          </p:cNvSpPr>
          <p:nvPr>
            <p:ph idx="1"/>
          </p:nvPr>
        </p:nvSpPr>
        <p:spPr/>
        <p:txBody>
          <a:bodyPr/>
          <a:lstStyle/>
          <a:p>
            <a:r>
              <a:rPr kumimoji="1" lang="en-US" altLang="ja-JP" dirty="0" err="1"/>
              <a:t>Swin</a:t>
            </a:r>
            <a:r>
              <a:rPr kumimoji="1" lang="en-US" altLang="ja-JP" dirty="0"/>
              <a:t> </a:t>
            </a:r>
            <a:r>
              <a:rPr kumimoji="1" lang="en-US" altLang="ja-JP" dirty="0" err="1"/>
              <a:t>Transfomer</a:t>
            </a:r>
            <a:r>
              <a:rPr kumimoji="1" lang="ja-JP" altLang="en-US" dirty="0"/>
              <a:t>自体は</a:t>
            </a:r>
            <a:r>
              <a:rPr lang="en-US" altLang="ja-JP" dirty="0" err="1"/>
              <a:t>ViT</a:t>
            </a:r>
            <a:r>
              <a:rPr lang="ja-JP" altLang="en-US" dirty="0" err="1"/>
              <a:t>での</a:t>
            </a:r>
            <a:r>
              <a:rPr lang="ja-JP" altLang="en-US" dirty="0"/>
              <a:t>問題点である多様な解像度や物体スケールの変化を改善したモデルである</a:t>
            </a:r>
            <a:endParaRPr lang="en-US" altLang="ja-JP" dirty="0"/>
          </a:p>
          <a:p>
            <a:endParaRPr kumimoji="1" lang="en-US" altLang="ja-JP" dirty="0"/>
          </a:p>
          <a:p>
            <a:r>
              <a:rPr lang="ja-JP" altLang="en-US" dirty="0"/>
              <a:t>画像を時系列に入力する手法は季節ごとによる農作地の変化に対応するために提案された</a:t>
            </a:r>
            <a:r>
              <a:rPr lang="zh-TW" altLang="en-US" dirty="0"/>
              <a:t>衛星画像</a:t>
            </a:r>
            <a:r>
              <a:rPr lang="ja-JP" altLang="en-US" dirty="0"/>
              <a:t>時系列</a:t>
            </a:r>
            <a:r>
              <a:rPr lang="en-US" altLang="zh-TW" dirty="0"/>
              <a:t>(SITS)</a:t>
            </a:r>
            <a:r>
              <a:rPr lang="ja-JP" altLang="en-US" dirty="0"/>
              <a:t>を用いた</a:t>
            </a:r>
            <a:endParaRPr lang="en-US" altLang="ja-JP" dirty="0"/>
          </a:p>
          <a:p>
            <a:pPr lvl="1"/>
            <a:r>
              <a:rPr lang="ja-JP" altLang="en-US" dirty="0"/>
              <a:t>「</a:t>
            </a:r>
            <a:r>
              <a:rPr lang="en-US" altLang="ja-JP" b="1" dirty="0"/>
              <a:t>Panoptic Segmentation of Satellite Image Time Series with Convolutional Temporal Attention Networks</a:t>
            </a:r>
            <a:r>
              <a:rPr lang="ja-JP" altLang="en-US" dirty="0"/>
              <a:t>」</a:t>
            </a:r>
            <a:r>
              <a:rPr lang="en-US" altLang="zh-TW" dirty="0"/>
              <a:t> </a:t>
            </a:r>
            <a:endParaRPr kumimoji="1" lang="ja-JP" altLang="en-US" dirty="0"/>
          </a:p>
        </p:txBody>
      </p:sp>
      <p:sp>
        <p:nvSpPr>
          <p:cNvPr id="4" name="スライド番号プレースホルダー 3">
            <a:extLst>
              <a:ext uri="{FF2B5EF4-FFF2-40B4-BE49-F238E27FC236}">
                <a16:creationId xmlns:a16="http://schemas.microsoft.com/office/drawing/2014/main" id="{7D6062B1-1BEC-4F3A-AAF6-4D4EFC10C10F}"/>
              </a:ext>
            </a:extLst>
          </p:cNvPr>
          <p:cNvSpPr>
            <a:spLocks noGrp="1"/>
          </p:cNvSpPr>
          <p:nvPr>
            <p:ph type="sldNum" sz="quarter" idx="12"/>
          </p:nvPr>
        </p:nvSpPr>
        <p:spPr/>
        <p:txBody>
          <a:bodyPr/>
          <a:lstStyle/>
          <a:p>
            <a:fld id="{24EA46AB-3899-448D-80AA-0C961C9BC68C}" type="slidenum">
              <a:rPr kumimoji="1" lang="ja-JP" altLang="en-US" smtClean="0"/>
              <a:t>17</a:t>
            </a:fld>
            <a:endParaRPr kumimoji="1" lang="ja-JP" altLang="en-US"/>
          </a:p>
        </p:txBody>
      </p:sp>
    </p:spTree>
    <p:extLst>
      <p:ext uri="{BB962C8B-B14F-4D97-AF65-F5344CB8AC3E}">
        <p14:creationId xmlns:p14="http://schemas.microsoft.com/office/powerpoint/2010/main" val="297510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3C0E08-BEDF-4DC6-9C4A-F15AA596FF66}"/>
              </a:ext>
            </a:extLst>
          </p:cNvPr>
          <p:cNvSpPr>
            <a:spLocks noGrp="1"/>
          </p:cNvSpPr>
          <p:nvPr>
            <p:ph type="title"/>
          </p:nvPr>
        </p:nvSpPr>
        <p:spPr/>
        <p:txBody>
          <a:bodyPr/>
          <a:lstStyle/>
          <a:p>
            <a:r>
              <a:rPr kumimoji="1" lang="ja-JP" altLang="en-US" b="1" dirty="0"/>
              <a:t>評価</a:t>
            </a:r>
          </a:p>
        </p:txBody>
      </p:sp>
      <p:sp>
        <p:nvSpPr>
          <p:cNvPr id="3" name="コンテンツ プレースホルダー 2">
            <a:extLst>
              <a:ext uri="{FF2B5EF4-FFF2-40B4-BE49-F238E27FC236}">
                <a16:creationId xmlns:a16="http://schemas.microsoft.com/office/drawing/2014/main" id="{9B3FEDCD-AB19-4F0A-BA07-89B76FD3C22E}"/>
              </a:ext>
            </a:extLst>
          </p:cNvPr>
          <p:cNvSpPr>
            <a:spLocks noGrp="1"/>
          </p:cNvSpPr>
          <p:nvPr>
            <p:ph idx="1"/>
          </p:nvPr>
        </p:nvSpPr>
        <p:spPr/>
        <p:txBody>
          <a:bodyPr/>
          <a:lstStyle/>
          <a:p>
            <a:r>
              <a:rPr kumimoji="1" lang="ja-JP" altLang="en-US" dirty="0"/>
              <a:t>学習時間（事前学習）</a:t>
            </a:r>
            <a:endParaRPr kumimoji="1" lang="en-US" altLang="ja-JP" dirty="0"/>
          </a:p>
          <a:p>
            <a:pPr lvl="1"/>
            <a:r>
              <a:rPr kumimoji="1" lang="en-US" altLang="ja-JP"/>
              <a:t>NVIDIA Titan </a:t>
            </a:r>
            <a:r>
              <a:rPr kumimoji="1" lang="en-US" altLang="ja-JP" dirty="0"/>
              <a:t>X Pascal GPU / </a:t>
            </a:r>
            <a:r>
              <a:rPr kumimoji="1" lang="en-US" altLang="ja-JP" dirty="0" err="1"/>
              <a:t>MoCo</a:t>
            </a:r>
            <a:endParaRPr kumimoji="1" lang="en-US" altLang="ja-JP" dirty="0"/>
          </a:p>
          <a:p>
            <a:pPr lvl="1"/>
            <a:r>
              <a:rPr lang="en-US" altLang="ja-JP" dirty="0"/>
              <a:t>5 days(batch size 32)</a:t>
            </a:r>
          </a:p>
          <a:p>
            <a:pPr lvl="1"/>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FAA31C8A-C789-4C2A-B53D-DE1B83F1E678}"/>
              </a:ext>
            </a:extLst>
          </p:cNvPr>
          <p:cNvSpPr>
            <a:spLocks noGrp="1"/>
          </p:cNvSpPr>
          <p:nvPr>
            <p:ph type="sldNum" sz="quarter" idx="12"/>
          </p:nvPr>
        </p:nvSpPr>
        <p:spPr/>
        <p:txBody>
          <a:bodyPr/>
          <a:lstStyle/>
          <a:p>
            <a:fld id="{24EA46AB-3899-448D-80AA-0C961C9BC68C}" type="slidenum">
              <a:rPr kumimoji="1" lang="ja-JP" altLang="en-US" smtClean="0"/>
              <a:t>18</a:t>
            </a:fld>
            <a:endParaRPr kumimoji="1" lang="ja-JP" altLang="en-US"/>
          </a:p>
        </p:txBody>
      </p:sp>
    </p:spTree>
    <p:extLst>
      <p:ext uri="{BB962C8B-B14F-4D97-AF65-F5344CB8AC3E}">
        <p14:creationId xmlns:p14="http://schemas.microsoft.com/office/powerpoint/2010/main" val="1654267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B52AD1-3B25-4FDE-9F01-DD9F4BEFEBA5}"/>
              </a:ext>
            </a:extLst>
          </p:cNvPr>
          <p:cNvSpPr>
            <a:spLocks noGrp="1"/>
          </p:cNvSpPr>
          <p:nvPr>
            <p:ph type="title"/>
          </p:nvPr>
        </p:nvSpPr>
        <p:spPr/>
        <p:txBody>
          <a:bodyPr/>
          <a:lstStyle/>
          <a:p>
            <a:r>
              <a:rPr lang="ja-JP" altLang="en-US" b="1" dirty="0"/>
              <a:t>評価</a:t>
            </a:r>
            <a:endParaRPr kumimoji="1" lang="ja-JP" altLang="en-US" b="1" dirty="0"/>
          </a:p>
        </p:txBody>
      </p:sp>
      <p:sp>
        <p:nvSpPr>
          <p:cNvPr id="3" name="コンテンツ プレースホルダー 2">
            <a:extLst>
              <a:ext uri="{FF2B5EF4-FFF2-40B4-BE49-F238E27FC236}">
                <a16:creationId xmlns:a16="http://schemas.microsoft.com/office/drawing/2014/main" id="{BF8C5AFA-DE6F-4769-A0D0-6DA95673AC6B}"/>
              </a:ext>
            </a:extLst>
          </p:cNvPr>
          <p:cNvSpPr>
            <a:spLocks noGrp="1"/>
          </p:cNvSpPr>
          <p:nvPr>
            <p:ph idx="1"/>
          </p:nvPr>
        </p:nvSpPr>
        <p:spPr/>
        <p:txBody>
          <a:bodyPr/>
          <a:lstStyle/>
          <a:p>
            <a:r>
              <a:rPr kumimoji="1" lang="en-US" altLang="ja-JP" dirty="0" err="1"/>
              <a:t>SatlasNet</a:t>
            </a:r>
            <a:r>
              <a:rPr kumimoji="1" lang="ja-JP" altLang="en-US" dirty="0"/>
              <a:t>と８つの従来手法を比較</a:t>
            </a:r>
          </a:p>
        </p:txBody>
      </p:sp>
      <p:sp>
        <p:nvSpPr>
          <p:cNvPr id="4" name="スライド番号プレースホルダー 3">
            <a:extLst>
              <a:ext uri="{FF2B5EF4-FFF2-40B4-BE49-F238E27FC236}">
                <a16:creationId xmlns:a16="http://schemas.microsoft.com/office/drawing/2014/main" id="{D82FCD6B-5E05-43E8-A1C9-CF2B1DC4BA60}"/>
              </a:ext>
            </a:extLst>
          </p:cNvPr>
          <p:cNvSpPr>
            <a:spLocks noGrp="1"/>
          </p:cNvSpPr>
          <p:nvPr>
            <p:ph type="sldNum" sz="quarter" idx="12"/>
          </p:nvPr>
        </p:nvSpPr>
        <p:spPr/>
        <p:txBody>
          <a:bodyPr/>
          <a:lstStyle/>
          <a:p>
            <a:fld id="{24EA46AB-3899-448D-80AA-0C961C9BC68C}" type="slidenum">
              <a:rPr kumimoji="1" lang="ja-JP" altLang="en-US" smtClean="0"/>
              <a:t>19</a:t>
            </a:fld>
            <a:endParaRPr kumimoji="1" lang="ja-JP" altLang="en-US"/>
          </a:p>
        </p:txBody>
      </p:sp>
      <p:pic>
        <p:nvPicPr>
          <p:cNvPr id="5" name="図 4">
            <a:extLst>
              <a:ext uri="{FF2B5EF4-FFF2-40B4-BE49-F238E27FC236}">
                <a16:creationId xmlns:a16="http://schemas.microsoft.com/office/drawing/2014/main" id="{32ABFE9A-1482-44A4-BB43-3E453F31EB58}"/>
              </a:ext>
            </a:extLst>
          </p:cNvPr>
          <p:cNvPicPr>
            <a:picLocks noChangeAspect="1"/>
          </p:cNvPicPr>
          <p:nvPr/>
        </p:nvPicPr>
        <p:blipFill>
          <a:blip r:embed="rId2"/>
          <a:stretch>
            <a:fillRect/>
          </a:stretch>
        </p:blipFill>
        <p:spPr>
          <a:xfrm>
            <a:off x="1563492" y="2263217"/>
            <a:ext cx="9065015" cy="4093133"/>
          </a:xfrm>
          <a:prstGeom prst="rect">
            <a:avLst/>
          </a:prstGeom>
        </p:spPr>
      </p:pic>
    </p:spTree>
    <p:extLst>
      <p:ext uri="{BB962C8B-B14F-4D97-AF65-F5344CB8AC3E}">
        <p14:creationId xmlns:p14="http://schemas.microsoft.com/office/powerpoint/2010/main" val="386625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009379-37D4-40F6-8820-B3D9375BE8AE}"/>
              </a:ext>
            </a:extLst>
          </p:cNvPr>
          <p:cNvSpPr>
            <a:spLocks noGrp="1"/>
          </p:cNvSpPr>
          <p:nvPr>
            <p:ph type="title"/>
          </p:nvPr>
        </p:nvSpPr>
        <p:spPr/>
        <p:txBody>
          <a:bodyPr/>
          <a:lstStyle/>
          <a:p>
            <a:r>
              <a:rPr kumimoji="1" lang="ja-JP" altLang="en-US" b="1" dirty="0"/>
              <a:t>論文の概要</a:t>
            </a:r>
          </a:p>
        </p:txBody>
      </p:sp>
      <p:sp>
        <p:nvSpPr>
          <p:cNvPr id="3" name="コンテンツ プレースホルダー 2">
            <a:extLst>
              <a:ext uri="{FF2B5EF4-FFF2-40B4-BE49-F238E27FC236}">
                <a16:creationId xmlns:a16="http://schemas.microsoft.com/office/drawing/2014/main" id="{1BA988DE-E46C-4D39-9CE3-F95EA7E970A1}"/>
              </a:ext>
            </a:extLst>
          </p:cNvPr>
          <p:cNvSpPr>
            <a:spLocks noGrp="1"/>
          </p:cNvSpPr>
          <p:nvPr>
            <p:ph idx="1"/>
          </p:nvPr>
        </p:nvSpPr>
        <p:spPr/>
        <p:txBody>
          <a:bodyPr>
            <a:normAutofit fontScale="92500" lnSpcReduction="10000"/>
          </a:bodyPr>
          <a:lstStyle/>
          <a:p>
            <a:r>
              <a:rPr kumimoji="1" lang="ja-JP" altLang="en-US" dirty="0"/>
              <a:t>タイトル</a:t>
            </a:r>
            <a:endParaRPr kumimoji="1" lang="en-US" altLang="ja-JP" dirty="0"/>
          </a:p>
          <a:p>
            <a:pPr lvl="1"/>
            <a:r>
              <a:rPr lang="en-US" altLang="ja-JP" b="1" dirty="0" err="1"/>
              <a:t>satlasPretrain</a:t>
            </a:r>
            <a:r>
              <a:rPr lang="en-US" altLang="ja-JP" b="1" dirty="0"/>
              <a:t>: A Large-Scale Dataset for Remote </a:t>
            </a:r>
            <a:r>
              <a:rPr lang="en-US" altLang="ja-JP" b="1" dirty="0" err="1"/>
              <a:t>Senssing</a:t>
            </a:r>
            <a:r>
              <a:rPr lang="en-US" altLang="ja-JP" b="1" dirty="0"/>
              <a:t> Image </a:t>
            </a:r>
            <a:r>
              <a:rPr lang="en-US" altLang="ja-JP" b="1" dirty="0" err="1"/>
              <a:t>Undersranding</a:t>
            </a:r>
            <a:endParaRPr lang="en-US" altLang="ja-JP" b="1" dirty="0"/>
          </a:p>
          <a:p>
            <a:pPr lvl="1"/>
            <a:endParaRPr kumimoji="1" lang="en-US" altLang="ja-JP" dirty="0"/>
          </a:p>
          <a:p>
            <a:r>
              <a:rPr kumimoji="1" lang="ja-JP" altLang="en-US" dirty="0"/>
              <a:t>執筆者</a:t>
            </a:r>
            <a:endParaRPr kumimoji="1" lang="en-US" altLang="ja-JP" dirty="0"/>
          </a:p>
          <a:p>
            <a:pPr lvl="1"/>
            <a:r>
              <a:rPr lang="en-US" altLang="ja-JP" dirty="0" err="1"/>
              <a:t>Favyen</a:t>
            </a:r>
            <a:r>
              <a:rPr lang="en-US" altLang="ja-JP" dirty="0"/>
              <a:t> </a:t>
            </a:r>
            <a:r>
              <a:rPr lang="en-US" altLang="ja-JP" dirty="0" err="1"/>
              <a:t>Bastini</a:t>
            </a:r>
            <a:r>
              <a:rPr lang="en-US" altLang="ja-JP" dirty="0"/>
              <a:t>, Piper Wolters, </a:t>
            </a:r>
            <a:r>
              <a:rPr lang="en-US" altLang="ja-JP" dirty="0" err="1"/>
              <a:t>Ritwik</a:t>
            </a:r>
            <a:r>
              <a:rPr lang="en-US" altLang="ja-JP" dirty="0"/>
              <a:t> Gupta, Joe </a:t>
            </a:r>
            <a:r>
              <a:rPr lang="en-US" altLang="ja-JP" dirty="0" err="1"/>
              <a:t>Fedinando</a:t>
            </a:r>
            <a:r>
              <a:rPr lang="en-US" altLang="ja-JP" dirty="0"/>
              <a:t>,</a:t>
            </a:r>
          </a:p>
          <a:p>
            <a:pPr marL="457200" lvl="1" indent="0" algn="ctr">
              <a:buNone/>
            </a:pPr>
            <a:r>
              <a:rPr lang="en-US" altLang="ja-JP" dirty="0"/>
              <a:t>Aniruddha </a:t>
            </a:r>
            <a:r>
              <a:rPr lang="en-US" altLang="ja-JP" dirty="0" err="1"/>
              <a:t>Kenmbhavi</a:t>
            </a:r>
            <a:r>
              <a:rPr lang="en-US" altLang="ja-JP" dirty="0"/>
              <a:t>, Allen Institute for AI</a:t>
            </a:r>
          </a:p>
          <a:p>
            <a:r>
              <a:rPr lang="ja-JP" altLang="en-US" dirty="0"/>
              <a:t>掲載</a:t>
            </a:r>
            <a:endParaRPr lang="en-US" altLang="ja-JP" dirty="0"/>
          </a:p>
          <a:p>
            <a:pPr lvl="1"/>
            <a:r>
              <a:rPr lang="en-US" altLang="ja-JP" dirty="0"/>
              <a:t>ICCV 2023</a:t>
            </a:r>
          </a:p>
          <a:p>
            <a:r>
              <a:rPr kumimoji="1" lang="ja-JP" altLang="en-US" dirty="0"/>
              <a:t>選択理由</a:t>
            </a:r>
            <a:endParaRPr kumimoji="1" lang="en-US" altLang="ja-JP" dirty="0"/>
          </a:p>
          <a:p>
            <a:pPr lvl="1"/>
            <a:r>
              <a:rPr lang="ja-JP" altLang="en-US" dirty="0"/>
              <a:t>リモートセンシングにおける高解像度と低解像度を含むデータセットの調査</a:t>
            </a:r>
            <a:endParaRPr kumimoji="1" lang="en-US" altLang="ja-JP" dirty="0"/>
          </a:p>
        </p:txBody>
      </p:sp>
      <p:sp>
        <p:nvSpPr>
          <p:cNvPr id="4" name="スライド番号プレースホルダー 3">
            <a:extLst>
              <a:ext uri="{FF2B5EF4-FFF2-40B4-BE49-F238E27FC236}">
                <a16:creationId xmlns:a16="http://schemas.microsoft.com/office/drawing/2014/main" id="{009B1A98-E401-4F9F-B1E6-B0AAD431D385}"/>
              </a:ext>
            </a:extLst>
          </p:cNvPr>
          <p:cNvSpPr>
            <a:spLocks noGrp="1"/>
          </p:cNvSpPr>
          <p:nvPr>
            <p:ph type="sldNum" sz="quarter" idx="12"/>
          </p:nvPr>
        </p:nvSpPr>
        <p:spPr/>
        <p:txBody>
          <a:bodyPr/>
          <a:lstStyle/>
          <a:p>
            <a:fld id="{16F7A96D-E30A-4A25-B30B-ACF57B6E6A37}" type="slidenum">
              <a:rPr kumimoji="1" lang="ja-JP" altLang="en-US" smtClean="0"/>
              <a:t>2</a:t>
            </a:fld>
            <a:endParaRPr kumimoji="1" lang="ja-JP" altLang="en-US"/>
          </a:p>
        </p:txBody>
      </p:sp>
    </p:spTree>
    <p:extLst>
      <p:ext uri="{BB962C8B-B14F-4D97-AF65-F5344CB8AC3E}">
        <p14:creationId xmlns:p14="http://schemas.microsoft.com/office/powerpoint/2010/main" val="3270098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431EF-B0FB-43F2-AC6E-310DCF370D7E}"/>
              </a:ext>
            </a:extLst>
          </p:cNvPr>
          <p:cNvSpPr>
            <a:spLocks noGrp="1"/>
          </p:cNvSpPr>
          <p:nvPr>
            <p:ph type="title"/>
          </p:nvPr>
        </p:nvSpPr>
        <p:spPr/>
        <p:txBody>
          <a:bodyPr/>
          <a:lstStyle/>
          <a:p>
            <a:r>
              <a:rPr kumimoji="1" lang="ja-JP" altLang="en-US" b="1" dirty="0"/>
              <a:t>評価</a:t>
            </a:r>
          </a:p>
        </p:txBody>
      </p:sp>
      <p:sp>
        <p:nvSpPr>
          <p:cNvPr id="3" name="コンテンツ プレースホルダー 2">
            <a:extLst>
              <a:ext uri="{FF2B5EF4-FFF2-40B4-BE49-F238E27FC236}">
                <a16:creationId xmlns:a16="http://schemas.microsoft.com/office/drawing/2014/main" id="{BC218A6C-9F7F-4A1D-AAE4-E3597E3E73F2}"/>
              </a:ext>
            </a:extLst>
          </p:cNvPr>
          <p:cNvSpPr>
            <a:spLocks noGrp="1"/>
          </p:cNvSpPr>
          <p:nvPr>
            <p:ph idx="1"/>
          </p:nvPr>
        </p:nvSpPr>
        <p:spPr/>
        <p:txBody>
          <a:bodyPr/>
          <a:lstStyle/>
          <a:p>
            <a:r>
              <a:rPr lang="ja-JP" altLang="en-US" dirty="0"/>
              <a:t>タイプごとの従来手法の性能との比較</a:t>
            </a:r>
            <a:endParaRPr kumimoji="1" lang="ja-JP" altLang="en-US" dirty="0"/>
          </a:p>
        </p:txBody>
      </p:sp>
      <p:sp>
        <p:nvSpPr>
          <p:cNvPr id="4" name="スライド番号プレースホルダー 3">
            <a:extLst>
              <a:ext uri="{FF2B5EF4-FFF2-40B4-BE49-F238E27FC236}">
                <a16:creationId xmlns:a16="http://schemas.microsoft.com/office/drawing/2014/main" id="{526CE66A-D93F-4B93-8396-0C776C10AEC8}"/>
              </a:ext>
            </a:extLst>
          </p:cNvPr>
          <p:cNvSpPr>
            <a:spLocks noGrp="1"/>
          </p:cNvSpPr>
          <p:nvPr>
            <p:ph type="sldNum" sz="quarter" idx="12"/>
          </p:nvPr>
        </p:nvSpPr>
        <p:spPr/>
        <p:txBody>
          <a:bodyPr/>
          <a:lstStyle/>
          <a:p>
            <a:fld id="{24EA46AB-3899-448D-80AA-0C961C9BC68C}" type="slidenum">
              <a:rPr kumimoji="1" lang="ja-JP" altLang="en-US" smtClean="0"/>
              <a:t>20</a:t>
            </a:fld>
            <a:endParaRPr kumimoji="1" lang="ja-JP" altLang="en-US"/>
          </a:p>
        </p:txBody>
      </p:sp>
      <p:pic>
        <p:nvPicPr>
          <p:cNvPr id="5" name="図 4">
            <a:extLst>
              <a:ext uri="{FF2B5EF4-FFF2-40B4-BE49-F238E27FC236}">
                <a16:creationId xmlns:a16="http://schemas.microsoft.com/office/drawing/2014/main" id="{ABAC2761-8275-4F09-B654-88A4DFE04F6B}"/>
              </a:ext>
            </a:extLst>
          </p:cNvPr>
          <p:cNvPicPr>
            <a:picLocks noChangeAspect="1"/>
          </p:cNvPicPr>
          <p:nvPr/>
        </p:nvPicPr>
        <p:blipFill>
          <a:blip r:embed="rId2"/>
          <a:stretch>
            <a:fillRect/>
          </a:stretch>
        </p:blipFill>
        <p:spPr>
          <a:xfrm>
            <a:off x="445419" y="2396768"/>
            <a:ext cx="11301162" cy="3561534"/>
          </a:xfrm>
          <a:prstGeom prst="rect">
            <a:avLst/>
          </a:prstGeom>
        </p:spPr>
      </p:pic>
    </p:spTree>
    <p:extLst>
      <p:ext uri="{BB962C8B-B14F-4D97-AF65-F5344CB8AC3E}">
        <p14:creationId xmlns:p14="http://schemas.microsoft.com/office/powerpoint/2010/main" val="2630377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8B210D-20AE-42FC-B203-89F9852E1554}"/>
              </a:ext>
            </a:extLst>
          </p:cNvPr>
          <p:cNvSpPr>
            <a:spLocks noGrp="1"/>
          </p:cNvSpPr>
          <p:nvPr>
            <p:ph type="title"/>
          </p:nvPr>
        </p:nvSpPr>
        <p:spPr/>
        <p:txBody>
          <a:bodyPr/>
          <a:lstStyle/>
          <a:p>
            <a:r>
              <a:rPr kumimoji="1" lang="ja-JP" altLang="en-US" b="1" dirty="0"/>
              <a:t>評価</a:t>
            </a:r>
          </a:p>
        </p:txBody>
      </p:sp>
      <p:pic>
        <p:nvPicPr>
          <p:cNvPr id="5" name="コンテンツ プレースホルダー 4">
            <a:extLst>
              <a:ext uri="{FF2B5EF4-FFF2-40B4-BE49-F238E27FC236}">
                <a16:creationId xmlns:a16="http://schemas.microsoft.com/office/drawing/2014/main" id="{932911C3-3C56-4B23-8CD3-97D81E655E74}"/>
              </a:ext>
            </a:extLst>
          </p:cNvPr>
          <p:cNvPicPr>
            <a:picLocks noGrp="1" noChangeAspect="1"/>
          </p:cNvPicPr>
          <p:nvPr>
            <p:ph idx="1"/>
          </p:nvPr>
        </p:nvPicPr>
        <p:blipFill>
          <a:blip r:embed="rId2"/>
          <a:stretch>
            <a:fillRect/>
          </a:stretch>
        </p:blipFill>
        <p:spPr>
          <a:xfrm>
            <a:off x="639968" y="2221142"/>
            <a:ext cx="10912064" cy="3604753"/>
          </a:xfrm>
          <a:prstGeom prst="rect">
            <a:avLst/>
          </a:prstGeom>
        </p:spPr>
      </p:pic>
      <p:sp>
        <p:nvSpPr>
          <p:cNvPr id="4" name="スライド番号プレースホルダー 3">
            <a:extLst>
              <a:ext uri="{FF2B5EF4-FFF2-40B4-BE49-F238E27FC236}">
                <a16:creationId xmlns:a16="http://schemas.microsoft.com/office/drawing/2014/main" id="{61E6019B-EFB7-4C4D-8F4A-586E04A06699}"/>
              </a:ext>
            </a:extLst>
          </p:cNvPr>
          <p:cNvSpPr>
            <a:spLocks noGrp="1"/>
          </p:cNvSpPr>
          <p:nvPr>
            <p:ph type="sldNum" sz="quarter" idx="12"/>
          </p:nvPr>
        </p:nvSpPr>
        <p:spPr/>
        <p:txBody>
          <a:bodyPr/>
          <a:lstStyle/>
          <a:p>
            <a:fld id="{24EA46AB-3899-448D-80AA-0C961C9BC68C}" type="slidenum">
              <a:rPr kumimoji="1" lang="ja-JP" altLang="en-US" smtClean="0"/>
              <a:t>21</a:t>
            </a:fld>
            <a:endParaRPr kumimoji="1" lang="ja-JP" altLang="en-US"/>
          </a:p>
        </p:txBody>
      </p:sp>
    </p:spTree>
    <p:extLst>
      <p:ext uri="{BB962C8B-B14F-4D97-AF65-F5344CB8AC3E}">
        <p14:creationId xmlns:p14="http://schemas.microsoft.com/office/powerpoint/2010/main" val="565977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1AA4AF-F64C-4CD2-AAB4-4CF1B40175DD}"/>
              </a:ext>
            </a:extLst>
          </p:cNvPr>
          <p:cNvSpPr>
            <a:spLocks noGrp="1"/>
          </p:cNvSpPr>
          <p:nvPr>
            <p:ph type="title"/>
          </p:nvPr>
        </p:nvSpPr>
        <p:spPr/>
        <p:txBody>
          <a:bodyPr/>
          <a:lstStyle/>
          <a:p>
            <a:r>
              <a:rPr lang="ja-JP" altLang="en-US" b="1" dirty="0"/>
              <a:t>結論</a:t>
            </a:r>
            <a:endParaRPr kumimoji="1" lang="ja-JP" altLang="en-US" b="1" dirty="0"/>
          </a:p>
        </p:txBody>
      </p:sp>
      <p:sp>
        <p:nvSpPr>
          <p:cNvPr id="3" name="コンテンツ プレースホルダー 2">
            <a:extLst>
              <a:ext uri="{FF2B5EF4-FFF2-40B4-BE49-F238E27FC236}">
                <a16:creationId xmlns:a16="http://schemas.microsoft.com/office/drawing/2014/main" id="{D1245485-7967-4DE1-9197-89FCECD14CC0}"/>
              </a:ext>
            </a:extLst>
          </p:cNvPr>
          <p:cNvSpPr>
            <a:spLocks noGrp="1"/>
          </p:cNvSpPr>
          <p:nvPr>
            <p:ph idx="1"/>
          </p:nvPr>
        </p:nvSpPr>
        <p:spPr/>
        <p:txBody>
          <a:bodyPr/>
          <a:lstStyle/>
          <a:p>
            <a:r>
              <a:rPr kumimoji="1" lang="ja-JP" altLang="en-US" dirty="0"/>
              <a:t>既存のデータセットの規模とラベルの多様性を改善することで、効果的な大規模データセットを作成できた</a:t>
            </a:r>
            <a:endParaRPr kumimoji="1" lang="en-US" altLang="ja-JP" dirty="0"/>
          </a:p>
          <a:p>
            <a:endParaRPr lang="en-US" altLang="ja-JP" dirty="0"/>
          </a:p>
          <a:p>
            <a:r>
              <a:rPr kumimoji="1" lang="en-US" altLang="ja-JP" dirty="0" err="1"/>
              <a:t>SatlasPretrain</a:t>
            </a:r>
            <a:r>
              <a:rPr lang="ja-JP" altLang="en-US" dirty="0"/>
              <a:t>の事前学習で、</a:t>
            </a:r>
            <a:r>
              <a:rPr lang="en-US" altLang="ja-JP" dirty="0"/>
              <a:t>ImageNet</a:t>
            </a:r>
            <a:r>
              <a:rPr lang="ja-JP" altLang="en-US" dirty="0"/>
              <a:t>と比較して</a:t>
            </a:r>
            <a:r>
              <a:rPr lang="en-US" altLang="ja-JP" dirty="0"/>
              <a:t>18%</a:t>
            </a:r>
            <a:r>
              <a:rPr lang="ja-JP" altLang="en-US" dirty="0" err="1"/>
              <a:t>、</a:t>
            </a:r>
            <a:r>
              <a:rPr lang="ja-JP" altLang="en-US" dirty="0"/>
              <a:t>既存のリモートセンシングデータセットと比較して</a:t>
            </a:r>
            <a:r>
              <a:rPr lang="en-US" altLang="ja-JP" dirty="0"/>
              <a:t>6</a:t>
            </a:r>
            <a:r>
              <a:rPr lang="ja-JP" altLang="en-US" dirty="0"/>
              <a:t>％も平均精度が向上</a:t>
            </a:r>
            <a:endParaRPr lang="en-US" altLang="ja-JP" dirty="0"/>
          </a:p>
          <a:p>
            <a:endParaRPr kumimoji="1" lang="en-US" altLang="ja-JP" dirty="0"/>
          </a:p>
          <a:p>
            <a:r>
              <a:rPr kumimoji="1" lang="ja-JP" altLang="en-US" dirty="0"/>
              <a:t>ラベルが少ないロングテールのリモートセンシングタスクにも容易に適用できることが示された</a:t>
            </a:r>
          </a:p>
        </p:txBody>
      </p:sp>
      <p:sp>
        <p:nvSpPr>
          <p:cNvPr id="4" name="スライド番号プレースホルダー 3">
            <a:extLst>
              <a:ext uri="{FF2B5EF4-FFF2-40B4-BE49-F238E27FC236}">
                <a16:creationId xmlns:a16="http://schemas.microsoft.com/office/drawing/2014/main" id="{5C77C446-ECB9-4384-AD07-D7CC6ADA1D95}"/>
              </a:ext>
            </a:extLst>
          </p:cNvPr>
          <p:cNvSpPr>
            <a:spLocks noGrp="1"/>
          </p:cNvSpPr>
          <p:nvPr>
            <p:ph type="sldNum" sz="quarter" idx="12"/>
          </p:nvPr>
        </p:nvSpPr>
        <p:spPr/>
        <p:txBody>
          <a:bodyPr/>
          <a:lstStyle/>
          <a:p>
            <a:fld id="{24EA46AB-3899-448D-80AA-0C961C9BC68C}" type="slidenum">
              <a:rPr kumimoji="1" lang="ja-JP" altLang="en-US" smtClean="0"/>
              <a:t>22</a:t>
            </a:fld>
            <a:endParaRPr kumimoji="1" lang="ja-JP" altLang="en-US"/>
          </a:p>
        </p:txBody>
      </p:sp>
    </p:spTree>
    <p:extLst>
      <p:ext uri="{BB962C8B-B14F-4D97-AF65-F5344CB8AC3E}">
        <p14:creationId xmlns:p14="http://schemas.microsoft.com/office/powerpoint/2010/main" val="761687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7AD05B-C275-40E1-8018-3FC5D0026CE5}"/>
              </a:ext>
            </a:extLst>
          </p:cNvPr>
          <p:cNvSpPr>
            <a:spLocks noGrp="1"/>
          </p:cNvSpPr>
          <p:nvPr>
            <p:ph type="title"/>
          </p:nvPr>
        </p:nvSpPr>
        <p:spPr/>
        <p:txBody>
          <a:bodyPr/>
          <a:lstStyle/>
          <a:p>
            <a:r>
              <a:rPr kumimoji="1" lang="ja-JP" altLang="en-US" b="1" dirty="0"/>
              <a:t>背景</a:t>
            </a:r>
          </a:p>
        </p:txBody>
      </p:sp>
      <p:sp>
        <p:nvSpPr>
          <p:cNvPr id="3" name="コンテンツ プレースホルダー 2">
            <a:extLst>
              <a:ext uri="{FF2B5EF4-FFF2-40B4-BE49-F238E27FC236}">
                <a16:creationId xmlns:a16="http://schemas.microsoft.com/office/drawing/2014/main" id="{250729A4-F6CE-490A-9BD1-794C6C1BDA5B}"/>
              </a:ext>
            </a:extLst>
          </p:cNvPr>
          <p:cNvSpPr>
            <a:spLocks noGrp="1"/>
          </p:cNvSpPr>
          <p:nvPr>
            <p:ph idx="1"/>
          </p:nvPr>
        </p:nvSpPr>
        <p:spPr/>
        <p:txBody>
          <a:bodyPr/>
          <a:lstStyle/>
          <a:p>
            <a:r>
              <a:rPr kumimoji="1" lang="ja-JP" altLang="en-US" dirty="0"/>
              <a:t>衛星画像や航空画像は、森林伐採や都市拡大などの土地被覆や土地利用の変化、自然災害の監視、多くの分野で利用されている</a:t>
            </a:r>
            <a:endParaRPr kumimoji="1" lang="en-US" altLang="ja-JP" dirty="0"/>
          </a:p>
          <a:p>
            <a:endParaRPr lang="en-US" altLang="ja-JP" dirty="0"/>
          </a:p>
          <a:p>
            <a:r>
              <a:rPr kumimoji="1" lang="en-US" altLang="ja-JP" dirty="0"/>
              <a:t>EU</a:t>
            </a:r>
            <a:r>
              <a:rPr kumimoji="1" lang="ja-JP" altLang="en-US" dirty="0"/>
              <a:t>の</a:t>
            </a:r>
            <a:r>
              <a:rPr kumimoji="1" lang="en-US" altLang="ja-JP" dirty="0"/>
              <a:t>Sentinel2</a:t>
            </a:r>
            <a:r>
              <a:rPr kumimoji="1" lang="ja-JP" altLang="en-US" dirty="0" err="1"/>
              <a:t>のように</a:t>
            </a:r>
            <a:r>
              <a:rPr kumimoji="1" lang="ja-JP" altLang="en-US" dirty="0"/>
              <a:t>定期的に更新され、パブリックドメインの月単位、週単位で衛星データを利用できるようになった</a:t>
            </a:r>
          </a:p>
        </p:txBody>
      </p:sp>
      <p:sp>
        <p:nvSpPr>
          <p:cNvPr id="4" name="スライド番号プレースホルダー 3">
            <a:extLst>
              <a:ext uri="{FF2B5EF4-FFF2-40B4-BE49-F238E27FC236}">
                <a16:creationId xmlns:a16="http://schemas.microsoft.com/office/drawing/2014/main" id="{9A205C28-7058-461F-8E01-8F57424F9BBC}"/>
              </a:ext>
            </a:extLst>
          </p:cNvPr>
          <p:cNvSpPr>
            <a:spLocks noGrp="1"/>
          </p:cNvSpPr>
          <p:nvPr>
            <p:ph type="sldNum" sz="quarter" idx="12"/>
          </p:nvPr>
        </p:nvSpPr>
        <p:spPr/>
        <p:txBody>
          <a:bodyPr/>
          <a:lstStyle/>
          <a:p>
            <a:fld id="{24EA46AB-3899-448D-80AA-0C961C9BC68C}" type="slidenum">
              <a:rPr kumimoji="1" lang="ja-JP" altLang="en-US" smtClean="0"/>
              <a:t>3</a:t>
            </a:fld>
            <a:endParaRPr kumimoji="1" lang="ja-JP" altLang="en-US"/>
          </a:p>
        </p:txBody>
      </p:sp>
    </p:spTree>
    <p:extLst>
      <p:ext uri="{BB962C8B-B14F-4D97-AF65-F5344CB8AC3E}">
        <p14:creationId xmlns:p14="http://schemas.microsoft.com/office/powerpoint/2010/main" val="30071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6C711F-FEC1-415C-AA17-556F25E7591A}"/>
              </a:ext>
            </a:extLst>
          </p:cNvPr>
          <p:cNvSpPr>
            <a:spLocks noGrp="1"/>
          </p:cNvSpPr>
          <p:nvPr>
            <p:ph type="title"/>
          </p:nvPr>
        </p:nvSpPr>
        <p:spPr/>
        <p:txBody>
          <a:bodyPr/>
          <a:lstStyle/>
          <a:p>
            <a:r>
              <a:rPr kumimoji="1" lang="ja-JP" altLang="en-US" b="1" dirty="0"/>
              <a:t>背景</a:t>
            </a:r>
          </a:p>
        </p:txBody>
      </p:sp>
      <p:sp>
        <p:nvSpPr>
          <p:cNvPr id="3" name="コンテンツ プレースホルダー 2">
            <a:extLst>
              <a:ext uri="{FF2B5EF4-FFF2-40B4-BE49-F238E27FC236}">
                <a16:creationId xmlns:a16="http://schemas.microsoft.com/office/drawing/2014/main" id="{4A8C6A93-ACE0-4550-B733-AC8E77A0C3FB}"/>
              </a:ext>
            </a:extLst>
          </p:cNvPr>
          <p:cNvSpPr>
            <a:spLocks noGrp="1"/>
          </p:cNvSpPr>
          <p:nvPr>
            <p:ph idx="1"/>
          </p:nvPr>
        </p:nvSpPr>
        <p:spPr/>
        <p:txBody>
          <a:bodyPr/>
          <a:lstStyle/>
          <a:p>
            <a:r>
              <a:rPr kumimoji="1" lang="ja-JP" altLang="en-US" dirty="0"/>
              <a:t>リモートセンシング画像は完全に自動解析ではなく、</a:t>
            </a:r>
            <a:r>
              <a:rPr kumimoji="1" lang="ja-JP" altLang="en-US" dirty="0">
                <a:solidFill>
                  <a:srgbClr val="FF0000"/>
                </a:solidFill>
              </a:rPr>
              <a:t>手動または半自動解析に依存している</a:t>
            </a:r>
            <a:endParaRPr lang="en-US" altLang="ja-JP" dirty="0">
              <a:solidFill>
                <a:srgbClr val="FF0000"/>
              </a:solidFill>
            </a:endParaRPr>
          </a:p>
          <a:p>
            <a:pPr lvl="1"/>
            <a:r>
              <a:rPr kumimoji="1" lang="ja-JP" altLang="en-US" b="1" dirty="0"/>
              <a:t>精度の低さ</a:t>
            </a:r>
            <a:r>
              <a:rPr kumimoji="1" lang="ja-JP" altLang="en-US" dirty="0"/>
              <a:t>が障壁となっている</a:t>
            </a:r>
            <a:endParaRPr kumimoji="1" lang="en-US" altLang="ja-JP" dirty="0"/>
          </a:p>
          <a:p>
            <a:pPr lvl="1"/>
            <a:endParaRPr lang="en-US" altLang="ja-JP" dirty="0"/>
          </a:p>
          <a:p>
            <a:pPr lvl="1"/>
            <a:r>
              <a:rPr kumimoji="1" lang="ja-JP" altLang="en-US" dirty="0"/>
              <a:t>専門家に</a:t>
            </a:r>
            <a:r>
              <a:rPr kumimoji="1" lang="ja-JP" altLang="en-US" b="1" dirty="0"/>
              <a:t>よるアノテーションが必要</a:t>
            </a:r>
            <a:r>
              <a:rPr kumimoji="1" lang="ja-JP" altLang="en-US" dirty="0"/>
              <a:t>であり、ラベリングの前例があまりないリモートセンシング・アプリケーションでは</a:t>
            </a:r>
            <a:r>
              <a:rPr kumimoji="1" lang="ja-JP" altLang="en-US" b="1" dirty="0"/>
              <a:t>ロングテールが存在</a:t>
            </a:r>
            <a:r>
              <a:rPr kumimoji="1" lang="ja-JP" altLang="en-US" dirty="0"/>
              <a:t>する</a:t>
            </a:r>
            <a:endParaRPr kumimoji="1" lang="en-US" altLang="ja-JP" dirty="0"/>
          </a:p>
          <a:p>
            <a:pPr lvl="1"/>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EF32B4FF-4602-4E79-BD82-957AF66DA450}"/>
              </a:ext>
            </a:extLst>
          </p:cNvPr>
          <p:cNvSpPr>
            <a:spLocks noGrp="1"/>
          </p:cNvSpPr>
          <p:nvPr>
            <p:ph type="sldNum" sz="quarter" idx="12"/>
          </p:nvPr>
        </p:nvSpPr>
        <p:spPr/>
        <p:txBody>
          <a:bodyPr/>
          <a:lstStyle/>
          <a:p>
            <a:fld id="{24EA46AB-3899-448D-80AA-0C961C9BC68C}" type="slidenum">
              <a:rPr kumimoji="1" lang="ja-JP" altLang="en-US" smtClean="0"/>
              <a:t>4</a:t>
            </a:fld>
            <a:endParaRPr kumimoji="1" lang="ja-JP" altLang="en-US"/>
          </a:p>
        </p:txBody>
      </p:sp>
    </p:spTree>
    <p:extLst>
      <p:ext uri="{BB962C8B-B14F-4D97-AF65-F5344CB8AC3E}">
        <p14:creationId xmlns:p14="http://schemas.microsoft.com/office/powerpoint/2010/main" val="3028352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320B7-A8CB-4AEC-851C-CDBC513F9400}"/>
              </a:ext>
            </a:extLst>
          </p:cNvPr>
          <p:cNvSpPr>
            <a:spLocks noGrp="1"/>
          </p:cNvSpPr>
          <p:nvPr>
            <p:ph type="title"/>
          </p:nvPr>
        </p:nvSpPr>
        <p:spPr/>
        <p:txBody>
          <a:bodyPr/>
          <a:lstStyle/>
          <a:p>
            <a:r>
              <a:rPr kumimoji="1" lang="ja-JP" altLang="en-US" b="1" dirty="0"/>
              <a:t>導入</a:t>
            </a:r>
          </a:p>
        </p:txBody>
      </p:sp>
      <p:sp>
        <p:nvSpPr>
          <p:cNvPr id="3" name="コンテンツ プレースホルダー 2">
            <a:extLst>
              <a:ext uri="{FF2B5EF4-FFF2-40B4-BE49-F238E27FC236}">
                <a16:creationId xmlns:a16="http://schemas.microsoft.com/office/drawing/2014/main" id="{17136A89-4589-4E09-82C3-0721E3E388E9}"/>
              </a:ext>
            </a:extLst>
          </p:cNvPr>
          <p:cNvSpPr>
            <a:spLocks noGrp="1"/>
          </p:cNvSpPr>
          <p:nvPr>
            <p:ph idx="1"/>
          </p:nvPr>
        </p:nvSpPr>
        <p:spPr/>
        <p:txBody>
          <a:bodyPr/>
          <a:lstStyle/>
          <a:p>
            <a:r>
              <a:rPr lang="ja-JP" altLang="en-US" dirty="0"/>
              <a:t>大規模なマルチタスクリモートセンシングデータセットの欠如が障害となっているのでは？</a:t>
            </a:r>
            <a:endParaRPr lang="en-US" altLang="ja-JP" dirty="0"/>
          </a:p>
          <a:p>
            <a:endParaRPr lang="en-US" altLang="ja-JP" dirty="0"/>
          </a:p>
          <a:p>
            <a:pPr lvl="1"/>
            <a:r>
              <a:rPr kumimoji="1" lang="en-US" altLang="ja-JP" dirty="0" err="1"/>
              <a:t>Vi</a:t>
            </a:r>
            <a:r>
              <a:rPr lang="en-US" altLang="ja-JP" dirty="0" err="1"/>
              <a:t>T</a:t>
            </a:r>
            <a:r>
              <a:rPr lang="ja-JP" altLang="en-US" dirty="0"/>
              <a:t>や</a:t>
            </a:r>
            <a:r>
              <a:rPr lang="en-US" altLang="ja-JP" dirty="0"/>
              <a:t>CLIP</a:t>
            </a:r>
            <a:r>
              <a:rPr lang="ja-JP" altLang="en-US" dirty="0" err="1"/>
              <a:t>のような</a:t>
            </a:r>
            <a:r>
              <a:rPr lang="ja-JP" altLang="en-US" dirty="0"/>
              <a:t>最先端アーキテクチャでは、</a:t>
            </a:r>
            <a:r>
              <a:rPr lang="en-US" altLang="ja-JP" dirty="0"/>
              <a:t>Microsoft COCO</a:t>
            </a:r>
            <a:r>
              <a:rPr lang="ja-JP" altLang="en-US" dirty="0"/>
              <a:t>（</a:t>
            </a:r>
            <a:r>
              <a:rPr lang="en-US" altLang="ja-JP" dirty="0"/>
              <a:t>328K</a:t>
            </a:r>
            <a:r>
              <a:rPr lang="ja-JP" altLang="en-US" dirty="0"/>
              <a:t>画像）などで学習しているが、</a:t>
            </a:r>
            <a:r>
              <a:rPr lang="ja-JP" altLang="en-US" b="1" dirty="0"/>
              <a:t>既存のリモートセンシングベンチマークは</a:t>
            </a:r>
            <a:r>
              <a:rPr lang="en-US" altLang="ja-JP" b="1" dirty="0"/>
              <a:t>10K</a:t>
            </a:r>
            <a:r>
              <a:rPr lang="ja-JP" altLang="en-US" b="1" dirty="0"/>
              <a:t>画像未満</a:t>
            </a:r>
            <a:r>
              <a:rPr lang="ja-JP" altLang="en-US" dirty="0"/>
              <a:t>である</a:t>
            </a:r>
            <a:endParaRPr lang="en-US" altLang="ja-JP" dirty="0"/>
          </a:p>
          <a:p>
            <a:pPr lvl="1"/>
            <a:endParaRPr kumimoji="1" lang="en-US" altLang="ja-JP" dirty="0"/>
          </a:p>
          <a:p>
            <a:pPr lvl="1"/>
            <a:r>
              <a:rPr kumimoji="1" lang="ja-JP" altLang="en-US" dirty="0"/>
              <a:t>ベンチマークが</a:t>
            </a:r>
            <a:r>
              <a:rPr lang="ja-JP" altLang="en-US" dirty="0"/>
              <a:t>道路、船舶、作物などの個別のカテゴリで</a:t>
            </a:r>
            <a:r>
              <a:rPr kumimoji="1" lang="ja-JP" altLang="en-US" dirty="0"/>
              <a:t>断片的であり、</a:t>
            </a:r>
            <a:r>
              <a:rPr kumimoji="1" lang="ja-JP" altLang="en-US" b="1" dirty="0"/>
              <a:t>多くのカテゴリにまたがるベンチマークはない</a:t>
            </a:r>
            <a:endParaRPr kumimoji="1" lang="en-US" altLang="ja-JP" b="1" dirty="0"/>
          </a:p>
          <a:p>
            <a:pPr lvl="1"/>
            <a:r>
              <a:rPr kumimoji="1" lang="ja-JP" altLang="en-US" dirty="0"/>
              <a:t>大規模かつ一元化され、アクセス可能なベンチマークがないため、</a:t>
            </a:r>
            <a:r>
              <a:rPr kumimoji="1" lang="ja-JP" altLang="en-US" b="1" dirty="0"/>
              <a:t>タスク間での転移学習が困難</a:t>
            </a:r>
          </a:p>
        </p:txBody>
      </p:sp>
      <p:sp>
        <p:nvSpPr>
          <p:cNvPr id="4" name="スライド番号プレースホルダー 3">
            <a:extLst>
              <a:ext uri="{FF2B5EF4-FFF2-40B4-BE49-F238E27FC236}">
                <a16:creationId xmlns:a16="http://schemas.microsoft.com/office/drawing/2014/main" id="{2A8041E7-FFD4-465E-80ED-A6DFCD882D38}"/>
              </a:ext>
            </a:extLst>
          </p:cNvPr>
          <p:cNvSpPr>
            <a:spLocks noGrp="1"/>
          </p:cNvSpPr>
          <p:nvPr>
            <p:ph type="sldNum" sz="quarter" idx="12"/>
          </p:nvPr>
        </p:nvSpPr>
        <p:spPr/>
        <p:txBody>
          <a:bodyPr/>
          <a:lstStyle/>
          <a:p>
            <a:fld id="{24EA46AB-3899-448D-80AA-0C961C9BC68C}" type="slidenum">
              <a:rPr kumimoji="1" lang="ja-JP" altLang="en-US" smtClean="0"/>
              <a:t>5</a:t>
            </a:fld>
            <a:endParaRPr kumimoji="1" lang="ja-JP" altLang="en-US"/>
          </a:p>
        </p:txBody>
      </p:sp>
    </p:spTree>
    <p:extLst>
      <p:ext uri="{BB962C8B-B14F-4D97-AF65-F5344CB8AC3E}">
        <p14:creationId xmlns:p14="http://schemas.microsoft.com/office/powerpoint/2010/main" val="62997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3E35D-EF09-4698-86E0-34E11AA20668}"/>
              </a:ext>
            </a:extLst>
          </p:cNvPr>
          <p:cNvSpPr>
            <a:spLocks noGrp="1"/>
          </p:cNvSpPr>
          <p:nvPr>
            <p:ph type="title"/>
          </p:nvPr>
        </p:nvSpPr>
        <p:spPr/>
        <p:txBody>
          <a:bodyPr/>
          <a:lstStyle/>
          <a:p>
            <a:r>
              <a:rPr lang="ja-JP" altLang="en-US" b="1" dirty="0"/>
              <a:t>導入</a:t>
            </a:r>
            <a:endParaRPr kumimoji="1" lang="ja-JP" altLang="en-US" b="1" dirty="0"/>
          </a:p>
        </p:txBody>
      </p:sp>
      <p:sp>
        <p:nvSpPr>
          <p:cNvPr id="3" name="コンテンツ プレースホルダー 2">
            <a:extLst>
              <a:ext uri="{FF2B5EF4-FFF2-40B4-BE49-F238E27FC236}">
                <a16:creationId xmlns:a16="http://schemas.microsoft.com/office/drawing/2014/main" id="{E47DADAF-52DA-4A78-985B-81159426E745}"/>
              </a:ext>
            </a:extLst>
          </p:cNvPr>
          <p:cNvSpPr>
            <a:spLocks noGrp="1"/>
          </p:cNvSpPr>
          <p:nvPr>
            <p:ph idx="1"/>
          </p:nvPr>
        </p:nvSpPr>
        <p:spPr/>
        <p:txBody>
          <a:bodyPr/>
          <a:lstStyle/>
          <a:p>
            <a:r>
              <a:rPr lang="ja-JP" altLang="en-US" dirty="0"/>
              <a:t>リモートセンシング画像モデルを改善するための大規模データセットの作成を目的とし、</a:t>
            </a:r>
            <a:r>
              <a:rPr lang="en-US" altLang="ja-JP" u="sng" dirty="0"/>
              <a:t>Sentinel-2</a:t>
            </a:r>
            <a:r>
              <a:rPr lang="ja-JP" altLang="en-US" u="sng" dirty="0"/>
              <a:t>と</a:t>
            </a:r>
            <a:r>
              <a:rPr lang="en-US" altLang="ja-JP" u="sng" dirty="0"/>
              <a:t>NAIP</a:t>
            </a:r>
            <a:r>
              <a:rPr lang="ja-JP" altLang="en-US" u="sng" dirty="0"/>
              <a:t>の画像を組み合わせた</a:t>
            </a:r>
            <a:r>
              <a:rPr lang="en-US" altLang="ja-JP" b="1" dirty="0" err="1">
                <a:solidFill>
                  <a:srgbClr val="FF0000"/>
                </a:solidFill>
              </a:rPr>
              <a:t>SatlasPretrain</a:t>
            </a:r>
            <a:r>
              <a:rPr lang="ja-JP" altLang="en-US" dirty="0"/>
              <a:t>を提案</a:t>
            </a:r>
            <a:endParaRPr lang="en-US" altLang="ja-JP" dirty="0"/>
          </a:p>
          <a:p>
            <a:endParaRPr kumimoji="1" lang="en-US" altLang="ja-JP" dirty="0"/>
          </a:p>
          <a:p>
            <a:r>
              <a:rPr lang="en-US" altLang="ja-JP" dirty="0"/>
              <a:t>137</a:t>
            </a:r>
            <a:r>
              <a:rPr lang="ja-JP" altLang="en-US" dirty="0"/>
              <a:t>の多様なカテゴリと</a:t>
            </a:r>
            <a:r>
              <a:rPr lang="en-US" altLang="ja-JP" dirty="0"/>
              <a:t>7</a:t>
            </a:r>
            <a:r>
              <a:rPr lang="ja-JP" altLang="en-US" dirty="0" err="1"/>
              <a:t>つの</a:t>
            </a:r>
            <a:r>
              <a:rPr lang="ja-JP" altLang="en-US" dirty="0"/>
              <a:t>ラベルタイプから成る、</a:t>
            </a:r>
            <a:r>
              <a:rPr lang="en-US" altLang="ja-JP" dirty="0"/>
              <a:t>302M</a:t>
            </a:r>
            <a:r>
              <a:rPr lang="ja-JP" altLang="en-US" dirty="0"/>
              <a:t>のラベルを付与した</a:t>
            </a:r>
            <a:endParaRPr lang="en-US" altLang="ja-JP" dirty="0"/>
          </a:p>
          <a:p>
            <a:endParaRPr kumimoji="1" lang="en-US" altLang="ja-JP" dirty="0"/>
          </a:p>
          <a:p>
            <a:r>
              <a:rPr lang="en-US" altLang="ja-JP" dirty="0"/>
              <a:t>ImageNet</a:t>
            </a:r>
            <a:r>
              <a:rPr lang="ja-JP" altLang="en-US" dirty="0"/>
              <a:t>と比較して、下流タスクで平均性能を</a:t>
            </a:r>
            <a:r>
              <a:rPr lang="en-US" altLang="ja-JP" dirty="0"/>
              <a:t>18</a:t>
            </a:r>
            <a:r>
              <a:rPr lang="ja-JP" altLang="en-US" dirty="0"/>
              <a:t>％向上させた</a:t>
            </a:r>
            <a:endParaRPr kumimoji="1" lang="en-US" altLang="ja-JP" dirty="0"/>
          </a:p>
        </p:txBody>
      </p:sp>
      <p:sp>
        <p:nvSpPr>
          <p:cNvPr id="4" name="スライド番号プレースホルダー 3">
            <a:extLst>
              <a:ext uri="{FF2B5EF4-FFF2-40B4-BE49-F238E27FC236}">
                <a16:creationId xmlns:a16="http://schemas.microsoft.com/office/drawing/2014/main" id="{954FF903-A234-41F4-8413-3052E1A463CE}"/>
              </a:ext>
            </a:extLst>
          </p:cNvPr>
          <p:cNvSpPr>
            <a:spLocks noGrp="1"/>
          </p:cNvSpPr>
          <p:nvPr>
            <p:ph type="sldNum" sz="quarter" idx="12"/>
          </p:nvPr>
        </p:nvSpPr>
        <p:spPr/>
        <p:txBody>
          <a:bodyPr/>
          <a:lstStyle/>
          <a:p>
            <a:fld id="{24EA46AB-3899-448D-80AA-0C961C9BC68C}" type="slidenum">
              <a:rPr kumimoji="1" lang="ja-JP" altLang="en-US" smtClean="0"/>
              <a:t>6</a:t>
            </a:fld>
            <a:endParaRPr kumimoji="1" lang="ja-JP" altLang="en-US"/>
          </a:p>
        </p:txBody>
      </p:sp>
    </p:spTree>
    <p:extLst>
      <p:ext uri="{BB962C8B-B14F-4D97-AF65-F5344CB8AC3E}">
        <p14:creationId xmlns:p14="http://schemas.microsoft.com/office/powerpoint/2010/main" val="111076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19262-B4F5-4E19-8D32-06AF8137C530}"/>
              </a:ext>
            </a:extLst>
          </p:cNvPr>
          <p:cNvSpPr>
            <a:spLocks noGrp="1"/>
          </p:cNvSpPr>
          <p:nvPr>
            <p:ph type="title"/>
          </p:nvPr>
        </p:nvSpPr>
        <p:spPr/>
        <p:txBody>
          <a:bodyPr/>
          <a:lstStyle/>
          <a:p>
            <a:r>
              <a:rPr kumimoji="1" lang="ja-JP" altLang="en-US" b="1" dirty="0"/>
              <a:t>既存のリモートセンシングデータセット</a:t>
            </a:r>
          </a:p>
        </p:txBody>
      </p:sp>
      <p:pic>
        <p:nvPicPr>
          <p:cNvPr id="5" name="コンテンツ プレースホルダー 4">
            <a:extLst>
              <a:ext uri="{FF2B5EF4-FFF2-40B4-BE49-F238E27FC236}">
                <a16:creationId xmlns:a16="http://schemas.microsoft.com/office/drawing/2014/main" id="{8F2AD65D-BC12-47D1-A9E9-7E20BBFE9FA6}"/>
              </a:ext>
            </a:extLst>
          </p:cNvPr>
          <p:cNvPicPr>
            <a:picLocks noGrp="1" noChangeAspect="1"/>
          </p:cNvPicPr>
          <p:nvPr>
            <p:ph idx="1"/>
          </p:nvPr>
        </p:nvPicPr>
        <p:blipFill>
          <a:blip r:embed="rId2"/>
          <a:stretch>
            <a:fillRect/>
          </a:stretch>
        </p:blipFill>
        <p:spPr>
          <a:xfrm>
            <a:off x="2144637" y="1611175"/>
            <a:ext cx="7575834" cy="4665662"/>
          </a:xfrm>
          <a:prstGeom prst="rect">
            <a:avLst/>
          </a:prstGeom>
        </p:spPr>
      </p:pic>
      <p:sp>
        <p:nvSpPr>
          <p:cNvPr id="4" name="スライド番号プレースホルダー 3">
            <a:extLst>
              <a:ext uri="{FF2B5EF4-FFF2-40B4-BE49-F238E27FC236}">
                <a16:creationId xmlns:a16="http://schemas.microsoft.com/office/drawing/2014/main" id="{BC801C69-828A-4E13-A331-54DD79E59842}"/>
              </a:ext>
            </a:extLst>
          </p:cNvPr>
          <p:cNvSpPr>
            <a:spLocks noGrp="1"/>
          </p:cNvSpPr>
          <p:nvPr>
            <p:ph type="sldNum" sz="quarter" idx="12"/>
          </p:nvPr>
        </p:nvSpPr>
        <p:spPr/>
        <p:txBody>
          <a:bodyPr/>
          <a:lstStyle/>
          <a:p>
            <a:fld id="{24EA46AB-3899-448D-80AA-0C961C9BC68C}" type="slidenum">
              <a:rPr kumimoji="1" lang="ja-JP" altLang="en-US" smtClean="0"/>
              <a:t>7</a:t>
            </a:fld>
            <a:endParaRPr kumimoji="1" lang="ja-JP" altLang="en-US"/>
          </a:p>
        </p:txBody>
      </p:sp>
    </p:spTree>
    <p:extLst>
      <p:ext uri="{BB962C8B-B14F-4D97-AF65-F5344CB8AC3E}">
        <p14:creationId xmlns:p14="http://schemas.microsoft.com/office/powerpoint/2010/main" val="385106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5D6B4-8399-42FD-9865-3DF5B5EDAE83}"/>
              </a:ext>
            </a:extLst>
          </p:cNvPr>
          <p:cNvSpPr>
            <a:spLocks noGrp="1"/>
          </p:cNvSpPr>
          <p:nvPr>
            <p:ph type="title"/>
          </p:nvPr>
        </p:nvSpPr>
        <p:spPr/>
        <p:txBody>
          <a:bodyPr/>
          <a:lstStyle/>
          <a:p>
            <a:r>
              <a:rPr kumimoji="1" lang="ja-JP" altLang="en-US" b="1" dirty="0"/>
              <a:t>提案手法</a:t>
            </a:r>
          </a:p>
        </p:txBody>
      </p:sp>
      <p:sp>
        <p:nvSpPr>
          <p:cNvPr id="3" name="コンテンツ プレースホルダー 2">
            <a:extLst>
              <a:ext uri="{FF2B5EF4-FFF2-40B4-BE49-F238E27FC236}">
                <a16:creationId xmlns:a16="http://schemas.microsoft.com/office/drawing/2014/main" id="{C5F6210A-FF3B-4AA0-900B-CB09C811F9CC}"/>
              </a:ext>
            </a:extLst>
          </p:cNvPr>
          <p:cNvSpPr>
            <a:spLocks noGrp="1"/>
          </p:cNvSpPr>
          <p:nvPr>
            <p:ph idx="1"/>
          </p:nvPr>
        </p:nvSpPr>
        <p:spPr>
          <a:xfrm>
            <a:off x="838200" y="1825625"/>
            <a:ext cx="10515600" cy="4351338"/>
          </a:xfrm>
        </p:spPr>
        <p:txBody>
          <a:bodyPr/>
          <a:lstStyle/>
          <a:p>
            <a:r>
              <a:rPr kumimoji="1" lang="en-US" altLang="ja-JP" b="1" dirty="0" err="1">
                <a:solidFill>
                  <a:srgbClr val="FF0000"/>
                </a:solidFill>
              </a:rPr>
              <a:t>SatlasPretrain</a:t>
            </a:r>
            <a:endParaRPr lang="en-US" altLang="ja-JP" b="1" dirty="0"/>
          </a:p>
          <a:p>
            <a:pPr marL="971550" lvl="1" indent="-514350">
              <a:buFont typeface="+mj-lt"/>
              <a:buAutoNum type="arabicPeriod"/>
            </a:pPr>
            <a:r>
              <a:rPr lang="en-US" altLang="ja-JP" b="1" dirty="0"/>
              <a:t>Scale</a:t>
            </a:r>
            <a:r>
              <a:rPr lang="en-US" altLang="ja-JP" dirty="0"/>
              <a:t>: </a:t>
            </a:r>
            <a:r>
              <a:rPr lang="ja-JP" altLang="en-US" dirty="0"/>
              <a:t>既存のデータセットよりも</a:t>
            </a:r>
            <a:r>
              <a:rPr lang="en-US" altLang="ja-JP" dirty="0"/>
              <a:t>40</a:t>
            </a:r>
            <a:r>
              <a:rPr lang="ja-JP" altLang="en-US" dirty="0"/>
              <a:t>倍の画像ピクセル、</a:t>
            </a:r>
            <a:r>
              <a:rPr lang="en-US" altLang="ja-JP" dirty="0"/>
              <a:t>150</a:t>
            </a:r>
            <a:r>
              <a:rPr lang="ja-JP" altLang="en-US" dirty="0"/>
              <a:t>倍のラベル</a:t>
            </a:r>
            <a:endParaRPr lang="en-US" altLang="ja-JP" dirty="0"/>
          </a:p>
          <a:p>
            <a:pPr marL="971550" lvl="1" indent="-514350">
              <a:buFont typeface="+mj-lt"/>
              <a:buAutoNum type="arabicPeriod"/>
            </a:pPr>
            <a:endParaRPr lang="en-US" altLang="ja-JP" dirty="0"/>
          </a:p>
          <a:p>
            <a:pPr marL="971550" lvl="1" indent="-514350">
              <a:buFont typeface="+mj-lt"/>
              <a:buAutoNum type="arabicPeriod"/>
            </a:pPr>
            <a:r>
              <a:rPr lang="en-US" altLang="ja-JP" b="1" dirty="0"/>
              <a:t>Label</a:t>
            </a:r>
            <a:r>
              <a:rPr lang="en-US" altLang="ja-JP" dirty="0"/>
              <a:t>: 7</a:t>
            </a:r>
            <a:r>
              <a:rPr lang="ja-JP" altLang="en-US" dirty="0"/>
              <a:t>タイプ、</a:t>
            </a:r>
            <a:r>
              <a:rPr lang="en-US" altLang="ja-JP" dirty="0"/>
              <a:t>137</a:t>
            </a:r>
            <a:r>
              <a:rPr lang="ja-JP" altLang="en-US" dirty="0"/>
              <a:t>カテゴリ</a:t>
            </a:r>
            <a:endParaRPr lang="en-US" altLang="ja-JP" dirty="0"/>
          </a:p>
          <a:p>
            <a:pPr marL="971550" lvl="1" indent="-514350">
              <a:buFont typeface="+mj-lt"/>
              <a:buAutoNum type="arabicPeriod"/>
            </a:pPr>
            <a:endParaRPr lang="en-US" altLang="ja-JP" dirty="0"/>
          </a:p>
          <a:p>
            <a:pPr marL="971550" lvl="1" indent="-514350">
              <a:buFont typeface="+mj-lt"/>
              <a:buAutoNum type="arabicPeriod"/>
            </a:pPr>
            <a:r>
              <a:rPr lang="en-US" altLang="ja-JP" b="1" dirty="0" err="1"/>
              <a:t>Spatio</a:t>
            </a:r>
            <a:r>
              <a:rPr lang="en-US" altLang="ja-JP" b="1" dirty="0"/>
              <a:t>-temporal and Label</a:t>
            </a:r>
            <a:r>
              <a:rPr lang="en-US" altLang="ja-JP" dirty="0"/>
              <a:t>: </a:t>
            </a:r>
          </a:p>
          <a:p>
            <a:pPr marL="457200" lvl="1" indent="0">
              <a:buNone/>
            </a:pPr>
            <a:r>
              <a:rPr lang="en-US" altLang="ja-JP" dirty="0"/>
              <a:t>	</a:t>
            </a:r>
            <a:r>
              <a:rPr lang="ja-JP" altLang="en-US" dirty="0"/>
              <a:t>個々の画像に関連づけるのではなく、地理的座標と時間範囲で関連</a:t>
            </a:r>
            <a:r>
              <a:rPr lang="en-US" altLang="ja-JP" dirty="0"/>
              <a:t>	</a:t>
            </a:r>
            <a:r>
              <a:rPr lang="ja-JP" altLang="en-US" dirty="0"/>
              <a:t>づける</a:t>
            </a:r>
            <a:endParaRPr lang="en-US" altLang="ja-JP" dirty="0"/>
          </a:p>
          <a:p>
            <a:pPr marL="971550" lvl="1" indent="-514350">
              <a:buFont typeface="+mj-lt"/>
              <a:buAutoNum type="arabicPeriod"/>
            </a:pPr>
            <a:endParaRPr lang="en-US" altLang="ja-JP" dirty="0"/>
          </a:p>
          <a:p>
            <a:pPr marL="971550" lvl="1" indent="-514350">
              <a:buFont typeface="+mj-lt"/>
              <a:buAutoNum type="arabicPeriod"/>
            </a:pPr>
            <a:endParaRPr lang="en-US" altLang="ja-JP" dirty="0"/>
          </a:p>
        </p:txBody>
      </p:sp>
      <p:sp>
        <p:nvSpPr>
          <p:cNvPr id="4" name="スライド番号プレースホルダー 3">
            <a:extLst>
              <a:ext uri="{FF2B5EF4-FFF2-40B4-BE49-F238E27FC236}">
                <a16:creationId xmlns:a16="http://schemas.microsoft.com/office/drawing/2014/main" id="{F0509A23-FCD1-4172-B82F-A01EAF717BC7}"/>
              </a:ext>
            </a:extLst>
          </p:cNvPr>
          <p:cNvSpPr>
            <a:spLocks noGrp="1"/>
          </p:cNvSpPr>
          <p:nvPr>
            <p:ph type="sldNum" sz="quarter" idx="12"/>
          </p:nvPr>
        </p:nvSpPr>
        <p:spPr/>
        <p:txBody>
          <a:bodyPr/>
          <a:lstStyle/>
          <a:p>
            <a:fld id="{24EA46AB-3899-448D-80AA-0C961C9BC68C}" type="slidenum">
              <a:rPr kumimoji="1" lang="ja-JP" altLang="en-US" smtClean="0"/>
              <a:t>8</a:t>
            </a:fld>
            <a:endParaRPr kumimoji="1" lang="ja-JP" altLang="en-US"/>
          </a:p>
        </p:txBody>
      </p:sp>
    </p:spTree>
    <p:extLst>
      <p:ext uri="{BB962C8B-B14F-4D97-AF65-F5344CB8AC3E}">
        <p14:creationId xmlns:p14="http://schemas.microsoft.com/office/powerpoint/2010/main" val="419382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9BD0B61-39E4-49A0-A49F-2B6B2B2D7AAC}"/>
              </a:ext>
            </a:extLst>
          </p:cNvPr>
          <p:cNvPicPr>
            <a:picLocks noGrp="1" noChangeAspect="1"/>
          </p:cNvPicPr>
          <p:nvPr>
            <p:ph idx="1"/>
          </p:nvPr>
        </p:nvPicPr>
        <p:blipFill>
          <a:blip r:embed="rId2"/>
          <a:stretch>
            <a:fillRect/>
          </a:stretch>
        </p:blipFill>
        <p:spPr>
          <a:xfrm>
            <a:off x="2304685" y="136525"/>
            <a:ext cx="7582630" cy="6351098"/>
          </a:xfrm>
          <a:prstGeom prst="rect">
            <a:avLst/>
          </a:prstGeom>
        </p:spPr>
      </p:pic>
      <p:sp>
        <p:nvSpPr>
          <p:cNvPr id="4" name="スライド番号プレースホルダー 3">
            <a:extLst>
              <a:ext uri="{FF2B5EF4-FFF2-40B4-BE49-F238E27FC236}">
                <a16:creationId xmlns:a16="http://schemas.microsoft.com/office/drawing/2014/main" id="{7AF156CD-1302-442C-8EF8-D5473B91956C}"/>
              </a:ext>
            </a:extLst>
          </p:cNvPr>
          <p:cNvSpPr>
            <a:spLocks noGrp="1"/>
          </p:cNvSpPr>
          <p:nvPr>
            <p:ph type="sldNum" sz="quarter" idx="12"/>
          </p:nvPr>
        </p:nvSpPr>
        <p:spPr/>
        <p:txBody>
          <a:bodyPr/>
          <a:lstStyle/>
          <a:p>
            <a:fld id="{24EA46AB-3899-448D-80AA-0C961C9BC68C}" type="slidenum">
              <a:rPr kumimoji="1" lang="ja-JP" altLang="en-US" smtClean="0"/>
              <a:t>9</a:t>
            </a:fld>
            <a:endParaRPr kumimoji="1" lang="ja-JP" altLang="en-US"/>
          </a:p>
        </p:txBody>
      </p:sp>
    </p:spTree>
    <p:extLst>
      <p:ext uri="{BB962C8B-B14F-4D97-AF65-F5344CB8AC3E}">
        <p14:creationId xmlns:p14="http://schemas.microsoft.com/office/powerpoint/2010/main" val="23467659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4676</TotalTime>
  <Words>830</Words>
  <Application>Microsoft Office PowerPoint</Application>
  <PresentationFormat>ワイド画面</PresentationFormat>
  <Paragraphs>129</Paragraphs>
  <Slides>22</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新細明體</vt:lpstr>
      <vt:lpstr>游ゴシック</vt:lpstr>
      <vt:lpstr>游ゴシック Light</vt:lpstr>
      <vt:lpstr>Arial</vt:lpstr>
      <vt:lpstr>Office テーマ</vt:lpstr>
      <vt:lpstr>英語論文#4</vt:lpstr>
      <vt:lpstr>論文の概要</vt:lpstr>
      <vt:lpstr>背景</vt:lpstr>
      <vt:lpstr>背景</vt:lpstr>
      <vt:lpstr>導入</vt:lpstr>
      <vt:lpstr>導入</vt:lpstr>
      <vt:lpstr>既存のリモートセンシングデータセット</vt:lpstr>
      <vt:lpstr>提案手法</vt:lpstr>
      <vt:lpstr>PowerPoint プレゼンテーション</vt:lpstr>
      <vt:lpstr>画像とデータ構造</vt:lpstr>
      <vt:lpstr>画像とデータ構造</vt:lpstr>
      <vt:lpstr>画像とデータ構造</vt:lpstr>
      <vt:lpstr>ラベリング</vt:lpstr>
      <vt:lpstr>ラベリング</vt:lpstr>
      <vt:lpstr>SatlasNet</vt:lpstr>
      <vt:lpstr>SatlasNet</vt:lpstr>
      <vt:lpstr>SatlasNet（補足）</vt:lpstr>
      <vt:lpstr>評価</vt:lpstr>
      <vt:lpstr>評価</vt:lpstr>
      <vt:lpstr>評価</vt:lpstr>
      <vt:lpstr>評価</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英語論文#1</dc:title>
  <dc:creator>b042ff</dc:creator>
  <cp:lastModifiedBy>b042ff</cp:lastModifiedBy>
  <cp:revision>104</cp:revision>
  <dcterms:created xsi:type="dcterms:W3CDTF">2023-06-04T15:15:30Z</dcterms:created>
  <dcterms:modified xsi:type="dcterms:W3CDTF">2023-10-27T06:27:36Z</dcterms:modified>
</cp:coreProperties>
</file>