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80" r:id="rId17"/>
    <p:sldId id="271" r:id="rId18"/>
    <p:sldId id="279" r:id="rId19"/>
    <p:sldId id="273" r:id="rId20"/>
    <p:sldId id="272" r:id="rId21"/>
    <p:sldId id="281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9B05A-5157-48BD-BD57-C3B8EED29FFA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7038-583F-491E-B7FB-0E91DD691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63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使用したモデルは</a:t>
            </a:r>
            <a:r>
              <a:rPr kumimoji="1" lang="en-US" altLang="ja-JP"/>
              <a:t>ResNet50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37038-583F-491E-B7FB-0E91DD69106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55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384DE-7604-4676-A6BE-E939165CB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123680-4506-4946-8A4D-7063B2FF7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0568E-1721-494F-9EF5-39A75323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A205-24E3-407B-A1AB-410D1BE900D5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A5E38B-46F4-4B83-AB35-0994D0E2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F0955-24DC-45CE-BD8A-F29382E5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1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B53F6-F238-475F-9C59-6FB3B6A5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F22AEC-83FC-4049-B5DC-33ED6547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99DE4-6669-44D3-965B-B541B139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C9C1-42F4-4322-9CE1-77A45FAAC31A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B3F23-6701-4EEC-ABC1-A8768256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E671A-2740-4A80-9D05-CEE8F23C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7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7C1832-3740-4E53-B19C-A331FEE8E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D70C4C-B890-4FD9-9AF9-1B78AC4A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B7A100-DD5B-497A-8F27-D2DF0E72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EC7-340D-453B-8E1F-F9ED9E56563F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01EB4-3491-46BA-97FB-271D644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F1EF2-A362-45D6-8B81-70C1843F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9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2135E-CCB2-4F53-A5DD-685B6AD3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4B0B8-6736-4112-B0D4-3F837AF5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9DAA9-7F03-4418-B3BF-BFB7C316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0E48-485F-4391-A50E-5B932A0F9803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4BC1C-BAF3-4E6C-A726-00908378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BB218-E12B-4D17-9DF3-66B033BF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4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D26A-D71D-4672-8BDF-70B69059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B50AF-6100-4335-AAFA-B33E3C10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CE338-4C74-45D2-9E73-FD00744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49EE-C4B5-4EB7-94DF-C9ADD6E622EE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9383B-6888-46D9-B54C-E4B13A09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22DECB-C84A-4FEF-B00E-E6895784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54942-DDA8-407D-A8A0-7C161FF0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D30D06-BF7F-40F8-A454-447A5F1C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AEBEB7-B0B9-4BCE-9635-E3B6DC207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9A6DE6-C018-4385-AA21-FFB1CB35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286F-94E2-43F0-BD06-05ED0C662F82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11E1D7-FF82-416A-BBC4-C00876D3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634AF7-6D3C-45D1-A68C-20E0FA65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5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BD1D2-B4B2-4127-8F01-081A42B7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B8D6F2-88EC-4EF8-82BC-53D3BBCC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60910-CA1D-443C-B64F-096758654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9F3B-68D7-4F49-B448-031DCE22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76CC1E-D039-4308-9C7E-16BC42FE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2005A1-2FC6-499F-89A1-958778A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0BC0-2BA2-4A5D-A271-07CFEDB43C98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90E99C-6FCD-46A0-99F0-8372EAB7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70DBBE-C58E-4C4E-9D03-DD14EBCC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18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09B2-FA3E-414D-8F28-F1D377B9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9D6311-04A5-4099-A229-0E861FC0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1431-D1FB-49CB-8CEB-D2295B909FA0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5E78-0930-47E2-BC92-266B15C4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EF1107-6BB5-4E6C-BFCC-B62454A0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8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62CD1B-0D01-4F89-91F8-6AFC741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DFFD-5CC1-4FB2-8164-03D4D0E7AD7C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FDA4B1-9DF3-40A1-A972-5241549C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F5984B-5F6E-4DBB-A535-8D5D2665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8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6A2E0-C73D-4E2E-BF4A-77DB12E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C0245-B4ED-48EA-B4C0-7A3608CD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2E9B50-BC30-419E-8629-7AEB358AE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554DA8-FDC1-429A-B821-94152014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03B0-620D-4E62-BE0E-00CF860E2519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9F9165-B46F-42EA-AD97-20D04349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C9566-54EF-4CAD-9B37-C6D66D53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0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9BA64-128E-45B2-826C-11F3053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F64F0F-5C1D-472B-877F-59419A42D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60976-CC78-4176-84D5-0B75CA4A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8BB93E-B9E9-40F1-8D93-5DF0D718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478A-A047-4C1F-8D82-D956423DE323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810232-64B8-4656-BFE4-1D6600FA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F6211-D6BD-4BDB-BE98-A8AEC94F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2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EC6065-8159-4316-B6AF-FF6B79A6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07E20E-27BB-410D-A7FD-2577E99E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8B2F6-C8BB-4939-B897-AF7B19F4B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4DBA-BF00-437B-894C-773D0AF881EC}" type="datetime1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B9793-EFE7-4857-A607-9DD80027B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8924C-508B-403A-9D21-94BD3B33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A96D-E30A-4A25-B30B-ACF57B6E6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C3A7-350B-4531-A4AB-8943237A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英語論文</a:t>
            </a:r>
            <a:r>
              <a:rPr kumimoji="1" lang="en-US" altLang="ja-JP" b="1" dirty="0"/>
              <a:t>#1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102991-BC5E-45ED-9F43-554FC9E6C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2023/05/08</a:t>
            </a:r>
          </a:p>
          <a:p>
            <a:pPr algn="r"/>
            <a:r>
              <a:rPr lang="en-US" altLang="ja-JP" dirty="0"/>
              <a:t>M1</a:t>
            </a:r>
            <a:endParaRPr kumimoji="1" lang="en-US" altLang="ja-JP" dirty="0"/>
          </a:p>
          <a:p>
            <a:pPr algn="r"/>
            <a:r>
              <a:rPr lang="ja-JP" altLang="en-US" dirty="0"/>
              <a:t>建元　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46DF41-9D50-4F78-B3B0-E0C3DFE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7DC0-A0AE-4665-8A97-F7444104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CLIP(ZSL)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B4846-1246-4B74-AF44-A529F49D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1.3M ImageNet</a:t>
            </a:r>
            <a:r>
              <a:rPr kumimoji="1" lang="ja-JP" altLang="en-US" dirty="0"/>
              <a:t>で事前学習した</a:t>
            </a:r>
            <a:r>
              <a:rPr kumimoji="1" lang="en-US" altLang="ja-JP" dirty="0"/>
              <a:t>CLIP</a:t>
            </a:r>
            <a:r>
              <a:rPr lang="ja-JP" altLang="en-US" dirty="0"/>
              <a:t>を用いた疑似ラベル付与のクラスごとの</a:t>
            </a:r>
            <a:r>
              <a:rPr lang="en-US" altLang="ja-JP" dirty="0"/>
              <a:t>Precision</a:t>
            </a:r>
            <a:r>
              <a:rPr lang="ja-JP" altLang="en-US" dirty="0"/>
              <a:t>と</a:t>
            </a:r>
            <a:r>
              <a:rPr lang="en-US" altLang="ja-JP" dirty="0"/>
              <a:t>Recall</a:t>
            </a:r>
            <a:endParaRPr kumimoji="1" lang="en-US" altLang="ja-JP" dirty="0"/>
          </a:p>
          <a:p>
            <a:r>
              <a:rPr lang="en-US" altLang="ja-JP" dirty="0"/>
              <a:t>Recall</a:t>
            </a:r>
            <a:r>
              <a:rPr lang="ja-JP" altLang="en-US" dirty="0"/>
              <a:t>が高い多数のクラスでは</a:t>
            </a:r>
            <a:r>
              <a:rPr lang="en-US" altLang="ja-JP" dirty="0"/>
              <a:t>Precision</a:t>
            </a:r>
            <a:r>
              <a:rPr lang="ja-JP" altLang="en-US" dirty="0"/>
              <a:t>の低い疑似ラベルを持つことが多い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E5B0BC-8482-4403-B777-B6FF9E04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797732-A731-4A9B-AA73-BCA2353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3230721"/>
            <a:ext cx="5315223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1F177-DDDB-4DFB-A696-D3F290EC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CLIP(ZSL)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EACB78-2D01-4236-83CC-71DF79DC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ベンチマーク結果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C903-A6B5-4574-96F2-1FDF6E2C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332B90-E4FC-428D-87DB-EC048EA7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12" y="2371351"/>
            <a:ext cx="6492176" cy="38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A150A-C306-4435-A793-1CDBBEE4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バイアスの原因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EF6B7-4A31-473E-9EA7-FAB3D7D2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Fixmatch</a:t>
            </a:r>
            <a:r>
              <a:rPr kumimoji="1" lang="ja-JP" altLang="en-US" dirty="0" err="1"/>
              <a:t>の疑</a:t>
            </a:r>
            <a:r>
              <a:rPr kumimoji="1" lang="ja-JP" altLang="en-US" dirty="0"/>
              <a:t>似ラベル混同行列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クラス間の交絡に大きく起因する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4B67A-59EC-49F6-AFB1-C0800A5D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CD9C09-0E5E-49AE-8A07-E7770DB9C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90"/>
          <a:stretch/>
        </p:blipFill>
        <p:spPr>
          <a:xfrm>
            <a:off x="2007046" y="3070649"/>
            <a:ext cx="8177908" cy="31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7641-C211-4C69-9483-D8CF1558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バイアスの原因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0DD76-F919-40CD-A0CF-EC696164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クラス間の相関を分析するため、事前学習</a:t>
            </a:r>
            <a:r>
              <a:rPr kumimoji="1" lang="en-US" altLang="ja-JP" dirty="0"/>
              <a:t>CLIP</a:t>
            </a:r>
            <a:r>
              <a:rPr kumimoji="1" lang="ja-JP" altLang="en-US" dirty="0"/>
              <a:t>から画像エンコーダによって抽出された正規化画像特徴の平均を取得</a:t>
            </a:r>
            <a:endParaRPr kumimoji="1" lang="en-US" altLang="ja-JP" dirty="0"/>
          </a:p>
          <a:p>
            <a:r>
              <a:rPr lang="ja-JP" altLang="en-US" dirty="0"/>
              <a:t>クラスごとに１つの画像重心</a:t>
            </a:r>
            <a:r>
              <a:rPr lang="en-US" altLang="ja-JP" dirty="0"/>
              <a:t>(image centroid)</a:t>
            </a:r>
            <a:r>
              <a:rPr lang="ja-JP" altLang="en-US" dirty="0"/>
              <a:t>を計算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least-10 classes</a:t>
            </a:r>
            <a:r>
              <a:rPr lang="ja-JP" altLang="en-US" dirty="0">
                <a:solidFill>
                  <a:srgbClr val="FF0000"/>
                </a:solidFill>
              </a:rPr>
              <a:t>はクラス間の混同が強い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E650B7-AEA5-452F-9421-351A92DA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F2BC32-B7F6-4D88-A71F-393D7012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957312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99484-7CB2-471B-A7E8-AB0EA4F9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Debiased Pseudo-Labeling(</a:t>
            </a:r>
            <a:r>
              <a:rPr kumimoji="1" lang="en-US" altLang="ja-JP" b="1" dirty="0" err="1"/>
              <a:t>DebiasPL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7DE78-B1DB-4B69-BBA8-464FEA38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異なる分布に従うデータセットとラベルなし画像であっても</a:t>
            </a:r>
            <a:r>
              <a:rPr lang="ja-JP" altLang="en-US" u="sng" dirty="0"/>
              <a:t>クラス分布の事前知識を必要とせず</a:t>
            </a:r>
            <a:r>
              <a:rPr lang="ja-JP" altLang="en-US" dirty="0"/>
              <a:t>、生徒モデルに対する偏った疑似ラベルの影響を</a:t>
            </a:r>
            <a:r>
              <a:rPr lang="ja-JP" altLang="en-US" dirty="0">
                <a:solidFill>
                  <a:srgbClr val="FF0000"/>
                </a:solidFill>
              </a:rPr>
              <a:t>動的に緩和する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07BBA9-169D-46A4-9747-93359B83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4EC905-053E-489A-A620-78A42E25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85" y="3161211"/>
            <a:ext cx="6164830" cy="31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6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AECD0-2A0A-4F5E-9E7E-5EBF3DE2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Controlled Direct Effect(CDE)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F3E6584-B2A6-47D4-9BB3-F2ABC381F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バイアスの影響を緩和するために、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直接的な因果効果を追求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F3E6584-B2A6-47D4-9BB3-F2ABC381F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659E03-7D49-4559-8667-4DBB9005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7A2F616-A50B-4C39-AE59-5E38744D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39" y="2793368"/>
            <a:ext cx="6292518" cy="23388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7DDD358-CBBC-4DC4-B7CD-D132B58BB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494" y="5267191"/>
            <a:ext cx="7406408" cy="7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CC2A4-3773-4857-8795-8CC790C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Controlled Direct Effect(CDE)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50BFAD-CC73-4DC0-8CF2-9A885FE19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平均因果効果（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Average Causal Effect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）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latin typeface="Cambria Math" panose="02040503050406030204" pitchFamily="18" charset="0"/>
                  </a:rPr>
                  <a:t>ある集団に対して潜在的結果変数の差の期待値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lvl="1"/>
                <a:r>
                  <a:rPr lang="en-US" altLang="ja-JP" b="1" dirty="0"/>
                  <a:t>Controlled Direct Effect(CDE)</a:t>
                </a:r>
                <a:endParaRPr kumimoji="1" lang="en-US" altLang="ja-JP" b="1" dirty="0"/>
              </a:p>
              <a:p>
                <a:pPr lvl="2"/>
                <a:r>
                  <a:rPr lang="ja-JP" altLang="en-US" dirty="0"/>
                  <a:t>条件</a:t>
                </a:r>
                <a:r>
                  <a:rPr lang="en-US" altLang="ja-JP" dirty="0"/>
                  <a:t>M</a:t>
                </a:r>
                <a:r>
                  <a:rPr lang="ja-JP" altLang="en-US" dirty="0"/>
                  <a:t>を固定した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Y</a:t>
                </a:r>
                <a:r>
                  <a:rPr lang="ja-JP" altLang="en-US" dirty="0" err="1"/>
                  <a:t>への</a:t>
                </a:r>
                <a:r>
                  <a:rPr lang="ja-JP" altLang="en-US" dirty="0"/>
                  <a:t>影響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50BFAD-CC73-4DC0-8CF2-9A885FE19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CE231-C386-4806-B269-461DE491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7A854B-06B7-416B-8ACE-171AE675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108" y="4253843"/>
            <a:ext cx="3432968" cy="9781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769EFA-E65F-4DDE-9CDD-2216CD5F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277" y="5563368"/>
            <a:ext cx="2900631" cy="6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3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F01F2-9991-4140-82EA-73A79A21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Approximated Controlled Direct Effect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14E5B-CBA2-46B9-8A18-E074DC11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すべての訓練データ１つずつで</a:t>
            </a:r>
            <a:r>
              <a:rPr kumimoji="1" lang="ja-JP" altLang="en-US" b="1" dirty="0"/>
              <a:t>反実仮想</a:t>
            </a:r>
            <a:r>
              <a:rPr lang="ja-JP" altLang="en-US" b="1" dirty="0"/>
              <a:t>結果</a:t>
            </a:r>
            <a:r>
              <a:rPr lang="en-US" altLang="ja-JP" b="1" dirty="0"/>
              <a:t>(counterfactual outcome)</a:t>
            </a:r>
            <a:r>
              <a:rPr lang="ja-JP" altLang="en-US" dirty="0"/>
              <a:t>を測定するのは計算がかかる</a:t>
            </a:r>
            <a:endParaRPr lang="en-US" altLang="ja-JP" dirty="0"/>
          </a:p>
          <a:p>
            <a:r>
              <a:rPr kumimoji="1" lang="en-US" altLang="ja-JP" dirty="0"/>
              <a:t>ACDE</a:t>
            </a:r>
            <a:r>
              <a:rPr kumimoji="1" lang="ja-JP" altLang="en-US" dirty="0"/>
              <a:t>はバイアスが大きく変化しない前提なので近似として用いる</a:t>
            </a:r>
            <a:endParaRPr kumimoji="1" lang="en-US" altLang="ja-JP" dirty="0"/>
          </a:p>
          <a:p>
            <a:r>
              <a:rPr lang="ja-JP" altLang="en-US" dirty="0"/>
              <a:t>反実推論を用いた脱バイアスロジット関数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3DBF7-B5E7-4DD4-8551-400CB5E5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02C05C-6B22-49BB-81FA-25BDB2FF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240" y="4026568"/>
            <a:ext cx="5087519" cy="21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28B10-A739-4C53-AD4F-B2E07133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Adaptive Marginal Loss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84939F-E2E4-4442-BEBE-1AAFC0A08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偏りの少ないクラスと大きいクラスのマージンを大きくする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大きいクラスが他のクラスを圧倒しないように調整</a:t>
                </a:r>
                <a:endParaRPr kumimoji="1" lang="en-US" altLang="ja-JP" dirty="0"/>
              </a:p>
              <a:p>
                <a:r>
                  <a:rPr lang="en-US" altLang="ja-JP" dirty="0"/>
                  <a:t>AML</a:t>
                </a:r>
                <a:r>
                  <a:rPr lang="ja-JP" altLang="en-US" dirty="0"/>
                  <a:t>の定式化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en-US" altLang="ja-JP" dirty="0"/>
                  <a:t>AML</a:t>
                </a:r>
                <a:r>
                  <a:rPr kumimoji="1" lang="ja-JP" altLang="en-US" dirty="0"/>
                  <a:t>を用いて、</a:t>
                </a:r>
                <a:r>
                  <a:rPr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ja-JP" altLang="en-US" b="0" dirty="0">
                    <a:ea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を置換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84939F-E2E4-4442-BEBE-1AAFC0A08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D618C0-F9E2-4FFF-9D4A-70BF089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2E5A5B-7F38-42CE-B10B-5BF598BF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53" y="3464928"/>
            <a:ext cx="7262093" cy="13704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D0237A0-F739-47C8-978E-00D6E297B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94" y="4835376"/>
            <a:ext cx="4591286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7A0C9-AB2E-47EF-8098-963BDA9A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従来手法との比較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925BA-4785-4749-AF85-6BC82118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従来手法ではマージンの調整は静的だった</a:t>
            </a:r>
            <a:endParaRPr kumimoji="1" lang="en-US" altLang="ja-JP" dirty="0"/>
          </a:p>
          <a:p>
            <a:r>
              <a:rPr lang="ja-JP" altLang="en-US" dirty="0"/>
              <a:t>提案手法では動的な変化の過程であるべきと主張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53079E-2D71-4C6E-A8B5-0DE9BBFD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AE4A64-F393-4C47-854B-9C4F59E5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59" y="2747767"/>
            <a:ext cx="4515082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09379-37D4-40F6-8820-B3D9375B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論文の概要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988DE-E46C-4D39-9CE3-F95EA7E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タイトル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b="1" dirty="0"/>
              <a:t>Debiased Learning from Naturally Imbalanced Pseudo-Labels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執筆者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Xudong</a:t>
            </a:r>
            <a:r>
              <a:rPr kumimoji="1" lang="en-US" altLang="ja-JP" dirty="0"/>
              <a:t> Wang, </a:t>
            </a:r>
            <a:r>
              <a:rPr kumimoji="1" lang="en-US" altLang="ja-JP" dirty="0" err="1"/>
              <a:t>Zhirong</a:t>
            </a:r>
            <a:r>
              <a:rPr kumimoji="1" lang="en-US" altLang="ja-JP" dirty="0"/>
              <a:t> Wu, Long Lian, Stella X, Yu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掲載</a:t>
            </a:r>
            <a:endParaRPr lang="en-US" altLang="ja-JP" dirty="0"/>
          </a:p>
          <a:p>
            <a:pPr lvl="1"/>
            <a:r>
              <a:rPr kumimoji="1" lang="en-US" altLang="ja-JP" dirty="0"/>
              <a:t>CVPR</a:t>
            </a:r>
            <a:r>
              <a:rPr lang="ja-JP" altLang="en-US" dirty="0"/>
              <a:t> </a:t>
            </a:r>
            <a:r>
              <a:rPr lang="en-US" altLang="ja-JP" dirty="0"/>
              <a:t>2022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選択理由</a:t>
            </a:r>
            <a:endParaRPr kumimoji="1" lang="en-US" altLang="ja-JP" dirty="0"/>
          </a:p>
          <a:p>
            <a:pPr lvl="1"/>
            <a:r>
              <a:rPr lang="en-US" altLang="ja-JP" dirty="0"/>
              <a:t>SSL(</a:t>
            </a:r>
            <a:r>
              <a:rPr lang="ja-JP" altLang="en-US" dirty="0"/>
              <a:t>・</a:t>
            </a:r>
            <a:r>
              <a:rPr lang="en-US" altLang="ja-JP" dirty="0"/>
              <a:t>ZSL)</a:t>
            </a:r>
            <a:r>
              <a:rPr lang="ja-JP" altLang="en-US" dirty="0"/>
              <a:t>において予測のバイアスを改善する研究であるため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9B1A98-E401-4F9F-B1E6-B0AAD431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9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D03C-1BCF-4A5E-828F-0CD3CE26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実験</a:t>
            </a:r>
            <a:r>
              <a:rPr kumimoji="1" lang="en-US" altLang="ja-JP" b="1" dirty="0"/>
              <a:t>(SSL)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702A67-474B-460E-88C3-0DBC2A72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CIFAR10, CIFAR10-LT, ImageNet-1K</a:t>
            </a:r>
            <a:r>
              <a:rPr kumimoji="1" lang="ja-JP" altLang="en-US" dirty="0"/>
              <a:t>などで検証</a:t>
            </a:r>
            <a:endParaRPr kumimoji="1" lang="en-US" altLang="ja-JP" dirty="0"/>
          </a:p>
          <a:p>
            <a:r>
              <a:rPr lang="ja-JP" altLang="en-US" dirty="0"/>
              <a:t>クラス分布に関する予備知識ない場合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5F7DF3-AD88-45F8-846F-04812224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45EF6C3-AD41-4271-8A98-93BB800F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65" y="2949393"/>
            <a:ext cx="9144470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8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27BC6-A27C-4EFD-BD8E-32C9B8E0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不均衡率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8C1C59D-3AC2-4202-A714-C33992D1C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（疑似ラベルの）</a:t>
                </a:r>
                <a:r>
                  <a:rPr kumimoji="1" lang="ja-JP" altLang="en-US" b="1" dirty="0"/>
                  <a:t>クラス間でのバランスを測る</a:t>
                </a:r>
                <a:endParaRPr kumimoji="1" lang="en-US" altLang="ja-JP" b="1" dirty="0"/>
              </a:p>
              <a:p>
                <a:pPr lvl="1"/>
                <a:r>
                  <a:rPr kumimoji="1" lang="ja-JP" altLang="en-US" dirty="0"/>
                  <a:t>データセット</a:t>
                </a:r>
                <a:r>
                  <a:rPr kumimoji="1" lang="en-US" altLang="ja-JP" dirty="0"/>
                  <a:t>:N</a:t>
                </a:r>
                <a:r>
                  <a:rPr lang="ja-JP" altLang="en-US" dirty="0"/>
                  <a:t> クラス</a:t>
                </a:r>
                <a:r>
                  <a:rPr lang="en-US" altLang="ja-JP" dirty="0"/>
                  <a:t>:C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⋯ ≥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クラスごとのデータ数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100, 200</m:t>
                        </m:r>
                      </m:e>
                    </m:d>
                  </m:oMath>
                </a14:m>
                <a:r>
                  <a:rPr kumimoji="1" lang="ja-JP" altLang="en-US" dirty="0"/>
                  <a:t>とはクラスの最大と最小で</a:t>
                </a:r>
                <a:r>
                  <a:rPr kumimoji="1" lang="en-US" altLang="ja-JP" dirty="0"/>
                  <a:t>100~200</a:t>
                </a:r>
                <a:r>
                  <a:rPr kumimoji="1" lang="ja-JP" altLang="en-US" dirty="0"/>
                  <a:t>倍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8C1C59D-3AC2-4202-A714-C33992D1C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32FFC5-141C-4DF3-9AF8-2C6FF2DB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A8C3A-58BE-4D07-89D2-85CDC2EE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890759" cy="365125"/>
          </a:xfrm>
        </p:spPr>
        <p:txBody>
          <a:bodyPr/>
          <a:lstStyle/>
          <a:p>
            <a:r>
              <a:rPr lang="en-US" altLang="ja-JP" dirty="0"/>
              <a:t>Chen Wei, </a:t>
            </a:r>
            <a:r>
              <a:rPr lang="en-US" altLang="ja-JP" dirty="0" err="1"/>
              <a:t>Kihyuk</a:t>
            </a:r>
            <a:r>
              <a:rPr lang="en-US" altLang="ja-JP" dirty="0"/>
              <a:t> Sohn, Clayton </a:t>
            </a:r>
            <a:r>
              <a:rPr lang="en-US" altLang="ja-JP" dirty="0" err="1"/>
              <a:t>Mellina</a:t>
            </a:r>
            <a:r>
              <a:rPr lang="en-US" altLang="ja-JP" dirty="0"/>
              <a:t>, Alan Yuille, and</a:t>
            </a:r>
            <a:r>
              <a:rPr lang="ja-JP" altLang="en-US" dirty="0"/>
              <a:t> </a:t>
            </a:r>
            <a:r>
              <a:rPr lang="en-US" altLang="ja-JP" dirty="0"/>
              <a:t>Fan Yang. Crest: A class-rebalancing self-training framework</a:t>
            </a:r>
          </a:p>
          <a:p>
            <a:r>
              <a:rPr lang="en-US" altLang="ja-JP" dirty="0"/>
              <a:t>for imbalanced semi-supervised learning. </a:t>
            </a:r>
          </a:p>
          <a:p>
            <a:r>
              <a:rPr lang="en-US" altLang="ja-JP" dirty="0"/>
              <a:t>In Proceedings of the IEEE/CVF Conference on Computer Vision and Pattern Recognition, pages 10857–10866, 2021. 2,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90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50EB1-A9A2-42ED-8D45-EE0AAE0F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実験</a:t>
            </a:r>
            <a:r>
              <a:rPr kumimoji="1" lang="en-US" altLang="ja-JP" b="1" dirty="0"/>
              <a:t>(SSL)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863C3-F929-4E83-B6B9-C5B899DD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ラベル付きデータの割合を変えて検証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2F722-E3EE-4732-9DEE-D47DDB3F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D57282-1095-49FA-AB89-7A7B7AAB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14" y="2625526"/>
            <a:ext cx="9157171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AB1BC-8C18-46DF-9F31-DB643882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実験</a:t>
            </a:r>
            <a:r>
              <a:rPr kumimoji="1" lang="en-US" altLang="ja-JP" b="1" dirty="0"/>
              <a:t>(SSL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8284C-E49B-429D-BB8E-2662028D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ラベル付きとなしの分布で異なる分布で従う場合</a:t>
            </a:r>
            <a:endParaRPr kumimoji="1" lang="en-US" altLang="ja-JP" dirty="0"/>
          </a:p>
          <a:p>
            <a:r>
              <a:rPr kumimoji="1" lang="en-US" altLang="ja-JP" dirty="0"/>
              <a:t>CIFAR10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SSL</a:t>
            </a:r>
            <a:r>
              <a:rPr kumimoji="1" lang="ja-JP" altLang="en-US" dirty="0"/>
              <a:t>手法の比較で</a:t>
            </a:r>
            <a:r>
              <a:rPr kumimoji="1" lang="en-US" altLang="ja-JP" dirty="0"/>
              <a:t>5 fold</a:t>
            </a:r>
            <a:r>
              <a:rPr kumimoji="1" lang="ja-JP" altLang="en-US" dirty="0"/>
              <a:t>の平均で</a:t>
            </a:r>
            <a:r>
              <a:rPr kumimoji="1" lang="en-US" altLang="ja-JP" dirty="0"/>
              <a:t>Top-1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AC2EA2-38EC-4E84-80DC-214D08F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7C63342-182E-4BFA-B8DA-24A6890CA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70"/>
          <a:stretch/>
        </p:blipFill>
        <p:spPr>
          <a:xfrm>
            <a:off x="1000542" y="3657552"/>
            <a:ext cx="4933117" cy="21036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D33773-4586-42B5-B3A5-766CDD22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2"/>
            <a:ext cx="4419827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2433B-A2D1-4F66-82B3-7F0E38FE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実験</a:t>
            </a:r>
            <a:r>
              <a:rPr kumimoji="1" lang="en-US" altLang="ja-JP" b="1" dirty="0"/>
              <a:t>(ZSL)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39D24-31D8-40EA-8CC8-90C23DD8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ImageNet-1K</a:t>
            </a:r>
            <a:r>
              <a:rPr kumimoji="1" lang="ja-JP" altLang="en-US" dirty="0" err="1"/>
              <a:t>での</a:t>
            </a:r>
            <a:r>
              <a:rPr kumimoji="1" lang="en-US" altLang="ja-JP" dirty="0"/>
              <a:t>ZSL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F2B5FE-6905-45D2-A388-E8337801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E8CE92-4D3C-40ED-B823-403E8DFB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105" y="2614369"/>
            <a:ext cx="4765790" cy="38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4A-B007-4F8E-B712-8AA12945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実験</a:t>
            </a:r>
            <a:r>
              <a:rPr kumimoji="1" lang="en-US" altLang="ja-JP" b="1" dirty="0"/>
              <a:t>(ZSL)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C468B-58EA-43A0-8E5F-85808A75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様々なデータセットで</a:t>
            </a:r>
            <a:r>
              <a:rPr kumimoji="1" lang="en-US" altLang="ja-JP" dirty="0"/>
              <a:t>ZSL</a:t>
            </a:r>
            <a:r>
              <a:rPr kumimoji="1" lang="ja-JP" altLang="en-US" dirty="0"/>
              <a:t>を行った場合での</a:t>
            </a:r>
            <a:r>
              <a:rPr kumimoji="1" lang="en-US" altLang="ja-JP" dirty="0" err="1"/>
              <a:t>DebiasPL</a:t>
            </a:r>
            <a:r>
              <a:rPr kumimoji="1" lang="ja-JP" altLang="en-US" dirty="0"/>
              <a:t>はドメインシフトに対してより強い</a:t>
            </a:r>
            <a:r>
              <a:rPr lang="ja-JP" altLang="ja-JP" dirty="0"/>
              <a:t>頑健性</a:t>
            </a:r>
            <a:r>
              <a:rPr lang="ja-JP" altLang="en-US" dirty="0"/>
              <a:t>を示す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D45F25-940A-4B90-A684-A37E4DBE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FA6D47-9B05-490A-9DAE-811F820F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64" y="2807787"/>
            <a:ext cx="5094472" cy="35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5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7E35F-4682-449B-B981-C23F151E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494180-91EC-4681-B717-55662E92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偏った疑似ラベルの原因がクラス間の交絡に起因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提案手法は</a:t>
            </a:r>
            <a:r>
              <a:rPr lang="en-US" altLang="ja-JP" dirty="0"/>
              <a:t>SSL</a:t>
            </a:r>
            <a:r>
              <a:rPr lang="ja-JP" altLang="en-US" dirty="0"/>
              <a:t>・</a:t>
            </a:r>
            <a:r>
              <a:rPr lang="en-US" altLang="ja-JP" dirty="0"/>
              <a:t>ZSL</a:t>
            </a:r>
            <a:r>
              <a:rPr lang="ja-JP" altLang="en-US" dirty="0"/>
              <a:t>ともに従来手法を超える精度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様々なデータセット</a:t>
            </a:r>
            <a:r>
              <a:rPr lang="en-US" altLang="ja-JP" dirty="0"/>
              <a:t>(CIFAR10, ImageNet-1K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であっても精度がよい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B9E8EC-746A-4D17-9F43-A252F14E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E3F3-4E6A-4AC2-B5E0-126CD74D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82976-37E4-456B-85BD-BC7865E3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疑似ラベル</a:t>
            </a:r>
            <a:r>
              <a:rPr kumimoji="1" lang="ja-JP" altLang="en-US" dirty="0"/>
              <a:t>は、データセットで事前学習したモデルが</a:t>
            </a:r>
            <a:r>
              <a:rPr kumimoji="1" lang="ja-JP" altLang="en-US" u="sng" dirty="0"/>
              <a:t>ラベル付かない画像に対して予測値をラベル</a:t>
            </a:r>
            <a:r>
              <a:rPr kumimoji="1" lang="ja-JP" altLang="en-US" dirty="0"/>
              <a:t>として扱い、データセットと組み合わせる半教師あり学習の手法として広く利用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049C536-8B26-4EDC-AB2C-02A8D84D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83" y="3429000"/>
            <a:ext cx="7213634" cy="2434267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ED4C91-C69E-4DA4-B7FE-6B602E01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1C60C-824B-4382-9365-13DAB1B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8E302-76C1-4740-9585-B0325B65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既存の厳選されクラスのバランスのとれた</a:t>
            </a:r>
            <a:r>
              <a:rPr lang="ja-JP" altLang="en-US" dirty="0">
                <a:solidFill>
                  <a:srgbClr val="FF0000"/>
                </a:solidFill>
              </a:rPr>
              <a:t>データセットで事前学習したモデルであっても</a:t>
            </a:r>
            <a:r>
              <a:rPr lang="ja-JP" altLang="en-US" b="1" dirty="0">
                <a:solidFill>
                  <a:srgbClr val="FF0000"/>
                </a:solidFill>
              </a:rPr>
              <a:t>疑似ラベルの付与に偏りが生じる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不均衡なラベルによってモデルの精度にも影響でてしまうため、</a:t>
            </a:r>
            <a:r>
              <a:rPr lang="ja-JP" altLang="en-US" dirty="0">
                <a:solidFill>
                  <a:srgbClr val="FF0000"/>
                </a:solidFill>
              </a:rPr>
              <a:t>バイアスを除去する手法が必要</a:t>
            </a:r>
            <a:r>
              <a:rPr lang="ja-JP" altLang="en-US" dirty="0"/>
              <a:t>となっている</a:t>
            </a: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C269ED-F61F-4832-9868-A94FB7AC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54" y="4243040"/>
            <a:ext cx="6742691" cy="2438497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8F7603-7006-4F76-8DEC-42B27787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04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F6FD3-D16D-4249-AD2D-04908BF0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21555-A3DE-43E0-BF10-9D746AF5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擬似ラベルは、バランスのとれた</a:t>
            </a:r>
            <a:r>
              <a:rPr lang="ja-JP" altLang="en-US" dirty="0"/>
              <a:t>データセット</a:t>
            </a:r>
            <a:r>
              <a:rPr lang="ja-JP" altLang="ja-JP" dirty="0"/>
              <a:t>で学習しバランスのとれた</a:t>
            </a:r>
            <a:r>
              <a:rPr lang="ja-JP" altLang="en-US" dirty="0"/>
              <a:t>疑似ラベル</a:t>
            </a:r>
            <a:r>
              <a:rPr lang="ja-JP" altLang="ja-JP" dirty="0"/>
              <a:t>で評価した場合でも、内在するデータの類似性により自然に</a:t>
            </a:r>
            <a:r>
              <a:rPr lang="ja-JP" altLang="en-US" dirty="0"/>
              <a:t>バイアスがかかる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疑似ラベルに起因する不均衡な分類問題において、動的にバイアスを除去する脱バイアス学習を提案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ImageNet-1K</a:t>
            </a:r>
            <a:r>
              <a:rPr kumimoji="1" lang="ja-JP" altLang="en-US" dirty="0"/>
              <a:t>においてアノテーション</a:t>
            </a:r>
            <a:r>
              <a:rPr kumimoji="1" lang="en-US" altLang="ja-JP" dirty="0"/>
              <a:t>0.2%</a:t>
            </a:r>
            <a:r>
              <a:rPr lang="ja-JP" altLang="en-US" dirty="0"/>
              <a:t>の</a:t>
            </a:r>
            <a:r>
              <a:rPr kumimoji="1" lang="en-US" altLang="ja-JP" dirty="0"/>
              <a:t>SS</a:t>
            </a:r>
            <a:r>
              <a:rPr lang="ja-JP" altLang="en-US" dirty="0"/>
              <a:t>Ｌでは</a:t>
            </a:r>
            <a:r>
              <a:rPr lang="en-US" altLang="ja-JP" dirty="0"/>
              <a:t>26%</a:t>
            </a:r>
            <a:r>
              <a:rPr lang="ja-JP" altLang="en-US" dirty="0" err="1"/>
              <a:t>、</a:t>
            </a:r>
            <a:r>
              <a:rPr lang="en-US" altLang="ja-JP" dirty="0"/>
              <a:t>ZSL</a:t>
            </a:r>
            <a:r>
              <a:rPr lang="ja-JP" altLang="en-US" dirty="0"/>
              <a:t>では</a:t>
            </a:r>
            <a:r>
              <a:rPr lang="en-US" altLang="ja-JP" dirty="0"/>
              <a:t>9%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B6F372-A271-44F2-97F8-3529FD84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7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93E97-7D0B-4373-8B7B-6DE547C5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Fixmatch</a:t>
            </a:r>
            <a:r>
              <a:rPr lang="en-US" altLang="ja-JP" b="1" dirty="0"/>
              <a:t>(Semi-Supervised </a:t>
            </a:r>
            <a:r>
              <a:rPr lang="en-US" altLang="ja-JP" b="1" dirty="0" err="1"/>
              <a:t>Learnig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642C7D2-78C7-4DFF-8D2B-F8AAE26F1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consistency regularization(</a:t>
                </a:r>
                <a:r>
                  <a:rPr lang="ja-JP" altLang="en-US" dirty="0"/>
                  <a:t>一致性正規化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Pseudo-Labeling(</a:t>
                </a:r>
                <a:r>
                  <a:rPr lang="ja-JP" altLang="en-US" dirty="0"/>
                  <a:t>疑似ラベル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を組み合わせた手法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L</a:t>
                </a:r>
                <a:r>
                  <a:rPr kumimoji="1" lang="en-US" altLang="ja-JP" dirty="0"/>
                  <a:t>abeled: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 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r>
                  <a:rPr kumimoji="1" lang="en-US" altLang="ja-JP" dirty="0"/>
                  <a:t>Unlabeled: dataset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入力画像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</a:p>
              <a:p>
                <a:pPr lvl="1"/>
                <a:r>
                  <a:rPr kumimoji="1" lang="en-US" altLang="ja-JP" dirty="0"/>
                  <a:t>C</a:t>
                </a:r>
                <a:r>
                  <a:rPr lang="ja-JP" altLang="en-US" dirty="0"/>
                  <a:t>個のクラス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 …,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ja-JP" altLang="en-US" dirty="0"/>
                  <a:t> 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642C7D2-78C7-4DFF-8D2B-F8AAE26F1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C3EFDD-CCF4-49B6-97B1-5D251D6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7A7A92-A3BE-4479-A8FB-65970E3F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4001294"/>
            <a:ext cx="4535518" cy="21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76311-8FD0-4E14-8E39-472A05DB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Fixmatch</a:t>
            </a:r>
            <a:r>
              <a:rPr lang="en-US" altLang="ja-JP" b="1" dirty="0"/>
              <a:t>(SSL)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E479BD7-4663-48A6-93BC-307B032FD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最適化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モデル予測と正解との交差エントロピー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教師なし損失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≥ 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E479BD7-4663-48A6-93BC-307B032FD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E113FE-A23B-4D74-838B-B440F98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7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CA0A9-FE7B-4FE1-ADF4-AB9D4E22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Fixmatch</a:t>
            </a:r>
            <a:r>
              <a:rPr kumimoji="1" lang="en-US" altLang="ja-JP" b="1" dirty="0"/>
              <a:t>(SSL)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D4962-015D-4DD7-9C82-A9164D8F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ラベル付き、ラベルなしともに厳選されクラスバランスがとれたデータを学習した場合でも疑似ラベルのクラスバランスは悪い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0D509B-3FAA-4AFC-9418-A161112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5FC877-B978-4E0C-A3DB-ED6542E3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28" y="2931905"/>
            <a:ext cx="4905943" cy="34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1031E-EFEB-4B26-9443-CB6D0B6C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CLIP(Zero-Shot Learning)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B33B0-7B48-4331-8840-7845F824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image – text</a:t>
            </a:r>
            <a:r>
              <a:rPr lang="ja-JP" altLang="en-US" dirty="0"/>
              <a:t>の対になったデータをそれぞれエンコードした後、コサイン類似度を使って高くなるよう学習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0FF412-4A91-40E8-9F89-EB7A24D2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F42B25-5D84-42C4-B72D-29A23612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58" y="3212149"/>
            <a:ext cx="6483683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947</Words>
  <Application>Microsoft Office PowerPoint</Application>
  <PresentationFormat>ワイド画面</PresentationFormat>
  <Paragraphs>142</Paragraphs>
  <Slides>26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英語論文#1</vt:lpstr>
      <vt:lpstr>論文の概要</vt:lpstr>
      <vt:lpstr>背景</vt:lpstr>
      <vt:lpstr>背景</vt:lpstr>
      <vt:lpstr>導入</vt:lpstr>
      <vt:lpstr>Fixmatch(Semi-Supervised Learnig)</vt:lpstr>
      <vt:lpstr>Fixmatch(SSL)</vt:lpstr>
      <vt:lpstr>Fixmatch(SSL)</vt:lpstr>
      <vt:lpstr>CLIP(Zero-Shot Learning)</vt:lpstr>
      <vt:lpstr>CLIP(ZSL)</vt:lpstr>
      <vt:lpstr>CLIP(ZSL)</vt:lpstr>
      <vt:lpstr>バイアスの原因</vt:lpstr>
      <vt:lpstr>バイアスの原因</vt:lpstr>
      <vt:lpstr>Debiased Pseudo-Labeling(DebiasPL)</vt:lpstr>
      <vt:lpstr>Controlled Direct Effect(CDE)</vt:lpstr>
      <vt:lpstr>Controlled Direct Effect(CDE)</vt:lpstr>
      <vt:lpstr>Approximated Controlled Direct Effect</vt:lpstr>
      <vt:lpstr>Adaptive Marginal Loss</vt:lpstr>
      <vt:lpstr>従来手法との比較</vt:lpstr>
      <vt:lpstr>実験(SSL)</vt:lpstr>
      <vt:lpstr>不均衡率</vt:lpstr>
      <vt:lpstr>実験(SSL)</vt:lpstr>
      <vt:lpstr>実験(SSL)</vt:lpstr>
      <vt:lpstr>実験(ZSL)</vt:lpstr>
      <vt:lpstr>実験(ZSL)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英語論文</dc:title>
  <dc:creator>b042ff</dc:creator>
  <cp:lastModifiedBy>b042ff</cp:lastModifiedBy>
  <cp:revision>45</cp:revision>
  <dcterms:created xsi:type="dcterms:W3CDTF">2023-05-07T20:53:06Z</dcterms:created>
  <dcterms:modified xsi:type="dcterms:W3CDTF">2023-06-13T14:05:12Z</dcterms:modified>
</cp:coreProperties>
</file>