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60" r:id="rId4"/>
    <p:sldId id="316" r:id="rId5"/>
    <p:sldId id="261" r:id="rId6"/>
    <p:sldId id="263" r:id="rId7"/>
    <p:sldId id="299" r:id="rId8"/>
    <p:sldId id="301" r:id="rId9"/>
    <p:sldId id="300" r:id="rId10"/>
    <p:sldId id="264" r:id="rId11"/>
    <p:sldId id="304" r:id="rId12"/>
    <p:sldId id="318" r:id="rId13"/>
    <p:sldId id="317" r:id="rId14"/>
    <p:sldId id="302" r:id="rId15"/>
    <p:sldId id="319" r:id="rId16"/>
    <p:sldId id="305" r:id="rId17"/>
    <p:sldId id="320" r:id="rId18"/>
    <p:sldId id="306" r:id="rId19"/>
    <p:sldId id="321" r:id="rId20"/>
    <p:sldId id="322" r:id="rId21"/>
    <p:sldId id="273" r:id="rId22"/>
    <p:sldId id="308" r:id="rId23"/>
    <p:sldId id="307" r:id="rId24"/>
    <p:sldId id="309" r:id="rId25"/>
    <p:sldId id="310" r:id="rId26"/>
    <p:sldId id="311" r:id="rId27"/>
    <p:sldId id="312" r:id="rId28"/>
    <p:sldId id="313" r:id="rId29"/>
    <p:sldId id="314" r:id="rId30"/>
    <p:sldId id="315"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88039" autoAdjust="0"/>
  </p:normalViewPr>
  <p:slideViewPr>
    <p:cSldViewPr snapToGrid="0">
      <p:cViewPr varScale="1">
        <p:scale>
          <a:sx n="64" d="100"/>
          <a:sy n="64" d="100"/>
        </p:scale>
        <p:origin x="768" y="48"/>
      </p:cViewPr>
      <p:guideLst/>
    </p:cSldViewPr>
  </p:slideViewPr>
  <p:outlineViewPr>
    <p:cViewPr>
      <p:scale>
        <a:sx n="33" d="100"/>
        <a:sy n="33" d="100"/>
      </p:scale>
      <p:origin x="0" y="-8800"/>
    </p:cViewPr>
  </p:outlineViewPr>
  <p:notesTextViewPr>
    <p:cViewPr>
      <p:scale>
        <a:sx n="1" d="1"/>
        <a:sy n="1" d="1"/>
      </p:scale>
      <p:origin x="0" y="0"/>
    </p:cViewPr>
  </p:notesTextViewPr>
  <p:sorterViewPr>
    <p:cViewPr>
      <p:scale>
        <a:sx n="100" d="100"/>
        <a:sy n="100" d="100"/>
      </p:scale>
      <p:origin x="0" y="-24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76F28-6B10-47FB-9085-F8A89FA3FB3A}" type="datetimeFigureOut">
              <a:rPr kumimoji="1" lang="ja-JP" altLang="en-US" smtClean="0"/>
              <a:t>2023/12/11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48306A-C07E-4032-B120-E6C9C3B87A3A}" type="slidenum">
              <a:rPr kumimoji="1" lang="ja-JP" altLang="en-US" smtClean="0"/>
              <a:t>‹#›</a:t>
            </a:fld>
            <a:endParaRPr kumimoji="1" lang="ja-JP" altLang="en-US"/>
          </a:p>
        </p:txBody>
      </p:sp>
    </p:spTree>
    <p:extLst>
      <p:ext uri="{BB962C8B-B14F-4D97-AF65-F5344CB8AC3E}">
        <p14:creationId xmlns:p14="http://schemas.microsoft.com/office/powerpoint/2010/main" val="3402018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軽量リモートセンシング画像超解像度のための距離注意残余ネットワーク</a:t>
            </a:r>
          </a:p>
        </p:txBody>
      </p:sp>
      <p:sp>
        <p:nvSpPr>
          <p:cNvPr id="4" name="スライド番号プレースホルダー 3"/>
          <p:cNvSpPr>
            <a:spLocks noGrp="1"/>
          </p:cNvSpPr>
          <p:nvPr>
            <p:ph type="sldNum" sz="quarter" idx="5"/>
          </p:nvPr>
        </p:nvSpPr>
        <p:spPr/>
        <p:txBody>
          <a:bodyPr/>
          <a:lstStyle/>
          <a:p>
            <a:fld id="{B448306A-C07E-4032-B120-E6C9C3B87A3A}" type="slidenum">
              <a:rPr kumimoji="1" lang="ja-JP" altLang="en-US" smtClean="0"/>
              <a:t>2</a:t>
            </a:fld>
            <a:endParaRPr kumimoji="1" lang="ja-JP" altLang="en-US"/>
          </a:p>
        </p:txBody>
      </p:sp>
    </p:spTree>
    <p:extLst>
      <p:ext uri="{BB962C8B-B14F-4D97-AF65-F5344CB8AC3E}">
        <p14:creationId xmlns:p14="http://schemas.microsoft.com/office/powerpoint/2010/main" val="3991291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448306A-C07E-4032-B120-E6C9C3B87A3A}" type="slidenum">
              <a:rPr kumimoji="1" lang="ja-JP" altLang="en-US" smtClean="0"/>
              <a:t>5</a:t>
            </a:fld>
            <a:endParaRPr kumimoji="1" lang="ja-JP" altLang="en-US"/>
          </a:p>
        </p:txBody>
      </p:sp>
    </p:spTree>
    <p:extLst>
      <p:ext uri="{BB962C8B-B14F-4D97-AF65-F5344CB8AC3E}">
        <p14:creationId xmlns:p14="http://schemas.microsoft.com/office/powerpoint/2010/main" val="2040142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ドメインシフト</a:t>
            </a:r>
            <a:r>
              <a:rPr kumimoji="1" lang="en-US" altLang="ja-JP" dirty="0"/>
              <a:t>p</a:t>
            </a:r>
            <a:r>
              <a:rPr kumimoji="1" lang="ja-JP" altLang="en-US" dirty="0"/>
              <a:t>の適切な大きさ。式３のガンマに伴うラグランジュ緩和とみなす</a:t>
            </a:r>
          </a:p>
        </p:txBody>
      </p:sp>
      <p:sp>
        <p:nvSpPr>
          <p:cNvPr id="4" name="スライド番号プレースホルダー 3"/>
          <p:cNvSpPr>
            <a:spLocks noGrp="1"/>
          </p:cNvSpPr>
          <p:nvPr>
            <p:ph type="sldNum" sz="quarter" idx="5"/>
          </p:nvPr>
        </p:nvSpPr>
        <p:spPr/>
        <p:txBody>
          <a:bodyPr/>
          <a:lstStyle/>
          <a:p>
            <a:fld id="{B448306A-C07E-4032-B120-E6C9C3B87A3A}" type="slidenum">
              <a:rPr kumimoji="1" lang="ja-JP" altLang="en-US" smtClean="0"/>
              <a:t>15</a:t>
            </a:fld>
            <a:endParaRPr kumimoji="1" lang="ja-JP" altLang="en-US"/>
          </a:p>
        </p:txBody>
      </p:sp>
    </p:spTree>
    <p:extLst>
      <p:ext uri="{BB962C8B-B14F-4D97-AF65-F5344CB8AC3E}">
        <p14:creationId xmlns:p14="http://schemas.microsoft.com/office/powerpoint/2010/main" val="1066210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5781E-3681-487C-BE5E-DE1DD102C3E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B9A84DA-5C3D-49E2-9CF5-894C690A15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4E44A6F-D2A8-40C3-99C5-A5B6577C0CB5}"/>
              </a:ext>
            </a:extLst>
          </p:cNvPr>
          <p:cNvSpPr>
            <a:spLocks noGrp="1"/>
          </p:cNvSpPr>
          <p:nvPr>
            <p:ph type="dt" sz="half" idx="10"/>
          </p:nvPr>
        </p:nvSpPr>
        <p:spPr/>
        <p:txBody>
          <a:bodyPr/>
          <a:lstStyle/>
          <a:p>
            <a:fld id="{C1EAF33E-4E74-4F8A-A4D0-5351A5F98A5E}" type="datetime1">
              <a:rPr kumimoji="1" lang="ja-JP" altLang="en-US" smtClean="0"/>
              <a:t>2023/12/11</a:t>
            </a:fld>
            <a:endParaRPr kumimoji="1" lang="ja-JP" altLang="en-US"/>
          </a:p>
        </p:txBody>
      </p:sp>
      <p:sp>
        <p:nvSpPr>
          <p:cNvPr id="5" name="フッター プレースホルダー 4">
            <a:extLst>
              <a:ext uri="{FF2B5EF4-FFF2-40B4-BE49-F238E27FC236}">
                <a16:creationId xmlns:a16="http://schemas.microsoft.com/office/drawing/2014/main" id="{9BA0930F-1826-4A80-A738-FA5057A31BA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4ED98B-778E-4BA9-B520-26FCF55AABC8}"/>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288838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D8AC49-C3DD-488C-ABB1-6AF7080992F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9B9E422-EE96-4BC6-8A77-4F8146A2FBC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8D1BE9-1884-492B-A015-33FEA9D21E89}"/>
              </a:ext>
            </a:extLst>
          </p:cNvPr>
          <p:cNvSpPr>
            <a:spLocks noGrp="1"/>
          </p:cNvSpPr>
          <p:nvPr>
            <p:ph type="dt" sz="half" idx="10"/>
          </p:nvPr>
        </p:nvSpPr>
        <p:spPr/>
        <p:txBody>
          <a:bodyPr/>
          <a:lstStyle/>
          <a:p>
            <a:fld id="{459C6DF8-5ED1-4925-AD2D-FA6EB4E42124}" type="datetime1">
              <a:rPr kumimoji="1" lang="ja-JP" altLang="en-US" smtClean="0"/>
              <a:t>2023/12/11</a:t>
            </a:fld>
            <a:endParaRPr kumimoji="1" lang="ja-JP" altLang="en-US"/>
          </a:p>
        </p:txBody>
      </p:sp>
      <p:sp>
        <p:nvSpPr>
          <p:cNvPr id="5" name="フッター プレースホルダー 4">
            <a:extLst>
              <a:ext uri="{FF2B5EF4-FFF2-40B4-BE49-F238E27FC236}">
                <a16:creationId xmlns:a16="http://schemas.microsoft.com/office/drawing/2014/main" id="{BA7F5B5C-A4F4-4910-BCB9-23A5ED986F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283251-1BE6-4B32-9FC6-507F6C40700C}"/>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644234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DC31AC9-7013-4654-8478-BF3694BEF54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53E8B73-2F99-4FB2-BBB2-484C401331D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0324E1-32B6-4E67-9B24-49E692F87C4A}"/>
              </a:ext>
            </a:extLst>
          </p:cNvPr>
          <p:cNvSpPr>
            <a:spLocks noGrp="1"/>
          </p:cNvSpPr>
          <p:nvPr>
            <p:ph type="dt" sz="half" idx="10"/>
          </p:nvPr>
        </p:nvSpPr>
        <p:spPr/>
        <p:txBody>
          <a:bodyPr/>
          <a:lstStyle/>
          <a:p>
            <a:fld id="{15D28736-2AFC-412D-8CC8-E271FF0EBBBE}" type="datetime1">
              <a:rPr kumimoji="1" lang="ja-JP" altLang="en-US" smtClean="0"/>
              <a:t>2023/12/11</a:t>
            </a:fld>
            <a:endParaRPr kumimoji="1" lang="ja-JP" altLang="en-US"/>
          </a:p>
        </p:txBody>
      </p:sp>
      <p:sp>
        <p:nvSpPr>
          <p:cNvPr id="5" name="フッター プレースホルダー 4">
            <a:extLst>
              <a:ext uri="{FF2B5EF4-FFF2-40B4-BE49-F238E27FC236}">
                <a16:creationId xmlns:a16="http://schemas.microsoft.com/office/drawing/2014/main" id="{8AD4CF42-78CB-49E2-852A-0214D5B37F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A27E88-E128-49FF-AD62-561620639294}"/>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429126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E191A-DC5B-4267-8D64-266C96A8B04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1DA49A7-973F-4688-98F7-EEC15BD6F3C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FE3DEB-09D9-4F72-98C1-9908ECDD72B7}"/>
              </a:ext>
            </a:extLst>
          </p:cNvPr>
          <p:cNvSpPr>
            <a:spLocks noGrp="1"/>
          </p:cNvSpPr>
          <p:nvPr>
            <p:ph type="dt" sz="half" idx="10"/>
          </p:nvPr>
        </p:nvSpPr>
        <p:spPr/>
        <p:txBody>
          <a:bodyPr/>
          <a:lstStyle/>
          <a:p>
            <a:fld id="{44ED4768-5FAE-4724-88D2-A3D5FF78BAD1}" type="datetime1">
              <a:rPr kumimoji="1" lang="ja-JP" altLang="en-US" smtClean="0"/>
              <a:t>2023/12/11</a:t>
            </a:fld>
            <a:endParaRPr kumimoji="1" lang="ja-JP" altLang="en-US"/>
          </a:p>
        </p:txBody>
      </p:sp>
      <p:sp>
        <p:nvSpPr>
          <p:cNvPr id="5" name="フッター プレースホルダー 4">
            <a:extLst>
              <a:ext uri="{FF2B5EF4-FFF2-40B4-BE49-F238E27FC236}">
                <a16:creationId xmlns:a16="http://schemas.microsoft.com/office/drawing/2014/main" id="{F26D4F25-B13C-4629-879D-C3CE4DD619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F45513-25A3-4490-A6D9-2934C22359C3}"/>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165833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8AE23-ED14-4034-87A0-236BD7681E4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32B74F5-0912-4CE8-B55C-5B8961A968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4314699-8520-4E64-9ACB-E9F4269ECCBA}"/>
              </a:ext>
            </a:extLst>
          </p:cNvPr>
          <p:cNvSpPr>
            <a:spLocks noGrp="1"/>
          </p:cNvSpPr>
          <p:nvPr>
            <p:ph type="dt" sz="half" idx="10"/>
          </p:nvPr>
        </p:nvSpPr>
        <p:spPr/>
        <p:txBody>
          <a:bodyPr/>
          <a:lstStyle/>
          <a:p>
            <a:fld id="{888A4BEB-F8D8-41D9-8C0F-3C84E4BEDE73}" type="datetime1">
              <a:rPr kumimoji="1" lang="ja-JP" altLang="en-US" smtClean="0"/>
              <a:t>2023/12/11</a:t>
            </a:fld>
            <a:endParaRPr kumimoji="1" lang="ja-JP" altLang="en-US"/>
          </a:p>
        </p:txBody>
      </p:sp>
      <p:sp>
        <p:nvSpPr>
          <p:cNvPr id="5" name="フッター プレースホルダー 4">
            <a:extLst>
              <a:ext uri="{FF2B5EF4-FFF2-40B4-BE49-F238E27FC236}">
                <a16:creationId xmlns:a16="http://schemas.microsoft.com/office/drawing/2014/main" id="{1F0B18AC-F389-476C-9066-CFF270BF80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8E7C0AB-7577-447D-9B6C-D5EAB6900A80}"/>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37249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3C6963-B50B-4E69-93EB-11A224B71C3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89EADD-20DD-4128-89EB-D0DD3E16387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43D79BB-B171-479B-8E10-5AB649F3A8B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5F81628-A9C2-41C3-89A5-3660BE93E61D}"/>
              </a:ext>
            </a:extLst>
          </p:cNvPr>
          <p:cNvSpPr>
            <a:spLocks noGrp="1"/>
          </p:cNvSpPr>
          <p:nvPr>
            <p:ph type="dt" sz="half" idx="10"/>
          </p:nvPr>
        </p:nvSpPr>
        <p:spPr/>
        <p:txBody>
          <a:bodyPr/>
          <a:lstStyle/>
          <a:p>
            <a:fld id="{1EF703CC-C929-48DE-B075-71388EC76E7B}" type="datetime1">
              <a:rPr kumimoji="1" lang="ja-JP" altLang="en-US" smtClean="0"/>
              <a:t>2023/12/11</a:t>
            </a:fld>
            <a:endParaRPr kumimoji="1" lang="ja-JP" altLang="en-US"/>
          </a:p>
        </p:txBody>
      </p:sp>
      <p:sp>
        <p:nvSpPr>
          <p:cNvPr id="6" name="フッター プレースホルダー 5">
            <a:extLst>
              <a:ext uri="{FF2B5EF4-FFF2-40B4-BE49-F238E27FC236}">
                <a16:creationId xmlns:a16="http://schemas.microsoft.com/office/drawing/2014/main" id="{FC567CC9-D322-40FF-991D-0047DAFE01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C728577-B6BE-4B53-8E16-CE03CAEF5275}"/>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1966057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9ACAD6-A9F2-474E-8273-4F1F25B608D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F3AE226-F8F6-4539-80FE-82C56FBCF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4111BE9-7D5F-4382-8D69-4EE32F64FAF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F22DD1A-92CC-4ECE-A9E2-84B086CE17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CBBE41A-AE51-4905-8EF7-13930997C8E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3849427-BD31-4128-A348-90CEBC4C6153}"/>
              </a:ext>
            </a:extLst>
          </p:cNvPr>
          <p:cNvSpPr>
            <a:spLocks noGrp="1"/>
          </p:cNvSpPr>
          <p:nvPr>
            <p:ph type="dt" sz="half" idx="10"/>
          </p:nvPr>
        </p:nvSpPr>
        <p:spPr/>
        <p:txBody>
          <a:bodyPr/>
          <a:lstStyle/>
          <a:p>
            <a:fld id="{1585B2CC-1B06-41DF-ADF9-C5A9EDB35722}" type="datetime1">
              <a:rPr kumimoji="1" lang="ja-JP" altLang="en-US" smtClean="0"/>
              <a:t>2023/12/11</a:t>
            </a:fld>
            <a:endParaRPr kumimoji="1" lang="ja-JP" altLang="en-US"/>
          </a:p>
        </p:txBody>
      </p:sp>
      <p:sp>
        <p:nvSpPr>
          <p:cNvPr id="8" name="フッター プレースホルダー 7">
            <a:extLst>
              <a:ext uri="{FF2B5EF4-FFF2-40B4-BE49-F238E27FC236}">
                <a16:creationId xmlns:a16="http://schemas.microsoft.com/office/drawing/2014/main" id="{8C4C4913-73A2-4740-986B-8E7EBDF2346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94B9289-0C93-42F4-8D2B-B810CE38D134}"/>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2790557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343216-FB58-49E9-9953-12A98BE6FE3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1B775E-2BFB-4D4C-8D75-271B3D2E0282}"/>
              </a:ext>
            </a:extLst>
          </p:cNvPr>
          <p:cNvSpPr>
            <a:spLocks noGrp="1"/>
          </p:cNvSpPr>
          <p:nvPr>
            <p:ph type="dt" sz="half" idx="10"/>
          </p:nvPr>
        </p:nvSpPr>
        <p:spPr/>
        <p:txBody>
          <a:bodyPr/>
          <a:lstStyle/>
          <a:p>
            <a:fld id="{8F60181F-2F13-4A68-B049-FC532D02DB0D}" type="datetime1">
              <a:rPr kumimoji="1" lang="ja-JP" altLang="en-US" smtClean="0"/>
              <a:t>2023/12/11</a:t>
            </a:fld>
            <a:endParaRPr kumimoji="1" lang="ja-JP" altLang="en-US"/>
          </a:p>
        </p:txBody>
      </p:sp>
      <p:sp>
        <p:nvSpPr>
          <p:cNvPr id="4" name="フッター プレースホルダー 3">
            <a:extLst>
              <a:ext uri="{FF2B5EF4-FFF2-40B4-BE49-F238E27FC236}">
                <a16:creationId xmlns:a16="http://schemas.microsoft.com/office/drawing/2014/main" id="{E66C51F3-63E4-450D-B888-927A1AB20FD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8CD540E-FCC3-4BB2-A34E-E3ACE16C6FF6}"/>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214526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31A2D1B-364A-48F9-8C43-18AA7AE201AC}"/>
              </a:ext>
            </a:extLst>
          </p:cNvPr>
          <p:cNvSpPr>
            <a:spLocks noGrp="1"/>
          </p:cNvSpPr>
          <p:nvPr>
            <p:ph type="dt" sz="half" idx="10"/>
          </p:nvPr>
        </p:nvSpPr>
        <p:spPr/>
        <p:txBody>
          <a:bodyPr/>
          <a:lstStyle/>
          <a:p>
            <a:fld id="{9A1EC9B1-34DA-4AD8-83EF-6B1F40FB19E4}" type="datetime1">
              <a:rPr kumimoji="1" lang="ja-JP" altLang="en-US" smtClean="0"/>
              <a:t>2023/12/11</a:t>
            </a:fld>
            <a:endParaRPr kumimoji="1" lang="ja-JP" altLang="en-US"/>
          </a:p>
        </p:txBody>
      </p:sp>
      <p:sp>
        <p:nvSpPr>
          <p:cNvPr id="3" name="フッター プレースホルダー 2">
            <a:extLst>
              <a:ext uri="{FF2B5EF4-FFF2-40B4-BE49-F238E27FC236}">
                <a16:creationId xmlns:a16="http://schemas.microsoft.com/office/drawing/2014/main" id="{D9E91700-DD2C-4083-938F-694A76B0394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AC34872-5C49-4470-8FCA-5286CDF58E0B}"/>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1281006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972F0D-0670-4888-9ADB-364FED73DA6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78D0AE-1038-4165-BBC1-40DD1A84DC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C2D1470-C054-49F2-8659-E5122EAC2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3CD3970-6AE5-403C-9ECD-B546DDAF863E}"/>
              </a:ext>
            </a:extLst>
          </p:cNvPr>
          <p:cNvSpPr>
            <a:spLocks noGrp="1"/>
          </p:cNvSpPr>
          <p:nvPr>
            <p:ph type="dt" sz="half" idx="10"/>
          </p:nvPr>
        </p:nvSpPr>
        <p:spPr/>
        <p:txBody>
          <a:bodyPr/>
          <a:lstStyle/>
          <a:p>
            <a:fld id="{661939D0-56B8-4E77-95B3-BA7E23A939AA}" type="datetime1">
              <a:rPr kumimoji="1" lang="ja-JP" altLang="en-US" smtClean="0"/>
              <a:t>2023/12/11</a:t>
            </a:fld>
            <a:endParaRPr kumimoji="1" lang="ja-JP" altLang="en-US"/>
          </a:p>
        </p:txBody>
      </p:sp>
      <p:sp>
        <p:nvSpPr>
          <p:cNvPr id="6" name="フッター プレースホルダー 5">
            <a:extLst>
              <a:ext uri="{FF2B5EF4-FFF2-40B4-BE49-F238E27FC236}">
                <a16:creationId xmlns:a16="http://schemas.microsoft.com/office/drawing/2014/main" id="{C86B80E0-8A48-447A-9619-9D1265AF1B1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A3CD787-0F5C-4890-BBD0-17DB901E819B}"/>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209933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56E40-5B52-441B-9455-A88F1FB44D8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6258B15-3F32-4440-981D-2E30BBD89C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E0D3E94-2612-432F-B291-A79AE61CB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3C82BB2-CEB8-4EFD-B757-ABAA27A41BA7}"/>
              </a:ext>
            </a:extLst>
          </p:cNvPr>
          <p:cNvSpPr>
            <a:spLocks noGrp="1"/>
          </p:cNvSpPr>
          <p:nvPr>
            <p:ph type="dt" sz="half" idx="10"/>
          </p:nvPr>
        </p:nvSpPr>
        <p:spPr/>
        <p:txBody>
          <a:bodyPr/>
          <a:lstStyle/>
          <a:p>
            <a:fld id="{0C7EF3F4-6908-410B-A41B-C65942849D72}" type="datetime1">
              <a:rPr kumimoji="1" lang="ja-JP" altLang="en-US" smtClean="0"/>
              <a:t>2023/12/11</a:t>
            </a:fld>
            <a:endParaRPr kumimoji="1" lang="ja-JP" altLang="en-US"/>
          </a:p>
        </p:txBody>
      </p:sp>
      <p:sp>
        <p:nvSpPr>
          <p:cNvPr id="6" name="フッター プレースホルダー 5">
            <a:extLst>
              <a:ext uri="{FF2B5EF4-FFF2-40B4-BE49-F238E27FC236}">
                <a16:creationId xmlns:a16="http://schemas.microsoft.com/office/drawing/2014/main" id="{7BBA61B9-0CCC-4C1A-97D8-C857E7299F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4DC8764-13E8-4DFC-8459-9A1856863ED2}"/>
              </a:ext>
            </a:extLst>
          </p:cNvPr>
          <p:cNvSpPr>
            <a:spLocks noGrp="1"/>
          </p:cNvSpPr>
          <p:nvPr>
            <p:ph type="sldNum" sz="quarter" idx="12"/>
          </p:nvPr>
        </p:nvSpPr>
        <p:spPr/>
        <p:txBody>
          <a:body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132688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D0857F-197E-488D-A5C1-818F774393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45CEBF-EE62-437E-B7C6-606CBD8591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4ED751-1C08-4784-92AB-0021AAFDF4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258A9-0CF0-4C7A-B14B-E9C1697288C2}" type="datetime1">
              <a:rPr kumimoji="1" lang="ja-JP" altLang="en-US" smtClean="0"/>
              <a:t>2023/12/11</a:t>
            </a:fld>
            <a:endParaRPr kumimoji="1" lang="ja-JP" altLang="en-US"/>
          </a:p>
        </p:txBody>
      </p:sp>
      <p:sp>
        <p:nvSpPr>
          <p:cNvPr id="5" name="フッター プレースホルダー 4">
            <a:extLst>
              <a:ext uri="{FF2B5EF4-FFF2-40B4-BE49-F238E27FC236}">
                <a16:creationId xmlns:a16="http://schemas.microsoft.com/office/drawing/2014/main" id="{34085426-5536-4688-82B2-6FDF9F410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3F275F7-E3CD-4B90-A5B4-1752B00E07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A46AB-3899-448D-80AA-0C961C9BC68C}" type="slidenum">
              <a:rPr kumimoji="1" lang="ja-JP" altLang="en-US" smtClean="0"/>
              <a:t>‹#›</a:t>
            </a:fld>
            <a:endParaRPr kumimoji="1" lang="ja-JP" altLang="en-US"/>
          </a:p>
        </p:txBody>
      </p:sp>
    </p:spTree>
    <p:extLst>
      <p:ext uri="{BB962C8B-B14F-4D97-AF65-F5344CB8AC3E}">
        <p14:creationId xmlns:p14="http://schemas.microsoft.com/office/powerpoint/2010/main" val="1593399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EBC3A7-350B-4531-A4AB-8943237A5C4C}"/>
              </a:ext>
            </a:extLst>
          </p:cNvPr>
          <p:cNvSpPr>
            <a:spLocks noGrp="1"/>
          </p:cNvSpPr>
          <p:nvPr>
            <p:ph type="ctrTitle"/>
          </p:nvPr>
        </p:nvSpPr>
        <p:spPr/>
        <p:txBody>
          <a:bodyPr/>
          <a:lstStyle/>
          <a:p>
            <a:r>
              <a:rPr kumimoji="1" lang="ja-JP" altLang="en-US" b="1" dirty="0"/>
              <a:t>英語論文</a:t>
            </a:r>
            <a:r>
              <a:rPr kumimoji="1" lang="en-US" altLang="ja-JP" b="1" dirty="0"/>
              <a:t>#6</a:t>
            </a:r>
            <a:endParaRPr kumimoji="1" lang="ja-JP" altLang="en-US" b="1" dirty="0"/>
          </a:p>
        </p:txBody>
      </p:sp>
      <p:sp>
        <p:nvSpPr>
          <p:cNvPr id="3" name="字幕 2">
            <a:extLst>
              <a:ext uri="{FF2B5EF4-FFF2-40B4-BE49-F238E27FC236}">
                <a16:creationId xmlns:a16="http://schemas.microsoft.com/office/drawing/2014/main" id="{2D102991-BC5E-45ED-9F43-554FC9E6C45A}"/>
              </a:ext>
            </a:extLst>
          </p:cNvPr>
          <p:cNvSpPr>
            <a:spLocks noGrp="1"/>
          </p:cNvSpPr>
          <p:nvPr>
            <p:ph type="subTitle" idx="1"/>
          </p:nvPr>
        </p:nvSpPr>
        <p:spPr>
          <a:xfrm>
            <a:off x="1524000" y="3602038"/>
            <a:ext cx="9144000" cy="1655762"/>
          </a:xfrm>
        </p:spPr>
        <p:txBody>
          <a:bodyPr/>
          <a:lstStyle/>
          <a:p>
            <a:pPr algn="r"/>
            <a:r>
              <a:rPr kumimoji="1" lang="en-US" altLang="ja-JP" dirty="0"/>
              <a:t>2023/12/11</a:t>
            </a:r>
          </a:p>
          <a:p>
            <a:pPr algn="r"/>
            <a:r>
              <a:rPr lang="en-US" altLang="ja-JP" dirty="0"/>
              <a:t>M1</a:t>
            </a:r>
            <a:endParaRPr kumimoji="1" lang="en-US" altLang="ja-JP" dirty="0"/>
          </a:p>
          <a:p>
            <a:pPr algn="r"/>
            <a:r>
              <a:rPr lang="ja-JP" altLang="en-US" dirty="0"/>
              <a:t>建元　了</a:t>
            </a:r>
            <a:endParaRPr kumimoji="1" lang="ja-JP" altLang="en-US" dirty="0"/>
          </a:p>
        </p:txBody>
      </p:sp>
      <p:sp>
        <p:nvSpPr>
          <p:cNvPr id="4" name="スライド番号プレースホルダー 3">
            <a:extLst>
              <a:ext uri="{FF2B5EF4-FFF2-40B4-BE49-F238E27FC236}">
                <a16:creationId xmlns:a16="http://schemas.microsoft.com/office/drawing/2014/main" id="{E346DF41-9D50-4F78-B3B0-E0C3DFED0934}"/>
              </a:ext>
            </a:extLst>
          </p:cNvPr>
          <p:cNvSpPr>
            <a:spLocks noGrp="1"/>
          </p:cNvSpPr>
          <p:nvPr>
            <p:ph type="sldNum" sz="quarter" idx="12"/>
          </p:nvPr>
        </p:nvSpPr>
        <p:spPr/>
        <p:txBody>
          <a:bodyPr/>
          <a:lstStyle/>
          <a:p>
            <a:fld id="{16F7A96D-E30A-4A25-B30B-ACF57B6E6A37}" type="slidenum">
              <a:rPr kumimoji="1" lang="ja-JP" altLang="en-US" smtClean="0"/>
              <a:t>1</a:t>
            </a:fld>
            <a:endParaRPr kumimoji="1" lang="ja-JP" altLang="en-US"/>
          </a:p>
        </p:txBody>
      </p:sp>
    </p:spTree>
    <p:extLst>
      <p:ext uri="{BB962C8B-B14F-4D97-AF65-F5344CB8AC3E}">
        <p14:creationId xmlns:p14="http://schemas.microsoft.com/office/powerpoint/2010/main" val="950977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35D6B4-8399-42FD-9865-3DF5B5EDAE83}"/>
              </a:ext>
            </a:extLst>
          </p:cNvPr>
          <p:cNvSpPr>
            <a:spLocks noGrp="1"/>
          </p:cNvSpPr>
          <p:nvPr>
            <p:ph type="title"/>
          </p:nvPr>
        </p:nvSpPr>
        <p:spPr/>
        <p:txBody>
          <a:bodyPr/>
          <a:lstStyle/>
          <a:p>
            <a:r>
              <a:rPr kumimoji="1" lang="ja-JP" altLang="en-US" b="1" dirty="0"/>
              <a:t>提案手法</a:t>
            </a:r>
          </a:p>
        </p:txBody>
      </p:sp>
      <p:sp>
        <p:nvSpPr>
          <p:cNvPr id="3" name="コンテンツ プレースホルダー 2">
            <a:extLst>
              <a:ext uri="{FF2B5EF4-FFF2-40B4-BE49-F238E27FC236}">
                <a16:creationId xmlns:a16="http://schemas.microsoft.com/office/drawing/2014/main" id="{C5F6210A-FF3B-4AA0-900B-CB09C811F9CC}"/>
              </a:ext>
            </a:extLst>
          </p:cNvPr>
          <p:cNvSpPr>
            <a:spLocks noGrp="1"/>
          </p:cNvSpPr>
          <p:nvPr>
            <p:ph idx="1"/>
          </p:nvPr>
        </p:nvSpPr>
        <p:spPr>
          <a:xfrm>
            <a:off x="838200" y="1825625"/>
            <a:ext cx="10515600" cy="4351338"/>
          </a:xfrm>
        </p:spPr>
        <p:txBody>
          <a:bodyPr/>
          <a:lstStyle/>
          <a:p>
            <a:r>
              <a:rPr lang="en-US" altLang="ja-JP" u="sng" dirty="0"/>
              <a:t>DG</a:t>
            </a:r>
            <a:r>
              <a:rPr lang="ja-JP" altLang="en-US" u="sng" dirty="0"/>
              <a:t>は以下の定式を解決する</a:t>
            </a:r>
            <a:r>
              <a:rPr lang="ja-JP" altLang="en-US" dirty="0"/>
              <a:t>ことになる</a:t>
            </a:r>
            <a:endParaRPr lang="en-US" altLang="ja-JP" dirty="0"/>
          </a:p>
          <a:p>
            <a:endParaRPr lang="en-US" altLang="ja-JP" dirty="0"/>
          </a:p>
          <a:p>
            <a:endParaRPr lang="en-US" altLang="ja-JP" dirty="0"/>
          </a:p>
          <a:p>
            <a:endParaRPr lang="en-US" altLang="ja-JP" dirty="0"/>
          </a:p>
          <a:p>
            <a:r>
              <a:rPr lang="en-US" altLang="ja-JP" dirty="0"/>
              <a:t>x</a:t>
            </a:r>
            <a:r>
              <a:rPr lang="ja-JP" altLang="en-US" dirty="0"/>
              <a:t>は入力特徴、</a:t>
            </a:r>
            <a:r>
              <a:rPr lang="en-US" altLang="ja-JP" dirty="0"/>
              <a:t>y</a:t>
            </a:r>
            <a:r>
              <a:rPr lang="ja-JP" altLang="en-US" dirty="0"/>
              <a:t>は予測ラベル、</a:t>
            </a:r>
            <a:r>
              <a:rPr lang="en-US" altLang="ja-JP" dirty="0"/>
              <a:t>θ</a:t>
            </a:r>
            <a:r>
              <a:rPr lang="ja-JP" altLang="en-US" dirty="0"/>
              <a:t>はモデル</a:t>
            </a:r>
            <a:endParaRPr lang="en-US" altLang="ja-JP" dirty="0"/>
          </a:p>
          <a:p>
            <a:r>
              <a:rPr lang="en-US" altLang="ja-JP" dirty="0"/>
              <a:t>E</a:t>
            </a:r>
            <a:r>
              <a:rPr lang="ja-JP" altLang="en-US" dirty="0"/>
              <a:t>は期待値、</a:t>
            </a:r>
            <a:r>
              <a:rPr lang="en-US" altLang="ja-JP" dirty="0"/>
              <a:t>l</a:t>
            </a:r>
            <a:r>
              <a:rPr lang="ja-JP" altLang="en-US" dirty="0"/>
              <a:t>は損失関数</a:t>
            </a:r>
            <a:endParaRPr lang="en-US" altLang="ja-JP" dirty="0"/>
          </a:p>
          <a:p>
            <a:r>
              <a:rPr lang="en-US" altLang="ja-JP" dirty="0" err="1"/>
              <a:t>Ptar</a:t>
            </a:r>
            <a:r>
              <a:rPr lang="ja-JP" altLang="en-US" dirty="0"/>
              <a:t>はターゲットドメインの確率分布</a:t>
            </a:r>
            <a:endParaRPr lang="en-US" altLang="ja-JP" dirty="0"/>
          </a:p>
          <a:p>
            <a:endParaRPr lang="en-US" altLang="ja-JP" dirty="0"/>
          </a:p>
          <a:p>
            <a:pPr lvl="1"/>
            <a:endParaRPr lang="en-US" altLang="ja-JP" dirty="0"/>
          </a:p>
        </p:txBody>
      </p:sp>
      <p:sp>
        <p:nvSpPr>
          <p:cNvPr id="4" name="スライド番号プレースホルダー 3">
            <a:extLst>
              <a:ext uri="{FF2B5EF4-FFF2-40B4-BE49-F238E27FC236}">
                <a16:creationId xmlns:a16="http://schemas.microsoft.com/office/drawing/2014/main" id="{F0509A23-FCD1-4172-B82F-A01EAF717BC7}"/>
              </a:ext>
            </a:extLst>
          </p:cNvPr>
          <p:cNvSpPr>
            <a:spLocks noGrp="1"/>
          </p:cNvSpPr>
          <p:nvPr>
            <p:ph type="sldNum" sz="quarter" idx="12"/>
          </p:nvPr>
        </p:nvSpPr>
        <p:spPr/>
        <p:txBody>
          <a:bodyPr/>
          <a:lstStyle/>
          <a:p>
            <a:fld id="{24EA46AB-3899-448D-80AA-0C961C9BC68C}" type="slidenum">
              <a:rPr kumimoji="1" lang="ja-JP" altLang="en-US" smtClean="0"/>
              <a:t>10</a:t>
            </a:fld>
            <a:endParaRPr kumimoji="1" lang="ja-JP" altLang="en-US"/>
          </a:p>
        </p:txBody>
      </p:sp>
      <p:pic>
        <p:nvPicPr>
          <p:cNvPr id="8" name="図 7">
            <a:extLst>
              <a:ext uri="{FF2B5EF4-FFF2-40B4-BE49-F238E27FC236}">
                <a16:creationId xmlns:a16="http://schemas.microsoft.com/office/drawing/2014/main" id="{0CA755D8-5AF0-40BC-93AA-7F84DE769AF2}"/>
              </a:ext>
            </a:extLst>
          </p:cNvPr>
          <p:cNvPicPr>
            <a:picLocks noChangeAspect="1"/>
          </p:cNvPicPr>
          <p:nvPr/>
        </p:nvPicPr>
        <p:blipFill>
          <a:blip r:embed="rId2"/>
          <a:stretch>
            <a:fillRect/>
          </a:stretch>
        </p:blipFill>
        <p:spPr>
          <a:xfrm>
            <a:off x="2315493" y="2431842"/>
            <a:ext cx="7012278" cy="997158"/>
          </a:xfrm>
          <a:prstGeom prst="rect">
            <a:avLst/>
          </a:prstGeom>
        </p:spPr>
      </p:pic>
    </p:spTree>
    <p:extLst>
      <p:ext uri="{BB962C8B-B14F-4D97-AF65-F5344CB8AC3E}">
        <p14:creationId xmlns:p14="http://schemas.microsoft.com/office/powerpoint/2010/main" val="419382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D58530-3D13-49AC-B151-53F42EC6E09E}"/>
              </a:ext>
            </a:extLst>
          </p:cNvPr>
          <p:cNvSpPr>
            <a:spLocks noGrp="1"/>
          </p:cNvSpPr>
          <p:nvPr>
            <p:ph type="title"/>
          </p:nvPr>
        </p:nvSpPr>
        <p:spPr/>
        <p:txBody>
          <a:bodyPr/>
          <a:lstStyle/>
          <a:p>
            <a:r>
              <a:rPr lang="ja-JP" altLang="en-US" b="1" dirty="0"/>
              <a:t>提案手法</a:t>
            </a:r>
            <a:endParaRPr kumimoji="1" lang="ja-JP" altLang="en-US" dirty="0"/>
          </a:p>
        </p:txBody>
      </p:sp>
      <p:sp>
        <p:nvSpPr>
          <p:cNvPr id="3" name="コンテンツ プレースホルダー 2">
            <a:extLst>
              <a:ext uri="{FF2B5EF4-FFF2-40B4-BE49-F238E27FC236}">
                <a16:creationId xmlns:a16="http://schemas.microsoft.com/office/drawing/2014/main" id="{1AE7D7B2-218A-436E-884A-5249CD731B77}"/>
              </a:ext>
            </a:extLst>
          </p:cNvPr>
          <p:cNvSpPr>
            <a:spLocks noGrp="1"/>
          </p:cNvSpPr>
          <p:nvPr>
            <p:ph idx="1"/>
          </p:nvPr>
        </p:nvSpPr>
        <p:spPr/>
        <p:txBody>
          <a:bodyPr/>
          <a:lstStyle/>
          <a:p>
            <a:r>
              <a:rPr kumimoji="1" lang="en-US" altLang="ja-JP" dirty="0"/>
              <a:t>DG</a:t>
            </a:r>
            <a:r>
              <a:rPr kumimoji="1" lang="ja-JP" altLang="en-US" dirty="0"/>
              <a:t>にとっての課題はターゲットドメイン</a:t>
            </a:r>
            <a:r>
              <a:rPr lang="ja-JP" altLang="en-US" dirty="0"/>
              <a:t>分布</a:t>
            </a:r>
            <a:r>
              <a:rPr lang="en-US" altLang="ja-JP" dirty="0"/>
              <a:t>P</a:t>
            </a:r>
            <a:r>
              <a:rPr lang="ja-JP" altLang="en-US" dirty="0"/>
              <a:t>が利用できない</a:t>
            </a:r>
            <a:endParaRPr lang="en-US" altLang="ja-JP" dirty="0"/>
          </a:p>
          <a:p>
            <a:endParaRPr lang="en-US" altLang="ja-JP" dirty="0"/>
          </a:p>
          <a:p>
            <a:endParaRPr lang="en-US" altLang="ja-JP" dirty="0"/>
          </a:p>
          <a:p>
            <a:r>
              <a:rPr lang="ja-JP" altLang="en-US" dirty="0"/>
              <a:t>ソースドメインからすべてのデータをマージして、ロスを最小限に抑える経験的リスク最小化</a:t>
            </a:r>
            <a:r>
              <a:rPr lang="en-US" altLang="ja-JP" dirty="0"/>
              <a:t>(ERM)</a:t>
            </a:r>
            <a:r>
              <a:rPr lang="ja-JP" altLang="en-US" dirty="0"/>
              <a:t>からアプローチ</a:t>
            </a:r>
            <a:endParaRPr lang="en-US" altLang="ja-JP" dirty="0"/>
          </a:p>
          <a:p>
            <a:endParaRPr lang="en-US" altLang="ja-JP" dirty="0"/>
          </a:p>
          <a:p>
            <a:r>
              <a:rPr lang="en-US" altLang="ja-JP" dirty="0" err="1"/>
              <a:t>Psrc</a:t>
            </a:r>
            <a:r>
              <a:rPr lang="ja-JP" altLang="en-US" dirty="0"/>
              <a:t>は訓練データ全体の経験的分布</a:t>
            </a:r>
            <a:endParaRPr lang="en-US" altLang="ja-JP" dirty="0"/>
          </a:p>
          <a:p>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E8A7C3E0-8E47-4B27-A32C-D2C087090F0D}"/>
              </a:ext>
            </a:extLst>
          </p:cNvPr>
          <p:cNvSpPr>
            <a:spLocks noGrp="1"/>
          </p:cNvSpPr>
          <p:nvPr>
            <p:ph type="sldNum" sz="quarter" idx="12"/>
          </p:nvPr>
        </p:nvSpPr>
        <p:spPr/>
        <p:txBody>
          <a:bodyPr/>
          <a:lstStyle/>
          <a:p>
            <a:fld id="{24EA46AB-3899-448D-80AA-0C961C9BC68C}" type="slidenum">
              <a:rPr kumimoji="1" lang="ja-JP" altLang="en-US" smtClean="0"/>
              <a:t>11</a:t>
            </a:fld>
            <a:endParaRPr kumimoji="1" lang="ja-JP" altLang="en-US"/>
          </a:p>
        </p:txBody>
      </p:sp>
      <p:pic>
        <p:nvPicPr>
          <p:cNvPr id="5" name="図 4">
            <a:extLst>
              <a:ext uri="{FF2B5EF4-FFF2-40B4-BE49-F238E27FC236}">
                <a16:creationId xmlns:a16="http://schemas.microsoft.com/office/drawing/2014/main" id="{06E5E779-63BD-416F-A26B-124885EFFE48}"/>
              </a:ext>
            </a:extLst>
          </p:cNvPr>
          <p:cNvPicPr>
            <a:picLocks noChangeAspect="1"/>
          </p:cNvPicPr>
          <p:nvPr/>
        </p:nvPicPr>
        <p:blipFill>
          <a:blip r:embed="rId2"/>
          <a:stretch>
            <a:fillRect/>
          </a:stretch>
        </p:blipFill>
        <p:spPr>
          <a:xfrm>
            <a:off x="2235967" y="2346868"/>
            <a:ext cx="7998896" cy="1032645"/>
          </a:xfrm>
          <a:prstGeom prst="rect">
            <a:avLst/>
          </a:prstGeom>
        </p:spPr>
      </p:pic>
    </p:spTree>
    <p:extLst>
      <p:ext uri="{BB962C8B-B14F-4D97-AF65-F5344CB8AC3E}">
        <p14:creationId xmlns:p14="http://schemas.microsoft.com/office/powerpoint/2010/main" val="907856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9AD666-97C7-4263-AB30-348B54DC3777}"/>
              </a:ext>
            </a:extLst>
          </p:cNvPr>
          <p:cNvSpPr>
            <a:spLocks noGrp="1"/>
          </p:cNvSpPr>
          <p:nvPr>
            <p:ph type="title"/>
          </p:nvPr>
        </p:nvSpPr>
        <p:spPr/>
        <p:txBody>
          <a:bodyPr/>
          <a:lstStyle/>
          <a:p>
            <a:r>
              <a:rPr kumimoji="1" lang="ja-JP" altLang="en-US" b="1" dirty="0"/>
              <a:t>提案手法</a:t>
            </a:r>
          </a:p>
        </p:txBody>
      </p:sp>
      <p:sp>
        <p:nvSpPr>
          <p:cNvPr id="3" name="コンテンツ プレースホルダー 2">
            <a:extLst>
              <a:ext uri="{FF2B5EF4-FFF2-40B4-BE49-F238E27FC236}">
                <a16:creationId xmlns:a16="http://schemas.microsoft.com/office/drawing/2014/main" id="{9FEAD9B7-8E0B-4A53-B290-9DF79DD648A2}"/>
              </a:ext>
            </a:extLst>
          </p:cNvPr>
          <p:cNvSpPr>
            <a:spLocks noGrp="1"/>
          </p:cNvSpPr>
          <p:nvPr>
            <p:ph idx="1"/>
          </p:nvPr>
        </p:nvSpPr>
        <p:spPr/>
        <p:txBody>
          <a:bodyPr/>
          <a:lstStyle/>
          <a:p>
            <a:r>
              <a:rPr kumimoji="1" lang="en-US" altLang="ja-JP" dirty="0"/>
              <a:t>ERM</a:t>
            </a:r>
            <a:r>
              <a:rPr kumimoji="1" lang="ja-JP" altLang="en-US" dirty="0"/>
              <a:t>ベースの手法は</a:t>
            </a:r>
            <a:r>
              <a:rPr kumimoji="1" lang="en-US" altLang="ja-JP" dirty="0"/>
              <a:t>OOD</a:t>
            </a:r>
            <a:r>
              <a:rPr kumimoji="1" lang="ja-JP" altLang="en-US" dirty="0"/>
              <a:t>に対するロバスト性に欠けている</a:t>
            </a:r>
            <a:endParaRPr kumimoji="1" lang="en-US" altLang="ja-JP" dirty="0"/>
          </a:p>
          <a:p>
            <a:r>
              <a:rPr kumimoji="1" lang="ja-JP" altLang="en-US" dirty="0"/>
              <a:t>最悪の場合での</a:t>
            </a:r>
            <a:r>
              <a:rPr kumimoji="1" lang="en-US" altLang="ja-JP" dirty="0"/>
              <a:t>DG</a:t>
            </a:r>
            <a:r>
              <a:rPr kumimoji="1" lang="ja-JP" altLang="en-US" dirty="0"/>
              <a:t>を定式化</a:t>
            </a:r>
            <a:endParaRPr kumimoji="1" lang="en-US" altLang="ja-JP" dirty="0"/>
          </a:p>
          <a:p>
            <a:endParaRPr lang="en-US" altLang="ja-JP" dirty="0"/>
          </a:p>
          <a:p>
            <a:endParaRPr kumimoji="1" lang="en-US" altLang="ja-JP" dirty="0"/>
          </a:p>
          <a:p>
            <a:endParaRPr lang="en-US" altLang="ja-JP" dirty="0"/>
          </a:p>
          <a:p>
            <a:r>
              <a:rPr kumimoji="1" lang="en-US" altLang="ja-JP" dirty="0"/>
              <a:t>D</a:t>
            </a:r>
            <a:r>
              <a:rPr kumimoji="1" lang="ja-JP" altLang="en-US" dirty="0"/>
              <a:t>は確率分布空間上の距離</a:t>
            </a:r>
            <a:endParaRPr kumimoji="1" lang="en-US" altLang="ja-JP" dirty="0"/>
          </a:p>
          <a:p>
            <a:r>
              <a:rPr kumimoji="1" lang="ja-JP" altLang="en-US" dirty="0"/>
              <a:t>架空のターゲット分布</a:t>
            </a:r>
            <a:r>
              <a:rPr kumimoji="1" lang="en-US" altLang="ja-JP" dirty="0"/>
              <a:t>P</a:t>
            </a:r>
            <a:r>
              <a:rPr lang="ja-JP" altLang="en-US" dirty="0"/>
              <a:t>から領域から距離</a:t>
            </a:r>
            <a:r>
              <a:rPr lang="en-US" altLang="ja-JP" dirty="0"/>
              <a:t>p</a:t>
            </a:r>
            <a:r>
              <a:rPr lang="ja-JP" altLang="en-US" dirty="0"/>
              <a:t>離れている場合、領域シフトに対して良好なパフォーマンスを得る</a:t>
            </a:r>
            <a:endParaRPr kumimoji="1" lang="en-US" altLang="ja-JP" dirty="0"/>
          </a:p>
        </p:txBody>
      </p:sp>
      <p:sp>
        <p:nvSpPr>
          <p:cNvPr id="4" name="スライド番号プレースホルダー 3">
            <a:extLst>
              <a:ext uri="{FF2B5EF4-FFF2-40B4-BE49-F238E27FC236}">
                <a16:creationId xmlns:a16="http://schemas.microsoft.com/office/drawing/2014/main" id="{0E77F122-4CC4-496C-9B2A-A78F3DF6B52D}"/>
              </a:ext>
            </a:extLst>
          </p:cNvPr>
          <p:cNvSpPr>
            <a:spLocks noGrp="1"/>
          </p:cNvSpPr>
          <p:nvPr>
            <p:ph type="sldNum" sz="quarter" idx="12"/>
          </p:nvPr>
        </p:nvSpPr>
        <p:spPr/>
        <p:txBody>
          <a:bodyPr/>
          <a:lstStyle/>
          <a:p>
            <a:fld id="{24EA46AB-3899-448D-80AA-0C961C9BC68C}" type="slidenum">
              <a:rPr kumimoji="1" lang="ja-JP" altLang="en-US" smtClean="0"/>
              <a:t>12</a:t>
            </a:fld>
            <a:endParaRPr kumimoji="1" lang="ja-JP" altLang="en-US"/>
          </a:p>
        </p:txBody>
      </p:sp>
      <p:pic>
        <p:nvPicPr>
          <p:cNvPr id="5" name="図 4">
            <a:extLst>
              <a:ext uri="{FF2B5EF4-FFF2-40B4-BE49-F238E27FC236}">
                <a16:creationId xmlns:a16="http://schemas.microsoft.com/office/drawing/2014/main" id="{47312567-BE1F-49E6-AA14-0C5CF594EDA8}"/>
              </a:ext>
            </a:extLst>
          </p:cNvPr>
          <p:cNvPicPr>
            <a:picLocks noChangeAspect="1"/>
          </p:cNvPicPr>
          <p:nvPr/>
        </p:nvPicPr>
        <p:blipFill>
          <a:blip r:embed="rId2"/>
          <a:stretch>
            <a:fillRect/>
          </a:stretch>
        </p:blipFill>
        <p:spPr>
          <a:xfrm>
            <a:off x="1330217" y="2847737"/>
            <a:ext cx="9036993" cy="1162525"/>
          </a:xfrm>
          <a:prstGeom prst="rect">
            <a:avLst/>
          </a:prstGeom>
        </p:spPr>
      </p:pic>
    </p:spTree>
    <p:extLst>
      <p:ext uri="{BB962C8B-B14F-4D97-AF65-F5344CB8AC3E}">
        <p14:creationId xmlns:p14="http://schemas.microsoft.com/office/powerpoint/2010/main" val="3551728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169809-FFD7-4DF1-AAC9-A64D51E4BD2F}"/>
              </a:ext>
            </a:extLst>
          </p:cNvPr>
          <p:cNvSpPr>
            <a:spLocks noGrp="1"/>
          </p:cNvSpPr>
          <p:nvPr>
            <p:ph type="title"/>
          </p:nvPr>
        </p:nvSpPr>
        <p:spPr/>
        <p:txBody>
          <a:bodyPr/>
          <a:lstStyle/>
          <a:p>
            <a:r>
              <a:rPr lang="ja-JP" altLang="en-US" b="1" dirty="0"/>
              <a:t>提案手法</a:t>
            </a:r>
            <a:endParaRPr kumimoji="1" lang="ja-JP" altLang="en-US" b="1" dirty="0"/>
          </a:p>
        </p:txBody>
      </p:sp>
      <p:sp>
        <p:nvSpPr>
          <p:cNvPr id="3" name="コンテンツ プレースホルダー 2">
            <a:extLst>
              <a:ext uri="{FF2B5EF4-FFF2-40B4-BE49-F238E27FC236}">
                <a16:creationId xmlns:a16="http://schemas.microsoft.com/office/drawing/2014/main" id="{A22617C7-F283-420D-AE3D-CF57D7329F86}"/>
              </a:ext>
            </a:extLst>
          </p:cNvPr>
          <p:cNvSpPr>
            <a:spLocks noGrp="1"/>
          </p:cNvSpPr>
          <p:nvPr>
            <p:ph idx="1"/>
          </p:nvPr>
        </p:nvSpPr>
        <p:spPr/>
        <p:txBody>
          <a:bodyPr/>
          <a:lstStyle/>
          <a:p>
            <a:r>
              <a:rPr lang="ja-JP" altLang="en-US" dirty="0"/>
              <a:t>生成モデルを使うオフラインの</a:t>
            </a:r>
            <a:r>
              <a:rPr lang="en-US" altLang="ja-JP" dirty="0"/>
              <a:t>2</a:t>
            </a:r>
            <a:r>
              <a:rPr lang="ja-JP" altLang="en-US" dirty="0"/>
              <a:t>段階のトレーニング手順ではコストが高い</a:t>
            </a:r>
            <a:endParaRPr lang="en-US" altLang="ja-JP" dirty="0"/>
          </a:p>
          <a:p>
            <a:endParaRPr kumimoji="1" lang="en-US" altLang="ja-JP" dirty="0"/>
          </a:p>
          <a:p>
            <a:r>
              <a:rPr lang="ja-JP" altLang="en-US" dirty="0"/>
              <a:t>オンラインの</a:t>
            </a:r>
            <a:r>
              <a:rPr lang="en-US" altLang="ja-JP" dirty="0"/>
              <a:t>1</a:t>
            </a:r>
            <a:r>
              <a:rPr lang="ja-JP" altLang="en-US" dirty="0"/>
              <a:t>段階フレームワークである</a:t>
            </a:r>
            <a:r>
              <a:rPr lang="en-US" altLang="ja-JP" dirty="0"/>
              <a:t>Cross Contrasting Feature Perturbation Framework</a:t>
            </a:r>
            <a:r>
              <a:rPr lang="ja-JP" altLang="en-US" dirty="0"/>
              <a:t>（</a:t>
            </a:r>
            <a:r>
              <a:rPr lang="en-US" altLang="ja-JP" dirty="0"/>
              <a:t>CCFP</a:t>
            </a:r>
            <a:r>
              <a:rPr lang="ja-JP" altLang="en-US" dirty="0"/>
              <a:t>）を提案</a:t>
            </a:r>
            <a:endParaRPr kumimoji="1" lang="ja-JP" altLang="en-US" dirty="0"/>
          </a:p>
        </p:txBody>
      </p:sp>
      <p:sp>
        <p:nvSpPr>
          <p:cNvPr id="4" name="スライド番号プレースホルダー 3">
            <a:extLst>
              <a:ext uri="{FF2B5EF4-FFF2-40B4-BE49-F238E27FC236}">
                <a16:creationId xmlns:a16="http://schemas.microsoft.com/office/drawing/2014/main" id="{D540DCB4-80E1-4FB7-9432-172DFFD7825D}"/>
              </a:ext>
            </a:extLst>
          </p:cNvPr>
          <p:cNvSpPr>
            <a:spLocks noGrp="1"/>
          </p:cNvSpPr>
          <p:nvPr>
            <p:ph type="sldNum" sz="quarter" idx="12"/>
          </p:nvPr>
        </p:nvSpPr>
        <p:spPr/>
        <p:txBody>
          <a:bodyPr/>
          <a:lstStyle/>
          <a:p>
            <a:fld id="{24EA46AB-3899-448D-80AA-0C961C9BC68C}" type="slidenum">
              <a:rPr kumimoji="1" lang="ja-JP" altLang="en-US" smtClean="0"/>
              <a:t>13</a:t>
            </a:fld>
            <a:endParaRPr kumimoji="1" lang="ja-JP" altLang="en-US"/>
          </a:p>
        </p:txBody>
      </p:sp>
    </p:spTree>
    <p:extLst>
      <p:ext uri="{BB962C8B-B14F-4D97-AF65-F5344CB8AC3E}">
        <p14:creationId xmlns:p14="http://schemas.microsoft.com/office/powerpoint/2010/main" val="390425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08D7F-6EB8-4694-9374-0773B73A2B67}"/>
              </a:ext>
            </a:extLst>
          </p:cNvPr>
          <p:cNvSpPr>
            <a:spLocks noGrp="1"/>
          </p:cNvSpPr>
          <p:nvPr>
            <p:ph type="title"/>
          </p:nvPr>
        </p:nvSpPr>
        <p:spPr/>
        <p:txBody>
          <a:bodyPr/>
          <a:lstStyle/>
          <a:p>
            <a:r>
              <a:rPr lang="en-US" altLang="ja-JP" b="1" dirty="0"/>
              <a:t>CCFP</a:t>
            </a:r>
            <a:endParaRPr kumimoji="1" lang="ja-JP" altLang="en-US" b="1" dirty="0"/>
          </a:p>
        </p:txBody>
      </p:sp>
      <p:sp>
        <p:nvSpPr>
          <p:cNvPr id="3" name="コンテンツ プレースホルダー 2">
            <a:extLst>
              <a:ext uri="{FF2B5EF4-FFF2-40B4-BE49-F238E27FC236}">
                <a16:creationId xmlns:a16="http://schemas.microsoft.com/office/drawing/2014/main" id="{DAE258F2-F93D-4694-8A55-D217B6F59B00}"/>
              </a:ext>
            </a:extLst>
          </p:cNvPr>
          <p:cNvSpPr>
            <a:spLocks noGrp="1"/>
          </p:cNvSpPr>
          <p:nvPr>
            <p:ph idx="1"/>
          </p:nvPr>
        </p:nvSpPr>
        <p:spPr/>
        <p:txBody>
          <a:bodyPr/>
          <a:lstStyle/>
          <a:p>
            <a:r>
              <a:rPr kumimoji="1" lang="ja-JP" altLang="en-US" dirty="0"/>
              <a:t>概要図</a:t>
            </a:r>
          </a:p>
        </p:txBody>
      </p:sp>
      <p:sp>
        <p:nvSpPr>
          <p:cNvPr id="4" name="スライド番号プレースホルダー 3">
            <a:extLst>
              <a:ext uri="{FF2B5EF4-FFF2-40B4-BE49-F238E27FC236}">
                <a16:creationId xmlns:a16="http://schemas.microsoft.com/office/drawing/2014/main" id="{E15D0B87-9DEA-4E9A-AE19-4B092DBFE7FD}"/>
              </a:ext>
            </a:extLst>
          </p:cNvPr>
          <p:cNvSpPr>
            <a:spLocks noGrp="1"/>
          </p:cNvSpPr>
          <p:nvPr>
            <p:ph type="sldNum" sz="quarter" idx="12"/>
          </p:nvPr>
        </p:nvSpPr>
        <p:spPr/>
        <p:txBody>
          <a:bodyPr/>
          <a:lstStyle/>
          <a:p>
            <a:fld id="{24EA46AB-3899-448D-80AA-0C961C9BC68C}" type="slidenum">
              <a:rPr kumimoji="1" lang="ja-JP" altLang="en-US" smtClean="0"/>
              <a:t>14</a:t>
            </a:fld>
            <a:endParaRPr kumimoji="1" lang="ja-JP" altLang="en-US"/>
          </a:p>
        </p:txBody>
      </p:sp>
      <p:pic>
        <p:nvPicPr>
          <p:cNvPr id="5" name="図 4">
            <a:extLst>
              <a:ext uri="{FF2B5EF4-FFF2-40B4-BE49-F238E27FC236}">
                <a16:creationId xmlns:a16="http://schemas.microsoft.com/office/drawing/2014/main" id="{99DFA7AA-6371-4856-B480-6327C5BB1DB4}"/>
              </a:ext>
            </a:extLst>
          </p:cNvPr>
          <p:cNvPicPr>
            <a:picLocks noChangeAspect="1"/>
          </p:cNvPicPr>
          <p:nvPr/>
        </p:nvPicPr>
        <p:blipFill>
          <a:blip r:embed="rId2"/>
          <a:stretch>
            <a:fillRect/>
          </a:stretch>
        </p:blipFill>
        <p:spPr>
          <a:xfrm>
            <a:off x="2437889" y="2174291"/>
            <a:ext cx="7316221" cy="4182059"/>
          </a:xfrm>
          <a:prstGeom prst="rect">
            <a:avLst/>
          </a:prstGeom>
        </p:spPr>
      </p:pic>
    </p:spTree>
    <p:extLst>
      <p:ext uri="{BB962C8B-B14F-4D97-AF65-F5344CB8AC3E}">
        <p14:creationId xmlns:p14="http://schemas.microsoft.com/office/powerpoint/2010/main" val="3736324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6592FF-C058-4424-B29C-8A511F24E888}"/>
              </a:ext>
            </a:extLst>
          </p:cNvPr>
          <p:cNvSpPr>
            <a:spLocks noGrp="1"/>
          </p:cNvSpPr>
          <p:nvPr>
            <p:ph type="title"/>
          </p:nvPr>
        </p:nvSpPr>
        <p:spPr/>
        <p:txBody>
          <a:bodyPr/>
          <a:lstStyle/>
          <a:p>
            <a:r>
              <a:rPr kumimoji="1" lang="en-US" altLang="ja-JP" b="1" dirty="0"/>
              <a:t>CCFP</a:t>
            </a:r>
            <a:endParaRPr kumimoji="1" lang="ja-JP" altLang="en-US" b="1" dirty="0"/>
          </a:p>
        </p:txBody>
      </p:sp>
      <p:sp>
        <p:nvSpPr>
          <p:cNvPr id="3" name="コンテンツ プレースホルダー 2">
            <a:extLst>
              <a:ext uri="{FF2B5EF4-FFF2-40B4-BE49-F238E27FC236}">
                <a16:creationId xmlns:a16="http://schemas.microsoft.com/office/drawing/2014/main" id="{072D7542-7CFD-40D3-8184-35182A0FCB32}"/>
              </a:ext>
            </a:extLst>
          </p:cNvPr>
          <p:cNvSpPr>
            <a:spLocks noGrp="1"/>
          </p:cNvSpPr>
          <p:nvPr>
            <p:ph idx="1"/>
          </p:nvPr>
        </p:nvSpPr>
        <p:spPr/>
        <p:txBody>
          <a:bodyPr/>
          <a:lstStyle/>
          <a:p>
            <a:r>
              <a:rPr kumimoji="1" lang="ja-JP" altLang="en-US" dirty="0"/>
              <a:t>学習可能な摂動領域を利用して、架空のターゲット分布を表す摂動特徴を計算</a:t>
            </a:r>
            <a:endParaRPr kumimoji="1" lang="en-US" altLang="ja-JP" dirty="0"/>
          </a:p>
          <a:p>
            <a:endParaRPr lang="en-US" altLang="ja-JP" dirty="0"/>
          </a:p>
          <a:p>
            <a:endParaRPr kumimoji="1" lang="en-US" altLang="ja-JP" dirty="0"/>
          </a:p>
          <a:p>
            <a:endParaRPr lang="en-US" altLang="ja-JP" dirty="0"/>
          </a:p>
          <a:p>
            <a:r>
              <a:rPr kumimoji="1" lang="en-US" altLang="ja-JP" dirty="0" err="1"/>
              <a:t>P</a:t>
            </a:r>
            <a:r>
              <a:rPr lang="en-US" altLang="ja-JP" dirty="0" err="1"/>
              <a:t>src</a:t>
            </a:r>
            <a:r>
              <a:rPr kumimoji="1" lang="ja-JP" altLang="en-US" dirty="0"/>
              <a:t>は潜在的なソースドメイン分布</a:t>
            </a:r>
            <a:r>
              <a:rPr kumimoji="1" lang="en-US" altLang="ja-JP" dirty="0"/>
              <a:t>,</a:t>
            </a:r>
            <a:r>
              <a:rPr kumimoji="1" lang="ja-JP" altLang="en-US" dirty="0"/>
              <a:t>　</a:t>
            </a:r>
            <a:r>
              <a:rPr kumimoji="1" lang="en-US" altLang="ja-JP" dirty="0"/>
              <a:t>P</a:t>
            </a:r>
            <a:r>
              <a:rPr kumimoji="1" lang="ja-JP" altLang="en-US" dirty="0"/>
              <a:t>はソースドメインの潜在的な空間</a:t>
            </a:r>
            <a:endParaRPr kumimoji="1" lang="en-US" altLang="ja-JP" dirty="0"/>
          </a:p>
        </p:txBody>
      </p:sp>
      <p:sp>
        <p:nvSpPr>
          <p:cNvPr id="4" name="スライド番号プレースホルダー 3">
            <a:extLst>
              <a:ext uri="{FF2B5EF4-FFF2-40B4-BE49-F238E27FC236}">
                <a16:creationId xmlns:a16="http://schemas.microsoft.com/office/drawing/2014/main" id="{ECE15872-F455-435C-9D5B-CC2AA1E2D790}"/>
              </a:ext>
            </a:extLst>
          </p:cNvPr>
          <p:cNvSpPr>
            <a:spLocks noGrp="1"/>
          </p:cNvSpPr>
          <p:nvPr>
            <p:ph type="sldNum" sz="quarter" idx="12"/>
          </p:nvPr>
        </p:nvSpPr>
        <p:spPr/>
        <p:txBody>
          <a:bodyPr/>
          <a:lstStyle/>
          <a:p>
            <a:fld id="{24EA46AB-3899-448D-80AA-0C961C9BC68C}" type="slidenum">
              <a:rPr kumimoji="1" lang="ja-JP" altLang="en-US" smtClean="0"/>
              <a:t>15</a:t>
            </a:fld>
            <a:endParaRPr kumimoji="1" lang="ja-JP" altLang="en-US"/>
          </a:p>
        </p:txBody>
      </p:sp>
      <p:pic>
        <p:nvPicPr>
          <p:cNvPr id="5" name="図 4">
            <a:extLst>
              <a:ext uri="{FF2B5EF4-FFF2-40B4-BE49-F238E27FC236}">
                <a16:creationId xmlns:a16="http://schemas.microsoft.com/office/drawing/2014/main" id="{4844D6CC-4940-4487-8E41-6FE8FF82F129}"/>
              </a:ext>
            </a:extLst>
          </p:cNvPr>
          <p:cNvPicPr>
            <a:picLocks noChangeAspect="1"/>
          </p:cNvPicPr>
          <p:nvPr/>
        </p:nvPicPr>
        <p:blipFill>
          <a:blip r:embed="rId3"/>
          <a:stretch>
            <a:fillRect/>
          </a:stretch>
        </p:blipFill>
        <p:spPr>
          <a:xfrm>
            <a:off x="1338518" y="2765648"/>
            <a:ext cx="8518652" cy="1177375"/>
          </a:xfrm>
          <a:prstGeom prst="rect">
            <a:avLst/>
          </a:prstGeom>
        </p:spPr>
      </p:pic>
    </p:spTree>
    <p:extLst>
      <p:ext uri="{BB962C8B-B14F-4D97-AF65-F5344CB8AC3E}">
        <p14:creationId xmlns:p14="http://schemas.microsoft.com/office/powerpoint/2010/main" val="3861451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DABB5E-B936-4777-9AA8-C45F08C19B62}"/>
              </a:ext>
            </a:extLst>
          </p:cNvPr>
          <p:cNvSpPr>
            <a:spLocks noGrp="1"/>
          </p:cNvSpPr>
          <p:nvPr>
            <p:ph type="title"/>
          </p:nvPr>
        </p:nvSpPr>
        <p:spPr/>
        <p:txBody>
          <a:bodyPr/>
          <a:lstStyle/>
          <a:p>
            <a:r>
              <a:rPr lang="en-US" altLang="ja-JP" b="1" dirty="0"/>
              <a:t>LDP</a:t>
            </a:r>
            <a:endParaRPr kumimoji="1" lang="ja-JP" altLang="en-US" b="1" dirty="0"/>
          </a:p>
        </p:txBody>
      </p:sp>
      <p:sp>
        <p:nvSpPr>
          <p:cNvPr id="3" name="コンテンツ プレースホルダー 2">
            <a:extLst>
              <a:ext uri="{FF2B5EF4-FFF2-40B4-BE49-F238E27FC236}">
                <a16:creationId xmlns:a16="http://schemas.microsoft.com/office/drawing/2014/main" id="{D0CBA084-9722-4F5D-83D0-F9FAA5F45FE7}"/>
              </a:ext>
            </a:extLst>
          </p:cNvPr>
          <p:cNvSpPr>
            <a:spLocks noGrp="1"/>
          </p:cNvSpPr>
          <p:nvPr>
            <p:ph idx="1"/>
          </p:nvPr>
        </p:nvSpPr>
        <p:spPr>
          <a:xfrm>
            <a:off x="838200" y="1825625"/>
            <a:ext cx="10515600" cy="4351338"/>
          </a:xfrm>
        </p:spPr>
        <p:txBody>
          <a:bodyPr/>
          <a:lstStyle/>
          <a:p>
            <a:r>
              <a:rPr lang="en-US" altLang="ja-JP" dirty="0" err="1"/>
              <a:t>AdaIN</a:t>
            </a:r>
            <a:endParaRPr lang="en-US" altLang="ja-JP" dirty="0"/>
          </a:p>
          <a:p>
            <a:pPr lvl="1"/>
            <a:r>
              <a:rPr lang="ja-JP" altLang="en-US" dirty="0"/>
              <a:t>入力特徴</a:t>
            </a:r>
            <a:r>
              <a:rPr lang="en-US" altLang="ja-JP" dirty="0"/>
              <a:t>x</a:t>
            </a:r>
            <a:r>
              <a:rPr lang="ja-JP" altLang="en-US" dirty="0"/>
              <a:t>の特徴量をスタイルイメージの特徴量に置き換える</a:t>
            </a:r>
            <a:endParaRPr lang="en-US" altLang="ja-JP" dirty="0"/>
          </a:p>
          <a:p>
            <a:endParaRPr kumimoji="1" lang="en-US" altLang="ja-JP" dirty="0"/>
          </a:p>
          <a:p>
            <a:endParaRPr lang="en-US" altLang="ja-JP" dirty="0"/>
          </a:p>
          <a:p>
            <a:endParaRPr kumimoji="1"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C9B88E93-2DDC-44C7-B7D7-C46B9497844F}"/>
              </a:ext>
            </a:extLst>
          </p:cNvPr>
          <p:cNvSpPr>
            <a:spLocks noGrp="1"/>
          </p:cNvSpPr>
          <p:nvPr>
            <p:ph type="sldNum" sz="quarter" idx="12"/>
          </p:nvPr>
        </p:nvSpPr>
        <p:spPr/>
        <p:txBody>
          <a:bodyPr/>
          <a:lstStyle/>
          <a:p>
            <a:fld id="{24EA46AB-3899-448D-80AA-0C961C9BC68C}" type="slidenum">
              <a:rPr kumimoji="1" lang="ja-JP" altLang="en-US" smtClean="0"/>
              <a:t>16</a:t>
            </a:fld>
            <a:endParaRPr kumimoji="1" lang="ja-JP" altLang="en-US"/>
          </a:p>
        </p:txBody>
      </p:sp>
      <p:pic>
        <p:nvPicPr>
          <p:cNvPr id="5" name="図 4">
            <a:extLst>
              <a:ext uri="{FF2B5EF4-FFF2-40B4-BE49-F238E27FC236}">
                <a16:creationId xmlns:a16="http://schemas.microsoft.com/office/drawing/2014/main" id="{9DEEE773-1008-4D1B-AEAB-74ED3EAC2D5B}"/>
              </a:ext>
            </a:extLst>
          </p:cNvPr>
          <p:cNvPicPr>
            <a:picLocks noChangeAspect="1"/>
          </p:cNvPicPr>
          <p:nvPr/>
        </p:nvPicPr>
        <p:blipFill>
          <a:blip r:embed="rId2"/>
          <a:stretch>
            <a:fillRect/>
          </a:stretch>
        </p:blipFill>
        <p:spPr>
          <a:xfrm>
            <a:off x="2593054" y="3172703"/>
            <a:ext cx="7005892" cy="1170697"/>
          </a:xfrm>
          <a:prstGeom prst="rect">
            <a:avLst/>
          </a:prstGeom>
        </p:spPr>
      </p:pic>
    </p:spTree>
    <p:extLst>
      <p:ext uri="{BB962C8B-B14F-4D97-AF65-F5344CB8AC3E}">
        <p14:creationId xmlns:p14="http://schemas.microsoft.com/office/powerpoint/2010/main" val="2876685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74FD0E-6D42-4BFE-88EF-6A06D5D7B917}"/>
              </a:ext>
            </a:extLst>
          </p:cNvPr>
          <p:cNvSpPr>
            <a:spLocks noGrp="1"/>
          </p:cNvSpPr>
          <p:nvPr>
            <p:ph type="title"/>
          </p:nvPr>
        </p:nvSpPr>
        <p:spPr/>
        <p:txBody>
          <a:bodyPr/>
          <a:lstStyle/>
          <a:p>
            <a:r>
              <a:rPr kumimoji="1" lang="en-US" altLang="ja-JP" b="1" dirty="0"/>
              <a:t>LDP</a:t>
            </a:r>
            <a:endParaRPr kumimoji="1" lang="ja-JP" altLang="en-US" b="1" dirty="0"/>
          </a:p>
        </p:txBody>
      </p:sp>
      <p:sp>
        <p:nvSpPr>
          <p:cNvPr id="3" name="コンテンツ プレースホルダー 2">
            <a:extLst>
              <a:ext uri="{FF2B5EF4-FFF2-40B4-BE49-F238E27FC236}">
                <a16:creationId xmlns:a16="http://schemas.microsoft.com/office/drawing/2014/main" id="{6C7D9539-DE7E-48AB-81E9-FE28A38F366F}"/>
              </a:ext>
            </a:extLst>
          </p:cNvPr>
          <p:cNvSpPr>
            <a:spLocks noGrp="1"/>
          </p:cNvSpPr>
          <p:nvPr>
            <p:ph idx="1"/>
          </p:nvPr>
        </p:nvSpPr>
        <p:spPr/>
        <p:txBody>
          <a:bodyPr/>
          <a:lstStyle/>
          <a:p>
            <a:r>
              <a:rPr kumimoji="1" lang="en-US" altLang="ja-JP" dirty="0"/>
              <a:t>LDP</a:t>
            </a:r>
          </a:p>
          <a:p>
            <a:pPr lvl="1"/>
            <a:r>
              <a:rPr lang="ja-JP" altLang="en-US" dirty="0"/>
              <a:t>線形補間や不確実性モデリングではドメインの転送が制限</a:t>
            </a:r>
            <a:endParaRPr lang="en-US" altLang="ja-JP" dirty="0"/>
          </a:p>
          <a:p>
            <a:pPr lvl="1"/>
            <a:r>
              <a:rPr lang="ja-JP" altLang="en-US" dirty="0"/>
              <a:t>学習可能なドメイン摂動（</a:t>
            </a:r>
            <a:r>
              <a:rPr lang="en-US" altLang="ja-JP" dirty="0"/>
              <a:t>LDP</a:t>
            </a:r>
            <a:r>
              <a:rPr lang="ja-JP" altLang="en-US" dirty="0"/>
              <a:t>）を設計</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7A4EEE9-9045-40D0-A3D2-B6942C4DBF9A}"/>
              </a:ext>
            </a:extLst>
          </p:cNvPr>
          <p:cNvSpPr>
            <a:spLocks noGrp="1"/>
          </p:cNvSpPr>
          <p:nvPr>
            <p:ph type="sldNum" sz="quarter" idx="12"/>
          </p:nvPr>
        </p:nvSpPr>
        <p:spPr/>
        <p:txBody>
          <a:bodyPr/>
          <a:lstStyle/>
          <a:p>
            <a:fld id="{24EA46AB-3899-448D-80AA-0C961C9BC68C}" type="slidenum">
              <a:rPr kumimoji="1" lang="ja-JP" altLang="en-US" smtClean="0"/>
              <a:t>17</a:t>
            </a:fld>
            <a:endParaRPr kumimoji="1" lang="ja-JP" altLang="en-US"/>
          </a:p>
        </p:txBody>
      </p:sp>
      <p:pic>
        <p:nvPicPr>
          <p:cNvPr id="5" name="図 4">
            <a:extLst>
              <a:ext uri="{FF2B5EF4-FFF2-40B4-BE49-F238E27FC236}">
                <a16:creationId xmlns:a16="http://schemas.microsoft.com/office/drawing/2014/main" id="{8A37444A-916C-4950-B5BA-F6C5585E672D}"/>
              </a:ext>
            </a:extLst>
          </p:cNvPr>
          <p:cNvPicPr>
            <a:picLocks noChangeAspect="1"/>
          </p:cNvPicPr>
          <p:nvPr/>
        </p:nvPicPr>
        <p:blipFill>
          <a:blip r:embed="rId2"/>
          <a:stretch>
            <a:fillRect/>
          </a:stretch>
        </p:blipFill>
        <p:spPr>
          <a:xfrm>
            <a:off x="2108448" y="3715963"/>
            <a:ext cx="7975104" cy="1325562"/>
          </a:xfrm>
          <a:prstGeom prst="rect">
            <a:avLst/>
          </a:prstGeom>
        </p:spPr>
      </p:pic>
    </p:spTree>
    <p:extLst>
      <p:ext uri="{BB962C8B-B14F-4D97-AF65-F5344CB8AC3E}">
        <p14:creationId xmlns:p14="http://schemas.microsoft.com/office/powerpoint/2010/main" val="128709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51E9C6-8B95-44CE-B393-6AC6F0B6C1D9}"/>
              </a:ext>
            </a:extLst>
          </p:cNvPr>
          <p:cNvSpPr>
            <a:spLocks noGrp="1"/>
          </p:cNvSpPr>
          <p:nvPr>
            <p:ph type="title"/>
          </p:nvPr>
        </p:nvSpPr>
        <p:spPr/>
        <p:txBody>
          <a:bodyPr/>
          <a:lstStyle/>
          <a:p>
            <a:r>
              <a:rPr kumimoji="1" lang="en-US" altLang="ja-JP" b="1" dirty="0"/>
              <a:t>Gram-based Domain </a:t>
            </a:r>
            <a:r>
              <a:rPr kumimoji="1" lang="en-US" altLang="ja-JP" b="1" dirty="0" err="1"/>
              <a:t>Disscrepany</a:t>
            </a:r>
            <a:r>
              <a:rPr kumimoji="1" lang="en-US" altLang="ja-JP" b="1" dirty="0"/>
              <a:t> Metric</a:t>
            </a:r>
            <a:endParaRPr kumimoji="1" lang="ja-JP" altLang="en-US" b="1" dirty="0"/>
          </a:p>
        </p:txBody>
      </p:sp>
      <p:sp>
        <p:nvSpPr>
          <p:cNvPr id="3" name="コンテンツ プレースホルダー 2">
            <a:extLst>
              <a:ext uri="{FF2B5EF4-FFF2-40B4-BE49-F238E27FC236}">
                <a16:creationId xmlns:a16="http://schemas.microsoft.com/office/drawing/2014/main" id="{02023622-D907-4D9F-B1AF-214A77ED636D}"/>
              </a:ext>
            </a:extLst>
          </p:cNvPr>
          <p:cNvSpPr>
            <a:spLocks noGrp="1"/>
          </p:cNvSpPr>
          <p:nvPr>
            <p:ph idx="1"/>
          </p:nvPr>
        </p:nvSpPr>
        <p:spPr/>
        <p:txBody>
          <a:bodyPr/>
          <a:lstStyle/>
          <a:p>
            <a:r>
              <a:rPr lang="ja-JP" altLang="en-US" dirty="0"/>
              <a:t>グラム行列ベースの指標</a:t>
            </a:r>
            <a:endParaRPr lang="en-US" altLang="ja-JP" dirty="0"/>
          </a:p>
          <a:p>
            <a:endParaRPr kumimoji="1" lang="en-US" altLang="ja-JP" dirty="0"/>
          </a:p>
          <a:p>
            <a:endParaRPr lang="en-US" altLang="ja-JP" dirty="0"/>
          </a:p>
          <a:p>
            <a:r>
              <a:rPr kumimoji="1" lang="ja-JP" altLang="en-US" dirty="0"/>
              <a:t>ドメインの不一致による損失</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50C1E45A-AD4E-4D9E-9EFF-DE7C7A49918E}"/>
              </a:ext>
            </a:extLst>
          </p:cNvPr>
          <p:cNvSpPr>
            <a:spLocks noGrp="1"/>
          </p:cNvSpPr>
          <p:nvPr>
            <p:ph type="sldNum" sz="quarter" idx="12"/>
          </p:nvPr>
        </p:nvSpPr>
        <p:spPr/>
        <p:txBody>
          <a:bodyPr/>
          <a:lstStyle/>
          <a:p>
            <a:fld id="{24EA46AB-3899-448D-80AA-0C961C9BC68C}" type="slidenum">
              <a:rPr kumimoji="1" lang="ja-JP" altLang="en-US" smtClean="0"/>
              <a:t>18</a:t>
            </a:fld>
            <a:endParaRPr kumimoji="1" lang="ja-JP" altLang="en-US"/>
          </a:p>
        </p:txBody>
      </p:sp>
      <p:pic>
        <p:nvPicPr>
          <p:cNvPr id="5" name="図 4">
            <a:extLst>
              <a:ext uri="{FF2B5EF4-FFF2-40B4-BE49-F238E27FC236}">
                <a16:creationId xmlns:a16="http://schemas.microsoft.com/office/drawing/2014/main" id="{2A3DEA13-EB84-4D0E-AA83-D18DC30BA08B}"/>
              </a:ext>
            </a:extLst>
          </p:cNvPr>
          <p:cNvPicPr>
            <a:picLocks noChangeAspect="1"/>
          </p:cNvPicPr>
          <p:nvPr/>
        </p:nvPicPr>
        <p:blipFill>
          <a:blip r:embed="rId2"/>
          <a:stretch>
            <a:fillRect/>
          </a:stretch>
        </p:blipFill>
        <p:spPr>
          <a:xfrm>
            <a:off x="958854" y="2393408"/>
            <a:ext cx="9384294" cy="746761"/>
          </a:xfrm>
          <a:prstGeom prst="rect">
            <a:avLst/>
          </a:prstGeom>
        </p:spPr>
      </p:pic>
      <p:pic>
        <p:nvPicPr>
          <p:cNvPr id="6" name="図 5">
            <a:extLst>
              <a:ext uri="{FF2B5EF4-FFF2-40B4-BE49-F238E27FC236}">
                <a16:creationId xmlns:a16="http://schemas.microsoft.com/office/drawing/2014/main" id="{BDC98CDD-EF68-4C1A-939B-B26773CAD6CB}"/>
              </a:ext>
            </a:extLst>
          </p:cNvPr>
          <p:cNvPicPr>
            <a:picLocks noChangeAspect="1"/>
          </p:cNvPicPr>
          <p:nvPr/>
        </p:nvPicPr>
        <p:blipFill>
          <a:blip r:embed="rId3"/>
          <a:stretch>
            <a:fillRect/>
          </a:stretch>
        </p:blipFill>
        <p:spPr>
          <a:xfrm>
            <a:off x="2318345" y="4002021"/>
            <a:ext cx="7174508" cy="1208964"/>
          </a:xfrm>
          <a:prstGeom prst="rect">
            <a:avLst/>
          </a:prstGeom>
        </p:spPr>
      </p:pic>
    </p:spTree>
    <p:extLst>
      <p:ext uri="{BB962C8B-B14F-4D97-AF65-F5344CB8AC3E}">
        <p14:creationId xmlns:p14="http://schemas.microsoft.com/office/powerpoint/2010/main" val="3927362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D4B6CE-D252-420A-AD3A-0289162BCABA}"/>
              </a:ext>
            </a:extLst>
          </p:cNvPr>
          <p:cNvSpPr>
            <a:spLocks noGrp="1"/>
          </p:cNvSpPr>
          <p:nvPr>
            <p:ph type="title"/>
          </p:nvPr>
        </p:nvSpPr>
        <p:spPr/>
        <p:txBody>
          <a:bodyPr/>
          <a:lstStyle/>
          <a:p>
            <a:r>
              <a:rPr kumimoji="1" lang="ja-JP" altLang="en-US" b="1" dirty="0"/>
              <a:t>意味的一貫性制約</a:t>
            </a:r>
          </a:p>
        </p:txBody>
      </p:sp>
      <p:sp>
        <p:nvSpPr>
          <p:cNvPr id="3" name="コンテンツ プレースホルダー 2">
            <a:extLst>
              <a:ext uri="{FF2B5EF4-FFF2-40B4-BE49-F238E27FC236}">
                <a16:creationId xmlns:a16="http://schemas.microsoft.com/office/drawing/2014/main" id="{7FF8C0E9-7E20-4101-9924-66C30CC47CD2}"/>
              </a:ext>
            </a:extLst>
          </p:cNvPr>
          <p:cNvSpPr>
            <a:spLocks noGrp="1"/>
          </p:cNvSpPr>
          <p:nvPr>
            <p:ph idx="1"/>
          </p:nvPr>
        </p:nvSpPr>
        <p:spPr/>
        <p:txBody>
          <a:bodyPr/>
          <a:lstStyle/>
          <a:p>
            <a:r>
              <a:rPr kumimoji="1" lang="ja-JP" altLang="en-US" dirty="0"/>
              <a:t>最終的な分類子の予測間の</a:t>
            </a:r>
            <a:r>
              <a:rPr kumimoji="1" lang="en-US" altLang="ja-JP" dirty="0"/>
              <a:t>L2</a:t>
            </a:r>
            <a:r>
              <a:rPr kumimoji="1" lang="ja-JP" altLang="en-US" dirty="0"/>
              <a:t>ノルムを最小化</a:t>
            </a:r>
            <a:endParaRPr kumimoji="1" lang="en-US" altLang="ja-JP" dirty="0"/>
          </a:p>
          <a:p>
            <a:endParaRPr lang="en-US" altLang="ja-JP" dirty="0"/>
          </a:p>
          <a:p>
            <a:endParaRPr kumimoji="1" lang="en-US" altLang="ja-JP" dirty="0"/>
          </a:p>
          <a:p>
            <a:endParaRPr lang="en-US" altLang="ja-JP" dirty="0"/>
          </a:p>
          <a:p>
            <a:r>
              <a:rPr kumimoji="1" lang="ja-JP" altLang="en-US" dirty="0"/>
              <a:t>最終的な損失</a:t>
            </a:r>
          </a:p>
        </p:txBody>
      </p:sp>
      <p:sp>
        <p:nvSpPr>
          <p:cNvPr id="4" name="スライド番号プレースホルダー 3">
            <a:extLst>
              <a:ext uri="{FF2B5EF4-FFF2-40B4-BE49-F238E27FC236}">
                <a16:creationId xmlns:a16="http://schemas.microsoft.com/office/drawing/2014/main" id="{B1539A00-1B61-4A77-B483-C5D2D05F5C99}"/>
              </a:ext>
            </a:extLst>
          </p:cNvPr>
          <p:cNvSpPr>
            <a:spLocks noGrp="1"/>
          </p:cNvSpPr>
          <p:nvPr>
            <p:ph type="sldNum" sz="quarter" idx="12"/>
          </p:nvPr>
        </p:nvSpPr>
        <p:spPr/>
        <p:txBody>
          <a:bodyPr/>
          <a:lstStyle/>
          <a:p>
            <a:fld id="{24EA46AB-3899-448D-80AA-0C961C9BC68C}" type="slidenum">
              <a:rPr kumimoji="1" lang="ja-JP" altLang="en-US" smtClean="0"/>
              <a:t>19</a:t>
            </a:fld>
            <a:endParaRPr kumimoji="1" lang="ja-JP" altLang="en-US"/>
          </a:p>
        </p:txBody>
      </p:sp>
      <p:pic>
        <p:nvPicPr>
          <p:cNvPr id="5" name="図 4">
            <a:extLst>
              <a:ext uri="{FF2B5EF4-FFF2-40B4-BE49-F238E27FC236}">
                <a16:creationId xmlns:a16="http://schemas.microsoft.com/office/drawing/2014/main" id="{DBBC7215-521E-4E97-AA05-6DB2F08B456A}"/>
              </a:ext>
            </a:extLst>
          </p:cNvPr>
          <p:cNvPicPr>
            <a:picLocks noChangeAspect="1"/>
          </p:cNvPicPr>
          <p:nvPr/>
        </p:nvPicPr>
        <p:blipFill>
          <a:blip r:embed="rId2"/>
          <a:stretch>
            <a:fillRect/>
          </a:stretch>
        </p:blipFill>
        <p:spPr>
          <a:xfrm>
            <a:off x="2113010" y="2413315"/>
            <a:ext cx="7965980" cy="714895"/>
          </a:xfrm>
          <a:prstGeom prst="rect">
            <a:avLst/>
          </a:prstGeom>
        </p:spPr>
      </p:pic>
      <p:pic>
        <p:nvPicPr>
          <p:cNvPr id="6" name="図 5">
            <a:extLst>
              <a:ext uri="{FF2B5EF4-FFF2-40B4-BE49-F238E27FC236}">
                <a16:creationId xmlns:a16="http://schemas.microsoft.com/office/drawing/2014/main" id="{64ECA36E-D4BB-46BE-8940-A67666FC5B0C}"/>
              </a:ext>
            </a:extLst>
          </p:cNvPr>
          <p:cNvPicPr>
            <a:picLocks noChangeAspect="1"/>
          </p:cNvPicPr>
          <p:nvPr/>
        </p:nvPicPr>
        <p:blipFill>
          <a:blip r:embed="rId3"/>
          <a:stretch>
            <a:fillRect/>
          </a:stretch>
        </p:blipFill>
        <p:spPr>
          <a:xfrm>
            <a:off x="966537" y="4638405"/>
            <a:ext cx="9653337" cy="784166"/>
          </a:xfrm>
          <a:prstGeom prst="rect">
            <a:avLst/>
          </a:prstGeom>
        </p:spPr>
      </p:pic>
    </p:spTree>
    <p:extLst>
      <p:ext uri="{BB962C8B-B14F-4D97-AF65-F5344CB8AC3E}">
        <p14:creationId xmlns:p14="http://schemas.microsoft.com/office/powerpoint/2010/main" val="527833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009379-37D4-40F6-8820-B3D9375BE8AE}"/>
              </a:ext>
            </a:extLst>
          </p:cNvPr>
          <p:cNvSpPr>
            <a:spLocks noGrp="1"/>
          </p:cNvSpPr>
          <p:nvPr>
            <p:ph type="title"/>
          </p:nvPr>
        </p:nvSpPr>
        <p:spPr/>
        <p:txBody>
          <a:bodyPr/>
          <a:lstStyle/>
          <a:p>
            <a:r>
              <a:rPr kumimoji="1" lang="ja-JP" altLang="en-US" b="1" dirty="0"/>
              <a:t>論文の概要</a:t>
            </a:r>
          </a:p>
        </p:txBody>
      </p:sp>
      <p:sp>
        <p:nvSpPr>
          <p:cNvPr id="3" name="コンテンツ プレースホルダー 2">
            <a:extLst>
              <a:ext uri="{FF2B5EF4-FFF2-40B4-BE49-F238E27FC236}">
                <a16:creationId xmlns:a16="http://schemas.microsoft.com/office/drawing/2014/main" id="{1BA988DE-E46C-4D39-9CE3-F95EA7E970A1}"/>
              </a:ext>
            </a:extLst>
          </p:cNvPr>
          <p:cNvSpPr>
            <a:spLocks noGrp="1"/>
          </p:cNvSpPr>
          <p:nvPr>
            <p:ph idx="1"/>
          </p:nvPr>
        </p:nvSpPr>
        <p:spPr/>
        <p:txBody>
          <a:bodyPr>
            <a:normAutofit/>
          </a:bodyPr>
          <a:lstStyle/>
          <a:p>
            <a:r>
              <a:rPr kumimoji="1" lang="ja-JP" altLang="en-US" dirty="0"/>
              <a:t>タイトル</a:t>
            </a:r>
            <a:endParaRPr kumimoji="1" lang="en-US" altLang="ja-JP" dirty="0"/>
          </a:p>
          <a:p>
            <a:pPr lvl="1"/>
            <a:r>
              <a:rPr lang="en-US" altLang="ja-JP" b="1" dirty="0"/>
              <a:t>Cross Contrasting Feature Perturbation for Domain Generalization</a:t>
            </a:r>
            <a:endParaRPr kumimoji="1" lang="en-US" altLang="ja-JP" b="1" dirty="0"/>
          </a:p>
          <a:p>
            <a:r>
              <a:rPr kumimoji="1" lang="ja-JP" altLang="en-US" dirty="0"/>
              <a:t>執筆者</a:t>
            </a:r>
            <a:endParaRPr kumimoji="1" lang="en-US" altLang="ja-JP" dirty="0"/>
          </a:p>
          <a:p>
            <a:pPr lvl="1"/>
            <a:r>
              <a:rPr lang="en-US" altLang="ja-JP" dirty="0" err="1"/>
              <a:t>Chenming</a:t>
            </a:r>
            <a:r>
              <a:rPr lang="en-US" altLang="ja-JP" dirty="0"/>
              <a:t> Li, </a:t>
            </a:r>
            <a:r>
              <a:rPr lang="en-US" altLang="ja-JP" dirty="0" err="1"/>
              <a:t>Daoan</a:t>
            </a:r>
            <a:r>
              <a:rPr lang="en-US" altLang="ja-JP" dirty="0"/>
              <a:t> Zhang, </a:t>
            </a:r>
            <a:r>
              <a:rPr lang="en-US" altLang="ja-JP" dirty="0" err="1"/>
              <a:t>Wenjian</a:t>
            </a:r>
            <a:r>
              <a:rPr lang="en-US" altLang="ja-JP" dirty="0"/>
              <a:t> Huang, </a:t>
            </a:r>
            <a:r>
              <a:rPr lang="en-US" altLang="ja-JP" dirty="0" err="1"/>
              <a:t>Jianguo</a:t>
            </a:r>
            <a:r>
              <a:rPr lang="en-US" altLang="ja-JP" dirty="0"/>
              <a:t> Zhang</a:t>
            </a:r>
          </a:p>
          <a:p>
            <a:r>
              <a:rPr lang="ja-JP" altLang="en-US" dirty="0"/>
              <a:t>掲載</a:t>
            </a:r>
            <a:endParaRPr lang="en-US" altLang="ja-JP" dirty="0"/>
          </a:p>
          <a:p>
            <a:pPr lvl="1"/>
            <a:r>
              <a:rPr kumimoji="1" lang="en-US" altLang="ja-JP" dirty="0"/>
              <a:t>ICCV2023</a:t>
            </a:r>
          </a:p>
          <a:p>
            <a:r>
              <a:rPr kumimoji="1" lang="ja-JP" altLang="en-US" dirty="0"/>
              <a:t>選択理由</a:t>
            </a:r>
            <a:endParaRPr lang="en-US" altLang="ja-JP" dirty="0"/>
          </a:p>
          <a:p>
            <a:pPr lvl="1"/>
            <a:r>
              <a:rPr lang="ja-JP" altLang="en-US" dirty="0"/>
              <a:t>データの取得条件にずれがある学習に関する最新の論文</a:t>
            </a:r>
            <a:endParaRPr kumimoji="1" lang="ja-JP" altLang="en-US" dirty="0"/>
          </a:p>
        </p:txBody>
      </p:sp>
      <p:sp>
        <p:nvSpPr>
          <p:cNvPr id="4" name="スライド番号プレースホルダー 3">
            <a:extLst>
              <a:ext uri="{FF2B5EF4-FFF2-40B4-BE49-F238E27FC236}">
                <a16:creationId xmlns:a16="http://schemas.microsoft.com/office/drawing/2014/main" id="{009B1A98-E401-4F9F-B1E6-B0AAD431D385}"/>
              </a:ext>
            </a:extLst>
          </p:cNvPr>
          <p:cNvSpPr>
            <a:spLocks noGrp="1"/>
          </p:cNvSpPr>
          <p:nvPr>
            <p:ph type="sldNum" sz="quarter" idx="12"/>
          </p:nvPr>
        </p:nvSpPr>
        <p:spPr/>
        <p:txBody>
          <a:bodyPr/>
          <a:lstStyle/>
          <a:p>
            <a:fld id="{16F7A96D-E30A-4A25-B30B-ACF57B6E6A37}" type="slidenum">
              <a:rPr kumimoji="1" lang="ja-JP" altLang="en-US" smtClean="0"/>
              <a:t>2</a:t>
            </a:fld>
            <a:endParaRPr kumimoji="1" lang="ja-JP" altLang="en-US"/>
          </a:p>
        </p:txBody>
      </p:sp>
    </p:spTree>
    <p:extLst>
      <p:ext uri="{BB962C8B-B14F-4D97-AF65-F5344CB8AC3E}">
        <p14:creationId xmlns:p14="http://schemas.microsoft.com/office/powerpoint/2010/main" val="3270098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F6A43-8B83-4336-BB8A-600D30130D43}"/>
              </a:ext>
            </a:extLst>
          </p:cNvPr>
          <p:cNvSpPr>
            <a:spLocks noGrp="1"/>
          </p:cNvSpPr>
          <p:nvPr>
            <p:ph type="title"/>
          </p:nvPr>
        </p:nvSpPr>
        <p:spPr/>
        <p:txBody>
          <a:bodyPr/>
          <a:lstStyle/>
          <a:p>
            <a:r>
              <a:rPr kumimoji="1" lang="ja-JP" altLang="en-US" b="1" dirty="0"/>
              <a:t>提案手法（アルゴリズム）</a:t>
            </a:r>
          </a:p>
        </p:txBody>
      </p:sp>
      <p:pic>
        <p:nvPicPr>
          <p:cNvPr id="5" name="コンテンツ プレースホルダー 4">
            <a:extLst>
              <a:ext uri="{FF2B5EF4-FFF2-40B4-BE49-F238E27FC236}">
                <a16:creationId xmlns:a16="http://schemas.microsoft.com/office/drawing/2014/main" id="{D317EBF1-112F-4593-B7E7-ADB773A5C24C}"/>
              </a:ext>
            </a:extLst>
          </p:cNvPr>
          <p:cNvPicPr>
            <a:picLocks noGrp="1" noChangeAspect="1"/>
          </p:cNvPicPr>
          <p:nvPr>
            <p:ph idx="1"/>
          </p:nvPr>
        </p:nvPicPr>
        <p:blipFill>
          <a:blip r:embed="rId2"/>
          <a:stretch>
            <a:fillRect/>
          </a:stretch>
        </p:blipFill>
        <p:spPr>
          <a:xfrm>
            <a:off x="4387830" y="1825625"/>
            <a:ext cx="3416339" cy="4351338"/>
          </a:xfrm>
          <a:prstGeom prst="rect">
            <a:avLst/>
          </a:prstGeom>
        </p:spPr>
      </p:pic>
      <p:sp>
        <p:nvSpPr>
          <p:cNvPr id="4" name="スライド番号プレースホルダー 3">
            <a:extLst>
              <a:ext uri="{FF2B5EF4-FFF2-40B4-BE49-F238E27FC236}">
                <a16:creationId xmlns:a16="http://schemas.microsoft.com/office/drawing/2014/main" id="{1DF22F57-38E0-4E5D-B45D-F501C5EF3A06}"/>
              </a:ext>
            </a:extLst>
          </p:cNvPr>
          <p:cNvSpPr>
            <a:spLocks noGrp="1"/>
          </p:cNvSpPr>
          <p:nvPr>
            <p:ph type="sldNum" sz="quarter" idx="12"/>
          </p:nvPr>
        </p:nvSpPr>
        <p:spPr/>
        <p:txBody>
          <a:bodyPr/>
          <a:lstStyle/>
          <a:p>
            <a:fld id="{24EA46AB-3899-448D-80AA-0C961C9BC68C}" type="slidenum">
              <a:rPr kumimoji="1" lang="ja-JP" altLang="en-US" smtClean="0"/>
              <a:t>20</a:t>
            </a:fld>
            <a:endParaRPr kumimoji="1" lang="ja-JP" altLang="en-US"/>
          </a:p>
        </p:txBody>
      </p:sp>
    </p:spTree>
    <p:extLst>
      <p:ext uri="{BB962C8B-B14F-4D97-AF65-F5344CB8AC3E}">
        <p14:creationId xmlns:p14="http://schemas.microsoft.com/office/powerpoint/2010/main" val="122274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B52AD1-3B25-4FDE-9F01-DD9F4BEFEBA5}"/>
              </a:ext>
            </a:extLst>
          </p:cNvPr>
          <p:cNvSpPr>
            <a:spLocks noGrp="1"/>
          </p:cNvSpPr>
          <p:nvPr>
            <p:ph type="title"/>
          </p:nvPr>
        </p:nvSpPr>
        <p:spPr/>
        <p:txBody>
          <a:bodyPr/>
          <a:lstStyle/>
          <a:p>
            <a:r>
              <a:rPr lang="ja-JP" altLang="en-US" b="1" dirty="0"/>
              <a:t>評価</a:t>
            </a:r>
            <a:endParaRPr kumimoji="1" lang="ja-JP" altLang="en-US" b="1" dirty="0"/>
          </a:p>
        </p:txBody>
      </p:sp>
      <p:sp>
        <p:nvSpPr>
          <p:cNvPr id="3" name="コンテンツ プレースホルダー 2">
            <a:extLst>
              <a:ext uri="{FF2B5EF4-FFF2-40B4-BE49-F238E27FC236}">
                <a16:creationId xmlns:a16="http://schemas.microsoft.com/office/drawing/2014/main" id="{BF8C5AFA-DE6F-4769-A0D0-6DA95673AC6B}"/>
              </a:ext>
            </a:extLst>
          </p:cNvPr>
          <p:cNvSpPr>
            <a:spLocks noGrp="1"/>
          </p:cNvSpPr>
          <p:nvPr>
            <p:ph idx="1"/>
          </p:nvPr>
        </p:nvSpPr>
        <p:spPr/>
        <p:txBody>
          <a:bodyPr/>
          <a:lstStyle/>
          <a:p>
            <a:r>
              <a:rPr kumimoji="1" lang="en-US" altLang="ja-JP" dirty="0" err="1"/>
              <a:t>DomainBed</a:t>
            </a:r>
            <a:r>
              <a:rPr kumimoji="1" lang="ja-JP" altLang="en-US" dirty="0"/>
              <a:t>ベンチマークの</a:t>
            </a:r>
            <a:r>
              <a:rPr kumimoji="1" lang="en-US" altLang="ja-JP" dirty="0"/>
              <a:t>7</a:t>
            </a:r>
            <a:r>
              <a:rPr kumimoji="1" lang="ja-JP" altLang="en-US" dirty="0" err="1"/>
              <a:t>つの</a:t>
            </a:r>
            <a:r>
              <a:rPr kumimoji="1" lang="ja-JP" altLang="en-US" dirty="0"/>
              <a:t>マルチドメイン画像分類タスク</a:t>
            </a:r>
            <a:endParaRPr kumimoji="1" lang="en-US" altLang="ja-JP" dirty="0"/>
          </a:p>
          <a:p>
            <a:pPr lvl="1"/>
            <a:r>
              <a:rPr lang="en-US" altLang="ja-JP" dirty="0"/>
              <a:t>Colored MNIST </a:t>
            </a:r>
          </a:p>
          <a:p>
            <a:pPr lvl="1"/>
            <a:r>
              <a:rPr kumimoji="1" lang="en-US" altLang="ja-JP" dirty="0"/>
              <a:t>Rotated MNIST </a:t>
            </a:r>
          </a:p>
          <a:p>
            <a:pPr lvl="1"/>
            <a:r>
              <a:rPr lang="en-US" altLang="ja-JP" dirty="0"/>
              <a:t>PACS</a:t>
            </a:r>
          </a:p>
          <a:p>
            <a:pPr lvl="1"/>
            <a:r>
              <a:rPr kumimoji="1" lang="en-US" altLang="ja-JP" dirty="0"/>
              <a:t>VLCS</a:t>
            </a:r>
          </a:p>
          <a:p>
            <a:pPr lvl="1"/>
            <a:r>
              <a:rPr lang="en-US" altLang="ja-JP" dirty="0"/>
              <a:t>Office-Home</a:t>
            </a:r>
          </a:p>
          <a:p>
            <a:pPr lvl="1"/>
            <a:r>
              <a:rPr kumimoji="1" lang="en-US" altLang="ja-JP" dirty="0"/>
              <a:t>Terra Incognita</a:t>
            </a:r>
          </a:p>
          <a:p>
            <a:pPr lvl="1"/>
            <a:r>
              <a:rPr lang="en-US" altLang="ja-JP" dirty="0" err="1"/>
              <a:t>DomainNet</a:t>
            </a:r>
            <a:endParaRPr kumimoji="1" lang="ja-JP" altLang="en-US" dirty="0"/>
          </a:p>
        </p:txBody>
      </p:sp>
      <p:sp>
        <p:nvSpPr>
          <p:cNvPr id="4" name="スライド番号プレースホルダー 3">
            <a:extLst>
              <a:ext uri="{FF2B5EF4-FFF2-40B4-BE49-F238E27FC236}">
                <a16:creationId xmlns:a16="http://schemas.microsoft.com/office/drawing/2014/main" id="{D82FCD6B-5E05-43E8-A1C9-CF2B1DC4BA60}"/>
              </a:ext>
            </a:extLst>
          </p:cNvPr>
          <p:cNvSpPr>
            <a:spLocks noGrp="1"/>
          </p:cNvSpPr>
          <p:nvPr>
            <p:ph type="sldNum" sz="quarter" idx="12"/>
          </p:nvPr>
        </p:nvSpPr>
        <p:spPr/>
        <p:txBody>
          <a:bodyPr/>
          <a:lstStyle/>
          <a:p>
            <a:fld id="{24EA46AB-3899-448D-80AA-0C961C9BC68C}" type="slidenum">
              <a:rPr kumimoji="1" lang="ja-JP" altLang="en-US" smtClean="0"/>
              <a:t>21</a:t>
            </a:fld>
            <a:endParaRPr kumimoji="1" lang="ja-JP" altLang="en-US"/>
          </a:p>
        </p:txBody>
      </p:sp>
    </p:spTree>
    <p:extLst>
      <p:ext uri="{BB962C8B-B14F-4D97-AF65-F5344CB8AC3E}">
        <p14:creationId xmlns:p14="http://schemas.microsoft.com/office/powerpoint/2010/main" val="3866251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1925D7-E658-4990-9E9A-E0C1B5C60665}"/>
              </a:ext>
            </a:extLst>
          </p:cNvPr>
          <p:cNvSpPr>
            <a:spLocks noGrp="1"/>
          </p:cNvSpPr>
          <p:nvPr>
            <p:ph type="title"/>
          </p:nvPr>
        </p:nvSpPr>
        <p:spPr/>
        <p:txBody>
          <a:bodyPr/>
          <a:lstStyle/>
          <a:p>
            <a:r>
              <a:rPr kumimoji="1" lang="ja-JP" altLang="en-US" b="1" dirty="0"/>
              <a:t>評価</a:t>
            </a:r>
          </a:p>
        </p:txBody>
      </p:sp>
      <p:sp>
        <p:nvSpPr>
          <p:cNvPr id="3" name="コンテンツ プレースホルダー 2">
            <a:extLst>
              <a:ext uri="{FF2B5EF4-FFF2-40B4-BE49-F238E27FC236}">
                <a16:creationId xmlns:a16="http://schemas.microsoft.com/office/drawing/2014/main" id="{B535CA9B-ABCD-46AD-890D-982C99B594AC}"/>
              </a:ext>
            </a:extLst>
          </p:cNvPr>
          <p:cNvSpPr>
            <a:spLocks noGrp="1"/>
          </p:cNvSpPr>
          <p:nvPr>
            <p:ph idx="1"/>
          </p:nvPr>
        </p:nvSpPr>
        <p:spPr/>
        <p:txBody>
          <a:bodyPr/>
          <a:lstStyle/>
          <a:p>
            <a:r>
              <a:rPr kumimoji="1" lang="ja-JP" altLang="en-US" dirty="0"/>
              <a:t>データセットはトレーニングサブセットと検証サブセットで</a:t>
            </a:r>
            <a:r>
              <a:rPr kumimoji="1" lang="en-US" altLang="ja-JP" dirty="0"/>
              <a:t>8:2</a:t>
            </a:r>
          </a:p>
          <a:p>
            <a:r>
              <a:rPr kumimoji="1" lang="en-US" altLang="ja-JP" dirty="0"/>
              <a:t> </a:t>
            </a:r>
            <a:endParaRPr lang="en-US" altLang="ja-JP" dirty="0"/>
          </a:p>
          <a:p>
            <a:pPr marL="514350" indent="-514350">
              <a:buFont typeface="+mj-lt"/>
              <a:buAutoNum type="arabicPeriod"/>
            </a:pPr>
            <a:r>
              <a:rPr kumimoji="1" lang="en-US" altLang="ja-JP" dirty="0"/>
              <a:t>Training-domain validation set</a:t>
            </a:r>
          </a:p>
          <a:p>
            <a:pPr marL="514350" indent="-514350">
              <a:buFont typeface="+mj-lt"/>
              <a:buAutoNum type="arabicPeriod"/>
            </a:pPr>
            <a:r>
              <a:rPr lang="en-US" altLang="ja-JP" dirty="0"/>
              <a:t>Leave-one-out cross-validation</a:t>
            </a:r>
          </a:p>
          <a:p>
            <a:pPr marL="514350" indent="-514350">
              <a:buFont typeface="+mj-lt"/>
              <a:buAutoNum type="arabicPeriod"/>
            </a:pPr>
            <a:r>
              <a:rPr kumimoji="1" lang="en-US" altLang="ja-JP" dirty="0"/>
              <a:t>Test-domain model set (oracle)</a:t>
            </a:r>
            <a:endParaRPr kumimoji="1" lang="ja-JP" altLang="en-US" dirty="0"/>
          </a:p>
        </p:txBody>
      </p:sp>
      <p:sp>
        <p:nvSpPr>
          <p:cNvPr id="4" name="スライド番号プレースホルダー 3">
            <a:extLst>
              <a:ext uri="{FF2B5EF4-FFF2-40B4-BE49-F238E27FC236}">
                <a16:creationId xmlns:a16="http://schemas.microsoft.com/office/drawing/2014/main" id="{F2E50929-6CDB-474E-8EA3-ECE077E057DC}"/>
              </a:ext>
            </a:extLst>
          </p:cNvPr>
          <p:cNvSpPr>
            <a:spLocks noGrp="1"/>
          </p:cNvSpPr>
          <p:nvPr>
            <p:ph type="sldNum" sz="quarter" idx="12"/>
          </p:nvPr>
        </p:nvSpPr>
        <p:spPr/>
        <p:txBody>
          <a:bodyPr/>
          <a:lstStyle/>
          <a:p>
            <a:fld id="{24EA46AB-3899-448D-80AA-0C961C9BC68C}" type="slidenum">
              <a:rPr kumimoji="1" lang="ja-JP" altLang="en-US" smtClean="0"/>
              <a:t>22</a:t>
            </a:fld>
            <a:endParaRPr kumimoji="1" lang="ja-JP" altLang="en-US"/>
          </a:p>
        </p:txBody>
      </p:sp>
    </p:spTree>
    <p:extLst>
      <p:ext uri="{BB962C8B-B14F-4D97-AF65-F5344CB8AC3E}">
        <p14:creationId xmlns:p14="http://schemas.microsoft.com/office/powerpoint/2010/main" val="2862632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A8533-3A02-407E-9D70-3E303B373515}"/>
              </a:ext>
            </a:extLst>
          </p:cNvPr>
          <p:cNvSpPr>
            <a:spLocks noGrp="1"/>
          </p:cNvSpPr>
          <p:nvPr>
            <p:ph type="title"/>
          </p:nvPr>
        </p:nvSpPr>
        <p:spPr/>
        <p:txBody>
          <a:bodyPr/>
          <a:lstStyle/>
          <a:p>
            <a:r>
              <a:rPr lang="ja-JP" altLang="en-US" b="1" dirty="0"/>
              <a:t>評価</a:t>
            </a:r>
            <a:endParaRPr kumimoji="1" lang="ja-JP" altLang="en-US" b="1" dirty="0"/>
          </a:p>
        </p:txBody>
      </p:sp>
      <p:sp>
        <p:nvSpPr>
          <p:cNvPr id="3" name="コンテンツ プレースホルダー 2">
            <a:extLst>
              <a:ext uri="{FF2B5EF4-FFF2-40B4-BE49-F238E27FC236}">
                <a16:creationId xmlns:a16="http://schemas.microsoft.com/office/drawing/2014/main" id="{D3FB2F66-FE6E-4552-944E-C564AF0A19E6}"/>
              </a:ext>
            </a:extLst>
          </p:cNvPr>
          <p:cNvSpPr>
            <a:spLocks noGrp="1"/>
          </p:cNvSpPr>
          <p:nvPr>
            <p:ph idx="1"/>
          </p:nvPr>
        </p:nvSpPr>
        <p:spPr/>
        <p:txBody>
          <a:bodyPr/>
          <a:lstStyle/>
          <a:p>
            <a:r>
              <a:rPr kumimoji="1" lang="ja-JP" altLang="en-US" dirty="0"/>
              <a:t>ドメインの相関関係は</a:t>
            </a:r>
            <a:r>
              <a:rPr kumimoji="1" lang="en-US" altLang="ja-JP" dirty="0"/>
              <a:t>d=90%, 80%, 10% </a:t>
            </a:r>
            <a:endParaRPr kumimoji="1" lang="ja-JP" altLang="en-US" dirty="0"/>
          </a:p>
        </p:txBody>
      </p:sp>
      <p:sp>
        <p:nvSpPr>
          <p:cNvPr id="4" name="スライド番号プレースホルダー 3">
            <a:extLst>
              <a:ext uri="{FF2B5EF4-FFF2-40B4-BE49-F238E27FC236}">
                <a16:creationId xmlns:a16="http://schemas.microsoft.com/office/drawing/2014/main" id="{8F6C6BFB-9B0C-4138-9AF4-921AF80291F4}"/>
              </a:ext>
            </a:extLst>
          </p:cNvPr>
          <p:cNvSpPr>
            <a:spLocks noGrp="1"/>
          </p:cNvSpPr>
          <p:nvPr>
            <p:ph type="sldNum" sz="quarter" idx="12"/>
          </p:nvPr>
        </p:nvSpPr>
        <p:spPr/>
        <p:txBody>
          <a:bodyPr/>
          <a:lstStyle/>
          <a:p>
            <a:fld id="{24EA46AB-3899-448D-80AA-0C961C9BC68C}" type="slidenum">
              <a:rPr kumimoji="1" lang="ja-JP" altLang="en-US" smtClean="0"/>
              <a:t>23</a:t>
            </a:fld>
            <a:endParaRPr kumimoji="1" lang="ja-JP" altLang="en-US"/>
          </a:p>
        </p:txBody>
      </p:sp>
      <p:pic>
        <p:nvPicPr>
          <p:cNvPr id="5" name="図 4">
            <a:extLst>
              <a:ext uri="{FF2B5EF4-FFF2-40B4-BE49-F238E27FC236}">
                <a16:creationId xmlns:a16="http://schemas.microsoft.com/office/drawing/2014/main" id="{98EA19C9-9AB3-4127-814C-9C20501946F7}"/>
              </a:ext>
            </a:extLst>
          </p:cNvPr>
          <p:cNvPicPr>
            <a:picLocks noChangeAspect="1"/>
          </p:cNvPicPr>
          <p:nvPr/>
        </p:nvPicPr>
        <p:blipFill>
          <a:blip r:embed="rId2"/>
          <a:stretch>
            <a:fillRect/>
          </a:stretch>
        </p:blipFill>
        <p:spPr>
          <a:xfrm>
            <a:off x="2582779" y="2272537"/>
            <a:ext cx="7026442" cy="4083813"/>
          </a:xfrm>
          <a:prstGeom prst="rect">
            <a:avLst/>
          </a:prstGeom>
        </p:spPr>
      </p:pic>
    </p:spTree>
    <p:extLst>
      <p:ext uri="{BB962C8B-B14F-4D97-AF65-F5344CB8AC3E}">
        <p14:creationId xmlns:p14="http://schemas.microsoft.com/office/powerpoint/2010/main" val="1850195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FA1DC3-3906-4C46-B8D1-4B26A38588D4}"/>
              </a:ext>
            </a:extLst>
          </p:cNvPr>
          <p:cNvSpPr>
            <a:spLocks noGrp="1"/>
          </p:cNvSpPr>
          <p:nvPr>
            <p:ph type="title"/>
          </p:nvPr>
        </p:nvSpPr>
        <p:spPr/>
        <p:txBody>
          <a:bodyPr/>
          <a:lstStyle/>
          <a:p>
            <a:r>
              <a:rPr lang="ja-JP" altLang="en-US" b="1" dirty="0"/>
              <a:t>評価</a:t>
            </a:r>
            <a:endParaRPr kumimoji="1" lang="ja-JP" altLang="en-US" b="1" dirty="0"/>
          </a:p>
        </p:txBody>
      </p:sp>
      <p:sp>
        <p:nvSpPr>
          <p:cNvPr id="3" name="コンテンツ プレースホルダー 2">
            <a:extLst>
              <a:ext uri="{FF2B5EF4-FFF2-40B4-BE49-F238E27FC236}">
                <a16:creationId xmlns:a16="http://schemas.microsoft.com/office/drawing/2014/main" id="{D443B27C-B411-482C-8E67-795B9CA49EF6}"/>
              </a:ext>
            </a:extLst>
          </p:cNvPr>
          <p:cNvSpPr>
            <a:spLocks noGrp="1"/>
          </p:cNvSpPr>
          <p:nvPr>
            <p:ph idx="1"/>
          </p:nvPr>
        </p:nvSpPr>
        <p:spPr/>
        <p:txBody>
          <a:bodyPr/>
          <a:lstStyle/>
          <a:p>
            <a:r>
              <a:rPr kumimoji="1" lang="ja-JP" altLang="en-US" dirty="0"/>
              <a:t>ハイパーパラメータ（</a:t>
            </a:r>
            <a:r>
              <a:rPr kumimoji="1" lang="en-US" altLang="ja-JP" dirty="0"/>
              <a:t>HP</a:t>
            </a:r>
            <a:r>
              <a:rPr kumimoji="1" lang="ja-JP" altLang="en-US" dirty="0"/>
              <a:t>）検索</a:t>
            </a:r>
            <a:endParaRPr kumimoji="1" lang="en-US" altLang="ja-JP" dirty="0"/>
          </a:p>
          <a:p>
            <a:pPr lvl="1"/>
            <a:r>
              <a:rPr kumimoji="1" lang="en-US" altLang="ja-JP" dirty="0"/>
              <a:t>20</a:t>
            </a:r>
            <a:r>
              <a:rPr kumimoji="1" lang="ja-JP" altLang="en-US" dirty="0"/>
              <a:t>回の試行で</a:t>
            </a:r>
            <a:r>
              <a:rPr kumimoji="1" lang="en-US" altLang="ja-JP" dirty="0" err="1"/>
              <a:t>DomainBed</a:t>
            </a:r>
            <a:r>
              <a:rPr kumimoji="1" lang="ja-JP" altLang="en-US" dirty="0"/>
              <a:t>からハイパーパラメータ分布をランダム検索</a:t>
            </a:r>
            <a:endParaRPr kumimoji="1" lang="en-US" altLang="ja-JP" dirty="0"/>
          </a:p>
          <a:p>
            <a:pPr lvl="1"/>
            <a:endParaRPr lang="en-US" altLang="ja-JP" dirty="0"/>
          </a:p>
          <a:p>
            <a:pPr lvl="1"/>
            <a:r>
              <a:rPr kumimoji="1" lang="en-US" altLang="ja-JP" dirty="0"/>
              <a:t>CCFP</a:t>
            </a:r>
            <a:r>
              <a:rPr kumimoji="1" lang="ja-JP" altLang="en-US" dirty="0"/>
              <a:t>は２つのハイパーパラメータに依存しており、</a:t>
            </a:r>
            <a:r>
              <a:rPr lang="en-US" altLang="ja-JP" dirty="0"/>
              <a:t>0.1~10</a:t>
            </a:r>
            <a:r>
              <a:rPr lang="ja-JP" altLang="en-US" dirty="0"/>
              <a:t>の範囲で探す</a:t>
            </a:r>
            <a:endParaRPr lang="en-US" altLang="ja-JP" dirty="0"/>
          </a:p>
          <a:p>
            <a:pPr lvl="1"/>
            <a:endParaRPr kumimoji="1" lang="en-US" altLang="ja-JP" dirty="0"/>
          </a:p>
          <a:p>
            <a:pPr lvl="1"/>
            <a:r>
              <a:rPr kumimoji="1" lang="en-US" altLang="ja-JP" dirty="0"/>
              <a:t>ImageNet</a:t>
            </a:r>
            <a:r>
              <a:rPr kumimoji="1" lang="ja-JP" altLang="en-US" dirty="0"/>
              <a:t>で事前学習し、</a:t>
            </a:r>
            <a:r>
              <a:rPr kumimoji="1" lang="en-US" altLang="ja-JP" dirty="0"/>
              <a:t>ResNet-50</a:t>
            </a:r>
            <a:r>
              <a:rPr kumimoji="1" lang="ja-JP" altLang="en-US" dirty="0"/>
              <a:t>で</a:t>
            </a:r>
            <a:r>
              <a:rPr kumimoji="1" lang="en-US" altLang="ja-JP" dirty="0"/>
              <a:t>FT</a:t>
            </a:r>
            <a:endParaRPr kumimoji="1" lang="ja-JP" altLang="en-US" dirty="0"/>
          </a:p>
        </p:txBody>
      </p:sp>
      <p:sp>
        <p:nvSpPr>
          <p:cNvPr id="4" name="スライド番号プレースホルダー 3">
            <a:extLst>
              <a:ext uri="{FF2B5EF4-FFF2-40B4-BE49-F238E27FC236}">
                <a16:creationId xmlns:a16="http://schemas.microsoft.com/office/drawing/2014/main" id="{7C94A0E5-5136-4485-89D5-3B64F62479D3}"/>
              </a:ext>
            </a:extLst>
          </p:cNvPr>
          <p:cNvSpPr>
            <a:spLocks noGrp="1"/>
          </p:cNvSpPr>
          <p:nvPr>
            <p:ph type="sldNum" sz="quarter" idx="12"/>
          </p:nvPr>
        </p:nvSpPr>
        <p:spPr/>
        <p:txBody>
          <a:bodyPr/>
          <a:lstStyle/>
          <a:p>
            <a:fld id="{24EA46AB-3899-448D-80AA-0C961C9BC68C}" type="slidenum">
              <a:rPr kumimoji="1" lang="ja-JP" altLang="en-US" smtClean="0"/>
              <a:t>24</a:t>
            </a:fld>
            <a:endParaRPr kumimoji="1" lang="ja-JP" altLang="en-US"/>
          </a:p>
        </p:txBody>
      </p:sp>
    </p:spTree>
    <p:extLst>
      <p:ext uri="{BB962C8B-B14F-4D97-AF65-F5344CB8AC3E}">
        <p14:creationId xmlns:p14="http://schemas.microsoft.com/office/powerpoint/2010/main" val="1446131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7656DE-D565-4F87-AA80-EA6DE942A6DF}"/>
              </a:ext>
            </a:extLst>
          </p:cNvPr>
          <p:cNvSpPr>
            <a:spLocks noGrp="1"/>
          </p:cNvSpPr>
          <p:nvPr>
            <p:ph type="title"/>
          </p:nvPr>
        </p:nvSpPr>
        <p:spPr/>
        <p:txBody>
          <a:bodyPr/>
          <a:lstStyle/>
          <a:p>
            <a:r>
              <a:rPr kumimoji="1" lang="ja-JP" altLang="en-US" b="1" dirty="0"/>
              <a:t>結果</a:t>
            </a:r>
          </a:p>
        </p:txBody>
      </p:sp>
      <p:sp>
        <p:nvSpPr>
          <p:cNvPr id="3" name="コンテンツ プレースホルダー 2">
            <a:extLst>
              <a:ext uri="{FF2B5EF4-FFF2-40B4-BE49-F238E27FC236}">
                <a16:creationId xmlns:a16="http://schemas.microsoft.com/office/drawing/2014/main" id="{BC30F850-32F5-4B53-90B1-460978BCDDBB}"/>
              </a:ext>
            </a:extLst>
          </p:cNvPr>
          <p:cNvSpPr>
            <a:spLocks noGrp="1"/>
          </p:cNvSpPr>
          <p:nvPr>
            <p:ph idx="1"/>
          </p:nvPr>
        </p:nvSpPr>
        <p:spPr/>
        <p:txBody>
          <a:bodyPr/>
          <a:lstStyle/>
          <a:p>
            <a:r>
              <a:rPr kumimoji="1" lang="ja-JP" altLang="en-US" dirty="0"/>
              <a:t>ドメイン汎化手法との比較</a:t>
            </a:r>
          </a:p>
        </p:txBody>
      </p:sp>
      <p:sp>
        <p:nvSpPr>
          <p:cNvPr id="4" name="スライド番号プレースホルダー 3">
            <a:extLst>
              <a:ext uri="{FF2B5EF4-FFF2-40B4-BE49-F238E27FC236}">
                <a16:creationId xmlns:a16="http://schemas.microsoft.com/office/drawing/2014/main" id="{0E1B5FB7-C3EF-4D68-A601-76CACC4C85C3}"/>
              </a:ext>
            </a:extLst>
          </p:cNvPr>
          <p:cNvSpPr>
            <a:spLocks noGrp="1"/>
          </p:cNvSpPr>
          <p:nvPr>
            <p:ph type="sldNum" sz="quarter" idx="12"/>
          </p:nvPr>
        </p:nvSpPr>
        <p:spPr/>
        <p:txBody>
          <a:bodyPr/>
          <a:lstStyle/>
          <a:p>
            <a:fld id="{24EA46AB-3899-448D-80AA-0C961C9BC68C}" type="slidenum">
              <a:rPr kumimoji="1" lang="ja-JP" altLang="en-US" smtClean="0"/>
              <a:t>25</a:t>
            </a:fld>
            <a:endParaRPr kumimoji="1" lang="ja-JP" altLang="en-US"/>
          </a:p>
        </p:txBody>
      </p:sp>
      <p:pic>
        <p:nvPicPr>
          <p:cNvPr id="5" name="図 4">
            <a:extLst>
              <a:ext uri="{FF2B5EF4-FFF2-40B4-BE49-F238E27FC236}">
                <a16:creationId xmlns:a16="http://schemas.microsoft.com/office/drawing/2014/main" id="{69AD4AF6-D55E-4C33-8518-20C77C6401DE}"/>
              </a:ext>
            </a:extLst>
          </p:cNvPr>
          <p:cNvPicPr>
            <a:picLocks noChangeAspect="1"/>
          </p:cNvPicPr>
          <p:nvPr/>
        </p:nvPicPr>
        <p:blipFill>
          <a:blip r:embed="rId2"/>
          <a:stretch>
            <a:fillRect/>
          </a:stretch>
        </p:blipFill>
        <p:spPr>
          <a:xfrm>
            <a:off x="1762848" y="2397722"/>
            <a:ext cx="4124603" cy="3779241"/>
          </a:xfrm>
          <a:prstGeom prst="rect">
            <a:avLst/>
          </a:prstGeom>
        </p:spPr>
      </p:pic>
      <p:pic>
        <p:nvPicPr>
          <p:cNvPr id="6" name="図 5">
            <a:extLst>
              <a:ext uri="{FF2B5EF4-FFF2-40B4-BE49-F238E27FC236}">
                <a16:creationId xmlns:a16="http://schemas.microsoft.com/office/drawing/2014/main" id="{6E458CFF-0567-4E92-9D49-318B9E2474B0}"/>
              </a:ext>
            </a:extLst>
          </p:cNvPr>
          <p:cNvPicPr>
            <a:picLocks noChangeAspect="1"/>
          </p:cNvPicPr>
          <p:nvPr/>
        </p:nvPicPr>
        <p:blipFill>
          <a:blip r:embed="rId3"/>
          <a:stretch>
            <a:fillRect/>
          </a:stretch>
        </p:blipFill>
        <p:spPr>
          <a:xfrm>
            <a:off x="6543885" y="3105819"/>
            <a:ext cx="4153480" cy="1790950"/>
          </a:xfrm>
          <a:prstGeom prst="rect">
            <a:avLst/>
          </a:prstGeom>
        </p:spPr>
      </p:pic>
    </p:spTree>
    <p:extLst>
      <p:ext uri="{BB962C8B-B14F-4D97-AF65-F5344CB8AC3E}">
        <p14:creationId xmlns:p14="http://schemas.microsoft.com/office/powerpoint/2010/main" val="3011567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160BED-4367-4F46-BA58-3B4C89C0F89A}"/>
              </a:ext>
            </a:extLst>
          </p:cNvPr>
          <p:cNvSpPr>
            <a:spLocks noGrp="1"/>
          </p:cNvSpPr>
          <p:nvPr>
            <p:ph type="title"/>
          </p:nvPr>
        </p:nvSpPr>
        <p:spPr/>
        <p:txBody>
          <a:bodyPr/>
          <a:lstStyle/>
          <a:p>
            <a:r>
              <a:rPr lang="ja-JP" altLang="en-US" b="1" dirty="0"/>
              <a:t>結果</a:t>
            </a:r>
            <a:endParaRPr kumimoji="1" lang="ja-JP" altLang="en-US" b="1" dirty="0"/>
          </a:p>
        </p:txBody>
      </p:sp>
      <p:sp>
        <p:nvSpPr>
          <p:cNvPr id="3" name="コンテンツ プレースホルダー 2">
            <a:extLst>
              <a:ext uri="{FF2B5EF4-FFF2-40B4-BE49-F238E27FC236}">
                <a16:creationId xmlns:a16="http://schemas.microsoft.com/office/drawing/2014/main" id="{4B8F3F53-E560-4A42-940F-0BDF079D3695}"/>
              </a:ext>
            </a:extLst>
          </p:cNvPr>
          <p:cNvSpPr>
            <a:spLocks noGrp="1"/>
          </p:cNvSpPr>
          <p:nvPr>
            <p:ph idx="1"/>
          </p:nvPr>
        </p:nvSpPr>
        <p:spPr/>
        <p:txBody>
          <a:bodyPr/>
          <a:lstStyle/>
          <a:p>
            <a:r>
              <a:rPr kumimoji="1" lang="ja-JP" altLang="en-US" dirty="0"/>
              <a:t>従来の特徴摂動手法との比較</a:t>
            </a:r>
          </a:p>
        </p:txBody>
      </p:sp>
      <p:sp>
        <p:nvSpPr>
          <p:cNvPr id="4" name="スライド番号プレースホルダー 3">
            <a:extLst>
              <a:ext uri="{FF2B5EF4-FFF2-40B4-BE49-F238E27FC236}">
                <a16:creationId xmlns:a16="http://schemas.microsoft.com/office/drawing/2014/main" id="{F3A4FEAD-F0EE-4FDF-89C0-00E226BE5C84}"/>
              </a:ext>
            </a:extLst>
          </p:cNvPr>
          <p:cNvSpPr>
            <a:spLocks noGrp="1"/>
          </p:cNvSpPr>
          <p:nvPr>
            <p:ph type="sldNum" sz="quarter" idx="12"/>
          </p:nvPr>
        </p:nvSpPr>
        <p:spPr/>
        <p:txBody>
          <a:bodyPr/>
          <a:lstStyle/>
          <a:p>
            <a:fld id="{24EA46AB-3899-448D-80AA-0C961C9BC68C}" type="slidenum">
              <a:rPr kumimoji="1" lang="ja-JP" altLang="en-US" smtClean="0"/>
              <a:t>26</a:t>
            </a:fld>
            <a:endParaRPr kumimoji="1" lang="ja-JP" altLang="en-US"/>
          </a:p>
        </p:txBody>
      </p:sp>
      <p:pic>
        <p:nvPicPr>
          <p:cNvPr id="7" name="図 6">
            <a:extLst>
              <a:ext uri="{FF2B5EF4-FFF2-40B4-BE49-F238E27FC236}">
                <a16:creationId xmlns:a16="http://schemas.microsoft.com/office/drawing/2014/main" id="{98FCE793-C6C9-4A17-88FC-0D66AEC30ED7}"/>
              </a:ext>
            </a:extLst>
          </p:cNvPr>
          <p:cNvPicPr>
            <a:picLocks noChangeAspect="1"/>
          </p:cNvPicPr>
          <p:nvPr/>
        </p:nvPicPr>
        <p:blipFill>
          <a:blip r:embed="rId2"/>
          <a:stretch>
            <a:fillRect/>
          </a:stretch>
        </p:blipFill>
        <p:spPr>
          <a:xfrm>
            <a:off x="2949042" y="2616477"/>
            <a:ext cx="6293915" cy="3270976"/>
          </a:xfrm>
          <a:prstGeom prst="rect">
            <a:avLst/>
          </a:prstGeom>
        </p:spPr>
      </p:pic>
    </p:spTree>
    <p:extLst>
      <p:ext uri="{BB962C8B-B14F-4D97-AF65-F5344CB8AC3E}">
        <p14:creationId xmlns:p14="http://schemas.microsoft.com/office/powerpoint/2010/main" val="2626246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69C3A2-2ADF-4AD9-9B8F-0BEC008C2AEF}"/>
              </a:ext>
            </a:extLst>
          </p:cNvPr>
          <p:cNvSpPr>
            <a:spLocks noGrp="1"/>
          </p:cNvSpPr>
          <p:nvPr>
            <p:ph type="title"/>
          </p:nvPr>
        </p:nvSpPr>
        <p:spPr/>
        <p:txBody>
          <a:bodyPr/>
          <a:lstStyle/>
          <a:p>
            <a:r>
              <a:rPr kumimoji="1" lang="ja-JP" altLang="en-US" b="1" dirty="0"/>
              <a:t>アブレーション研究</a:t>
            </a:r>
          </a:p>
        </p:txBody>
      </p:sp>
      <p:sp>
        <p:nvSpPr>
          <p:cNvPr id="3" name="コンテンツ プレースホルダー 2">
            <a:extLst>
              <a:ext uri="{FF2B5EF4-FFF2-40B4-BE49-F238E27FC236}">
                <a16:creationId xmlns:a16="http://schemas.microsoft.com/office/drawing/2014/main" id="{9180C291-32AA-45F3-B2C6-5A1A17B38E32}"/>
              </a:ext>
            </a:extLst>
          </p:cNvPr>
          <p:cNvSpPr>
            <a:spLocks noGrp="1"/>
          </p:cNvSpPr>
          <p:nvPr>
            <p:ph idx="1"/>
          </p:nvPr>
        </p:nvSpPr>
        <p:spPr/>
        <p:txBody>
          <a:bodyPr/>
          <a:lstStyle/>
          <a:p>
            <a:r>
              <a:rPr kumimoji="1" lang="ja-JP" altLang="en-US" dirty="0"/>
              <a:t>式</a:t>
            </a:r>
            <a:r>
              <a:rPr kumimoji="1" lang="en-US" altLang="ja-JP" dirty="0"/>
              <a:t>10</a:t>
            </a:r>
            <a:r>
              <a:rPr kumimoji="1" lang="ja-JP" altLang="en-US" dirty="0"/>
              <a:t>の損失を使わずに実行</a:t>
            </a:r>
          </a:p>
        </p:txBody>
      </p:sp>
      <p:sp>
        <p:nvSpPr>
          <p:cNvPr id="4" name="スライド番号プレースホルダー 3">
            <a:extLst>
              <a:ext uri="{FF2B5EF4-FFF2-40B4-BE49-F238E27FC236}">
                <a16:creationId xmlns:a16="http://schemas.microsoft.com/office/drawing/2014/main" id="{EE559FAC-7577-4D98-8365-B091F0CCDBDF}"/>
              </a:ext>
            </a:extLst>
          </p:cNvPr>
          <p:cNvSpPr>
            <a:spLocks noGrp="1"/>
          </p:cNvSpPr>
          <p:nvPr>
            <p:ph type="sldNum" sz="quarter" idx="12"/>
          </p:nvPr>
        </p:nvSpPr>
        <p:spPr/>
        <p:txBody>
          <a:bodyPr/>
          <a:lstStyle/>
          <a:p>
            <a:fld id="{24EA46AB-3899-448D-80AA-0C961C9BC68C}" type="slidenum">
              <a:rPr kumimoji="1" lang="ja-JP" altLang="en-US" smtClean="0"/>
              <a:t>27</a:t>
            </a:fld>
            <a:endParaRPr kumimoji="1" lang="ja-JP" altLang="en-US"/>
          </a:p>
        </p:txBody>
      </p:sp>
      <p:pic>
        <p:nvPicPr>
          <p:cNvPr id="5" name="図 4">
            <a:extLst>
              <a:ext uri="{FF2B5EF4-FFF2-40B4-BE49-F238E27FC236}">
                <a16:creationId xmlns:a16="http://schemas.microsoft.com/office/drawing/2014/main" id="{6AFD6060-892A-4ED8-9B05-F52DD5B20BEA}"/>
              </a:ext>
            </a:extLst>
          </p:cNvPr>
          <p:cNvPicPr>
            <a:picLocks noChangeAspect="1"/>
          </p:cNvPicPr>
          <p:nvPr/>
        </p:nvPicPr>
        <p:blipFill>
          <a:blip r:embed="rId2"/>
          <a:stretch>
            <a:fillRect/>
          </a:stretch>
        </p:blipFill>
        <p:spPr>
          <a:xfrm>
            <a:off x="2459187" y="2852882"/>
            <a:ext cx="7273626" cy="2729769"/>
          </a:xfrm>
          <a:prstGeom prst="rect">
            <a:avLst/>
          </a:prstGeom>
        </p:spPr>
      </p:pic>
    </p:spTree>
    <p:extLst>
      <p:ext uri="{BB962C8B-B14F-4D97-AF65-F5344CB8AC3E}">
        <p14:creationId xmlns:p14="http://schemas.microsoft.com/office/powerpoint/2010/main" val="2293736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79484F-D6AC-4A2C-A6E9-42BAD410965F}"/>
              </a:ext>
            </a:extLst>
          </p:cNvPr>
          <p:cNvSpPr>
            <a:spLocks noGrp="1"/>
          </p:cNvSpPr>
          <p:nvPr>
            <p:ph type="title"/>
          </p:nvPr>
        </p:nvSpPr>
        <p:spPr/>
        <p:txBody>
          <a:bodyPr/>
          <a:lstStyle/>
          <a:p>
            <a:r>
              <a:rPr kumimoji="1" lang="ja-JP" altLang="en-US" b="1" dirty="0"/>
              <a:t>アブレーション研究</a:t>
            </a:r>
          </a:p>
        </p:txBody>
      </p:sp>
      <p:sp>
        <p:nvSpPr>
          <p:cNvPr id="3" name="コンテンツ プレースホルダー 2">
            <a:extLst>
              <a:ext uri="{FF2B5EF4-FFF2-40B4-BE49-F238E27FC236}">
                <a16:creationId xmlns:a16="http://schemas.microsoft.com/office/drawing/2014/main" id="{96DA6DA5-E6DD-4DE0-9269-1559C76DFD59}"/>
              </a:ext>
            </a:extLst>
          </p:cNvPr>
          <p:cNvSpPr>
            <a:spLocks noGrp="1"/>
          </p:cNvSpPr>
          <p:nvPr>
            <p:ph idx="1"/>
          </p:nvPr>
        </p:nvSpPr>
        <p:spPr/>
        <p:txBody>
          <a:bodyPr/>
          <a:lstStyle/>
          <a:p>
            <a:r>
              <a:rPr kumimoji="1" lang="ja-JP" altLang="en-US" dirty="0"/>
              <a:t>式</a:t>
            </a:r>
            <a:r>
              <a:rPr kumimoji="1" lang="en-US" altLang="ja-JP" dirty="0"/>
              <a:t>10</a:t>
            </a:r>
            <a:r>
              <a:rPr kumimoji="1" lang="ja-JP" altLang="en-US" dirty="0"/>
              <a:t>の</a:t>
            </a:r>
            <a:r>
              <a:rPr kumimoji="1" lang="en-US" altLang="ja-JP" dirty="0" err="1"/>
              <a:t>Ldis</a:t>
            </a:r>
            <a:r>
              <a:rPr kumimoji="1" lang="ja-JP" altLang="en-US" dirty="0"/>
              <a:t>を削除</a:t>
            </a:r>
          </a:p>
        </p:txBody>
      </p:sp>
      <p:sp>
        <p:nvSpPr>
          <p:cNvPr id="4" name="スライド番号プレースホルダー 3">
            <a:extLst>
              <a:ext uri="{FF2B5EF4-FFF2-40B4-BE49-F238E27FC236}">
                <a16:creationId xmlns:a16="http://schemas.microsoft.com/office/drawing/2014/main" id="{D983BA2E-3279-4D99-B6AE-88D95AF1CE88}"/>
              </a:ext>
            </a:extLst>
          </p:cNvPr>
          <p:cNvSpPr>
            <a:spLocks noGrp="1"/>
          </p:cNvSpPr>
          <p:nvPr>
            <p:ph type="sldNum" sz="quarter" idx="12"/>
          </p:nvPr>
        </p:nvSpPr>
        <p:spPr/>
        <p:txBody>
          <a:bodyPr/>
          <a:lstStyle/>
          <a:p>
            <a:fld id="{24EA46AB-3899-448D-80AA-0C961C9BC68C}" type="slidenum">
              <a:rPr kumimoji="1" lang="ja-JP" altLang="en-US" smtClean="0"/>
              <a:t>28</a:t>
            </a:fld>
            <a:endParaRPr kumimoji="1" lang="ja-JP" altLang="en-US"/>
          </a:p>
        </p:txBody>
      </p:sp>
      <p:pic>
        <p:nvPicPr>
          <p:cNvPr id="5" name="図 4">
            <a:extLst>
              <a:ext uri="{FF2B5EF4-FFF2-40B4-BE49-F238E27FC236}">
                <a16:creationId xmlns:a16="http://schemas.microsoft.com/office/drawing/2014/main" id="{56FC318C-5012-4596-9DAC-2F8CAF48A681}"/>
              </a:ext>
            </a:extLst>
          </p:cNvPr>
          <p:cNvPicPr>
            <a:picLocks noChangeAspect="1"/>
          </p:cNvPicPr>
          <p:nvPr/>
        </p:nvPicPr>
        <p:blipFill>
          <a:blip r:embed="rId2"/>
          <a:stretch>
            <a:fillRect/>
          </a:stretch>
        </p:blipFill>
        <p:spPr>
          <a:xfrm>
            <a:off x="3035970" y="2427249"/>
            <a:ext cx="6771396" cy="3267697"/>
          </a:xfrm>
          <a:prstGeom prst="rect">
            <a:avLst/>
          </a:prstGeom>
        </p:spPr>
      </p:pic>
    </p:spTree>
    <p:extLst>
      <p:ext uri="{BB962C8B-B14F-4D97-AF65-F5344CB8AC3E}">
        <p14:creationId xmlns:p14="http://schemas.microsoft.com/office/powerpoint/2010/main" val="3970001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6B91A-43E3-461D-A5D1-498890FA5134}"/>
              </a:ext>
            </a:extLst>
          </p:cNvPr>
          <p:cNvSpPr>
            <a:spLocks noGrp="1"/>
          </p:cNvSpPr>
          <p:nvPr>
            <p:ph type="title"/>
          </p:nvPr>
        </p:nvSpPr>
        <p:spPr/>
        <p:txBody>
          <a:bodyPr/>
          <a:lstStyle/>
          <a:p>
            <a:r>
              <a:rPr kumimoji="1" lang="ja-JP" altLang="en-US" b="1" dirty="0"/>
              <a:t>アブレーション研究</a:t>
            </a:r>
          </a:p>
        </p:txBody>
      </p:sp>
      <p:sp>
        <p:nvSpPr>
          <p:cNvPr id="3" name="コンテンツ プレースホルダー 2">
            <a:extLst>
              <a:ext uri="{FF2B5EF4-FFF2-40B4-BE49-F238E27FC236}">
                <a16:creationId xmlns:a16="http://schemas.microsoft.com/office/drawing/2014/main" id="{47A8BF6B-61A6-454A-A51B-8AEE6C6AFDDE}"/>
              </a:ext>
            </a:extLst>
          </p:cNvPr>
          <p:cNvSpPr>
            <a:spLocks noGrp="1"/>
          </p:cNvSpPr>
          <p:nvPr>
            <p:ph idx="1"/>
          </p:nvPr>
        </p:nvSpPr>
        <p:spPr/>
        <p:txBody>
          <a:bodyPr/>
          <a:lstStyle/>
          <a:p>
            <a:r>
              <a:rPr kumimoji="1" lang="ja-JP" altLang="en-US" dirty="0"/>
              <a:t>中間層の特徴量の変化</a:t>
            </a:r>
          </a:p>
        </p:txBody>
      </p:sp>
      <p:sp>
        <p:nvSpPr>
          <p:cNvPr id="4" name="スライド番号プレースホルダー 3">
            <a:extLst>
              <a:ext uri="{FF2B5EF4-FFF2-40B4-BE49-F238E27FC236}">
                <a16:creationId xmlns:a16="http://schemas.microsoft.com/office/drawing/2014/main" id="{300F1883-85E3-46E2-A565-96BE94C4A5CF}"/>
              </a:ext>
            </a:extLst>
          </p:cNvPr>
          <p:cNvSpPr>
            <a:spLocks noGrp="1"/>
          </p:cNvSpPr>
          <p:nvPr>
            <p:ph type="sldNum" sz="quarter" idx="12"/>
          </p:nvPr>
        </p:nvSpPr>
        <p:spPr/>
        <p:txBody>
          <a:bodyPr/>
          <a:lstStyle/>
          <a:p>
            <a:fld id="{24EA46AB-3899-448D-80AA-0C961C9BC68C}" type="slidenum">
              <a:rPr kumimoji="1" lang="ja-JP" altLang="en-US" smtClean="0"/>
              <a:t>29</a:t>
            </a:fld>
            <a:endParaRPr kumimoji="1" lang="ja-JP" altLang="en-US"/>
          </a:p>
        </p:txBody>
      </p:sp>
      <p:pic>
        <p:nvPicPr>
          <p:cNvPr id="5" name="図 4">
            <a:extLst>
              <a:ext uri="{FF2B5EF4-FFF2-40B4-BE49-F238E27FC236}">
                <a16:creationId xmlns:a16="http://schemas.microsoft.com/office/drawing/2014/main" id="{C68133C4-83C9-4E50-A782-4559578BF8A6}"/>
              </a:ext>
            </a:extLst>
          </p:cNvPr>
          <p:cNvPicPr>
            <a:picLocks noChangeAspect="1"/>
          </p:cNvPicPr>
          <p:nvPr/>
        </p:nvPicPr>
        <p:blipFill>
          <a:blip r:embed="rId2"/>
          <a:stretch>
            <a:fillRect/>
          </a:stretch>
        </p:blipFill>
        <p:spPr>
          <a:xfrm>
            <a:off x="1671292" y="2419923"/>
            <a:ext cx="8849415" cy="3757040"/>
          </a:xfrm>
          <a:prstGeom prst="rect">
            <a:avLst/>
          </a:prstGeom>
        </p:spPr>
      </p:pic>
    </p:spTree>
    <p:extLst>
      <p:ext uri="{BB962C8B-B14F-4D97-AF65-F5344CB8AC3E}">
        <p14:creationId xmlns:p14="http://schemas.microsoft.com/office/powerpoint/2010/main" val="2676300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6C711F-FEC1-415C-AA17-556F25E7591A}"/>
              </a:ext>
            </a:extLst>
          </p:cNvPr>
          <p:cNvSpPr>
            <a:spLocks noGrp="1"/>
          </p:cNvSpPr>
          <p:nvPr>
            <p:ph type="title"/>
          </p:nvPr>
        </p:nvSpPr>
        <p:spPr/>
        <p:txBody>
          <a:bodyPr/>
          <a:lstStyle/>
          <a:p>
            <a:r>
              <a:rPr kumimoji="1" lang="ja-JP" altLang="en-US" b="1" dirty="0"/>
              <a:t>背景</a:t>
            </a:r>
          </a:p>
        </p:txBody>
      </p:sp>
      <p:sp>
        <p:nvSpPr>
          <p:cNvPr id="3" name="コンテンツ プレースホルダー 2">
            <a:extLst>
              <a:ext uri="{FF2B5EF4-FFF2-40B4-BE49-F238E27FC236}">
                <a16:creationId xmlns:a16="http://schemas.microsoft.com/office/drawing/2014/main" id="{4A8C6A93-ACE0-4550-B733-AC8E77A0C3FB}"/>
              </a:ext>
            </a:extLst>
          </p:cNvPr>
          <p:cNvSpPr>
            <a:spLocks noGrp="1"/>
          </p:cNvSpPr>
          <p:nvPr>
            <p:ph idx="1"/>
          </p:nvPr>
        </p:nvSpPr>
        <p:spPr/>
        <p:txBody>
          <a:bodyPr/>
          <a:lstStyle/>
          <a:p>
            <a:r>
              <a:rPr lang="en-US" altLang="ja-JP" dirty="0"/>
              <a:t>Out-of-distribution(OOD)</a:t>
            </a:r>
            <a:r>
              <a:rPr lang="ja-JP" altLang="en-US" dirty="0"/>
              <a:t>問題</a:t>
            </a:r>
            <a:endParaRPr lang="en-US" altLang="ja-JP" dirty="0"/>
          </a:p>
          <a:p>
            <a:pPr lvl="1"/>
            <a:r>
              <a:rPr kumimoji="1" lang="ja-JP" altLang="en-US" dirty="0"/>
              <a:t>通常の教師あり学習では、</a:t>
            </a:r>
            <a:r>
              <a:rPr lang="ja-JP" altLang="en-US" dirty="0"/>
              <a:t>訓練データとテストデータに属するサンプルが独立同分布（</a:t>
            </a:r>
            <a:r>
              <a:rPr lang="en-US" altLang="ja-JP" dirty="0"/>
              <a:t>IID</a:t>
            </a:r>
            <a:r>
              <a:rPr lang="ja-JP" altLang="en-US" dirty="0"/>
              <a:t>）である</a:t>
            </a:r>
            <a:endParaRPr lang="en-US" altLang="ja-JP" dirty="0"/>
          </a:p>
          <a:p>
            <a:pPr lvl="1"/>
            <a:r>
              <a:rPr lang="ja-JP" altLang="en-US" dirty="0">
                <a:solidFill>
                  <a:srgbClr val="FF0000"/>
                </a:solidFill>
              </a:rPr>
              <a:t>テストデータが訓練データと同じ確率分布に従う仮定となり、パフォーマンスの低下</a:t>
            </a:r>
            <a:endParaRPr lang="en-US" altLang="ja-JP" dirty="0">
              <a:solidFill>
                <a:srgbClr val="FF0000"/>
              </a:solidFill>
            </a:endParaRPr>
          </a:p>
          <a:p>
            <a:pPr lvl="1"/>
            <a:endParaRPr lang="en-US" altLang="ja-JP" dirty="0"/>
          </a:p>
          <a:p>
            <a:pPr lvl="1"/>
            <a:r>
              <a:rPr lang="ja-JP" altLang="en-US" dirty="0"/>
              <a:t>解決には</a:t>
            </a:r>
            <a:r>
              <a:rPr lang="ja-JP" altLang="en-US" u="sng" dirty="0"/>
              <a:t>実際と則した多様な訓練データで学習したモデル</a:t>
            </a:r>
            <a:r>
              <a:rPr lang="ja-JP" altLang="en-US" dirty="0"/>
              <a:t>が必要</a:t>
            </a:r>
            <a:endParaRPr lang="en-US" altLang="ja-JP" dirty="0"/>
          </a:p>
          <a:p>
            <a:pPr lvl="1"/>
            <a:endParaRPr lang="en-US" altLang="ja-JP" dirty="0"/>
          </a:p>
          <a:p>
            <a:pPr lvl="1"/>
            <a:endParaRPr lang="en-US" altLang="ja-JP" dirty="0"/>
          </a:p>
          <a:p>
            <a:pPr lvl="1"/>
            <a:endParaRPr kumimoji="1"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EF32B4FF-4602-4E79-BD82-957AF66DA450}"/>
              </a:ext>
            </a:extLst>
          </p:cNvPr>
          <p:cNvSpPr>
            <a:spLocks noGrp="1"/>
          </p:cNvSpPr>
          <p:nvPr>
            <p:ph type="sldNum" sz="quarter" idx="12"/>
          </p:nvPr>
        </p:nvSpPr>
        <p:spPr/>
        <p:txBody>
          <a:bodyPr/>
          <a:lstStyle/>
          <a:p>
            <a:fld id="{24EA46AB-3899-448D-80AA-0C961C9BC68C}" type="slidenum">
              <a:rPr kumimoji="1" lang="ja-JP" altLang="en-US" smtClean="0"/>
              <a:t>3</a:t>
            </a:fld>
            <a:endParaRPr kumimoji="1" lang="ja-JP" altLang="en-US"/>
          </a:p>
        </p:txBody>
      </p:sp>
    </p:spTree>
    <p:extLst>
      <p:ext uri="{BB962C8B-B14F-4D97-AF65-F5344CB8AC3E}">
        <p14:creationId xmlns:p14="http://schemas.microsoft.com/office/powerpoint/2010/main" val="3028352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27C64-633B-4078-A9FD-9C27EF9843E6}"/>
              </a:ext>
            </a:extLst>
          </p:cNvPr>
          <p:cNvSpPr>
            <a:spLocks noGrp="1"/>
          </p:cNvSpPr>
          <p:nvPr>
            <p:ph type="title"/>
          </p:nvPr>
        </p:nvSpPr>
        <p:spPr/>
        <p:txBody>
          <a:bodyPr/>
          <a:lstStyle/>
          <a:p>
            <a:r>
              <a:rPr kumimoji="1" lang="ja-JP" altLang="en-US" b="1" dirty="0"/>
              <a:t>アブレーション研究</a:t>
            </a:r>
          </a:p>
        </p:txBody>
      </p:sp>
      <p:sp>
        <p:nvSpPr>
          <p:cNvPr id="3" name="コンテンツ プレースホルダー 2">
            <a:extLst>
              <a:ext uri="{FF2B5EF4-FFF2-40B4-BE49-F238E27FC236}">
                <a16:creationId xmlns:a16="http://schemas.microsoft.com/office/drawing/2014/main" id="{C44D0924-4483-4950-821F-2088803D03B9}"/>
              </a:ext>
            </a:extLst>
          </p:cNvPr>
          <p:cNvSpPr>
            <a:spLocks noGrp="1"/>
          </p:cNvSpPr>
          <p:nvPr>
            <p:ph idx="1"/>
          </p:nvPr>
        </p:nvSpPr>
        <p:spPr/>
        <p:txBody>
          <a:bodyPr/>
          <a:lstStyle/>
          <a:p>
            <a:r>
              <a:rPr kumimoji="1" lang="en-US" altLang="ja-JP" dirty="0"/>
              <a:t>LDP</a:t>
            </a:r>
            <a:r>
              <a:rPr kumimoji="1" lang="ja-JP" altLang="en-US" dirty="0"/>
              <a:t>の挿入位置による影響</a:t>
            </a:r>
          </a:p>
        </p:txBody>
      </p:sp>
      <p:sp>
        <p:nvSpPr>
          <p:cNvPr id="4" name="スライド番号プレースホルダー 3">
            <a:extLst>
              <a:ext uri="{FF2B5EF4-FFF2-40B4-BE49-F238E27FC236}">
                <a16:creationId xmlns:a16="http://schemas.microsoft.com/office/drawing/2014/main" id="{41F8F759-7C19-44C8-AC74-01B24E15B8F3}"/>
              </a:ext>
            </a:extLst>
          </p:cNvPr>
          <p:cNvSpPr>
            <a:spLocks noGrp="1"/>
          </p:cNvSpPr>
          <p:nvPr>
            <p:ph type="sldNum" sz="quarter" idx="12"/>
          </p:nvPr>
        </p:nvSpPr>
        <p:spPr/>
        <p:txBody>
          <a:bodyPr/>
          <a:lstStyle/>
          <a:p>
            <a:fld id="{24EA46AB-3899-448D-80AA-0C961C9BC68C}" type="slidenum">
              <a:rPr kumimoji="1" lang="ja-JP" altLang="en-US" smtClean="0"/>
              <a:t>30</a:t>
            </a:fld>
            <a:endParaRPr kumimoji="1" lang="ja-JP" altLang="en-US"/>
          </a:p>
        </p:txBody>
      </p:sp>
      <p:pic>
        <p:nvPicPr>
          <p:cNvPr id="5" name="図 4">
            <a:extLst>
              <a:ext uri="{FF2B5EF4-FFF2-40B4-BE49-F238E27FC236}">
                <a16:creationId xmlns:a16="http://schemas.microsoft.com/office/drawing/2014/main" id="{B7F36023-81F4-404A-9CC7-2B0B2223636D}"/>
              </a:ext>
            </a:extLst>
          </p:cNvPr>
          <p:cNvPicPr>
            <a:picLocks noChangeAspect="1"/>
          </p:cNvPicPr>
          <p:nvPr/>
        </p:nvPicPr>
        <p:blipFill>
          <a:blip r:embed="rId2"/>
          <a:stretch>
            <a:fillRect/>
          </a:stretch>
        </p:blipFill>
        <p:spPr>
          <a:xfrm>
            <a:off x="2855238" y="2893010"/>
            <a:ext cx="6779189" cy="2224422"/>
          </a:xfrm>
          <a:prstGeom prst="rect">
            <a:avLst/>
          </a:prstGeom>
        </p:spPr>
      </p:pic>
    </p:spTree>
    <p:extLst>
      <p:ext uri="{BB962C8B-B14F-4D97-AF65-F5344CB8AC3E}">
        <p14:creationId xmlns:p14="http://schemas.microsoft.com/office/powerpoint/2010/main" val="282268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BCB3B2-33B1-48D0-9D84-E4A8B58DD43C}"/>
              </a:ext>
            </a:extLst>
          </p:cNvPr>
          <p:cNvSpPr>
            <a:spLocks noGrp="1"/>
          </p:cNvSpPr>
          <p:nvPr>
            <p:ph type="title"/>
          </p:nvPr>
        </p:nvSpPr>
        <p:spPr/>
        <p:txBody>
          <a:bodyPr/>
          <a:lstStyle/>
          <a:p>
            <a:r>
              <a:rPr kumimoji="1" lang="ja-JP" altLang="en-US" b="1" dirty="0"/>
              <a:t>導入</a:t>
            </a:r>
          </a:p>
        </p:txBody>
      </p:sp>
      <p:sp>
        <p:nvSpPr>
          <p:cNvPr id="3" name="コンテンツ プレースホルダー 2">
            <a:extLst>
              <a:ext uri="{FF2B5EF4-FFF2-40B4-BE49-F238E27FC236}">
                <a16:creationId xmlns:a16="http://schemas.microsoft.com/office/drawing/2014/main" id="{0A62079D-D730-4679-82B3-CA76E91436AF}"/>
              </a:ext>
            </a:extLst>
          </p:cNvPr>
          <p:cNvSpPr>
            <a:spLocks noGrp="1"/>
          </p:cNvSpPr>
          <p:nvPr>
            <p:ph idx="1"/>
          </p:nvPr>
        </p:nvSpPr>
        <p:spPr/>
        <p:txBody>
          <a:bodyPr/>
          <a:lstStyle/>
          <a:p>
            <a:r>
              <a:rPr lang="ja-JP" altLang="en-US" dirty="0"/>
              <a:t>データ摂動ベースでは</a:t>
            </a:r>
            <a:r>
              <a:rPr lang="en-US" altLang="ja-JP" dirty="0"/>
              <a:t>GAN</a:t>
            </a:r>
            <a:r>
              <a:rPr lang="ja-JP" altLang="en-US" dirty="0" err="1"/>
              <a:t>、</a:t>
            </a:r>
            <a:r>
              <a:rPr lang="en-US" altLang="ja-JP" dirty="0"/>
              <a:t>VAE</a:t>
            </a:r>
            <a:r>
              <a:rPr lang="ja-JP" altLang="en-US" dirty="0"/>
              <a:t>を用いる手法が採用されるが、未知のドメインを生成できないため適していない</a:t>
            </a:r>
            <a:endParaRPr lang="en-US" altLang="ja-JP" dirty="0"/>
          </a:p>
          <a:p>
            <a:endParaRPr lang="en-US" altLang="ja-JP" dirty="0"/>
          </a:p>
          <a:p>
            <a:r>
              <a:rPr lang="ja-JP" altLang="en-US" dirty="0"/>
              <a:t>データ摂動ベースでは多様性を制限し、意味的一貫性を維持できない</a:t>
            </a:r>
            <a:endParaRPr lang="en-US" altLang="ja-JP" dirty="0"/>
          </a:p>
          <a:p>
            <a:endParaRPr lang="en-US" altLang="ja-JP" dirty="0"/>
          </a:p>
          <a:p>
            <a:r>
              <a:rPr lang="ja-JP" altLang="en-US" dirty="0"/>
              <a:t>潜在空間でドメインを意識した適応特徴の摂動を強制し、クラス情報を保存して意味的一貫性を制約する方法を提案</a:t>
            </a:r>
            <a:endParaRPr lang="en-US" altLang="ja-JP" dirty="0"/>
          </a:p>
          <a:p>
            <a:endParaRPr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8BECA395-D708-4C96-94C6-C43B4D07FA1C}"/>
              </a:ext>
            </a:extLst>
          </p:cNvPr>
          <p:cNvSpPr>
            <a:spLocks noGrp="1"/>
          </p:cNvSpPr>
          <p:nvPr>
            <p:ph type="sldNum" sz="quarter" idx="12"/>
          </p:nvPr>
        </p:nvSpPr>
        <p:spPr/>
        <p:txBody>
          <a:bodyPr/>
          <a:lstStyle/>
          <a:p>
            <a:fld id="{24EA46AB-3899-448D-80AA-0C961C9BC68C}" type="slidenum">
              <a:rPr kumimoji="1" lang="ja-JP" altLang="en-US" smtClean="0"/>
              <a:t>4</a:t>
            </a:fld>
            <a:endParaRPr kumimoji="1" lang="ja-JP" altLang="en-US"/>
          </a:p>
        </p:txBody>
      </p:sp>
    </p:spTree>
    <p:extLst>
      <p:ext uri="{BB962C8B-B14F-4D97-AF65-F5344CB8AC3E}">
        <p14:creationId xmlns:p14="http://schemas.microsoft.com/office/powerpoint/2010/main" val="2021990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6320B7-A8CB-4AEC-851C-CDBC513F9400}"/>
              </a:ext>
            </a:extLst>
          </p:cNvPr>
          <p:cNvSpPr>
            <a:spLocks noGrp="1"/>
          </p:cNvSpPr>
          <p:nvPr>
            <p:ph type="title"/>
          </p:nvPr>
        </p:nvSpPr>
        <p:spPr/>
        <p:txBody>
          <a:bodyPr/>
          <a:lstStyle/>
          <a:p>
            <a:r>
              <a:rPr kumimoji="1" lang="ja-JP" altLang="en-US" b="1" dirty="0"/>
              <a:t>導入</a:t>
            </a:r>
          </a:p>
        </p:txBody>
      </p:sp>
      <p:sp>
        <p:nvSpPr>
          <p:cNvPr id="3" name="コンテンツ プレースホルダー 2">
            <a:extLst>
              <a:ext uri="{FF2B5EF4-FFF2-40B4-BE49-F238E27FC236}">
                <a16:creationId xmlns:a16="http://schemas.microsoft.com/office/drawing/2014/main" id="{17136A89-4589-4E09-82C3-0721E3E388E9}"/>
              </a:ext>
            </a:extLst>
          </p:cNvPr>
          <p:cNvSpPr>
            <a:spLocks noGrp="1"/>
          </p:cNvSpPr>
          <p:nvPr>
            <p:ph idx="1"/>
          </p:nvPr>
        </p:nvSpPr>
        <p:spPr/>
        <p:txBody>
          <a:bodyPr/>
          <a:lstStyle/>
          <a:p>
            <a:r>
              <a:rPr lang="ja-JP" altLang="en-US" dirty="0"/>
              <a:t>３つの貢献</a:t>
            </a:r>
            <a:endParaRPr lang="en-US" altLang="ja-JP" dirty="0"/>
          </a:p>
          <a:p>
            <a:pPr lvl="1"/>
            <a:r>
              <a:rPr lang="ja-JP" altLang="en-US" dirty="0"/>
              <a:t>最悪領域での汎化問題に対する新しい</a:t>
            </a:r>
            <a:r>
              <a:rPr lang="en-US" altLang="ja-JP" dirty="0"/>
              <a:t>1</a:t>
            </a:r>
            <a:r>
              <a:rPr lang="ja-JP" altLang="en-US" dirty="0"/>
              <a:t>段階オンライン学習である</a:t>
            </a:r>
            <a:r>
              <a:rPr lang="en-US" altLang="ja-JP" dirty="0"/>
              <a:t>cross contrasting feature perturbation framework(CCFP)</a:t>
            </a:r>
            <a:r>
              <a:rPr lang="ja-JP" altLang="en-US" dirty="0"/>
              <a:t>の提案</a:t>
            </a:r>
            <a:endParaRPr lang="en-US" altLang="ja-JP" dirty="0"/>
          </a:p>
          <a:p>
            <a:pPr lvl="1"/>
            <a:endParaRPr lang="en-US" altLang="ja-JP" dirty="0"/>
          </a:p>
          <a:p>
            <a:pPr lvl="1"/>
            <a:r>
              <a:rPr lang="ja-JP" altLang="en-US" dirty="0"/>
              <a:t>モジュールとドメインの不一致を測定するドメイン認識</a:t>
            </a:r>
            <a:r>
              <a:rPr lang="en-US" altLang="ja-JP" dirty="0" err="1"/>
              <a:t>Grammatrices</a:t>
            </a:r>
            <a:r>
              <a:rPr lang="en-US" altLang="ja-JP" dirty="0"/>
              <a:t>-based metric </a:t>
            </a:r>
            <a:r>
              <a:rPr lang="ja-JP" altLang="en-US" dirty="0"/>
              <a:t>である</a:t>
            </a:r>
            <a:r>
              <a:rPr lang="en-US" altLang="ja-JP" dirty="0"/>
              <a:t>learnable domain perturbation(LDP)</a:t>
            </a:r>
            <a:r>
              <a:rPr lang="ja-JP" altLang="en-US" dirty="0"/>
              <a:t>の開発</a:t>
            </a:r>
            <a:endParaRPr lang="en-US" altLang="ja-JP" dirty="0"/>
          </a:p>
          <a:p>
            <a:pPr lvl="1"/>
            <a:endParaRPr lang="en-US" altLang="ja-JP" dirty="0"/>
          </a:p>
          <a:p>
            <a:pPr lvl="1"/>
            <a:r>
              <a:rPr lang="ja-JP" altLang="en-US" dirty="0"/>
              <a:t>生成モデル（</a:t>
            </a:r>
            <a:r>
              <a:rPr lang="en-US" altLang="ja-JP" dirty="0"/>
              <a:t>GAN</a:t>
            </a:r>
            <a:r>
              <a:rPr lang="ja-JP" altLang="en-US" dirty="0"/>
              <a:t>など）を使わず、多様な</a:t>
            </a:r>
            <a:r>
              <a:rPr lang="en-US" altLang="ja-JP" dirty="0"/>
              <a:t>DG</a:t>
            </a:r>
            <a:r>
              <a:rPr lang="ja-JP" altLang="en-US" dirty="0"/>
              <a:t>で最新のパフォーマンスの実現</a:t>
            </a:r>
            <a:r>
              <a:rPr lang="en-US" altLang="ja-JP" dirty="0"/>
              <a:t> </a:t>
            </a:r>
          </a:p>
          <a:p>
            <a:endParaRPr kumimoji="1" lang="ja-JP" altLang="en-US" dirty="0"/>
          </a:p>
        </p:txBody>
      </p:sp>
      <p:sp>
        <p:nvSpPr>
          <p:cNvPr id="4" name="スライド番号プレースホルダー 3">
            <a:extLst>
              <a:ext uri="{FF2B5EF4-FFF2-40B4-BE49-F238E27FC236}">
                <a16:creationId xmlns:a16="http://schemas.microsoft.com/office/drawing/2014/main" id="{2A8041E7-FFD4-465E-80ED-A6DFCD882D38}"/>
              </a:ext>
            </a:extLst>
          </p:cNvPr>
          <p:cNvSpPr>
            <a:spLocks noGrp="1"/>
          </p:cNvSpPr>
          <p:nvPr>
            <p:ph type="sldNum" sz="quarter" idx="12"/>
          </p:nvPr>
        </p:nvSpPr>
        <p:spPr/>
        <p:txBody>
          <a:bodyPr/>
          <a:lstStyle/>
          <a:p>
            <a:fld id="{24EA46AB-3899-448D-80AA-0C961C9BC68C}" type="slidenum">
              <a:rPr kumimoji="1" lang="ja-JP" altLang="en-US" smtClean="0"/>
              <a:t>5</a:t>
            </a:fld>
            <a:endParaRPr kumimoji="1" lang="ja-JP" altLang="en-US"/>
          </a:p>
        </p:txBody>
      </p:sp>
    </p:spTree>
    <p:extLst>
      <p:ext uri="{BB962C8B-B14F-4D97-AF65-F5344CB8AC3E}">
        <p14:creationId xmlns:p14="http://schemas.microsoft.com/office/powerpoint/2010/main" val="62997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19262-B4F5-4E19-8D32-06AF8137C530}"/>
              </a:ext>
            </a:extLst>
          </p:cNvPr>
          <p:cNvSpPr>
            <a:spLocks noGrp="1"/>
          </p:cNvSpPr>
          <p:nvPr>
            <p:ph type="title"/>
          </p:nvPr>
        </p:nvSpPr>
        <p:spPr/>
        <p:txBody>
          <a:bodyPr/>
          <a:lstStyle/>
          <a:p>
            <a:r>
              <a:rPr kumimoji="1" lang="ja-JP" altLang="en-US" b="1" dirty="0"/>
              <a:t>ドメイン適応</a:t>
            </a:r>
            <a:r>
              <a:rPr kumimoji="1" lang="en-US" altLang="ja-JP" b="1" dirty="0"/>
              <a:t>(domain Adaptation)</a:t>
            </a:r>
            <a:endParaRPr kumimoji="1" lang="ja-JP" altLang="en-US" b="1" dirty="0"/>
          </a:p>
        </p:txBody>
      </p:sp>
      <p:sp>
        <p:nvSpPr>
          <p:cNvPr id="4" name="スライド番号プレースホルダー 3">
            <a:extLst>
              <a:ext uri="{FF2B5EF4-FFF2-40B4-BE49-F238E27FC236}">
                <a16:creationId xmlns:a16="http://schemas.microsoft.com/office/drawing/2014/main" id="{BC801C69-828A-4E13-A331-54DD79E59842}"/>
              </a:ext>
            </a:extLst>
          </p:cNvPr>
          <p:cNvSpPr>
            <a:spLocks noGrp="1"/>
          </p:cNvSpPr>
          <p:nvPr>
            <p:ph type="sldNum" sz="quarter" idx="12"/>
          </p:nvPr>
        </p:nvSpPr>
        <p:spPr/>
        <p:txBody>
          <a:bodyPr/>
          <a:lstStyle/>
          <a:p>
            <a:fld id="{24EA46AB-3899-448D-80AA-0C961C9BC68C}" type="slidenum">
              <a:rPr kumimoji="1" lang="ja-JP" altLang="en-US" smtClean="0"/>
              <a:t>6</a:t>
            </a:fld>
            <a:endParaRPr kumimoji="1" lang="ja-JP" altLang="en-US"/>
          </a:p>
        </p:txBody>
      </p:sp>
      <p:sp>
        <p:nvSpPr>
          <p:cNvPr id="6" name="コンテンツ プレースホルダー 5">
            <a:extLst>
              <a:ext uri="{FF2B5EF4-FFF2-40B4-BE49-F238E27FC236}">
                <a16:creationId xmlns:a16="http://schemas.microsoft.com/office/drawing/2014/main" id="{A5A23FAC-7925-40E6-A734-AA5E34EE2E9C}"/>
              </a:ext>
            </a:extLst>
          </p:cNvPr>
          <p:cNvSpPr>
            <a:spLocks noGrp="1"/>
          </p:cNvSpPr>
          <p:nvPr>
            <p:ph idx="1"/>
          </p:nvPr>
        </p:nvSpPr>
        <p:spPr/>
        <p:txBody>
          <a:bodyPr/>
          <a:lstStyle/>
          <a:p>
            <a:r>
              <a:rPr lang="ja-JP" altLang="en-US" b="1" dirty="0">
                <a:solidFill>
                  <a:srgbClr val="FF0000"/>
                </a:solidFill>
              </a:rPr>
              <a:t>ドメイン適応（</a:t>
            </a:r>
            <a:r>
              <a:rPr lang="en-US" altLang="ja-JP" b="1" dirty="0">
                <a:solidFill>
                  <a:srgbClr val="FF0000"/>
                </a:solidFill>
              </a:rPr>
              <a:t>domain adaptation</a:t>
            </a:r>
            <a:r>
              <a:rPr lang="ja-JP" altLang="en-US" b="1" dirty="0">
                <a:solidFill>
                  <a:srgbClr val="FF0000"/>
                </a:solidFill>
              </a:rPr>
              <a:t>）</a:t>
            </a:r>
            <a:endParaRPr lang="en-US" altLang="ja-JP" b="1" dirty="0">
              <a:solidFill>
                <a:srgbClr val="FF0000"/>
              </a:solidFill>
            </a:endParaRPr>
          </a:p>
          <a:p>
            <a:pPr lvl="1"/>
            <a:r>
              <a:rPr lang="ja-JP" altLang="en-US" dirty="0"/>
              <a:t>学習時の訓練データ（</a:t>
            </a:r>
            <a:r>
              <a:rPr lang="en-US" altLang="ja-JP" b="1" dirty="0"/>
              <a:t>Source domain</a:t>
            </a:r>
            <a:r>
              <a:rPr lang="ja-JP" altLang="en-US" dirty="0"/>
              <a:t>）と推論時のデータ</a:t>
            </a:r>
            <a:r>
              <a:rPr lang="en-US" altLang="ja-JP" dirty="0"/>
              <a:t>(</a:t>
            </a:r>
            <a:r>
              <a:rPr lang="en-US" altLang="ja-JP" b="1" dirty="0"/>
              <a:t>Target domain</a:t>
            </a:r>
            <a:r>
              <a:rPr lang="en-US" altLang="ja-JP" dirty="0"/>
              <a:t>)</a:t>
            </a:r>
            <a:r>
              <a:rPr lang="ja-JP" altLang="en-US" dirty="0"/>
              <a:t>で</a:t>
            </a:r>
            <a:r>
              <a:rPr lang="ja-JP" altLang="en-US" b="1" dirty="0"/>
              <a:t>ドメイン</a:t>
            </a:r>
            <a:r>
              <a:rPr lang="ja-JP" altLang="en-US" dirty="0"/>
              <a:t>（取得条件）が異なる場合、一般的に悪くなる</a:t>
            </a:r>
            <a:endParaRPr lang="en-US" altLang="ja-JP" dirty="0"/>
          </a:p>
          <a:p>
            <a:pPr lvl="1"/>
            <a:r>
              <a:rPr lang="ja-JP" altLang="en-US" dirty="0"/>
              <a:t>このドメインが変化する場合でも推論をうまく行えることを目指す</a:t>
            </a:r>
            <a:endParaRPr lang="en-US" altLang="ja-JP" dirty="0"/>
          </a:p>
          <a:p>
            <a:pPr lvl="1"/>
            <a:endParaRPr lang="en-US" altLang="ja-JP" dirty="0"/>
          </a:p>
          <a:p>
            <a:pPr lvl="1"/>
            <a:endParaRPr lang="ja-JP" altLang="en-US" dirty="0"/>
          </a:p>
        </p:txBody>
      </p:sp>
      <p:pic>
        <p:nvPicPr>
          <p:cNvPr id="7" name="図 6">
            <a:extLst>
              <a:ext uri="{FF2B5EF4-FFF2-40B4-BE49-F238E27FC236}">
                <a16:creationId xmlns:a16="http://schemas.microsoft.com/office/drawing/2014/main" id="{37C29A7F-E923-4517-AB50-54EE2584265D}"/>
              </a:ext>
            </a:extLst>
          </p:cNvPr>
          <p:cNvPicPr>
            <a:picLocks noChangeAspect="1"/>
          </p:cNvPicPr>
          <p:nvPr/>
        </p:nvPicPr>
        <p:blipFill>
          <a:blip r:embed="rId2"/>
          <a:stretch>
            <a:fillRect/>
          </a:stretch>
        </p:blipFill>
        <p:spPr>
          <a:xfrm>
            <a:off x="3799640" y="3450752"/>
            <a:ext cx="4592720" cy="2905598"/>
          </a:xfrm>
          <a:prstGeom prst="rect">
            <a:avLst/>
          </a:prstGeom>
        </p:spPr>
      </p:pic>
    </p:spTree>
    <p:extLst>
      <p:ext uri="{BB962C8B-B14F-4D97-AF65-F5344CB8AC3E}">
        <p14:creationId xmlns:p14="http://schemas.microsoft.com/office/powerpoint/2010/main" val="3851065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2C711-A5F0-4AE4-9440-86156A63B6DE}"/>
              </a:ext>
            </a:extLst>
          </p:cNvPr>
          <p:cNvSpPr>
            <a:spLocks noGrp="1"/>
          </p:cNvSpPr>
          <p:nvPr>
            <p:ph type="title"/>
          </p:nvPr>
        </p:nvSpPr>
        <p:spPr/>
        <p:txBody>
          <a:bodyPr/>
          <a:lstStyle/>
          <a:p>
            <a:r>
              <a:rPr kumimoji="1" lang="en-US" altLang="ja-JP" dirty="0"/>
              <a:t>DA</a:t>
            </a:r>
            <a:endParaRPr kumimoji="1" lang="ja-JP" altLang="en-US" dirty="0"/>
          </a:p>
        </p:txBody>
      </p:sp>
      <p:sp>
        <p:nvSpPr>
          <p:cNvPr id="3" name="コンテンツ プレースホルダー 2">
            <a:extLst>
              <a:ext uri="{FF2B5EF4-FFF2-40B4-BE49-F238E27FC236}">
                <a16:creationId xmlns:a16="http://schemas.microsoft.com/office/drawing/2014/main" id="{EF11399E-4ECD-4879-A9EA-D059DEA20BB2}"/>
              </a:ext>
            </a:extLst>
          </p:cNvPr>
          <p:cNvSpPr>
            <a:spLocks noGrp="1"/>
          </p:cNvSpPr>
          <p:nvPr>
            <p:ph idx="1"/>
          </p:nvPr>
        </p:nvSpPr>
        <p:spPr/>
        <p:txBody>
          <a:bodyPr>
            <a:normAutofit/>
          </a:bodyPr>
          <a:lstStyle/>
          <a:p>
            <a:r>
              <a:rPr lang="en-US" altLang="ja-JP" dirty="0">
                <a:solidFill>
                  <a:srgbClr val="FF0000"/>
                </a:solidFill>
              </a:rPr>
              <a:t>Divergence </a:t>
            </a:r>
            <a:r>
              <a:rPr lang="ja-JP" altLang="en-US" dirty="0">
                <a:solidFill>
                  <a:srgbClr val="FF0000"/>
                </a:solidFill>
              </a:rPr>
              <a:t>ベース </a:t>
            </a:r>
            <a:r>
              <a:rPr lang="en-US" altLang="ja-JP" dirty="0">
                <a:solidFill>
                  <a:srgbClr val="FF0000"/>
                </a:solidFill>
              </a:rPr>
              <a:t>DA [Sun 16, Yan 17, Kang 19]</a:t>
            </a:r>
          </a:p>
          <a:p>
            <a:pPr lvl="1"/>
            <a:r>
              <a:rPr lang="en-US" altLang="ja-JP" dirty="0"/>
              <a:t>Source </a:t>
            </a:r>
            <a:r>
              <a:rPr lang="ja-JP" altLang="en-US" dirty="0"/>
              <a:t>と </a:t>
            </a:r>
            <a:r>
              <a:rPr lang="en-US" altLang="ja-JP" dirty="0"/>
              <a:t>target </a:t>
            </a:r>
            <a:r>
              <a:rPr lang="ja-JP" altLang="en-US" dirty="0"/>
              <a:t>データの分布間の </a:t>
            </a:r>
            <a:r>
              <a:rPr lang="en-US" altLang="ja-JP" dirty="0"/>
              <a:t>divergence </a:t>
            </a:r>
            <a:r>
              <a:rPr lang="ja-JP" altLang="en-US" dirty="0"/>
              <a:t>基準を最小化することにより、ドメイン不変の特徴表現を学習できる</a:t>
            </a:r>
            <a:endParaRPr lang="en-US" altLang="ja-JP" dirty="0"/>
          </a:p>
          <a:p>
            <a:r>
              <a:rPr lang="ja-JP" altLang="en-US" dirty="0">
                <a:solidFill>
                  <a:srgbClr val="FF0000"/>
                </a:solidFill>
              </a:rPr>
              <a:t>敵対的学習ベース </a:t>
            </a:r>
            <a:r>
              <a:rPr lang="en-US" altLang="ja-JP" dirty="0">
                <a:solidFill>
                  <a:srgbClr val="FF0000"/>
                </a:solidFill>
              </a:rPr>
              <a:t>DA [Liu 16, Tzeng 17, Pei 18]</a:t>
            </a:r>
          </a:p>
          <a:p>
            <a:pPr lvl="1"/>
            <a:r>
              <a:rPr lang="en-US" altLang="ja-JP" dirty="0"/>
              <a:t>Discriminator </a:t>
            </a:r>
            <a:r>
              <a:rPr lang="ja-JP" altLang="en-US" dirty="0"/>
              <a:t>のモジュールが訓練パイプラインに導入され、あるサンプルが </a:t>
            </a:r>
            <a:r>
              <a:rPr lang="en-US" altLang="ja-JP" dirty="0"/>
              <a:t>source </a:t>
            </a:r>
            <a:r>
              <a:rPr lang="ja-JP" altLang="en-US" dirty="0"/>
              <a:t>ドメインと </a:t>
            </a:r>
            <a:r>
              <a:rPr lang="en-US" altLang="ja-JP" dirty="0"/>
              <a:t>target </a:t>
            </a:r>
            <a:r>
              <a:rPr lang="ja-JP" altLang="en-US" dirty="0"/>
              <a:t>ドメインのどちらに属するか識別できるように学習される</a:t>
            </a:r>
            <a:endParaRPr lang="en-US" altLang="ja-JP" dirty="0"/>
          </a:p>
          <a:p>
            <a:r>
              <a:rPr lang="ja-JP" altLang="en-US" dirty="0">
                <a:solidFill>
                  <a:srgbClr val="FF0000"/>
                </a:solidFill>
              </a:rPr>
              <a:t>再構築ベース </a:t>
            </a:r>
            <a:r>
              <a:rPr lang="en-US" altLang="ja-JP" dirty="0">
                <a:solidFill>
                  <a:srgbClr val="FF0000"/>
                </a:solidFill>
              </a:rPr>
              <a:t>DA [</a:t>
            </a:r>
            <a:r>
              <a:rPr lang="en-US" altLang="ja-JP" dirty="0" err="1">
                <a:solidFill>
                  <a:srgbClr val="FF0000"/>
                </a:solidFill>
              </a:rPr>
              <a:t>Ghifary</a:t>
            </a:r>
            <a:r>
              <a:rPr lang="en-US" altLang="ja-JP" dirty="0">
                <a:solidFill>
                  <a:srgbClr val="FF0000"/>
                </a:solidFill>
              </a:rPr>
              <a:t> 16, </a:t>
            </a:r>
            <a:r>
              <a:rPr lang="en-US" altLang="ja-JP" dirty="0" err="1">
                <a:solidFill>
                  <a:srgbClr val="FF0000"/>
                </a:solidFill>
              </a:rPr>
              <a:t>Yoo</a:t>
            </a:r>
            <a:r>
              <a:rPr lang="en-US" altLang="ja-JP" dirty="0">
                <a:solidFill>
                  <a:srgbClr val="FF0000"/>
                </a:solidFill>
              </a:rPr>
              <a:t> 16, Hoffman 18]</a:t>
            </a:r>
          </a:p>
          <a:p>
            <a:pPr lvl="1"/>
            <a:r>
              <a:rPr lang="en-US" altLang="ja-JP" dirty="0"/>
              <a:t>Image-to-image translation </a:t>
            </a:r>
            <a:r>
              <a:rPr lang="ja-JP" altLang="en-US" dirty="0"/>
              <a:t>の理念に基づいて、再構築ベース </a:t>
            </a:r>
            <a:r>
              <a:rPr lang="en-US" altLang="ja-JP" dirty="0"/>
              <a:t>DA </a:t>
            </a:r>
            <a:r>
              <a:rPr lang="ja-JP" altLang="en-US" dirty="0"/>
              <a:t>は補助的な再構築タスクを学習することで、各ドメインで共有される特徴表現を構築する</a:t>
            </a:r>
            <a:endParaRPr kumimoji="1" lang="ja-JP" altLang="en-US" dirty="0"/>
          </a:p>
        </p:txBody>
      </p:sp>
      <p:sp>
        <p:nvSpPr>
          <p:cNvPr id="4" name="スライド番号プレースホルダー 3">
            <a:extLst>
              <a:ext uri="{FF2B5EF4-FFF2-40B4-BE49-F238E27FC236}">
                <a16:creationId xmlns:a16="http://schemas.microsoft.com/office/drawing/2014/main" id="{5CD7AA4E-1719-48F7-9525-86D8E13050DF}"/>
              </a:ext>
            </a:extLst>
          </p:cNvPr>
          <p:cNvSpPr>
            <a:spLocks noGrp="1"/>
          </p:cNvSpPr>
          <p:nvPr>
            <p:ph type="sldNum" sz="quarter" idx="12"/>
          </p:nvPr>
        </p:nvSpPr>
        <p:spPr/>
        <p:txBody>
          <a:bodyPr/>
          <a:lstStyle/>
          <a:p>
            <a:fld id="{24EA46AB-3899-448D-80AA-0C961C9BC68C}" type="slidenum">
              <a:rPr kumimoji="1" lang="ja-JP" altLang="en-US" smtClean="0"/>
              <a:t>7</a:t>
            </a:fld>
            <a:endParaRPr kumimoji="1" lang="ja-JP" altLang="en-US"/>
          </a:p>
        </p:txBody>
      </p:sp>
    </p:spTree>
    <p:extLst>
      <p:ext uri="{BB962C8B-B14F-4D97-AF65-F5344CB8AC3E}">
        <p14:creationId xmlns:p14="http://schemas.microsoft.com/office/powerpoint/2010/main" val="217186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F831C5-C9CF-4AFB-B778-6F7DEBDD7D77}"/>
              </a:ext>
            </a:extLst>
          </p:cNvPr>
          <p:cNvSpPr>
            <a:spLocks noGrp="1"/>
          </p:cNvSpPr>
          <p:nvPr>
            <p:ph type="title"/>
          </p:nvPr>
        </p:nvSpPr>
        <p:spPr/>
        <p:txBody>
          <a:bodyPr/>
          <a:lstStyle/>
          <a:p>
            <a:r>
              <a:rPr kumimoji="1" lang="ja-JP" altLang="en-US" b="1" dirty="0"/>
              <a:t>ドメイン一般化（</a:t>
            </a:r>
            <a:r>
              <a:rPr kumimoji="1" lang="en-US" altLang="ja-JP" b="1" dirty="0"/>
              <a:t>DG</a:t>
            </a:r>
            <a:r>
              <a:rPr kumimoji="1" lang="ja-JP" altLang="en-US" b="1" dirty="0"/>
              <a:t>）</a:t>
            </a:r>
          </a:p>
        </p:txBody>
      </p:sp>
      <p:sp>
        <p:nvSpPr>
          <p:cNvPr id="3" name="コンテンツ プレースホルダー 2">
            <a:extLst>
              <a:ext uri="{FF2B5EF4-FFF2-40B4-BE49-F238E27FC236}">
                <a16:creationId xmlns:a16="http://schemas.microsoft.com/office/drawing/2014/main" id="{700130D0-08E7-4C10-A94B-6C8F0B5952B7}"/>
              </a:ext>
            </a:extLst>
          </p:cNvPr>
          <p:cNvSpPr>
            <a:spLocks noGrp="1"/>
          </p:cNvSpPr>
          <p:nvPr>
            <p:ph idx="1"/>
          </p:nvPr>
        </p:nvSpPr>
        <p:spPr/>
        <p:txBody>
          <a:bodyPr/>
          <a:lstStyle/>
          <a:p>
            <a:r>
              <a:rPr kumimoji="1" lang="ja-JP" altLang="en-US" dirty="0"/>
              <a:t>目に見えないターゲットドメインをうまく一般化できる複数のソースドメインからの表現に対応する</a:t>
            </a:r>
            <a:endParaRPr kumimoji="1" lang="en-US" altLang="ja-JP" dirty="0"/>
          </a:p>
          <a:p>
            <a:endParaRPr lang="en-US" altLang="ja-JP" dirty="0"/>
          </a:p>
          <a:p>
            <a:r>
              <a:rPr kumimoji="1" lang="ja-JP" altLang="en-US" dirty="0"/>
              <a:t>方法</a:t>
            </a:r>
            <a:endParaRPr kumimoji="1" lang="en-US" altLang="ja-JP" dirty="0"/>
          </a:p>
          <a:p>
            <a:pPr lvl="1"/>
            <a:r>
              <a:rPr kumimoji="1" lang="ja-JP" altLang="en-US" dirty="0"/>
              <a:t>ドメイン不変表現の学習</a:t>
            </a:r>
            <a:endParaRPr kumimoji="1" lang="en-US" altLang="ja-JP" dirty="0"/>
          </a:p>
          <a:p>
            <a:pPr lvl="1"/>
            <a:r>
              <a:rPr lang="ja-JP" altLang="en-US" dirty="0"/>
              <a:t>メタ学習</a:t>
            </a:r>
            <a:endParaRPr lang="en-US" altLang="ja-JP" dirty="0"/>
          </a:p>
          <a:p>
            <a:pPr lvl="1"/>
            <a:r>
              <a:rPr kumimoji="1" lang="ja-JP" altLang="en-US" dirty="0">
                <a:solidFill>
                  <a:srgbClr val="FF0000"/>
                </a:solidFill>
              </a:rPr>
              <a:t>データ摂動ベース</a:t>
            </a:r>
          </a:p>
        </p:txBody>
      </p:sp>
      <p:sp>
        <p:nvSpPr>
          <p:cNvPr id="4" name="スライド番号プレースホルダー 3">
            <a:extLst>
              <a:ext uri="{FF2B5EF4-FFF2-40B4-BE49-F238E27FC236}">
                <a16:creationId xmlns:a16="http://schemas.microsoft.com/office/drawing/2014/main" id="{5B2AE041-E8BD-4837-AF74-D89712FCFBD8}"/>
              </a:ext>
            </a:extLst>
          </p:cNvPr>
          <p:cNvSpPr>
            <a:spLocks noGrp="1"/>
          </p:cNvSpPr>
          <p:nvPr>
            <p:ph type="sldNum" sz="quarter" idx="12"/>
          </p:nvPr>
        </p:nvSpPr>
        <p:spPr/>
        <p:txBody>
          <a:bodyPr/>
          <a:lstStyle/>
          <a:p>
            <a:fld id="{24EA46AB-3899-448D-80AA-0C961C9BC68C}" type="slidenum">
              <a:rPr kumimoji="1" lang="ja-JP" altLang="en-US" smtClean="0"/>
              <a:t>8</a:t>
            </a:fld>
            <a:endParaRPr kumimoji="1" lang="ja-JP" altLang="en-US"/>
          </a:p>
        </p:txBody>
      </p:sp>
    </p:spTree>
    <p:extLst>
      <p:ext uri="{BB962C8B-B14F-4D97-AF65-F5344CB8AC3E}">
        <p14:creationId xmlns:p14="http://schemas.microsoft.com/office/powerpoint/2010/main" val="1201205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F76D68-1373-4820-B563-5B1C008958F9}"/>
              </a:ext>
            </a:extLst>
          </p:cNvPr>
          <p:cNvSpPr>
            <a:spLocks noGrp="1"/>
          </p:cNvSpPr>
          <p:nvPr>
            <p:ph type="title"/>
          </p:nvPr>
        </p:nvSpPr>
        <p:spPr/>
        <p:txBody>
          <a:bodyPr/>
          <a:lstStyle/>
          <a:p>
            <a:r>
              <a:rPr kumimoji="1" lang="ja-JP" altLang="en-US" b="1" dirty="0"/>
              <a:t>データの摂動</a:t>
            </a:r>
          </a:p>
        </p:txBody>
      </p:sp>
      <p:sp>
        <p:nvSpPr>
          <p:cNvPr id="3" name="コンテンツ プレースホルダー 2">
            <a:extLst>
              <a:ext uri="{FF2B5EF4-FFF2-40B4-BE49-F238E27FC236}">
                <a16:creationId xmlns:a16="http://schemas.microsoft.com/office/drawing/2014/main" id="{6D6EF80D-21D1-4B34-BB89-1427B8CD390C}"/>
              </a:ext>
            </a:extLst>
          </p:cNvPr>
          <p:cNvSpPr>
            <a:spLocks noGrp="1"/>
          </p:cNvSpPr>
          <p:nvPr>
            <p:ph idx="1"/>
          </p:nvPr>
        </p:nvSpPr>
        <p:spPr/>
        <p:txBody>
          <a:bodyPr/>
          <a:lstStyle/>
          <a:p>
            <a:r>
              <a:rPr kumimoji="1" lang="ja-JP" altLang="en-US" dirty="0"/>
              <a:t>入力空間におけるデータの摂動は、間違った相関を</a:t>
            </a:r>
            <a:r>
              <a:rPr lang="ja-JP" altLang="en-US" dirty="0"/>
              <a:t>軽減してモデルの一般化を改善するための多様な画像を生成</a:t>
            </a:r>
            <a:endParaRPr lang="en-US" altLang="ja-JP" dirty="0"/>
          </a:p>
          <a:p>
            <a:endParaRPr lang="en-US" altLang="ja-JP" dirty="0"/>
          </a:p>
          <a:p>
            <a:pPr marL="0" indent="0">
              <a:buNone/>
            </a:pPr>
            <a:r>
              <a:rPr lang="ja-JP" altLang="en-US" dirty="0"/>
              <a:t>例</a:t>
            </a:r>
            <a:endParaRPr lang="en-US" altLang="ja-JP" dirty="0"/>
          </a:p>
          <a:p>
            <a:r>
              <a:rPr lang="ja-JP" altLang="en-US" dirty="0"/>
              <a:t>２つの特徴量のインスタンスを線形補間して合成したモデルの一般化を改善</a:t>
            </a:r>
            <a:endParaRPr lang="en-US" altLang="ja-JP" dirty="0"/>
          </a:p>
          <a:p>
            <a:r>
              <a:rPr lang="en-US" altLang="ja-JP" dirty="0"/>
              <a:t>Manifold </a:t>
            </a:r>
            <a:r>
              <a:rPr lang="en-US" altLang="ja-JP" dirty="0" err="1"/>
              <a:t>Mixup</a:t>
            </a:r>
            <a:r>
              <a:rPr lang="ja-JP" altLang="en-US" dirty="0"/>
              <a:t>は、画像レベルから特徴レベルまで線形補間</a:t>
            </a:r>
            <a:endParaRPr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8E81A71F-7962-47B1-890D-7314EA75EEDB}"/>
              </a:ext>
            </a:extLst>
          </p:cNvPr>
          <p:cNvSpPr>
            <a:spLocks noGrp="1"/>
          </p:cNvSpPr>
          <p:nvPr>
            <p:ph type="sldNum" sz="quarter" idx="12"/>
          </p:nvPr>
        </p:nvSpPr>
        <p:spPr/>
        <p:txBody>
          <a:bodyPr/>
          <a:lstStyle/>
          <a:p>
            <a:fld id="{24EA46AB-3899-448D-80AA-0C961C9BC68C}" type="slidenum">
              <a:rPr kumimoji="1" lang="ja-JP" altLang="en-US" smtClean="0"/>
              <a:t>9</a:t>
            </a:fld>
            <a:endParaRPr kumimoji="1" lang="ja-JP" altLang="en-US"/>
          </a:p>
        </p:txBody>
      </p:sp>
    </p:spTree>
    <p:extLst>
      <p:ext uri="{BB962C8B-B14F-4D97-AF65-F5344CB8AC3E}">
        <p14:creationId xmlns:p14="http://schemas.microsoft.com/office/powerpoint/2010/main" val="41421036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5604</TotalTime>
  <Words>1009</Words>
  <Application>Microsoft Office PowerPoint</Application>
  <PresentationFormat>ワイド画面</PresentationFormat>
  <Paragraphs>187</Paragraphs>
  <Slides>30</Slides>
  <Notes>3</Notes>
  <HiddenSlides>1</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30</vt:i4>
      </vt:variant>
    </vt:vector>
  </HeadingPairs>
  <TitlesOfParts>
    <vt:vector size="34" baseType="lpstr">
      <vt:lpstr>游ゴシック</vt:lpstr>
      <vt:lpstr>游ゴシック Light</vt:lpstr>
      <vt:lpstr>Arial</vt:lpstr>
      <vt:lpstr>Office テーマ</vt:lpstr>
      <vt:lpstr>英語論文#6</vt:lpstr>
      <vt:lpstr>論文の概要</vt:lpstr>
      <vt:lpstr>背景</vt:lpstr>
      <vt:lpstr>導入</vt:lpstr>
      <vt:lpstr>導入</vt:lpstr>
      <vt:lpstr>ドメイン適応(domain Adaptation)</vt:lpstr>
      <vt:lpstr>DA</vt:lpstr>
      <vt:lpstr>ドメイン一般化（DG）</vt:lpstr>
      <vt:lpstr>データの摂動</vt:lpstr>
      <vt:lpstr>提案手法</vt:lpstr>
      <vt:lpstr>提案手法</vt:lpstr>
      <vt:lpstr>提案手法</vt:lpstr>
      <vt:lpstr>提案手法</vt:lpstr>
      <vt:lpstr>CCFP</vt:lpstr>
      <vt:lpstr>CCFP</vt:lpstr>
      <vt:lpstr>LDP</vt:lpstr>
      <vt:lpstr>LDP</vt:lpstr>
      <vt:lpstr>Gram-based Domain Disscrepany Metric</vt:lpstr>
      <vt:lpstr>意味的一貫性制約</vt:lpstr>
      <vt:lpstr>提案手法（アルゴリズム）</vt:lpstr>
      <vt:lpstr>評価</vt:lpstr>
      <vt:lpstr>評価</vt:lpstr>
      <vt:lpstr>評価</vt:lpstr>
      <vt:lpstr>評価</vt:lpstr>
      <vt:lpstr>結果</vt:lpstr>
      <vt:lpstr>結果</vt:lpstr>
      <vt:lpstr>アブレーション研究</vt:lpstr>
      <vt:lpstr>アブレーション研究</vt:lpstr>
      <vt:lpstr>アブレーション研究</vt:lpstr>
      <vt:lpstr>アブレーション研究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英語論文#1</dc:title>
  <dc:creator>b042ff</dc:creator>
  <cp:lastModifiedBy>b042ff</cp:lastModifiedBy>
  <cp:revision>168</cp:revision>
  <dcterms:created xsi:type="dcterms:W3CDTF">2023-06-04T15:15:30Z</dcterms:created>
  <dcterms:modified xsi:type="dcterms:W3CDTF">2023-12-11T03:13:13Z</dcterms:modified>
</cp:coreProperties>
</file>