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316" r:id="rId5"/>
    <p:sldId id="261" r:id="rId6"/>
    <p:sldId id="317" r:id="rId7"/>
    <p:sldId id="318" r:id="rId8"/>
    <p:sldId id="319" r:id="rId9"/>
    <p:sldId id="323" r:id="rId10"/>
    <p:sldId id="324" r:id="rId11"/>
    <p:sldId id="273" r:id="rId12"/>
    <p:sldId id="320" r:id="rId13"/>
    <p:sldId id="308" r:id="rId14"/>
    <p:sldId id="307" r:id="rId15"/>
    <p:sldId id="321" r:id="rId16"/>
    <p:sldId id="309" r:id="rId17"/>
    <p:sldId id="310" r:id="rId18"/>
    <p:sldId id="322" r:id="rId19"/>
    <p:sldId id="31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328" autoAdjust="0"/>
  </p:normalViewPr>
  <p:slideViewPr>
    <p:cSldViewPr snapToGrid="0">
      <p:cViewPr varScale="1">
        <p:scale>
          <a:sx n="73" d="100"/>
          <a:sy n="73" d="100"/>
        </p:scale>
        <p:origin x="420" y="48"/>
      </p:cViewPr>
      <p:guideLst/>
    </p:cSldViewPr>
  </p:slideViewPr>
  <p:outlineViewPr>
    <p:cViewPr>
      <p:scale>
        <a:sx n="33" d="100"/>
        <a:sy n="33" d="100"/>
      </p:scale>
      <p:origin x="0" y="-8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76F28-6B10-47FB-9085-F8A89FA3FB3A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8306A-C07E-4032-B120-E6C9C3B87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0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軽量リモートセンシング画像超解像度のための距離注意残余ネットワーク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8306A-C07E-4032-B120-E6C9C3B87A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29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8306A-C07E-4032-B120-E6C9C3B87A3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14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8306A-C07E-4032-B120-E6C9C3B87A3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5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5781E-3681-487C-BE5E-DE1DD102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A84DA-5C3D-49E2-9CF5-894C690A1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44A6F-D2A8-40C3-99C5-A5B6577C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F33E-4E74-4F8A-A4D0-5351A5F98A5E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0930F-1826-4A80-A738-FA5057A3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ED98B-778E-4BA9-B520-26FCF55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3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8AC49-C3DD-488C-ABB1-6AF70809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B9E422-EE96-4BC6-8A77-4F8146A2F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D1BE9-1884-492B-A015-33FEA9D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6DF8-5ED1-4925-AD2D-FA6EB4E42124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7F5B5C-A4F4-4910-BCB9-23A5ED98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283251-1BE6-4B32-9FC6-507F6C40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23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C31AC9-7013-4654-8478-BF3694BEF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3E8B73-2F99-4FB2-BBB2-484C4013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324E1-32B6-4E67-9B24-49E692F8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8736-2AFC-412D-8CC8-E271FF0EBBBE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D4CF42-78CB-49E2-852A-0214D5B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27E88-E128-49FF-AD62-5616206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E191A-DC5B-4267-8D64-266C96A8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A49A7-973F-4688-98F7-EEC15BD6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E3DEB-09D9-4F72-98C1-9908ECDD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4768-5FAE-4724-88D2-A3D5FF78BAD1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6D4F25-B13C-4629-879D-C3CE4DD6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F45513-25A3-4490-A6D9-2934C223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8AE23-ED14-4034-87A0-236BD768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B74F5-0912-4CE8-B55C-5B8961A9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314699-8520-4E64-9ACB-E9F4269E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4BEB-F8D8-41D9-8C0F-3C84E4BEDE73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B18AC-F389-476C-9066-CFF270BF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7C0AB-7577-447D-9B6C-D5EAB690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C6963-B50B-4E69-93EB-11A224B7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9EADD-20DD-4128-89EB-D0DD3E163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3D79BB-B171-479B-8E10-5AB649F3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81628-A9C2-41C3-89A5-3660BE93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3CC-C929-48DE-B075-71388EC76E7B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567CC9-D322-40FF-991D-0047DAF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28577-B6BE-4B53-8E16-CE03CAEF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0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ACAD6-A9F2-474E-8273-4F1F25B6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AE226-F8F6-4539-80FE-82C56FBC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111BE9-7D5F-4382-8D69-4EE32F64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22DD1A-92CC-4ECE-A9E2-84B086CE1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BBE41A-AE51-4905-8EF7-13930997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849427-BD31-4128-A348-90CEBC4C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B2CC-1B06-41DF-ADF9-C5A9EDB3572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4C4913-73A2-4740-986B-8E7EBDF2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4B9289-0C93-42F4-8D2B-B810CE38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5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43216-FB58-49E9-9953-12A98BE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1B775E-2BFB-4D4C-8D75-271B3D2E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1F-2F13-4A68-B049-FC532D02DB0D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6C51F3-63E4-450D-B888-927A1AB2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CD540E-FCC3-4BB2-A34E-E3ACE16C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1A2D1B-364A-48F9-8C43-18AA7AE2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C9B1-34DA-4AD8-83EF-6B1F40FB19E4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E91700-DD2C-4083-938F-694A76B0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C34872-5C49-4470-8FCA-5286CDF5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0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72F0D-0670-4888-9ADB-364FED73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78D0AE-1038-4165-BBC1-40DD1A84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2D1470-C054-49F2-8659-E5122EAC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CD3970-6AE5-403C-9ECD-B546DDAF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39D0-56B8-4E77-95B3-BA7E23A939AA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6B80E0-8A48-447A-9619-9D1265AF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3CD787-0F5C-4890-BBD0-17DB901E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33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56E40-5B52-441B-9455-A88F1FB4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258B15-3F32-4440-981D-2E30BBD89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0D3E94-2612-432F-B291-A79AE61C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C82BB2-CEB8-4EFD-B757-ABAA27A4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F3F4-6908-410B-A41B-C65942849D7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BA61B9-0CCC-4C1A-97D8-C857E729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DC8764-13E8-4DFC-8459-9A185686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8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D0857F-197E-488D-A5C1-818F7743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45CEBF-EE62-437E-B7C6-606CBD85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ED751-1C08-4784-92AB-0021AAFDF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58A9-0CF0-4C7A-B14B-E9C1697288C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085426-5536-4688-82B2-6FDF9F41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275F7-E3CD-4B90-A5B4-1752B00E0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46AB-3899-448D-80AA-0C961C9BC6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C3A7-350B-4531-A4AB-8943237A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英語論文</a:t>
            </a:r>
            <a:r>
              <a:rPr kumimoji="1" lang="en-US" altLang="ja-JP" b="1" dirty="0"/>
              <a:t>#7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102991-BC5E-45ED-9F43-554FC9E6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dirty="0"/>
              <a:t>2024/06/19</a:t>
            </a:r>
          </a:p>
          <a:p>
            <a:pPr algn="r"/>
            <a:r>
              <a:rPr lang="en-US" altLang="ja-JP" dirty="0"/>
              <a:t>M2</a:t>
            </a:r>
            <a:endParaRPr kumimoji="1" lang="en-US" altLang="ja-JP" dirty="0"/>
          </a:p>
          <a:p>
            <a:pPr algn="r"/>
            <a:r>
              <a:rPr lang="ja-JP" altLang="en-US" dirty="0"/>
              <a:t>建元　了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46DF41-9D50-4F78-B3B0-E0C3DFED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9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743F8-3776-495C-8E92-9058D248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3F547-E44C-47F7-9491-FD61C222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２つのブランチの損失を組み合わせる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35BE00-349D-45A0-BC27-D5292C44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222D64-0CA8-4515-A15C-4DBF9073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80" y="3235477"/>
            <a:ext cx="7926439" cy="6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52AD1-3B25-4FDE-9F01-DD9F4BEF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データセット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C5AFA-DE6F-4769-A0D0-6DA95673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8979" cy="4351338"/>
          </a:xfrm>
        </p:spPr>
        <p:txBody>
          <a:bodyPr/>
          <a:lstStyle/>
          <a:p>
            <a:r>
              <a:rPr lang="en-US" altLang="ja-JP" dirty="0"/>
              <a:t>The Chesapeake Bay dataset</a:t>
            </a:r>
          </a:p>
          <a:p>
            <a:pPr lvl="1"/>
            <a:r>
              <a:rPr lang="ja-JP" altLang="en-US" dirty="0"/>
              <a:t>アメリカの河口周辺から取得した</a:t>
            </a:r>
            <a:r>
              <a:rPr lang="en-US" altLang="ja-JP" dirty="0"/>
              <a:t>732</a:t>
            </a:r>
            <a:r>
              <a:rPr lang="ja-JP" altLang="en-US" dirty="0"/>
              <a:t>のタイルから構成</a:t>
            </a:r>
            <a:endParaRPr lang="en-US" altLang="ja-JP" dirty="0"/>
          </a:p>
          <a:p>
            <a:pPr lvl="1"/>
            <a:r>
              <a:rPr lang="en-US" altLang="ja-JP" dirty="0"/>
              <a:t>size 6000 × 7500</a:t>
            </a:r>
          </a:p>
          <a:p>
            <a:pPr lvl="1"/>
            <a:r>
              <a:rPr lang="en-US" altLang="ja-JP" dirty="0"/>
              <a:t>HR</a:t>
            </a:r>
            <a:r>
              <a:rPr lang="ja-JP" altLang="en-US" dirty="0"/>
              <a:t>画像</a:t>
            </a:r>
            <a:r>
              <a:rPr lang="en-US" altLang="ja-JP" dirty="0"/>
              <a:t>(1m/pixel)</a:t>
            </a:r>
            <a:r>
              <a:rPr lang="ja-JP" altLang="en-US" dirty="0"/>
              <a:t>は</a:t>
            </a:r>
            <a:r>
              <a:rPr lang="en-US" altLang="ja-JP" dirty="0"/>
              <a:t>NAIP</a:t>
            </a:r>
            <a:r>
              <a:rPr lang="ja-JP" altLang="en-US" dirty="0"/>
              <a:t>の</a:t>
            </a:r>
            <a:r>
              <a:rPr lang="en-US" altLang="ja-JP" dirty="0"/>
              <a:t>4band</a:t>
            </a:r>
          </a:p>
          <a:p>
            <a:pPr lvl="1"/>
            <a:r>
              <a:rPr lang="en-US" altLang="ja-JP" dirty="0"/>
              <a:t>LR</a:t>
            </a:r>
            <a:r>
              <a:rPr lang="ja-JP" altLang="en-US" dirty="0"/>
              <a:t>ラベル</a:t>
            </a:r>
            <a:r>
              <a:rPr lang="en-US" altLang="ja-JP" dirty="0"/>
              <a:t>(30m/p)</a:t>
            </a:r>
            <a:r>
              <a:rPr lang="ja-JP" altLang="en-US" dirty="0"/>
              <a:t>は</a:t>
            </a:r>
            <a:r>
              <a:rPr lang="en-US" altLang="ja-JP" dirty="0"/>
              <a:t>NLCD</a:t>
            </a:r>
            <a:r>
              <a:rPr lang="ja-JP" altLang="en-US" dirty="0"/>
              <a:t>の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16class</a:t>
            </a:r>
          </a:p>
          <a:p>
            <a:pPr lvl="1"/>
            <a:r>
              <a:rPr lang="en-US" altLang="ja-JP" dirty="0"/>
              <a:t>HR Ground truths(1m/p)</a:t>
            </a:r>
            <a:r>
              <a:rPr lang="ja-JP" altLang="en-US" dirty="0"/>
              <a:t>は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CCLC</a:t>
            </a:r>
            <a:r>
              <a:rPr lang="ja-JP" altLang="en-US" dirty="0"/>
              <a:t>から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FCD6B-5E05-43E8-A1C9-CF2B1DC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F0E7B0D-2F35-4970-8F24-22442115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69763"/>
            <a:ext cx="5640698" cy="2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52AD1-3B25-4FDE-9F01-DD9F4BEF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データセット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C5AFA-DE6F-4769-A0D0-6DA95673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Poland dataset</a:t>
            </a:r>
          </a:p>
          <a:p>
            <a:pPr lvl="1"/>
            <a:r>
              <a:rPr lang="ja-JP" altLang="en-US" dirty="0"/>
              <a:t>ポーランドの</a:t>
            </a:r>
            <a:r>
              <a:rPr lang="en-US" altLang="ja-JP" dirty="0"/>
              <a:t>14</a:t>
            </a:r>
            <a:r>
              <a:rPr lang="ja-JP" altLang="en-US" dirty="0"/>
              <a:t>の州から取得した</a:t>
            </a:r>
            <a:r>
              <a:rPr lang="en-US" altLang="ja-JP" dirty="0"/>
              <a:t>403</a:t>
            </a:r>
            <a:r>
              <a:rPr lang="ja-JP" altLang="en-US" dirty="0"/>
              <a:t>のタイル</a:t>
            </a:r>
            <a:endParaRPr lang="en-US" altLang="ja-JP" dirty="0"/>
          </a:p>
          <a:p>
            <a:pPr lvl="1"/>
            <a:r>
              <a:rPr lang="en-US" altLang="ja-JP" dirty="0"/>
              <a:t>size 1024 × 1024</a:t>
            </a:r>
          </a:p>
          <a:p>
            <a:pPr lvl="1"/>
            <a:r>
              <a:rPr lang="en-US" altLang="ja-JP" dirty="0"/>
              <a:t>HR</a:t>
            </a:r>
            <a:r>
              <a:rPr lang="ja-JP" altLang="en-US" dirty="0"/>
              <a:t>画像</a:t>
            </a:r>
            <a:r>
              <a:rPr lang="en-US" altLang="ja-JP" dirty="0"/>
              <a:t>(0.25m or 0.5m/p)</a:t>
            </a:r>
            <a:r>
              <a:rPr lang="ja-JP" altLang="en-US" dirty="0"/>
              <a:t>は</a:t>
            </a:r>
            <a:r>
              <a:rPr lang="en-US" altLang="ja-JP" dirty="0"/>
              <a:t>LandCover.ai</a:t>
            </a:r>
            <a:r>
              <a:rPr lang="ja-JP" altLang="en-US" dirty="0"/>
              <a:t>から取得し、</a:t>
            </a:r>
            <a:r>
              <a:rPr lang="en-US" altLang="ja-JP" dirty="0"/>
              <a:t>3band</a:t>
            </a:r>
          </a:p>
          <a:p>
            <a:pPr lvl="1"/>
            <a:r>
              <a:rPr lang="en-US" altLang="ja-JP" dirty="0"/>
              <a:t>LR</a:t>
            </a:r>
            <a:r>
              <a:rPr lang="ja-JP" altLang="en-US" dirty="0"/>
              <a:t>ラベルは</a:t>
            </a:r>
            <a:r>
              <a:rPr lang="en-US" altLang="ja-JP" dirty="0"/>
              <a:t>30m</a:t>
            </a:r>
            <a:r>
              <a:rPr lang="ja-JP" altLang="en-US" dirty="0"/>
              <a:t>と</a:t>
            </a:r>
            <a:r>
              <a:rPr lang="en-US" altLang="ja-JP" dirty="0"/>
              <a:t>10</a:t>
            </a:r>
            <a:r>
              <a:rPr lang="ja-JP" altLang="en-US" dirty="0" err="1"/>
              <a:t>ｍ</a:t>
            </a:r>
            <a:r>
              <a:rPr lang="ja-JP" altLang="en-US" dirty="0"/>
              <a:t>から構成</a:t>
            </a:r>
            <a:endParaRPr lang="en-US" altLang="ja-JP" dirty="0"/>
          </a:p>
          <a:p>
            <a:pPr lvl="1"/>
            <a:r>
              <a:rPr lang="en-US" altLang="ja-JP" dirty="0"/>
              <a:t>HR Ground truths</a:t>
            </a:r>
            <a:r>
              <a:rPr lang="ja-JP" altLang="en-US" dirty="0"/>
              <a:t>は</a:t>
            </a:r>
            <a:r>
              <a:rPr lang="en-US" altLang="ja-JP" dirty="0" err="1"/>
              <a:t>OpenEarthMap</a:t>
            </a:r>
            <a:r>
              <a:rPr lang="ja-JP" altLang="en-US" dirty="0"/>
              <a:t>の</a:t>
            </a:r>
            <a:r>
              <a:rPr lang="en-US" altLang="ja-JP" dirty="0"/>
              <a:t>7class</a:t>
            </a:r>
          </a:p>
          <a:p>
            <a:pPr marL="457200" lvl="1" indent="0">
              <a:buNone/>
            </a:pPr>
            <a:r>
              <a:rPr lang="en-US" altLang="ja-JP" dirty="0"/>
              <a:t>   </a:t>
            </a:r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FCD6B-5E05-43E8-A1C9-CF2B1DC4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AE92F4-CCC3-43FA-A98D-FFE0DC404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58" y="4317041"/>
            <a:ext cx="5512083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925D7-E658-4990-9E9A-E0C1B5C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35CA9B-ABCD-46AD-890D-982C99B5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全ての手法で</a:t>
            </a:r>
            <a:r>
              <a:rPr kumimoji="1" lang="en-US" altLang="ja-JP" dirty="0"/>
              <a:t>LR</a:t>
            </a:r>
            <a:r>
              <a:rPr lang="ja-JP" altLang="en-US" dirty="0"/>
              <a:t>ラベルのみ学習して行う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Parafomer</a:t>
            </a:r>
            <a:r>
              <a:rPr lang="ja-JP" altLang="en-US" dirty="0"/>
              <a:t>はパッチサイズ</a:t>
            </a:r>
            <a:r>
              <a:rPr lang="en-US" altLang="ja-JP" dirty="0"/>
              <a:t>224×224</a:t>
            </a:r>
            <a:r>
              <a:rPr lang="ja-JP" altLang="en-US" dirty="0"/>
              <a:t>で、オプティマイザーは</a:t>
            </a:r>
            <a:r>
              <a:rPr lang="en-US" altLang="ja-JP" dirty="0" err="1"/>
              <a:t>AdamW</a:t>
            </a:r>
            <a:r>
              <a:rPr lang="ja-JP" altLang="en-US" dirty="0"/>
              <a:t>で学習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学習率</a:t>
            </a:r>
            <a:r>
              <a:rPr lang="en-US" altLang="ja-JP" dirty="0"/>
              <a:t>0.01</a:t>
            </a:r>
            <a:r>
              <a:rPr lang="ja-JP" altLang="en-US" dirty="0"/>
              <a:t>で</a:t>
            </a:r>
            <a:r>
              <a:rPr lang="en-US" altLang="ja-JP" dirty="0"/>
              <a:t>8epoch</a:t>
            </a:r>
            <a:r>
              <a:rPr lang="ja-JP" altLang="en-US" dirty="0"/>
              <a:t>毎に</a:t>
            </a:r>
            <a:r>
              <a:rPr lang="en-US" altLang="ja-JP" dirty="0"/>
              <a:t>10%</a:t>
            </a:r>
            <a:r>
              <a:rPr lang="ja-JP" altLang="en-US" dirty="0"/>
              <a:t>減少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出力結果と正解ラベルは</a:t>
            </a:r>
            <a:r>
              <a:rPr lang="en-US" altLang="ja-JP" dirty="0" err="1"/>
              <a:t>mIoU</a:t>
            </a:r>
            <a:r>
              <a:rPr lang="ja-JP" altLang="en-US" dirty="0"/>
              <a:t>で計算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50929-6CDB-474E-8EA3-ECE077E0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63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A8533-3A02-407E-9D70-3E303B37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B2F66-FE6E-4552-944E-C564AF0A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Chesapeake Bay dataset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C6BFB-9B0C-4138-9AF4-921AF80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B4F415-355A-473F-BFA8-E4F26A96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30" y="2369646"/>
            <a:ext cx="7646339" cy="39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A8533-3A02-407E-9D70-3E303B37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B2F66-FE6E-4552-944E-C564AF0A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Chesapeake Bay dataset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C6BFB-9B0C-4138-9AF4-921AF80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04EBE4-970B-4740-B734-AA0643F78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82" y="2454889"/>
            <a:ext cx="9734436" cy="36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6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A1DC3-3906-4C46-B8D1-4B26A385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3B27C-B411-482C-8E67-795B9CA4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Poland dataset</a:t>
            </a:r>
          </a:p>
          <a:p>
            <a:pPr lvl="1"/>
            <a:r>
              <a:rPr lang="ja-JP" altLang="en-US" dirty="0"/>
              <a:t>極端なラベル不一致での検証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94A0E5-5136-4485-89D5-3B64F624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78D0D1C-CBC0-4307-B529-9E252F9E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2021"/>
            <a:ext cx="10515600" cy="19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3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656DE-D565-4F87-AA80-EA6DE942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アブレーション実験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0F850-32F5-4B53-90B1-460978BC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Parafomer</a:t>
            </a:r>
            <a:r>
              <a:rPr kumimoji="1" lang="ja-JP" altLang="en-US" dirty="0"/>
              <a:t>の機能評価</a:t>
            </a:r>
            <a:endParaRPr kumimoji="1" lang="en-US" altLang="ja-JP" dirty="0"/>
          </a:p>
          <a:p>
            <a:pPr lvl="1"/>
            <a:r>
              <a:rPr lang="en-US" altLang="ja-JP" dirty="0"/>
              <a:t>CNN</a:t>
            </a:r>
            <a:r>
              <a:rPr lang="ja-JP" altLang="en-US" dirty="0"/>
              <a:t>ブランチは</a:t>
            </a:r>
            <a:r>
              <a:rPr lang="en-US" altLang="ja-JP" dirty="0"/>
              <a:t>LR</a:t>
            </a:r>
            <a:r>
              <a:rPr lang="ja-JP" altLang="en-US" dirty="0"/>
              <a:t>ラベルで</a:t>
            </a:r>
            <a:r>
              <a:rPr lang="en-US" altLang="ja-JP" dirty="0" err="1"/>
              <a:t>CEloss</a:t>
            </a:r>
            <a:r>
              <a:rPr lang="ja-JP" altLang="en-US" dirty="0"/>
              <a:t>に依存的に学習</a:t>
            </a:r>
            <a:endParaRPr lang="en-US" altLang="ja-JP" dirty="0"/>
          </a:p>
          <a:p>
            <a:pPr lvl="1"/>
            <a:r>
              <a:rPr kumimoji="1" lang="en-US" altLang="ja-JP" dirty="0" err="1"/>
              <a:t>Transfomer</a:t>
            </a:r>
            <a:r>
              <a:rPr lang="ja-JP" altLang="en-US" dirty="0"/>
              <a:t>ブランチは</a:t>
            </a:r>
            <a:r>
              <a:rPr lang="en-US" altLang="ja-JP" dirty="0"/>
              <a:t>CNN</a:t>
            </a:r>
            <a:r>
              <a:rPr lang="ja-JP" altLang="en-US" dirty="0"/>
              <a:t>ブランチからの特徴に代わり、</a:t>
            </a:r>
            <a:r>
              <a:rPr lang="en-US" altLang="ja-JP" dirty="0"/>
              <a:t>HR</a:t>
            </a:r>
            <a:r>
              <a:rPr lang="ja-JP" altLang="en-US" dirty="0"/>
              <a:t>画像を埋め込み、</a:t>
            </a:r>
            <a:r>
              <a:rPr lang="en-US" altLang="ja-JP" dirty="0"/>
              <a:t>LR</a:t>
            </a:r>
            <a:r>
              <a:rPr lang="ja-JP" altLang="en-US" dirty="0"/>
              <a:t>ラベルで</a:t>
            </a:r>
            <a:r>
              <a:rPr lang="en-US" altLang="ja-JP" dirty="0" err="1"/>
              <a:t>CEloss</a:t>
            </a:r>
            <a:r>
              <a:rPr lang="ja-JP" altLang="en-US" dirty="0"/>
              <a:t>を計算</a:t>
            </a:r>
            <a:endParaRPr lang="en-US" altLang="ja-JP" dirty="0"/>
          </a:p>
          <a:p>
            <a:pPr lvl="1"/>
            <a:r>
              <a:rPr kumimoji="1" lang="en-US" altLang="ja-JP" dirty="0"/>
              <a:t>PLAT</a:t>
            </a:r>
            <a:r>
              <a:rPr kumimoji="1" lang="ja-JP" altLang="en-US" dirty="0"/>
              <a:t>を含まないハイブリッド構造では</a:t>
            </a:r>
            <a:r>
              <a:rPr kumimoji="1" lang="en-US" altLang="ja-JP" dirty="0"/>
              <a:t>LR</a:t>
            </a:r>
            <a:r>
              <a:rPr kumimoji="1" lang="ja-JP" altLang="en-US" dirty="0"/>
              <a:t>ラベルで直接</a:t>
            </a:r>
            <a:r>
              <a:rPr kumimoji="1" lang="en-US" altLang="ja-JP" dirty="0" err="1"/>
              <a:t>CEloss</a:t>
            </a:r>
            <a:r>
              <a:rPr kumimoji="1" lang="ja-JP" altLang="en-US" dirty="0"/>
              <a:t>を計算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B5FB7-C3EF-4D68-A601-76CACC4C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E8B30A1-B9D3-4479-84EA-49D7ACA4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98" y="4116042"/>
            <a:ext cx="9599803" cy="16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656DE-D565-4F87-AA80-EA6DE942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アブレーション実験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0F850-32F5-4B53-90B1-460978BC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各ブランチでのコンテキストの可視化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CNN</a:t>
            </a:r>
            <a:r>
              <a:rPr kumimoji="1" lang="ja-JP" altLang="en-US" dirty="0"/>
              <a:t>は局所性に重点を置く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原型のある</a:t>
            </a:r>
            <a:r>
              <a:rPr kumimoji="1" lang="en-US" altLang="ja-JP" dirty="0"/>
              <a:t>(intact?)</a:t>
            </a:r>
            <a:r>
              <a:rPr kumimoji="1" lang="ja-JP" altLang="en-US" dirty="0"/>
              <a:t>土地オブジェクト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  焦点を置く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細かいエッジと大きなオブジェクトで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   </a:t>
            </a:r>
            <a:r>
              <a:rPr lang="ja-JP" altLang="en-US" dirty="0"/>
              <a:t>強い反応を示す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B5FB7-C3EF-4D68-A601-76CACC4C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52D196-EE27-49C4-B26D-6ED2F4C4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1" y="2422919"/>
            <a:ext cx="4435879" cy="38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4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60BED-4367-4F46-BA58-3B4C89C0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F3F53-E560-4A42-940F-0BDF079D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HR</a:t>
            </a:r>
            <a:r>
              <a:rPr kumimoji="1" lang="ja-JP" altLang="en-US" dirty="0"/>
              <a:t>土地被覆マップの作成に、</a:t>
            </a:r>
            <a:r>
              <a:rPr kumimoji="1" lang="en-US" altLang="ja-JP" dirty="0"/>
              <a:t>LR</a:t>
            </a:r>
            <a:r>
              <a:rPr kumimoji="1" lang="ja-JP" altLang="en-US" dirty="0"/>
              <a:t>ラベルを安定的に利用できる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アブレーションより、並列</a:t>
            </a:r>
            <a:r>
              <a:rPr kumimoji="1" lang="en-US" altLang="ja-JP" dirty="0"/>
              <a:t>CNN-</a:t>
            </a:r>
            <a:r>
              <a:rPr kumimoji="1" lang="en-US" altLang="ja-JP" dirty="0" err="1"/>
              <a:t>Transfomer</a:t>
            </a:r>
            <a:r>
              <a:rPr kumimoji="1" lang="ja-JP" altLang="en-US" dirty="0"/>
              <a:t>構造と</a:t>
            </a:r>
            <a:r>
              <a:rPr kumimoji="1" lang="en-US" altLang="ja-JP" dirty="0"/>
              <a:t>PLAT</a:t>
            </a:r>
            <a:r>
              <a:rPr kumimoji="1" lang="ja-JP" altLang="en-US" dirty="0"/>
              <a:t>が有効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中間結果とブランチの可視化よりコンテキストを示せた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A4FEAD-F0EE-4FDF-89C0-00E226BE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2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09379-37D4-40F6-8820-B3D9375B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論文の概要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988DE-E46C-4D39-9CE3-F95EA7E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タイトル</a:t>
            </a:r>
            <a:endParaRPr kumimoji="1" lang="en-US" altLang="ja-JP" dirty="0"/>
          </a:p>
          <a:p>
            <a:pPr lvl="1"/>
            <a:r>
              <a:rPr lang="en-US" altLang="ja-JP" b="1" dirty="0"/>
              <a:t>Learning without Exact Guidance: Updating Large-scale High-resolution Land</a:t>
            </a:r>
          </a:p>
          <a:p>
            <a:r>
              <a:rPr kumimoji="1" lang="ja-JP" altLang="en-US" dirty="0"/>
              <a:t>執筆者</a:t>
            </a:r>
            <a:endParaRPr kumimoji="1" lang="en-US" altLang="ja-JP" dirty="0"/>
          </a:p>
          <a:p>
            <a:pPr lvl="1"/>
            <a:r>
              <a:rPr lang="en-US" altLang="ja-JP" dirty="0" err="1"/>
              <a:t>Zhuohong</a:t>
            </a:r>
            <a:r>
              <a:rPr lang="en-US" altLang="ja-JP" dirty="0"/>
              <a:t> Li, Wei He, </a:t>
            </a:r>
            <a:r>
              <a:rPr lang="en-US" altLang="ja-JP" dirty="0" err="1"/>
              <a:t>Jiepan</a:t>
            </a:r>
            <a:r>
              <a:rPr lang="en-US" altLang="ja-JP" dirty="0"/>
              <a:t> Li, </a:t>
            </a:r>
            <a:r>
              <a:rPr lang="en-US" altLang="ja-JP" dirty="0" err="1"/>
              <a:t>Fangxiao</a:t>
            </a:r>
            <a:r>
              <a:rPr lang="en-US" altLang="ja-JP" dirty="0"/>
              <a:t> Lu, </a:t>
            </a:r>
            <a:r>
              <a:rPr lang="en-US" altLang="ja-JP" dirty="0" err="1"/>
              <a:t>Hongyan</a:t>
            </a:r>
            <a:r>
              <a:rPr lang="en-US" altLang="ja-JP" dirty="0"/>
              <a:t> Zhang</a:t>
            </a:r>
          </a:p>
          <a:p>
            <a:r>
              <a:rPr lang="ja-JP" altLang="en-US" dirty="0"/>
              <a:t>掲載</a:t>
            </a:r>
            <a:endParaRPr lang="en-US" altLang="ja-JP" dirty="0"/>
          </a:p>
          <a:p>
            <a:pPr lvl="1"/>
            <a:r>
              <a:rPr lang="en-US" altLang="ja-JP" dirty="0"/>
              <a:t>CVPR2024</a:t>
            </a:r>
            <a:endParaRPr kumimoji="1" lang="en-US" altLang="ja-JP" dirty="0"/>
          </a:p>
          <a:p>
            <a:r>
              <a:rPr kumimoji="1" lang="ja-JP" altLang="en-US" dirty="0"/>
              <a:t>選択理由</a:t>
            </a:r>
            <a:endParaRPr kumimoji="1" lang="en-US" altLang="ja-JP" dirty="0"/>
          </a:p>
          <a:p>
            <a:pPr lvl="1"/>
            <a:r>
              <a:rPr lang="ja-JP" altLang="en-US" dirty="0"/>
              <a:t>解像度と衛星に関する最新論文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9B1A98-E401-4F9F-B1E6-B0AAD431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A96D-E30A-4A25-B30B-ACF57B6E6A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9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C711F-FEC1-415C-AA17-556F25E7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C6A93-ACE0-4550-B733-AC8E77A0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土地被覆データは、自然や人間の活動によって頻繫に景観が変化するため、継続的に更新が必要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HR(</a:t>
            </a:r>
            <a:r>
              <a:rPr lang="ja-JP" altLang="en-US" dirty="0"/>
              <a:t>高分解能</a:t>
            </a:r>
            <a:r>
              <a:rPr lang="en-US" altLang="ja-JP" dirty="0"/>
              <a:t>)</a:t>
            </a:r>
            <a:r>
              <a:rPr lang="ja-JP" altLang="en-US" dirty="0"/>
              <a:t>画像のマッピングは</a:t>
            </a:r>
            <a:r>
              <a:rPr lang="en-US" altLang="ja-JP" dirty="0"/>
              <a:t>CNN</a:t>
            </a:r>
            <a:r>
              <a:rPr lang="ja-JP" altLang="en-US" dirty="0"/>
              <a:t>が大半だが、より広範囲で様々な地形への適応には限界があり、局所的で詳細な表示には不向きである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2B4FF-4602-4E79-BD82-957AF66D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35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CB3B2-33B1-48D0-9D84-E4A8B58D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2079D-D730-4679-82B3-CA76E914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474" cy="4351338"/>
          </a:xfrm>
        </p:spPr>
        <p:txBody>
          <a:bodyPr/>
          <a:lstStyle/>
          <a:p>
            <a:r>
              <a:rPr lang="en-US" altLang="ja-JP" dirty="0"/>
              <a:t>HR</a:t>
            </a:r>
            <a:r>
              <a:rPr lang="ja-JP" altLang="en-US" dirty="0"/>
              <a:t>画像は不足しているが、</a:t>
            </a:r>
            <a:r>
              <a:rPr lang="en-US" altLang="ja-JP" dirty="0"/>
              <a:t>LR</a:t>
            </a:r>
            <a:r>
              <a:rPr lang="ja-JP" altLang="en-US" dirty="0"/>
              <a:t>（低分解能）の土地被覆データは数十年分ある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HR</a:t>
            </a:r>
            <a:r>
              <a:rPr lang="ja-JP" altLang="en-US" dirty="0"/>
              <a:t>画像と</a:t>
            </a:r>
            <a:r>
              <a:rPr lang="en-US" altLang="ja-JP" dirty="0"/>
              <a:t>LR</a:t>
            </a:r>
            <a:r>
              <a:rPr lang="ja-JP" altLang="en-US" dirty="0"/>
              <a:t>ラベルでは学習ペアの不一致で教師あり学習では不可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ECA395-D708-4C96-94C6-C43B4D07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E733AC4-4585-4EF3-8C84-428129BB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74" y="1690688"/>
            <a:ext cx="4551947" cy="40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320B7-A8CB-4AEC-851C-CDBC513F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36A89-4589-4E09-82C3-0721E3E3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76" cy="4351338"/>
          </a:xfrm>
        </p:spPr>
        <p:txBody>
          <a:bodyPr/>
          <a:lstStyle/>
          <a:p>
            <a:r>
              <a:rPr lang="en-US" altLang="ja-JP" dirty="0"/>
              <a:t>HR</a:t>
            </a:r>
            <a:r>
              <a:rPr lang="ja-JP" altLang="en-US" dirty="0"/>
              <a:t>ラベルを使用しない</a:t>
            </a:r>
            <a:r>
              <a:rPr lang="en-US" altLang="ja-JP" dirty="0"/>
              <a:t>End-to-End</a:t>
            </a:r>
            <a:r>
              <a:rPr lang="ja-JP" altLang="en-US" dirty="0"/>
              <a:t>フレームワークとして</a:t>
            </a:r>
            <a:r>
              <a:rPr lang="en-US" altLang="ja-JP" dirty="0" err="1"/>
              <a:t>Parafomer</a:t>
            </a:r>
            <a:r>
              <a:rPr lang="ja-JP" altLang="en-US" dirty="0"/>
              <a:t>を提案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疑似ラベル支援学習</a:t>
            </a:r>
            <a:r>
              <a:rPr lang="en-US" altLang="ja-JP" dirty="0"/>
              <a:t>(PLAT)</a:t>
            </a:r>
            <a:r>
              <a:rPr lang="ja-JP" altLang="en-US" dirty="0"/>
              <a:t>を採用し、</a:t>
            </a:r>
            <a:r>
              <a:rPr lang="en-US" altLang="ja-JP" dirty="0"/>
              <a:t>LR</a:t>
            </a:r>
            <a:r>
              <a:rPr lang="ja-JP" altLang="en-US" dirty="0"/>
              <a:t>ラベルから信頼性の高い特徴を得る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8041E7-FFD4-465E-80ED-A6DFCD88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FD80EF-5D35-47A4-88CF-715DA2494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25" y="2249262"/>
            <a:ext cx="4191149" cy="32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7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69809-FFD7-4DF1-AAC9-A64D51E4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提案手法</a:t>
            </a:r>
            <a:endParaRPr kumimoji="1" lang="ja-JP" altLang="en-US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40DCB4-80E1-4FB7-9432-172DFFD7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6BE5D01-5F19-48D7-B51F-CE5D25B1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03230"/>
            <a:ext cx="8256966" cy="40244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0A49498-8921-4DD8-9C64-1DFDB4AA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92" y="2197027"/>
            <a:ext cx="1428747" cy="17502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00E4B0F-3F7D-421D-8151-F2E4A1D84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92" y="4126629"/>
            <a:ext cx="1506773" cy="176965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617C7-F283-420D-AE3D-CF57D732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rgbClr val="FF0000"/>
                </a:solidFill>
              </a:rPr>
              <a:t>Parafomer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/>
              <a:t>L2HNet</a:t>
            </a:r>
            <a:r>
              <a:rPr lang="ja-JP" altLang="en-US" dirty="0"/>
              <a:t> </a:t>
            </a:r>
            <a:r>
              <a:rPr lang="en-US" altLang="ja-JP" dirty="0"/>
              <a:t>V1</a:t>
            </a:r>
            <a:r>
              <a:rPr lang="ja-JP" altLang="en-US" dirty="0"/>
              <a:t>を基に作成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2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99C01-3F56-4627-A61D-C3AEE5D6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提案手法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B5102-4A95-41AF-A4FE-EF94C98A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HR</a:t>
            </a:r>
            <a:r>
              <a:rPr kumimoji="1" lang="ja-JP" altLang="en-US" dirty="0"/>
              <a:t>画像と</a:t>
            </a:r>
            <a:r>
              <a:rPr kumimoji="1" lang="en-US" altLang="ja-JP" dirty="0"/>
              <a:t>LR</a:t>
            </a:r>
            <a:r>
              <a:rPr kumimoji="1" lang="ja-JP" altLang="en-US" dirty="0"/>
              <a:t>ラベルでの不一致例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3AE3E1-15B4-455A-8F3E-FAED1A12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A5913C6-372A-4239-B0A5-E7221E2C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92" y="2372551"/>
            <a:ext cx="3993216" cy="39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B1D81-8E89-4A96-B3E5-4C4D9541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3CEF3B-8C89-4D0D-A624-35262B6C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FF0000"/>
                </a:solidFill>
              </a:rPr>
              <a:t>(PLAT)Pseudo-Label-Assisted Training module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HR</a:t>
            </a:r>
            <a:r>
              <a:rPr lang="ja-JP" altLang="en-US" dirty="0"/>
              <a:t>で表現される予測値</a:t>
            </a:r>
            <a:r>
              <a:rPr lang="en-US" altLang="ja-JP" dirty="0"/>
              <a:t>Y</a:t>
            </a:r>
            <a:r>
              <a:rPr lang="ja-JP" altLang="en-US" dirty="0"/>
              <a:t>と、</a:t>
            </a:r>
            <a:r>
              <a:rPr lang="en-US" altLang="ja-JP" dirty="0"/>
              <a:t>Y</a:t>
            </a:r>
            <a:r>
              <a:rPr lang="ja-JP" altLang="en-US" dirty="0"/>
              <a:t> として表現されている</a:t>
            </a:r>
            <a:r>
              <a:rPr lang="en-US" altLang="ja-JP" dirty="0"/>
              <a:t>LR</a:t>
            </a:r>
            <a:r>
              <a:rPr lang="ja-JP" altLang="en-US" dirty="0"/>
              <a:t>ラベルとのクロスエントロピーを計算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048ED-69FA-464B-AC3E-AEB1B062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22D8E6-546C-4559-8401-3D25D6DE4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49" y="3017671"/>
            <a:ext cx="7896901" cy="12440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1675233-D367-48E8-8B0E-947BBF78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55" y="2278753"/>
            <a:ext cx="200053" cy="2857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2C3E758-48E5-4C30-94AD-B81070EFF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531" y="2230123"/>
            <a:ext cx="318487" cy="4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5CF4D-AA3F-49BB-8EBE-3319ECD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B625B0-901E-4E87-9FD8-77B42721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フレームワークの最終出力は</a:t>
            </a:r>
            <a:r>
              <a:rPr kumimoji="1" lang="en-US" altLang="ja-JP" dirty="0"/>
              <a:t>Y </a:t>
            </a:r>
            <a:r>
              <a:rPr kumimoji="1" lang="ja-JP" altLang="en-US" dirty="0"/>
              <a:t>として表現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DE9BB4-E4B6-4065-8532-BCCB4AEA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6AB-3899-448D-80AA-0C961C9BC68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E5E42EC-FAA3-44EA-8C6A-9DE1E88A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81" y="2675731"/>
            <a:ext cx="7844425" cy="132556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07015E2-53EA-45FF-A774-63019FD6E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10" y="4400541"/>
            <a:ext cx="6879766" cy="90171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8B698AE-D7A3-4DF1-9731-5B9D44B96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15" y="1801027"/>
            <a:ext cx="40963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583</Words>
  <Application>Microsoft Office PowerPoint</Application>
  <PresentationFormat>ワイド画面</PresentationFormat>
  <Paragraphs>118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英語論文#7</vt:lpstr>
      <vt:lpstr>論文の概要</vt:lpstr>
      <vt:lpstr>背景</vt:lpstr>
      <vt:lpstr>導入</vt:lpstr>
      <vt:lpstr>導入</vt:lpstr>
      <vt:lpstr>提案手法</vt:lpstr>
      <vt:lpstr>提案手法</vt:lpstr>
      <vt:lpstr>提案手法</vt:lpstr>
      <vt:lpstr>提案手法</vt:lpstr>
      <vt:lpstr>提案手法</vt:lpstr>
      <vt:lpstr>データセット</vt:lpstr>
      <vt:lpstr>データセット</vt:lpstr>
      <vt:lpstr>評価</vt:lpstr>
      <vt:lpstr>結果</vt:lpstr>
      <vt:lpstr>結果</vt:lpstr>
      <vt:lpstr>結果</vt:lpstr>
      <vt:lpstr>アブレーション実験</vt:lpstr>
      <vt:lpstr>アブレーション実験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英語論文#1</dc:title>
  <dc:creator>b042ff</dc:creator>
  <cp:lastModifiedBy>b042ff</cp:lastModifiedBy>
  <cp:revision>197</cp:revision>
  <dcterms:created xsi:type="dcterms:W3CDTF">2023-06-04T15:15:30Z</dcterms:created>
  <dcterms:modified xsi:type="dcterms:W3CDTF">2024-06-19T05:13:36Z</dcterms:modified>
</cp:coreProperties>
</file>