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embeddedFontLst>
    <p:embeddedFont>
      <p:font typeface="Alice"/>
      <p:regular r:id="rId12"/>
    </p:embeddedFont>
    <p:embeddedFont>
      <p:font typeface="Lora" pitchFamily="2" charset="-52"/>
      <p:regular r:id="rId13"/>
      <p:bold r:id="rId14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B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6" d="100"/>
          <a:sy n="66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3243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733193"/>
            <a:ext cx="7556421" cy="19564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700"/>
              </a:lnSpc>
              <a:buNone/>
            </a:pPr>
            <a:r>
              <a:rPr lang="en-US" sz="61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Decision Tree in Machine Learning</a:t>
            </a:r>
            <a:endParaRPr lang="en-US" sz="6150" dirty="0"/>
          </a:p>
        </p:txBody>
      </p:sp>
      <p:sp>
        <p:nvSpPr>
          <p:cNvPr id="4" name="Text 1"/>
          <p:cNvSpPr/>
          <p:nvPr/>
        </p:nvSpPr>
        <p:spPr>
          <a:xfrm>
            <a:off x="793790" y="4029789"/>
            <a:ext cx="7556421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Decision trees are a powerful and versatile machine learning algorithm used for both classification and regression tasks. They work by recursively partitioning the data based on the most informative features, creating a tree-like model that is easy to interpret and visualize.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93790" y="6116360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098232"/>
            <a:ext cx="613076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What is a Decision Tree?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40232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DE6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5" name="Text 2"/>
          <p:cNvSpPr/>
          <p:nvPr/>
        </p:nvSpPr>
        <p:spPr>
          <a:xfrm>
            <a:off x="976074" y="2487335"/>
            <a:ext cx="14561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530906" y="2402324"/>
            <a:ext cx="284654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Hierarchical Structure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530906" y="2892743"/>
            <a:ext cx="2927747" cy="25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 decision tree is a flowchart-like model with nodes representing features, branches representing decisions, and leaves representing outcomes.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4685467" y="240232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DE6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9" name="Text 6"/>
          <p:cNvSpPr/>
          <p:nvPr/>
        </p:nvSpPr>
        <p:spPr>
          <a:xfrm>
            <a:off x="4857036" y="2487335"/>
            <a:ext cx="167045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5422583" y="2402324"/>
            <a:ext cx="284166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Recursive Partitioning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5422583" y="2892743"/>
            <a:ext cx="2927747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The algorithm recursively selects the most informative feature to split the data, creating a tree-like structure.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793790" y="5915025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DE6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3" name="Text 10"/>
          <p:cNvSpPr/>
          <p:nvPr/>
        </p:nvSpPr>
        <p:spPr>
          <a:xfrm>
            <a:off x="966073" y="6000036"/>
            <a:ext cx="165735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530906" y="59150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Interpretability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530906" y="6405443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Decision trees are highly interpretable, making it easy to understand how the model makes predictions.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39960"/>
            <a:ext cx="790479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Key Concepts of Decision Trees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Root Node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96859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The starting point of the tree, where the algorithm selects the most informative feature to split the data.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Internal Nodes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396859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Nodes that represent a decision based on a feature, and have two or more child nodes.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Leaf Nodes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396859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The final nodes of the tree, which represent the predicted class or regression value.</a:t>
            </a:r>
            <a:endParaRPr lang="en-US" sz="175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24A62B1-2E08-A2D4-7C2A-0E4AAECA63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2558532" y="7477246"/>
            <a:ext cx="2071868" cy="752354"/>
          </a:xfrm>
          <a:prstGeom prst="rect">
            <a:avLst/>
          </a:prstGeom>
          <a:solidFill>
            <a:srgbClr val="FCFB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858679"/>
            <a:ext cx="613076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Building a Decision Tree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1118711" y="1907619"/>
            <a:ext cx="30480" cy="5463183"/>
          </a:xfrm>
          <a:prstGeom prst="roundRect">
            <a:avLst>
              <a:gd name="adj" fmla="val 111628"/>
            </a:avLst>
          </a:prstGeom>
          <a:solidFill>
            <a:srgbClr val="D6D3CC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5" name="Shape 2"/>
          <p:cNvSpPr/>
          <p:nvPr/>
        </p:nvSpPr>
        <p:spPr>
          <a:xfrm>
            <a:off x="1358622" y="2402681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D6D3CC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6" name="Shape 3"/>
          <p:cNvSpPr/>
          <p:nvPr/>
        </p:nvSpPr>
        <p:spPr>
          <a:xfrm>
            <a:off x="878800" y="216277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DE6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7" name="Text 4"/>
          <p:cNvSpPr/>
          <p:nvPr/>
        </p:nvSpPr>
        <p:spPr>
          <a:xfrm>
            <a:off x="1061085" y="2247781"/>
            <a:ext cx="14561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1</a:t>
            </a:r>
            <a:endParaRPr lang="en-US" sz="2650" dirty="0"/>
          </a:p>
        </p:txBody>
      </p:sp>
      <p:sp>
        <p:nvSpPr>
          <p:cNvPr id="8" name="Text 5"/>
          <p:cNvSpPr/>
          <p:nvPr/>
        </p:nvSpPr>
        <p:spPr>
          <a:xfrm>
            <a:off x="2381488" y="21344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Feature Selection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2381488" y="2624852"/>
            <a:ext cx="596872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Choose the most informative feature to split the data at each node.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1358622" y="4299347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D6D3CC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1" name="Shape 8"/>
          <p:cNvSpPr/>
          <p:nvPr/>
        </p:nvSpPr>
        <p:spPr>
          <a:xfrm>
            <a:off x="878800" y="405943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DE6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2" name="Text 9"/>
          <p:cNvSpPr/>
          <p:nvPr/>
        </p:nvSpPr>
        <p:spPr>
          <a:xfrm>
            <a:off x="1050369" y="4144447"/>
            <a:ext cx="167045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2</a:t>
            </a:r>
            <a:endParaRPr lang="en-US" sz="2650" dirty="0"/>
          </a:p>
        </p:txBody>
      </p:sp>
      <p:sp>
        <p:nvSpPr>
          <p:cNvPr id="13" name="Text 10"/>
          <p:cNvSpPr/>
          <p:nvPr/>
        </p:nvSpPr>
        <p:spPr>
          <a:xfrm>
            <a:off x="2381488" y="4031099"/>
            <a:ext cx="284166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Recursive Partitioning</a:t>
            </a:r>
            <a:endParaRPr lang="en-US" sz="2200" dirty="0"/>
          </a:p>
        </p:txBody>
      </p:sp>
      <p:sp>
        <p:nvSpPr>
          <p:cNvPr id="14" name="Text 11"/>
          <p:cNvSpPr/>
          <p:nvPr/>
        </p:nvSpPr>
        <p:spPr>
          <a:xfrm>
            <a:off x="2381488" y="4521517"/>
            <a:ext cx="596872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Recursively split the data based on the selected feature until a stopping criterion is met.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1358622" y="6196013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D6D3CC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6" name="Shape 13"/>
          <p:cNvSpPr/>
          <p:nvPr/>
        </p:nvSpPr>
        <p:spPr>
          <a:xfrm>
            <a:off x="878800" y="595610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DE6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7" name="Text 14"/>
          <p:cNvSpPr/>
          <p:nvPr/>
        </p:nvSpPr>
        <p:spPr>
          <a:xfrm>
            <a:off x="1051084" y="6041112"/>
            <a:ext cx="165735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3</a:t>
            </a:r>
            <a:endParaRPr lang="en-US" sz="2650" dirty="0"/>
          </a:p>
        </p:txBody>
      </p:sp>
      <p:sp>
        <p:nvSpPr>
          <p:cNvPr id="18" name="Text 15"/>
          <p:cNvSpPr/>
          <p:nvPr/>
        </p:nvSpPr>
        <p:spPr>
          <a:xfrm>
            <a:off x="2381488" y="592776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Pruning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2381488" y="6418183"/>
            <a:ext cx="596872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Simplify the tree by removing branches that do not significantly improve the model's performance.</a:t>
            </a:r>
            <a:endParaRPr lang="en-US" sz="1750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3CACDEBF-264E-B93B-539D-65814D846391}"/>
              </a:ext>
            </a:extLst>
          </p:cNvPr>
          <p:cNvSpPr/>
          <p:nvPr/>
        </p:nvSpPr>
        <p:spPr>
          <a:xfrm>
            <a:off x="12558532" y="7477246"/>
            <a:ext cx="2071868" cy="752354"/>
          </a:xfrm>
          <a:prstGeom prst="rect">
            <a:avLst/>
          </a:prstGeom>
          <a:solidFill>
            <a:srgbClr val="FCFB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90832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Entropy and Information Gain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666048"/>
            <a:ext cx="3664863" cy="2758559"/>
          </a:xfrm>
          <a:prstGeom prst="roundRect">
            <a:avLst>
              <a:gd name="adj" fmla="val 1233"/>
            </a:avLst>
          </a:prstGeom>
          <a:solidFill>
            <a:srgbClr val="F0EDE6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5" name="Text 2"/>
          <p:cNvSpPr/>
          <p:nvPr/>
        </p:nvSpPr>
        <p:spPr>
          <a:xfrm>
            <a:off x="6507004" y="289286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Entropy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07004" y="3383280"/>
            <a:ext cx="321123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 measure of the uncertainty or impurity in a dataset, used to determine the best feature to split on.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1867" y="2666048"/>
            <a:ext cx="3664863" cy="2758559"/>
          </a:xfrm>
          <a:prstGeom prst="roundRect">
            <a:avLst>
              <a:gd name="adj" fmla="val 1233"/>
            </a:avLst>
          </a:prstGeom>
          <a:solidFill>
            <a:srgbClr val="F0EDE6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8" name="Text 5"/>
          <p:cNvSpPr/>
          <p:nvPr/>
        </p:nvSpPr>
        <p:spPr>
          <a:xfrm>
            <a:off x="10398681" y="289286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Information Gain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398681" y="3383280"/>
            <a:ext cx="3211235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The reduction in entropy after splitting the data on a particular feature, used to guide the tree-building process.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5651421"/>
            <a:ext cx="7556421" cy="1669852"/>
          </a:xfrm>
          <a:prstGeom prst="roundRect">
            <a:avLst>
              <a:gd name="adj" fmla="val 2038"/>
            </a:avLst>
          </a:prstGeom>
          <a:solidFill>
            <a:srgbClr val="F0EDE6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1" name="Text 8"/>
          <p:cNvSpPr/>
          <p:nvPr/>
        </p:nvSpPr>
        <p:spPr>
          <a:xfrm>
            <a:off x="6507004" y="5878235"/>
            <a:ext cx="376380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Maximizing Information Gain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507004" y="6368653"/>
            <a:ext cx="710279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The decision tree algorithm selects the feature that maximizes the information gain at each split.</a:t>
            </a:r>
            <a:endParaRPr lang="en-US" sz="175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F8A0DB4-97DF-2623-DCC2-6E0BDCE94D5A}"/>
              </a:ext>
            </a:extLst>
          </p:cNvPr>
          <p:cNvSpPr/>
          <p:nvPr/>
        </p:nvSpPr>
        <p:spPr>
          <a:xfrm>
            <a:off x="12558532" y="7477246"/>
            <a:ext cx="2071868" cy="752354"/>
          </a:xfrm>
          <a:prstGeom prst="rect">
            <a:avLst/>
          </a:prstGeom>
          <a:solidFill>
            <a:srgbClr val="FCFB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83657" y="644247"/>
            <a:ext cx="7776686" cy="12208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800"/>
              </a:lnSpc>
              <a:buNone/>
            </a:pPr>
            <a:r>
              <a:rPr lang="en-US" sz="380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Implementing Decision Trees in Python</a:t>
            </a:r>
            <a:endParaRPr lang="en-US" sz="38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57" y="2158127"/>
            <a:ext cx="488275" cy="48827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83657" y="2841665"/>
            <a:ext cx="2441734" cy="305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scikit-learn</a:t>
            </a:r>
            <a:endParaRPr lang="en-US" sz="1900" dirty="0"/>
          </a:p>
        </p:txBody>
      </p:sp>
      <p:sp>
        <p:nvSpPr>
          <p:cNvPr id="6" name="Text 2"/>
          <p:cNvSpPr/>
          <p:nvPr/>
        </p:nvSpPr>
        <p:spPr>
          <a:xfrm>
            <a:off x="683657" y="3263979"/>
            <a:ext cx="7776686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Powerful machine learning library in Python with built-in decision tree algorithms.</a:t>
            </a:r>
            <a:endParaRPr lang="en-US" sz="15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657" y="4162544"/>
            <a:ext cx="488275" cy="48827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83657" y="4846082"/>
            <a:ext cx="2441734" cy="305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Pandas</a:t>
            </a:r>
            <a:endParaRPr lang="en-US" sz="1900" dirty="0"/>
          </a:p>
        </p:txBody>
      </p:sp>
      <p:sp>
        <p:nvSpPr>
          <p:cNvPr id="9" name="Text 4"/>
          <p:cNvSpPr/>
          <p:nvPr/>
        </p:nvSpPr>
        <p:spPr>
          <a:xfrm>
            <a:off x="683657" y="5268397"/>
            <a:ext cx="7776686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Data manipulation and analysis library for preparing data for decision tree models.</a:t>
            </a:r>
            <a:endParaRPr lang="en-US" sz="15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657" y="6166961"/>
            <a:ext cx="488275" cy="48827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83657" y="6850499"/>
            <a:ext cx="2441734" cy="305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Matplotlib</a:t>
            </a:r>
            <a:endParaRPr lang="en-US" sz="1900" dirty="0"/>
          </a:p>
        </p:txBody>
      </p:sp>
      <p:sp>
        <p:nvSpPr>
          <p:cNvPr id="12" name="Text 6"/>
          <p:cNvSpPr/>
          <p:nvPr/>
        </p:nvSpPr>
        <p:spPr>
          <a:xfrm>
            <a:off x="683657" y="7272814"/>
            <a:ext cx="7776686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Visualization library for creating plots and visualizations of decision tree models.</a:t>
            </a:r>
            <a:endParaRPr lang="en-US" sz="15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5D32E2A-9583-9B37-AB8A-17A6A70C20BC}"/>
              </a:ext>
            </a:extLst>
          </p:cNvPr>
          <p:cNvSpPr/>
          <p:nvPr/>
        </p:nvSpPr>
        <p:spPr>
          <a:xfrm>
            <a:off x="12558532" y="7477246"/>
            <a:ext cx="2071868" cy="752354"/>
          </a:xfrm>
          <a:prstGeom prst="rect">
            <a:avLst/>
          </a:prstGeom>
          <a:solidFill>
            <a:srgbClr val="FCFB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63640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38188" y="3220760"/>
            <a:ext cx="9007912" cy="6591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150"/>
              </a:lnSpc>
              <a:buNone/>
            </a:pPr>
            <a:r>
              <a:rPr lang="en-US" sz="41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Evaluating Decision Tree Performance</a:t>
            </a:r>
            <a:endParaRPr lang="en-US" sz="4150" dirty="0"/>
          </a:p>
        </p:txBody>
      </p:sp>
      <p:sp>
        <p:nvSpPr>
          <p:cNvPr id="4" name="Shape 1"/>
          <p:cNvSpPr/>
          <p:nvPr/>
        </p:nvSpPr>
        <p:spPr>
          <a:xfrm>
            <a:off x="738188" y="4196239"/>
            <a:ext cx="13154025" cy="3448883"/>
          </a:xfrm>
          <a:prstGeom prst="roundRect">
            <a:avLst>
              <a:gd name="adj" fmla="val 917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5" name="Shape 2"/>
          <p:cNvSpPr/>
          <p:nvPr/>
        </p:nvSpPr>
        <p:spPr>
          <a:xfrm>
            <a:off x="745808" y="4203859"/>
            <a:ext cx="13138785" cy="94273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6" name="Text 3"/>
          <p:cNvSpPr/>
          <p:nvPr/>
        </p:nvSpPr>
        <p:spPr>
          <a:xfrm>
            <a:off x="956667" y="4337923"/>
            <a:ext cx="6143863" cy="3373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Accuracy</a:t>
            </a:r>
            <a:endParaRPr lang="en-US" sz="1650" dirty="0"/>
          </a:p>
        </p:txBody>
      </p:sp>
      <p:sp>
        <p:nvSpPr>
          <p:cNvPr id="7" name="Text 4"/>
          <p:cNvSpPr/>
          <p:nvPr/>
        </p:nvSpPr>
        <p:spPr>
          <a:xfrm>
            <a:off x="7529870" y="4337923"/>
            <a:ext cx="6143863" cy="6746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The overall proportion of correct predictions made by the model.</a:t>
            </a:r>
            <a:endParaRPr lang="en-US" sz="1650" dirty="0"/>
          </a:p>
        </p:txBody>
      </p:sp>
      <p:sp>
        <p:nvSpPr>
          <p:cNvPr id="8" name="Shape 5"/>
          <p:cNvSpPr/>
          <p:nvPr/>
        </p:nvSpPr>
        <p:spPr>
          <a:xfrm>
            <a:off x="745808" y="5146596"/>
            <a:ext cx="13138785" cy="94273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9" name="Text 6"/>
          <p:cNvSpPr/>
          <p:nvPr/>
        </p:nvSpPr>
        <p:spPr>
          <a:xfrm>
            <a:off x="956667" y="5280660"/>
            <a:ext cx="6143863" cy="3373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Precision</a:t>
            </a:r>
            <a:endParaRPr lang="en-US" sz="1650" dirty="0"/>
          </a:p>
        </p:txBody>
      </p:sp>
      <p:sp>
        <p:nvSpPr>
          <p:cNvPr id="10" name="Text 7"/>
          <p:cNvSpPr/>
          <p:nvPr/>
        </p:nvSpPr>
        <p:spPr>
          <a:xfrm>
            <a:off x="7529870" y="5280660"/>
            <a:ext cx="6143863" cy="6746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The proportion of true positives among the positive predictions.</a:t>
            </a:r>
            <a:endParaRPr lang="en-US" sz="1650" dirty="0"/>
          </a:p>
        </p:txBody>
      </p:sp>
      <p:sp>
        <p:nvSpPr>
          <p:cNvPr id="11" name="Shape 8"/>
          <p:cNvSpPr/>
          <p:nvPr/>
        </p:nvSpPr>
        <p:spPr>
          <a:xfrm>
            <a:off x="745808" y="6089333"/>
            <a:ext cx="13138785" cy="94273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2" name="Text 9"/>
          <p:cNvSpPr/>
          <p:nvPr/>
        </p:nvSpPr>
        <p:spPr>
          <a:xfrm>
            <a:off x="956667" y="6223397"/>
            <a:ext cx="6143863" cy="3373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Recall</a:t>
            </a:r>
            <a:endParaRPr lang="en-US" sz="1650" dirty="0"/>
          </a:p>
        </p:txBody>
      </p:sp>
      <p:sp>
        <p:nvSpPr>
          <p:cNvPr id="13" name="Text 10"/>
          <p:cNvSpPr/>
          <p:nvPr/>
        </p:nvSpPr>
        <p:spPr>
          <a:xfrm>
            <a:off x="7529870" y="6223397"/>
            <a:ext cx="6143863" cy="6746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The proportion of true positives among the actual positive instances.</a:t>
            </a:r>
            <a:endParaRPr lang="en-US" sz="1650" dirty="0"/>
          </a:p>
        </p:txBody>
      </p:sp>
      <p:sp>
        <p:nvSpPr>
          <p:cNvPr id="14" name="Shape 11"/>
          <p:cNvSpPr/>
          <p:nvPr/>
        </p:nvSpPr>
        <p:spPr>
          <a:xfrm>
            <a:off x="745808" y="7032069"/>
            <a:ext cx="13138785" cy="60543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5" name="Text 12"/>
          <p:cNvSpPr/>
          <p:nvPr/>
        </p:nvSpPr>
        <p:spPr>
          <a:xfrm>
            <a:off x="956667" y="7166134"/>
            <a:ext cx="6143863" cy="3373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F1-Score</a:t>
            </a:r>
            <a:endParaRPr lang="en-US" sz="1650" dirty="0"/>
          </a:p>
        </p:txBody>
      </p:sp>
      <p:sp>
        <p:nvSpPr>
          <p:cNvPr id="16" name="Text 13"/>
          <p:cNvSpPr/>
          <p:nvPr/>
        </p:nvSpPr>
        <p:spPr>
          <a:xfrm>
            <a:off x="7529870" y="7166134"/>
            <a:ext cx="6143863" cy="3373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The harmonic mean of precision and recall, a balanced metric.</a:t>
            </a:r>
            <a:endParaRPr lang="en-US" sz="1650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B8D336B7-7448-BF78-FD34-4C1D5FA9383A}"/>
              </a:ext>
            </a:extLst>
          </p:cNvPr>
          <p:cNvSpPr/>
          <p:nvPr/>
        </p:nvSpPr>
        <p:spPr>
          <a:xfrm>
            <a:off x="12558532" y="7477246"/>
            <a:ext cx="2071868" cy="752354"/>
          </a:xfrm>
          <a:prstGeom prst="rect">
            <a:avLst/>
          </a:prstGeom>
          <a:solidFill>
            <a:srgbClr val="FCFB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42136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Advantages and Limitations of Decision Trees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3179088"/>
            <a:ext cx="1134070" cy="181451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268022" y="340590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Advantages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2268022" y="3896320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Interpretable, handle both numerical and categorical data, and can capture nonlinear relationships.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4993600"/>
            <a:ext cx="1134070" cy="1814513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268022" y="522041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Limitations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2268022" y="5710833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Prone to overfitting, may have difficulty with imbalanced datasets, and can be unstable to small changes in data.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39960"/>
            <a:ext cx="797004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Applications and Future Trends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Applications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96859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Decision trees are widely used in fields like healthcare, finance, and marketing for classification and prediction tasks.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Future Trends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396859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Ongoing research focuses on improving decision tree algorithms, integrating them with deep learning, and applying them to larger and more complex datasets.</a:t>
            </a:r>
            <a:endParaRPr lang="en-US" sz="175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682E010-4CD2-659A-0FA3-5163389F50C2}"/>
              </a:ext>
            </a:extLst>
          </p:cNvPr>
          <p:cNvSpPr/>
          <p:nvPr/>
        </p:nvSpPr>
        <p:spPr>
          <a:xfrm>
            <a:off x="12558532" y="7477246"/>
            <a:ext cx="2071868" cy="752354"/>
          </a:xfrm>
          <a:prstGeom prst="rect">
            <a:avLst/>
          </a:prstGeom>
          <a:solidFill>
            <a:srgbClr val="FCFB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509</Words>
  <Application>Microsoft Office PowerPoint</Application>
  <PresentationFormat>Произвольный</PresentationFormat>
  <Paragraphs>71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Lora</vt:lpstr>
      <vt:lpstr>Arial</vt:lpstr>
      <vt:lpstr>Alice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Ерасыл Кулахметов</cp:lastModifiedBy>
  <cp:revision>2</cp:revision>
  <dcterms:created xsi:type="dcterms:W3CDTF">2024-11-05T04:38:07Z</dcterms:created>
  <dcterms:modified xsi:type="dcterms:W3CDTF">2024-11-05T04:57:19Z</dcterms:modified>
</cp:coreProperties>
</file>