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Super Bright" panose="02000600000000000000" pitchFamily="2" charset="0"/>
      <p:regular r:id="rId11"/>
    </p:embeddedFont>
    <p:embeddedFont>
      <p:font typeface="Syne"/>
      <p:regular r:id="rId12"/>
    </p:embeddedFont>
    <p:embeddedFont>
      <p:font typeface="Syne Extra Bold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34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358152"/>
            <a:ext cx="4919186" cy="351317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298019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0F4F1"/>
                </a:solidFill>
                <a:latin typeface="Super Bright" panose="02000600000000000000" pitchFamily="2" charset="0"/>
                <a:ea typeface="Syne Extra Bold" pitchFamily="34" charset="-122"/>
                <a:cs typeface="Syne Extra Bold" pitchFamily="34" charset="-120"/>
              </a:rPr>
              <a:t>Random Forest Algorithm</a:t>
            </a:r>
            <a:endParaRPr lang="en-US" sz="6150" dirty="0">
              <a:latin typeface="Super Bright" panose="02000600000000000000" pitchFamily="2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793790" y="399410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Random forests are a popular ensemble learning method in machine learning.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497505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They combine multiple decision trees to improve prediction accuracy and reduce overfitting.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611987"/>
            <a:ext cx="4919305" cy="500550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111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F0F4F1"/>
                </a:solidFill>
                <a:latin typeface="Super Bright" panose="02000600000000000000" pitchFamily="2" charset="0"/>
                <a:ea typeface="Syne Extra Bold" pitchFamily="34" charset="-122"/>
                <a:cs typeface="Syne Extra Bold" pitchFamily="34" charset="-120"/>
              </a:rPr>
              <a:t>What is Random Forest?</a:t>
            </a:r>
            <a:endParaRPr lang="en-US" sz="5400" dirty="0">
              <a:latin typeface="Super Bright" panose="02000600000000000000" pitchFamily="2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6280190" y="31239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2"/>
          <p:cNvSpPr/>
          <p:nvPr/>
        </p:nvSpPr>
        <p:spPr>
          <a:xfrm>
            <a:off x="6445329" y="3208973"/>
            <a:ext cx="1800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017306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Ensemble Learning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017306" y="39687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Random forests are a type of ensemble learning algorithm that combines multiple decision trees.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10171867" y="31239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6"/>
          <p:cNvSpPr/>
          <p:nvPr/>
        </p:nvSpPr>
        <p:spPr>
          <a:xfrm>
            <a:off x="10256401" y="3208973"/>
            <a:ext cx="34123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08983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Decision Trees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08983" y="39687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Each decision tree in a random forest is trained on a random subset of the data and features.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0190" y="59022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0"/>
          <p:cNvSpPr/>
          <p:nvPr/>
        </p:nvSpPr>
        <p:spPr>
          <a:xfrm>
            <a:off x="6355794" y="5987296"/>
            <a:ext cx="3589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017306" y="5902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Prediction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639270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Predictions are made by averaging the predictions of all the trees in the forest.</a:t>
            </a:r>
            <a:endParaRPr lang="en-US" sz="17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3AF5F71-4067-94B9-173A-E058C81ACC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755301" y="7720314"/>
            <a:ext cx="1875099" cy="458446"/>
          </a:xfrm>
          <a:prstGeom prst="rect">
            <a:avLst/>
          </a:prstGeom>
          <a:solidFill>
            <a:srgbClr val="141E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98" y="2115264"/>
            <a:ext cx="4978003" cy="399907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98037" y="746219"/>
            <a:ext cx="7720727" cy="1906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800" dirty="0">
                <a:solidFill>
                  <a:srgbClr val="F0F4F1"/>
                </a:solidFill>
                <a:latin typeface="Super Bright" panose="02000600000000000000" pitchFamily="2" charset="0"/>
                <a:ea typeface="Syne Extra Bold" pitchFamily="34" charset="-122"/>
                <a:cs typeface="Syne Extra Bold" pitchFamily="34" charset="-120"/>
              </a:rPr>
              <a:t>How does Random Forest work?</a:t>
            </a:r>
            <a:endParaRPr lang="en-US" sz="4800" dirty="0">
              <a:latin typeface="Super Bright" panose="02000600000000000000" pitchFamily="2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6491526" y="2772251"/>
            <a:ext cx="22860" cy="4896326"/>
          </a:xfrm>
          <a:prstGeom prst="roundRect">
            <a:avLst>
              <a:gd name="adj" fmla="val 373602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2"/>
          <p:cNvSpPr/>
          <p:nvPr/>
        </p:nvSpPr>
        <p:spPr>
          <a:xfrm>
            <a:off x="6708815" y="3218259"/>
            <a:ext cx="711637" cy="22860"/>
          </a:xfrm>
          <a:prstGeom prst="roundRect">
            <a:avLst>
              <a:gd name="adj" fmla="val 373602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3"/>
          <p:cNvSpPr/>
          <p:nvPr/>
        </p:nvSpPr>
        <p:spPr>
          <a:xfrm>
            <a:off x="6274237" y="3000970"/>
            <a:ext cx="457438" cy="457438"/>
          </a:xfrm>
          <a:prstGeom prst="roundRect">
            <a:avLst>
              <a:gd name="adj" fmla="val 1867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4"/>
          <p:cNvSpPr/>
          <p:nvPr/>
        </p:nvSpPr>
        <p:spPr>
          <a:xfrm>
            <a:off x="6422231" y="3077170"/>
            <a:ext cx="161330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1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7621310" y="2975491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Bagging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7621310" y="3415070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Randomly select a subset of data points (with replacement) to train each tree.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6708815" y="4918115"/>
            <a:ext cx="711637" cy="22860"/>
          </a:xfrm>
          <a:prstGeom prst="roundRect">
            <a:avLst>
              <a:gd name="adj" fmla="val 373602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Shape 8"/>
          <p:cNvSpPr/>
          <p:nvPr/>
        </p:nvSpPr>
        <p:spPr>
          <a:xfrm>
            <a:off x="6274237" y="4700826"/>
            <a:ext cx="457438" cy="457438"/>
          </a:xfrm>
          <a:prstGeom prst="roundRect">
            <a:avLst>
              <a:gd name="adj" fmla="val 1867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 9"/>
          <p:cNvSpPr/>
          <p:nvPr/>
        </p:nvSpPr>
        <p:spPr>
          <a:xfrm>
            <a:off x="6349960" y="4777026"/>
            <a:ext cx="30587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2</a:t>
            </a:r>
            <a:endParaRPr lang="en-US" sz="2400" dirty="0"/>
          </a:p>
        </p:txBody>
      </p:sp>
      <p:sp>
        <p:nvSpPr>
          <p:cNvPr id="14" name="Text 10"/>
          <p:cNvSpPr/>
          <p:nvPr/>
        </p:nvSpPr>
        <p:spPr>
          <a:xfrm>
            <a:off x="7621310" y="4675346"/>
            <a:ext cx="4824532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Feature Randomization</a:t>
            </a:r>
            <a:endParaRPr lang="en-US" sz="2000" dirty="0"/>
          </a:p>
        </p:txBody>
      </p:sp>
      <p:sp>
        <p:nvSpPr>
          <p:cNvPr id="15" name="Text 11"/>
          <p:cNvSpPr/>
          <p:nvPr/>
        </p:nvSpPr>
        <p:spPr>
          <a:xfrm>
            <a:off x="7621310" y="5114925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Randomly select a subset of features to consider at each node of each tree.</a:t>
            </a:r>
            <a:endParaRPr lang="en-US" sz="1600" dirty="0"/>
          </a:p>
        </p:txBody>
      </p:sp>
      <p:sp>
        <p:nvSpPr>
          <p:cNvPr id="16" name="Shape 12"/>
          <p:cNvSpPr/>
          <p:nvPr/>
        </p:nvSpPr>
        <p:spPr>
          <a:xfrm>
            <a:off x="6708815" y="6617970"/>
            <a:ext cx="711637" cy="22860"/>
          </a:xfrm>
          <a:prstGeom prst="roundRect">
            <a:avLst>
              <a:gd name="adj" fmla="val 373602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Shape 13"/>
          <p:cNvSpPr/>
          <p:nvPr/>
        </p:nvSpPr>
        <p:spPr>
          <a:xfrm>
            <a:off x="6274237" y="6400681"/>
            <a:ext cx="457438" cy="457438"/>
          </a:xfrm>
          <a:prstGeom prst="roundRect">
            <a:avLst>
              <a:gd name="adj" fmla="val 1867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8" name="Text 14"/>
          <p:cNvSpPr/>
          <p:nvPr/>
        </p:nvSpPr>
        <p:spPr>
          <a:xfrm>
            <a:off x="6342102" y="6476881"/>
            <a:ext cx="321707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3</a:t>
            </a:r>
            <a:endParaRPr lang="en-US" sz="2400" dirty="0"/>
          </a:p>
        </p:txBody>
      </p:sp>
      <p:sp>
        <p:nvSpPr>
          <p:cNvPr id="19" name="Text 15"/>
          <p:cNvSpPr/>
          <p:nvPr/>
        </p:nvSpPr>
        <p:spPr>
          <a:xfrm>
            <a:off x="7621310" y="6375202"/>
            <a:ext cx="2604849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Tree Building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7621310" y="6814780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Grow each tree to full depth without pruning, allowing for variance and capturing different patterns.</a:t>
            </a:r>
            <a:endParaRPr lang="en-US" sz="16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BF974EC-13F6-1CF4-3EA0-89B12229E261}"/>
              </a:ext>
            </a:extLst>
          </p:cNvPr>
          <p:cNvSpPr/>
          <p:nvPr/>
        </p:nvSpPr>
        <p:spPr>
          <a:xfrm>
            <a:off x="12755301" y="7720314"/>
            <a:ext cx="1875099" cy="458446"/>
          </a:xfrm>
          <a:prstGeom prst="rect">
            <a:avLst/>
          </a:prstGeom>
          <a:solidFill>
            <a:srgbClr val="141E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834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4F1"/>
                </a:solidFill>
                <a:latin typeface="Super Bright" panose="02000600000000000000" pitchFamily="2" charset="0"/>
                <a:ea typeface="Syne Extra Bold" pitchFamily="34" charset="-122"/>
                <a:cs typeface="Syne Extra Bold" pitchFamily="34" charset="-120"/>
              </a:rPr>
              <a:t>Key Advantages of Random Forest</a:t>
            </a:r>
            <a:endParaRPr lang="en-US" sz="4450" dirty="0">
              <a:latin typeface="Super Bright" panose="020006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992880"/>
            <a:ext cx="32891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High Accuracy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402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Combining multiple trees reduces variance and improves prediction accuracy.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2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Robustness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402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Random forests are less susceptible to overfitting and can handle noisy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288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Feature Importance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92835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Random forests provide a way to assess the importance of different features in the model.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29D0B31-65C0-47A3-F26E-D6090C9EF9E5}"/>
              </a:ext>
            </a:extLst>
          </p:cNvPr>
          <p:cNvSpPr/>
          <p:nvPr/>
        </p:nvSpPr>
        <p:spPr>
          <a:xfrm>
            <a:off x="12755301" y="7720314"/>
            <a:ext cx="1875099" cy="458446"/>
          </a:xfrm>
          <a:prstGeom prst="rect">
            <a:avLst/>
          </a:prstGeom>
          <a:solidFill>
            <a:srgbClr val="141E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867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2358" y="3365540"/>
            <a:ext cx="13085683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F0F4F1"/>
                </a:solidFill>
                <a:latin typeface="Super Bright" panose="02000600000000000000" pitchFamily="2" charset="0"/>
                <a:ea typeface="Syne Extra Bold" pitchFamily="34" charset="-122"/>
                <a:cs typeface="Syne Extra Bold" pitchFamily="34" charset="-120"/>
              </a:rPr>
              <a:t>Random Forest Hyperparameters</a:t>
            </a:r>
            <a:endParaRPr lang="en-US" sz="4300" dirty="0">
              <a:latin typeface="Super Bright" panose="02000600000000000000" pitchFamily="2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772358" y="5075753"/>
            <a:ext cx="13085683" cy="2547938"/>
          </a:xfrm>
          <a:prstGeom prst="roundRect">
            <a:avLst>
              <a:gd name="adj" fmla="val 363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Shape 2"/>
          <p:cNvSpPr/>
          <p:nvPr/>
        </p:nvSpPr>
        <p:spPr>
          <a:xfrm>
            <a:off x="779978" y="5083373"/>
            <a:ext cx="13070443" cy="63317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3"/>
          <p:cNvSpPr/>
          <p:nvPr/>
        </p:nvSpPr>
        <p:spPr>
          <a:xfrm>
            <a:off x="1000601" y="5223391"/>
            <a:ext cx="6090166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Hyperparameter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7539633" y="5223391"/>
            <a:ext cx="6090166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Description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779978" y="5716548"/>
            <a:ext cx="13070443" cy="63317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" name="Text 6"/>
          <p:cNvSpPr/>
          <p:nvPr/>
        </p:nvSpPr>
        <p:spPr>
          <a:xfrm>
            <a:off x="1000601" y="5856565"/>
            <a:ext cx="6090166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Number of Trees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7539633" y="5856565"/>
            <a:ext cx="6090166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number of decision trees in the forest.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779978" y="6349722"/>
            <a:ext cx="13070443" cy="63317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Text 9"/>
          <p:cNvSpPr/>
          <p:nvPr/>
        </p:nvSpPr>
        <p:spPr>
          <a:xfrm>
            <a:off x="1000601" y="6489740"/>
            <a:ext cx="6090166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Maximum Depth</a:t>
            </a:r>
            <a:endParaRPr lang="en-US" sz="1700" dirty="0"/>
          </a:p>
        </p:txBody>
      </p:sp>
      <p:sp>
        <p:nvSpPr>
          <p:cNvPr id="14" name="Text 10"/>
          <p:cNvSpPr/>
          <p:nvPr/>
        </p:nvSpPr>
        <p:spPr>
          <a:xfrm>
            <a:off x="7539633" y="6489740"/>
            <a:ext cx="6090166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maximum depth of each decision tree.</a:t>
            </a:r>
            <a:endParaRPr lang="en-US" sz="1700" dirty="0"/>
          </a:p>
        </p:txBody>
      </p:sp>
      <p:sp>
        <p:nvSpPr>
          <p:cNvPr id="15" name="Shape 11"/>
          <p:cNvSpPr/>
          <p:nvPr/>
        </p:nvSpPr>
        <p:spPr>
          <a:xfrm>
            <a:off x="779978" y="6982897"/>
            <a:ext cx="13070443" cy="63317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Text 12"/>
          <p:cNvSpPr/>
          <p:nvPr/>
        </p:nvSpPr>
        <p:spPr>
          <a:xfrm>
            <a:off x="1000601" y="7122914"/>
            <a:ext cx="6090166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Minimum Samples Split</a:t>
            </a:r>
            <a:endParaRPr lang="en-US" sz="1700" dirty="0"/>
          </a:p>
        </p:txBody>
      </p:sp>
      <p:sp>
        <p:nvSpPr>
          <p:cNvPr id="17" name="Text 13"/>
          <p:cNvSpPr/>
          <p:nvPr/>
        </p:nvSpPr>
        <p:spPr>
          <a:xfrm>
            <a:off x="7539633" y="7122914"/>
            <a:ext cx="6090166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minimum number of data points required to split a node.</a:t>
            </a:r>
            <a:endParaRPr lang="en-US" sz="17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3E30270-3265-7F95-2184-D81997ED4D19}"/>
              </a:ext>
            </a:extLst>
          </p:cNvPr>
          <p:cNvSpPr/>
          <p:nvPr/>
        </p:nvSpPr>
        <p:spPr>
          <a:xfrm>
            <a:off x="12755301" y="7720314"/>
            <a:ext cx="1875099" cy="458446"/>
          </a:xfrm>
          <a:prstGeom prst="rect">
            <a:avLst/>
          </a:prstGeom>
          <a:solidFill>
            <a:srgbClr val="141E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4" y="2702600"/>
            <a:ext cx="4976813" cy="28244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99465" y="562332"/>
            <a:ext cx="7717869" cy="19098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800" dirty="0">
                <a:solidFill>
                  <a:srgbClr val="F0F4F1"/>
                </a:solidFill>
                <a:latin typeface="Super Bright" panose="02000600000000000000" pitchFamily="2" charset="0"/>
                <a:ea typeface="Syne Extra Bold" pitchFamily="34" charset="-122"/>
                <a:cs typeface="Syne Extra Bold" pitchFamily="34" charset="-120"/>
              </a:rPr>
              <a:t>Random Forest Feature Importance</a:t>
            </a:r>
            <a:endParaRPr lang="en-US" sz="4800" dirty="0">
              <a:latin typeface="Super Bright" panose="02000600000000000000" pitchFamily="2" charset="0"/>
            </a:endParaRPr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465" y="2777728"/>
            <a:ext cx="1018699" cy="162984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523678" y="2981444"/>
            <a:ext cx="4075748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Feature Importance</a:t>
            </a:r>
            <a:endParaRPr lang="en-US" sz="2000" dirty="0"/>
          </a:p>
        </p:txBody>
      </p:sp>
      <p:sp>
        <p:nvSpPr>
          <p:cNvPr id="7" name="Text 2"/>
          <p:cNvSpPr/>
          <p:nvPr/>
        </p:nvSpPr>
        <p:spPr>
          <a:xfrm>
            <a:off x="7523678" y="3421856"/>
            <a:ext cx="6393656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Random forests measure feature importance by how much each feature contributes to the accuracy of the model.</a:t>
            </a:r>
            <a:endParaRPr lang="en-US" sz="16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465" y="4407575"/>
            <a:ext cx="1018699" cy="1629847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523678" y="4611291"/>
            <a:ext cx="5036701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Permutation Importance</a:t>
            </a:r>
            <a:endParaRPr lang="en-US" sz="2000" dirty="0"/>
          </a:p>
        </p:txBody>
      </p:sp>
      <p:sp>
        <p:nvSpPr>
          <p:cNvPr id="10" name="Text 4"/>
          <p:cNvSpPr/>
          <p:nvPr/>
        </p:nvSpPr>
        <p:spPr>
          <a:xfrm>
            <a:off x="7523678" y="5051703"/>
            <a:ext cx="6393656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Features are randomly shuffled and the decrease in model accuracy is measured.</a:t>
            </a:r>
            <a:endParaRPr lang="en-US" sz="16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465" y="6037421"/>
            <a:ext cx="1018699" cy="162984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23678" y="6241137"/>
            <a:ext cx="3351014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Feature Ranking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7523678" y="6681549"/>
            <a:ext cx="6393656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Features are ranked based on their importance, providing insights into the most influential variables.</a:t>
            </a:r>
            <a:endParaRPr lang="en-US" sz="1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86A5811-DA06-6CB9-72CB-EBBB4168485F}"/>
              </a:ext>
            </a:extLst>
          </p:cNvPr>
          <p:cNvSpPr/>
          <p:nvPr/>
        </p:nvSpPr>
        <p:spPr>
          <a:xfrm>
            <a:off x="12755301" y="7720314"/>
            <a:ext cx="1875099" cy="458446"/>
          </a:xfrm>
          <a:prstGeom prst="rect">
            <a:avLst/>
          </a:prstGeom>
          <a:solidFill>
            <a:srgbClr val="141E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049" y="283488"/>
            <a:ext cx="3172301" cy="2268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46710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4F1"/>
                </a:solidFill>
                <a:latin typeface="Super Bright" panose="02000600000000000000" pitchFamily="2" charset="0"/>
                <a:ea typeface="Syne Extra Bold" pitchFamily="34" charset="-122"/>
                <a:cs typeface="Syne Extra Bold" pitchFamily="34" charset="-120"/>
              </a:rPr>
              <a:t>Random Forest in Machine Learning</a:t>
            </a:r>
            <a:endParaRPr lang="en-US" sz="4450" dirty="0">
              <a:latin typeface="Super Bright" panose="02000600000000000000" pitchFamily="2" charset="0"/>
            </a:endParaRPr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24820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6018609"/>
            <a:ext cx="3085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Classification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93790" y="6509028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Random forests can be used to classify data into different categories, such as spam detection or image recognition.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704" y="5224820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254704" y="60186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Regression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5254704" y="6509028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They can predict continuous values, like house prices or stock prices.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738" y="5224820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715738" y="6018609"/>
            <a:ext cx="41207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Anomaly Detection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9715738" y="6863358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Random forests can identify unusual data points that deviate from the norm.</a:t>
            </a:r>
            <a:endParaRPr lang="en-US" sz="175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5F9C242-DD72-50F4-FFCD-AD0E9A91E333}"/>
              </a:ext>
            </a:extLst>
          </p:cNvPr>
          <p:cNvSpPr/>
          <p:nvPr/>
        </p:nvSpPr>
        <p:spPr>
          <a:xfrm>
            <a:off x="12755301" y="7720314"/>
            <a:ext cx="1875099" cy="458446"/>
          </a:xfrm>
          <a:prstGeom prst="rect">
            <a:avLst/>
          </a:prstGeom>
          <a:solidFill>
            <a:srgbClr val="141E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018" y="0"/>
            <a:ext cx="3391382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384098" y="126444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4F1"/>
                </a:solidFill>
                <a:latin typeface="Super Bright" panose="02000600000000000000" pitchFamily="2" charset="0"/>
                <a:ea typeface="Syne Extra Bold" pitchFamily="34" charset="-122"/>
                <a:cs typeface="Syne Extra Bold" pitchFamily="34" charset="-120"/>
              </a:rPr>
              <a:t>Random Forest Applications and Use Cases</a:t>
            </a:r>
            <a:endParaRPr lang="en-US" sz="4450" dirty="0">
              <a:latin typeface="Super Bright" panose="02000600000000000000" pitchFamily="2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1384098" y="3730942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2"/>
          <p:cNvSpPr/>
          <p:nvPr/>
        </p:nvSpPr>
        <p:spPr>
          <a:xfrm>
            <a:off x="1618532" y="39653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Healthcare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18532" y="445579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Disease prediction, patient risk assessment.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75775" y="3730942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5"/>
          <p:cNvSpPr/>
          <p:nvPr/>
        </p:nvSpPr>
        <p:spPr>
          <a:xfrm>
            <a:off x="5510209" y="39653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Finance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510209" y="445579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Fraud detection, credit risk assessment.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1384098" y="564284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8"/>
          <p:cNvSpPr/>
          <p:nvPr/>
        </p:nvSpPr>
        <p:spPr>
          <a:xfrm>
            <a:off x="1618532" y="5877282"/>
            <a:ext cx="29932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E-commerce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618532" y="636770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Recommendation systems, customer segmentation.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392</Words>
  <Application>Microsoft Office PowerPoint</Application>
  <PresentationFormat>Произвольный</PresentationFormat>
  <Paragraphs>68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Syne Extra Bold</vt:lpstr>
      <vt:lpstr>Arial</vt:lpstr>
      <vt:lpstr>Super Bright</vt:lpstr>
      <vt:lpstr>Syne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Ерасыл Кулахметов</cp:lastModifiedBy>
  <cp:revision>4</cp:revision>
  <dcterms:created xsi:type="dcterms:W3CDTF">2024-11-09T16:07:07Z</dcterms:created>
  <dcterms:modified xsi:type="dcterms:W3CDTF">2024-11-13T11:13:33Z</dcterms:modified>
</cp:coreProperties>
</file>