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33" r:id="rId3"/>
    <p:sldId id="335" r:id="rId4"/>
  </p:sldIdLst>
  <p:sldSz cx="6858000" cy="9906000" type="A4"/>
  <p:notesSz cx="9866313" cy="6735763"/>
  <p:defaultTextStyle>
    <a:defPPr>
      <a:defRPr lang="ja-JP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FB6"/>
    <a:srgbClr val="0788DF"/>
    <a:srgbClr val="079CDF"/>
    <a:srgbClr val="3F06E0"/>
    <a:srgbClr val="0083E6"/>
    <a:srgbClr val="29A3FF"/>
    <a:srgbClr val="F0EEE4"/>
    <a:srgbClr val="E9E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615" autoAdjust="0"/>
    <p:restoredTop sz="92630" autoAdjust="0"/>
  </p:normalViewPr>
  <p:slideViewPr>
    <p:cSldViewPr snapToObjects="1">
      <p:cViewPr>
        <p:scale>
          <a:sx n="125" d="100"/>
          <a:sy n="125" d="100"/>
        </p:scale>
        <p:origin x="-2340" y="-7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10218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35" d="100"/>
          <a:sy n="135" d="100"/>
        </p:scale>
        <p:origin x="1536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937" cy="33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5587790" y="0"/>
            <a:ext cx="4276936" cy="33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C5E73A0-CE93-4005-A7A8-139C45DD1190}" type="datetimeFigureOut">
              <a:rPr lang="ja-JP" altLang="en-US"/>
              <a:pPr>
                <a:defRPr/>
              </a:pPr>
              <a:t>2016/2/21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6397625"/>
            <a:ext cx="4276937" cy="336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5587790" y="6397625"/>
            <a:ext cx="4276936" cy="336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D258E42-3F15-44D7-A0B8-8BFED310853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9351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937" cy="33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587790" y="0"/>
            <a:ext cx="4276936" cy="33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F92117C-87FA-41BC-96CD-5D98B4549EAA}" type="datetimeFigureOut">
              <a:rPr lang="ja-JP" altLang="en-US"/>
              <a:pPr>
                <a:defRPr/>
              </a:pPr>
              <a:t>2016/2/21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4057650" y="504825"/>
            <a:ext cx="17510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985521" y="3198814"/>
            <a:ext cx="7895271" cy="3032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6397625"/>
            <a:ext cx="4276937" cy="336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587790" y="6397625"/>
            <a:ext cx="4276936" cy="336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C56B86E-49C4-4298-9B6F-DF9E6130CE6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64560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ja-JP" dirty="0" smtClean="0"/>
              <a:t>2/12</a:t>
            </a:r>
            <a:r>
              <a:rPr lang="en-US" altLang="ja-JP" baseline="0" dirty="0" smtClean="0"/>
              <a:t> </a:t>
            </a:r>
            <a:r>
              <a:rPr lang="ja-JP" altLang="en-US" baseline="0" dirty="0" smtClean="0"/>
              <a:t>パスワード入力フォームは削除</a:t>
            </a:r>
            <a:endParaRPr lang="en-US" altLang="ja-JP" dirty="0" smtClean="0"/>
          </a:p>
        </p:txBody>
      </p:sp>
      <p:sp>
        <p:nvSpPr>
          <p:cNvPr id="71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02968A-1448-488B-A375-09FEAFA76D3A}" type="slidenum">
              <a:rPr lang="ja-JP" altLang="en-US" smtClean="0"/>
              <a:pPr/>
              <a:t>1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76172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ja-JP" dirty="0" smtClean="0"/>
              <a:t>2/11</a:t>
            </a:r>
            <a:r>
              <a:rPr lang="ja-JP" altLang="en-US" dirty="0" smtClean="0"/>
              <a:t> 残り枚数表示追加　、　トランプ画像を拡大　、中止ボタン追加　、札配置修正</a:t>
            </a:r>
            <a:endParaRPr lang="en-US" altLang="ja-JP" dirty="0" smtClean="0"/>
          </a:p>
        </p:txBody>
      </p:sp>
      <p:sp>
        <p:nvSpPr>
          <p:cNvPr id="81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20218-3BC6-413A-85FF-745C68FA4BAC}" type="slidenum">
              <a:rPr lang="ja-JP" altLang="en-US" smtClean="0"/>
              <a:pPr/>
              <a:t>2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510421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ja-JP" dirty="0" smtClean="0"/>
              <a:t>2/11</a:t>
            </a:r>
            <a:r>
              <a:rPr lang="ja-JP" altLang="en-US" dirty="0" smtClean="0"/>
              <a:t> スライド追加</a:t>
            </a:r>
            <a:endParaRPr lang="en-US" altLang="ja-JP" dirty="0" smtClean="0"/>
          </a:p>
        </p:txBody>
      </p:sp>
      <p:sp>
        <p:nvSpPr>
          <p:cNvPr id="71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02968A-1448-488B-A375-09FEAFA76D3A}" type="slidenum">
              <a:rPr lang="ja-JP" altLang="en-US" smtClean="0"/>
              <a:pPr/>
              <a:t>3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05602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  <a:prstGeom prst="rect">
            <a:avLst/>
          </a:prstGeom>
        </p:spPr>
        <p:txBody>
          <a:bodyPr vert="horz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309928"/>
              </p:ext>
            </p:extLst>
          </p:nvPr>
        </p:nvGraphicFramePr>
        <p:xfrm>
          <a:off x="228600" y="228600"/>
          <a:ext cx="6296744" cy="845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496144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A01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Creatus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ログイン</a:t>
                      </a:r>
                      <a:r>
                        <a:rPr kumimoji="1" lang="ja-JP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smtClean="0"/>
                        <a:t>自分</a:t>
                      </a:r>
                      <a:r>
                        <a:rPr lang="ja-JP" altLang="en-US" sz="900" dirty="0" smtClean="0"/>
                        <a:t>の名前を入力して、ログインボタンを押下する。</a:t>
                      </a:r>
                      <a:endParaRPr kumimoji="1" lang="ja-JP" altLang="en-US" sz="900" dirty="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・ユーザ名入力フォーム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smtClean="0"/>
                        <a:t>・ログインボタン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126" name="グループ化 5"/>
          <p:cNvGrpSpPr>
            <a:grpSpLocks/>
          </p:cNvGrpSpPr>
          <p:nvPr/>
        </p:nvGrpSpPr>
        <p:grpSpPr bwMode="auto">
          <a:xfrm>
            <a:off x="1214438" y="3916363"/>
            <a:ext cx="4214812" cy="4216400"/>
            <a:chOff x="1214438" y="4810125"/>
            <a:chExt cx="4214812" cy="4214813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4128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39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4140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29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200" dirty="0" smtClean="0">
                  <a:latin typeface="Calibri" pitchFamily="34" charset="0"/>
                </a:rPr>
                <a:t>スピード</a:t>
              </a:r>
              <a:r>
                <a:rPr lang="ja-JP" altLang="en-US" sz="1200" dirty="0">
                  <a:latin typeface="Calibri" pitchFamily="34" charset="0"/>
                </a:rPr>
                <a:t>　</a:t>
              </a:r>
              <a:r>
                <a:rPr lang="ja-JP" altLang="en-US" sz="1200" dirty="0" smtClean="0">
                  <a:latin typeface="Calibri" pitchFamily="34" charset="0"/>
                </a:rPr>
                <a:t>ログイン画面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Rounded Rectangle 23"/>
            <p:cNvSpPr/>
            <p:nvPr/>
          </p:nvSpPr>
          <p:spPr>
            <a:xfrm>
              <a:off x="1939132" y="6024105"/>
              <a:ext cx="2943225" cy="1837732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9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mtClean="0"/>
                <a:t>You clicked</a:t>
              </a:r>
              <a:endParaRPr lang="en-US" dirty="0"/>
            </a:p>
          </p:txBody>
        </p:sp>
        <p:sp>
          <p:nvSpPr>
            <p:cNvPr id="4132" name="TextBox 25"/>
            <p:cNvSpPr txBox="1">
              <a:spLocks noChangeArrowheads="1"/>
            </p:cNvSpPr>
            <p:nvPr/>
          </p:nvSpPr>
          <p:spPr bwMode="auto">
            <a:xfrm>
              <a:off x="2089150" y="6418043"/>
              <a:ext cx="2500313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300" dirty="0" smtClean="0">
                  <a:latin typeface="Calibri" pitchFamily="34" charset="0"/>
                </a:rPr>
                <a:t>名前：</a:t>
              </a:r>
              <a:endParaRPr lang="en-US" altLang="ja-JP" sz="1300" dirty="0">
                <a:latin typeface="Calibri" pitchFamily="34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068638" y="6465138"/>
              <a:ext cx="857250" cy="207885"/>
            </a:xfrm>
            <a:prstGeom prst="rect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</p:grpSp>
      <p:sp>
        <p:nvSpPr>
          <p:cNvPr id="29" name="テキスト ボックス 25"/>
          <p:cNvSpPr txBox="1">
            <a:spLocks noChangeArrowheads="1"/>
          </p:cNvSpPr>
          <p:nvPr/>
        </p:nvSpPr>
        <p:spPr bwMode="auto">
          <a:xfrm>
            <a:off x="3070224" y="6131550"/>
            <a:ext cx="85566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1100" dirty="0" smtClean="0">
                <a:latin typeface="Calibri" pitchFamily="34" charset="0"/>
              </a:rPr>
              <a:t>ログイン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2" name="TextBox 106"/>
          <p:cNvSpPr txBox="1">
            <a:spLocks noChangeArrowheads="1"/>
          </p:cNvSpPr>
          <p:nvPr/>
        </p:nvSpPr>
        <p:spPr bwMode="auto">
          <a:xfrm>
            <a:off x="1933258" y="4664968"/>
            <a:ext cx="2747592" cy="21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0" bIns="36000">
            <a:spAutoFit/>
          </a:bodyPr>
          <a:lstStyle/>
          <a:p>
            <a:pPr algn="ctr"/>
            <a:r>
              <a:rPr lang="ja-JP" altLang="en-US" sz="900" smtClean="0"/>
              <a:t>名前を入力し</a:t>
            </a:r>
            <a:r>
              <a:rPr lang="ja-JP" altLang="en-US" sz="900"/>
              <a:t>て</a:t>
            </a:r>
            <a:r>
              <a:rPr lang="ja-JP" altLang="en-US" sz="900" smtClean="0"/>
              <a:t>、</a:t>
            </a:r>
            <a:r>
              <a:rPr lang="ja-JP" altLang="en-US" sz="900" dirty="0" smtClean="0"/>
              <a:t>ログインしてください。</a:t>
            </a:r>
            <a:endParaRPr lang="en-US" sz="900" dirty="0"/>
          </a:p>
        </p:txBody>
      </p:sp>
      <p:sp>
        <p:nvSpPr>
          <p:cNvPr id="28" name="Rounded Rectangle 23"/>
          <p:cNvSpPr/>
          <p:nvPr/>
        </p:nvSpPr>
        <p:spPr bwMode="auto">
          <a:xfrm>
            <a:off x="2016126" y="6476614"/>
            <a:ext cx="1909762" cy="834267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9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00" smtClean="0">
                <a:solidFill>
                  <a:schemeClr val="tx1"/>
                </a:solidFill>
              </a:rPr>
              <a:t>対戦相手を探しています。</a:t>
            </a:r>
            <a:endParaRPr lang="en-US" altLang="ja-JP" sz="1000" smtClean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3769727" y="6718231"/>
            <a:ext cx="2107545" cy="592650"/>
          </a:xfrm>
          <a:prstGeom prst="wedgeRectCallout">
            <a:avLst>
              <a:gd name="adj1" fmla="val -45906"/>
              <a:gd name="adj2" fmla="val -656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smtClean="0"/>
              <a:t>ログイン後、このポップアップを</a:t>
            </a:r>
            <a:endParaRPr kumimoji="1" lang="en-US" altLang="ja-JP" sz="1000" smtClean="0"/>
          </a:p>
          <a:p>
            <a:pPr algn="ctr"/>
            <a:r>
              <a:rPr kumimoji="1" lang="ja-JP" altLang="en-US" sz="1000" smtClean="0"/>
              <a:t>表示する。</a:t>
            </a:r>
            <a:endParaRPr kumimoji="1" lang="en-US" altLang="ja-JP" sz="1000" smtClean="0"/>
          </a:p>
        </p:txBody>
      </p:sp>
      <p:sp>
        <p:nvSpPr>
          <p:cNvPr id="31" name="テキスト ボックス 25"/>
          <p:cNvSpPr txBox="1">
            <a:spLocks noChangeArrowheads="1"/>
          </p:cNvSpPr>
          <p:nvPr/>
        </p:nvSpPr>
        <p:spPr bwMode="auto">
          <a:xfrm>
            <a:off x="2483642" y="6897216"/>
            <a:ext cx="927102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1100" smtClean="0">
                <a:latin typeface="Calibri" pitchFamily="34" charset="0"/>
              </a:rPr>
              <a:t>キャンセル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3" name="Rounded Rectangle 23"/>
          <p:cNvSpPr/>
          <p:nvPr/>
        </p:nvSpPr>
        <p:spPr bwMode="auto">
          <a:xfrm>
            <a:off x="1295400" y="7620379"/>
            <a:ext cx="1909762" cy="834267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9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00" smtClean="0">
                <a:solidFill>
                  <a:schemeClr val="tx1"/>
                </a:solidFill>
              </a:rPr>
              <a:t>対戦相手が見つかりました。</a:t>
            </a:r>
            <a:endParaRPr lang="en-US" altLang="ja-JP" sz="1000" smtClean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25"/>
          <p:cNvSpPr txBox="1">
            <a:spLocks noChangeArrowheads="1"/>
          </p:cNvSpPr>
          <p:nvPr/>
        </p:nvSpPr>
        <p:spPr bwMode="auto">
          <a:xfrm>
            <a:off x="1831972" y="8118159"/>
            <a:ext cx="927102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ja-JP" sz="1100" smtClean="0">
                <a:latin typeface="Calibri" pitchFamily="34" charset="0"/>
              </a:rPr>
              <a:t>OK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35" name="四角形吹き出し 34"/>
          <p:cNvSpPr/>
          <p:nvPr/>
        </p:nvSpPr>
        <p:spPr>
          <a:xfrm>
            <a:off x="3129274" y="8037512"/>
            <a:ext cx="2107545" cy="592650"/>
          </a:xfrm>
          <a:prstGeom prst="wedgeRectCallout">
            <a:avLst>
              <a:gd name="adj1" fmla="val -49160"/>
              <a:gd name="adj2" fmla="val -682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smtClean="0"/>
              <a:t>対戦相手が見つかった場合</a:t>
            </a:r>
            <a:endParaRPr kumimoji="1" lang="en-US" altLang="ja-JP" sz="1000" smtClean="0"/>
          </a:p>
          <a:p>
            <a:pPr algn="ctr"/>
            <a:r>
              <a:rPr lang="ja-JP" altLang="en-US" sz="1000" smtClean="0"/>
              <a:t>このポップアップを表示する。</a:t>
            </a:r>
            <a:endParaRPr kumimoji="1" lang="en-US" altLang="ja-JP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697253"/>
              </p:ext>
            </p:extLst>
          </p:nvPr>
        </p:nvGraphicFramePr>
        <p:xfrm>
          <a:off x="134820" y="239352"/>
          <a:ext cx="6400800" cy="896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smtClean="0"/>
                        <a:t>A02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Creatus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smtClean="0"/>
                        <a:t>ゲーム</a:t>
                      </a:r>
                      <a:r>
                        <a:rPr lang="ja-JP" altLang="en-US" sz="900" smtClean="0"/>
                        <a:t>画面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lang="ja-JP" altLang="en-US" sz="900" smtClean="0"/>
                        <a:t>場札配置 自動的に手札から</a:t>
                      </a:r>
                      <a:r>
                        <a:rPr lang="en-US" altLang="ja-JP" sz="900" smtClean="0"/>
                        <a:t>4</a:t>
                      </a:r>
                      <a:r>
                        <a:rPr lang="ja-JP" altLang="en-US" sz="900" smtClean="0"/>
                        <a:t>枚のカードを場札として配置する。 </a:t>
                      </a:r>
                      <a:r>
                        <a:rPr lang="en-US" altLang="ja-JP" sz="900" smtClean="0"/>
                        <a:t>※</a:t>
                      </a:r>
                      <a:r>
                        <a:rPr lang="ja-JP" altLang="en-US" sz="900" smtClean="0"/>
                        <a:t>自分の手札は手前側、相手の手札は奥側に表示する </a:t>
                      </a:r>
                      <a:endParaRPr lang="en-US" altLang="ja-JP" sz="900" smtClean="0"/>
                    </a:p>
                    <a:p>
                      <a:r>
                        <a:rPr lang="ja-JP" altLang="en-US" sz="900" smtClean="0"/>
                        <a:t>ゲーム</a:t>
                      </a:r>
                      <a:r>
                        <a:rPr lang="ja-JP" altLang="en-US" sz="900" dirty="0" smtClean="0"/>
                        <a:t>を開始すると自動的に手札の１番上のカードが台札として表示される</a:t>
                      </a:r>
                      <a:r>
                        <a:rPr lang="ja-JP" altLang="en-US" sz="900" smtClean="0"/>
                        <a:t>。 </a:t>
                      </a:r>
                      <a:endParaRPr lang="en-US" altLang="ja-JP" sz="900" smtClean="0"/>
                    </a:p>
                    <a:p>
                      <a:r>
                        <a:rPr lang="ja-JP" altLang="en-US" sz="900" smtClean="0"/>
                        <a:t>ドラッグ</a:t>
                      </a:r>
                      <a:r>
                        <a:rPr lang="ja-JP" altLang="en-US" sz="900" dirty="0" smtClean="0"/>
                        <a:t>＆ドロップで場札を台札に重ねる</a:t>
                      </a:r>
                      <a:r>
                        <a:rPr lang="ja-JP" altLang="en-US" sz="900" smtClean="0"/>
                        <a:t>。 場札は手札から自動的に補充</a:t>
                      </a:r>
                      <a:r>
                        <a:rPr lang="ja-JP" altLang="en-US" sz="900" dirty="0" smtClean="0"/>
                        <a:t>される。 </a:t>
                      </a:r>
                      <a:endParaRPr lang="en-US" altLang="ja-JP" sz="900" dirty="0" smtClean="0"/>
                    </a:p>
                    <a:p>
                      <a:r>
                        <a:rPr lang="ja-JP" altLang="en-US" sz="900" dirty="0" smtClean="0"/>
                        <a:t>出せるカードが無く</a:t>
                      </a:r>
                      <a:r>
                        <a:rPr lang="ja-JP" altLang="en-US" sz="900" smtClean="0"/>
                        <a:t>なったら、メッセージを表示する。</a:t>
                      </a:r>
                      <a:endParaRPr lang="en-US" altLang="ja-JP" sz="900" smtClean="0"/>
                    </a:p>
                    <a:p>
                      <a:r>
                        <a:rPr lang="ja-JP" altLang="en-US" sz="900" smtClean="0"/>
                        <a:t> ２人とも出せるカードが無くなったら、互いの手札の一番上のカードを台札にして、カウントダウンをする。</a:t>
                      </a:r>
                      <a:endParaRPr lang="en-US" altLang="ja-JP" sz="900" smtClean="0"/>
                    </a:p>
                    <a:p>
                      <a:r>
                        <a:rPr lang="ja-JP" altLang="en-US" sz="900" smtClean="0"/>
                        <a:t>ゲーム</a:t>
                      </a:r>
                      <a:r>
                        <a:rPr lang="ja-JP" altLang="en-US" sz="900" dirty="0" smtClean="0"/>
                        <a:t>終了 手札が無くなったら勝利。 再戦または、対戦相手選択画面に戻る。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smtClean="0"/>
                        <a:t>・</a:t>
                      </a:r>
                      <a:r>
                        <a:rPr kumimoji="1" lang="ja-JP" altLang="en-US" sz="900" dirty="0" smtClean="0"/>
                        <a:t>配布トランプ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・残り</a:t>
                      </a:r>
                      <a:r>
                        <a:rPr kumimoji="1" lang="ja-JP" altLang="en-US" sz="900" smtClean="0"/>
                        <a:t>枚数表示</a:t>
                      </a:r>
                      <a:endParaRPr kumimoji="1" lang="en-US" altLang="ja-JP" sz="900" smtClean="0"/>
                    </a:p>
                    <a:p>
                      <a:r>
                        <a:rPr kumimoji="1" lang="ja-JP" altLang="en-US" sz="900" smtClean="0"/>
                        <a:t>・メッセージ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456928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9" name="グループ化 5"/>
          <p:cNvGrpSpPr>
            <a:grpSpLocks/>
          </p:cNvGrpSpPr>
          <p:nvPr/>
        </p:nvGrpSpPr>
        <p:grpSpPr bwMode="auto">
          <a:xfrm>
            <a:off x="1700808" y="3916362"/>
            <a:ext cx="3644183" cy="4709046"/>
            <a:chOff x="1214438" y="4810125"/>
            <a:chExt cx="4214812" cy="4214813"/>
          </a:xfrm>
          <a:noFill/>
        </p:grpSpPr>
        <p:sp>
          <p:nvSpPr>
            <p:cNvPr id="70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grpFill/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71" name="Group 3"/>
            <p:cNvGrpSpPr>
              <a:grpSpLocks/>
            </p:cNvGrpSpPr>
            <p:nvPr/>
          </p:nvGrpSpPr>
          <p:grpSpPr bwMode="auto">
            <a:xfrm>
              <a:off x="4333875" y="4810125"/>
              <a:ext cx="1000125" cy="185738"/>
              <a:chOff x="3571868" y="1214422"/>
              <a:chExt cx="1000132" cy="186172"/>
            </a:xfrm>
            <a:grpFill/>
          </p:grpSpPr>
          <p:sp>
            <p:nvSpPr>
              <p:cNvPr id="74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75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  <a:grpFill/>
            </p:grpSpPr>
            <p:sp>
              <p:nvSpPr>
                <p:cNvPr id="82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3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78" name="Group 27"/>
              <p:cNvGrpSpPr>
                <a:grpSpLocks/>
              </p:cNvGrpSpPr>
              <p:nvPr/>
            </p:nvGrpSpPr>
            <p:grpSpPr bwMode="auto">
              <a:xfrm>
                <a:off x="4327517" y="1268524"/>
                <a:ext cx="101601" cy="84335"/>
                <a:chOff x="5215002" y="1856807"/>
                <a:chExt cx="125231" cy="103949"/>
              </a:xfrm>
              <a:grpFill/>
            </p:grpSpPr>
            <p:sp>
              <p:nvSpPr>
                <p:cNvPr id="80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1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79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200" dirty="0" smtClean="0">
                  <a:latin typeface="Calibri" pitchFamily="34" charset="0"/>
                </a:rPr>
                <a:t>スピード</a:t>
              </a:r>
              <a:r>
                <a:rPr lang="ja-JP" altLang="en-US" sz="1200" dirty="0">
                  <a:latin typeface="Calibri" pitchFamily="34" charset="0"/>
                </a:rPr>
                <a:t>　</a:t>
              </a:r>
              <a:r>
                <a:rPr lang="ja-JP" altLang="en-US" sz="1200" dirty="0" smtClean="0">
                  <a:latin typeface="Calibri" pitchFamily="34" charset="0"/>
                </a:rPr>
                <a:t>ゲーム画面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73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93" name="角丸四角形 92"/>
          <p:cNvSpPr/>
          <p:nvPr/>
        </p:nvSpPr>
        <p:spPr>
          <a:xfrm>
            <a:off x="2060848" y="5290549"/>
            <a:ext cx="548970" cy="686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dist="25400" dir="8100000" sx="98000" sy="98000" algn="tr" rotWithShape="0">
              <a:prstClr val="black">
                <a:alpha val="36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3000000"/>
            </a:lightRig>
          </a:scene3d>
          <a:sp3d prstMaterial="matte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♠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2780928" y="5305352"/>
            <a:ext cx="548970" cy="686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dist="25400" dir="8100000" sx="98000" sy="98000" algn="tr" rotWithShape="0">
              <a:prstClr val="black">
                <a:alpha val="36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3000000"/>
            </a:lightRig>
          </a:scene3d>
          <a:sp3d prstMaterial="matte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♠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3528102" y="5305352"/>
            <a:ext cx="548970" cy="686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dist="25400" dir="8100000" sx="98000" sy="98000" algn="tr" rotWithShape="0">
              <a:prstClr val="black">
                <a:alpha val="36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3000000"/>
            </a:lightRig>
          </a:scene3d>
          <a:sp3d prstMaterial="matte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♠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4248182" y="5290548"/>
            <a:ext cx="548970" cy="686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dist="25400" dir="8100000" sx="98000" sy="98000" algn="tr" rotWithShape="0">
              <a:prstClr val="black">
                <a:alpha val="36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3000000"/>
            </a:lightRig>
          </a:scene3d>
          <a:sp3d prstMaterial="matte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♠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2522950" y="6257002"/>
            <a:ext cx="548970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dist="25400" dir="8100000" sx="98000" sy="98000" algn="tr" rotWithShape="0">
              <a:prstClr val="black">
                <a:alpha val="36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3000000"/>
            </a:lightRig>
          </a:scene3d>
          <a:sp3d prstMaterial="matte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♥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3713680" y="6257002"/>
            <a:ext cx="579416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dist="25400" dir="8100000" sx="98000" sy="98000" algn="tr" rotWithShape="0">
              <a:prstClr val="black">
                <a:alpha val="36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3000000"/>
            </a:lightRig>
          </a:scene3d>
          <a:sp3d prstMaterial="matte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♥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2094292" y="7158826"/>
            <a:ext cx="548970" cy="686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dist="25400" dir="8100000" sx="98000" sy="98000" algn="tr" rotWithShape="0">
              <a:prstClr val="black">
                <a:alpha val="36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3000000"/>
            </a:lightRig>
          </a:scene3d>
          <a:sp3d prstMaterial="matte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♠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2814372" y="7158826"/>
            <a:ext cx="548970" cy="686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dist="25400" dir="8100000" sx="98000" sy="98000" algn="tr" rotWithShape="0">
              <a:prstClr val="black">
                <a:alpha val="36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3000000"/>
            </a:lightRig>
          </a:scene3d>
          <a:sp3d prstMaterial="matte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♠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3578024" y="7158826"/>
            <a:ext cx="548970" cy="686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dist="25400" dir="8100000" sx="98000" sy="98000" algn="tr" rotWithShape="0">
              <a:prstClr val="black">
                <a:alpha val="36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3000000"/>
            </a:lightRig>
          </a:scene3d>
          <a:sp3d prstMaterial="matte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♠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4320190" y="7158826"/>
            <a:ext cx="548970" cy="686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dist="25400" dir="8100000" sx="98000" sy="98000" algn="tr" rotWithShape="0">
              <a:prstClr val="black">
                <a:alpha val="36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3000000"/>
            </a:lightRig>
          </a:scene3d>
          <a:sp3d prstMaterial="matte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♠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テキスト ボックス 25"/>
          <p:cNvSpPr txBox="1">
            <a:spLocks noChangeArrowheads="1"/>
          </p:cNvSpPr>
          <p:nvPr/>
        </p:nvSpPr>
        <p:spPr bwMode="auto">
          <a:xfrm>
            <a:off x="1914949" y="7913094"/>
            <a:ext cx="199639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100">
                <a:latin typeface="Calibri" pitchFamily="34" charset="0"/>
              </a:rPr>
              <a:t>残り </a:t>
            </a:r>
            <a:r>
              <a:rPr lang="en-US" altLang="ja-JP" sz="1100">
                <a:latin typeface="Calibri" pitchFamily="34" charset="0"/>
              </a:rPr>
              <a:t>10</a:t>
            </a:r>
            <a:r>
              <a:rPr lang="ja-JP" altLang="en-US" sz="1100" smtClean="0">
                <a:latin typeface="Calibri" pitchFamily="34" charset="0"/>
              </a:rPr>
              <a:t>枚　太郎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50" name="テキスト ボックス 25"/>
          <p:cNvSpPr txBox="1">
            <a:spLocks noChangeArrowheads="1"/>
          </p:cNvSpPr>
          <p:nvPr/>
        </p:nvSpPr>
        <p:spPr bwMode="auto">
          <a:xfrm>
            <a:off x="2870995" y="4953000"/>
            <a:ext cx="23793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ja-JP" altLang="en-US" sz="1100" smtClean="0">
                <a:latin typeface="Calibri" pitchFamily="34" charset="0"/>
              </a:rPr>
              <a:t>次郎　残り </a:t>
            </a:r>
            <a:r>
              <a:rPr lang="en-US" altLang="ja-JP" sz="1100">
                <a:latin typeface="Calibri" pitchFamily="34" charset="0"/>
              </a:rPr>
              <a:t>10</a:t>
            </a:r>
            <a:r>
              <a:rPr lang="ja-JP" altLang="en-US" sz="1100">
                <a:latin typeface="Calibri" pitchFamily="34" charset="0"/>
              </a:rPr>
              <a:t>枚</a:t>
            </a:r>
            <a:endParaRPr lang="ja-JP" altLang="en-US" sz="1100" dirty="0">
              <a:latin typeface="Calibri" pitchFamily="34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628800" y="6329010"/>
            <a:ext cx="1618456" cy="685800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3386458" y="6329010"/>
            <a:ext cx="1606431" cy="685800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Parallelogram 10"/>
          <p:cNvSpPr/>
          <p:nvPr/>
        </p:nvSpPr>
        <p:spPr bwMode="auto">
          <a:xfrm>
            <a:off x="5089525" y="3970342"/>
            <a:ext cx="101600" cy="84137"/>
          </a:xfrm>
          <a:prstGeom prst="parallelogram">
            <a:avLst>
              <a:gd name="adj" fmla="val 850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Parallelogram 11"/>
          <p:cNvSpPr/>
          <p:nvPr/>
        </p:nvSpPr>
        <p:spPr bwMode="auto">
          <a:xfrm flipH="1">
            <a:off x="5089525" y="3970342"/>
            <a:ext cx="101600" cy="84137"/>
          </a:xfrm>
          <a:prstGeom prst="parallelogram">
            <a:avLst>
              <a:gd name="adj" fmla="val 850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TextBox 106"/>
          <p:cNvSpPr txBox="1">
            <a:spLocks noChangeArrowheads="1"/>
          </p:cNvSpPr>
          <p:nvPr/>
        </p:nvSpPr>
        <p:spPr bwMode="auto">
          <a:xfrm>
            <a:off x="1988840" y="4315948"/>
            <a:ext cx="2410738" cy="488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36000" rIns="0" bIns="36000">
            <a:spAutoFit/>
          </a:bodyPr>
          <a:lstStyle/>
          <a:p>
            <a:pPr algn="ctr"/>
            <a:r>
              <a:rPr lang="ja-JP" altLang="en-US" sz="900" smtClean="0"/>
              <a:t>メッセージ表示領域</a:t>
            </a:r>
            <a:endParaRPr lang="en-US" altLang="ja-JP" sz="900" smtClean="0"/>
          </a:p>
          <a:p>
            <a:pPr algn="ctr"/>
            <a:endParaRPr lang="en-US" sz="900" smtClean="0"/>
          </a:p>
          <a:p>
            <a:pPr algn="ctr"/>
            <a:endParaRPr lang="en-US" sz="900"/>
          </a:p>
        </p:txBody>
      </p:sp>
      <p:sp>
        <p:nvSpPr>
          <p:cNvPr id="39" name="四角形吹き出し 38"/>
          <p:cNvSpPr/>
          <p:nvPr/>
        </p:nvSpPr>
        <p:spPr>
          <a:xfrm>
            <a:off x="4037094" y="2890339"/>
            <a:ext cx="2615794" cy="1230408"/>
          </a:xfrm>
          <a:prstGeom prst="wedgeRectCallout">
            <a:avLst>
              <a:gd name="adj1" fmla="val -52869"/>
              <a:gd name="adj2" fmla="val 677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smtClean="0"/>
              <a:t>以下のメッセージを表示する。</a:t>
            </a:r>
            <a:endParaRPr kumimoji="1" lang="en-US" altLang="ja-JP" sz="1000" smtClean="0"/>
          </a:p>
          <a:p>
            <a:r>
              <a:rPr kumimoji="1" lang="ja-JP" altLang="en-US" sz="1000" smtClean="0"/>
              <a:t>・勝負開始のカウントダウン</a:t>
            </a:r>
            <a:endParaRPr kumimoji="1" lang="en-US" altLang="ja-JP" sz="1000" smtClean="0"/>
          </a:p>
          <a:p>
            <a:r>
              <a:rPr lang="ja-JP" altLang="en-US" sz="1000" smtClean="0"/>
              <a:t>・台札に置ける札がなくなった場合の通知</a:t>
            </a:r>
            <a:endParaRPr lang="en-US" altLang="ja-JP" sz="1000" smtClean="0"/>
          </a:p>
        </p:txBody>
      </p:sp>
    </p:spTree>
    <p:extLst>
      <p:ext uri="{BB962C8B-B14F-4D97-AF65-F5344CB8AC3E}">
        <p14:creationId xmlns:p14="http://schemas.microsoft.com/office/powerpoint/2010/main" val="26105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88836"/>
              </p:ext>
            </p:extLst>
          </p:nvPr>
        </p:nvGraphicFramePr>
        <p:xfrm>
          <a:off x="228600" y="228600"/>
          <a:ext cx="6400800" cy="845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15236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</a:t>
                      </a:r>
                      <a:r>
                        <a:rPr kumimoji="1" lang="en-US" altLang="ja-JP" sz="900" dirty="0" smtClean="0">
                          <a:solidFill>
                            <a:srgbClr val="FFFFFF"/>
                          </a:solidFill>
                        </a:rPr>
                        <a:t>No.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smtClean="0"/>
                        <a:t>A03</a:t>
                      </a:r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作成者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Creatus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2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画面名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対戦終了後</a:t>
                      </a:r>
                      <a:endParaRPr kumimoji="1" lang="ja-JP" altLang="ja-JP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5710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前提条件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295400">
                <a:tc gridSpan="4">
                  <a:txBody>
                    <a:bodyPr/>
                    <a:lstStyle/>
                    <a:p>
                      <a:r>
                        <a:rPr lang="ja-JP" altLang="en-US" sz="900" smtClean="0"/>
                        <a:t>勝敗を表示する。</a:t>
                      </a:r>
                      <a:endParaRPr lang="en-US" altLang="ja-JP" sz="900" smtClean="0"/>
                    </a:p>
                    <a:p>
                      <a:endParaRPr lang="en-US" altLang="ja-JP" sz="900" smtClean="0"/>
                    </a:p>
                    <a:p>
                      <a:r>
                        <a:rPr lang="ja-JP" altLang="en-US" sz="900" smtClean="0"/>
                        <a:t>「いいえ」を押下した場合、ログイン画面を表示する。</a:t>
                      </a:r>
                      <a:endParaRPr lang="en-US" altLang="ja-JP" sz="900" smtClean="0"/>
                    </a:p>
                    <a:p>
                      <a:r>
                        <a:rPr kumimoji="1" lang="ja-JP" altLang="en-US" sz="900" smtClean="0"/>
                        <a:t>「はい」を押下した場合、</a:t>
                      </a:r>
                      <a:endParaRPr kumimoji="1" lang="en-US" altLang="ja-JP" sz="900" smtClean="0"/>
                    </a:p>
                    <a:p>
                      <a:r>
                        <a:rPr lang="ja-JP" altLang="en-US" sz="900" smtClean="0"/>
                        <a:t>ログイン時同様に、対戦相手探索のポップアップと、対戦相手発見のポップアップを表示して、ゲーム</a:t>
                      </a:r>
                      <a:r>
                        <a:rPr kumimoji="1" lang="ja-JP" altLang="en-US" sz="900" smtClean="0"/>
                        <a:t>画面を表示する。</a:t>
                      </a:r>
                      <a:endParaRPr kumimoji="1" lang="en-US" altLang="ja-JP" sz="900" smtClean="0"/>
                    </a:p>
                    <a:p>
                      <a:endParaRPr kumimoji="1" lang="ja-JP" altLang="en-US" sz="900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238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表示項目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66792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・はい</a:t>
                      </a:r>
                      <a:r>
                        <a:rPr kumimoji="1" lang="en-US" altLang="ja-JP" sz="900" dirty="0" smtClean="0"/>
                        <a:t>/</a:t>
                      </a:r>
                      <a:r>
                        <a:rPr kumimoji="1" lang="ja-JP" altLang="en-US" sz="900" dirty="0" smtClean="0"/>
                        <a:t>いいえボタン</a:t>
                      </a:r>
                      <a:endParaRPr kumimoji="1" lang="en-US" altLang="ja-JP" sz="900" dirty="0" smtClean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4144">
                <a:tc gridSpan="4"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rgbClr val="FFFFFF"/>
                          </a:solidFill>
                        </a:rPr>
                        <a:t>画面例</a:t>
                      </a:r>
                      <a:endParaRPr kumimoji="1" lang="ja-JP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53000">
                <a:tc grid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37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グループ化 5"/>
          <p:cNvGrpSpPr>
            <a:grpSpLocks/>
          </p:cNvGrpSpPr>
          <p:nvPr/>
        </p:nvGrpSpPr>
        <p:grpSpPr bwMode="auto">
          <a:xfrm>
            <a:off x="1214438" y="3916362"/>
            <a:ext cx="4214812" cy="4216401"/>
            <a:chOff x="1214438" y="4810124"/>
            <a:chExt cx="4214812" cy="4214814"/>
          </a:xfrm>
        </p:grpSpPr>
        <p:sp>
          <p:nvSpPr>
            <p:cNvPr id="7" name="Rounded Rectangle 2"/>
            <p:cNvSpPr/>
            <p:nvPr/>
          </p:nvSpPr>
          <p:spPr>
            <a:xfrm>
              <a:off x="1214438" y="4810125"/>
              <a:ext cx="4214812" cy="4214813"/>
            </a:xfrm>
            <a:prstGeom prst="roundRect">
              <a:avLst>
                <a:gd name="adj" fmla="val 19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76200" sx="101000" sy="101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33875" y="4810124"/>
              <a:ext cx="1000125" cy="185667"/>
              <a:chOff x="3571868" y="1214422"/>
              <a:chExt cx="1000132" cy="186101"/>
            </a:xfrm>
          </p:grpSpPr>
          <p:sp>
            <p:nvSpPr>
              <p:cNvPr id="18" name="Round Same Side Corner Rectangle 4"/>
              <p:cNvSpPr/>
              <p:nvPr/>
            </p:nvSpPr>
            <p:spPr>
              <a:xfrm rot="10800000">
                <a:off x="3571868" y="1214422"/>
                <a:ext cx="1000132" cy="181330"/>
              </a:xfrm>
              <a:prstGeom prst="round2SameRect">
                <a:avLst>
                  <a:gd name="adj1" fmla="val 34445"/>
                  <a:gd name="adj2" fmla="val 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Connector 5"/>
              <p:cNvCxnSpPr/>
              <p:nvPr/>
            </p:nvCxnSpPr>
            <p:spPr>
              <a:xfrm rot="16200000" flipV="1">
                <a:off x="4107476" y="1304293"/>
                <a:ext cx="181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"/>
              <p:cNvCxnSpPr/>
              <p:nvPr/>
            </p:nvCxnSpPr>
            <p:spPr>
              <a:xfrm rot="5400000" flipH="1" flipV="1">
                <a:off x="3806638" y="1306679"/>
                <a:ext cx="1861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011609" y="1254203"/>
                <a:ext cx="101601" cy="92290"/>
                <a:chOff x="4011609" y="1254203"/>
                <a:chExt cx="101601" cy="92290"/>
              </a:xfrm>
            </p:grpSpPr>
            <p:sp>
              <p:nvSpPr>
                <p:cNvPr id="26" name="Rectangle 12"/>
                <p:cNvSpPr/>
                <p:nvPr/>
              </p:nvSpPr>
              <p:spPr>
                <a:xfrm>
                  <a:off x="4048121" y="1254187"/>
                  <a:ext cx="65089" cy="652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Rectangle 13"/>
                <p:cNvSpPr/>
                <p:nvPr/>
              </p:nvSpPr>
              <p:spPr>
                <a:xfrm>
                  <a:off x="4011609" y="1281228"/>
                  <a:ext cx="65088" cy="652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327523" y="1268508"/>
                <a:ext cx="101601" cy="84302"/>
                <a:chOff x="5215009" y="1856781"/>
                <a:chExt cx="125231" cy="103908"/>
              </a:xfrm>
            </p:grpSpPr>
            <p:sp>
              <p:nvSpPr>
                <p:cNvPr id="24" name="Parallelogram 10"/>
                <p:cNvSpPr/>
                <p:nvPr/>
              </p:nvSpPr>
              <p:spPr>
                <a:xfrm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5" name="Parallelogram 11"/>
                <p:cNvSpPr/>
                <p:nvPr/>
              </p:nvSpPr>
              <p:spPr>
                <a:xfrm flipH="1">
                  <a:off x="5215009" y="1856781"/>
                  <a:ext cx="125231" cy="103908"/>
                </a:xfrm>
                <a:prstGeom prst="parallelogram">
                  <a:avLst>
                    <a:gd name="adj" fmla="val 8506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9"/>
              <p:cNvCxnSpPr/>
              <p:nvPr/>
            </p:nvCxnSpPr>
            <p:spPr>
              <a:xfrm>
                <a:off x="3667119" y="1338490"/>
                <a:ext cx="101601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29" name="TextBox 16"/>
            <p:cNvSpPr txBox="1">
              <a:spLocks noChangeArrowheads="1"/>
            </p:cNvSpPr>
            <p:nvPr/>
          </p:nvSpPr>
          <p:spPr bwMode="auto">
            <a:xfrm>
              <a:off x="1409700" y="4814892"/>
              <a:ext cx="2857500" cy="276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200" dirty="0" smtClean="0">
                  <a:latin typeface="Calibri" pitchFamily="34" charset="0"/>
                </a:rPr>
                <a:t>スピード</a:t>
              </a:r>
              <a:r>
                <a:rPr lang="ja-JP" altLang="en-US" sz="1200" dirty="0">
                  <a:latin typeface="Calibri" pitchFamily="34" charset="0"/>
                </a:rPr>
                <a:t>　</a:t>
              </a:r>
              <a:r>
                <a:rPr lang="ja-JP" altLang="en-US" sz="1200" dirty="0" smtClean="0">
                  <a:latin typeface="Calibri" pitchFamily="34" charset="0"/>
                </a:rPr>
                <a:t>対戦終了後画面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1295400" y="5081485"/>
              <a:ext cx="4048125" cy="38482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8" name="Rounded Rectangle 23"/>
          <p:cNvSpPr/>
          <p:nvPr/>
        </p:nvSpPr>
        <p:spPr bwMode="auto">
          <a:xfrm>
            <a:off x="2017713" y="5527732"/>
            <a:ext cx="2643187" cy="1751026"/>
          </a:xfrm>
          <a:prstGeom prst="roundRect">
            <a:avLst>
              <a:gd name="adj" fmla="val 197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76200" sx="101000" sy="101000" algn="ctr" rotWithShape="0">
              <a:prstClr val="black">
                <a:alpha val="9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mtClean="0"/>
              <a:t>You clicked</a:t>
            </a:r>
            <a:endParaRPr lang="en-US" dirty="0"/>
          </a:p>
        </p:txBody>
      </p:sp>
      <p:sp>
        <p:nvSpPr>
          <p:cNvPr id="22" name="TextBox 106"/>
          <p:cNvSpPr txBox="1">
            <a:spLocks noChangeArrowheads="1"/>
          </p:cNvSpPr>
          <p:nvPr/>
        </p:nvSpPr>
        <p:spPr bwMode="auto">
          <a:xfrm>
            <a:off x="1945666" y="6158591"/>
            <a:ext cx="2747592" cy="2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0" bIns="36000">
            <a:spAutoFit/>
          </a:bodyPr>
          <a:lstStyle/>
          <a:p>
            <a:pPr algn="ctr"/>
            <a:r>
              <a:rPr lang="ja-JP" altLang="en-US" sz="1200" dirty="0" smtClean="0"/>
              <a:t>再戦しますか？</a:t>
            </a:r>
            <a:endParaRPr lang="en-US" sz="1200" dirty="0"/>
          </a:p>
        </p:txBody>
      </p:sp>
      <p:sp>
        <p:nvSpPr>
          <p:cNvPr id="30" name="テキスト ボックス 25"/>
          <p:cNvSpPr txBox="1">
            <a:spLocks noChangeArrowheads="1"/>
          </p:cNvSpPr>
          <p:nvPr/>
        </p:nvSpPr>
        <p:spPr bwMode="auto">
          <a:xfrm>
            <a:off x="2354740" y="6498324"/>
            <a:ext cx="85566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1050" dirty="0" smtClean="0">
                <a:latin typeface="Calibri" pitchFamily="34" charset="0"/>
              </a:rPr>
              <a:t>はい</a:t>
            </a:r>
            <a:endParaRPr lang="ja-JP" altLang="en-US" sz="1050" dirty="0">
              <a:latin typeface="Calibri" pitchFamily="34" charset="0"/>
            </a:endParaRPr>
          </a:p>
        </p:txBody>
      </p:sp>
      <p:sp>
        <p:nvSpPr>
          <p:cNvPr id="31" name="テキスト ボックス 25"/>
          <p:cNvSpPr txBox="1">
            <a:spLocks noChangeArrowheads="1"/>
          </p:cNvSpPr>
          <p:nvPr/>
        </p:nvSpPr>
        <p:spPr bwMode="auto">
          <a:xfrm>
            <a:off x="3437432" y="6498324"/>
            <a:ext cx="855664" cy="26161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1050" dirty="0" smtClean="0">
                <a:latin typeface="Calibri" pitchFamily="34" charset="0"/>
              </a:rPr>
              <a:t>いいえ</a:t>
            </a:r>
            <a:endParaRPr lang="ja-JP" altLang="en-US" sz="1050" dirty="0">
              <a:latin typeface="Calibri" pitchFamily="34" charset="0"/>
            </a:endParaRPr>
          </a:p>
        </p:txBody>
      </p:sp>
      <p:sp>
        <p:nvSpPr>
          <p:cNvPr id="33" name="TextBox 106"/>
          <p:cNvSpPr txBox="1">
            <a:spLocks noChangeArrowheads="1"/>
          </p:cNvSpPr>
          <p:nvPr/>
        </p:nvSpPr>
        <p:spPr bwMode="auto">
          <a:xfrm>
            <a:off x="2049560" y="5901222"/>
            <a:ext cx="2747592" cy="2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0" bIns="36000">
            <a:spAutoFit/>
          </a:bodyPr>
          <a:lstStyle/>
          <a:p>
            <a:pPr algn="ctr"/>
            <a:r>
              <a:rPr lang="ja-JP" altLang="en-US" sz="1200" smtClean="0"/>
              <a:t>あなたの勝ちです。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18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1902</TotalTime>
  <Words>390</Words>
  <Application>Microsoft Office PowerPoint</Application>
  <PresentationFormat>A4 210 x 297 mm</PresentationFormat>
  <Paragraphs>97</Paragraphs>
  <Slides>3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Koki Ito</dc:creator>
  <cp:lastModifiedBy>User</cp:lastModifiedBy>
  <cp:revision>198</cp:revision>
  <dcterms:created xsi:type="dcterms:W3CDTF">2010-05-01T10:40:09Z</dcterms:created>
  <dcterms:modified xsi:type="dcterms:W3CDTF">2016-02-21T09:38:29Z</dcterms:modified>
</cp:coreProperties>
</file>