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3B0743-9298-40C5-BD09-4D8878DEB0F0}">
  <a:tblStyle styleId="{9B3B0743-9298-40C5-BD09-4D8878DEB0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9e1d84c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9e1d8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9e1d84c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9e1d84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b9e1d84c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b9e1d84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9e1d84c2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9e1d84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9e1d84c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9e1d84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9e1d84c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9e1d84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b9e1d84c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b9e1d84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9ed924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b9ed9245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9ed9245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9ed92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sar-tutor.iosb.fraunhofer.d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sar-tutor.iosb.fraunhofer.d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datenschutz.org/dsgvo/" TargetMode="External"/><Relationship Id="rId4" Type="http://schemas.openxmlformats.org/officeDocument/2006/relationships/hyperlink" Target="https://de.wikipedia.org/wiki/Datenschutz-Grundverordnu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Datenschutz und Learning Analytics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Moritz Ulte, Niklas Kreutzarek und Claudio Busse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58" y="336821"/>
            <a:ext cx="4391891" cy="157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Pseudonymisierung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Nach § 3 Abs. 6a BDSG ist Pseudonymisieren</a:t>
            </a:r>
            <a:r>
              <a:rPr i="1" lang="de-DE"/>
              <a:t> „das </a:t>
            </a:r>
            <a:r>
              <a:rPr b="1" i="1" lang="de-DE"/>
              <a:t>Ersetzen</a:t>
            </a:r>
            <a:r>
              <a:rPr i="1" lang="de-DE"/>
              <a:t> des </a:t>
            </a:r>
            <a:r>
              <a:rPr b="1" i="1" lang="de-DE"/>
              <a:t>Namens</a:t>
            </a:r>
            <a:r>
              <a:rPr i="1" lang="de-DE"/>
              <a:t> und anderer </a:t>
            </a:r>
            <a:r>
              <a:rPr b="1" i="1" lang="de-DE"/>
              <a:t>Identifikationsmerkmale</a:t>
            </a:r>
            <a:r>
              <a:rPr i="1" lang="de-DE"/>
              <a:t> durch ein </a:t>
            </a:r>
            <a:r>
              <a:rPr b="1" i="1" lang="de-DE"/>
              <a:t>Kennzeichen </a:t>
            </a:r>
            <a:r>
              <a:rPr i="1" lang="de-DE"/>
              <a:t>zu dem Zweck, die </a:t>
            </a:r>
            <a:r>
              <a:rPr b="1" i="1" lang="de-DE"/>
              <a:t>Bestimmung</a:t>
            </a:r>
            <a:r>
              <a:rPr i="1" lang="de-DE"/>
              <a:t> des Betroffenen </a:t>
            </a:r>
            <a:r>
              <a:rPr b="1" i="1" lang="de-DE"/>
              <a:t>auszuschließen</a:t>
            </a:r>
            <a:r>
              <a:rPr i="1" lang="de-DE"/>
              <a:t> oder wesentlich zu </a:t>
            </a:r>
            <a:r>
              <a:rPr b="1" i="1" lang="de-DE"/>
              <a:t>erschweren</a:t>
            </a:r>
            <a:r>
              <a:rPr i="1" lang="de-DE"/>
              <a:t>.“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Getrennte Zuordnung noch möglich.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Beispiel: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22"/>
          <p:cNvGraphicFramePr/>
          <p:nvPr/>
        </p:nvGraphicFramePr>
        <p:xfrm>
          <a:off x="462335" y="47999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{9B3B0743-9298-40C5-BD09-4D8878DEB0F0}</a:tableStyleId>
              </a:tblPr>
              <a:tblGrid>
                <a:gridCol w="1135300"/>
                <a:gridCol w="1135300"/>
                <a:gridCol w="1135300"/>
                <a:gridCol w="1135300"/>
                <a:gridCol w="1135300"/>
              </a:tblGrid>
              <a:tr h="73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Vorname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Mustermann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2" name="Google Shape;152;p22"/>
          <p:cNvGraphicFramePr/>
          <p:nvPr/>
        </p:nvGraphicFramePr>
        <p:xfrm>
          <a:off x="7864869" y="3764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{9B3B0743-9298-40C5-BD09-4D8878DEB0F0}</a:tableStyleId>
              </a:tblPr>
              <a:tblGrid>
                <a:gridCol w="1135300"/>
                <a:gridCol w="1135300"/>
                <a:gridCol w="1135300"/>
              </a:tblGrid>
              <a:tr h="68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3" name="Google Shape;153;p22"/>
          <p:cNvGraphicFramePr/>
          <p:nvPr/>
        </p:nvGraphicFramePr>
        <p:xfrm>
          <a:off x="7864869" y="5217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{9B3B0743-9298-40C5-BD09-4D8878DEB0F0}</a:tableStyleId>
              </a:tblPr>
              <a:tblGrid>
                <a:gridCol w="1135300"/>
                <a:gridCol w="1135300"/>
                <a:gridCol w="1135300"/>
              </a:tblGrid>
              <a:tr h="68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Vorname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Mustermann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4" name="Google Shape;154;p22"/>
          <p:cNvSpPr/>
          <p:nvPr/>
        </p:nvSpPr>
        <p:spPr>
          <a:xfrm>
            <a:off x="6514675" y="4799959"/>
            <a:ext cx="970049" cy="7121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Verschlüsselung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Beispiel: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308223" y="25242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{9B3B0743-9298-40C5-BD09-4D8878DEB0F0}</a:tableStyleId>
              </a:tblPr>
              <a:tblGrid>
                <a:gridCol w="1135300"/>
                <a:gridCol w="1135300"/>
                <a:gridCol w="1135300"/>
                <a:gridCol w="1135300"/>
                <a:gridCol w="1135300"/>
              </a:tblGrid>
              <a:tr h="73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Vorname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Mustermann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2" name="Google Shape;162;p23"/>
          <p:cNvGraphicFramePr/>
          <p:nvPr/>
        </p:nvGraphicFramePr>
        <p:xfrm>
          <a:off x="6383674" y="25242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{9B3B0743-9298-40C5-BD09-4D8878DEB0F0}</a:tableStyleId>
              </a:tblPr>
              <a:tblGrid>
                <a:gridCol w="1135300"/>
                <a:gridCol w="1135300"/>
                <a:gridCol w="1135300"/>
                <a:gridCol w="1135300"/>
                <a:gridCol w="1135300"/>
              </a:tblGrid>
              <a:tr h="73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81h8dh8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Uwhd19d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A8whd28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A8whd1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28hda2d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28hd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Ahd881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Dha8d2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8hdai92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8hdai92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3" name="Google Shape;163;p23"/>
          <p:cNvSpPr/>
          <p:nvPr/>
        </p:nvSpPr>
        <p:spPr>
          <a:xfrm>
            <a:off x="5748391" y="1505164"/>
            <a:ext cx="945222" cy="8424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Vorgehensweise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 Speicherung und Verarbeitung personenbezogener Daten bedarf Zustimmung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Speicherung personenbezogener Daten bedarf erhöhter Sicherheitsmaßnahmen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Die Verarbeitung personenbezogener Daten muss immer zweckgebunden erfolgen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Die Pflicht zur Löschung personenbezogener Daten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 sobald Daten nicht mehr benötigt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0"/>
            <a:ext cx="10515600" cy="197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Learning Analytics für ein Bildauswertung-Lernspiel: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50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de-DE" sz="3500">
                <a:solidFill>
                  <a:srgbClr val="000000"/>
                </a:solidFill>
                <a:highlight>
                  <a:srgbClr val="FFFFFF"/>
                </a:highlight>
              </a:rPr>
              <a:t>ynthetischen </a:t>
            </a:r>
            <a:r>
              <a:rPr b="1" lang="de-DE" sz="350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de-DE" sz="3500">
                <a:solidFill>
                  <a:srgbClr val="000000"/>
                </a:solidFill>
                <a:highlight>
                  <a:srgbClr val="FFFFFF"/>
                </a:highlight>
              </a:rPr>
              <a:t>pertur </a:t>
            </a:r>
            <a:r>
              <a:rPr b="1" lang="de-DE" sz="350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de-DE" sz="3500">
                <a:solidFill>
                  <a:srgbClr val="000000"/>
                </a:solidFill>
                <a:highlight>
                  <a:srgbClr val="FFFFFF"/>
                </a:highlight>
              </a:rPr>
              <a:t>adar</a:t>
            </a:r>
            <a:r>
              <a:rPr lang="de-DE" sz="3500"/>
              <a:t>-Tutor </a:t>
            </a:r>
            <a:endParaRPr sz="3500"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6947975" y="1825625"/>
            <a:ext cx="4405800" cy="43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500"/>
              <a:t>Lernspiel des Frauenhofer Instituts in kooperation mit SkyRadar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500"/>
              <a:t>Ausbildung von Radarbildauswertern </a:t>
            </a:r>
            <a:br>
              <a:rPr lang="de-DE" sz="2500"/>
            </a:br>
            <a:r>
              <a:rPr lang="de-DE" sz="2500">
                <a:solidFill>
                  <a:srgbClr val="000000"/>
                </a:solidFill>
              </a:rPr>
              <a:t>(</a:t>
            </a:r>
            <a:r>
              <a:rPr lang="de-DE" sz="2500">
                <a:solidFill>
                  <a:srgbClr val="000000"/>
                </a:solidFill>
                <a:highlight>
                  <a:srgbClr val="FFFFFF"/>
                </a:highlight>
              </a:rPr>
              <a:t>Küsten- und Gewässerschutz, Umweltschutz, Aufklärung und Überwachung)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4" y="1825625"/>
            <a:ext cx="6033326" cy="451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869750" y="6378150"/>
            <a:ext cx="566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Quelle: </a:t>
            </a:r>
            <a:r>
              <a:rPr lang="de-DE" sz="1100" u="sng">
                <a:solidFill>
                  <a:schemeClr val="hlink"/>
                </a:solidFill>
                <a:hlinkClick r:id="rId4"/>
              </a:rPr>
              <a:t>https://sar-tutor.iosb.fraunhofer.de/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Szenario 1: Benutzername und Passwort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2354099"/>
            <a:ext cx="6322001" cy="3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160200" y="1995550"/>
            <a:ext cx="4405800" cy="435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Benutzername ist personenbezogen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→ DSGVO/BDSG greift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838200" y="6346750"/>
            <a:ext cx="566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latin typeface="Calibri"/>
                <a:ea typeface="Calibri"/>
                <a:cs typeface="Calibri"/>
                <a:sym typeface="Calibri"/>
              </a:rPr>
              <a:t>Quelle: </a:t>
            </a:r>
            <a:r>
              <a:rPr lang="de-DE" sz="1100" u="sng">
                <a:solidFill>
                  <a:schemeClr val="hlink"/>
                </a:solidFill>
                <a:hlinkClick r:id="rId4"/>
              </a:rPr>
              <a:t>https://sar-tutor.iosb.fraunhofer.de/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Szenario 1: Benutzername und Passwort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38200" y="180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Benutzer müssen bei der Registrierung auf die erhebung von Daten hingewiesen werden (Datenschutzerklärung)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de-DE"/>
            </a:br>
            <a:r>
              <a:rPr lang="de-DE" sz="1500"/>
              <a:t>Registrierung auf dieser Website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500"/>
              <a:t>Zur Nutzung bestimmter Funktionen können Sie sich auf unserer Website registrieren.</a:t>
            </a:r>
            <a:r>
              <a:rPr lang="de-DE" sz="1500"/>
              <a:t> Die übermittelten </a:t>
            </a:r>
            <a:r>
              <a:rPr b="1" lang="de-DE" sz="1500"/>
              <a:t>Daten dienen ausschließlich zum Zwecke der Nutzung des jeweiligen Angebotes oder Dienstes</a:t>
            </a:r>
            <a:r>
              <a:rPr lang="de-DE" sz="1500"/>
              <a:t>. Bei der Registrierung abgefragte Pflichtangaben sind vollständig anzugeben. Andernfalls werden wir die Registrierung ablehnen.</a:t>
            </a:r>
            <a:br>
              <a:rPr lang="de-DE" sz="1500"/>
            </a:br>
            <a:r>
              <a:rPr lang="de-DE" sz="1500"/>
              <a:t>Im Falle wichtiger Änderungen, etwa aus technischen Gründen, informieren wir Sie per E-Mail. Die E-Mail wird an die Adresse versendet, die bei der Registrierung angegeben wurde.</a:t>
            </a:r>
            <a:br>
              <a:rPr lang="de-DE" sz="1500"/>
            </a:br>
            <a:r>
              <a:rPr lang="de-DE" sz="1500"/>
              <a:t>Die Verarbeitung der bei der Registrierung eingegebenen Daten erfolgt auf Grundlage Ihrer Einwilligung (Art. 6 Abs. 1 lit. a DSGVO). </a:t>
            </a:r>
            <a:r>
              <a:rPr b="1" lang="de-DE" sz="1500"/>
              <a:t>Ein Widerruf Ihrer bereits erteilten Einwilligung ist jederzeit möglich. </a:t>
            </a:r>
            <a:r>
              <a:rPr lang="de-DE" sz="1500"/>
              <a:t>Für den Widerruf genügt eine formlose Mitteilung per E-Mail. Die Rechtmäßigkeit der bereits erfolgten Datenverarbeitung bleibt vom Widerruf unberührt.</a:t>
            </a:r>
            <a:br>
              <a:rPr lang="de-DE" sz="1500"/>
            </a:br>
            <a:r>
              <a:rPr b="1" lang="de-DE" sz="1500"/>
              <a:t>Wir speichern die bei der Registrierung erfassten Daten während des Zeitraums, den Sie auf unserer Website registriert sind. </a:t>
            </a:r>
            <a:r>
              <a:rPr lang="de-DE" sz="1500"/>
              <a:t>Ihren Daten werden gelöscht, sollten Sie Ihre Registrierung aufheben. Gesetzliche Aufbewahrungsfristen bleiben unberührt.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Szenario 1: Benutzername und Passwort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Benutzername und Passwort können in der Datenbank Pseudonymisiert werden.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3409226"/>
            <a:ext cx="2931875" cy="16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Szenario 2: ein adaptives Lernspiel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SAR-Tutor wird zum adaptiven Lernspiel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→ mehr Daten werden benötigt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Bsp.: Alter, Geschlecht, Bildungsgrad, Lernverhalten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838200" y="275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Szenario 2: ein adaptives Lernspiel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Zweck?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Datenschutzerklärung muss erweitert werden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Daten müssen pseudonymisiert werden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de-DE"/>
            </a:b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425" y="3632747"/>
            <a:ext cx="5178749" cy="25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Fazit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Keine Leitfaden für Learning Analytics spezifisch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Nur Art von Daten wird berücksichtigt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Komplexes Thema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Es wird immer ein Datenschutzbeauftragter und/oder ein Jurist benötigt.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Learning Analytics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Sammlung und Auswertung der Daten von Lernenden mit dem Ziel das Lernen und die Lernumgebung zu optimieren.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Bildergebnis für analytics"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3731" y="3507340"/>
            <a:ext cx="3924537" cy="220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Quellen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https://www.datenschutz.org/dsgvo/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u="sng">
                <a:solidFill>
                  <a:schemeClr val="hlink"/>
                </a:solidFill>
                <a:hlinkClick r:id="rId4"/>
              </a:rPr>
              <a:t>https://de.wikipedia.org/wiki/Datenschutz-Grundverordnung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Datenschutz-Grundverordnung (DSGVO)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Verordnung der EU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Einheitliche Regelung zum Schutz personenbezogener Daten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Gilt seit dem 25. Mai 2018 in allen EU-Mitgliedstaaten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Unmittelbar geltendes Recht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Bundesdatenschutzgesetz (BDSG)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Ergänzung </a:t>
            </a:r>
            <a:r>
              <a:rPr lang="de-DE"/>
              <a:t>und Konkretisierung der DSGVO auf nationaler Ebene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Schließung Öffnungsklauseln der DSGVO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Regelung, weil DSGVO keine Kompetenz in spezifischen Bereichen hat z.B.  Strafvorschriften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Problemstellung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 Learning Analytics mit aktuellen Datenschutzregelungen in Einklang bringen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de-DE" sz="2800">
                <a:solidFill>
                  <a:schemeClr val="lt1"/>
                </a:solidFill>
              </a:rPr>
              <a:t>Lösungsansatz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43468" y="2638044"/>
            <a:ext cx="3363974" cy="34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de-DE" sz="1850">
                <a:solidFill>
                  <a:schemeClr val="lt1"/>
                </a:solidFill>
              </a:rPr>
              <a:t>Personenbezogene Daten schützen</a:t>
            </a:r>
            <a:endParaRPr/>
          </a:p>
          <a:p>
            <a:pPr indent="-11112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de-DE" sz="1850">
                <a:solidFill>
                  <a:schemeClr val="lt1"/>
                </a:solidFill>
              </a:rPr>
              <a:t>Verfahren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de-DE" sz="1850">
                <a:solidFill>
                  <a:schemeClr val="lt1"/>
                </a:solidFill>
              </a:rPr>
              <a:t>Anonymisierung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de-DE" sz="1850">
                <a:solidFill>
                  <a:schemeClr val="lt1"/>
                </a:solidFill>
              </a:rPr>
              <a:t>Pseudonymisierung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de-DE" sz="1850">
                <a:solidFill>
                  <a:schemeClr val="lt1"/>
                </a:solidFill>
              </a:rPr>
              <a:t>Verschlüsselung</a:t>
            </a:r>
            <a:endParaRPr/>
          </a:p>
          <a:p>
            <a:pPr indent="-111125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de-DE" sz="1850">
                <a:solidFill>
                  <a:schemeClr val="lt1"/>
                </a:solidFill>
              </a:rPr>
              <a:t>Leitmotiv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Char char="•"/>
            </a:pPr>
            <a:r>
              <a:rPr lang="de-DE" sz="1850">
                <a:solidFill>
                  <a:schemeClr val="lt1"/>
                </a:solidFill>
              </a:rPr>
              <a:t>Datenvermeidung &amp; Datensparsamkeit</a:t>
            </a:r>
            <a:endParaRPr/>
          </a:p>
          <a:p>
            <a:pPr indent="-11112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>
              <a:solidFill>
                <a:schemeClr val="lt1"/>
              </a:solidFill>
            </a:endParaRPr>
          </a:p>
        </p:txBody>
      </p:sp>
      <p:pic>
        <p:nvPicPr>
          <p:cNvPr descr="Bildergebnis für personenbezogene Daten"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763" y="1785874"/>
            <a:ext cx="6250769" cy="312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5297763" y="520216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4 Abs. 1 DSGVO Personenbezogene Daten: A</a:t>
            </a:r>
            <a:r>
              <a:rPr b="0" i="0" lang="de-DE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lle Angaben, die sich einer </a:t>
            </a:r>
            <a:r>
              <a:rPr b="1" i="0" lang="de-DE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bestimmten natürlichen Person </a:t>
            </a:r>
            <a:r>
              <a:rPr b="0" i="0" lang="de-DE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zuordnen lassen und sie dadurch </a:t>
            </a:r>
            <a:r>
              <a:rPr b="1" i="0" lang="de-DE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identifizieren oder identifizierbar machen</a:t>
            </a:r>
            <a:r>
              <a:rPr b="0" i="0" lang="de-DE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kann.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Anonymisierung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/>
              <a:t>§ 3 Abs. 6 BDSG ist Anonymisieren </a:t>
            </a:r>
            <a:r>
              <a:rPr i="1" lang="de-DE" sz="2400"/>
              <a:t>„das </a:t>
            </a:r>
            <a:r>
              <a:rPr b="1" i="1" lang="de-DE" sz="2400"/>
              <a:t>Verändern</a:t>
            </a:r>
            <a:r>
              <a:rPr i="1" lang="de-DE" sz="2400"/>
              <a:t> </a:t>
            </a:r>
            <a:r>
              <a:rPr b="1" i="1" lang="de-DE" sz="2400"/>
              <a:t>personenbezogener Daten </a:t>
            </a:r>
            <a:r>
              <a:rPr i="1" lang="de-DE" sz="2400"/>
              <a:t>derart, dass die </a:t>
            </a:r>
            <a:r>
              <a:rPr b="1" i="1" lang="de-DE" sz="2400"/>
              <a:t>Einzelangaben</a:t>
            </a:r>
            <a:r>
              <a:rPr i="1" lang="de-DE" sz="2400"/>
              <a:t> </a:t>
            </a:r>
            <a:r>
              <a:rPr b="1" i="1" lang="de-DE" sz="2400"/>
              <a:t>über persönliche </a:t>
            </a:r>
            <a:r>
              <a:rPr i="1" lang="de-DE" sz="2400"/>
              <a:t>oder </a:t>
            </a:r>
            <a:r>
              <a:rPr b="1" i="1" lang="de-DE" sz="2400"/>
              <a:t>sachliche Verhältnisse nicht mehr </a:t>
            </a:r>
            <a:r>
              <a:rPr i="1" lang="de-DE" sz="2400"/>
              <a:t>oder nur mit einem unverhältnismäßig großen Aufwand an Zeit, Kosten und Arbeitskraft einer bestimmten oder bestimmbaren natürlichen Person </a:t>
            </a:r>
            <a:r>
              <a:rPr b="1" i="1" lang="de-DE" sz="2400"/>
              <a:t>zugeordnet werden können</a:t>
            </a:r>
            <a:r>
              <a:rPr i="1" lang="de-DE" sz="2400"/>
              <a:t>.“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Beispiel: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683229" y="45726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{9B3B0743-9298-40C5-BD09-4D8878DEB0F0}</a:tableStyleId>
              </a:tblPr>
              <a:tblGrid>
                <a:gridCol w="1135300"/>
                <a:gridCol w="1135300"/>
                <a:gridCol w="1135300"/>
                <a:gridCol w="1135300"/>
                <a:gridCol w="1135300"/>
              </a:tblGrid>
              <a:tr h="73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Vorname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Mustermann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Felix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Faul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19"/>
          <p:cNvGraphicFramePr/>
          <p:nvPr/>
        </p:nvGraphicFramePr>
        <p:xfrm>
          <a:off x="8361449" y="46347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{9B3B0743-9298-40C5-BD09-4D8878DEB0F0}</a:tableStyleId>
              </a:tblPr>
              <a:tblGrid>
                <a:gridCol w="1164975"/>
                <a:gridCol w="1164975"/>
                <a:gridCol w="1164975"/>
              </a:tblGrid>
              <a:tr h="73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19"/>
          <p:cNvSpPr/>
          <p:nvPr/>
        </p:nvSpPr>
        <p:spPr>
          <a:xfrm>
            <a:off x="6621694" y="5033049"/>
            <a:ext cx="1474342" cy="8219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Anonymisierung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38200" y="1801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3319979" y="20326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{9B3B0743-9298-40C5-BD09-4D8878DEB0F0}</a:tableStyleId>
              </a:tblPr>
              <a:tblGrid>
                <a:gridCol w="852100"/>
                <a:gridCol w="852100"/>
                <a:gridCol w="852100"/>
                <a:gridCol w="852100"/>
                <a:gridCol w="852100"/>
                <a:gridCol w="852100"/>
                <a:gridCol w="852100"/>
              </a:tblGrid>
              <a:tr h="93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Vorname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Adresse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PLZ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Geburtsdatum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Geschlecht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Lieblingsfarbe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3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Mustermann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Felix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Faul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7" name="Google Shape;137;p20"/>
          <p:cNvGraphicFramePr/>
          <p:nvPr/>
        </p:nvGraphicFramePr>
        <p:xfrm>
          <a:off x="8361449" y="46347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{9B3B0743-9298-40C5-BD09-4D8878DEB0F0}</a:tableStyleId>
              </a:tblPr>
              <a:tblGrid>
                <a:gridCol w="1164975"/>
                <a:gridCol w="1164975"/>
                <a:gridCol w="1164975"/>
              </a:tblGrid>
              <a:tr h="73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Punkte Aufgabe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8" name="Google Shape;138;p20"/>
          <p:cNvSpPr/>
          <p:nvPr/>
        </p:nvSpPr>
        <p:spPr>
          <a:xfrm>
            <a:off x="6621694" y="5033049"/>
            <a:ext cx="1474200" cy="8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Anonymisierung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