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5" r:id="rId4"/>
    <p:sldId id="266" r:id="rId5"/>
    <p:sldId id="257" r:id="rId6"/>
    <p:sldId id="260" r:id="rId7"/>
    <p:sldId id="262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8A0F9-234C-4018-853F-AAA0E37F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F55F55-0B59-475B-B8E4-A0B1026E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AD8A0-5BBC-466C-8C43-84A4E60A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761A5-82E3-4AC0-A34E-F9C067EE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ECF5C-056D-42E0-B7BF-BF527E35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D72BF-282C-4FE7-95E4-8FA4AF69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C9C67-DBE6-4664-911E-F5360230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AFE82-6CB2-415D-A548-4109904A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1FB34-69FC-499F-AC2C-F90AF0D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4A77F-7319-48D1-B24E-59B02990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8E1B69-34F6-43A2-A6B2-2ED83EB09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A473EC-1C7F-4463-ADB1-E150C321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59ED2-1394-4CEF-97D9-4B705297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5BAF8-8047-47C4-BB26-11C152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D6391-5EDB-4617-8F63-81205B4E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34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0A6AD-92C5-4BA2-B4F2-E04D4316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A1E5A-C738-44B4-A5BE-593F5204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91639-14CE-4EDB-A95A-91DA075E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D1136-46AA-4594-A195-080AFF71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0172F-6547-47EF-AC48-CB96AC40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62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1A9DC-08A1-42CE-A180-570AF714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BC1F28-01AA-4E01-A7E2-876FC3997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F72C8-B761-4DAD-91F1-A80F463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D39A8-2D78-43F0-BA67-4E68FECA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DD2D2-9199-4E16-AB1C-3B778D9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807F-6C99-4D1D-8BE5-49D8B84C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2FB68-A5C2-44FC-AFC1-2F543B45A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15B0CE-3317-4061-A0FE-C5AA31B4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F87EAF-9A18-4442-95AD-BA06EF3A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2BA5D-D6C3-4BC0-97B5-0E0B917D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97CF3-F79A-4E4F-9F05-75B2CC44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40840-B2ED-4675-82A0-184A7D00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CAF240-E639-4C21-8576-7BD8393A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A9B795-1E97-4186-A4DB-BAD1E91BD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CAFD5F-7059-4BA3-9EDF-A1BFA83B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76EBD1-1311-4A5B-AF36-0FAFD776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374906-57B5-43CB-93A8-B3A1ABC2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CEFCD-F45D-4924-8FF8-AAC42375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416107-7830-4E8E-A810-82F2858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5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DDA8B-448C-4D48-B9AA-1AC74C58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B42A2A-5CE2-46F8-8343-815BC32D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45563C-EF7B-4FAA-A4DD-DD77D822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B8F5BD-F106-49DF-80E8-FB72EFD6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68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28DB-1FF2-41FC-B8DF-01A10E8C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FCB05-8627-4B62-8CC9-F5B2B72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86D041-BFE1-4118-B711-1E25F042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75FAD-9860-48C6-921F-0B5BFF64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186FE-6F5F-4CC1-BE90-667407A2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EDF99B-9E99-4EFF-9EDB-37B6D850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A65D13-E475-4C49-93CD-1CCC7568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1AAE73-8013-4A2B-8D4E-E984F828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F83FF3-C8D2-4B4A-8482-3BB9BE53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51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E4F78-8934-4E1B-99B1-3AC49AEB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79AA46-C0F8-403D-A473-A3C4C9DD7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4D3829-42B8-4989-BF2E-8A46D7C8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5BE4BE-6045-44C4-A2DE-F43774AE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8D9E41-B8F8-4517-BC07-F14E82CE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17492-91C4-42B2-AC9E-19F2FCA5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62E98D-6FD9-4B3A-B5E8-A29AD66B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CD6E10-2963-4DDA-B5B9-A63EC28C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4F114-2E24-4C72-BEBD-B182EFFC6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8D85-40F5-48E4-A3F2-783D0C53126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FE6B4-B14C-47FA-B9B8-1445061E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13D21-29C3-420A-B96B-9A25B95F1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5E01-43E9-4656-A44D-9CB8BA22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7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nschutz-Grundverordnung" TargetMode="External"/><Relationship Id="rId2" Type="http://schemas.openxmlformats.org/officeDocument/2006/relationships/hyperlink" Target="https://www.datenschutz.org/dsgv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85DFB-B1CE-49EE-80DB-B23D00319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Datenschutz und Learning Analytics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E0132-7749-4741-A64A-E4CBAF546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</a:t>
            </a:r>
            <a:r>
              <a:rPr lang="de-DE" dirty="0" err="1"/>
              <a:t>Ulte</a:t>
            </a:r>
            <a:r>
              <a:rPr lang="de-DE" dirty="0"/>
              <a:t>, Niklas Kreutzarek und Claudio Busse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89BAB4-9E35-46F1-B898-98CDEB68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8" y="336821"/>
            <a:ext cx="4391891" cy="15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3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D2028-3691-445D-A67A-52202F93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734B5-4E74-41E6-9CD1-FF630E93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 Speicherung und Verarbeitung personenbezogener Daten bedarf Zustimmung</a:t>
            </a:r>
          </a:p>
          <a:p>
            <a:r>
              <a:rPr lang="de-DE" dirty="0"/>
              <a:t>Speicherung personenbezogener Daten bedarf erhöhter Sicherheitsmaßnahmen</a:t>
            </a:r>
          </a:p>
          <a:p>
            <a:r>
              <a:rPr lang="de-DE" dirty="0"/>
              <a:t>Die Verarbeitung personenbezogener Daten muss immer zweckgebunden erfolgen </a:t>
            </a:r>
          </a:p>
          <a:p>
            <a:r>
              <a:rPr lang="de-DE" dirty="0"/>
              <a:t>Die Pflicht zur Löschung personenbezogener Daten</a:t>
            </a:r>
          </a:p>
          <a:p>
            <a:pPr lvl="1"/>
            <a:r>
              <a:rPr lang="de-DE" dirty="0"/>
              <a:t> sobald Daten nicht mehr benötigt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8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BEBF-BEEF-4307-AFA5-7D52DDC6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7F495-F362-48F3-B08E-ECF0EC33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https://www.datenschutz.org/dsgvo/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https://de.wikipedia.org/wiki/Datenschutz-Grundverordnung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2CF43-3DC3-4484-BC0D-B2140A09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Learning Analytics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4631-CBE6-4924-BC6F-43027958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/>
              <a:t>Sammlung und Auswertung der Daten von Lernenden mit dem Ziel das Lernen und die Lernumgebung zu optimieren.</a:t>
            </a:r>
          </a:p>
          <a:p>
            <a:endParaRPr lang="de-DE"/>
          </a:p>
          <a:p>
            <a:endParaRPr lang="de-DE" dirty="0"/>
          </a:p>
        </p:txBody>
      </p:sp>
      <p:pic>
        <p:nvPicPr>
          <p:cNvPr id="2050" name="Picture 2" descr="Bildergebnis für analytics">
            <a:extLst>
              <a:ext uri="{FF2B5EF4-FFF2-40B4-BE49-F238E27FC236}">
                <a16:creationId xmlns:a16="http://schemas.microsoft.com/office/drawing/2014/main" id="{40C69B6E-E863-4780-8E73-738955B9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31" y="3507340"/>
            <a:ext cx="3924537" cy="22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407B4-99BE-4577-A4DA-4427C9B7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Datenschutz-Grundverordnung (DSGVO)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DCF6A-21E6-44F5-AE9F-8707296C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Verordnung der EU</a:t>
            </a:r>
          </a:p>
          <a:p>
            <a:endParaRPr lang="de-DE" dirty="0"/>
          </a:p>
          <a:p>
            <a:r>
              <a:rPr lang="de-DE" dirty="0"/>
              <a:t>Einheitliche Regelung zum Schutz personenbezogener Daten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Gilt seit dem 25. Mai 2018 in allen EU-Mitgliedstaaten</a:t>
            </a:r>
          </a:p>
          <a:p>
            <a:pPr lvl="1"/>
            <a:r>
              <a:rPr lang="de-DE" dirty="0"/>
              <a:t>Unmittelbar geltendes Recht</a:t>
            </a:r>
          </a:p>
        </p:txBody>
      </p:sp>
    </p:spTree>
    <p:extLst>
      <p:ext uri="{BB962C8B-B14F-4D97-AF65-F5344CB8AC3E}">
        <p14:creationId xmlns:p14="http://schemas.microsoft.com/office/powerpoint/2010/main" val="134109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C6DF9-3C97-432B-AD0A-98B06FED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Bundesdatenschutzgesetz (BDSG)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7A9A6-970F-41B7-BB71-5B656514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Ergänzung und Konkretisierung der DSGVO auf nationaler Ebene</a:t>
            </a:r>
          </a:p>
          <a:p>
            <a:endParaRPr lang="de-DE" dirty="0"/>
          </a:p>
          <a:p>
            <a:r>
              <a:rPr lang="de-DE" dirty="0"/>
              <a:t>Schließung Öffnungsklauseln der DSGVO</a:t>
            </a:r>
          </a:p>
          <a:p>
            <a:endParaRPr lang="de-DE" dirty="0"/>
          </a:p>
          <a:p>
            <a:r>
              <a:rPr lang="de-DE" dirty="0"/>
              <a:t>Regelung, weil DSGVO keine Kompetenz in spezifischem Bereich hat z.B.  Strafvorschriften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29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AE473-632A-4F46-988E-81DEA409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D8A3B-6711-4CC7-AE57-8BEF2583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Learning Analytics mit aktuellen Datenschutzregelungen in Einklang bringen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48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B61988-C86F-493A-8757-F84D4E0F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DCDDE-8C24-4DA3-84DC-8095D0DD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Personenbezogene Daten schützen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Verfahren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Anonymisierung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Pseudoanonymisierung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Verschlüsselung</a:t>
            </a: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Leitmotiv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Datenvermeidung &amp; Datensparsamkeit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ldergebnis für personenbezogene Daten">
            <a:extLst>
              <a:ext uri="{FF2B5EF4-FFF2-40B4-BE49-F238E27FC236}">
                <a16:creationId xmlns:a16="http://schemas.microsoft.com/office/drawing/2014/main" id="{49D131D4-6151-4F79-BD7E-DC543C7A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785874"/>
            <a:ext cx="6250769" cy="31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8C45524-275B-4855-B6FE-22B12A896EC5}"/>
              </a:ext>
            </a:extLst>
          </p:cNvPr>
          <p:cNvSpPr/>
          <p:nvPr/>
        </p:nvSpPr>
        <p:spPr>
          <a:xfrm>
            <a:off x="5297763" y="52021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§ 4 Abs. 1 DSGVO Personenbezogene Daten: A</a:t>
            </a:r>
            <a:r>
              <a:rPr lang="de-DE" dirty="0">
                <a:solidFill>
                  <a:srgbClr val="333333"/>
                </a:solidFill>
                <a:latin typeface="Roboto"/>
              </a:rPr>
              <a:t>lle Angaben, die sich einer </a:t>
            </a:r>
            <a:r>
              <a:rPr lang="de-DE" b="1" dirty="0">
                <a:solidFill>
                  <a:srgbClr val="333333"/>
                </a:solidFill>
                <a:latin typeface="Roboto"/>
              </a:rPr>
              <a:t>bestimmten natürlichen Person </a:t>
            </a:r>
            <a:r>
              <a:rPr lang="de-DE" dirty="0">
                <a:solidFill>
                  <a:srgbClr val="333333"/>
                </a:solidFill>
                <a:latin typeface="Roboto"/>
              </a:rPr>
              <a:t>zuordnen lassen und sie dadurch </a:t>
            </a:r>
            <a:r>
              <a:rPr lang="de-DE" b="1" dirty="0">
                <a:solidFill>
                  <a:srgbClr val="333333"/>
                </a:solidFill>
                <a:latin typeface="Roboto"/>
              </a:rPr>
              <a:t>identifizieren oder identifizierbar machen</a:t>
            </a:r>
            <a:r>
              <a:rPr lang="de-DE" dirty="0">
                <a:solidFill>
                  <a:srgbClr val="333333"/>
                </a:solidFill>
                <a:latin typeface="Roboto"/>
              </a:rPr>
              <a:t> kann.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75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3C882-8375-482F-B79B-53B2A852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Anonymisierung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D2CDC-8DCA-40D9-A37C-DC73307C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§ 3 Abs. 6 BDSG ist Anonymisieren </a:t>
            </a:r>
            <a:r>
              <a:rPr lang="de-DE" sz="2400" i="1" dirty="0"/>
              <a:t>„das </a:t>
            </a:r>
            <a:r>
              <a:rPr lang="de-DE" sz="2400" b="1" i="1" dirty="0"/>
              <a:t>Verändern</a:t>
            </a:r>
            <a:r>
              <a:rPr lang="de-DE" sz="2400" i="1" dirty="0"/>
              <a:t> </a:t>
            </a:r>
            <a:r>
              <a:rPr lang="de-DE" sz="2400" b="1" i="1" dirty="0"/>
              <a:t>personenbezogener Daten </a:t>
            </a:r>
            <a:r>
              <a:rPr lang="de-DE" sz="2400" i="1" dirty="0"/>
              <a:t>derart, dass die </a:t>
            </a:r>
            <a:r>
              <a:rPr lang="de-DE" sz="2400" b="1" i="1" dirty="0"/>
              <a:t>Einzelangaben</a:t>
            </a:r>
            <a:r>
              <a:rPr lang="de-DE" sz="2400" i="1" dirty="0"/>
              <a:t> </a:t>
            </a:r>
            <a:r>
              <a:rPr lang="de-DE" sz="2400" b="1" i="1" dirty="0"/>
              <a:t>über persönliche </a:t>
            </a:r>
            <a:r>
              <a:rPr lang="de-DE" sz="2400" i="1" dirty="0"/>
              <a:t>oder </a:t>
            </a:r>
            <a:r>
              <a:rPr lang="de-DE" sz="2400" b="1" i="1" dirty="0"/>
              <a:t>sachliche Verhältnisse nicht mehr </a:t>
            </a:r>
            <a:r>
              <a:rPr lang="de-DE" sz="2400" i="1" dirty="0"/>
              <a:t>oder nur mit einem unverhältnismäßig großen Aufwand an Zeit, Kosten und Arbeitskraft einer bestimmten oder bestimmbaren natürlichen Person </a:t>
            </a:r>
            <a:r>
              <a:rPr lang="de-DE" sz="2400" b="1" i="1" dirty="0"/>
              <a:t>zugeordnet werden können</a:t>
            </a:r>
            <a:r>
              <a:rPr lang="de-DE" sz="2400" i="1" dirty="0"/>
              <a:t>.“</a:t>
            </a:r>
            <a:endParaRPr lang="de-DE" sz="2400" dirty="0"/>
          </a:p>
          <a:p>
            <a:r>
              <a:rPr lang="de-DE" dirty="0"/>
              <a:t>Beispiel:</a:t>
            </a:r>
          </a:p>
          <a:p>
            <a:pPr lvl="1"/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6D8D959-20B4-4F67-A8C5-39B44AF41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26208"/>
              </p:ext>
            </p:extLst>
          </p:nvPr>
        </p:nvGraphicFramePr>
        <p:xfrm>
          <a:off x="683229" y="4572635"/>
          <a:ext cx="5676475" cy="1742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1996339505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14497159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00783384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444625488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032524690"/>
                    </a:ext>
                  </a:extLst>
                </a:gridCol>
              </a:tblGrid>
              <a:tr h="736924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3418"/>
                  </a:ext>
                </a:extLst>
              </a:tr>
              <a:tr h="515847"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536"/>
                  </a:ext>
                </a:extLst>
              </a:tr>
              <a:tr h="294770">
                <a:tc>
                  <a:txBody>
                    <a:bodyPr/>
                    <a:lstStyle/>
                    <a:p>
                      <a:r>
                        <a:rPr lang="de-D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7438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1028EF4-D1B8-4D35-AF6C-0801C513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9493"/>
              </p:ext>
            </p:extLst>
          </p:nvPr>
        </p:nvGraphicFramePr>
        <p:xfrm>
          <a:off x="8361449" y="4634751"/>
          <a:ext cx="3494928" cy="161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976">
                  <a:extLst>
                    <a:ext uri="{9D8B030D-6E8A-4147-A177-3AD203B41FA5}">
                      <a16:colId xmlns:a16="http://schemas.microsoft.com/office/drawing/2014/main" val="1996339505"/>
                    </a:ext>
                  </a:extLst>
                </a:gridCol>
                <a:gridCol w="1164976">
                  <a:extLst>
                    <a:ext uri="{9D8B030D-6E8A-4147-A177-3AD203B41FA5}">
                      <a16:colId xmlns:a16="http://schemas.microsoft.com/office/drawing/2014/main" val="444625488"/>
                    </a:ext>
                  </a:extLst>
                </a:gridCol>
                <a:gridCol w="1164976">
                  <a:extLst>
                    <a:ext uri="{9D8B030D-6E8A-4147-A177-3AD203B41FA5}">
                      <a16:colId xmlns:a16="http://schemas.microsoft.com/office/drawing/2014/main" val="2032524690"/>
                    </a:ext>
                  </a:extLst>
                </a:gridCol>
              </a:tblGrid>
              <a:tr h="736924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3418"/>
                  </a:ext>
                </a:extLst>
              </a:tr>
              <a:tr h="515847"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536"/>
                  </a:ext>
                </a:extLst>
              </a:tr>
              <a:tr h="294770">
                <a:tc>
                  <a:txBody>
                    <a:bodyPr/>
                    <a:lstStyle/>
                    <a:p>
                      <a:r>
                        <a:rPr lang="de-D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7438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7C2BC76-E900-4E8D-A60B-AF61F075DE4A}"/>
              </a:ext>
            </a:extLst>
          </p:cNvPr>
          <p:cNvSpPr/>
          <p:nvPr/>
        </p:nvSpPr>
        <p:spPr>
          <a:xfrm>
            <a:off x="6621694" y="5033049"/>
            <a:ext cx="1474342" cy="8219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2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F9B73-918A-44B7-A4C1-342D24E3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Pseudoanonymisierung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D507A-69DE-4AD0-A4E4-F405F02C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§ 3 Abs. 6a BDSG ist Pseudonymisieren</a:t>
            </a:r>
            <a:r>
              <a:rPr lang="de-DE" i="1" dirty="0"/>
              <a:t> „das </a:t>
            </a:r>
            <a:r>
              <a:rPr lang="de-DE" b="1" i="1" dirty="0"/>
              <a:t>Ersetzen</a:t>
            </a:r>
            <a:r>
              <a:rPr lang="de-DE" i="1" dirty="0"/>
              <a:t> des </a:t>
            </a:r>
            <a:r>
              <a:rPr lang="de-DE" b="1" i="1" dirty="0"/>
              <a:t>Namens</a:t>
            </a:r>
            <a:r>
              <a:rPr lang="de-DE" i="1" dirty="0"/>
              <a:t> und anderer </a:t>
            </a:r>
            <a:r>
              <a:rPr lang="de-DE" b="1" i="1" dirty="0"/>
              <a:t>Identifikationsmerkmale</a:t>
            </a:r>
            <a:r>
              <a:rPr lang="de-DE" i="1" dirty="0"/>
              <a:t> durch ein </a:t>
            </a:r>
            <a:r>
              <a:rPr lang="de-DE" b="1" i="1" dirty="0"/>
              <a:t>Kennzeichen </a:t>
            </a:r>
            <a:r>
              <a:rPr lang="de-DE" i="1" dirty="0"/>
              <a:t>zu dem Zweck, die </a:t>
            </a:r>
            <a:r>
              <a:rPr lang="de-DE" b="1" i="1" dirty="0"/>
              <a:t>Bestimmung</a:t>
            </a:r>
            <a:r>
              <a:rPr lang="de-DE" i="1" dirty="0"/>
              <a:t> des Betroffenen </a:t>
            </a:r>
            <a:r>
              <a:rPr lang="de-DE" b="1" i="1" dirty="0"/>
              <a:t>auszuschließen</a:t>
            </a:r>
            <a:r>
              <a:rPr lang="de-DE" i="1" dirty="0"/>
              <a:t> oder wesentlich zu </a:t>
            </a:r>
            <a:r>
              <a:rPr lang="de-DE" b="1" i="1" dirty="0"/>
              <a:t>erschweren</a:t>
            </a:r>
            <a:r>
              <a:rPr lang="de-DE" i="1" dirty="0"/>
              <a:t>.“</a:t>
            </a:r>
          </a:p>
          <a:p>
            <a:r>
              <a:rPr lang="de-DE" dirty="0"/>
              <a:t>Getrennte Zuordnung noch möglich.</a:t>
            </a:r>
          </a:p>
          <a:p>
            <a:r>
              <a:rPr lang="de-DE" dirty="0"/>
              <a:t>Beispiel:</a:t>
            </a:r>
          </a:p>
          <a:p>
            <a:endParaRPr lang="de-DE" i="1" dirty="0"/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8D8A4C3-4DCA-41F3-86EA-B60A296FE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38693"/>
              </p:ext>
            </p:extLst>
          </p:nvPr>
        </p:nvGraphicFramePr>
        <p:xfrm>
          <a:off x="462335" y="4799959"/>
          <a:ext cx="5676475" cy="1377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1996339505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14497159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00783384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444625488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032524690"/>
                    </a:ext>
                  </a:extLst>
                </a:gridCol>
              </a:tblGrid>
              <a:tr h="736924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3418"/>
                  </a:ext>
                </a:extLst>
              </a:tr>
              <a:tr h="515847"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536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7AD7332-AE45-4250-8065-D24E4E984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60994"/>
              </p:ext>
            </p:extLst>
          </p:nvPr>
        </p:nvGraphicFramePr>
        <p:xfrm>
          <a:off x="7864869" y="3764402"/>
          <a:ext cx="3405885" cy="1251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1996339505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444625488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032524690"/>
                    </a:ext>
                  </a:extLst>
                </a:gridCol>
              </a:tblGrid>
              <a:tr h="684309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3418"/>
                  </a:ext>
                </a:extLst>
              </a:tr>
              <a:tr h="567002"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53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EC82B1E-225B-41C9-83C4-69F6A8323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42083"/>
              </p:ext>
            </p:extLst>
          </p:nvPr>
        </p:nvGraphicFramePr>
        <p:xfrm>
          <a:off x="7864869" y="5217442"/>
          <a:ext cx="3405885" cy="1324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1996339505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14497159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00783384"/>
                    </a:ext>
                  </a:extLst>
                </a:gridCol>
              </a:tblGrid>
              <a:tr h="684309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3418"/>
                  </a:ext>
                </a:extLst>
              </a:tr>
              <a:tr h="567002"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Mustermann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536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F427CE1-F743-482F-9B14-01BB437C8AAC}"/>
              </a:ext>
            </a:extLst>
          </p:cNvPr>
          <p:cNvSpPr/>
          <p:nvPr/>
        </p:nvSpPr>
        <p:spPr>
          <a:xfrm>
            <a:off x="6514675" y="4799959"/>
            <a:ext cx="970049" cy="712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85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D6204-E770-41C9-82B6-391E0E8C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Verschlüsselung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18F5B-A047-418A-9C68-BC2BC4C8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0126E30-6946-4F58-B5BE-DD7EB63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32395"/>
              </p:ext>
            </p:extLst>
          </p:nvPr>
        </p:nvGraphicFramePr>
        <p:xfrm>
          <a:off x="308223" y="2524233"/>
          <a:ext cx="5676475" cy="1377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1996339505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14497159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00783384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444625488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032524690"/>
                    </a:ext>
                  </a:extLst>
                </a:gridCol>
              </a:tblGrid>
              <a:tr h="736924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 Aufgabe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3418"/>
                  </a:ext>
                </a:extLst>
              </a:tr>
              <a:tr h="515847"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536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E7DA848-68AE-44A4-8F76-0D0FCD3E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51972"/>
              </p:ext>
            </p:extLst>
          </p:nvPr>
        </p:nvGraphicFramePr>
        <p:xfrm>
          <a:off x="6383674" y="2524233"/>
          <a:ext cx="5676475" cy="1252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295">
                  <a:extLst>
                    <a:ext uri="{9D8B030D-6E8A-4147-A177-3AD203B41FA5}">
                      <a16:colId xmlns:a16="http://schemas.microsoft.com/office/drawing/2014/main" val="1996339505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14497159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600783384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444625488"/>
                    </a:ext>
                  </a:extLst>
                </a:gridCol>
                <a:gridCol w="1135295">
                  <a:extLst>
                    <a:ext uri="{9D8B030D-6E8A-4147-A177-3AD203B41FA5}">
                      <a16:colId xmlns:a16="http://schemas.microsoft.com/office/drawing/2014/main" val="2032524690"/>
                    </a:ext>
                  </a:extLst>
                </a:gridCol>
              </a:tblGrid>
              <a:tr h="736924">
                <a:tc>
                  <a:txBody>
                    <a:bodyPr/>
                    <a:lstStyle/>
                    <a:p>
                      <a:r>
                        <a:rPr lang="de-DE" dirty="0"/>
                        <a:t>81h8dh8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Uwhd19d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A8whd28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A8whd1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28hda2d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3418"/>
                  </a:ext>
                </a:extLst>
              </a:tr>
              <a:tr h="515847">
                <a:tc>
                  <a:txBody>
                    <a:bodyPr/>
                    <a:lstStyle/>
                    <a:p>
                      <a:r>
                        <a:rPr lang="de-DE" dirty="0"/>
                        <a:t>28hd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Ahd881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Dha8d2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8hdai92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8hdai92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79536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CA2BC73-1FF0-44F6-9B87-8B1F0DF0FD2F}"/>
              </a:ext>
            </a:extLst>
          </p:cNvPr>
          <p:cNvSpPr/>
          <p:nvPr/>
        </p:nvSpPr>
        <p:spPr>
          <a:xfrm>
            <a:off x="5748391" y="1505164"/>
            <a:ext cx="945222" cy="8424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62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120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</vt:lpstr>
      <vt:lpstr>Datenschutz und Learning Analytics</vt:lpstr>
      <vt:lpstr>Learning Analytics</vt:lpstr>
      <vt:lpstr>Datenschutz-Grundverordnung (DSGVO)</vt:lpstr>
      <vt:lpstr>Bundesdatenschutzgesetz (BDSG)</vt:lpstr>
      <vt:lpstr>Problemstellung</vt:lpstr>
      <vt:lpstr>Lösungsansatz</vt:lpstr>
      <vt:lpstr>Anonymisierung</vt:lpstr>
      <vt:lpstr>Pseudoanonymisierung</vt:lpstr>
      <vt:lpstr>Verschlüsselung</vt:lpstr>
      <vt:lpstr>Vorgehensweise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– Datenschutz und Learning Analytics</dc:title>
  <dc:creator>Niklas Kreutzarek</dc:creator>
  <cp:lastModifiedBy>Niklas Kreutzarek</cp:lastModifiedBy>
  <cp:revision>17</cp:revision>
  <dcterms:created xsi:type="dcterms:W3CDTF">2019-05-16T21:19:12Z</dcterms:created>
  <dcterms:modified xsi:type="dcterms:W3CDTF">2019-05-17T07:09:25Z</dcterms:modified>
</cp:coreProperties>
</file>