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411" r:id="rId2"/>
    <p:sldId id="382" r:id="rId3"/>
    <p:sldId id="403" r:id="rId4"/>
    <p:sldId id="425" r:id="rId5"/>
    <p:sldId id="430" r:id="rId6"/>
    <p:sldId id="426" r:id="rId7"/>
    <p:sldId id="428" r:id="rId8"/>
    <p:sldId id="427" r:id="rId9"/>
    <p:sldId id="431" r:id="rId10"/>
    <p:sldId id="432" r:id="rId11"/>
    <p:sldId id="404" r:id="rId12"/>
    <p:sldId id="424" r:id="rId13"/>
    <p:sldId id="416" r:id="rId14"/>
    <p:sldId id="417" r:id="rId15"/>
    <p:sldId id="413" r:id="rId16"/>
    <p:sldId id="429" r:id="rId17"/>
    <p:sldId id="412" r:id="rId1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B6B6B6"/>
    <a:srgbClr val="CCDAEC"/>
    <a:srgbClr val="BACDE4"/>
    <a:srgbClr val="AEC5E0"/>
    <a:srgbClr val="A4BDDC"/>
    <a:srgbClr val="DEDEDE"/>
    <a:srgbClr val="ECECEC"/>
    <a:srgbClr val="FBFDA9"/>
    <a:srgbClr val="FDF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6353" autoAdjust="0"/>
  </p:normalViewPr>
  <p:slideViewPr>
    <p:cSldViewPr>
      <p:cViewPr varScale="1">
        <p:scale>
          <a:sx n="114" d="100"/>
          <a:sy n="114" d="100"/>
        </p:scale>
        <p:origin x="11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735FCA7-B821-4F90-B413-E275E11AE646}" type="datetimeFigureOut">
              <a:rPr lang="ko-KR" altLang="en-US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C3BB64A-CC2D-4C54-9771-87272684383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339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CC87D7-ADCC-44F4-837A-B0E75B304896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061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CC87D7-ADCC-44F4-837A-B0E75B304896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331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CC87D7-ADCC-44F4-837A-B0E75B304896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405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CC87D7-ADCC-44F4-837A-B0E75B304896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861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CC87D7-ADCC-44F4-837A-B0E75B304896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501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CC87D7-ADCC-44F4-837A-B0E75B304896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76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CC87D7-ADCC-44F4-837A-B0E75B304896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36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CC87D7-ADCC-44F4-837A-B0E75B304896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170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81D9E1-45EC-4B30-A7C4-37099BA01810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CC87D7-ADCC-44F4-837A-B0E75B304896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3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CC87D7-ADCC-44F4-837A-B0E75B304896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8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CC87D7-ADCC-44F4-837A-B0E75B304896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613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CC87D7-ADCC-44F4-837A-B0E75B304896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849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CC87D7-ADCC-44F4-837A-B0E75B304896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00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CC87D7-ADCC-44F4-837A-B0E75B304896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24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CC87D7-ADCC-44F4-837A-B0E75B304896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87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022E1-D204-49C9-A165-95F4107C3D89}" type="datetimeFigureOut">
              <a:rPr lang="ko-KR" altLang="en-US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241F7-0B15-4204-BC7F-8D57D8D446A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28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BBD19-3DCA-44AB-96C9-15B2ACCA37DE}" type="datetimeFigureOut">
              <a:rPr lang="ko-KR" altLang="en-US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FE09B-DB8D-4963-995F-F0172DB670F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1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1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1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4DEAA-0C04-489E-87BA-94F741172276}" type="datetimeFigureOut">
              <a:rPr lang="ko-KR" altLang="en-US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A427A-00F4-423F-A359-797184DC7D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8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0D739-78D7-447B-91A5-81D9D61C94A0}" type="datetimeFigureOut">
              <a:rPr lang="ko-KR" altLang="en-US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8D91F-BFE3-4593-AE58-F94E4DBDB17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4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017B5-6549-4703-B6B3-03594DDF5194}" type="datetimeFigureOut">
              <a:rPr lang="ko-KR" altLang="en-US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EECDB-7D83-400D-9FCB-1C3E655E6B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1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600201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86D40-4D21-4DC8-9995-61214065396D}" type="datetimeFigureOut">
              <a:rPr lang="ko-KR" altLang="en-US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B270A-F824-429D-8D32-490FEC42150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23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4CD48-63DC-40BD-A7C0-6CC08039E171}" type="datetimeFigureOut">
              <a:rPr lang="ko-KR" altLang="en-US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B1A6E-C7BF-4D27-9230-997D3C435A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70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406E2-4AC9-4934-AE4F-0A3853919DF3}" type="datetimeFigureOut">
              <a:rPr lang="ko-KR" altLang="en-US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0B2BD-CD83-4D5C-9A62-69428EAA19C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87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AF04F-6202-4BF6-AF56-4B7988181E15}" type="datetimeFigureOut">
              <a:rPr lang="ko-KR" altLang="en-US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73FAA-A024-4F98-BEDE-4FEA7C70DD2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14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953B7-77D3-4872-8F45-BFC4BE598247}" type="datetimeFigureOut">
              <a:rPr lang="ko-KR" altLang="en-US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6E08A-DA53-46E8-BD0D-107357A3F7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9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BF017-229C-4574-849F-8E387F47A920}" type="datetimeFigureOut">
              <a:rPr lang="ko-KR" altLang="en-US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2DC7-BC75-4574-A6CF-0EDAD12193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6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DC83406-2CB8-4720-BA9F-097878F3433A}" type="datetimeFigureOut">
              <a:rPr lang="ko-KR" altLang="en-US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984BE1B-C2E6-462D-8959-F823E63C26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36712"/>
            <a:ext cx="9144000" cy="5256584"/>
          </a:xfrm>
          <a:prstGeom prst="rect">
            <a:avLst/>
          </a:prstGeom>
          <a:solidFill>
            <a:srgbClr val="CCDAEC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4509120"/>
            <a:ext cx="1944216" cy="504056"/>
          </a:xfrm>
          <a:prstGeom prst="rect">
            <a:avLst/>
          </a:prstGeom>
          <a:noFill/>
          <a:ln w="1397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류찬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39552" y="2204864"/>
            <a:ext cx="6192688" cy="1192198"/>
            <a:chOff x="1907704" y="2423790"/>
            <a:chExt cx="6192688" cy="1192198"/>
          </a:xfrm>
        </p:grpSpPr>
        <p:sp>
          <p:nvSpPr>
            <p:cNvPr id="17" name="TextBox 16"/>
            <p:cNvSpPr txBox="1"/>
            <p:nvPr/>
          </p:nvSpPr>
          <p:spPr>
            <a:xfrm>
              <a:off x="1907704" y="2423790"/>
              <a:ext cx="619268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50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PHP </a:t>
              </a:r>
              <a:r>
                <a:rPr kumimoji="0" lang="ko-KR" altLang="en-US" sz="3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50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스터디</a:t>
              </a:r>
              <a:endParaRPr kumimoji="0"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한컴 윤고딕 230" pitchFamily="18" charset="-127"/>
                <a:ea typeface="한컴 윤고딕 23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67744" y="3215878"/>
              <a:ext cx="51125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한컴 윤고딕 230" pitchFamily="18" charset="-127"/>
                  <a:ea typeface="한컴 윤고딕 230" pitchFamily="18" charset="-127"/>
                </a:rPr>
                <a:t>PHP </a:t>
              </a:r>
              <a:r>
                <a:rPr lang="ko-KR" altLang="en-US" sz="2000" dirty="0">
                  <a:latin typeface="한컴 윤고딕 230" pitchFamily="18" charset="-127"/>
                  <a:ea typeface="한컴 윤고딕 230" pitchFamily="18" charset="-127"/>
                </a:rPr>
                <a:t>게시판 제작하기 </a:t>
              </a:r>
              <a:r>
                <a:rPr lang="en-US" altLang="ko-KR" sz="2000" dirty="0">
                  <a:latin typeface="한컴 윤고딕 230" pitchFamily="18" charset="-127"/>
                  <a:ea typeface="한컴 윤고딕 230" pitchFamily="18" charset="-127"/>
                </a:rPr>
                <a:t>– </a:t>
              </a:r>
              <a:r>
                <a:rPr lang="ko-KR" altLang="en-US" sz="2000" dirty="0">
                  <a:latin typeface="한컴 윤고딕 230" pitchFamily="18" charset="-127"/>
                  <a:ea typeface="한컴 윤고딕 230" pitchFamily="18" charset="-127"/>
                </a:rPr>
                <a:t>코드 리뷰 </a:t>
              </a:r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36" y="1139517"/>
            <a:ext cx="4176464" cy="4937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각 삼각형 8"/>
          <p:cNvSpPr/>
          <p:nvPr/>
        </p:nvSpPr>
        <p:spPr>
          <a:xfrm rot="10800000">
            <a:off x="8604448" y="836712"/>
            <a:ext cx="539552" cy="64807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7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0840E7-FDF6-4DFD-B3B9-8ACCF6B9E037}"/>
              </a:ext>
            </a:extLst>
          </p:cNvPr>
          <p:cNvSpPr/>
          <p:nvPr/>
        </p:nvSpPr>
        <p:spPr>
          <a:xfrm>
            <a:off x="467544" y="6381328"/>
            <a:ext cx="8172000" cy="1154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9CB090-25DE-496A-89E6-AF4BCDE659A4}"/>
              </a:ext>
            </a:extLst>
          </p:cNvPr>
          <p:cNvSpPr/>
          <p:nvPr/>
        </p:nvSpPr>
        <p:spPr>
          <a:xfrm>
            <a:off x="469821" y="395372"/>
            <a:ext cx="2204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r>
              <a:rPr kumimoji="0" lang="en-US" altLang="ko-KR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DataBase</a:t>
            </a:r>
            <a:r>
              <a:rPr kumimoji="0"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(reply)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394629D-D214-4942-80B7-0B7329A4528F}"/>
              </a:ext>
            </a:extLst>
          </p:cNvPr>
          <p:cNvGrpSpPr/>
          <p:nvPr/>
        </p:nvGrpSpPr>
        <p:grpSpPr>
          <a:xfrm>
            <a:off x="504456" y="1196752"/>
            <a:ext cx="8172000" cy="5040560"/>
            <a:chOff x="504456" y="986576"/>
            <a:chExt cx="8172000" cy="404232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C8583C8-A4C5-4B6E-8721-3FE05B3D2E72}"/>
                </a:ext>
              </a:extLst>
            </p:cNvPr>
            <p:cNvSpPr/>
            <p:nvPr/>
          </p:nvSpPr>
          <p:spPr>
            <a:xfrm>
              <a:off x="504456" y="986576"/>
              <a:ext cx="8135088" cy="4042326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id="{B227E895-36B9-4EAA-943B-35762BFC00E4}"/>
                </a:ext>
              </a:extLst>
            </p:cNvPr>
            <p:cNvSpPr txBox="1"/>
            <p:nvPr/>
          </p:nvSpPr>
          <p:spPr>
            <a:xfrm>
              <a:off x="683568" y="1058584"/>
              <a:ext cx="7992888" cy="246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marL="285750" indent="-285750">
                <a:buFont typeface="Wingdings" pitchFamily="2" charset="2"/>
                <a:buChar char="§"/>
              </a:pPr>
              <a:endParaRPr lang="en-US" altLang="ko-KR" sz="1400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5E8AF3C-3845-4AF2-89B8-BB30DB8C5C58}"/>
              </a:ext>
            </a:extLst>
          </p:cNvPr>
          <p:cNvSpPr txBox="1"/>
          <p:nvPr/>
        </p:nvSpPr>
        <p:spPr>
          <a:xfrm>
            <a:off x="1619672" y="3557462"/>
            <a:ext cx="68407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Reply_writer</a:t>
            </a:r>
            <a:r>
              <a:rPr lang="en-US" altLang="ko-KR" sz="1400" dirty="0"/>
              <a:t>	: </a:t>
            </a:r>
            <a:r>
              <a:rPr lang="ko-KR" altLang="en-US" sz="1400" dirty="0"/>
              <a:t>작성자</a:t>
            </a:r>
            <a:r>
              <a:rPr lang="en-US" altLang="ko-KR" sz="1400" dirty="0"/>
              <a:t>, </a:t>
            </a:r>
            <a:r>
              <a:rPr lang="ko-KR" altLang="en-US" sz="1400" dirty="0"/>
              <a:t>세션에 적용된 </a:t>
            </a:r>
            <a:r>
              <a:rPr lang="en-US" altLang="ko-KR" sz="1400" dirty="0"/>
              <a:t>username</a:t>
            </a:r>
            <a:r>
              <a:rPr lang="ko-KR" altLang="en-US" sz="1400" dirty="0"/>
              <a:t>을 사용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Reply_comment</a:t>
            </a:r>
            <a:r>
              <a:rPr lang="en-US" altLang="ko-KR" sz="1400" dirty="0"/>
              <a:t>	: </a:t>
            </a:r>
            <a:r>
              <a:rPr lang="ko-KR" altLang="en-US" sz="1400" dirty="0"/>
              <a:t>댓글 내용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Reply_class</a:t>
            </a:r>
            <a:r>
              <a:rPr lang="en-US" altLang="ko-KR" sz="1400" dirty="0"/>
              <a:t>		: </a:t>
            </a:r>
            <a:r>
              <a:rPr lang="ko-KR" altLang="en-US" sz="1400" dirty="0"/>
              <a:t>댓글 </a:t>
            </a:r>
            <a:r>
              <a:rPr lang="en-US" altLang="ko-KR" sz="1400" dirty="0"/>
              <a:t>/ </a:t>
            </a:r>
            <a:r>
              <a:rPr lang="ko-KR" altLang="en-US" sz="1400" dirty="0" err="1"/>
              <a:t>대댓글</a:t>
            </a:r>
            <a:r>
              <a:rPr lang="ko-KR" altLang="en-US" sz="1400" dirty="0"/>
              <a:t> 분류</a:t>
            </a:r>
            <a:r>
              <a:rPr lang="en-US" altLang="ko-KR" sz="1400" dirty="0"/>
              <a:t>(0</a:t>
            </a:r>
            <a:r>
              <a:rPr lang="ko-KR" altLang="en-US" sz="1400" dirty="0"/>
              <a:t>이면 댓글</a:t>
            </a:r>
            <a:r>
              <a:rPr lang="en-US" altLang="ko-KR" sz="1400" dirty="0"/>
              <a:t>, 1</a:t>
            </a:r>
            <a:r>
              <a:rPr lang="ko-KR" altLang="en-US" sz="1400" dirty="0"/>
              <a:t>이면 </a:t>
            </a:r>
            <a:r>
              <a:rPr lang="ko-KR" altLang="en-US" sz="1400" dirty="0" err="1"/>
              <a:t>대댓글</a:t>
            </a:r>
            <a:r>
              <a:rPr lang="en-US" altLang="ko-KR" sz="1400" dirty="0"/>
              <a:t>).</a:t>
            </a:r>
          </a:p>
          <a:p>
            <a:r>
              <a:rPr lang="en-US" altLang="ko-KR" sz="1400" dirty="0" err="1"/>
              <a:t>Reply_order</a:t>
            </a:r>
            <a:r>
              <a:rPr lang="en-US" altLang="ko-KR" sz="1400" dirty="0"/>
              <a:t>	: </a:t>
            </a:r>
            <a:r>
              <a:rPr lang="ko-KR" altLang="en-US" sz="1400" dirty="0"/>
              <a:t>댓글 </a:t>
            </a:r>
            <a:r>
              <a:rPr lang="en-US" altLang="ko-KR" sz="1400" dirty="0"/>
              <a:t>/ </a:t>
            </a:r>
            <a:r>
              <a:rPr lang="ko-KR" altLang="en-US" sz="1400" dirty="0" err="1"/>
              <a:t>대댓글</a:t>
            </a:r>
            <a:r>
              <a:rPr lang="ko-KR" altLang="en-US" sz="1400" dirty="0"/>
              <a:t> 위치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Rreply_order</a:t>
            </a:r>
            <a:r>
              <a:rPr lang="en-US" altLang="ko-KR" sz="1400" dirty="0"/>
              <a:t>	: </a:t>
            </a:r>
            <a:r>
              <a:rPr lang="ko-KR" altLang="en-US" sz="1400" dirty="0" err="1"/>
              <a:t>대댓글</a:t>
            </a:r>
            <a:r>
              <a:rPr lang="ko-KR" altLang="en-US" sz="1400" dirty="0"/>
              <a:t> 위치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boardnumber</a:t>
            </a:r>
            <a:r>
              <a:rPr lang="en-US" altLang="ko-KR" sz="1400" dirty="0"/>
              <a:t>	: </a:t>
            </a:r>
            <a:r>
              <a:rPr lang="ko-KR" altLang="en-US" sz="1400" dirty="0"/>
              <a:t>게시글 번호</a:t>
            </a:r>
            <a:endParaRPr lang="en-US" altLang="ko-KR" sz="1400" dirty="0"/>
          </a:p>
          <a:p>
            <a:endParaRPr lang="en-US" altLang="ko-KR" sz="1400" dirty="0"/>
          </a:p>
          <a:p>
            <a:pPr algn="r"/>
            <a:r>
              <a:rPr lang="ko-KR" altLang="en-US" sz="1200" dirty="0">
                <a:solidFill>
                  <a:schemeClr val="accent2"/>
                </a:solidFill>
              </a:rPr>
              <a:t>→ </a:t>
            </a:r>
            <a:r>
              <a:rPr lang="en-US" altLang="ko-KR" sz="1200" dirty="0">
                <a:solidFill>
                  <a:schemeClr val="accent2"/>
                </a:solidFill>
              </a:rPr>
              <a:t>DB id </a:t>
            </a:r>
            <a:r>
              <a:rPr lang="ko-KR" altLang="en-US" sz="1200" dirty="0">
                <a:solidFill>
                  <a:schemeClr val="accent2"/>
                </a:solidFill>
              </a:rPr>
              <a:t>없음</a:t>
            </a:r>
            <a:r>
              <a:rPr lang="en-US" altLang="ko-KR" sz="1200" dirty="0">
                <a:solidFill>
                  <a:schemeClr val="accent2"/>
                </a:solidFill>
              </a:rPr>
              <a:t>.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E41AA4-2C2B-41F1-94E5-38EEB2C2B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40430"/>
            <a:ext cx="35052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8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5C2C4A40-5191-4D9E-9030-C45CD7D1E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30759"/>
              </p:ext>
            </p:extLst>
          </p:nvPr>
        </p:nvGraphicFramePr>
        <p:xfrm>
          <a:off x="539552" y="2895208"/>
          <a:ext cx="8099992" cy="31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719924898"/>
                    </a:ext>
                  </a:extLst>
                </a:gridCol>
                <a:gridCol w="5867744">
                  <a:extLst>
                    <a:ext uri="{9D8B030D-6E8A-4147-A177-3AD203B41FA5}">
                      <a16:colId xmlns:a16="http://schemas.microsoft.com/office/drawing/2014/main" val="2991852270"/>
                    </a:ext>
                  </a:extLst>
                </a:gridCol>
              </a:tblGrid>
              <a:tr h="312608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350" marB="343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b="1" dirty="0">
                        <a:solidFill>
                          <a:srgbClr val="002060"/>
                        </a:solidFill>
                      </a:endParaRPr>
                    </a:p>
                  </a:txBody>
                  <a:tcPr marT="34350" marB="343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132068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67544" y="6381328"/>
            <a:ext cx="8172000" cy="1154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76464" y="1700808"/>
            <a:ext cx="8099992" cy="864096"/>
            <a:chOff x="576464" y="1484784"/>
            <a:chExt cx="8099992" cy="864096"/>
          </a:xfrm>
        </p:grpSpPr>
        <p:sp>
          <p:nvSpPr>
            <p:cNvPr id="18" name="직사각형 17"/>
            <p:cNvSpPr/>
            <p:nvPr/>
          </p:nvSpPr>
          <p:spPr>
            <a:xfrm>
              <a:off x="576464" y="1484784"/>
              <a:ext cx="8027984" cy="864096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6B10C1-8116-40C7-AFCC-D78050BF520A}"/>
                </a:ext>
              </a:extLst>
            </p:cNvPr>
            <p:cNvSpPr txBox="1"/>
            <p:nvPr/>
          </p:nvSpPr>
          <p:spPr>
            <a:xfrm>
              <a:off x="683568" y="1630541"/>
              <a:ext cx="7992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+mn-lt"/>
                  <a:ea typeface="+mj-ea"/>
                </a:rPr>
                <a:t>Session </a:t>
              </a:r>
              <a:r>
                <a:rPr lang="ko-KR" altLang="en-US" dirty="0">
                  <a:latin typeface="+mn-lt"/>
                  <a:ea typeface="+mj-ea"/>
                </a:rPr>
                <a:t>유무에 따라 다른 화면 출력</a:t>
              </a:r>
              <a:r>
                <a:rPr lang="en-US" altLang="ko-KR" dirty="0">
                  <a:latin typeface="+mn-lt"/>
                  <a:ea typeface="+mj-ea"/>
                </a:rPr>
                <a:t>(</a:t>
              </a:r>
              <a:r>
                <a:rPr lang="ko-KR" altLang="en-US" dirty="0">
                  <a:latin typeface="+mn-lt"/>
                  <a:ea typeface="+mj-ea"/>
                </a:rPr>
                <a:t>로그인</a:t>
              </a:r>
              <a:r>
                <a:rPr lang="en-US" altLang="ko-KR" dirty="0">
                  <a:latin typeface="+mn-lt"/>
                  <a:ea typeface="+mj-ea"/>
                </a:rPr>
                <a:t>/</a:t>
              </a:r>
              <a:r>
                <a:rPr lang="ko-KR" altLang="en-US" dirty="0">
                  <a:latin typeface="+mn-lt"/>
                  <a:ea typeface="+mj-ea"/>
                </a:rPr>
                <a:t>비로그인</a:t>
              </a:r>
              <a:r>
                <a:rPr lang="en-US" altLang="ko-KR" dirty="0">
                  <a:latin typeface="+mn-lt"/>
                  <a:ea typeface="+mj-ea"/>
                </a:rPr>
                <a:t>)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67544" y="546370"/>
            <a:ext cx="817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755576" y="908720"/>
            <a:ext cx="6120678" cy="369332"/>
            <a:chOff x="755576" y="971436"/>
            <a:chExt cx="6120678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827583" y="971436"/>
              <a:ext cx="6048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  <a:ea typeface="+mn-ea"/>
                </a:rPr>
                <a:t>1. Main </a:t>
              </a:r>
              <a:r>
                <a:rPr lang="ko-KR" altLang="en-US" dirty="0">
                  <a:latin typeface="+mn-ea"/>
                  <a:ea typeface="+mn-ea"/>
                </a:rPr>
                <a:t>화면에서 구현한 주요 기능</a:t>
              </a:r>
              <a:r>
                <a:rPr lang="en-US" altLang="ko-KR" dirty="0">
                  <a:latin typeface="+mn-ea"/>
                  <a:ea typeface="+mn-ea"/>
                </a:rPr>
                <a:t>(</a:t>
              </a:r>
              <a:r>
                <a:rPr lang="ko-KR" altLang="en-US" dirty="0">
                  <a:latin typeface="+mn-ea"/>
                  <a:ea typeface="+mn-ea"/>
                </a:rPr>
                <a:t>비로그인</a:t>
              </a:r>
              <a:r>
                <a:rPr lang="en-US" altLang="ko-KR" dirty="0">
                  <a:latin typeface="+mn-ea"/>
                  <a:ea typeface="+mn-ea"/>
                </a:rPr>
                <a:t>)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755576" y="980728"/>
              <a:ext cx="0" cy="36004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915816" y="2852656"/>
            <a:ext cx="5256584" cy="3224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1" dirty="0">
                <a:solidFill>
                  <a:srgbClr val="002060"/>
                </a:solidFill>
                <a:latin typeface="+mn-ea"/>
                <a:ea typeface="+mn-ea"/>
              </a:rPr>
              <a:t>회원가입</a:t>
            </a:r>
            <a:endParaRPr lang="en-US" altLang="ko-KR" sz="1600" b="1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  → 회원가입 중 아이디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전화번호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닉네임의 중복 시 실패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.</a:t>
            </a: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endParaRPr lang="en-US" altLang="ko-KR" sz="12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 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→ 회원가입을 통해 만들어진 닉네임을 세션으로 활용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1" dirty="0">
                <a:solidFill>
                  <a:srgbClr val="002060"/>
                </a:solidFill>
                <a:latin typeface="+mn-ea"/>
                <a:ea typeface="+mn-ea"/>
              </a:rPr>
              <a:t>아이디 찾기</a:t>
            </a:r>
            <a:endParaRPr lang="en-US" altLang="ko-KR" sz="1600" b="1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 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→ 전화번호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닉네임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생년월일을 활용해 아이디 찾기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.</a:t>
            </a:r>
            <a:r>
              <a:rPr lang="en-US" altLang="ko-KR" sz="1600" dirty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endParaRPr lang="en-US" altLang="ko-KR" sz="1200" dirty="0">
              <a:solidFill>
                <a:srgbClr val="002060"/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1" dirty="0">
                <a:solidFill>
                  <a:srgbClr val="002060"/>
                </a:solidFill>
                <a:latin typeface="+mn-ea"/>
                <a:ea typeface="+mn-ea"/>
              </a:rPr>
              <a:t>비밀번호 찾기</a:t>
            </a:r>
            <a:endParaRPr lang="en-US" altLang="ko-KR" sz="1600" b="1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 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→ 아이디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닉네임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전화번호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생년월일을 활용해 아이디 찾기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.</a:t>
            </a:r>
            <a:r>
              <a:rPr lang="en-US" altLang="ko-KR" sz="1600" dirty="0">
                <a:solidFill>
                  <a:srgbClr val="002060"/>
                </a:solidFill>
                <a:latin typeface="+mn-ea"/>
                <a:ea typeface="+mn-ea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1" dirty="0">
                <a:solidFill>
                  <a:srgbClr val="002060"/>
                </a:solidFill>
                <a:latin typeface="+mn-ea"/>
                <a:ea typeface="+mn-ea"/>
              </a:rPr>
              <a:t>로그인</a:t>
            </a:r>
            <a:endParaRPr lang="en-US" altLang="ko-KR" sz="1600" b="1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endParaRPr lang="en-US" altLang="ko-KR" sz="1200" b="1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201954-D96B-4F4F-BD1A-B23656EF68FC}"/>
              </a:ext>
            </a:extLst>
          </p:cNvPr>
          <p:cNvSpPr/>
          <p:nvPr/>
        </p:nvSpPr>
        <p:spPr>
          <a:xfrm>
            <a:off x="469821" y="75352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r>
              <a:rPr kumimoji="0"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기능 정리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6652446-2A3A-4CE2-8B55-CB793DF32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64" y="4146887"/>
            <a:ext cx="1898512" cy="10103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C04AD0-212B-4095-904D-2DCF90BBC501}"/>
              </a:ext>
            </a:extLst>
          </p:cNvPr>
          <p:cNvSpPr txBox="1"/>
          <p:nvPr/>
        </p:nvSpPr>
        <p:spPr>
          <a:xfrm>
            <a:off x="683568" y="3786847"/>
            <a:ext cx="189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비로그인</a:t>
            </a:r>
          </a:p>
        </p:txBody>
      </p:sp>
    </p:spTree>
    <p:extLst>
      <p:ext uri="{BB962C8B-B14F-4D97-AF65-F5344CB8AC3E}">
        <p14:creationId xmlns:p14="http://schemas.microsoft.com/office/powerpoint/2010/main" val="177341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5C2C4A40-5191-4D9E-9030-C45CD7D1EA13}"/>
              </a:ext>
            </a:extLst>
          </p:cNvPr>
          <p:cNvGraphicFramePr>
            <a:graphicFrameLocks noGrp="1"/>
          </p:cNvGraphicFramePr>
          <p:nvPr/>
        </p:nvGraphicFramePr>
        <p:xfrm>
          <a:off x="539552" y="2895208"/>
          <a:ext cx="8099992" cy="31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719924898"/>
                    </a:ext>
                  </a:extLst>
                </a:gridCol>
                <a:gridCol w="5867744">
                  <a:extLst>
                    <a:ext uri="{9D8B030D-6E8A-4147-A177-3AD203B41FA5}">
                      <a16:colId xmlns:a16="http://schemas.microsoft.com/office/drawing/2014/main" val="2991852270"/>
                    </a:ext>
                  </a:extLst>
                </a:gridCol>
              </a:tblGrid>
              <a:tr h="312608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350" marB="343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b="1" dirty="0">
                        <a:solidFill>
                          <a:srgbClr val="002060"/>
                        </a:solidFill>
                      </a:endParaRPr>
                    </a:p>
                  </a:txBody>
                  <a:tcPr marT="34350" marB="343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132068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67544" y="6381328"/>
            <a:ext cx="8172000" cy="1154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76464" y="1700808"/>
            <a:ext cx="8099992" cy="864096"/>
            <a:chOff x="576464" y="1484784"/>
            <a:chExt cx="8099992" cy="864096"/>
          </a:xfrm>
        </p:grpSpPr>
        <p:sp>
          <p:nvSpPr>
            <p:cNvPr id="18" name="직사각형 17"/>
            <p:cNvSpPr/>
            <p:nvPr/>
          </p:nvSpPr>
          <p:spPr>
            <a:xfrm>
              <a:off x="576464" y="1484784"/>
              <a:ext cx="8027984" cy="864096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6B10C1-8116-40C7-AFCC-D78050BF520A}"/>
                </a:ext>
              </a:extLst>
            </p:cNvPr>
            <p:cNvSpPr txBox="1"/>
            <p:nvPr/>
          </p:nvSpPr>
          <p:spPr>
            <a:xfrm>
              <a:off x="683568" y="1630541"/>
              <a:ext cx="7992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+mn-lt"/>
                  <a:ea typeface="+mj-ea"/>
                </a:rPr>
                <a:t>Session </a:t>
              </a:r>
              <a:r>
                <a:rPr lang="ko-KR" altLang="en-US" dirty="0">
                  <a:latin typeface="+mn-lt"/>
                  <a:ea typeface="+mj-ea"/>
                </a:rPr>
                <a:t>유무에 따라 다른 화면 출력</a:t>
              </a:r>
              <a:r>
                <a:rPr lang="en-US" altLang="ko-KR" dirty="0">
                  <a:latin typeface="+mn-lt"/>
                  <a:ea typeface="+mj-ea"/>
                </a:rPr>
                <a:t>(</a:t>
              </a:r>
              <a:r>
                <a:rPr lang="ko-KR" altLang="en-US" dirty="0">
                  <a:latin typeface="+mn-lt"/>
                  <a:ea typeface="+mj-ea"/>
                </a:rPr>
                <a:t>로그인</a:t>
              </a:r>
              <a:r>
                <a:rPr lang="en-US" altLang="ko-KR" dirty="0">
                  <a:latin typeface="+mn-lt"/>
                  <a:ea typeface="+mj-ea"/>
                </a:rPr>
                <a:t>/</a:t>
              </a:r>
              <a:r>
                <a:rPr lang="ko-KR" altLang="en-US" dirty="0">
                  <a:latin typeface="+mn-lt"/>
                  <a:ea typeface="+mj-ea"/>
                </a:rPr>
                <a:t>비로그인</a:t>
              </a:r>
              <a:r>
                <a:rPr lang="en-US" altLang="ko-KR" dirty="0">
                  <a:latin typeface="+mn-lt"/>
                  <a:ea typeface="+mj-ea"/>
                </a:rPr>
                <a:t>)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67544" y="546370"/>
            <a:ext cx="817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755576" y="908720"/>
            <a:ext cx="6120678" cy="369332"/>
            <a:chOff x="755576" y="971436"/>
            <a:chExt cx="6120678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827583" y="971436"/>
              <a:ext cx="6048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  <a:ea typeface="+mn-ea"/>
                </a:rPr>
                <a:t>1. Main </a:t>
              </a:r>
              <a:r>
                <a:rPr lang="ko-KR" altLang="en-US" dirty="0">
                  <a:latin typeface="+mn-ea"/>
                  <a:ea typeface="+mn-ea"/>
                </a:rPr>
                <a:t>화면에서 구현한 주요 기능</a:t>
              </a:r>
              <a:r>
                <a:rPr lang="en-US" altLang="ko-KR" dirty="0">
                  <a:latin typeface="+mn-ea"/>
                  <a:ea typeface="+mn-ea"/>
                </a:rPr>
                <a:t>(</a:t>
              </a:r>
              <a:r>
                <a:rPr lang="ko-KR" altLang="en-US" dirty="0">
                  <a:latin typeface="+mn-ea"/>
                  <a:ea typeface="+mn-ea"/>
                </a:rPr>
                <a:t>로그인</a:t>
              </a:r>
              <a:r>
                <a:rPr lang="en-US" altLang="ko-KR" dirty="0">
                  <a:latin typeface="+mn-ea"/>
                  <a:ea typeface="+mn-ea"/>
                </a:rPr>
                <a:t>)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755576" y="980728"/>
              <a:ext cx="0" cy="36004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915816" y="2838247"/>
            <a:ext cx="5256584" cy="2076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1" dirty="0">
                <a:solidFill>
                  <a:srgbClr val="002060"/>
                </a:solidFill>
                <a:latin typeface="+mn-ea"/>
                <a:ea typeface="+mn-ea"/>
              </a:rPr>
              <a:t>게시판으로 이동</a:t>
            </a:r>
            <a:endParaRPr lang="en-US" altLang="ko-KR" sz="1600" b="1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  → 로그인 상태에서만 이동 가능하다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.</a:t>
            </a: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endParaRPr lang="en-US" altLang="ko-KR" sz="12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+mn-ea"/>
                <a:ea typeface="+mn-ea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1" dirty="0">
                <a:solidFill>
                  <a:srgbClr val="002060"/>
                </a:solidFill>
                <a:latin typeface="+mn-ea"/>
                <a:ea typeface="+mn-ea"/>
              </a:rPr>
              <a:t>회원 탈퇴</a:t>
            </a:r>
            <a:endParaRPr lang="en-US" altLang="ko-KR" sz="1600" b="1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  → 비밀번호 일치 시 회원 탈퇴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.</a:t>
            </a: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  </a:t>
            </a:r>
            <a:endParaRPr lang="en-US" altLang="ko-KR" sz="1200" b="1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endParaRPr lang="en-US" altLang="ko-KR" sz="1200" b="1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201954-D96B-4F4F-BD1A-B23656EF68FC}"/>
              </a:ext>
            </a:extLst>
          </p:cNvPr>
          <p:cNvSpPr/>
          <p:nvPr/>
        </p:nvSpPr>
        <p:spPr>
          <a:xfrm>
            <a:off x="469821" y="75352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r>
              <a:rPr kumimoji="0"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기능 정리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C04AD0-212B-4095-904D-2DCF90BBC501}"/>
              </a:ext>
            </a:extLst>
          </p:cNvPr>
          <p:cNvSpPr txBox="1"/>
          <p:nvPr/>
        </p:nvSpPr>
        <p:spPr>
          <a:xfrm>
            <a:off x="683568" y="3786847"/>
            <a:ext cx="189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로그인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91418B3-3EF7-4FFA-BFE4-79B8A3220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163435"/>
            <a:ext cx="1907304" cy="101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7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5C2C4A40-5191-4D9E-9030-C45CD7D1E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152982"/>
              </p:ext>
            </p:extLst>
          </p:nvPr>
        </p:nvGraphicFramePr>
        <p:xfrm>
          <a:off x="539552" y="2895208"/>
          <a:ext cx="8099992" cy="31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719924898"/>
                    </a:ext>
                  </a:extLst>
                </a:gridCol>
                <a:gridCol w="5867744">
                  <a:extLst>
                    <a:ext uri="{9D8B030D-6E8A-4147-A177-3AD203B41FA5}">
                      <a16:colId xmlns:a16="http://schemas.microsoft.com/office/drawing/2014/main" val="2991852270"/>
                    </a:ext>
                  </a:extLst>
                </a:gridCol>
              </a:tblGrid>
              <a:tr h="312608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350" marB="343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b="1" dirty="0">
                        <a:solidFill>
                          <a:srgbClr val="002060"/>
                        </a:solidFill>
                      </a:endParaRPr>
                    </a:p>
                  </a:txBody>
                  <a:tcPr marT="34350" marB="343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132068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67544" y="6381328"/>
            <a:ext cx="8172000" cy="1154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76464" y="1700808"/>
            <a:ext cx="8099992" cy="864096"/>
            <a:chOff x="576464" y="1484784"/>
            <a:chExt cx="8099992" cy="864096"/>
          </a:xfrm>
        </p:grpSpPr>
        <p:sp>
          <p:nvSpPr>
            <p:cNvPr id="18" name="직사각형 17"/>
            <p:cNvSpPr/>
            <p:nvPr/>
          </p:nvSpPr>
          <p:spPr>
            <a:xfrm>
              <a:off x="576464" y="1484784"/>
              <a:ext cx="8027984" cy="864096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6B10C1-8116-40C7-AFCC-D78050BF520A}"/>
                </a:ext>
              </a:extLst>
            </p:cNvPr>
            <p:cNvSpPr txBox="1"/>
            <p:nvPr/>
          </p:nvSpPr>
          <p:spPr>
            <a:xfrm>
              <a:off x="683568" y="1630541"/>
              <a:ext cx="7992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+mn-lt"/>
                  <a:ea typeface="+mj-ea"/>
                </a:rPr>
                <a:t>Session </a:t>
              </a:r>
              <a:r>
                <a:rPr lang="ko-KR" altLang="en-US" dirty="0">
                  <a:latin typeface="+mn-lt"/>
                  <a:ea typeface="+mj-ea"/>
                </a:rPr>
                <a:t>미 존재 시 게시판 이용 불가</a:t>
              </a:r>
              <a:endParaRPr lang="en-US" altLang="ko-KR" dirty="0">
                <a:latin typeface="+mn-lt"/>
                <a:ea typeface="+mj-ea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67544" y="546370"/>
            <a:ext cx="817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755576" y="908720"/>
            <a:ext cx="6120678" cy="369332"/>
            <a:chOff x="755576" y="971436"/>
            <a:chExt cx="6120678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827583" y="971436"/>
              <a:ext cx="6048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  <a:ea typeface="+mn-ea"/>
                </a:rPr>
                <a:t>2. Board </a:t>
              </a:r>
              <a:r>
                <a:rPr lang="ko-KR" altLang="en-US" dirty="0">
                  <a:latin typeface="+mn-ea"/>
                  <a:ea typeface="+mn-ea"/>
                </a:rPr>
                <a:t>화면에서 구현한 주요 기능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755576" y="980728"/>
              <a:ext cx="0" cy="36004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843808" y="2904710"/>
            <a:ext cx="5256584" cy="408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  <a:ea typeface="+mn-ea"/>
              </a:rPr>
              <a:t>Paging(</a:t>
            </a:r>
            <a:r>
              <a:rPr lang="ko-KR" altLang="en-US" sz="1600" b="1" dirty="0">
                <a:solidFill>
                  <a:srgbClr val="002060"/>
                </a:solidFill>
                <a:latin typeface="+mn-ea"/>
                <a:ea typeface="+mn-ea"/>
              </a:rPr>
              <a:t>게시판 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  <a:ea typeface="+mn-ea"/>
              </a:rPr>
              <a:t>List), </a:t>
            </a:r>
            <a:r>
              <a:rPr lang="ko-KR" altLang="en-US" sz="1600" b="1" dirty="0">
                <a:solidFill>
                  <a:srgbClr val="002060"/>
                </a:solidFill>
                <a:latin typeface="+mn-ea"/>
                <a:ea typeface="+mn-ea"/>
              </a:rPr>
              <a:t>글 보기</a:t>
            </a:r>
            <a:endParaRPr lang="en-US" altLang="ko-KR" sz="1600" b="1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  → 현재 페이지 기준으로 앞뒤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3</a:t>
            </a: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페이지 씩 이동 가능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endParaRPr lang="en-US" altLang="ko-KR" sz="1200" b="1" dirty="0">
              <a:solidFill>
                <a:srgbClr val="002060"/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1" dirty="0">
                <a:solidFill>
                  <a:srgbClr val="002060"/>
                </a:solidFill>
                <a:latin typeface="+mn-ea"/>
                <a:ea typeface="+mn-ea"/>
              </a:rPr>
              <a:t>글 쓰기</a:t>
            </a:r>
            <a:r>
              <a:rPr lang="ko-KR" altLang="en-US" sz="1600" dirty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endParaRPr lang="en-US" altLang="ko-KR" sz="16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  → 익명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업로드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글 스타일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(</a:t>
            </a: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에디터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)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지원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b="1" dirty="0">
              <a:solidFill>
                <a:srgbClr val="002060"/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1" dirty="0">
                <a:solidFill>
                  <a:srgbClr val="002060"/>
                </a:solidFill>
                <a:latin typeface="+mn-ea"/>
                <a:ea typeface="+mn-ea"/>
              </a:rPr>
              <a:t>작성자 글 확인하기</a:t>
            </a:r>
            <a:endParaRPr lang="en-US" altLang="ko-KR" sz="20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  → 닉네임을 통한 게시글 검색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익명 글은 검색 불가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.</a:t>
            </a:r>
            <a:endParaRPr lang="en-US" altLang="ko-KR" sz="1050" b="1" dirty="0">
              <a:solidFill>
                <a:srgbClr val="002060"/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b="1" dirty="0">
              <a:solidFill>
                <a:srgbClr val="002060"/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002060"/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b="1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201954-D96B-4F4F-BD1A-B23656EF68FC}"/>
              </a:ext>
            </a:extLst>
          </p:cNvPr>
          <p:cNvSpPr/>
          <p:nvPr/>
        </p:nvSpPr>
        <p:spPr>
          <a:xfrm>
            <a:off x="469821" y="75352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r>
              <a:rPr kumimoji="0"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기능 정리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98FB11B-8BF5-4A72-9C9E-AB6D342F3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01" y="4664364"/>
            <a:ext cx="2071901" cy="9856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C6BDC4F-DFBC-42BB-A6DF-3335D5174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01" y="3244215"/>
            <a:ext cx="2071901" cy="9856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CE6108-2605-4A7B-8DBE-8745248E1139}"/>
              </a:ext>
            </a:extLst>
          </p:cNvPr>
          <p:cNvSpPr txBox="1"/>
          <p:nvPr/>
        </p:nvSpPr>
        <p:spPr>
          <a:xfrm>
            <a:off x="683568" y="2892134"/>
            <a:ext cx="189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Board list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D6385-A4C4-4EE8-B375-8D173F946151}"/>
              </a:ext>
            </a:extLst>
          </p:cNvPr>
          <p:cNvSpPr txBox="1"/>
          <p:nvPr/>
        </p:nvSpPr>
        <p:spPr>
          <a:xfrm>
            <a:off x="683568" y="4259767"/>
            <a:ext cx="189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글 쓰기</a:t>
            </a:r>
          </a:p>
        </p:txBody>
      </p:sp>
    </p:spTree>
    <p:extLst>
      <p:ext uri="{BB962C8B-B14F-4D97-AF65-F5344CB8AC3E}">
        <p14:creationId xmlns:p14="http://schemas.microsoft.com/office/powerpoint/2010/main" val="45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5C2C4A40-5191-4D9E-9030-C45CD7D1E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0922"/>
              </p:ext>
            </p:extLst>
          </p:nvPr>
        </p:nvGraphicFramePr>
        <p:xfrm>
          <a:off x="539552" y="2895208"/>
          <a:ext cx="8099992" cy="31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719924898"/>
                    </a:ext>
                  </a:extLst>
                </a:gridCol>
                <a:gridCol w="5867744">
                  <a:extLst>
                    <a:ext uri="{9D8B030D-6E8A-4147-A177-3AD203B41FA5}">
                      <a16:colId xmlns:a16="http://schemas.microsoft.com/office/drawing/2014/main" val="2991852270"/>
                    </a:ext>
                  </a:extLst>
                </a:gridCol>
              </a:tblGrid>
              <a:tr h="312608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350" marB="343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b="1" dirty="0">
                        <a:solidFill>
                          <a:srgbClr val="002060"/>
                        </a:solidFill>
                      </a:endParaRPr>
                    </a:p>
                  </a:txBody>
                  <a:tcPr marT="34350" marB="343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132068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67544" y="6381328"/>
            <a:ext cx="8172000" cy="1154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76464" y="1700808"/>
            <a:ext cx="8099992" cy="864096"/>
            <a:chOff x="576464" y="1484784"/>
            <a:chExt cx="8099992" cy="864096"/>
          </a:xfrm>
        </p:grpSpPr>
        <p:sp>
          <p:nvSpPr>
            <p:cNvPr id="18" name="직사각형 17"/>
            <p:cNvSpPr/>
            <p:nvPr/>
          </p:nvSpPr>
          <p:spPr>
            <a:xfrm>
              <a:off x="576464" y="1484784"/>
              <a:ext cx="8027984" cy="864096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6B10C1-8116-40C7-AFCC-D78050BF520A}"/>
                </a:ext>
              </a:extLst>
            </p:cNvPr>
            <p:cNvSpPr txBox="1"/>
            <p:nvPr/>
          </p:nvSpPr>
          <p:spPr>
            <a:xfrm>
              <a:off x="683568" y="1630541"/>
              <a:ext cx="7992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+mn-lt"/>
                  <a:ea typeface="+mj-ea"/>
                </a:rPr>
                <a:t>Session </a:t>
              </a:r>
              <a:r>
                <a:rPr lang="ko-KR" altLang="en-US" dirty="0">
                  <a:latin typeface="+mn-lt"/>
                  <a:ea typeface="+mj-ea"/>
                </a:rPr>
                <a:t>미 존재 시 게시판 이용 불가</a:t>
              </a:r>
              <a:endParaRPr lang="en-US" altLang="ko-KR" dirty="0">
                <a:latin typeface="+mn-lt"/>
                <a:ea typeface="+mj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+mn-lt"/>
                  <a:ea typeface="+mj-ea"/>
                </a:rPr>
                <a:t>User name</a:t>
              </a:r>
              <a:r>
                <a:rPr lang="ko-KR" altLang="en-US" dirty="0">
                  <a:latin typeface="+mn-lt"/>
                  <a:ea typeface="+mj-ea"/>
                </a:rPr>
                <a:t>이 다를 시 글 편집</a:t>
              </a:r>
              <a:r>
                <a:rPr lang="en-US" altLang="ko-KR" dirty="0">
                  <a:latin typeface="+mn-lt"/>
                  <a:ea typeface="+mj-ea"/>
                </a:rPr>
                <a:t>, </a:t>
              </a:r>
              <a:r>
                <a:rPr lang="ko-KR" altLang="en-US" dirty="0">
                  <a:latin typeface="+mn-lt"/>
                  <a:ea typeface="+mj-ea"/>
                </a:rPr>
                <a:t>삭제 불가</a:t>
              </a:r>
              <a:endParaRPr lang="en-US" altLang="ko-KR" dirty="0">
                <a:latin typeface="+mn-lt"/>
                <a:ea typeface="+mj-ea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67544" y="546370"/>
            <a:ext cx="817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755576" y="908720"/>
            <a:ext cx="6120678" cy="369332"/>
            <a:chOff x="755576" y="971436"/>
            <a:chExt cx="6120678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827583" y="971436"/>
              <a:ext cx="6048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  <a:ea typeface="+mn-ea"/>
                </a:rPr>
                <a:t>3. Post </a:t>
              </a:r>
              <a:r>
                <a:rPr lang="ko-KR" altLang="en-US" dirty="0">
                  <a:latin typeface="+mn-ea"/>
                  <a:ea typeface="+mn-ea"/>
                </a:rPr>
                <a:t>화면에서 구현한 주요 기능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755576" y="980728"/>
              <a:ext cx="0" cy="36004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915816" y="2967216"/>
            <a:ext cx="5256584" cy="423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1" dirty="0">
                <a:solidFill>
                  <a:srgbClr val="002060"/>
                </a:solidFill>
                <a:latin typeface="+mn-ea"/>
                <a:ea typeface="+mn-ea"/>
              </a:rPr>
              <a:t>글 읽기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  <a:ea typeface="+mn-ea"/>
              </a:rPr>
              <a:t>,</a:t>
            </a:r>
            <a:r>
              <a:rPr lang="ko-KR" altLang="en-US" sz="1600" b="1" dirty="0">
                <a:solidFill>
                  <a:srgbClr val="002060"/>
                </a:solidFill>
                <a:latin typeface="+mn-ea"/>
                <a:ea typeface="+mn-ea"/>
              </a:rPr>
              <a:t> 수정하기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rgbClr val="002060"/>
                </a:solidFill>
                <a:latin typeface="+mn-ea"/>
                <a:ea typeface="+mn-ea"/>
              </a:rPr>
              <a:t> 삭제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rgbClr val="002060"/>
                </a:solidFill>
                <a:latin typeface="+mn-ea"/>
                <a:ea typeface="+mn-ea"/>
              </a:rPr>
              <a:t>다운로드</a:t>
            </a:r>
            <a:endParaRPr lang="en-US" altLang="ko-KR" sz="2000" b="1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  → 본인 글만 수정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삭제 가능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b="1" dirty="0">
              <a:solidFill>
                <a:srgbClr val="002060"/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1" dirty="0">
                <a:solidFill>
                  <a:srgbClr val="002060"/>
                </a:solidFill>
                <a:latin typeface="+mn-ea"/>
                <a:ea typeface="+mn-ea"/>
              </a:rPr>
              <a:t>댓글 쓰기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rgbClr val="002060"/>
                </a:solidFill>
                <a:latin typeface="+mn-ea"/>
                <a:ea typeface="+mn-ea"/>
              </a:rPr>
              <a:t>수정하기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rgbClr val="002060"/>
                </a:solidFill>
                <a:latin typeface="+mn-ea"/>
                <a:ea typeface="+mn-ea"/>
              </a:rPr>
              <a:t>삭제</a:t>
            </a:r>
            <a:r>
              <a:rPr lang="ko-KR" altLang="en-US" sz="1600" dirty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endParaRPr lang="en-US" altLang="ko-KR" sz="2800" b="1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2060"/>
                </a:solidFill>
                <a:latin typeface="+mn-ea"/>
                <a:ea typeface="+mn-ea"/>
              </a:rPr>
              <a:t> 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→ 본인 댓글만 수정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삭제 가능</a:t>
            </a:r>
            <a:endParaRPr lang="en-US" altLang="ko-KR" sz="12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50" b="1" dirty="0">
              <a:solidFill>
                <a:srgbClr val="002060"/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1" dirty="0" err="1">
                <a:solidFill>
                  <a:srgbClr val="002060"/>
                </a:solidFill>
                <a:latin typeface="+mn-ea"/>
                <a:ea typeface="+mn-ea"/>
              </a:rPr>
              <a:t>대댓글</a:t>
            </a:r>
            <a:r>
              <a:rPr lang="ko-KR" altLang="en-US" sz="1600" b="1" dirty="0">
                <a:solidFill>
                  <a:srgbClr val="002060"/>
                </a:solidFill>
                <a:latin typeface="+mn-ea"/>
                <a:ea typeface="+mn-ea"/>
              </a:rPr>
              <a:t> 쓰기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rgbClr val="002060"/>
                </a:solidFill>
                <a:latin typeface="+mn-ea"/>
                <a:ea typeface="+mn-ea"/>
              </a:rPr>
              <a:t>수정하기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rgbClr val="002060"/>
                </a:solidFill>
                <a:latin typeface="+mn-ea"/>
                <a:ea typeface="+mn-ea"/>
              </a:rPr>
              <a:t>삭제</a:t>
            </a:r>
            <a:r>
              <a:rPr lang="ko-KR" altLang="en-US" sz="1600" dirty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endParaRPr lang="en-US" altLang="ko-KR" sz="2800" b="1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2060"/>
                </a:solidFill>
                <a:latin typeface="+mn-ea"/>
                <a:ea typeface="+mn-ea"/>
              </a:rPr>
              <a:t> 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→ 본인 </a:t>
            </a:r>
            <a:r>
              <a:rPr lang="ko-KR" altLang="en-US" sz="1200" dirty="0" err="1">
                <a:solidFill>
                  <a:srgbClr val="002060"/>
                </a:solidFill>
                <a:latin typeface="+mn-ea"/>
                <a:ea typeface="+mn-ea"/>
              </a:rPr>
              <a:t>대댓글만</a:t>
            </a: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 수정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삭제 가능</a:t>
            </a:r>
            <a:r>
              <a:rPr lang="ko-KR" altLang="en-US" sz="1600" dirty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endParaRPr lang="en-US" altLang="ko-KR" sz="16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+mn-ea"/>
                <a:ea typeface="+mn-ea"/>
              </a:rPr>
              <a:t> 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→ </a:t>
            </a:r>
            <a:r>
              <a:rPr lang="ko-KR" altLang="en-US" sz="1200" dirty="0" err="1">
                <a:solidFill>
                  <a:srgbClr val="002060"/>
                </a:solidFill>
                <a:latin typeface="+mn-ea"/>
                <a:ea typeface="+mn-ea"/>
              </a:rPr>
              <a:t>대댓글은</a:t>
            </a: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 댓글에만 달 수 있음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.</a:t>
            </a:r>
            <a:endParaRPr lang="en-US" altLang="ko-KR" sz="1200" b="1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002060"/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201954-D96B-4F4F-BD1A-B23656EF68FC}"/>
              </a:ext>
            </a:extLst>
          </p:cNvPr>
          <p:cNvSpPr/>
          <p:nvPr/>
        </p:nvSpPr>
        <p:spPr>
          <a:xfrm>
            <a:off x="469821" y="75352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r>
              <a:rPr kumimoji="0"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기능 정리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B83261A-315A-4B32-B75C-460959D29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29" y="3216050"/>
            <a:ext cx="2058774" cy="9856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F2278D-9C09-42D7-91FB-A30F40D5E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29" y="4664364"/>
            <a:ext cx="2058774" cy="98565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72DB368-1BBD-4BAE-B2C1-5F8A2B4C043E}"/>
              </a:ext>
            </a:extLst>
          </p:cNvPr>
          <p:cNvSpPr txBox="1"/>
          <p:nvPr/>
        </p:nvSpPr>
        <p:spPr>
          <a:xfrm>
            <a:off x="683568" y="2892134"/>
            <a:ext cx="189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게시글 보기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1A8462-A43D-44DA-8422-4889E3E9AD94}"/>
              </a:ext>
            </a:extLst>
          </p:cNvPr>
          <p:cNvSpPr txBox="1"/>
          <p:nvPr/>
        </p:nvSpPr>
        <p:spPr>
          <a:xfrm>
            <a:off x="683568" y="4259767"/>
            <a:ext cx="189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댓글창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9243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67544" y="6381328"/>
            <a:ext cx="8172000" cy="1154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69821" y="395372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r>
              <a:rPr kumimoji="0"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구현 중 요구사항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79912" y="3523150"/>
            <a:ext cx="5040560" cy="2180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Model : View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와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Controller,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css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, JS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적용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템플렛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View   :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출력 화면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(html)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중심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, user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와 의사소통 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Controller :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기능 구현 방식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(DB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와 소통 등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Css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	: View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의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style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적용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▶ 버튼으로 이동하는 경우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view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에서 기능을 활용하게 되었다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04456" y="1196751"/>
            <a:ext cx="8135088" cy="2005685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6B10C1-8116-40C7-AFCC-D78050BF520A}"/>
              </a:ext>
            </a:extLst>
          </p:cNvPr>
          <p:cNvSpPr txBox="1"/>
          <p:nvPr/>
        </p:nvSpPr>
        <p:spPr>
          <a:xfrm>
            <a:off x="755576" y="1268760"/>
            <a:ext cx="7992888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>
                <a:latin typeface="+mj-ea"/>
                <a:ea typeface="+mj-ea"/>
              </a:rPr>
              <a:t>PHP</a:t>
            </a:r>
            <a:r>
              <a:rPr lang="ko-KR" altLang="en-US" dirty="0">
                <a:latin typeface="+mj-ea"/>
                <a:ea typeface="+mj-ea"/>
              </a:rPr>
              <a:t>에서 프레임워크를 사용하지 않을 경우 </a:t>
            </a:r>
            <a:r>
              <a:rPr lang="en-US" altLang="ko-KR" dirty="0">
                <a:latin typeface="+mj-ea"/>
                <a:ea typeface="+mj-ea"/>
              </a:rPr>
              <a:t>MVC</a:t>
            </a:r>
            <a:r>
              <a:rPr lang="ko-KR" altLang="en-US" dirty="0">
                <a:latin typeface="+mj-ea"/>
                <a:ea typeface="+mj-ea"/>
              </a:rPr>
              <a:t>패턴을 나누어 구현하는 것이 제한된다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latin typeface="+mj-ea"/>
                <a:ea typeface="+mj-ea"/>
              </a:rPr>
              <a:t>최대한 </a:t>
            </a:r>
            <a:r>
              <a:rPr lang="en-US" altLang="ko-KR" dirty="0">
                <a:latin typeface="+mj-ea"/>
                <a:ea typeface="+mj-ea"/>
              </a:rPr>
              <a:t>Model, View, Controller</a:t>
            </a:r>
            <a:r>
              <a:rPr lang="ko-KR" altLang="en-US" dirty="0">
                <a:latin typeface="+mj-ea"/>
                <a:ea typeface="+mj-ea"/>
              </a:rPr>
              <a:t>와 </a:t>
            </a:r>
            <a:r>
              <a:rPr lang="en-US" altLang="ko-KR" dirty="0" err="1">
                <a:latin typeface="+mj-ea"/>
                <a:ea typeface="+mj-ea"/>
              </a:rPr>
              <a:t>css</a:t>
            </a:r>
            <a:r>
              <a:rPr lang="ko-KR" altLang="en-US" dirty="0">
                <a:latin typeface="+mj-ea"/>
                <a:ea typeface="+mj-ea"/>
              </a:rPr>
              <a:t>를 분리하여 할 것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latin typeface="+mj-ea"/>
                <a:ea typeface="+mj-ea"/>
              </a:rPr>
              <a:t>헝가리안 표기법 준수할 것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043608" y="3366220"/>
            <a:ext cx="7418362" cy="2448272"/>
            <a:chOff x="1115616" y="2996952"/>
            <a:chExt cx="7418362" cy="2448272"/>
          </a:xfrm>
        </p:grpSpPr>
        <p:grpSp>
          <p:nvGrpSpPr>
            <p:cNvPr id="17" name="그룹 16"/>
            <p:cNvGrpSpPr/>
            <p:nvPr/>
          </p:nvGrpSpPr>
          <p:grpSpPr>
            <a:xfrm>
              <a:off x="1115616" y="2996952"/>
              <a:ext cx="7418362" cy="2448272"/>
              <a:chOff x="1115616" y="2780928"/>
              <a:chExt cx="7418362" cy="2448272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1475656" y="3428975"/>
                <a:ext cx="7058322" cy="1789694"/>
                <a:chOff x="1259632" y="3295490"/>
                <a:chExt cx="7058322" cy="1789694"/>
              </a:xfrm>
            </p:grpSpPr>
            <p:pic>
              <p:nvPicPr>
                <p:cNvPr id="43" name="그림 42">
                  <a:extLst>
                    <a:ext uri="{FF2B5EF4-FFF2-40B4-BE49-F238E27FC236}">
                      <a16:creationId xmlns:a16="http://schemas.microsoft.com/office/drawing/2014/main" id="{4BC74AD1-38CE-4C15-BF33-BDB4E578E9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9632" y="3295490"/>
                  <a:ext cx="1776953" cy="1128643"/>
                </a:xfrm>
                <a:prstGeom prst="rect">
                  <a:avLst/>
                </a:prstGeom>
              </p:spPr>
            </p:pic>
            <p:cxnSp>
              <p:nvCxnSpPr>
                <p:cNvPr id="12" name="직선 연결선 11"/>
                <p:cNvCxnSpPr/>
                <p:nvPr/>
              </p:nvCxnSpPr>
              <p:spPr>
                <a:xfrm>
                  <a:off x="2341290" y="5085184"/>
                  <a:ext cx="5976664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타원 13"/>
              <p:cNvSpPr/>
              <p:nvPr/>
            </p:nvSpPr>
            <p:spPr>
              <a:xfrm>
                <a:off x="1115616" y="2780928"/>
                <a:ext cx="2520280" cy="2448272"/>
              </a:xfrm>
              <a:prstGeom prst="ellipse">
                <a:avLst/>
              </a:prstGeom>
              <a:solidFill>
                <a:srgbClr val="B6B6B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BC74AD1-38CE-4C15-BF33-BDB4E578E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766" y="3550998"/>
              <a:ext cx="1961964" cy="1246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612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67544" y="6381328"/>
            <a:ext cx="8172000" cy="1154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69821" y="395372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r>
              <a:rPr kumimoji="0"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구현 중 특이사항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04456" y="1196751"/>
            <a:ext cx="8135088" cy="5040561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6B10C1-8116-40C7-AFCC-D78050BF520A}"/>
              </a:ext>
            </a:extLst>
          </p:cNvPr>
          <p:cNvSpPr txBox="1"/>
          <p:nvPr/>
        </p:nvSpPr>
        <p:spPr>
          <a:xfrm>
            <a:off x="755576" y="1268760"/>
            <a:ext cx="7992888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>
                <a:latin typeface="+mj-ea"/>
                <a:ea typeface="+mj-ea"/>
              </a:rPr>
              <a:t>제작하려는 게시판의 경우 세션이 존재할 때에만 사용 가능하기 때문에 이용 중  세션이 없어지거나 로그아웃 하는 경우 바로 나가지도록 구현하였다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>
                <a:latin typeface="+mj-ea"/>
                <a:ea typeface="+mj-ea"/>
              </a:rPr>
              <a:t>파일 다운로드의 경우에도 세션이 없으면 불가능하게 구현하였다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>
                <a:latin typeface="+mj-ea"/>
                <a:ea typeface="+mj-ea"/>
              </a:rPr>
              <a:t>게시글을 삭제하면 관련 댓글을 모두 삭제하도록 하였다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dirty="0">
                <a:latin typeface="+mj-ea"/>
                <a:ea typeface="+mj-ea"/>
              </a:rPr>
              <a:t>View</a:t>
            </a:r>
            <a:r>
              <a:rPr lang="ko-KR" altLang="en-US" sz="1600" dirty="0">
                <a:latin typeface="+mj-ea"/>
                <a:ea typeface="+mj-ea"/>
              </a:rPr>
              <a:t>에서 </a:t>
            </a:r>
            <a:r>
              <a:rPr lang="en-US" altLang="ko-KR" sz="1600" dirty="0">
                <a:latin typeface="+mj-ea"/>
                <a:ea typeface="+mj-ea"/>
              </a:rPr>
              <a:t>model</a:t>
            </a:r>
            <a:r>
              <a:rPr lang="ko-KR" altLang="en-US" sz="1600" dirty="0">
                <a:latin typeface="+mj-ea"/>
                <a:ea typeface="+mj-ea"/>
              </a:rPr>
              <a:t>을 통하지 않고 바로 </a:t>
            </a:r>
            <a:r>
              <a:rPr lang="en-US" altLang="ko-KR" sz="1600" dirty="0">
                <a:latin typeface="+mj-ea"/>
                <a:ea typeface="+mj-ea"/>
              </a:rPr>
              <a:t>control</a:t>
            </a:r>
            <a:r>
              <a:rPr lang="ko-KR" altLang="en-US" sz="1600" dirty="0">
                <a:latin typeface="+mj-ea"/>
                <a:ea typeface="+mj-ea"/>
              </a:rPr>
              <a:t>로 이동하는 경우가 존재한다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>
                <a:latin typeface="+mj-ea"/>
                <a:ea typeface="+mj-ea"/>
              </a:rPr>
              <a:t>최대한 인터넷 코드가 아니라 직접 생각한 코드로 구현하려 하였는데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그러다 보니  비효율적인 코드가 조금 있을 것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68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71700" y="2636912"/>
            <a:ext cx="5400600" cy="158417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91222" y="1916832"/>
            <a:ext cx="2180778" cy="2789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44382" y="1930889"/>
            <a:ext cx="2160240" cy="2789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7020272" y="2420888"/>
            <a:ext cx="504056" cy="432048"/>
            <a:chOff x="1619672" y="2420888"/>
            <a:chExt cx="504056" cy="432048"/>
          </a:xfrm>
        </p:grpSpPr>
        <p:sp>
          <p:nvSpPr>
            <p:cNvPr id="9" name="직사각형 8"/>
            <p:cNvSpPr/>
            <p:nvPr/>
          </p:nvSpPr>
          <p:spPr>
            <a:xfrm>
              <a:off x="1619672" y="2420888"/>
              <a:ext cx="504056" cy="432048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55676" y="2456892"/>
              <a:ext cx="432048" cy="36004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348880" y="3075057"/>
            <a:ext cx="444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accent1">
                    <a:lumMod val="50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7299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EFF0E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67544" y="6381328"/>
            <a:ext cx="8172000" cy="1154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39552" y="303689"/>
            <a:ext cx="8027984" cy="609908"/>
            <a:chOff x="611560" y="348833"/>
            <a:chExt cx="8027984" cy="609908"/>
          </a:xfrm>
        </p:grpSpPr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362F8AF0-F32C-4B56-B264-0BFB8F931790}"/>
                </a:ext>
              </a:extLst>
            </p:cNvPr>
            <p:cNvSpPr/>
            <p:nvPr/>
          </p:nvSpPr>
          <p:spPr>
            <a:xfrm>
              <a:off x="611560" y="348833"/>
              <a:ext cx="1296144" cy="609908"/>
            </a:xfrm>
            <a:prstGeom prst="homePlate">
              <a:avLst>
                <a:gd name="adj" fmla="val 19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+mn-ea"/>
                </a:rPr>
                <a:t>수행 이유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A452DFD-39EF-41A6-995F-2F43582CEC6F}"/>
                </a:ext>
              </a:extLst>
            </p:cNvPr>
            <p:cNvSpPr/>
            <p:nvPr/>
          </p:nvSpPr>
          <p:spPr>
            <a:xfrm>
              <a:off x="2064398" y="348833"/>
              <a:ext cx="6575146" cy="6099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900"/>
                </a:lnSpc>
              </a:pPr>
              <a:r>
                <a:rPr lang="en-US" altLang="ko-KR" sz="1400" b="1" dirty="0">
                  <a:solidFill>
                    <a:schemeClr val="tx2">
                      <a:lumMod val="50000"/>
                    </a:schemeClr>
                  </a:solidFill>
                </a:rPr>
                <a:t>PHP</a:t>
              </a:r>
              <a:r>
                <a:rPr lang="ko-KR" altLang="en-US" sz="1400" b="1" dirty="0">
                  <a:solidFill>
                    <a:schemeClr val="tx2">
                      <a:lumMod val="50000"/>
                    </a:schemeClr>
                  </a:solidFill>
                </a:rPr>
                <a:t>의 활용법과 </a:t>
              </a:r>
              <a:r>
                <a:rPr lang="en-US" altLang="ko-KR" sz="1400" b="1" dirty="0">
                  <a:solidFill>
                    <a:schemeClr val="tx2">
                      <a:lumMod val="50000"/>
                    </a:schemeClr>
                  </a:solidFill>
                </a:rPr>
                <a:t>MS-SQL</a:t>
              </a:r>
              <a:r>
                <a:rPr lang="ko-KR" altLang="en-US" sz="1400" b="1" dirty="0">
                  <a:solidFill>
                    <a:schemeClr val="tx2">
                      <a:lumMod val="50000"/>
                    </a:schemeClr>
                  </a:solidFill>
                </a:rPr>
                <a:t>과의 통신</a:t>
              </a:r>
              <a:r>
                <a:rPr lang="en-US" altLang="ko-KR" sz="1400" b="1" dirty="0">
                  <a:solidFill>
                    <a:schemeClr val="tx2">
                      <a:lumMod val="50000"/>
                    </a:schemeClr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tx2">
                      <a:lumMod val="50000"/>
                    </a:schemeClr>
                  </a:solidFill>
                </a:rPr>
                <a:t>알고리즘 구현 공부를 위해 </a:t>
              </a:r>
              <a:endParaRPr lang="en-US" altLang="ko-KR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ko-KR" altLang="en-US" sz="1400" b="1" dirty="0">
                  <a:solidFill>
                    <a:schemeClr val="tx2">
                      <a:lumMod val="50000"/>
                    </a:schemeClr>
                  </a:solidFill>
                </a:rPr>
                <a:t>게시판 만들기를 수행하였다</a:t>
              </a:r>
              <a:r>
                <a:rPr lang="en-US" altLang="ko-KR" sz="1400" b="1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11560" y="2119955"/>
            <a:ext cx="2306183" cy="2461173"/>
            <a:chOff x="681641" y="2119955"/>
            <a:chExt cx="2306183" cy="246117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2C6AA1-3FFD-4647-9390-057FE656A19C}"/>
                </a:ext>
              </a:extLst>
            </p:cNvPr>
            <p:cNvSpPr txBox="1"/>
            <p:nvPr/>
          </p:nvSpPr>
          <p:spPr>
            <a:xfrm>
              <a:off x="683568" y="2119955"/>
              <a:ext cx="2304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Main</a:t>
              </a:r>
              <a:r>
                <a:rPr lang="ko-KR" altLang="en-US" sz="1200" b="1" dirty="0"/>
                <a:t>화면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681641" y="2420120"/>
              <a:ext cx="2306183" cy="2161008"/>
              <a:chOff x="537625" y="2361052"/>
              <a:chExt cx="2306183" cy="2161008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A5CF187-73EF-41D9-8E85-37F41B6FECE3}"/>
                  </a:ext>
                </a:extLst>
              </p:cNvPr>
              <p:cNvSpPr/>
              <p:nvPr/>
            </p:nvSpPr>
            <p:spPr>
              <a:xfrm>
                <a:off x="539552" y="2361052"/>
                <a:ext cx="2304256" cy="21014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0C97040-5EE0-4196-88E4-84D290F1C398}"/>
                  </a:ext>
                </a:extLst>
              </p:cNvPr>
              <p:cNvSpPr/>
              <p:nvPr/>
            </p:nvSpPr>
            <p:spPr>
              <a:xfrm>
                <a:off x="537625" y="4013367"/>
                <a:ext cx="2304256" cy="50869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로그인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/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회원가입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아이디 찾기 등</a:t>
                </a:r>
              </a:p>
            </p:txBody>
          </p:sp>
        </p:grpSp>
      </p:grpSp>
      <p:grpSp>
        <p:nvGrpSpPr>
          <p:cNvPr id="26" name="그룹 25"/>
          <p:cNvGrpSpPr/>
          <p:nvPr/>
        </p:nvGrpSpPr>
        <p:grpSpPr>
          <a:xfrm>
            <a:off x="-1016" y="1196752"/>
            <a:ext cx="9145016" cy="786105"/>
            <a:chOff x="-1016" y="1274743"/>
            <a:chExt cx="9145016" cy="786105"/>
          </a:xfrm>
        </p:grpSpPr>
        <p:sp>
          <p:nvSpPr>
            <p:cNvPr id="19" name="직사각형 18"/>
            <p:cNvSpPr/>
            <p:nvPr/>
          </p:nvSpPr>
          <p:spPr>
            <a:xfrm>
              <a:off x="-1016" y="1274743"/>
              <a:ext cx="9145016" cy="786105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BBD07A-2727-4BD3-B9D3-5174794978C4}"/>
                </a:ext>
              </a:extLst>
            </p:cNvPr>
            <p:cNvSpPr txBox="1"/>
            <p:nvPr/>
          </p:nvSpPr>
          <p:spPr>
            <a:xfrm>
              <a:off x="827584" y="1340768"/>
              <a:ext cx="7992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§"/>
              </a:pPr>
              <a:r>
                <a:rPr lang="ko-KR" altLang="en-US" dirty="0">
                  <a:latin typeface="+mn-ea"/>
                  <a:ea typeface="+mn-ea"/>
                </a:rPr>
                <a:t>주요 화면과 사용된 기능들</a:t>
              </a:r>
              <a:r>
                <a:rPr lang="en-US" altLang="ko-KR" dirty="0">
                  <a:latin typeface="+mn-ea"/>
                  <a:ea typeface="+mn-ea"/>
                </a:rPr>
                <a:t>.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ko-KR" altLang="en-US" dirty="0">
                  <a:latin typeface="+mn-ea"/>
                  <a:ea typeface="+mn-ea"/>
                </a:rPr>
                <a:t>활용한 코드와 그 이유</a:t>
              </a:r>
              <a:r>
                <a:rPr lang="en-US" altLang="ko-KR" dirty="0">
                  <a:latin typeface="+mn-ea"/>
                  <a:ea typeface="+mn-ea"/>
                </a:rPr>
                <a:t>.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419872" y="2119955"/>
            <a:ext cx="2376264" cy="2461173"/>
            <a:chOff x="3419872" y="2119955"/>
            <a:chExt cx="2376264" cy="246117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5C847D-1997-4800-8B16-EE77C2668396}"/>
                </a:ext>
              </a:extLst>
            </p:cNvPr>
            <p:cNvSpPr txBox="1"/>
            <p:nvPr/>
          </p:nvSpPr>
          <p:spPr>
            <a:xfrm>
              <a:off x="3491880" y="2119955"/>
              <a:ext cx="2304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kern="800" dirty="0"/>
                <a:t>Board List</a:t>
              </a:r>
              <a:endParaRPr lang="ko-KR" altLang="en-US" sz="1200" b="1" kern="800" dirty="0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3419872" y="2411380"/>
              <a:ext cx="2304256" cy="2169748"/>
              <a:chOff x="3419872" y="2358013"/>
              <a:chExt cx="2304256" cy="2169748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DB40A9B-71FB-45F0-8E9B-50E0DC0DFB3A}"/>
                  </a:ext>
                </a:extLst>
              </p:cNvPr>
              <p:cNvSpPr/>
              <p:nvPr/>
            </p:nvSpPr>
            <p:spPr>
              <a:xfrm>
                <a:off x="3419872" y="2358013"/>
                <a:ext cx="2304256" cy="211135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584476C-48D0-446C-9B7D-8C7E9433BFF2}"/>
                  </a:ext>
                </a:extLst>
              </p:cNvPr>
              <p:cNvSpPr/>
              <p:nvPr/>
            </p:nvSpPr>
            <p:spPr>
              <a:xfrm>
                <a:off x="3419872" y="4019068"/>
                <a:ext cx="2304256" cy="50869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List,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글쓰기 등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Paging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 사용</a:t>
                </a:r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6228184" y="2119955"/>
            <a:ext cx="2304256" cy="2461173"/>
            <a:chOff x="6156176" y="2119955"/>
            <a:chExt cx="2304256" cy="246117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433B5D-5284-45B8-AB9F-752CFCC25EF2}"/>
                </a:ext>
              </a:extLst>
            </p:cNvPr>
            <p:cNvSpPr txBox="1"/>
            <p:nvPr/>
          </p:nvSpPr>
          <p:spPr>
            <a:xfrm>
              <a:off x="6156176" y="2119955"/>
              <a:ext cx="2304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Post</a:t>
              </a:r>
              <a:endParaRPr lang="ko-KR" altLang="en-US" sz="1200" b="1" dirty="0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6156176" y="2403523"/>
              <a:ext cx="2304256" cy="2177605"/>
              <a:chOff x="6300192" y="2351128"/>
              <a:chExt cx="2304256" cy="2177605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E438EEE-EEBF-4C1C-94B6-8D4FFB1151D8}"/>
                  </a:ext>
                </a:extLst>
              </p:cNvPr>
              <p:cNvSpPr/>
              <p:nvPr/>
            </p:nvSpPr>
            <p:spPr>
              <a:xfrm>
                <a:off x="6300192" y="2351128"/>
                <a:ext cx="2304256" cy="21113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AFB2C06-E84D-4058-8E25-9EB06B7B2043}"/>
                  </a:ext>
                </a:extLst>
              </p:cNvPr>
              <p:cNvSpPr/>
              <p:nvPr/>
            </p:nvSpPr>
            <p:spPr>
              <a:xfrm>
                <a:off x="6300192" y="4020040"/>
                <a:ext cx="2304256" cy="50869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schemeClr val="tx1"/>
                    </a:solidFill>
                  </a:rPr>
                  <a:t>작성글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 확인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수정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/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삭제 등</a:t>
                </a:r>
              </a:p>
            </p:txBody>
          </p:sp>
        </p:grpSp>
      </p:grpSp>
      <p:sp>
        <p:nvSpPr>
          <p:cNvPr id="39" name="순서도: 병합 38">
            <a:extLst>
              <a:ext uri="{FF2B5EF4-FFF2-40B4-BE49-F238E27FC236}">
                <a16:creationId xmlns:a16="http://schemas.microsoft.com/office/drawing/2014/main" id="{5C1C5A71-813B-4DE0-9D06-AF945DE0A34B}"/>
              </a:ext>
            </a:extLst>
          </p:cNvPr>
          <p:cNvSpPr/>
          <p:nvPr/>
        </p:nvSpPr>
        <p:spPr>
          <a:xfrm>
            <a:off x="1821933" y="4797152"/>
            <a:ext cx="5544616" cy="40581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ko-KR" altLang="en-US" sz="1300" b="1" dirty="0"/>
          </a:p>
        </p:txBody>
      </p:sp>
      <p:grpSp>
        <p:nvGrpSpPr>
          <p:cNvPr id="43" name="그룹 42"/>
          <p:cNvGrpSpPr/>
          <p:nvPr/>
        </p:nvGrpSpPr>
        <p:grpSpPr>
          <a:xfrm>
            <a:off x="943355" y="5301208"/>
            <a:ext cx="3384376" cy="962339"/>
            <a:chOff x="827584" y="5301208"/>
            <a:chExt cx="3532092" cy="962339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827584" y="5301208"/>
              <a:ext cx="3532092" cy="96233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73953" y="5301208"/>
              <a:ext cx="266429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    1. session</a:t>
              </a:r>
              <a:r>
                <a:rPr lang="ko-KR" altLang="en-US" sz="1600" b="1" dirty="0">
                  <a:latin typeface="+mj-ea"/>
                  <a:ea typeface="+mj-ea"/>
                </a:rPr>
                <a:t> 활용</a:t>
              </a:r>
              <a:endParaRPr lang="en-US" altLang="ko-KR" sz="1600" b="1" dirty="0">
                <a:latin typeface="+mj-ea"/>
                <a:ea typeface="+mj-ea"/>
              </a:endParaRPr>
            </a:p>
            <a:p>
              <a:r>
                <a:rPr lang="en-US" altLang="ko-KR" sz="1400" dirty="0">
                  <a:latin typeface="+mj-ea"/>
                  <a:ea typeface="+mj-ea"/>
                </a:rPr>
                <a:t>Login</a:t>
              </a:r>
              <a:r>
                <a:rPr lang="ko-KR" altLang="en-US" sz="1400" dirty="0">
                  <a:latin typeface="+mj-ea"/>
                  <a:ea typeface="+mj-ea"/>
                </a:rPr>
                <a:t>시에만 게시판 이용 가능</a:t>
              </a:r>
              <a:r>
                <a:rPr lang="en-US" altLang="ko-KR" sz="1400" dirty="0">
                  <a:latin typeface="+mj-ea"/>
                  <a:ea typeface="+mj-ea"/>
                </a:rPr>
                <a:t>.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</p:grpSp>
      <p:cxnSp>
        <p:nvCxnSpPr>
          <p:cNvPr id="37" name="직선 연결선 36"/>
          <p:cNvCxnSpPr/>
          <p:nvPr/>
        </p:nvCxnSpPr>
        <p:spPr>
          <a:xfrm flipH="1">
            <a:off x="4594241" y="5373216"/>
            <a:ext cx="1" cy="79208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79D4C19-3B42-41F4-ACD7-F797D47C1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37" y="2732338"/>
            <a:ext cx="2136102" cy="113651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0A03814-2E3C-4815-B31D-5FB45AB33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049" y="2760851"/>
            <a:ext cx="2071901" cy="99577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CF84C091-985F-4ADA-98EE-C4C2767A6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348" y="2773373"/>
            <a:ext cx="2087015" cy="960811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521C40AD-3563-42B0-8B64-FB65FC8BEC8A}"/>
              </a:ext>
            </a:extLst>
          </p:cNvPr>
          <p:cNvGrpSpPr/>
          <p:nvPr/>
        </p:nvGrpSpPr>
        <p:grpSpPr>
          <a:xfrm>
            <a:off x="4855590" y="5301208"/>
            <a:ext cx="3384376" cy="962339"/>
            <a:chOff x="827584" y="5301208"/>
            <a:chExt cx="3532092" cy="962339"/>
          </a:xfrm>
        </p:grpSpPr>
        <p:sp>
          <p:nvSpPr>
            <p:cNvPr id="48" name="모서리가 둥근 직사각형 28">
              <a:extLst>
                <a:ext uri="{FF2B5EF4-FFF2-40B4-BE49-F238E27FC236}">
                  <a16:creationId xmlns:a16="http://schemas.microsoft.com/office/drawing/2014/main" id="{88FF3A51-B4D3-4158-B893-C0D3C475FF89}"/>
                </a:ext>
              </a:extLst>
            </p:cNvPr>
            <p:cNvSpPr/>
            <p:nvPr/>
          </p:nvSpPr>
          <p:spPr>
            <a:xfrm>
              <a:off x="827584" y="5301208"/>
              <a:ext cx="3532092" cy="96233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9132F3-CCFF-4E0A-823E-81B3CA2F16FB}"/>
                </a:ext>
              </a:extLst>
            </p:cNvPr>
            <p:cNvSpPr txBox="1"/>
            <p:nvPr/>
          </p:nvSpPr>
          <p:spPr>
            <a:xfrm>
              <a:off x="1273953" y="5301208"/>
              <a:ext cx="266429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    2. </a:t>
              </a:r>
              <a:r>
                <a:rPr lang="ko-KR" altLang="en-US" sz="1600" b="1" dirty="0">
                  <a:latin typeface="+mj-ea"/>
                  <a:ea typeface="+mj-ea"/>
                </a:rPr>
                <a:t>권한 사용</a:t>
              </a:r>
              <a:endParaRPr lang="en-US" altLang="ko-KR" sz="1600" b="1" dirty="0">
                <a:latin typeface="+mj-ea"/>
                <a:ea typeface="+mj-ea"/>
              </a:endParaRPr>
            </a:p>
            <a:p>
              <a:r>
                <a:rPr lang="en-US" altLang="ko-KR" sz="1400" dirty="0">
                  <a:latin typeface="+mj-ea"/>
                  <a:ea typeface="+mj-ea"/>
                </a:rPr>
                <a:t>User name</a:t>
              </a:r>
              <a:r>
                <a:rPr lang="ko-KR" altLang="en-US" sz="1400" dirty="0">
                  <a:latin typeface="+mj-ea"/>
                  <a:ea typeface="+mj-ea"/>
                </a:rPr>
                <a:t>을 이용하여 해당 유저인지 판단</a:t>
              </a:r>
              <a:r>
                <a:rPr lang="en-US" altLang="ko-KR" sz="1400" dirty="0">
                  <a:latin typeface="+mj-ea"/>
                  <a:ea typeface="+mj-ea"/>
                </a:rPr>
                <a:t>.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67544" y="6381328"/>
            <a:ext cx="8172000" cy="1154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69821" y="395372"/>
            <a:ext cx="2795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r>
              <a:rPr kumimoji="0"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전체 기능의 구현 현황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04456" y="1196751"/>
            <a:ext cx="8172000" cy="4925011"/>
            <a:chOff x="504456" y="986576"/>
            <a:chExt cx="8172000" cy="4042326"/>
          </a:xfrm>
        </p:grpSpPr>
        <p:sp>
          <p:nvSpPr>
            <p:cNvPr id="28" name="직사각형 27"/>
            <p:cNvSpPr/>
            <p:nvPr/>
          </p:nvSpPr>
          <p:spPr>
            <a:xfrm>
              <a:off x="504456" y="986576"/>
              <a:ext cx="8135088" cy="4042326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19">
              <a:extLst>
                <a:ext uri="{FF2B5EF4-FFF2-40B4-BE49-F238E27FC236}">
                  <a16:creationId xmlns:a16="http://schemas.microsoft.com/office/drawing/2014/main" id="{4FB29F01-9AAF-409D-97C4-D1BA211DA61D}"/>
                </a:ext>
              </a:extLst>
            </p:cNvPr>
            <p:cNvSpPr txBox="1"/>
            <p:nvPr/>
          </p:nvSpPr>
          <p:spPr>
            <a:xfrm>
              <a:off x="683568" y="1058584"/>
              <a:ext cx="7992888" cy="3511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marL="285750" indent="-285750">
                <a:buFont typeface="Wingdings" pitchFamily="2" charset="2"/>
                <a:buChar char="§"/>
              </a:pPr>
              <a:r>
                <a:rPr lang="en-US" altLang="ko-KR" dirty="0">
                  <a:latin typeface="+mn-ea"/>
                  <a:ea typeface="+mn-ea"/>
                </a:rPr>
                <a:t>Main</a:t>
              </a:r>
              <a:r>
                <a:rPr lang="ko-KR" altLang="en-US" dirty="0">
                  <a:latin typeface="+mn-ea"/>
                  <a:ea typeface="+mn-ea"/>
                </a:rPr>
                <a:t>화면</a:t>
              </a:r>
              <a:endParaRPr lang="en-US" altLang="ko-KR" dirty="0">
                <a:latin typeface="+mn-ea"/>
                <a:ea typeface="+mn-ea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accent1"/>
                  </a:solidFill>
                  <a:latin typeface="+mn-ea"/>
                  <a:ea typeface="+mn-ea"/>
                </a:rPr>
                <a:t>로그인 시 </a:t>
              </a:r>
              <a:r>
                <a:rPr lang="en-US" altLang="ko-KR" sz="1200" dirty="0">
                  <a:solidFill>
                    <a:schemeClr val="accent1"/>
                  </a:solidFill>
                  <a:latin typeface="+mn-ea"/>
                  <a:ea typeface="+mn-ea"/>
                </a:rPr>
                <a:t>/ </a:t>
              </a:r>
              <a:r>
                <a:rPr lang="ko-KR" altLang="en-US" sz="1200" dirty="0">
                  <a:solidFill>
                    <a:schemeClr val="accent1"/>
                  </a:solidFill>
                  <a:latin typeface="+mn-ea"/>
                  <a:ea typeface="+mn-ea"/>
                </a:rPr>
                <a:t>비로그인 시 각각 다른 화면을 출력하여 로그인 해야 이후로 진행 가능하도록 구현</a:t>
              </a:r>
              <a:endParaRPr lang="en-US" altLang="ko-KR" sz="1200" dirty="0">
                <a:solidFill>
                  <a:schemeClr val="accent1"/>
                </a:solidFill>
                <a:latin typeface="+mn-ea"/>
                <a:ea typeface="+mn-ea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latin typeface="+mn-ea"/>
                  <a:ea typeface="+mn-ea"/>
                </a:rPr>
                <a:t>로그인 시    </a:t>
              </a:r>
              <a:r>
                <a:rPr lang="en-US" altLang="ko-KR" sz="1200" dirty="0">
                  <a:latin typeface="+mn-ea"/>
                  <a:ea typeface="+mn-ea"/>
                </a:rPr>
                <a:t>: </a:t>
              </a:r>
              <a:r>
                <a:rPr lang="ko-KR" altLang="en-US" sz="1200" dirty="0">
                  <a:latin typeface="+mn-ea"/>
                  <a:ea typeface="+mn-ea"/>
                </a:rPr>
                <a:t>게시판으로 이동</a:t>
              </a:r>
              <a:r>
                <a:rPr lang="en-US" altLang="ko-KR" sz="1200" dirty="0">
                  <a:latin typeface="+mn-ea"/>
                  <a:ea typeface="+mn-ea"/>
                </a:rPr>
                <a:t>, </a:t>
              </a:r>
              <a:r>
                <a:rPr lang="ko-KR" altLang="en-US" sz="1200" dirty="0">
                  <a:latin typeface="+mn-ea"/>
                  <a:ea typeface="+mn-ea"/>
                </a:rPr>
                <a:t>로그아웃</a:t>
              </a:r>
              <a:r>
                <a:rPr lang="en-US" altLang="ko-KR" sz="1200" dirty="0">
                  <a:latin typeface="+mn-ea"/>
                  <a:ea typeface="+mn-ea"/>
                </a:rPr>
                <a:t>, </a:t>
              </a:r>
              <a:r>
                <a:rPr lang="ko-KR" altLang="en-US" sz="1200" dirty="0">
                  <a:latin typeface="+mn-ea"/>
                  <a:ea typeface="+mn-ea"/>
                </a:rPr>
                <a:t>회원 탈퇴</a:t>
              </a:r>
              <a:r>
                <a:rPr lang="en-US" altLang="ko-KR" sz="1200" dirty="0">
                  <a:latin typeface="+mn-ea"/>
                  <a:ea typeface="+mn-ea"/>
                </a:rPr>
                <a:t>, </a:t>
              </a:r>
              <a:r>
                <a:rPr lang="ko-KR" altLang="en-US" sz="1200" dirty="0">
                  <a:latin typeface="+mn-ea"/>
                  <a:ea typeface="+mn-ea"/>
                </a:rPr>
                <a:t>비밀번호 변경 기능</a:t>
              </a:r>
              <a:endParaRPr lang="en-US" altLang="ko-KR" sz="1200" dirty="0">
                <a:latin typeface="+mn-ea"/>
                <a:ea typeface="+mn-ea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latin typeface="+mn-ea"/>
                  <a:ea typeface="+mn-ea"/>
                </a:rPr>
                <a:t>비로그인 시 </a:t>
              </a:r>
              <a:r>
                <a:rPr lang="en-US" altLang="ko-KR" sz="1200" dirty="0">
                  <a:latin typeface="+mn-ea"/>
                  <a:ea typeface="+mn-ea"/>
                </a:rPr>
                <a:t>: </a:t>
              </a:r>
              <a:r>
                <a:rPr lang="ko-KR" altLang="en-US" sz="1200" dirty="0">
                  <a:latin typeface="+mn-ea"/>
                  <a:ea typeface="+mn-ea"/>
                </a:rPr>
                <a:t>로그인</a:t>
              </a:r>
              <a:r>
                <a:rPr lang="en-US" altLang="ko-KR" sz="1200" dirty="0">
                  <a:latin typeface="+mn-ea"/>
                  <a:ea typeface="+mn-ea"/>
                </a:rPr>
                <a:t>, </a:t>
              </a:r>
              <a:r>
                <a:rPr lang="ko-KR" altLang="en-US" sz="1200" dirty="0">
                  <a:latin typeface="+mn-ea"/>
                  <a:ea typeface="+mn-ea"/>
                </a:rPr>
                <a:t>아이디 찾기</a:t>
              </a:r>
              <a:r>
                <a:rPr lang="en-US" altLang="ko-KR" sz="1200" dirty="0">
                  <a:latin typeface="+mn-ea"/>
                  <a:ea typeface="+mn-ea"/>
                </a:rPr>
                <a:t>, </a:t>
              </a:r>
              <a:r>
                <a:rPr lang="ko-KR" altLang="en-US" sz="1200" dirty="0">
                  <a:latin typeface="+mn-ea"/>
                  <a:ea typeface="+mn-ea"/>
                </a:rPr>
                <a:t>비밀번호 변경</a:t>
              </a:r>
              <a:r>
                <a:rPr lang="en-US" altLang="ko-KR" sz="1200" dirty="0">
                  <a:latin typeface="+mn-ea"/>
                  <a:ea typeface="+mn-ea"/>
                </a:rPr>
                <a:t>(</a:t>
              </a:r>
              <a:r>
                <a:rPr lang="ko-KR" altLang="en-US" sz="1200" dirty="0">
                  <a:latin typeface="+mn-ea"/>
                  <a:ea typeface="+mn-ea"/>
                </a:rPr>
                <a:t>암호화 시 찾기 기능 사용 제한</a:t>
              </a:r>
              <a:r>
                <a:rPr lang="en-US" altLang="ko-KR" sz="1200" dirty="0">
                  <a:latin typeface="+mn-ea"/>
                  <a:ea typeface="+mn-ea"/>
                </a:rPr>
                <a:t>) </a:t>
              </a:r>
              <a:r>
                <a:rPr lang="ko-KR" altLang="en-US" sz="1200" dirty="0">
                  <a:latin typeface="+mn-ea"/>
                  <a:ea typeface="+mn-ea"/>
                </a:rPr>
                <a:t>기능</a:t>
              </a:r>
              <a:endParaRPr lang="en-US" altLang="ko-KR" sz="1200" dirty="0">
                <a:latin typeface="+mn-ea"/>
                <a:ea typeface="+mn-ea"/>
              </a:endParaRPr>
            </a:p>
            <a:p>
              <a:pPr marL="171450" indent="-171450">
                <a:buFontTx/>
                <a:buChar char="-"/>
              </a:pPr>
              <a:endParaRPr lang="en-US" altLang="ko-KR" sz="1200" dirty="0">
                <a:latin typeface="+mn-ea"/>
                <a:ea typeface="+mn-ea"/>
              </a:endParaRPr>
            </a:p>
            <a:p>
              <a:endParaRPr lang="en-US" altLang="ko-KR" sz="1200" dirty="0">
                <a:latin typeface="+mn-ea"/>
                <a:ea typeface="+mn-ea"/>
              </a:endParaRP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altLang="ko-KR" dirty="0">
                  <a:latin typeface="+mn-ea"/>
                  <a:ea typeface="+mn-ea"/>
                </a:rPr>
                <a:t>Board List </a:t>
              </a:r>
              <a:r>
                <a:rPr lang="ko-KR" altLang="en-US" dirty="0">
                  <a:latin typeface="+mn-ea"/>
                  <a:ea typeface="+mn-ea"/>
                </a:rPr>
                <a:t>화면</a:t>
              </a:r>
              <a:endParaRPr lang="en-US" altLang="ko-KR" dirty="0">
                <a:latin typeface="+mn-ea"/>
                <a:ea typeface="+mn-ea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solidFill>
                    <a:schemeClr val="accent1"/>
                  </a:solidFill>
                  <a:latin typeface="+mn-ea"/>
                  <a:ea typeface="+mn-ea"/>
                </a:rPr>
                <a:t>Paging</a:t>
              </a:r>
              <a:r>
                <a:rPr lang="ko-KR" altLang="en-US" sz="1200" dirty="0">
                  <a:solidFill>
                    <a:schemeClr val="accent1"/>
                  </a:solidFill>
                  <a:latin typeface="+mn-ea"/>
                  <a:ea typeface="+mn-ea"/>
                </a:rPr>
                <a:t>을 통한 게시글 정렬</a:t>
              </a:r>
              <a:r>
                <a:rPr lang="en-US" altLang="ko-KR" sz="1200" dirty="0">
                  <a:solidFill>
                    <a:schemeClr val="accent1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200" dirty="0">
                  <a:solidFill>
                    <a:schemeClr val="accent1"/>
                  </a:solidFill>
                  <a:latin typeface="+mn-ea"/>
                  <a:ea typeface="+mn-ea"/>
                </a:rPr>
                <a:t>글쓰기</a:t>
              </a:r>
              <a:r>
                <a:rPr lang="en-US" altLang="ko-KR" sz="1200" dirty="0">
                  <a:solidFill>
                    <a:schemeClr val="accent1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200" dirty="0">
                  <a:solidFill>
                    <a:schemeClr val="accent1"/>
                  </a:solidFill>
                  <a:latin typeface="+mn-ea"/>
                  <a:ea typeface="+mn-ea"/>
                </a:rPr>
                <a:t>익명 작성</a:t>
              </a:r>
              <a:r>
                <a:rPr lang="en-US" altLang="ko-KR" sz="1200" dirty="0">
                  <a:solidFill>
                    <a:schemeClr val="accent1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200" dirty="0">
                  <a:solidFill>
                    <a:schemeClr val="accent1"/>
                  </a:solidFill>
                  <a:latin typeface="+mn-ea"/>
                  <a:ea typeface="+mn-ea"/>
                </a:rPr>
                <a:t>글쓴이의 다른 글 확인 구현</a:t>
              </a:r>
              <a:endParaRPr lang="en-US" altLang="ko-KR" sz="1200" dirty="0">
                <a:solidFill>
                  <a:schemeClr val="accent1"/>
                </a:solidFill>
                <a:latin typeface="+mn-ea"/>
                <a:ea typeface="+mn-ea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latin typeface="+mn-ea"/>
                  <a:ea typeface="+mn-ea"/>
                </a:rPr>
                <a:t>Paging</a:t>
              </a:r>
              <a:r>
                <a:rPr lang="ko-KR" altLang="en-US" sz="1200" dirty="0">
                  <a:latin typeface="+mn-ea"/>
                  <a:ea typeface="+mn-ea"/>
                </a:rPr>
                <a:t>을 통하여 한 페이지 당 </a:t>
              </a:r>
              <a:r>
                <a:rPr lang="en-US" altLang="ko-KR" sz="1200" dirty="0">
                  <a:latin typeface="+mn-ea"/>
                  <a:ea typeface="+mn-ea"/>
                </a:rPr>
                <a:t>10</a:t>
              </a:r>
              <a:r>
                <a:rPr lang="ko-KR" altLang="en-US" sz="1200" dirty="0">
                  <a:latin typeface="+mn-ea"/>
                  <a:ea typeface="+mn-ea"/>
                </a:rPr>
                <a:t>개의 게시글 불러오기</a:t>
              </a:r>
              <a:endParaRPr lang="en-US" altLang="ko-KR" sz="1200" dirty="0">
                <a:latin typeface="+mn-ea"/>
                <a:ea typeface="+mn-ea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latin typeface="+mn-ea"/>
                  <a:ea typeface="+mn-ea"/>
                </a:rPr>
                <a:t>글쓴이를 확인하여 해당 글쓴이의 다른 글 확인 기능</a:t>
              </a:r>
              <a:endParaRPr lang="en-US" altLang="ko-KR" sz="1200" dirty="0">
                <a:latin typeface="+mn-ea"/>
                <a:ea typeface="+mn-ea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latin typeface="+mn-ea"/>
                  <a:ea typeface="+mn-ea"/>
                </a:rPr>
                <a:t>익명 글쓰기 기능</a:t>
              </a:r>
              <a:r>
                <a:rPr lang="en-US" altLang="ko-KR" sz="1200" dirty="0">
                  <a:latin typeface="+mn-ea"/>
                  <a:ea typeface="+mn-ea"/>
                </a:rPr>
                <a:t>(</a:t>
              </a:r>
              <a:r>
                <a:rPr lang="ko-KR" altLang="en-US" sz="1200" dirty="0">
                  <a:latin typeface="+mn-ea"/>
                  <a:ea typeface="+mn-ea"/>
                </a:rPr>
                <a:t>이 경우 글쓴이 검색 불가능</a:t>
              </a:r>
              <a:r>
                <a:rPr lang="en-US" altLang="ko-KR" sz="1200" dirty="0">
                  <a:latin typeface="+mn-ea"/>
                  <a:ea typeface="+mn-ea"/>
                </a:rPr>
                <a:t>)</a:t>
              </a:r>
            </a:p>
            <a:p>
              <a:pPr marL="285750" indent="-285750">
                <a:buFont typeface="Wingdings" pitchFamily="2" charset="2"/>
                <a:buChar char="§"/>
              </a:pPr>
              <a:endParaRPr lang="en-US" altLang="ko-KR" dirty="0">
                <a:latin typeface="+mn-ea"/>
                <a:ea typeface="+mn-ea"/>
              </a:endParaRP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altLang="ko-KR" dirty="0">
                  <a:latin typeface="+mn-ea"/>
                  <a:ea typeface="+mn-ea"/>
                </a:rPr>
                <a:t>Post </a:t>
              </a:r>
              <a:r>
                <a:rPr lang="ko-KR" altLang="en-US" dirty="0">
                  <a:latin typeface="+mn-ea"/>
                  <a:ea typeface="+mn-ea"/>
                </a:rPr>
                <a:t>화면</a:t>
              </a:r>
              <a:endParaRPr lang="en-US" altLang="ko-KR" dirty="0">
                <a:latin typeface="+mn-ea"/>
                <a:ea typeface="+mn-ea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accent1"/>
                  </a:solidFill>
                  <a:latin typeface="+mn-ea"/>
                  <a:ea typeface="+mn-ea"/>
                </a:rPr>
                <a:t>글의 작성자에 따라 활용 추가기능이 다르도록 구현하기</a:t>
              </a:r>
              <a:endParaRPr lang="en-US" altLang="ko-KR" sz="1200" dirty="0">
                <a:solidFill>
                  <a:schemeClr val="accent1"/>
                </a:solidFill>
                <a:latin typeface="+mn-ea"/>
                <a:ea typeface="+mn-ea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latin typeface="+mn-ea"/>
                  <a:ea typeface="+mn-ea"/>
                </a:rPr>
                <a:t>내가 쓴 글인 경우 읽기 </a:t>
              </a:r>
              <a:r>
                <a:rPr lang="en-US" altLang="ko-KR" sz="1200" dirty="0">
                  <a:latin typeface="+mn-ea"/>
                  <a:ea typeface="+mn-ea"/>
                </a:rPr>
                <a:t>+</a:t>
              </a:r>
              <a:r>
                <a:rPr lang="ko-KR" altLang="en-US" sz="1200" dirty="0">
                  <a:latin typeface="+mn-ea"/>
                  <a:ea typeface="+mn-ea"/>
                </a:rPr>
                <a:t> 수정 및 삭제 기능</a:t>
              </a:r>
              <a:endParaRPr lang="en-US" altLang="ko-KR" sz="1200" dirty="0">
                <a:latin typeface="+mn-ea"/>
                <a:ea typeface="+mn-ea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latin typeface="+mn-ea"/>
                  <a:ea typeface="+mn-ea"/>
                </a:rPr>
                <a:t>남이 쓴 글인 경우 읽기 기능</a:t>
              </a:r>
              <a:endParaRPr lang="en-US" altLang="ko-KR" sz="1200" dirty="0">
                <a:latin typeface="+mn-ea"/>
                <a:ea typeface="+mn-ea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latin typeface="+mn-ea"/>
                  <a:ea typeface="+mn-ea"/>
                </a:rPr>
                <a:t>파일 업로드</a:t>
              </a:r>
              <a:r>
                <a:rPr lang="en-US" altLang="ko-KR" sz="1200" dirty="0">
                  <a:latin typeface="+mn-ea"/>
                  <a:ea typeface="+mn-ea"/>
                </a:rPr>
                <a:t>, </a:t>
              </a:r>
              <a:r>
                <a:rPr lang="ko-KR" altLang="en-US" sz="1200" dirty="0">
                  <a:latin typeface="+mn-ea"/>
                  <a:ea typeface="+mn-ea"/>
                </a:rPr>
                <a:t>다운로드 기능</a:t>
              </a:r>
              <a:endParaRPr lang="en-US" altLang="ko-KR" sz="1200" dirty="0">
                <a:latin typeface="+mn-ea"/>
                <a:ea typeface="+mn-ea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latin typeface="+mn-ea"/>
                  <a:ea typeface="+mn-ea"/>
                </a:rPr>
                <a:t>글 스타일 적용</a:t>
              </a:r>
              <a:r>
                <a:rPr lang="en-US" altLang="ko-KR" sz="1200" dirty="0">
                  <a:latin typeface="+mn-ea"/>
                  <a:ea typeface="+mn-ea"/>
                </a:rPr>
                <a:t>(</a:t>
              </a:r>
              <a:r>
                <a:rPr lang="ko-KR" altLang="en-US" sz="1200" dirty="0">
                  <a:latin typeface="+mn-ea"/>
                  <a:ea typeface="+mn-ea"/>
                </a:rPr>
                <a:t>네이버 스마트 에디터 사용</a:t>
              </a:r>
              <a:r>
                <a:rPr lang="en-US" altLang="ko-KR" sz="1200" dirty="0">
                  <a:latin typeface="+mn-ea"/>
                  <a:ea typeface="+mn-ea"/>
                </a:rPr>
                <a:t>)</a:t>
              </a:r>
            </a:p>
            <a:p>
              <a:endParaRPr lang="en-US" altLang="ko-KR" dirty="0">
                <a:latin typeface="+mn-ea"/>
                <a:ea typeface="+mn-ea"/>
              </a:endParaRPr>
            </a:p>
            <a:p>
              <a:r>
                <a:rPr lang="en-US" altLang="ko-KR" sz="1400" dirty="0">
                  <a:solidFill>
                    <a:schemeClr val="accent2"/>
                  </a:solidFill>
                  <a:latin typeface="+mn-ea"/>
                  <a:ea typeface="+mn-ea"/>
                </a:rPr>
                <a:t>+ Board, Post </a:t>
              </a:r>
              <a:r>
                <a:rPr lang="ko-KR" altLang="en-US" sz="1400" dirty="0">
                  <a:solidFill>
                    <a:schemeClr val="accent2"/>
                  </a:solidFill>
                  <a:latin typeface="+mn-ea"/>
                  <a:ea typeface="+mn-ea"/>
                </a:rPr>
                <a:t>이용 중 </a:t>
              </a:r>
              <a:r>
                <a:rPr lang="en-US" altLang="ko-KR" sz="1400" dirty="0" err="1">
                  <a:solidFill>
                    <a:schemeClr val="accent2"/>
                  </a:solidFill>
                  <a:latin typeface="+mn-ea"/>
                  <a:ea typeface="+mn-ea"/>
                </a:rPr>
                <a:t>session_destroy</a:t>
              </a:r>
              <a:r>
                <a:rPr lang="ko-KR" altLang="en-US" sz="1400" dirty="0">
                  <a:solidFill>
                    <a:schemeClr val="accent2"/>
                  </a:solidFill>
                  <a:latin typeface="+mn-ea"/>
                  <a:ea typeface="+mn-ea"/>
                </a:rPr>
                <a:t> 시 </a:t>
              </a:r>
              <a:r>
                <a:rPr lang="en-US" altLang="ko-KR" sz="1400" dirty="0">
                  <a:solidFill>
                    <a:schemeClr val="accent2"/>
                  </a:solidFill>
                  <a:latin typeface="+mn-ea"/>
                  <a:ea typeface="+mn-ea"/>
                </a:rPr>
                <a:t>Main</a:t>
              </a:r>
              <a:r>
                <a:rPr lang="ko-KR" altLang="en-US" sz="1400" dirty="0">
                  <a:solidFill>
                    <a:schemeClr val="accent2"/>
                  </a:solidFill>
                  <a:latin typeface="+mn-ea"/>
                  <a:ea typeface="+mn-ea"/>
                </a:rPr>
                <a:t>화면으로 돌아가도록 한다</a:t>
              </a:r>
              <a:r>
                <a:rPr lang="en-US" altLang="ko-KR" sz="1400" dirty="0">
                  <a:solidFill>
                    <a:schemeClr val="accent2"/>
                  </a:solidFill>
                  <a:latin typeface="+mn-ea"/>
                  <a:ea typeface="+mn-ea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558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67544" y="6381328"/>
            <a:ext cx="8172000" cy="1154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69821" y="395372"/>
            <a:ext cx="2304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r>
              <a:rPr kumimoji="0" lang="en-US" altLang="ko-KR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FlowChart</a:t>
            </a:r>
            <a:r>
              <a:rPr kumimoji="0"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(Main)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04456" y="1196752"/>
            <a:ext cx="8172000" cy="5040560"/>
            <a:chOff x="504456" y="986576"/>
            <a:chExt cx="8172000" cy="4042326"/>
          </a:xfrm>
        </p:grpSpPr>
        <p:sp>
          <p:nvSpPr>
            <p:cNvPr id="28" name="직사각형 27"/>
            <p:cNvSpPr/>
            <p:nvPr/>
          </p:nvSpPr>
          <p:spPr>
            <a:xfrm>
              <a:off x="504456" y="986576"/>
              <a:ext cx="8135088" cy="4042326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19">
              <a:extLst>
                <a:ext uri="{FF2B5EF4-FFF2-40B4-BE49-F238E27FC236}">
                  <a16:creationId xmlns:a16="http://schemas.microsoft.com/office/drawing/2014/main" id="{4FB29F01-9AAF-409D-97C4-D1BA211DA61D}"/>
                </a:ext>
              </a:extLst>
            </p:cNvPr>
            <p:cNvSpPr txBox="1"/>
            <p:nvPr/>
          </p:nvSpPr>
          <p:spPr>
            <a:xfrm>
              <a:off x="683568" y="1058584"/>
              <a:ext cx="7992888" cy="246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marL="285750" indent="-285750">
                <a:buFont typeface="Wingdings" pitchFamily="2" charset="2"/>
                <a:buChar char="§"/>
              </a:pPr>
              <a:endParaRPr lang="en-US" altLang="ko-KR" sz="1400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1E3FACE-E854-412C-ABE1-49DD2BAC2335}"/>
              </a:ext>
            </a:extLst>
          </p:cNvPr>
          <p:cNvSpPr/>
          <p:nvPr/>
        </p:nvSpPr>
        <p:spPr>
          <a:xfrm>
            <a:off x="1111455" y="1429679"/>
            <a:ext cx="1242592" cy="3851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r>
              <a:rPr lang="ko-KR" altLang="en-US" dirty="0"/>
              <a:t>화면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6BA809-4DF6-4FB6-BE80-923178242A7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714294" y="1814808"/>
            <a:ext cx="1" cy="69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4D3850AC-99F3-4ECF-A65A-E3CF63269925}"/>
              </a:ext>
            </a:extLst>
          </p:cNvPr>
          <p:cNvSpPr/>
          <p:nvPr/>
        </p:nvSpPr>
        <p:spPr>
          <a:xfrm>
            <a:off x="1043608" y="2512488"/>
            <a:ext cx="1341373" cy="685376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로그인 하였는가</a:t>
            </a:r>
            <a:r>
              <a:rPr lang="en-US" altLang="ko-KR" sz="900" dirty="0"/>
              <a:t>?</a:t>
            </a:r>
            <a:endParaRPr lang="ko-KR" altLang="en-US" sz="9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0050D0-A42A-4881-9319-68B8D6BA6D60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1714294" y="3155035"/>
            <a:ext cx="0" cy="69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CD941B-8B90-4C9D-8743-DA7B2E702BF2}"/>
              </a:ext>
            </a:extLst>
          </p:cNvPr>
          <p:cNvSpPr txBox="1"/>
          <p:nvPr/>
        </p:nvSpPr>
        <p:spPr>
          <a:xfrm>
            <a:off x="1397748" y="3333537"/>
            <a:ext cx="44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E0BCE91-046F-4056-8490-93F261D0C620}"/>
              </a:ext>
            </a:extLst>
          </p:cNvPr>
          <p:cNvCxnSpPr>
            <a:cxnSpLocks/>
          </p:cNvCxnSpPr>
          <p:nvPr/>
        </p:nvCxnSpPr>
        <p:spPr>
          <a:xfrm>
            <a:off x="2414323" y="2852936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12E1FDA-2AEC-41D2-9672-CF89B92B07E7}"/>
              </a:ext>
            </a:extLst>
          </p:cNvPr>
          <p:cNvSpPr/>
          <p:nvPr/>
        </p:nvSpPr>
        <p:spPr>
          <a:xfrm>
            <a:off x="3162014" y="2660371"/>
            <a:ext cx="1242592" cy="38512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Before-login</a:t>
            </a:r>
            <a:endParaRPr lang="ko-KR" altLang="en-US" sz="14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4BAA73A-5385-4D60-A98D-5BAD6AD86B5F}"/>
              </a:ext>
            </a:extLst>
          </p:cNvPr>
          <p:cNvSpPr/>
          <p:nvPr/>
        </p:nvSpPr>
        <p:spPr>
          <a:xfrm>
            <a:off x="1092998" y="3850584"/>
            <a:ext cx="1242592" cy="38512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After-login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4168F9-028D-41C6-BA8F-F45B7A64DD87}"/>
              </a:ext>
            </a:extLst>
          </p:cNvPr>
          <p:cNvSpPr txBox="1"/>
          <p:nvPr/>
        </p:nvSpPr>
        <p:spPr>
          <a:xfrm>
            <a:off x="2384981" y="2852935"/>
            <a:ext cx="728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아니요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84F1B85-D76D-4857-9079-D97AF9EC9390}"/>
              </a:ext>
            </a:extLst>
          </p:cNvPr>
          <p:cNvCxnSpPr>
            <a:cxnSpLocks/>
          </p:cNvCxnSpPr>
          <p:nvPr/>
        </p:nvCxnSpPr>
        <p:spPr>
          <a:xfrm>
            <a:off x="4427984" y="2852936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B09985-755F-4C6F-93E5-21438BA7578F}"/>
              </a:ext>
            </a:extLst>
          </p:cNvPr>
          <p:cNvCxnSpPr/>
          <p:nvPr/>
        </p:nvCxnSpPr>
        <p:spPr>
          <a:xfrm>
            <a:off x="4788024" y="2852935"/>
            <a:ext cx="0" cy="180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3CAF01-3432-43C0-98C2-04B069F795AC}"/>
              </a:ext>
            </a:extLst>
          </p:cNvPr>
          <p:cNvCxnSpPr/>
          <p:nvPr/>
        </p:nvCxnSpPr>
        <p:spPr>
          <a:xfrm>
            <a:off x="4788024" y="371703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4710F2F-A712-4C96-9301-99277AF3283F}"/>
              </a:ext>
            </a:extLst>
          </p:cNvPr>
          <p:cNvCxnSpPr/>
          <p:nvPr/>
        </p:nvCxnSpPr>
        <p:spPr>
          <a:xfrm>
            <a:off x="4788024" y="465042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FAF02CF-F51C-4956-8956-3B11CCD2C75B}"/>
              </a:ext>
            </a:extLst>
          </p:cNvPr>
          <p:cNvSpPr/>
          <p:nvPr/>
        </p:nvSpPr>
        <p:spPr>
          <a:xfrm>
            <a:off x="5166367" y="2660371"/>
            <a:ext cx="1242592" cy="3851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가입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034B749-D8B3-429A-A4B7-F9E454960239}"/>
              </a:ext>
            </a:extLst>
          </p:cNvPr>
          <p:cNvSpPr/>
          <p:nvPr/>
        </p:nvSpPr>
        <p:spPr>
          <a:xfrm>
            <a:off x="5166367" y="3524467"/>
            <a:ext cx="1242592" cy="3851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아이디 찾기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8BBC7D5-5ECC-4897-8CE5-8B49AA0C758B}"/>
              </a:ext>
            </a:extLst>
          </p:cNvPr>
          <p:cNvSpPr/>
          <p:nvPr/>
        </p:nvSpPr>
        <p:spPr>
          <a:xfrm>
            <a:off x="5166367" y="4457859"/>
            <a:ext cx="1242592" cy="3851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찾기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3EC7573-7494-4D24-8B3F-60459981538C}"/>
              </a:ext>
            </a:extLst>
          </p:cNvPr>
          <p:cNvCxnSpPr>
            <a:cxnSpLocks/>
          </p:cNvCxnSpPr>
          <p:nvPr/>
        </p:nvCxnSpPr>
        <p:spPr>
          <a:xfrm>
            <a:off x="2311868" y="4056325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B7EE0CF-73FE-49F9-AEF0-8509643B3C0A}"/>
              </a:ext>
            </a:extLst>
          </p:cNvPr>
          <p:cNvCxnSpPr>
            <a:cxnSpLocks/>
          </p:cNvCxnSpPr>
          <p:nvPr/>
        </p:nvCxnSpPr>
        <p:spPr>
          <a:xfrm>
            <a:off x="2671908" y="4056324"/>
            <a:ext cx="0" cy="86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7846DDB-244B-4443-B501-A6A13932C58F}"/>
              </a:ext>
            </a:extLst>
          </p:cNvPr>
          <p:cNvCxnSpPr/>
          <p:nvPr/>
        </p:nvCxnSpPr>
        <p:spPr>
          <a:xfrm>
            <a:off x="2671908" y="4920421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717B39F-0143-4FD8-BDF4-9774043854A2}"/>
              </a:ext>
            </a:extLst>
          </p:cNvPr>
          <p:cNvSpPr/>
          <p:nvPr/>
        </p:nvSpPr>
        <p:spPr>
          <a:xfrm>
            <a:off x="3050251" y="3863760"/>
            <a:ext cx="1242592" cy="3851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게시판으로 이동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EC6C173-2B0C-484C-BBDE-92CA9870A3EE}"/>
              </a:ext>
            </a:extLst>
          </p:cNvPr>
          <p:cNvSpPr/>
          <p:nvPr/>
        </p:nvSpPr>
        <p:spPr>
          <a:xfrm>
            <a:off x="3050251" y="4727856"/>
            <a:ext cx="1242592" cy="3851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</p:spTree>
    <p:extLst>
      <p:ext uri="{BB962C8B-B14F-4D97-AF65-F5344CB8AC3E}">
        <p14:creationId xmlns:p14="http://schemas.microsoft.com/office/powerpoint/2010/main" val="376973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0840E7-FDF6-4DFD-B3B9-8ACCF6B9E037}"/>
              </a:ext>
            </a:extLst>
          </p:cNvPr>
          <p:cNvSpPr/>
          <p:nvPr/>
        </p:nvSpPr>
        <p:spPr>
          <a:xfrm>
            <a:off x="467544" y="6381328"/>
            <a:ext cx="8172000" cy="1154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9CB090-25DE-496A-89E6-AF4BCDE659A4}"/>
              </a:ext>
            </a:extLst>
          </p:cNvPr>
          <p:cNvSpPr/>
          <p:nvPr/>
        </p:nvSpPr>
        <p:spPr>
          <a:xfrm>
            <a:off x="469821" y="395372"/>
            <a:ext cx="22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r>
              <a:rPr kumimoji="0" lang="en-US" altLang="ko-KR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DataBase</a:t>
            </a:r>
            <a:r>
              <a:rPr kumimoji="0"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(Main)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394629D-D214-4942-80B7-0B7329A4528F}"/>
              </a:ext>
            </a:extLst>
          </p:cNvPr>
          <p:cNvGrpSpPr/>
          <p:nvPr/>
        </p:nvGrpSpPr>
        <p:grpSpPr>
          <a:xfrm>
            <a:off x="504456" y="1196752"/>
            <a:ext cx="8172000" cy="5040560"/>
            <a:chOff x="504456" y="986576"/>
            <a:chExt cx="8172000" cy="404232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C8583C8-A4C5-4B6E-8721-3FE05B3D2E72}"/>
                </a:ext>
              </a:extLst>
            </p:cNvPr>
            <p:cNvSpPr/>
            <p:nvPr/>
          </p:nvSpPr>
          <p:spPr>
            <a:xfrm>
              <a:off x="504456" y="986576"/>
              <a:ext cx="8135088" cy="4042326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id="{B227E895-36B9-4EAA-943B-35762BFC00E4}"/>
                </a:ext>
              </a:extLst>
            </p:cNvPr>
            <p:cNvSpPr txBox="1"/>
            <p:nvPr/>
          </p:nvSpPr>
          <p:spPr>
            <a:xfrm>
              <a:off x="683568" y="1058584"/>
              <a:ext cx="7992888" cy="246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marL="285750" indent="-285750">
                <a:buFont typeface="Wingdings" pitchFamily="2" charset="2"/>
                <a:buChar char="§"/>
              </a:pPr>
              <a:endParaRPr lang="en-US" altLang="ko-KR" sz="1400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6262CA3-78DF-4998-8CC3-8ED35C54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67" y="1440430"/>
            <a:ext cx="3552825" cy="1552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E8AF3C-3845-4AF2-89B8-BB30DB8C5C58}"/>
              </a:ext>
            </a:extLst>
          </p:cNvPr>
          <p:cNvSpPr txBox="1"/>
          <p:nvPr/>
        </p:nvSpPr>
        <p:spPr>
          <a:xfrm>
            <a:off x="1475656" y="3498445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Userid</a:t>
            </a:r>
            <a:r>
              <a:rPr lang="en-US" altLang="ko-KR" sz="1400" dirty="0"/>
              <a:t>		: </a:t>
            </a:r>
            <a:r>
              <a:rPr lang="ko-KR" altLang="en-US" sz="1400" dirty="0"/>
              <a:t>이메일 사용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UserpassHash</a:t>
            </a:r>
            <a:r>
              <a:rPr lang="en-US" altLang="ko-KR" sz="1400" dirty="0"/>
              <a:t>	: </a:t>
            </a:r>
            <a:r>
              <a:rPr lang="ko-KR" altLang="en-US" sz="1400" dirty="0"/>
              <a:t>비밀번호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mssql</a:t>
            </a:r>
            <a:r>
              <a:rPr lang="ko-KR" altLang="en-US" sz="1400" dirty="0"/>
              <a:t>의 단방향 암호화 함수 </a:t>
            </a:r>
            <a:r>
              <a:rPr lang="en-US" altLang="ko-KR" sz="1400" dirty="0" err="1"/>
              <a:t>pwdencrypt</a:t>
            </a:r>
            <a:r>
              <a:rPr lang="ko-KR" altLang="en-US" sz="1400" dirty="0"/>
              <a:t>를 사용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Username		: </a:t>
            </a:r>
            <a:r>
              <a:rPr lang="ko-KR" altLang="en-US" sz="1400" dirty="0"/>
              <a:t>닉네임</a:t>
            </a:r>
            <a:r>
              <a:rPr lang="en-US" altLang="ko-KR" sz="1400" dirty="0"/>
              <a:t>, </a:t>
            </a:r>
            <a:r>
              <a:rPr lang="ko-KR" altLang="en-US" sz="1400" dirty="0"/>
              <a:t>글</a:t>
            </a:r>
            <a:r>
              <a:rPr lang="en-US" altLang="ko-KR" sz="1400" dirty="0"/>
              <a:t>/</a:t>
            </a:r>
            <a:r>
              <a:rPr lang="ko-KR" altLang="en-US" sz="1400" dirty="0"/>
              <a:t>댓글 작성 등에서 세션으로 활용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Userphone</a:t>
            </a:r>
            <a:r>
              <a:rPr lang="en-US" altLang="ko-KR" sz="1400" dirty="0"/>
              <a:t>		: </a:t>
            </a:r>
            <a:r>
              <a:rPr lang="ko-KR" altLang="en-US" sz="1400" dirty="0"/>
              <a:t>전화번호</a:t>
            </a:r>
            <a:r>
              <a:rPr lang="en-US" altLang="ko-KR" sz="1400" dirty="0"/>
              <a:t>, </a:t>
            </a:r>
            <a:r>
              <a:rPr lang="ko-KR" altLang="en-US" sz="1400" dirty="0"/>
              <a:t>아이디</a:t>
            </a:r>
            <a:r>
              <a:rPr lang="en-US" altLang="ko-KR" sz="1400" dirty="0"/>
              <a:t>/</a:t>
            </a:r>
            <a:r>
              <a:rPr lang="ko-KR" altLang="en-US" sz="1400" dirty="0"/>
              <a:t>비밀번호 찾기에서 활용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Userbirth</a:t>
            </a:r>
            <a:r>
              <a:rPr lang="en-US" altLang="ko-KR" sz="1400" dirty="0"/>
              <a:t>		: </a:t>
            </a:r>
            <a:r>
              <a:rPr lang="ko-KR" altLang="en-US" sz="1400" dirty="0"/>
              <a:t>생년월일</a:t>
            </a:r>
            <a:r>
              <a:rPr lang="en-US" altLang="ko-KR" sz="1400" dirty="0"/>
              <a:t>, </a:t>
            </a:r>
            <a:r>
              <a:rPr lang="ko-KR" altLang="en-US" sz="1400" dirty="0"/>
              <a:t>아이디</a:t>
            </a:r>
            <a:r>
              <a:rPr lang="en-US" altLang="ko-KR" sz="1400" dirty="0"/>
              <a:t>/</a:t>
            </a:r>
            <a:r>
              <a:rPr lang="ko-KR" altLang="en-US" sz="1400" dirty="0"/>
              <a:t>비밀번호 찾기에서 활용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Usernumber</a:t>
            </a:r>
            <a:r>
              <a:rPr lang="en-US" altLang="ko-KR" sz="1400" dirty="0"/>
              <a:t>	: DB</a:t>
            </a:r>
            <a:r>
              <a:rPr lang="ko-KR" altLang="en-US" sz="1400" dirty="0"/>
              <a:t>의 </a:t>
            </a:r>
            <a:r>
              <a:rPr lang="en-US" altLang="ko-KR" sz="1400" dirty="0"/>
              <a:t>id.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085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67544" y="6381328"/>
            <a:ext cx="8172000" cy="1154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69821" y="395372"/>
            <a:ext cx="2395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r>
              <a:rPr kumimoji="0" lang="en-US" altLang="ko-KR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FlowChart</a:t>
            </a:r>
            <a:r>
              <a:rPr kumimoji="0"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(board)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04456" y="1196752"/>
            <a:ext cx="8172000" cy="5040560"/>
            <a:chOff x="504456" y="986576"/>
            <a:chExt cx="8172000" cy="4042326"/>
          </a:xfrm>
        </p:grpSpPr>
        <p:sp>
          <p:nvSpPr>
            <p:cNvPr id="28" name="직사각형 27"/>
            <p:cNvSpPr/>
            <p:nvPr/>
          </p:nvSpPr>
          <p:spPr>
            <a:xfrm>
              <a:off x="504456" y="986576"/>
              <a:ext cx="8135088" cy="4042326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19">
              <a:extLst>
                <a:ext uri="{FF2B5EF4-FFF2-40B4-BE49-F238E27FC236}">
                  <a16:creationId xmlns:a16="http://schemas.microsoft.com/office/drawing/2014/main" id="{4FB29F01-9AAF-409D-97C4-D1BA211DA61D}"/>
                </a:ext>
              </a:extLst>
            </p:cNvPr>
            <p:cNvSpPr txBox="1"/>
            <p:nvPr/>
          </p:nvSpPr>
          <p:spPr>
            <a:xfrm>
              <a:off x="683568" y="1058584"/>
              <a:ext cx="7992888" cy="246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marL="285750" indent="-285750">
                <a:buFont typeface="Wingdings" pitchFamily="2" charset="2"/>
                <a:buChar char="§"/>
              </a:pPr>
              <a:endParaRPr lang="en-US" altLang="ko-KR" sz="1400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1E3FACE-E854-412C-ABE1-49DD2BAC2335}"/>
              </a:ext>
            </a:extLst>
          </p:cNvPr>
          <p:cNvSpPr/>
          <p:nvPr/>
        </p:nvSpPr>
        <p:spPr>
          <a:xfrm>
            <a:off x="1111455" y="1429679"/>
            <a:ext cx="1242592" cy="3851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board</a:t>
            </a:r>
            <a:r>
              <a:rPr lang="ko-KR" altLang="en-US" sz="1600" dirty="0"/>
              <a:t>화면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6BA809-4DF6-4FB6-BE80-923178242A7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714294" y="1814808"/>
            <a:ext cx="1" cy="69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4D3850AC-99F3-4ECF-A65A-E3CF63269925}"/>
              </a:ext>
            </a:extLst>
          </p:cNvPr>
          <p:cNvSpPr/>
          <p:nvPr/>
        </p:nvSpPr>
        <p:spPr>
          <a:xfrm>
            <a:off x="1043608" y="2512488"/>
            <a:ext cx="1341373" cy="685376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로그인 하였는가</a:t>
            </a:r>
            <a:r>
              <a:rPr lang="en-US" altLang="ko-KR" sz="900" dirty="0"/>
              <a:t>?</a:t>
            </a:r>
            <a:endParaRPr lang="ko-KR" altLang="en-US" sz="9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0050D0-A42A-4881-9319-68B8D6BA6D60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1714294" y="3137279"/>
            <a:ext cx="9226" cy="77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CD941B-8B90-4C9D-8743-DA7B2E702BF2}"/>
              </a:ext>
            </a:extLst>
          </p:cNvPr>
          <p:cNvSpPr txBox="1"/>
          <p:nvPr/>
        </p:nvSpPr>
        <p:spPr>
          <a:xfrm>
            <a:off x="2559739" y="2570419"/>
            <a:ext cx="44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E0BCE91-046F-4056-8490-93F261D0C620}"/>
              </a:ext>
            </a:extLst>
          </p:cNvPr>
          <p:cNvCxnSpPr>
            <a:cxnSpLocks/>
          </p:cNvCxnSpPr>
          <p:nvPr/>
        </p:nvCxnSpPr>
        <p:spPr>
          <a:xfrm>
            <a:off x="2414323" y="2852936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12E1FDA-2AEC-41D2-9672-CF89B92B07E7}"/>
              </a:ext>
            </a:extLst>
          </p:cNvPr>
          <p:cNvSpPr/>
          <p:nvPr/>
        </p:nvSpPr>
        <p:spPr>
          <a:xfrm>
            <a:off x="3162014" y="2660371"/>
            <a:ext cx="1242592" cy="38512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boardlist</a:t>
            </a:r>
            <a:endParaRPr lang="ko-KR" altLang="en-US" sz="14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4BAA73A-5385-4D60-A98D-5BAD6AD86B5F}"/>
              </a:ext>
            </a:extLst>
          </p:cNvPr>
          <p:cNvSpPr/>
          <p:nvPr/>
        </p:nvSpPr>
        <p:spPr>
          <a:xfrm>
            <a:off x="1367606" y="3907306"/>
            <a:ext cx="711827" cy="28113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exit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4168F9-028D-41C6-BA8F-F45B7A64DD87}"/>
              </a:ext>
            </a:extLst>
          </p:cNvPr>
          <p:cNvSpPr txBox="1"/>
          <p:nvPr/>
        </p:nvSpPr>
        <p:spPr>
          <a:xfrm>
            <a:off x="1111455" y="3290500"/>
            <a:ext cx="728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아니요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84F1B85-D76D-4857-9079-D97AF9EC9390}"/>
              </a:ext>
            </a:extLst>
          </p:cNvPr>
          <p:cNvCxnSpPr>
            <a:cxnSpLocks/>
          </p:cNvCxnSpPr>
          <p:nvPr/>
        </p:nvCxnSpPr>
        <p:spPr>
          <a:xfrm>
            <a:off x="4427984" y="2852936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B09985-755F-4C6F-93E5-21438BA7578F}"/>
              </a:ext>
            </a:extLst>
          </p:cNvPr>
          <p:cNvCxnSpPr/>
          <p:nvPr/>
        </p:nvCxnSpPr>
        <p:spPr>
          <a:xfrm>
            <a:off x="4788024" y="2852935"/>
            <a:ext cx="0" cy="180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3CAF01-3432-43C0-98C2-04B069F795AC}"/>
              </a:ext>
            </a:extLst>
          </p:cNvPr>
          <p:cNvCxnSpPr/>
          <p:nvPr/>
        </p:nvCxnSpPr>
        <p:spPr>
          <a:xfrm>
            <a:off x="4788024" y="371703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4710F2F-A712-4C96-9301-99277AF3283F}"/>
              </a:ext>
            </a:extLst>
          </p:cNvPr>
          <p:cNvCxnSpPr/>
          <p:nvPr/>
        </p:nvCxnSpPr>
        <p:spPr>
          <a:xfrm>
            <a:off x="4788024" y="465042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FAF02CF-F51C-4956-8956-3B11CCD2C75B}"/>
              </a:ext>
            </a:extLst>
          </p:cNvPr>
          <p:cNvSpPr/>
          <p:nvPr/>
        </p:nvSpPr>
        <p:spPr>
          <a:xfrm>
            <a:off x="5166367" y="2660371"/>
            <a:ext cx="1242592" cy="3851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 확인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034B749-D8B3-429A-A4B7-F9E454960239}"/>
              </a:ext>
            </a:extLst>
          </p:cNvPr>
          <p:cNvSpPr/>
          <p:nvPr/>
        </p:nvSpPr>
        <p:spPr>
          <a:xfrm>
            <a:off x="5166367" y="3524467"/>
            <a:ext cx="1242592" cy="3851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작성자 검색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8BBC7D5-5ECC-4897-8CE5-8B49AA0C758B}"/>
              </a:ext>
            </a:extLst>
          </p:cNvPr>
          <p:cNvSpPr/>
          <p:nvPr/>
        </p:nvSpPr>
        <p:spPr>
          <a:xfrm>
            <a:off x="5166367" y="4457859"/>
            <a:ext cx="1242592" cy="3851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 쓰기</a:t>
            </a:r>
          </a:p>
        </p:txBody>
      </p:sp>
    </p:spTree>
    <p:extLst>
      <p:ext uri="{BB962C8B-B14F-4D97-AF65-F5344CB8AC3E}">
        <p14:creationId xmlns:p14="http://schemas.microsoft.com/office/powerpoint/2010/main" val="256029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67544" y="6381328"/>
            <a:ext cx="8172000" cy="1154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69821" y="395372"/>
            <a:ext cx="2442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r>
              <a:rPr kumimoji="0" lang="en-US" altLang="ko-KR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FlowChart</a:t>
            </a:r>
            <a:r>
              <a:rPr kumimoji="0"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(Post-1)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04456" y="1196752"/>
            <a:ext cx="8172000" cy="5040560"/>
            <a:chOff x="504456" y="986576"/>
            <a:chExt cx="8172000" cy="4042326"/>
          </a:xfrm>
        </p:grpSpPr>
        <p:sp>
          <p:nvSpPr>
            <p:cNvPr id="28" name="직사각형 27"/>
            <p:cNvSpPr/>
            <p:nvPr/>
          </p:nvSpPr>
          <p:spPr>
            <a:xfrm>
              <a:off x="504456" y="986576"/>
              <a:ext cx="8135088" cy="4042326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19">
              <a:extLst>
                <a:ext uri="{FF2B5EF4-FFF2-40B4-BE49-F238E27FC236}">
                  <a16:creationId xmlns:a16="http://schemas.microsoft.com/office/drawing/2014/main" id="{4FB29F01-9AAF-409D-97C4-D1BA211DA61D}"/>
                </a:ext>
              </a:extLst>
            </p:cNvPr>
            <p:cNvSpPr txBox="1"/>
            <p:nvPr/>
          </p:nvSpPr>
          <p:spPr>
            <a:xfrm>
              <a:off x="683568" y="1058584"/>
              <a:ext cx="7992888" cy="246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marL="285750" indent="-285750">
                <a:buFont typeface="Wingdings" pitchFamily="2" charset="2"/>
                <a:buChar char="§"/>
              </a:pPr>
              <a:endParaRPr lang="en-US" altLang="ko-KR" sz="1400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1E3FACE-E854-412C-ABE1-49DD2BAC2335}"/>
              </a:ext>
            </a:extLst>
          </p:cNvPr>
          <p:cNvSpPr/>
          <p:nvPr/>
        </p:nvSpPr>
        <p:spPr>
          <a:xfrm>
            <a:off x="1111455" y="1429679"/>
            <a:ext cx="1242592" cy="3851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글 작성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6BA809-4DF6-4FB6-BE80-923178242A7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714294" y="1814808"/>
            <a:ext cx="1" cy="69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4D3850AC-99F3-4ECF-A65A-E3CF63269925}"/>
              </a:ext>
            </a:extLst>
          </p:cNvPr>
          <p:cNvSpPr/>
          <p:nvPr/>
        </p:nvSpPr>
        <p:spPr>
          <a:xfrm>
            <a:off x="1043608" y="2512488"/>
            <a:ext cx="1341373" cy="685376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로그인 하였는가</a:t>
            </a:r>
            <a:r>
              <a:rPr lang="en-US" altLang="ko-KR" sz="900" dirty="0"/>
              <a:t>?</a:t>
            </a:r>
            <a:endParaRPr lang="ko-KR" altLang="en-US" sz="9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0050D0-A42A-4881-9319-68B8D6BA6D60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1714294" y="3137279"/>
            <a:ext cx="9226" cy="77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CD941B-8B90-4C9D-8743-DA7B2E702BF2}"/>
              </a:ext>
            </a:extLst>
          </p:cNvPr>
          <p:cNvSpPr txBox="1"/>
          <p:nvPr/>
        </p:nvSpPr>
        <p:spPr>
          <a:xfrm>
            <a:off x="2559739" y="2570419"/>
            <a:ext cx="44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E0BCE91-046F-4056-8490-93F261D0C620}"/>
              </a:ext>
            </a:extLst>
          </p:cNvPr>
          <p:cNvCxnSpPr>
            <a:cxnSpLocks/>
          </p:cNvCxnSpPr>
          <p:nvPr/>
        </p:nvCxnSpPr>
        <p:spPr>
          <a:xfrm>
            <a:off x="2414323" y="2852936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12E1FDA-2AEC-41D2-9672-CF89B92B07E7}"/>
              </a:ext>
            </a:extLst>
          </p:cNvPr>
          <p:cNvSpPr/>
          <p:nvPr/>
        </p:nvSpPr>
        <p:spPr>
          <a:xfrm>
            <a:off x="3162014" y="2660371"/>
            <a:ext cx="1242592" cy="38512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4BAA73A-5385-4D60-A98D-5BAD6AD86B5F}"/>
              </a:ext>
            </a:extLst>
          </p:cNvPr>
          <p:cNvSpPr/>
          <p:nvPr/>
        </p:nvSpPr>
        <p:spPr>
          <a:xfrm>
            <a:off x="1367606" y="3907306"/>
            <a:ext cx="711827" cy="28113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exit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4168F9-028D-41C6-BA8F-F45B7A64DD87}"/>
              </a:ext>
            </a:extLst>
          </p:cNvPr>
          <p:cNvSpPr txBox="1"/>
          <p:nvPr/>
        </p:nvSpPr>
        <p:spPr>
          <a:xfrm>
            <a:off x="1111455" y="3290500"/>
            <a:ext cx="728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아니요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84F1B85-D76D-4857-9079-D97AF9EC9390}"/>
              </a:ext>
            </a:extLst>
          </p:cNvPr>
          <p:cNvCxnSpPr>
            <a:cxnSpLocks/>
          </p:cNvCxnSpPr>
          <p:nvPr/>
        </p:nvCxnSpPr>
        <p:spPr>
          <a:xfrm>
            <a:off x="3783310" y="5128332"/>
            <a:ext cx="701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FAF02CF-F51C-4956-8956-3B11CCD2C75B}"/>
              </a:ext>
            </a:extLst>
          </p:cNvPr>
          <p:cNvSpPr/>
          <p:nvPr/>
        </p:nvSpPr>
        <p:spPr>
          <a:xfrm>
            <a:off x="4532002" y="4935768"/>
            <a:ext cx="1242592" cy="3851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파일 업로드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034B749-D8B3-429A-A4B7-F9E454960239}"/>
              </a:ext>
            </a:extLst>
          </p:cNvPr>
          <p:cNvSpPr/>
          <p:nvPr/>
        </p:nvSpPr>
        <p:spPr>
          <a:xfrm>
            <a:off x="4521880" y="5729485"/>
            <a:ext cx="1242592" cy="3851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글 스타일 적용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4755BB-5C46-4900-86CB-565CE8D8957E}"/>
              </a:ext>
            </a:extLst>
          </p:cNvPr>
          <p:cNvSpPr txBox="1"/>
          <p:nvPr/>
        </p:nvSpPr>
        <p:spPr>
          <a:xfrm>
            <a:off x="6667971" y="2570419"/>
            <a:ext cx="44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D6E76F1-3225-4135-911B-3A139B70A7D0}"/>
              </a:ext>
            </a:extLst>
          </p:cNvPr>
          <p:cNvCxnSpPr>
            <a:cxnSpLocks/>
          </p:cNvCxnSpPr>
          <p:nvPr/>
        </p:nvCxnSpPr>
        <p:spPr>
          <a:xfrm>
            <a:off x="6522555" y="2852936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FC6FEE4-F553-49C7-B2C4-1ECC16A701AE}"/>
              </a:ext>
            </a:extLst>
          </p:cNvPr>
          <p:cNvCxnSpPr>
            <a:cxnSpLocks/>
          </p:cNvCxnSpPr>
          <p:nvPr/>
        </p:nvCxnSpPr>
        <p:spPr>
          <a:xfrm>
            <a:off x="4433218" y="2852936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429A586-59AC-4FA7-9E73-820E7D6CF067}"/>
              </a:ext>
            </a:extLst>
          </p:cNvPr>
          <p:cNvCxnSpPr/>
          <p:nvPr/>
        </p:nvCxnSpPr>
        <p:spPr>
          <a:xfrm>
            <a:off x="5796136" y="3140968"/>
            <a:ext cx="0" cy="533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다이아몬드 35">
            <a:extLst>
              <a:ext uri="{FF2B5EF4-FFF2-40B4-BE49-F238E27FC236}">
                <a16:creationId xmlns:a16="http://schemas.microsoft.com/office/drawing/2014/main" id="{F0C360A9-D4B6-4A7C-AB8B-F1000D6FB10D}"/>
              </a:ext>
            </a:extLst>
          </p:cNvPr>
          <p:cNvSpPr/>
          <p:nvPr/>
        </p:nvSpPr>
        <p:spPr>
          <a:xfrm>
            <a:off x="5153298" y="2512488"/>
            <a:ext cx="1341373" cy="685376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익명 체크 되었는가</a:t>
            </a:r>
            <a:r>
              <a:rPr lang="en-US" altLang="ko-KR" sz="800" dirty="0"/>
              <a:t>?</a:t>
            </a:r>
            <a:endParaRPr lang="ko-KR" altLang="en-US" sz="8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EE5CB05-D215-4EC7-9812-CCE0E20D52A3}"/>
              </a:ext>
            </a:extLst>
          </p:cNvPr>
          <p:cNvCxnSpPr>
            <a:cxnSpLocks/>
          </p:cNvCxnSpPr>
          <p:nvPr/>
        </p:nvCxnSpPr>
        <p:spPr>
          <a:xfrm>
            <a:off x="5796136" y="3674361"/>
            <a:ext cx="1446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FA412ED-1E52-4D6D-8B0C-9BBBC89F4FF5}"/>
              </a:ext>
            </a:extLst>
          </p:cNvPr>
          <p:cNvSpPr txBox="1"/>
          <p:nvPr/>
        </p:nvSpPr>
        <p:spPr>
          <a:xfrm>
            <a:off x="5745929" y="3382081"/>
            <a:ext cx="728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아니요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0E34918-C08B-4600-809E-A7CD66A1EC30}"/>
              </a:ext>
            </a:extLst>
          </p:cNvPr>
          <p:cNvSpPr/>
          <p:nvPr/>
        </p:nvSpPr>
        <p:spPr>
          <a:xfrm>
            <a:off x="7281813" y="3466516"/>
            <a:ext cx="808362" cy="35700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 익명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84C96E5-C4A4-4C8D-9DA9-E2611C911A13}"/>
              </a:ext>
            </a:extLst>
          </p:cNvPr>
          <p:cNvSpPr/>
          <p:nvPr/>
        </p:nvSpPr>
        <p:spPr>
          <a:xfrm>
            <a:off x="7281813" y="2676575"/>
            <a:ext cx="808362" cy="35700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익명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4CA100D-E325-4871-AE44-219041B7C591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783310" y="3045500"/>
            <a:ext cx="0" cy="2886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3D2D84D-BF36-4387-BE82-671965DC7E85}"/>
              </a:ext>
            </a:extLst>
          </p:cNvPr>
          <p:cNvCxnSpPr>
            <a:cxnSpLocks/>
          </p:cNvCxnSpPr>
          <p:nvPr/>
        </p:nvCxnSpPr>
        <p:spPr>
          <a:xfrm>
            <a:off x="3783310" y="5932123"/>
            <a:ext cx="701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8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67544" y="6381328"/>
            <a:ext cx="8172000" cy="1154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69821" y="395372"/>
            <a:ext cx="2442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r>
              <a:rPr kumimoji="0" lang="en-US" altLang="ko-KR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FlowChart</a:t>
            </a:r>
            <a:r>
              <a:rPr kumimoji="0"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(Post-2)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04456" y="1196752"/>
            <a:ext cx="8172000" cy="5040560"/>
            <a:chOff x="504456" y="986576"/>
            <a:chExt cx="8172000" cy="4042326"/>
          </a:xfrm>
        </p:grpSpPr>
        <p:sp>
          <p:nvSpPr>
            <p:cNvPr id="28" name="직사각형 27"/>
            <p:cNvSpPr/>
            <p:nvPr/>
          </p:nvSpPr>
          <p:spPr>
            <a:xfrm>
              <a:off x="504456" y="986576"/>
              <a:ext cx="8135088" cy="4042326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19">
              <a:extLst>
                <a:ext uri="{FF2B5EF4-FFF2-40B4-BE49-F238E27FC236}">
                  <a16:creationId xmlns:a16="http://schemas.microsoft.com/office/drawing/2014/main" id="{4FB29F01-9AAF-409D-97C4-D1BA211DA61D}"/>
                </a:ext>
              </a:extLst>
            </p:cNvPr>
            <p:cNvSpPr txBox="1"/>
            <p:nvPr/>
          </p:nvSpPr>
          <p:spPr>
            <a:xfrm>
              <a:off x="683568" y="1058584"/>
              <a:ext cx="7992888" cy="246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marL="285750" indent="-285750">
                <a:buFont typeface="Wingdings" pitchFamily="2" charset="2"/>
                <a:buChar char="§"/>
              </a:pPr>
              <a:endParaRPr lang="en-US" altLang="ko-KR" sz="1400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1E3FACE-E854-412C-ABE1-49DD2BAC2335}"/>
              </a:ext>
            </a:extLst>
          </p:cNvPr>
          <p:cNvSpPr/>
          <p:nvPr/>
        </p:nvSpPr>
        <p:spPr>
          <a:xfrm>
            <a:off x="1111455" y="1429679"/>
            <a:ext cx="1242592" cy="3851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Post</a:t>
            </a:r>
            <a:r>
              <a:rPr lang="ko-KR" altLang="en-US" sz="1600" dirty="0"/>
              <a:t>화면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6BA809-4DF6-4FB6-BE80-923178242A7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714294" y="1814808"/>
            <a:ext cx="1" cy="69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4D3850AC-99F3-4ECF-A65A-E3CF63269925}"/>
              </a:ext>
            </a:extLst>
          </p:cNvPr>
          <p:cNvSpPr/>
          <p:nvPr/>
        </p:nvSpPr>
        <p:spPr>
          <a:xfrm>
            <a:off x="1043608" y="2512488"/>
            <a:ext cx="1341373" cy="685376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로그인 하였는가</a:t>
            </a:r>
            <a:r>
              <a:rPr lang="en-US" altLang="ko-KR" sz="900" dirty="0"/>
              <a:t>?</a:t>
            </a:r>
            <a:endParaRPr lang="ko-KR" altLang="en-US" sz="9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0050D0-A42A-4881-9319-68B8D6BA6D60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1714294" y="3137279"/>
            <a:ext cx="9226" cy="77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CD941B-8B90-4C9D-8743-DA7B2E702BF2}"/>
              </a:ext>
            </a:extLst>
          </p:cNvPr>
          <p:cNvSpPr txBox="1"/>
          <p:nvPr/>
        </p:nvSpPr>
        <p:spPr>
          <a:xfrm>
            <a:off x="2559739" y="2570419"/>
            <a:ext cx="44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E0BCE91-046F-4056-8490-93F261D0C620}"/>
              </a:ext>
            </a:extLst>
          </p:cNvPr>
          <p:cNvCxnSpPr>
            <a:cxnSpLocks/>
          </p:cNvCxnSpPr>
          <p:nvPr/>
        </p:nvCxnSpPr>
        <p:spPr>
          <a:xfrm>
            <a:off x="2414323" y="2852936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12E1FDA-2AEC-41D2-9672-CF89B92B07E7}"/>
              </a:ext>
            </a:extLst>
          </p:cNvPr>
          <p:cNvSpPr/>
          <p:nvPr/>
        </p:nvSpPr>
        <p:spPr>
          <a:xfrm>
            <a:off x="3162014" y="2660371"/>
            <a:ext cx="1242592" cy="38512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게시글</a:t>
            </a:r>
            <a:endParaRPr lang="ko-KR" altLang="en-US" sz="14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4BAA73A-5385-4D60-A98D-5BAD6AD86B5F}"/>
              </a:ext>
            </a:extLst>
          </p:cNvPr>
          <p:cNvSpPr/>
          <p:nvPr/>
        </p:nvSpPr>
        <p:spPr>
          <a:xfrm>
            <a:off x="1367606" y="3907306"/>
            <a:ext cx="711827" cy="28113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exit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4168F9-028D-41C6-BA8F-F45B7A64DD87}"/>
              </a:ext>
            </a:extLst>
          </p:cNvPr>
          <p:cNvSpPr txBox="1"/>
          <p:nvPr/>
        </p:nvSpPr>
        <p:spPr>
          <a:xfrm>
            <a:off x="1111455" y="3290500"/>
            <a:ext cx="728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아니요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84F1B85-D76D-4857-9079-D97AF9EC9390}"/>
              </a:ext>
            </a:extLst>
          </p:cNvPr>
          <p:cNvCxnSpPr>
            <a:cxnSpLocks/>
          </p:cNvCxnSpPr>
          <p:nvPr/>
        </p:nvCxnSpPr>
        <p:spPr>
          <a:xfrm>
            <a:off x="4481689" y="4053613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B09985-755F-4C6F-93E5-21438BA7578F}"/>
              </a:ext>
            </a:extLst>
          </p:cNvPr>
          <p:cNvCxnSpPr/>
          <p:nvPr/>
        </p:nvCxnSpPr>
        <p:spPr>
          <a:xfrm>
            <a:off x="4841729" y="4053612"/>
            <a:ext cx="0" cy="180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3CAF01-3432-43C0-98C2-04B069F795AC}"/>
              </a:ext>
            </a:extLst>
          </p:cNvPr>
          <p:cNvCxnSpPr/>
          <p:nvPr/>
        </p:nvCxnSpPr>
        <p:spPr>
          <a:xfrm>
            <a:off x="4841729" y="4917709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4710F2F-A712-4C96-9301-99277AF3283F}"/>
              </a:ext>
            </a:extLst>
          </p:cNvPr>
          <p:cNvCxnSpPr/>
          <p:nvPr/>
        </p:nvCxnSpPr>
        <p:spPr>
          <a:xfrm>
            <a:off x="4841729" y="5851101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FAF02CF-F51C-4956-8956-3B11CCD2C75B}"/>
              </a:ext>
            </a:extLst>
          </p:cNvPr>
          <p:cNvSpPr/>
          <p:nvPr/>
        </p:nvSpPr>
        <p:spPr>
          <a:xfrm>
            <a:off x="5220072" y="3861048"/>
            <a:ext cx="1242592" cy="3851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댓글 불러오기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034B749-D8B3-429A-A4B7-F9E454960239}"/>
              </a:ext>
            </a:extLst>
          </p:cNvPr>
          <p:cNvSpPr/>
          <p:nvPr/>
        </p:nvSpPr>
        <p:spPr>
          <a:xfrm>
            <a:off x="5220072" y="4725144"/>
            <a:ext cx="1242592" cy="3851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댓글 작성</a:t>
            </a:r>
            <a:r>
              <a:rPr lang="en-US" altLang="ko-KR" sz="1100" dirty="0"/>
              <a:t>/</a:t>
            </a:r>
            <a:r>
              <a:rPr lang="ko-KR" altLang="en-US" sz="1100" dirty="0"/>
              <a:t>수정</a:t>
            </a:r>
            <a:r>
              <a:rPr lang="en-US" altLang="ko-KR" sz="1100" dirty="0"/>
              <a:t>/</a:t>
            </a:r>
            <a:r>
              <a:rPr lang="ko-KR" altLang="en-US" sz="1100" dirty="0"/>
              <a:t>삭제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8BBC7D5-5ECC-4897-8CE5-8B49AA0C758B}"/>
              </a:ext>
            </a:extLst>
          </p:cNvPr>
          <p:cNvSpPr/>
          <p:nvPr/>
        </p:nvSpPr>
        <p:spPr>
          <a:xfrm>
            <a:off x="5220072" y="5658536"/>
            <a:ext cx="1242592" cy="3851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대댓글</a:t>
            </a:r>
            <a:r>
              <a:rPr lang="ko-KR" altLang="en-US" sz="1000" dirty="0"/>
              <a:t> 작성</a:t>
            </a:r>
            <a:r>
              <a:rPr lang="en-US" altLang="ko-KR" sz="1000" dirty="0"/>
              <a:t>/</a:t>
            </a:r>
            <a:r>
              <a:rPr lang="ko-KR" altLang="en-US" sz="1000" dirty="0"/>
              <a:t>수정</a:t>
            </a:r>
            <a:r>
              <a:rPr lang="en-US" altLang="ko-KR" sz="1000" dirty="0"/>
              <a:t>/</a:t>
            </a:r>
            <a:r>
              <a:rPr lang="ko-KR" altLang="en-US" sz="1000" dirty="0"/>
              <a:t>삭제</a:t>
            </a: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CB400F7A-4967-44DA-91DA-B756FB545A84}"/>
              </a:ext>
            </a:extLst>
          </p:cNvPr>
          <p:cNvSpPr/>
          <p:nvPr/>
        </p:nvSpPr>
        <p:spPr>
          <a:xfrm>
            <a:off x="3128681" y="3733916"/>
            <a:ext cx="1341373" cy="685376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댓글이 있는가</a:t>
            </a:r>
            <a:r>
              <a:rPr lang="en-US" altLang="ko-KR" sz="900" dirty="0"/>
              <a:t>?</a:t>
            </a:r>
            <a:endParaRPr lang="ko-KR" altLang="en-US" sz="9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5871AB-2587-42CA-8E31-9FE05D871DA0}"/>
              </a:ext>
            </a:extLst>
          </p:cNvPr>
          <p:cNvCxnSpPr>
            <a:cxnSpLocks/>
          </p:cNvCxnSpPr>
          <p:nvPr/>
        </p:nvCxnSpPr>
        <p:spPr>
          <a:xfrm>
            <a:off x="3793090" y="3033577"/>
            <a:ext cx="1" cy="69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5D56E8-513B-4429-A225-F1ED0DCA1347}"/>
              </a:ext>
            </a:extLst>
          </p:cNvPr>
          <p:cNvSpPr txBox="1"/>
          <p:nvPr/>
        </p:nvSpPr>
        <p:spPr>
          <a:xfrm>
            <a:off x="4657187" y="3722548"/>
            <a:ext cx="44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D9F163-D0EA-4B2C-BD75-9E2D4F1A2205}"/>
              </a:ext>
            </a:extLst>
          </p:cNvPr>
          <p:cNvCxnSpPr>
            <a:cxnSpLocks/>
          </p:cNvCxnSpPr>
          <p:nvPr/>
        </p:nvCxnSpPr>
        <p:spPr>
          <a:xfrm>
            <a:off x="3793090" y="4426544"/>
            <a:ext cx="9226" cy="77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CA14FC0-66E0-4925-9AB4-B02F26D1D510}"/>
              </a:ext>
            </a:extLst>
          </p:cNvPr>
          <p:cNvSpPr txBox="1"/>
          <p:nvPr/>
        </p:nvSpPr>
        <p:spPr>
          <a:xfrm>
            <a:off x="3190251" y="4579765"/>
            <a:ext cx="728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아니요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6E81799-33B2-4196-91EF-4009421241A2}"/>
              </a:ext>
            </a:extLst>
          </p:cNvPr>
          <p:cNvSpPr/>
          <p:nvPr/>
        </p:nvSpPr>
        <p:spPr>
          <a:xfrm>
            <a:off x="3190251" y="5292110"/>
            <a:ext cx="1242592" cy="3851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댓글 작성</a:t>
            </a:r>
          </a:p>
        </p:txBody>
      </p:sp>
    </p:spTree>
    <p:extLst>
      <p:ext uri="{BB962C8B-B14F-4D97-AF65-F5344CB8AC3E}">
        <p14:creationId xmlns:p14="http://schemas.microsoft.com/office/powerpoint/2010/main" val="254683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0840E7-FDF6-4DFD-B3B9-8ACCF6B9E037}"/>
              </a:ext>
            </a:extLst>
          </p:cNvPr>
          <p:cNvSpPr/>
          <p:nvPr/>
        </p:nvSpPr>
        <p:spPr>
          <a:xfrm>
            <a:off x="467544" y="6381328"/>
            <a:ext cx="8172000" cy="1154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9CB090-25DE-496A-89E6-AF4BCDE659A4}"/>
              </a:ext>
            </a:extLst>
          </p:cNvPr>
          <p:cNvSpPr/>
          <p:nvPr/>
        </p:nvSpPr>
        <p:spPr>
          <a:xfrm>
            <a:off x="469821" y="395372"/>
            <a:ext cx="2883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r>
              <a:rPr kumimoji="0" lang="en-US" altLang="ko-KR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DataBase</a:t>
            </a:r>
            <a:r>
              <a:rPr kumimoji="0"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(board/post)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394629D-D214-4942-80B7-0B7329A4528F}"/>
              </a:ext>
            </a:extLst>
          </p:cNvPr>
          <p:cNvGrpSpPr/>
          <p:nvPr/>
        </p:nvGrpSpPr>
        <p:grpSpPr>
          <a:xfrm>
            <a:off x="504456" y="1196752"/>
            <a:ext cx="8172000" cy="5040560"/>
            <a:chOff x="504456" y="986576"/>
            <a:chExt cx="8172000" cy="404232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C8583C8-A4C5-4B6E-8721-3FE05B3D2E72}"/>
                </a:ext>
              </a:extLst>
            </p:cNvPr>
            <p:cNvSpPr/>
            <p:nvPr/>
          </p:nvSpPr>
          <p:spPr>
            <a:xfrm>
              <a:off x="504456" y="986576"/>
              <a:ext cx="8135088" cy="4042326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id="{B227E895-36B9-4EAA-943B-35762BFC00E4}"/>
                </a:ext>
              </a:extLst>
            </p:cNvPr>
            <p:cNvSpPr txBox="1"/>
            <p:nvPr/>
          </p:nvSpPr>
          <p:spPr>
            <a:xfrm>
              <a:off x="683568" y="1058584"/>
              <a:ext cx="7992888" cy="246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marL="285750" indent="-285750">
                <a:buFont typeface="Wingdings" pitchFamily="2" charset="2"/>
                <a:buChar char="§"/>
              </a:pPr>
              <a:endParaRPr lang="en-US" altLang="ko-KR" sz="1400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5E8AF3C-3845-4AF2-89B8-BB30DB8C5C58}"/>
              </a:ext>
            </a:extLst>
          </p:cNvPr>
          <p:cNvSpPr txBox="1"/>
          <p:nvPr/>
        </p:nvSpPr>
        <p:spPr>
          <a:xfrm>
            <a:off x="1619672" y="3557462"/>
            <a:ext cx="6840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boardnumber</a:t>
            </a:r>
            <a:r>
              <a:rPr lang="en-US" altLang="ko-KR" sz="1400" dirty="0"/>
              <a:t>	: </a:t>
            </a:r>
            <a:r>
              <a:rPr lang="ko-KR" altLang="en-US" sz="1400" dirty="0"/>
              <a:t>게시글 번호</a:t>
            </a:r>
            <a:r>
              <a:rPr lang="en-US" altLang="ko-KR" sz="1400" dirty="0"/>
              <a:t>(DB id).</a:t>
            </a:r>
          </a:p>
          <a:p>
            <a:r>
              <a:rPr lang="en-US" altLang="ko-KR" sz="1400" dirty="0"/>
              <a:t>anonymous	: </a:t>
            </a:r>
            <a:r>
              <a:rPr lang="ko-KR" altLang="en-US" sz="1400" dirty="0"/>
              <a:t>익명 적용 여부에 활용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boardtitle</a:t>
            </a:r>
            <a:r>
              <a:rPr lang="en-US" altLang="ko-KR" sz="1400" dirty="0"/>
              <a:t>		: </a:t>
            </a:r>
            <a:r>
              <a:rPr lang="ko-KR" altLang="en-US" sz="1400" dirty="0"/>
              <a:t>글 제목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boardcontent</a:t>
            </a:r>
            <a:r>
              <a:rPr lang="en-US" altLang="ko-KR" sz="1400" dirty="0"/>
              <a:t>	: </a:t>
            </a:r>
            <a:r>
              <a:rPr lang="ko-KR" altLang="en-US" sz="1400" dirty="0"/>
              <a:t>글 내용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boardwriter</a:t>
            </a:r>
            <a:r>
              <a:rPr lang="en-US" altLang="ko-KR" sz="1400" dirty="0"/>
              <a:t>	: </a:t>
            </a:r>
            <a:r>
              <a:rPr lang="ko-KR" altLang="en-US" sz="1400" dirty="0"/>
              <a:t>작성자</a:t>
            </a:r>
            <a:r>
              <a:rPr lang="en-US" altLang="ko-KR" sz="1400" dirty="0"/>
              <a:t>, </a:t>
            </a:r>
            <a:r>
              <a:rPr lang="ko-KR" altLang="en-US" sz="1400" dirty="0"/>
              <a:t>세션에 적용된 </a:t>
            </a:r>
            <a:r>
              <a:rPr lang="en-US" altLang="ko-KR" sz="1400" dirty="0"/>
              <a:t>username</a:t>
            </a:r>
            <a:r>
              <a:rPr lang="ko-KR" altLang="en-US" sz="1400" dirty="0"/>
              <a:t>을 사용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File_type</a:t>
            </a:r>
            <a:r>
              <a:rPr lang="en-US" altLang="ko-KR" sz="1400" dirty="0"/>
              <a:t>		: </a:t>
            </a:r>
            <a:r>
              <a:rPr lang="ko-KR" altLang="en-US" sz="1400" dirty="0"/>
              <a:t>첨부파일 분류용</a:t>
            </a:r>
            <a:r>
              <a:rPr lang="en-US" altLang="ko-KR" sz="1400" dirty="0"/>
              <a:t>(</a:t>
            </a:r>
            <a:r>
              <a:rPr lang="ko-KR" altLang="en-US" sz="1400" dirty="0"/>
              <a:t>사진 </a:t>
            </a:r>
            <a:r>
              <a:rPr lang="en-US" altLang="ko-KR" sz="1400" dirty="0"/>
              <a:t>/ </a:t>
            </a:r>
            <a:r>
              <a:rPr lang="ko-KR" altLang="en-US" sz="1400" dirty="0"/>
              <a:t>파일</a:t>
            </a:r>
            <a:r>
              <a:rPr lang="en-US" altLang="ko-KR" sz="1400" dirty="0"/>
              <a:t>).</a:t>
            </a:r>
          </a:p>
          <a:p>
            <a:r>
              <a:rPr lang="en-US" altLang="ko-KR" sz="1400" dirty="0" err="1"/>
              <a:t>File_name</a:t>
            </a:r>
            <a:r>
              <a:rPr lang="en-US" altLang="ko-KR" sz="1400" dirty="0"/>
              <a:t>		: </a:t>
            </a:r>
            <a:r>
              <a:rPr lang="ko-KR" altLang="en-US" sz="1400" dirty="0"/>
              <a:t>첨부파일 이름</a:t>
            </a:r>
            <a:r>
              <a:rPr lang="en-US" altLang="ko-KR" sz="1400" dirty="0"/>
              <a:t>(</a:t>
            </a:r>
            <a:r>
              <a:rPr lang="ko-KR" altLang="en-US" sz="1400" dirty="0"/>
              <a:t>동일이름 피하기 위해 시간정보 붙임</a:t>
            </a:r>
            <a:r>
              <a:rPr lang="en-US" altLang="ko-KR" sz="1400" dirty="0"/>
              <a:t>.)</a:t>
            </a:r>
          </a:p>
          <a:p>
            <a:r>
              <a:rPr lang="en-US" altLang="ko-KR" sz="1400" dirty="0" err="1"/>
              <a:t>File_directory</a:t>
            </a:r>
            <a:r>
              <a:rPr lang="en-US" altLang="ko-KR" sz="1400" dirty="0"/>
              <a:t>	: </a:t>
            </a:r>
            <a:r>
              <a:rPr lang="ko-KR" altLang="en-US" sz="1400" dirty="0"/>
              <a:t>첨부파일 저장 위치 확인용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6A2861-CCE4-4183-BF73-A4FED9D99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31" y="1340768"/>
            <a:ext cx="36004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1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8768</TotalTime>
  <Words>1015</Words>
  <Application>Microsoft Office PowerPoint</Application>
  <PresentationFormat>화면 슬라이드 쇼(4:3)</PresentationFormat>
  <Paragraphs>213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한컴 윤고딕 230</vt:lpstr>
      <vt:lpstr>Wingdings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류찬</cp:lastModifiedBy>
  <cp:revision>671</cp:revision>
  <dcterms:created xsi:type="dcterms:W3CDTF">2016-02-28T00:49:02Z</dcterms:created>
  <dcterms:modified xsi:type="dcterms:W3CDTF">2021-03-08T07:21:33Z</dcterms:modified>
</cp:coreProperties>
</file>