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71" r:id="rId13"/>
    <p:sldId id="272" r:id="rId14"/>
    <p:sldId id="273" r:id="rId15"/>
    <p:sldId id="274" r:id="rId16"/>
    <p:sldId id="282" r:id="rId17"/>
    <p:sldId id="275" r:id="rId18"/>
    <p:sldId id="278" r:id="rId19"/>
    <p:sldId id="283" r:id="rId20"/>
    <p:sldId id="284" r:id="rId21"/>
    <p:sldId id="300" r:id="rId22"/>
    <p:sldId id="267" r:id="rId23"/>
    <p:sldId id="268" r:id="rId24"/>
    <p:sldId id="295" r:id="rId25"/>
    <p:sldId id="269" r:id="rId26"/>
    <p:sldId id="285" r:id="rId27"/>
    <p:sldId id="286" r:id="rId28"/>
    <p:sldId id="287" r:id="rId29"/>
    <p:sldId id="288" r:id="rId30"/>
    <p:sldId id="289" r:id="rId31"/>
    <p:sldId id="301" r:id="rId32"/>
    <p:sldId id="290" r:id="rId33"/>
    <p:sldId id="291" r:id="rId34"/>
    <p:sldId id="292" r:id="rId35"/>
    <p:sldId id="294" r:id="rId36"/>
    <p:sldId id="297" r:id="rId37"/>
    <p:sldId id="298" r:id="rId38"/>
    <p:sldId id="293" r:id="rId39"/>
    <p:sldId id="296" r:id="rId40"/>
    <p:sldId id="29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EEF3F8"/>
    <a:srgbClr val="777777"/>
    <a:srgbClr val="E66A1F"/>
    <a:srgbClr val="686868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0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5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9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4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5723-907A-46E4-9F13-0830C1F07BC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1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프리랜서 관리 시스템 설계서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8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64258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PROJ_ID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VARCHAR2(8)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아이디 </a:t>
                      </a:r>
                      <a:r>
                        <a:rPr lang="en-US" altLang="ko-KR" sz="1100" dirty="0" smtClean="0">
                          <a:latin typeface="+mj-lt"/>
                        </a:rPr>
                        <a:t>PROJ0001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VARCHAR2(50)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PROJ_STR_DATE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시작일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PROJ_END_DATE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종료일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VARCHAR2(8)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INVOLVE_NUM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투여인원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NEED_TECH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해당 프로젝트 필요기술 </a:t>
                      </a:r>
                      <a:r>
                        <a:rPr lang="en-US" altLang="ko-KR" sz="1100" dirty="0" smtClean="0">
                          <a:latin typeface="+mj-lt"/>
                        </a:rPr>
                        <a:t>(JSP, ASP, C# …)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FIELD_1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해당 분야 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대분류</a:t>
                      </a:r>
                      <a:r>
                        <a:rPr lang="ko-KR" altLang="en-US" sz="110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 등록 사용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해당 분야 소분류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 등록 사용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NOTE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VARCHAR2(500)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>
                          <a:latin typeface="+mj-lt"/>
                        </a:rPr>
                        <a:t>비고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REMARK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VARCHAR2(500)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상세내용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USE_YN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CHAR(1)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사용여부 </a:t>
                      </a:r>
                      <a:r>
                        <a:rPr lang="en-US" altLang="ko-KR" sz="1100" dirty="0" smtClean="0">
                          <a:latin typeface="+mj-lt"/>
                        </a:rPr>
                        <a:t>Y,N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– DEFAULT : 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PROJECT_TBL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75373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CHARGE_PWD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패스워드 </a:t>
                      </a:r>
                      <a:r>
                        <a:rPr lang="en-US" altLang="ko-KR" sz="1100" dirty="0" smtClean="0">
                          <a:latin typeface="+mj-lt"/>
                        </a:rPr>
                        <a:t>(sha256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암호화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COMPANY_ID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회사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부서코드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 등록 사용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직위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CHARGE_PHONE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핸드폰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CHARGE_TEL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전화번호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CHARGE_MAIL_1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메일주소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CHARGE_MAIL_2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메일주소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USE_YN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CHAR(1)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사용여부 </a:t>
                      </a:r>
                      <a:r>
                        <a:rPr lang="en-US" altLang="ko-KR" sz="1100" dirty="0" smtClean="0">
                          <a:latin typeface="+mj-lt"/>
                        </a:rPr>
                        <a:t>Y,N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– DEFAULT : 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CHARGE_TBL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41494"/>
              </p:ext>
            </p:extLst>
          </p:nvPr>
        </p:nvGraphicFramePr>
        <p:xfrm>
          <a:off x="179512" y="1628800"/>
          <a:ext cx="8712970" cy="471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FREELN_ID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아이디 </a:t>
                      </a:r>
                      <a:r>
                        <a:rPr lang="en-US" altLang="ko-KR" sz="900" dirty="0" smtClean="0">
                          <a:latin typeface="+mj-lt"/>
                        </a:rPr>
                        <a:t>: FREE0001 - </a:t>
                      </a:r>
                      <a:r>
                        <a:rPr lang="ko-KR" altLang="en-US" sz="900" dirty="0" smtClean="0">
                          <a:latin typeface="+mj-lt"/>
                        </a:rPr>
                        <a:t>자동발급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FREELN_NM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VARCHAR2(30)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이름 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FREELN_PHONE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VARCHAR2(20)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핸드폰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FREELN_TEL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집전화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FREEN_MAIL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+mj-lt"/>
                        </a:rPr>
                        <a:t>프리랜서 </a:t>
                      </a:r>
                      <a:r>
                        <a:rPr lang="ko-KR" altLang="en-US" sz="900" baseline="0" dirty="0" err="1" smtClean="0">
                          <a:latin typeface="+mj-lt"/>
                        </a:rPr>
                        <a:t>이메일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FREEN_ADDR_1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프리랜서 주소 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lt"/>
                        </a:rPr>
                        <a:t>울산 동구 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….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FREEN_ADDR_2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프리랜서 상세주소   땡땡 아파트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HOPE_PLACE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 -&gt; 100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희망근무지</a:t>
                      </a:r>
                      <a:r>
                        <a:rPr lang="en-US" altLang="ko-KR" sz="900" dirty="0" smtClean="0">
                          <a:latin typeface="+mj-lt"/>
                        </a:rPr>
                        <a:t>, </a:t>
                      </a:r>
                      <a:r>
                        <a:rPr lang="ko-KR" altLang="en-US" sz="900" dirty="0" smtClean="0">
                          <a:latin typeface="+mj-lt"/>
                        </a:rPr>
                        <a:t>공통코드</a:t>
                      </a:r>
                      <a:r>
                        <a:rPr lang="en-US" altLang="ko-KR" sz="900" dirty="0" smtClean="0">
                          <a:latin typeface="+mj-lt"/>
                        </a:rPr>
                        <a:t>, (AAA, BBB, CCC ….)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HOPE_MONEY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VARCHAR2(20)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희망 금액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HOPE_CALL_STR_TIME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통화가능 시작 시간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HOPE_CALL_END_TIME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통화가능 종료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MAJOR_TECH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VARHCAR2(200)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주기술분야</a:t>
                      </a:r>
                      <a:r>
                        <a:rPr lang="en-US" altLang="ko-KR" sz="900" dirty="0" smtClean="0">
                          <a:latin typeface="+mj-lt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lt"/>
                        </a:rPr>
                        <a:t>공통코드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, AAA,BBB,CCC ….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IMG_NM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사진파일 이름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IN_ENABLE_DATE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투입가능 일자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INSERT_ID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등록자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INSERT_DATE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DATE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j-lt"/>
                        </a:rPr>
                        <a:t>O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900" dirty="0" smtClean="0">
                          <a:latin typeface="+mj-lt"/>
                        </a:rPr>
                        <a:t>- </a:t>
                      </a:r>
                      <a:r>
                        <a:rPr lang="ko-KR" altLang="en-US" sz="9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UPDATE_ID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j-lt"/>
                        </a:rPr>
                        <a:t>VARCHAR2(10)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j-lt"/>
                        </a:rPr>
                        <a:t>최종수정자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j-lt"/>
                        </a:rPr>
                        <a:t>최종수정일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프리랜서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02525"/>
              </p:ext>
            </p:extLst>
          </p:nvPr>
        </p:nvGraphicFramePr>
        <p:xfrm>
          <a:off x="179512" y="1628800"/>
          <a:ext cx="871297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FREELN_ID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CAREER_NUM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등록순번    </a:t>
                      </a:r>
                      <a:r>
                        <a:rPr lang="en-US" altLang="ko-KR" sz="1100" dirty="0" smtClean="0">
                          <a:latin typeface="+mj-lt"/>
                        </a:rPr>
                        <a:t>1,2,3…..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CLIENT_NM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CLIENT_LOCA_1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위치 </a:t>
                      </a:r>
                      <a:r>
                        <a:rPr lang="en-US" altLang="ko-KR" sz="1100" dirty="0" smtClean="0">
                          <a:latin typeface="+mj-lt"/>
                        </a:rPr>
                        <a:t>1 – </a:t>
                      </a:r>
                      <a:r>
                        <a:rPr lang="ko-KR" altLang="en-US" sz="1100" dirty="0" smtClean="0">
                          <a:latin typeface="+mj-lt"/>
                        </a:rPr>
                        <a:t>경남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서울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울산 </a:t>
                      </a:r>
                      <a:r>
                        <a:rPr lang="en-US" altLang="ko-KR" sz="1100" dirty="0" smtClean="0">
                          <a:latin typeface="+mj-lt"/>
                        </a:rPr>
                        <a:t>,,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CLIENT_LOCA_2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위치 </a:t>
                      </a:r>
                      <a:r>
                        <a:rPr lang="en-US" altLang="ko-KR" sz="1100" dirty="0" smtClean="0">
                          <a:latin typeface="+mj-lt"/>
                        </a:rPr>
                        <a:t>2 – 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양평구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양산시</a:t>
                      </a:r>
                      <a:r>
                        <a:rPr lang="en-US" altLang="ko-KR" sz="1100" dirty="0" smtClean="0">
                          <a:latin typeface="+mj-lt"/>
                        </a:rPr>
                        <a:t>….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DUTY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직책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PM, PL, </a:t>
                      </a:r>
                      <a:r>
                        <a:rPr lang="ko-KR" altLang="en-US" sz="1100" dirty="0" smtClean="0">
                          <a:latin typeface="+mj-lt"/>
                        </a:rPr>
                        <a:t>개발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디자인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TASK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업무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dirty="0" smtClean="0">
                          <a:latin typeface="+mj-lt"/>
                        </a:rPr>
                        <a:t>인사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관리</a:t>
                      </a:r>
                      <a:r>
                        <a:rPr lang="en-US" altLang="ko-KR" sz="1100" dirty="0" smtClean="0">
                          <a:latin typeface="+mj-lt"/>
                        </a:rPr>
                        <a:t> …..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WORK_STR_DATE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업무 시작 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WORK_END_DATE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업무 종료 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CONTENTS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상세 내용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USE_TECH_1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VARCHAR2(200)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사용기술 </a:t>
                      </a:r>
                      <a:r>
                        <a:rPr lang="en-US" altLang="ko-KR" sz="1100" dirty="0" smtClean="0">
                          <a:latin typeface="+mj-lt"/>
                        </a:rPr>
                        <a:t>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USE_TECH_2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사용기술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WORK_MONEY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받았던 프리랜서 금액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FREELN_CAREER_TBL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경력정보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53582"/>
              </p:ext>
            </p:extLst>
          </p:nvPr>
        </p:nvGraphicFramePr>
        <p:xfrm>
          <a:off x="179512" y="1628800"/>
          <a:ext cx="871297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FREELN_ID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LICN_NUM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등록 순번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LICN_CODE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번호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LICN_NM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LICN_KIND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종목   공통코드등록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LICN_GET_DATE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취득 날짜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LICN_PUB_DATE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발행 날짜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LICN_IN_CODE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VARCHAR2(50)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자격증 내지 번호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FREELN_LICN_TBL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자격증증보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63029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FREELN_ID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프리랜스</a:t>
                      </a:r>
                      <a:r>
                        <a:rPr lang="ko-KR" altLang="en-US" sz="1100" dirty="0" smtClean="0">
                          <a:latin typeface="+mj-lt"/>
                        </a:rPr>
                        <a:t>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 순번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SCH_GBN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학력구분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초등학교</a:t>
                      </a:r>
                      <a:r>
                        <a:rPr lang="en-US" altLang="ko-KR" sz="110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dirty="0" smtClean="0">
                          <a:latin typeface="+mj-lt"/>
                        </a:rPr>
                        <a:t>중학교 </a:t>
                      </a:r>
                      <a:r>
                        <a:rPr lang="en-US" altLang="ko-KR" sz="1100" dirty="0" smtClean="0">
                          <a:latin typeface="+mj-lt"/>
                        </a:rPr>
                        <a:t>,,,……   </a:t>
                      </a:r>
                      <a:r>
                        <a:rPr lang="ko-KR" altLang="en-US" sz="1100" dirty="0" smtClean="0">
                          <a:latin typeface="+mj-lt"/>
                        </a:rPr>
                        <a:t>공통코드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SCH_GRD_DATE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졸업일자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졸업학교명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NOTE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비고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FREELN_SCH_TBL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학력정보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60004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FREELN_ID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RESUME_NUM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이력서 등록순번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>
                          <a:latin typeface="+mj-lt"/>
                        </a:rPr>
                        <a:t>REAL_FILENM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VRTL_FILENM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RESUME_TBL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이력서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6319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CLIENT_ID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아이디 </a:t>
                      </a:r>
                      <a:r>
                        <a:rPr lang="en-US" altLang="ko-KR" sz="1100" dirty="0" smtClean="0">
                          <a:latin typeface="+mj-lt"/>
                        </a:rPr>
                        <a:t>– CLNT0001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CLIENT_NM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CLIENT_ADDR_1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주소 </a:t>
                      </a:r>
                      <a:r>
                        <a:rPr lang="en-US" altLang="ko-KR" sz="1100" dirty="0" smtClean="0">
                          <a:latin typeface="+mj-lt"/>
                        </a:rPr>
                        <a:t>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CLIENT_ADDR_2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주소 </a:t>
                      </a:r>
                      <a:r>
                        <a:rPr lang="en-US" altLang="ko-KR" sz="1100" dirty="0" smtClean="0">
                          <a:latin typeface="+mj-lt"/>
                        </a:rPr>
                        <a:t>2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CLIENT_FILE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이력서 </a:t>
                      </a:r>
                      <a:r>
                        <a:rPr lang="en-US" altLang="ko-KR" sz="1100" dirty="0" smtClean="0">
                          <a:latin typeface="+mj-lt"/>
                        </a:rPr>
                        <a:t>EXCEL </a:t>
                      </a:r>
                      <a:r>
                        <a:rPr lang="ko-KR" altLang="en-US" sz="1100" dirty="0" smtClean="0">
                          <a:latin typeface="+mj-lt"/>
                        </a:rPr>
                        <a:t>양식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CLIENT_FILE_NM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고객사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이력서 양식 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CLIENT_TBL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고객사정보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2351"/>
              </p:ext>
            </p:extLst>
          </p:nvPr>
        </p:nvGraphicFramePr>
        <p:xfrm>
          <a:off x="179512" y="1628800"/>
          <a:ext cx="871297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GRP_CODE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그룹코드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GRP_NM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그룹명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COMM_CODE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코드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CODE_NM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코드명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UP_CODE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상위코드명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EXT_CODE_1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예외처리 코드 </a:t>
                      </a:r>
                      <a:r>
                        <a:rPr lang="en-US" altLang="ko-KR" sz="1100" dirty="0" smtClean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EXT_CODE_2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예외처리 코드 </a:t>
                      </a:r>
                      <a:r>
                        <a:rPr lang="en-US" altLang="ko-KR" sz="1100" dirty="0" smtClean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EXT_CODE_3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예외처리 코드 </a:t>
                      </a:r>
                      <a:r>
                        <a:rPr lang="en-US" altLang="ko-KR" sz="1100" dirty="0" smtClean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NUMBER(5)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정렬순서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USE_YN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CHAR(1)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사용여부 </a:t>
                      </a:r>
                      <a:r>
                        <a:rPr lang="en-US" altLang="ko-KR" sz="1100" dirty="0" smtClean="0">
                          <a:latin typeface="+mj-lt"/>
                        </a:rPr>
                        <a:t>Y,N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– DEFAULT : 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COMMON_TBL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공통코</a:t>
            </a:r>
            <a:r>
              <a:rPr lang="ko-KR" altLang="en-US" dirty="0"/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344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87768"/>
              </p:ext>
            </p:extLst>
          </p:nvPr>
        </p:nvGraphicFramePr>
        <p:xfrm>
          <a:off x="179512" y="1628800"/>
          <a:ext cx="871297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PROJECT_ID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PROJ_CHR_TBL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프로젝트별</a:t>
            </a:r>
            <a:r>
              <a:rPr lang="ko-KR" altLang="en-US" dirty="0" smtClean="0"/>
              <a:t>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1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추진배경 및 필요성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26876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b="1" dirty="0" smtClean="0"/>
              <a:t>제안하고자 하는 프로젝트의 효율적 관리를 위해 인력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프리랜서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관리 필요성 절감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7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81863"/>
              </p:ext>
            </p:extLst>
          </p:nvPr>
        </p:nvGraphicFramePr>
        <p:xfrm>
          <a:off x="179512" y="1628800"/>
          <a:ext cx="871297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PROJECT_ID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프로젝트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STATUS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진행상황</a:t>
                      </a:r>
                      <a:r>
                        <a:rPr lang="en-US" altLang="ko-KR" sz="1100" dirty="0" smtClean="0">
                          <a:latin typeface="+mj-lt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공통코드 제출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투입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완료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취소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FREELN_STR_DATE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투입예정시작일자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FREELN_END_DATE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투입예정종료일자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FREELN_R_STR_DATE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실제 투입 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FREELN_R_END_DATE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실제 종료 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MONTH_FEE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한달 지급 금액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PROJ_FREELN_TBL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1966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프로젝트별</a:t>
            </a:r>
            <a:r>
              <a:rPr lang="ko-KR" altLang="en-US" dirty="0" smtClean="0"/>
              <a:t> 프리랜</a:t>
            </a:r>
            <a:r>
              <a:rPr lang="ko-KR" altLang="en-US" dirty="0"/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37341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24182"/>
              </p:ext>
            </p:extLst>
          </p:nvPr>
        </p:nvGraphicFramePr>
        <p:xfrm>
          <a:off x="179512" y="1628800"/>
          <a:ext cx="871297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CHARGE_ID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담당자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FREELN_ID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프리랜서 아이디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CALL_NUM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NUMBER(5)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프리랜서별</a:t>
                      </a:r>
                      <a:r>
                        <a:rPr lang="ko-KR" altLang="en-US" sz="1100" dirty="0" smtClean="0">
                          <a:latin typeface="+mj-lt"/>
                        </a:rPr>
                        <a:t> 통화순번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CALL_DATE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통화날짜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CALL_NOTE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VARCHAR2(1000)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통화내용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IN_ENABLE_DATE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투입가능일자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FREELN_CALL_TBL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1966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프리랜서 통화내역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1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4816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프리랜서 등록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3548" y="1804174"/>
            <a:ext cx="8136904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3548" y="1797379"/>
            <a:ext cx="8136904" cy="55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프리랜서 이력서 등록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48" y="5949280"/>
            <a:ext cx="8136904" cy="3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/>
              <a:t>이력서 양식 다운로드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499992" y="2348880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38517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신규등록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3212976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핸드폰번호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60032" y="270892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이력서 수정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44008" y="3851756"/>
            <a:ext cx="3600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본인의 핸드폰번호를 </a:t>
            </a:r>
            <a:r>
              <a:rPr lang="en-US" altLang="ko-KR" sz="1050" dirty="0" smtClean="0"/>
              <a:t>‘-’ </a:t>
            </a:r>
            <a:r>
              <a:rPr lang="ko-KR" altLang="en-US" sz="1050" dirty="0" smtClean="0"/>
              <a:t>없이 입력하세요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6804248" y="321297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- WEB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60648"/>
            <a:ext cx="161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폴더명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CLIENT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smtClean="0"/>
              <a:t>client.jsp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행위 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4816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프리랜서 등록 화면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772816"/>
            <a:ext cx="6848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19872" y="414908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집전</a:t>
            </a:r>
            <a:r>
              <a:rPr lang="ko-KR" altLang="en-US" sz="800" dirty="0"/>
              <a:t>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44008" y="4149080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6756" y="1997466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FREE0001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4613591" y="2564904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0561" y="3140968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0811" y="3717032"/>
            <a:ext cx="129614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9871" y="4517521"/>
            <a:ext cx="25370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이력서 등록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211960" y="515719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- WEB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260648"/>
            <a:ext cx="161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폴더명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CLIENT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client_reg.jsp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로그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71800" y="2852936"/>
            <a:ext cx="360040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347864" y="316956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</a:t>
            </a:r>
            <a:r>
              <a:rPr lang="ko-KR" altLang="en-US" sz="900" dirty="0"/>
              <a:t>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1036" y="343738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패스워</a:t>
            </a:r>
            <a:r>
              <a:rPr lang="ko-KR" altLang="en-US" sz="900" dirty="0"/>
              <a:t>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4040566" y="316956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040566" y="3442792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12829" y="3933056"/>
            <a:ext cx="907243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로그</a:t>
            </a:r>
            <a:r>
              <a:rPr lang="ko-KR" altLang="en-US" sz="1050" dirty="0"/>
              <a:t>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752869" y="4293096"/>
            <a:ext cx="171394" cy="1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040566" y="425264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아이디 저장</a:t>
            </a:r>
            <a:r>
              <a:rPr lang="en-US" altLang="ko-KR" sz="900" dirty="0" smtClean="0"/>
              <a:t>  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260648"/>
            <a:ext cx="161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폴더명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ADMIN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login.jsp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969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524" y="1772816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코드관리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2286164"/>
            <a:ext cx="3960440" cy="4311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88024" y="2275495"/>
            <a:ext cx="3960440" cy="4311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2678723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777777"/>
                </a:solidFill>
              </a:rPr>
              <a:t>ROOT</a:t>
            </a:r>
            <a:endParaRPr lang="ko-KR" altLang="en-US" sz="1000" dirty="0">
              <a:solidFill>
                <a:srgbClr val="777777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2420888"/>
            <a:ext cx="396044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2420888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코</a:t>
            </a:r>
            <a:r>
              <a:rPr lang="ko-KR" altLang="en-US" sz="1000" dirty="0"/>
              <a:t>드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292582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</a:rPr>
              <a:t>고객사지역</a:t>
            </a:r>
            <a:r>
              <a:rPr lang="en-US" altLang="ko-KR" sz="1000" dirty="0" smtClean="0">
                <a:solidFill>
                  <a:srgbClr val="777777"/>
                </a:solidFill>
              </a:rPr>
              <a:t>(CREGION)</a:t>
            </a:r>
            <a:endParaRPr lang="ko-KR" altLang="en-US" sz="1000" dirty="0">
              <a:solidFill>
                <a:srgbClr val="777777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6055" y="2434285"/>
            <a:ext cx="396044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10863" y="1979548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등록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2435679"/>
            <a:ext cx="772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그룹코드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2" y="2439065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그룹명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4149" y="2448314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코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23619" y="2447786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코드명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7163" y="2453529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4856" y="2456913"/>
            <a:ext cx="79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상위코</a:t>
            </a:r>
            <a:r>
              <a:rPr lang="ko-KR" altLang="en-US" sz="9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드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 flipV="1">
            <a:off x="4211960" y="4431089"/>
            <a:ext cx="576064" cy="106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39552" y="5301208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왼쪽 코드리스트는 트리 구조로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왼쪽 리스트를 클릭하면 해당 코드의 하부 코드를 오른쪽에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오른쪽 리스트에서 해당 행을 클릭하면 팝업이 나오고 해당 행의 상세내용을 보여주고 수정도 가능하도록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오른쪽 상단의 등록 버튼을 클릭하면 왼쪽에 선택되어 있는 코드를 상위코드로 가지는 새로운 코드를 등록할 수 있도록 팝업을 만든다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2672878"/>
            <a:ext cx="772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CREGION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104" y="2676264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고객사지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역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84149" y="2685513"/>
            <a:ext cx="692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CREGION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23619" y="2684985"/>
            <a:ext cx="800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고객사지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역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7163" y="2690728"/>
            <a:ext cx="62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74856" y="2694112"/>
            <a:ext cx="791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ROOT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30411" y="317327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777777"/>
                </a:solidFill>
              </a:rPr>
              <a:t>서</a:t>
            </a:r>
            <a:r>
              <a:rPr lang="ko-KR" altLang="en-US" sz="1000" dirty="0">
                <a:solidFill>
                  <a:srgbClr val="777777"/>
                </a:solidFill>
              </a:rPr>
              <a:t>울</a:t>
            </a:r>
            <a:r>
              <a:rPr lang="en-US" altLang="ko-KR" sz="1000" dirty="0" smtClean="0">
                <a:solidFill>
                  <a:srgbClr val="777777"/>
                </a:solidFill>
              </a:rPr>
              <a:t>(SEOUL)</a:t>
            </a:r>
            <a:endParaRPr lang="ko-KR" altLang="en-US" sz="1000" dirty="0">
              <a:solidFill>
                <a:srgbClr val="777777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9154" y="335699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777777"/>
                </a:solidFill>
              </a:rPr>
              <a:t>부산</a:t>
            </a:r>
            <a:r>
              <a:rPr lang="en-US" altLang="ko-KR" sz="1000" dirty="0" smtClean="0">
                <a:solidFill>
                  <a:srgbClr val="777777"/>
                </a:solidFill>
              </a:rPr>
              <a:t>(BUSAN)</a:t>
            </a:r>
            <a:endParaRPr lang="ko-KR" altLang="en-US" sz="1000" dirty="0">
              <a:solidFill>
                <a:srgbClr val="777777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공통코드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4359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95022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코드</a:t>
            </a:r>
            <a:r>
              <a:rPr lang="ko-KR" altLang="en-US" sz="900" dirty="0"/>
              <a:t>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087724" y="201471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40266" y="131761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76056" y="260648"/>
            <a:ext cx="2047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./ADMIN/00_COMMON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7362485" y="282243"/>
            <a:ext cx="1615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commoncode.jsp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40266" y="131761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18448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코드관리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팝업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99592" y="2276872"/>
            <a:ext cx="2664296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9592" y="2284518"/>
            <a:ext cx="2664296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공통코드 관리 등록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1600" y="270892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그룹코드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974772" y="297673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그룹명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1664302" y="2708920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64302" y="2982144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95196" y="328498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코드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995196" y="351581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코드명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>
          <a:xfrm>
            <a:off x="1664302" y="327370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64302" y="3546932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83226" y="380629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상위코</a:t>
            </a:r>
            <a:r>
              <a:rPr lang="ko-KR" altLang="en-US" sz="900" dirty="0"/>
              <a:t>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662802" y="383198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8470" y="408569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예외코드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1651176" y="4102768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25470" y="435347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예외코드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651176" y="4379174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5602" y="464451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예외코드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1651308" y="4670206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23015" y="495073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순</a:t>
            </a:r>
            <a:r>
              <a:rPr lang="ko-KR" altLang="en-US" sz="900" dirty="0"/>
              <a:t>번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1645682" y="4942544"/>
            <a:ext cx="1539546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25470" y="5206212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사용유무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40" name="직사각형 39"/>
          <p:cNvSpPr/>
          <p:nvPr/>
        </p:nvSpPr>
        <p:spPr>
          <a:xfrm>
            <a:off x="1664302" y="5261246"/>
            <a:ext cx="45719" cy="1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79712" y="5589240"/>
            <a:ext cx="78346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 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4338635" y="1844824"/>
            <a:ext cx="4320480" cy="47525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err="1" smtClean="0"/>
              <a:t>본페이지에서</a:t>
            </a:r>
            <a:r>
              <a:rPr lang="ko-KR" altLang="en-US" sz="1000" dirty="0" smtClean="0"/>
              <a:t>  등록 버튼을 클릭하고 해당 팝업을 호출하였다면 </a:t>
            </a:r>
            <a:endParaRPr lang="en-US" altLang="ko-KR" sz="1000" dirty="0" smtClean="0"/>
          </a:p>
          <a:p>
            <a:r>
              <a:rPr lang="ko-KR" altLang="en-US" sz="1000" dirty="0" smtClean="0"/>
              <a:t>해당 그룹코드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그룹명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상위코드 값은 가지고 와서 보여주고 </a:t>
            </a:r>
            <a:endParaRPr lang="en-US" altLang="ko-KR" sz="1000" dirty="0" smtClean="0"/>
          </a:p>
          <a:p>
            <a:r>
              <a:rPr lang="ko-KR" altLang="en-US" sz="1000" dirty="0" smtClean="0"/>
              <a:t>수정 할 수 없도록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사용유무 값은 기본값은 체크 되어 진 값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본 페이지의 해당 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 클릭하고 팝업을 호출하였다면 해당 정보를 모두 보여주고 수정할 수 있도록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위의 두 경우 모두   그룹코드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코드 값이 해당 테이블의 </a:t>
            </a:r>
            <a:r>
              <a:rPr lang="ko-KR" altLang="en-US" sz="1000" dirty="0" err="1" smtClean="0"/>
              <a:t>키값이므로</a:t>
            </a:r>
            <a:endParaRPr lang="en-US" altLang="ko-KR" sz="1000" dirty="0" smtClean="0"/>
          </a:p>
          <a:p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 이전에 중복되지 않도록 체크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공통코드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81630" y="260648"/>
            <a:ext cx="21102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/>
              <a:t>./ADMIN/</a:t>
            </a:r>
            <a:r>
              <a:rPr lang="en-US" altLang="ko-KR" sz="900" dirty="0" smtClean="0"/>
              <a:t>00_COMMON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commoncode_p1.jsp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620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78484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07069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프리랜서 리스트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98895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03634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</a:t>
            </a:r>
            <a:r>
              <a:rPr lang="ko-KR" altLang="en-US" sz="900" dirty="0"/>
              <a:t>름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7344308" y="2014718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12060" y="201377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핸드</a:t>
            </a:r>
            <a:r>
              <a:rPr lang="ko-KR" altLang="en-US" sz="900" dirty="0"/>
              <a:t>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688124" y="2013774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8625" y="231009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116" y="231194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이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3648" y="231194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경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5436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연락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7958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메일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8164" y="2310099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희망근무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40252" y="2315915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주요기술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98154" y="2311944"/>
            <a:ext cx="1078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연락가능시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-8626" y="2564904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7886" y="253962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855" y="25414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이지완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84386" y="2541470"/>
            <a:ext cx="794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개월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6175" y="2550096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연락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28697" y="2550096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28903" y="2539625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희망근무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20991" y="2545441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주요기술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8893" y="2541470"/>
            <a:ext cx="1078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연락가능시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1578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등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72317" y="2550096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급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4056" y="5553779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등록된 프리랜서 리스트를 가져와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 클릭하면 프리랜서 상세 페이지로 이동한다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515719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38369" y="5229200"/>
            <a:ext cx="1569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    2    3    -&gt; paging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38" y="2320570"/>
            <a:ext cx="944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투입가능일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8576" y="2550096"/>
            <a:ext cx="9634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투입가능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76056" y="260648"/>
            <a:ext cx="161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폴더명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01_FLEELN</a:t>
            </a:r>
            <a:endParaRPr lang="ko-KR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freeln.jsp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093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95736" y="131761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프리랜서 상세페이지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9" y="2039955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9855" y="238638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8753" y="238037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기술정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3808" y="237436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경력정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5351" y="2403703"/>
            <a:ext cx="648072" cy="184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6629" y="2780928"/>
            <a:ext cx="8568952" cy="3744416"/>
          </a:xfrm>
          <a:prstGeom prst="rect">
            <a:avLst/>
          </a:prstGeom>
          <a:solidFill>
            <a:srgbClr val="EE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5536" y="2852936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프리랜서 이지완 기본정보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43902" y="2996952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이지완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243902" y="3212976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</a:t>
            </a:r>
            <a:r>
              <a:rPr lang="ko-KR" altLang="en-US" sz="900" dirty="0"/>
              <a:t>디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FREE0001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2257618" y="3430990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핸드</a:t>
            </a:r>
            <a:r>
              <a:rPr lang="ko-KR" altLang="en-US" sz="900" dirty="0"/>
              <a:t>폰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01087150880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2248992" y="3661822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자택전</a:t>
            </a:r>
            <a:r>
              <a:rPr lang="ko-KR" altLang="en-US" sz="900" dirty="0"/>
              <a:t>화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1740" y="3892654"/>
            <a:ext cx="2124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이메</a:t>
            </a:r>
            <a:r>
              <a:rPr lang="ko-KR" altLang="en-US" sz="900" dirty="0" err="1"/>
              <a:t>일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inibiz01@netjoiner.com   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2242360" y="4134272"/>
            <a:ext cx="376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</a:t>
            </a:r>
            <a:r>
              <a:rPr lang="ko-KR" altLang="en-US" sz="900" dirty="0"/>
              <a:t>소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부산 금정구 </a:t>
            </a:r>
            <a:r>
              <a:rPr lang="ko-KR" altLang="en-US" sz="900" dirty="0" err="1" smtClean="0"/>
              <a:t>구서동</a:t>
            </a:r>
            <a:r>
              <a:rPr lang="ko-KR" altLang="en-US" sz="900" dirty="0" smtClean="0"/>
              <a:t> 우리아파트 </a:t>
            </a:r>
            <a:r>
              <a:rPr lang="ko-KR" altLang="en-US" sz="900" dirty="0" err="1" smtClean="0"/>
              <a:t>우리동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우리호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우리집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611560" y="3284984"/>
            <a:ext cx="1296144" cy="12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11560" y="5157192"/>
            <a:ext cx="46805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자기소개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47492" y="4324418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희망 근무지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부산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울산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경남 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243902" y="4526372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희망 단가  </a:t>
            </a:r>
            <a:r>
              <a:rPr lang="en-US" altLang="ko-KR" sz="900" dirty="0" smtClean="0"/>
              <a:t>:   1</a:t>
            </a:r>
            <a:r>
              <a:rPr lang="ko-KR" altLang="en-US" sz="900" dirty="0" smtClean="0"/>
              <a:t>억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5580112" y="2949467"/>
            <a:ext cx="3168352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데이터를 가져와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707904" y="2039955"/>
            <a:ext cx="9361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23319" y="2388674"/>
            <a:ext cx="905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통화내역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250492" y="4713336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투입가능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2017.10.15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716016" y="260648"/>
            <a:ext cx="1975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./ADMIN/01_FLEELN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freeln_detail_01.jsp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8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95736" y="131761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9" y="2039955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1454" y="238638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48753" y="238037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기술정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237436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경력정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2395077"/>
            <a:ext cx="648072" cy="184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6629" y="2780928"/>
            <a:ext cx="8568952" cy="3744416"/>
          </a:xfrm>
          <a:prstGeom prst="rect">
            <a:avLst/>
          </a:prstGeom>
          <a:solidFill>
            <a:srgbClr val="EE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5536" y="2852936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프리랜서 이지완 기술정보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481487" y="3212976"/>
            <a:ext cx="310093" cy="288032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3603" y="3212976"/>
            <a:ext cx="82606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83620" y="3221360"/>
            <a:ext cx="310093" cy="288032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5736" y="3221360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윈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폼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056" y="5229200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등록된 데이터에서 해당 기술 부분을 가져와 위와 같이 화면에 디스플레이 한다</a:t>
            </a:r>
            <a:r>
              <a:rPr lang="en-US" altLang="ko-KR" sz="1000" dirty="0" smtClean="0"/>
              <a:t>..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707904" y="2039955"/>
            <a:ext cx="9361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3319" y="2388674"/>
            <a:ext cx="905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통화내역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260648"/>
            <a:ext cx="1903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./ADMIN/01_FLEELN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freeln_detail_02.jsp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8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업무 정리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12776"/>
            <a:ext cx="91440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회사는 제안하고자 하는 프로젝트를 등록한다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solidFill>
                <a:srgbClr val="686868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프리랜서는 자신의 개인정보 및 이력서</a:t>
            </a:r>
            <a:r>
              <a:rPr lang="en-US" altLang="ko-KR" sz="1400" dirty="0" smtClean="0">
                <a:solidFill>
                  <a:srgbClr val="686868"/>
                </a:solidFill>
              </a:rPr>
              <a:t>, </a:t>
            </a:r>
            <a:r>
              <a:rPr lang="ko-KR" altLang="en-US" sz="1400" dirty="0" smtClean="0">
                <a:solidFill>
                  <a:srgbClr val="686868"/>
                </a:solidFill>
              </a:rPr>
              <a:t>경력을 등록한다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solidFill>
                <a:srgbClr val="686868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자신의 정보를 등록한 프리랜서는 원하는 프로젝트에 지원한다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solidFill>
                <a:srgbClr val="686868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회사는 프로젝트를 관리한다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solidFill>
                <a:srgbClr val="686868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686868"/>
                </a:solidFill>
              </a:rPr>
              <a:t>회사는 지속적으로 해당 프리랜서를 관리한다</a:t>
            </a:r>
            <a:r>
              <a:rPr lang="en-US" altLang="ko-KR" sz="1400" dirty="0" smtClean="0">
                <a:solidFill>
                  <a:srgbClr val="686868"/>
                </a:solidFill>
              </a:rPr>
              <a:t>.</a:t>
            </a:r>
            <a:endParaRPr lang="ko-KR" altLang="en-US" sz="1400" dirty="0">
              <a:solidFill>
                <a:srgbClr val="686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87110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7287" y="211924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4586" y="211323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기술정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641" y="210722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경력정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62288" y="2127938"/>
            <a:ext cx="648072" cy="184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1369" y="2348880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프리랜서 이지완 경</a:t>
            </a:r>
            <a:r>
              <a:rPr lang="ko-KR" altLang="en-US" sz="900" b="1" dirty="0"/>
              <a:t>력</a:t>
            </a:r>
            <a:r>
              <a:rPr lang="ko-KR" altLang="en-US" sz="900" b="1" dirty="0" smtClean="0"/>
              <a:t>정보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4" y="2594921"/>
            <a:ext cx="4637707" cy="7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" y="3368500"/>
            <a:ext cx="4637707" cy="7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72000" y="2835828"/>
            <a:ext cx="1440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81630" y="3609407"/>
            <a:ext cx="13438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716016" y="33647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283968" y="2835828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" idx="3"/>
          </p:cNvCxnSpPr>
          <p:nvPr/>
        </p:nvCxnSpPr>
        <p:spPr>
          <a:xfrm flipV="1">
            <a:off x="4716016" y="2350077"/>
            <a:ext cx="936104" cy="6297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128" y="2234661"/>
            <a:ext cx="1224136" cy="2308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해당 버튼 클릭하면 </a:t>
            </a:r>
            <a:r>
              <a:rPr lang="en-US" altLang="ko-KR" sz="900" dirty="0" smtClean="0"/>
              <a:t>  </a:t>
            </a:r>
            <a:endParaRPr lang="ko-KR" altLang="en-US" sz="9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90" y="2780928"/>
            <a:ext cx="3462806" cy="108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74056" y="5229200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경력정보를 가져와 위의 모양으로 리스트 업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해당 버튼을 클릭하면 아래쪽에 </a:t>
            </a:r>
            <a:r>
              <a:rPr lang="ko-KR" altLang="en-US" sz="1000" dirty="0" err="1" smtClean="0"/>
              <a:t>상세내역를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503737" y="1772816"/>
            <a:ext cx="9361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1880" y="2132856"/>
            <a:ext cx="905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통화내역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716016" y="260648"/>
            <a:ext cx="1975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./ADMIN/01_FLEELN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freeln_detail_03.jsp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8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287" y="211924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4586" y="211323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기술정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9641" y="210722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경력정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620481" y="2160126"/>
            <a:ext cx="648072" cy="184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3737" y="1772816"/>
            <a:ext cx="9361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2132856"/>
            <a:ext cx="905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통화내역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87110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프리랜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79512" y="2564904"/>
            <a:ext cx="6696744" cy="9361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이기준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프리랜서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이지완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통화내용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2017-08-22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참여중인 프로젝트 종료 예정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다음날부터 언제든지 투입 가능  단가는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억 요구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본인은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닷넷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개발을 원함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투입가능일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2017-08-23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이후 가능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512" y="3573016"/>
            <a:ext cx="6696744" cy="9361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이기준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프리랜서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이지완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통화내용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2017-08-22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참여중인 프로젝트 종료 예정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다음날부터 언제든지 투입 가능  단가는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억 요구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투입가능일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2017-08-23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이후 가능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8554" y="260648"/>
            <a:ext cx="2423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./ADMIN/01_FLEELN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freeln_detail_04.jsp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15951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93450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프로젝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0" y="2307069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498895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</a:t>
            </a:r>
            <a:r>
              <a:rPr lang="ko-KR" altLang="en-US" sz="1050" dirty="0"/>
              <a:t>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8144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프로젝트명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6696236" y="2014718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23928" y="201377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499992" y="2013774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8625" y="231009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9592" y="2311944"/>
            <a:ext cx="828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프로젝트</a:t>
            </a:r>
            <a:r>
              <a:rPr lang="ko-KR" altLang="en-US" sz="9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명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311944"/>
            <a:ext cx="934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프로젝트기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79758" y="2320570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필요기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94334" y="2310099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해당분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야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54812" y="2315915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투여인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24444" y="2311944"/>
            <a:ext cx="1078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상세내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-8626" y="2564904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347864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2867" y="256490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874" y="2566749"/>
            <a:ext cx="126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화재예방 시스템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85470" y="2566749"/>
            <a:ext cx="1362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2017.08-2018.02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85516" y="2575375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안드로이드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,IOS, JSP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00092" y="2564904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</a:t>
            </a:r>
            <a:r>
              <a:rPr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60570" y="2570720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30202" y="2566749"/>
            <a:ext cx="1078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용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53622" y="2575375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HMC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74056" y="5455893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정보를 가져와 리스트 업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클릭하면 상세 팝업을 띄운다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38369" y="5157192"/>
            <a:ext cx="1569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    2    3    -&gt; paging</a:t>
            </a:r>
            <a:endParaRPr lang="ko-KR" altLang="en-US" sz="8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868504" y="2020234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35304" y="2296452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담당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자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41062" y="2551257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이지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88024" y="260648"/>
            <a:ext cx="1903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./ADMIN/02_PROJECT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project.jsp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905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93450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프로젝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47764" y="1698182"/>
            <a:ext cx="44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상세페이지 팝업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835696" y="2076190"/>
            <a:ext cx="583264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835696" y="2083836"/>
            <a:ext cx="5832648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프로젝트 등록 및 수정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250823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프로젝트 코드 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883186" y="2776054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프로젝</a:t>
            </a:r>
            <a:r>
              <a:rPr lang="ko-KR" altLang="en-US" sz="900" dirty="0" err="1"/>
              <a:t>트</a:t>
            </a:r>
            <a:r>
              <a:rPr lang="ko-KR" altLang="en-US" sz="900" dirty="0" err="1" smtClean="0"/>
              <a:t>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3001843" y="250004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등록인 경우 프로젝트 코드는 자동으로 생성된다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01843" y="278146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931300" y="308430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프로젝트 기간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1931300" y="3315134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3001843" y="3073026"/>
            <a:ext cx="121011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001843" y="3346250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19330" y="3605610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투여인원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3000343" y="3631306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864574" y="3885016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smtClean="0"/>
              <a:t>해당분야 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1861574" y="4152796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</a:t>
            </a:r>
            <a:r>
              <a:rPr lang="ko-KR" altLang="en-US" sz="900" dirty="0"/>
              <a:t>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>
          <a:xfrm>
            <a:off x="2988717" y="417849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861706" y="444382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상세내</a:t>
            </a:r>
            <a:r>
              <a:rPr lang="ko-KR" altLang="en-US" sz="900" dirty="0"/>
              <a:t>용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1859119" y="475004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필요기</a:t>
            </a:r>
            <a:r>
              <a:rPr lang="ko-KR" altLang="en-US" sz="900" dirty="0"/>
              <a:t>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2983223" y="474186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B050"/>
                </a:solidFill>
              </a:rPr>
              <a:t>textarea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61574" y="535840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사용유무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2600406" y="5401816"/>
            <a:ext cx="100088" cy="1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76600" y="5517232"/>
            <a:ext cx="17151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 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4581630" y="3073026"/>
            <a:ext cx="121011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991849" y="3912485"/>
            <a:ext cx="121011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283968" y="3913338"/>
            <a:ext cx="121011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flipV="1">
            <a:off x="4034485" y="3939772"/>
            <a:ext cx="167481" cy="2043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flipV="1">
            <a:off x="5326604" y="3939772"/>
            <a:ext cx="167481" cy="2043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877739" y="502136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담당</a:t>
            </a:r>
            <a:r>
              <a:rPr lang="ko-KR" altLang="en-US" sz="900" dirty="0"/>
              <a:t>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3001843" y="5013176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 flipV="1">
            <a:off x="6186099" y="5021362"/>
            <a:ext cx="167481" cy="2043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74056" y="5877272"/>
            <a:ext cx="8026433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리스트에서 선택된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상세정보를 가져와 보여주고 수정 후 확인 버튼 클릭하면 수정이 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리스트에서 등록 버튼을 클릭하고 이동했다면 새롭게 등록 되도록 하고 프로젝트 코드는 자동으로 생성 되도록 한다</a:t>
            </a:r>
            <a:r>
              <a:rPr lang="en-US" altLang="ko-KR" sz="1000" dirty="0" smtClean="0"/>
              <a:t>. [ PROJ0001 ]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982198" y="4454364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B050"/>
                </a:solidFill>
              </a:rPr>
              <a:t>textarea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67376" y="260648"/>
            <a:ext cx="2024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./ADMIN/02_PROJECT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project_p1.jsp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161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71286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프로젝트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관리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2307069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498895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</a:t>
            </a:r>
            <a:r>
              <a:rPr lang="ko-KR" altLang="en-US" sz="1050" dirty="0"/>
              <a:t>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8144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담당자</a:t>
            </a:r>
            <a:r>
              <a:rPr lang="ko-KR" altLang="en-US" sz="900" dirty="0"/>
              <a:t>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6696236" y="2014718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-8625" y="231009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1826" y="2311944"/>
            <a:ext cx="1085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담당자아이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95736" y="2311944"/>
            <a:ext cx="934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담당자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9758" y="2320570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부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94334" y="2310099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직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4812" y="2315915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연락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처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-8626" y="2564904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347864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소속회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사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2867" y="256490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4874" y="2566749"/>
            <a:ext cx="126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CHR00001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85470" y="2566749"/>
            <a:ext cx="1362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이지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85516" y="2575375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ICT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사업부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00092" y="2564904"/>
            <a:ext cx="828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39696" y="2570720"/>
            <a:ext cx="1068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01087150880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3622" y="256674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㈜네트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868504" y="2020234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52320" y="229645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메일주소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80312" y="2551257"/>
            <a:ext cx="1661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inibiz01@netjoiner.com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4056" y="5455893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정보를 가져와 리스트 업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클릭하면 상세 팝업을 띄운다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38369" y="5157192"/>
            <a:ext cx="1569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    2    3    -&gt; paging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11960" y="260648"/>
            <a:ext cx="2479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./ADMIN/03_CHARGE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charge.jsp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41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30" y="156702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79912" y="132623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담당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47764" y="1698182"/>
            <a:ext cx="44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담당</a:t>
            </a:r>
            <a:r>
              <a:rPr lang="ko-KR" altLang="en-US" dirty="0"/>
              <a:t>자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상세페이지 팝업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835696" y="2076190"/>
            <a:ext cx="583264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835696" y="2083836"/>
            <a:ext cx="5832648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담당</a:t>
            </a:r>
            <a:r>
              <a:rPr lang="ko-KR" altLang="en-US" sz="1100" dirty="0"/>
              <a:t>자</a:t>
            </a:r>
            <a:r>
              <a:rPr lang="ko-KR" altLang="en-US" sz="1100" dirty="0" smtClean="0"/>
              <a:t> 등록 및 수정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250823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담당자 아이디 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883186" y="2776054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smtClean="0"/>
              <a:t>담당자 이름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3001843" y="250004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01843" y="278146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931300" y="304308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소속회</a:t>
            </a:r>
            <a:r>
              <a:rPr lang="ko-KR" altLang="en-US" sz="900" dirty="0"/>
              <a:t>사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3001843" y="3074198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19330" y="333355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소속부</a:t>
            </a:r>
            <a:r>
              <a:rPr lang="ko-KR" altLang="en-US" sz="900" dirty="0"/>
              <a:t>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3000343" y="3359254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861574" y="4152796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 직위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>
          <a:xfrm>
            <a:off x="2988717" y="417849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861574" y="449431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사용유무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2959744" y="4543624"/>
            <a:ext cx="100088" cy="1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76600" y="5517232"/>
            <a:ext cx="17151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 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574056" y="5877272"/>
            <a:ext cx="8026433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리스트에서 선택된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상세정보를 가져와 보여주고 수정 후 확인 버튼 클릭하면 수정이 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리스트에서 등록 버튼을 클릭하고 이동했다면 새롭게 등록 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새롭게 </a:t>
            </a:r>
            <a:r>
              <a:rPr lang="ko-KR" altLang="en-US" sz="1000" dirty="0" err="1" smtClean="0"/>
              <a:t>등록할때는</a:t>
            </a:r>
            <a:r>
              <a:rPr lang="ko-KR" altLang="en-US" sz="1000" dirty="0" smtClean="0"/>
              <a:t> 아이디 중복 체크는 반드시 수행해야 한다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r>
              <a:rPr lang="ko-KR" altLang="en-US" sz="1000" dirty="0" smtClean="0"/>
              <a:t>수정 또는 조회 </a:t>
            </a:r>
            <a:r>
              <a:rPr lang="ko-KR" altLang="en-US" sz="1000" dirty="0" err="1" smtClean="0"/>
              <a:t>일때는</a:t>
            </a:r>
            <a:r>
              <a:rPr lang="ko-KR" altLang="en-US" sz="1000" dirty="0" smtClean="0"/>
              <a:t> 중복체크 버튼은 보이지 않는다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0485" y="3635403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smtClean="0"/>
              <a:t>연락</a:t>
            </a:r>
            <a:r>
              <a:rPr lang="ko-KR" altLang="en-US" sz="900" dirty="0"/>
              <a:t>처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009142" y="364081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82285" y="389840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err="1" smtClean="0"/>
              <a:t>이메</a:t>
            </a:r>
            <a:r>
              <a:rPr lang="ko-KR" altLang="en-US" sz="900" dirty="0" err="1"/>
              <a:t>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000943" y="3903810"/>
            <a:ext cx="158068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776684" y="3915133"/>
            <a:ext cx="158068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12871" y="2514420"/>
            <a:ext cx="76004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중복체</a:t>
            </a:r>
            <a:r>
              <a:rPr lang="ko-KR" altLang="en-US" sz="900" dirty="0"/>
              <a:t>크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52020" y="260648"/>
            <a:ext cx="1939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./ADMIN/03_CHARGE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charge_p1.jsp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757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1340768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프로젝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7764" y="16981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고객</a:t>
            </a:r>
            <a:r>
              <a:rPr lang="ko-KR" altLang="en-US" dirty="0" err="1"/>
              <a:t>사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2307069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498895" y="2019290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</a:t>
            </a:r>
            <a:r>
              <a:rPr lang="ko-KR" altLang="en-US" sz="1050" dirty="0"/>
              <a:t>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8144" y="201471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고객사명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6696236" y="2014718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-8625" y="231009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1826" y="2311944"/>
            <a:ext cx="1085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고객사</a:t>
            </a:r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아이디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95736" y="2311944"/>
            <a:ext cx="934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고객사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67790" y="2320570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이력서 </a:t>
            </a:r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양식명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8626" y="2564904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347864" y="2320570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위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2867" y="2564904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9327" y="2566749"/>
            <a:ext cx="126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CLNT0001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85470" y="2566749"/>
            <a:ext cx="1362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HMC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73548" y="2575375"/>
            <a:ext cx="1550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현대오토에버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이력서 양식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3622" y="2566749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울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868504" y="2020234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00192" y="229645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이력서파일 이름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28184" y="2551257"/>
            <a:ext cx="1661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현대오토에버이력서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.XLSX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4056" y="5455893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정보를 가져와 리스트 업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클릭하면 상세 팝업을 띄운다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38369" y="5157192"/>
            <a:ext cx="1569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    2    3    -&gt; paging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6016" y="260648"/>
            <a:ext cx="1975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./ADMIN/04_CLIENT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client.jsp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13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8626" y="1251508"/>
            <a:ext cx="9180512" cy="432048"/>
          </a:xfrm>
          <a:prstGeom prst="rect">
            <a:avLst/>
          </a:prstGeom>
          <a:solidFill>
            <a:srgbClr val="E66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1352116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코드관리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1364262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프리랜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서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담당자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4951" y="1335662"/>
            <a:ext cx="64807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5816" y="137288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관리자 화면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고객사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47764" y="1698182"/>
            <a:ext cx="44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고객</a:t>
            </a:r>
            <a:r>
              <a:rPr lang="ko-KR" altLang="en-US" dirty="0" err="1"/>
              <a:t>사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상세페이지 팝업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835696" y="2076190"/>
            <a:ext cx="583264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835696" y="2083836"/>
            <a:ext cx="5832648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고객</a:t>
            </a:r>
            <a:r>
              <a:rPr lang="ko-KR" altLang="en-US" sz="1100" dirty="0" err="1"/>
              <a:t>사</a:t>
            </a:r>
            <a:r>
              <a:rPr lang="ko-KR" altLang="en-US" sz="1100" dirty="0" smtClean="0"/>
              <a:t> 등록 및 수정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7704" y="250823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아이디 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883186" y="2776054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이름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3001843" y="250004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자동생성 </a:t>
            </a:r>
            <a:r>
              <a:rPr lang="en-US" altLang="ko-KR" sz="1000" dirty="0" smtClean="0">
                <a:solidFill>
                  <a:srgbClr val="FF0000"/>
                </a:solidFill>
              </a:rPr>
              <a:t>– CLNT0001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01843" y="2781462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931300" y="304308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위치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3001843" y="3074198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19330" y="3333558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상세주소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3000343" y="3359254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988717" y="3915804"/>
            <a:ext cx="2663403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76600" y="5517232"/>
            <a:ext cx="17151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확인 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574056" y="5877272"/>
            <a:ext cx="8026433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리스트에서 선택된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상세정보를 가져와 보여주고 수정 후 확인 버튼 클릭하면 수정이 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리스트에서 등록 버튼을 클릭하고 이동했다면 새롭게 등록 되도록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0485" y="3635403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err="1" smtClean="0"/>
              <a:t>이력서양식명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009142" y="3640811"/>
            <a:ext cx="3370357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82285" y="3898402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smtClean="0"/>
              <a:t>이력서 파일명</a:t>
            </a:r>
            <a:r>
              <a:rPr lang="en-US" altLang="ko-KR" sz="900" dirty="0" smtClean="0"/>
              <a:t>:  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530822" y="137209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고객</a:t>
            </a:r>
            <a:r>
              <a: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</a:rPr>
              <a:t>사</a:t>
            </a:r>
            <a:endParaRPr lang="ko-KR" altLang="en-US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88003" y="3915804"/>
            <a:ext cx="857573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파일찾</a:t>
            </a:r>
            <a:r>
              <a:rPr lang="ko-KR" altLang="en-US" sz="900" dirty="0" err="1"/>
              <a:t>기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7236296" y="1154297"/>
            <a:ext cx="18184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WEB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2020" y="260648"/>
            <a:ext cx="1939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폴더명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./ADMIN/04_CLIENT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804249" y="282243"/>
            <a:ext cx="2174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</a:t>
            </a:r>
            <a:r>
              <a:rPr lang="ko-KR" altLang="en-US" sz="900" dirty="0"/>
              <a:t>일</a:t>
            </a:r>
            <a:r>
              <a:rPr lang="ko-KR" altLang="en-US" sz="900" dirty="0" smtClean="0"/>
              <a:t>명 </a:t>
            </a:r>
            <a:r>
              <a:rPr lang="en-US" altLang="ko-KR" sz="900" dirty="0" smtClean="0"/>
              <a:t>: client_p1.jsp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698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WINFORM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담당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733631"/>
            <a:ext cx="9144000" cy="257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47764" y="11247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프리랜서 리스트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498895" y="1445852"/>
            <a:ext cx="537601" cy="22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</a:t>
            </a:r>
            <a:r>
              <a:rPr lang="ko-KR" altLang="en-US" sz="1050" dirty="0"/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3634" y="1441280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</a:t>
            </a:r>
            <a:r>
              <a:rPr lang="ko-KR" altLang="en-US" sz="900" dirty="0"/>
              <a:t>름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7344308" y="1441280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12060" y="144033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핸드</a:t>
            </a:r>
            <a:r>
              <a:rPr lang="ko-KR" altLang="en-US" sz="900" dirty="0"/>
              <a:t>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688124" y="1440336"/>
            <a:ext cx="972108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8625" y="1736661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순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116" y="1738506"/>
            <a:ext cx="972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고객사아이</a:t>
            </a:r>
            <a:r>
              <a:rPr lang="ko-KR" altLang="en-US" sz="9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디</a:t>
            </a:r>
            <a:endParaRPr lang="ko-KR" altLang="en-US" sz="9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8973" y="1738506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고객사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1840" y="1747132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위</a:t>
            </a:r>
            <a:r>
              <a:rPr lang="ko-KR" altLang="en-US" sz="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425" y="1973591"/>
            <a:ext cx="9152626" cy="216024"/>
          </a:xfrm>
          <a:prstGeom prst="rect">
            <a:avLst/>
          </a:prstGeom>
          <a:solidFill>
            <a:srgbClr val="EE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27886" y="1966187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854" y="1968032"/>
            <a:ext cx="991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CLNT0001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9711" y="1968032"/>
            <a:ext cx="794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HMC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175" y="1976658"/>
            <a:ext cx="692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울산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056" y="5553779"/>
            <a:ext cx="802643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등록된 프리랜서 리스트를 가져와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해당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를 클릭하면 프리랜서 상세 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팝업을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6732240" y="188640"/>
            <a:ext cx="2322512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WINFORM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8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8.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화면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788089"/>
            <a:ext cx="241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WINFORM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담당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7764" y="11247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프리랜서 상세 팝업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76629" y="1556792"/>
            <a:ext cx="8568952" cy="3744416"/>
          </a:xfrm>
          <a:prstGeom prst="rect">
            <a:avLst/>
          </a:prstGeom>
          <a:solidFill>
            <a:srgbClr val="EEF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5536" y="1628800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프리랜서 이지완 기본정보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43902" y="1700808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이지완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243902" y="1916832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</a:t>
            </a:r>
            <a:r>
              <a:rPr lang="ko-KR" altLang="en-US" sz="900" dirty="0"/>
              <a:t>디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FREE0001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257618" y="2134846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핸드</a:t>
            </a:r>
            <a:r>
              <a:rPr lang="ko-KR" altLang="en-US" sz="900" dirty="0"/>
              <a:t>폰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01087150880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248992" y="2365678"/>
            <a:ext cx="157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자택전</a:t>
            </a:r>
            <a:r>
              <a:rPr lang="ko-KR" altLang="en-US" sz="900" dirty="0"/>
              <a:t>화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231740" y="2596510"/>
            <a:ext cx="2124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이메</a:t>
            </a:r>
            <a:r>
              <a:rPr lang="ko-KR" altLang="en-US" sz="900" dirty="0" err="1"/>
              <a:t>일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inibiz01@netjoiner.com   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242360" y="2838128"/>
            <a:ext cx="376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</a:t>
            </a:r>
            <a:r>
              <a:rPr lang="ko-KR" altLang="en-US" sz="900" dirty="0"/>
              <a:t>소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부산 금정구 </a:t>
            </a:r>
            <a:r>
              <a:rPr lang="ko-KR" altLang="en-US" sz="900" dirty="0" err="1" smtClean="0"/>
              <a:t>구서동</a:t>
            </a:r>
            <a:r>
              <a:rPr lang="ko-KR" altLang="en-US" sz="900" dirty="0" smtClean="0"/>
              <a:t> 우리아파트 </a:t>
            </a:r>
            <a:r>
              <a:rPr lang="ko-KR" altLang="en-US" sz="900" dirty="0" err="1" smtClean="0"/>
              <a:t>우리동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우리호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우리집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611560" y="2060848"/>
            <a:ext cx="1296144" cy="12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3933056"/>
            <a:ext cx="46805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자기소개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47492" y="3028274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희망 근무지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부산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울산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경남 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243902" y="3230228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희망 단가  </a:t>
            </a:r>
            <a:r>
              <a:rPr lang="en-US" altLang="ko-KR" sz="900" dirty="0" smtClean="0"/>
              <a:t>:   1</a:t>
            </a:r>
            <a:r>
              <a:rPr lang="ko-KR" altLang="en-US" sz="900" dirty="0" smtClean="0"/>
              <a:t>억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323527" y="5445224"/>
            <a:ext cx="8522053" cy="1213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해당 데이터를 가져와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해당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프리랜스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데이터 만들기 </a:t>
            </a:r>
            <a:r>
              <a:rPr lang="ko-KR" altLang="en-US" sz="1000" dirty="0" smtClean="0"/>
              <a:t>버튼을 클릭하면 등록된 프리랜서 엑셀 이력서에서 데이터를 읽어 들여서 모두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양식을 선택하고 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선택된 양식으로 이력서 만들기</a:t>
            </a:r>
            <a:r>
              <a:rPr lang="ko-KR" altLang="en-US" sz="10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버튼을</a:t>
            </a:r>
            <a:r>
              <a:rPr lang="ko-KR" altLang="en-US" sz="1000" dirty="0" smtClean="0"/>
              <a:t> 클릭하면 해당 엑셀 양식에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에서 가져온 데이터로 양식을 만들어 저장한다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68144" y="1723290"/>
            <a:ext cx="28083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해당 </a:t>
            </a:r>
            <a:r>
              <a:rPr lang="ko-KR" altLang="en-US" sz="900" dirty="0" err="1" smtClean="0"/>
              <a:t>프리랜스</a:t>
            </a:r>
            <a:r>
              <a:rPr lang="ko-KR" altLang="en-US" sz="900" dirty="0" smtClean="0"/>
              <a:t> 데이터 만들기 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940152" y="5013176"/>
            <a:ext cx="28083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선택된 양식으로 이력서 만들기 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982195" y="4732040"/>
            <a:ext cx="1891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양식선택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6673480" y="4723854"/>
            <a:ext cx="2074984" cy="230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2">
                    <a:lumMod val="75000"/>
                  </a:schemeClr>
                </a:solidFill>
              </a:rPr>
              <a:t>현대오토에버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이력서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이등변 삼각형 50"/>
          <p:cNvSpPr/>
          <p:nvPr/>
        </p:nvSpPr>
        <p:spPr>
          <a:xfrm flipV="1">
            <a:off x="8532440" y="4750288"/>
            <a:ext cx="167481" cy="2043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250492" y="3460322"/>
            <a:ext cx="2112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이력서 파일  </a:t>
            </a:r>
            <a:r>
              <a:rPr lang="en-US" altLang="ko-KR" sz="900" dirty="0" smtClean="0"/>
              <a:t>:   </a:t>
            </a:r>
            <a:r>
              <a:rPr lang="ko-KR" altLang="en-US" sz="900" dirty="0" smtClean="0"/>
              <a:t>이력서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xlsx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6732240" y="188640"/>
            <a:ext cx="2322512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- WINFORM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893496" y="1290528"/>
            <a:ext cx="98387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출력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362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3. </a:t>
            </a:r>
            <a:r>
              <a:rPr lang="ko-KR" altLang="en-US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엔터티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25352"/>
            <a:ext cx="91440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rgbClr val="686868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0500" y="181917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회사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48416" y="183435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프리랜서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6332" y="181917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04248" y="181917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기본정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299695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이력서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79779" y="299695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경력정보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92014" y="2983649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기술정보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04248" y="297897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담당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7544" y="4179661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자격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증</a:t>
            </a:r>
          </a:p>
        </p:txBody>
      </p:sp>
    </p:spTree>
    <p:extLst>
      <p:ext uri="{BB962C8B-B14F-4D97-AF65-F5344CB8AC3E}">
        <p14:creationId xmlns:p14="http://schemas.microsoft.com/office/powerpoint/2010/main" val="17721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722249"/>
            <a:ext cx="3240360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– WEB : 2</a:t>
            </a:r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318704"/>
            <a:ext cx="3240360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– WEB : 13</a:t>
            </a:r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5373216"/>
            <a:ext cx="3240360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 – WINFORM : 3</a:t>
            </a:r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79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행위 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624" y="1850776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회사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26999" y="1831931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73075" y="462748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담당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</a:t>
            </a:r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2674828" y="2132790"/>
            <a:ext cx="3252171" cy="1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83758" y="2253629"/>
            <a:ext cx="1918130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회사는 제안하고자 하는 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프로젝트를 등록한다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38967" y="3480292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해당 프로젝트에 담당자를 지정한다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" name="직선 화살표 연결선 19"/>
          <p:cNvCxnSpPr>
            <a:stCxn id="8" idx="0"/>
            <a:endCxn id="7" idx="2"/>
          </p:cNvCxnSpPr>
          <p:nvPr/>
        </p:nvCxnSpPr>
        <p:spPr>
          <a:xfrm flipV="1">
            <a:off x="4616677" y="2433649"/>
            <a:ext cx="2053924" cy="2193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행위 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939889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프리랜서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66703" y="163903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기본정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368764" y="1635807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이력서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66703" y="275527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기술정보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68972" y="397941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경력정보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6" idx="3"/>
            <a:endCxn id="7" idx="1"/>
          </p:cNvCxnSpPr>
          <p:nvPr/>
        </p:nvCxnSpPr>
        <p:spPr>
          <a:xfrm flipV="1">
            <a:off x="1954748" y="1939889"/>
            <a:ext cx="2711955" cy="300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9" idx="1"/>
          </p:cNvCxnSpPr>
          <p:nvPr/>
        </p:nvCxnSpPr>
        <p:spPr>
          <a:xfrm>
            <a:off x="1954748" y="2240748"/>
            <a:ext cx="2711955" cy="815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1" idx="1"/>
          </p:cNvCxnSpPr>
          <p:nvPr/>
        </p:nvCxnSpPr>
        <p:spPr>
          <a:xfrm>
            <a:off x="1954748" y="2240748"/>
            <a:ext cx="2714224" cy="2039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74415" y="1766464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기본정보를 작성한다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25091" y="2575254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기술정보를 작성한다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0439" y="3619370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경력정보를 작성한다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2" name="직선 화살표 연결선 21"/>
          <p:cNvCxnSpPr>
            <a:stCxn id="7" idx="3"/>
            <a:endCxn id="8" idx="1"/>
          </p:cNvCxnSpPr>
          <p:nvPr/>
        </p:nvCxnSpPr>
        <p:spPr>
          <a:xfrm flipV="1">
            <a:off x="6153907" y="1936666"/>
            <a:ext cx="1214857" cy="3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175523" y="2160778"/>
            <a:ext cx="1155755" cy="380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기본정보 작성시 이력서를 등록한다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7544" y="49411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stCxn id="6" idx="2"/>
            <a:endCxn id="24" idx="0"/>
          </p:cNvCxnSpPr>
          <p:nvPr/>
        </p:nvCxnSpPr>
        <p:spPr>
          <a:xfrm>
            <a:off x="1211146" y="2541607"/>
            <a:ext cx="0" cy="2399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7504" y="3360556"/>
            <a:ext cx="1155755" cy="500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본인이 원하는 프로젝트에 지원한다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66703" y="515719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자격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증</a:t>
            </a:r>
          </a:p>
        </p:txBody>
      </p:sp>
      <p:cxnSp>
        <p:nvCxnSpPr>
          <p:cNvPr id="32" name="직선 화살표 연결선 31"/>
          <p:cNvCxnSpPr>
            <a:stCxn id="6" idx="2"/>
            <a:endCxn id="30" idx="1"/>
          </p:cNvCxnSpPr>
          <p:nvPr/>
        </p:nvCxnSpPr>
        <p:spPr>
          <a:xfrm>
            <a:off x="1211146" y="2541607"/>
            <a:ext cx="3455557" cy="2916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88397" y="4581128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자격증 정보를 등록한다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68972" y="6209563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학력정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cxnSp>
        <p:nvCxnSpPr>
          <p:cNvPr id="36" name="직선 화살표 연결선 35"/>
          <p:cNvCxnSpPr>
            <a:stCxn id="6" idx="2"/>
            <a:endCxn id="34" idx="1"/>
          </p:cNvCxnSpPr>
          <p:nvPr/>
        </p:nvCxnSpPr>
        <p:spPr>
          <a:xfrm>
            <a:off x="1211146" y="2541607"/>
            <a:ext cx="3457826" cy="396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388121" y="5578890"/>
            <a:ext cx="215967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프리랜서는 학력정보를 등록한다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....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5.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속성정리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2303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프로젝트명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프로젝트 기간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고객사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투여인원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필요 기술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상세 내용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4511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담당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79712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담당자명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소속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직위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연락처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메일주소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23928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프리랜서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4912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 이름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연락처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메일주소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주</a:t>
            </a:r>
            <a:r>
              <a: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소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기본정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96136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주기술분야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주기술분야 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2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자기소개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근무가능지역</a:t>
            </a:r>
            <a:endParaRPr lang="en-US" altLang="ko-KR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512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기술정보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3933056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기술명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기술수</a:t>
            </a:r>
            <a:r>
              <a: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준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51720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경력정보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1161" y="3933056"/>
            <a:ext cx="1596802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고객사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고객사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 위치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직책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업무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근무기간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세부내용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89711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이력서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9711" y="3933056"/>
            <a:ext cx="1596802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파일명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05734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자격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96136" y="3933056"/>
            <a:ext cx="1596802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파일명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02536" y="112474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회사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90825" y="1871614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회사명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사업자번</a:t>
            </a:r>
            <a:r>
              <a: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호</a:t>
            </a:r>
            <a:endParaRPr lang="en-US" altLang="ko-KR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43664" y="314096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학력정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63826" y="3913429"/>
            <a:ext cx="1596802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학교명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졸업년월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구분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초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,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중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,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고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,</a:t>
            </a:r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등등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4476" y="5131538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고객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사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9512" y="5766946"/>
            <a:ext cx="1596802" cy="1046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프리랜서명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기술</a:t>
            </a:r>
            <a:r>
              <a:rPr lang="ko-KR" altLang="en-US" sz="90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명</a:t>
            </a:r>
            <a:endParaRPr lang="en-US" altLang="ko-KR" sz="900" dirty="0" smtClean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6012160" y="980728"/>
            <a:ext cx="1152128" cy="2016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905734" y="1020798"/>
            <a:ext cx="1377606" cy="20481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6. </a:t>
            </a:r>
            <a:r>
              <a:rPr lang="ko-KR" altLang="en-US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엔터티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관계도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86521" y="217921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프리랜서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253148" y="5563586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79912" y="1588301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기본정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5156" y="390740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이력서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80451" y="2395234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경력정보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80451" y="325933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기술정보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61134" y="354736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담당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</a:t>
            </a:r>
          </a:p>
        </p:txBody>
      </p:sp>
      <p:cxnSp>
        <p:nvCxnSpPr>
          <p:cNvPr id="3" name="직선 화살표 연결선 2"/>
          <p:cNvCxnSpPr>
            <a:stCxn id="7" idx="2"/>
            <a:endCxn id="10" idx="0"/>
          </p:cNvCxnSpPr>
          <p:nvPr/>
        </p:nvCxnSpPr>
        <p:spPr>
          <a:xfrm flipH="1">
            <a:off x="1928758" y="2780928"/>
            <a:ext cx="1365" cy="112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3"/>
            <a:endCxn id="9" idx="1"/>
          </p:cNvCxnSpPr>
          <p:nvPr/>
        </p:nvCxnSpPr>
        <p:spPr>
          <a:xfrm flipV="1">
            <a:off x="2673725" y="1889160"/>
            <a:ext cx="1106187" cy="590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11" idx="1"/>
          </p:cNvCxnSpPr>
          <p:nvPr/>
        </p:nvCxnSpPr>
        <p:spPr>
          <a:xfrm>
            <a:off x="2673725" y="2480069"/>
            <a:ext cx="110672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2" idx="1"/>
          </p:cNvCxnSpPr>
          <p:nvPr/>
        </p:nvCxnSpPr>
        <p:spPr>
          <a:xfrm>
            <a:off x="2673725" y="2480069"/>
            <a:ext cx="110672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764929" y="4509120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프리랜서 선택 프로젝트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4496293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프로젝트별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담당자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꺾인 연결선 24"/>
          <p:cNvCxnSpPr>
            <a:stCxn id="8" idx="1"/>
            <a:endCxn id="22" idx="2"/>
          </p:cNvCxnSpPr>
          <p:nvPr/>
        </p:nvCxnSpPr>
        <p:spPr>
          <a:xfrm rot="10800000">
            <a:off x="4508532" y="5110839"/>
            <a:ext cx="1744617" cy="7536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3"/>
            <a:endCxn id="22" idx="1"/>
          </p:cNvCxnSpPr>
          <p:nvPr/>
        </p:nvCxnSpPr>
        <p:spPr>
          <a:xfrm>
            <a:off x="2673725" y="2480069"/>
            <a:ext cx="1091204" cy="23299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3" idx="2"/>
            <a:endCxn id="23" idx="0"/>
          </p:cNvCxnSpPr>
          <p:nvPr/>
        </p:nvCxnSpPr>
        <p:spPr>
          <a:xfrm rot="16200000" flipH="1">
            <a:off x="7354715" y="3799101"/>
            <a:ext cx="347213" cy="10471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0"/>
            <a:endCxn id="23" idx="2"/>
          </p:cNvCxnSpPr>
          <p:nvPr/>
        </p:nvCxnSpPr>
        <p:spPr>
          <a:xfrm rot="5400000" flipH="1" flipV="1">
            <a:off x="7291541" y="4803221"/>
            <a:ext cx="465575" cy="10551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652464" y="1340768"/>
            <a:ext cx="175171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074587" y="1124744"/>
            <a:ext cx="577877" cy="380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1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04178" y="1143674"/>
            <a:ext cx="577877" cy="380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多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85156" y="1134909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자격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증</a:t>
            </a:r>
          </a:p>
        </p:txBody>
      </p:sp>
      <p:cxnSp>
        <p:nvCxnSpPr>
          <p:cNvPr id="38" name="직선 화살표 연결선 37"/>
          <p:cNvCxnSpPr>
            <a:stCxn id="7" idx="0"/>
            <a:endCxn id="36" idx="2"/>
          </p:cNvCxnSpPr>
          <p:nvPr/>
        </p:nvCxnSpPr>
        <p:spPr>
          <a:xfrm flipH="1" flipV="1">
            <a:off x="1928758" y="1736627"/>
            <a:ext cx="1365" cy="442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764929" y="785873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학력정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보</a:t>
            </a:r>
          </a:p>
        </p:txBody>
      </p:sp>
      <p:cxnSp>
        <p:nvCxnSpPr>
          <p:cNvPr id="41" name="직선 화살표 연결선 40"/>
          <p:cNvCxnSpPr>
            <a:stCxn id="7" idx="3"/>
            <a:endCxn id="39" idx="1"/>
          </p:cNvCxnSpPr>
          <p:nvPr/>
        </p:nvCxnSpPr>
        <p:spPr>
          <a:xfrm flipV="1">
            <a:off x="2673725" y="1086732"/>
            <a:ext cx="1091204" cy="139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1213116" y="5432397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고객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사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정보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꺾인 연결선 43"/>
          <p:cNvCxnSpPr>
            <a:stCxn id="42" idx="3"/>
            <a:endCxn id="11" idx="1"/>
          </p:cNvCxnSpPr>
          <p:nvPr/>
        </p:nvCxnSpPr>
        <p:spPr>
          <a:xfrm flipV="1">
            <a:off x="2700320" y="2696093"/>
            <a:ext cx="1080131" cy="3037163"/>
          </a:xfrm>
          <a:prstGeom prst="bentConnector3">
            <a:avLst>
              <a:gd name="adj1" fmla="val 26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42" idx="2"/>
            <a:endCxn id="8" idx="2"/>
          </p:cNvCxnSpPr>
          <p:nvPr/>
        </p:nvCxnSpPr>
        <p:spPr>
          <a:xfrm rot="16200000" flipH="1">
            <a:off x="4411140" y="3579693"/>
            <a:ext cx="131189" cy="5040032"/>
          </a:xfrm>
          <a:prstGeom prst="bentConnector3">
            <a:avLst>
              <a:gd name="adj1" fmla="val 2742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23928" y="1510393"/>
            <a:ext cx="1343727" cy="7664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3780451" y="1510393"/>
            <a:ext cx="1487204" cy="8848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80840" y="1803784"/>
            <a:ext cx="1567424" cy="380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기본정보는 프리랜서 테이블 속성으로 포함 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53148" y="2287222"/>
            <a:ext cx="1487204" cy="601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통화내역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>
            <a:stCxn id="13" idx="0"/>
            <a:endCxn id="37" idx="2"/>
          </p:cNvCxnSpPr>
          <p:nvPr/>
        </p:nvCxnSpPr>
        <p:spPr>
          <a:xfrm flipH="1" flipV="1">
            <a:off x="6996750" y="2888940"/>
            <a:ext cx="7986" cy="65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2671356" y="2395234"/>
            <a:ext cx="3579423" cy="108012"/>
          </a:xfrm>
          <a:prstGeom prst="bentConnector3">
            <a:avLst>
              <a:gd name="adj1" fmla="val 767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640"/>
            <a:ext cx="91440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테이블 정의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39850"/>
              </p:ext>
            </p:extLst>
          </p:nvPr>
        </p:nvGraphicFramePr>
        <p:xfrm>
          <a:off x="179512" y="1628800"/>
          <a:ext cx="871297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타입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COMPANY_ID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VARCHAR2(8)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회사 아이디 </a:t>
                      </a:r>
                      <a:r>
                        <a:rPr lang="en-US" altLang="ko-KR" sz="1100" dirty="0" smtClean="0">
                          <a:latin typeface="+mj-lt"/>
                        </a:rPr>
                        <a:t>COMP0001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COMPANY_NAME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>
                          <a:latin typeface="+mj-lt"/>
                        </a:rPr>
                        <a:t>회사</a:t>
                      </a:r>
                      <a:r>
                        <a:rPr lang="ko-KR" altLang="en-US" sz="1100" dirty="0" smtClean="0">
                          <a:latin typeface="+mj-lt"/>
                        </a:rPr>
                        <a:t> 이름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COMPANY_ADDR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VARCHAR2(300)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회사 주소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USE_YN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CHAR(1)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사용여부 </a:t>
                      </a:r>
                      <a:r>
                        <a:rPr lang="en-US" altLang="ko-KR" sz="1100" dirty="0" smtClean="0">
                          <a:latin typeface="+mj-lt"/>
                        </a:rPr>
                        <a:t>Y,N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– DEFAULT : 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INSERT_DATE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등록일 </a:t>
                      </a:r>
                      <a:r>
                        <a:rPr lang="en-US" altLang="ko-KR" sz="110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DEFAULT: ORACLE : SYSDATE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UPDATE_ID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VARCHAR2(10)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최종수정자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최종수정일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74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명 </a:t>
            </a:r>
            <a:r>
              <a:rPr lang="en-US" altLang="ko-KR" dirty="0" smtClean="0"/>
              <a:t>: COMPANY_TBL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1966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err="1"/>
              <a:t>티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</a:t>
            </a:r>
            <a:r>
              <a:rPr lang="ko-KR" altLang="en-US" dirty="0"/>
              <a:t>사</a:t>
            </a:r>
          </a:p>
        </p:txBody>
      </p:sp>
    </p:spTree>
    <p:extLst>
      <p:ext uri="{BB962C8B-B14F-4D97-AF65-F5344CB8AC3E}">
        <p14:creationId xmlns:p14="http://schemas.microsoft.com/office/powerpoint/2010/main" val="15957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2772</Words>
  <Application>Microsoft Office PowerPoint</Application>
  <PresentationFormat>화면 슬라이드 쇼(4:3)</PresentationFormat>
  <Paragraphs>1214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프리랜서 관리 시스템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</dc:creator>
  <cp:lastModifiedBy>PKNU</cp:lastModifiedBy>
  <cp:revision>61</cp:revision>
  <dcterms:created xsi:type="dcterms:W3CDTF">2017-09-15T00:12:24Z</dcterms:created>
  <dcterms:modified xsi:type="dcterms:W3CDTF">2021-04-23T06:16:52Z</dcterms:modified>
</cp:coreProperties>
</file>