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44" r:id="rId3"/>
    <p:sldId id="332" r:id="rId4"/>
    <p:sldId id="329" r:id="rId5"/>
    <p:sldId id="290" r:id="rId6"/>
    <p:sldId id="310" r:id="rId7"/>
    <p:sldId id="305" r:id="rId8"/>
    <p:sldId id="307" r:id="rId9"/>
    <p:sldId id="330" r:id="rId10"/>
    <p:sldId id="302" r:id="rId11"/>
    <p:sldId id="318" r:id="rId12"/>
    <p:sldId id="313" r:id="rId13"/>
    <p:sldId id="317" r:id="rId14"/>
    <p:sldId id="342" r:id="rId15"/>
    <p:sldId id="340" r:id="rId16"/>
    <p:sldId id="338" r:id="rId17"/>
    <p:sldId id="261" r:id="rId18"/>
    <p:sldId id="343" r:id="rId19"/>
    <p:sldId id="336"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0"/>
    <a:srgbClr val="E53DF2"/>
    <a:srgbClr val="00CFEF"/>
    <a:srgbClr val="009CF2"/>
    <a:srgbClr val="4631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1"/>
    <p:restoredTop sz="86761"/>
  </p:normalViewPr>
  <p:slideViewPr>
    <p:cSldViewPr snapToGrid="0">
      <p:cViewPr varScale="1">
        <p:scale>
          <a:sx n="87" d="100"/>
          <a:sy n="87" d="100"/>
        </p:scale>
        <p:origin x="216"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AC2C35-DC57-7D48-B278-10829F226E56}" type="datetimeFigureOut">
              <a:rPr kumimoji="1" lang="ja-JP" altLang="en-US" smtClean="0"/>
              <a:t>2024/2/15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D287F-80B7-A945-9124-87422590B90D}" type="slidenum">
              <a:rPr kumimoji="1" lang="ja-JP" altLang="en-US" smtClean="0"/>
              <a:t>‹#›</a:t>
            </a:fld>
            <a:endParaRPr kumimoji="1" lang="ja-JP" altLang="en-US"/>
          </a:p>
        </p:txBody>
      </p:sp>
    </p:spTree>
    <p:extLst>
      <p:ext uri="{BB962C8B-B14F-4D97-AF65-F5344CB8AC3E}">
        <p14:creationId xmlns:p14="http://schemas.microsoft.com/office/powerpoint/2010/main" val="14725669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北村研究室所属の須崎です</a:t>
            </a:r>
            <a:r>
              <a:rPr kumimoji="1" lang="en-US" altLang="ja-JP" dirty="0"/>
              <a:t>.</a:t>
            </a:r>
          </a:p>
          <a:p>
            <a:r>
              <a:rPr kumimoji="1" lang="ja-JP" altLang="en-US"/>
              <a:t>今回は</a:t>
            </a:r>
            <a:r>
              <a:rPr kumimoji="1" lang="en-US" altLang="ja-JP" dirty="0"/>
              <a:t>, </a:t>
            </a:r>
            <a:r>
              <a:rPr kumimoji="1" lang="ja-JP" altLang="en-US"/>
              <a:t>飲食店推薦のための機械学習アルゴリズムの比較と題しまして</a:t>
            </a:r>
            <a:r>
              <a:rPr kumimoji="1" lang="en-US" altLang="ja-JP" dirty="0"/>
              <a:t>, </a:t>
            </a:r>
            <a:r>
              <a:rPr kumimoji="1" lang="ja-JP" altLang="en-US"/>
              <a:t>発表を行わせて頂きます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a:t>
            </a:fld>
            <a:endParaRPr kumimoji="1" lang="ja-JP" altLang="en-US"/>
          </a:p>
        </p:txBody>
      </p:sp>
    </p:spTree>
    <p:extLst>
      <p:ext uri="{BB962C8B-B14F-4D97-AF65-F5344CB8AC3E}">
        <p14:creationId xmlns:p14="http://schemas.microsoft.com/office/powerpoint/2010/main" val="2715386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a:solidFill>
                  <a:srgbClr val="D4D4D4"/>
                </a:solidFill>
                <a:effectLst/>
                <a:latin typeface="Menlo" panose="020B0609030804020204" pitchFamily="49" charset="0"/>
              </a:rPr>
              <a:t>まず</a:t>
            </a:r>
            <a:r>
              <a:rPr lang="en-US" altLang="ja-JP" b="0" dirty="0">
                <a:solidFill>
                  <a:srgbClr val="D4D4D4"/>
                </a:solidFill>
                <a:effectLst/>
                <a:latin typeface="Menlo" panose="020B0609030804020204" pitchFamily="49" charset="0"/>
              </a:rPr>
              <a:t>, </a:t>
            </a:r>
            <a:r>
              <a:rPr lang="ja-JP" altLang="en-US" b="0">
                <a:solidFill>
                  <a:srgbClr val="D4D4D4"/>
                </a:solidFill>
                <a:effectLst/>
                <a:latin typeface="Menlo" panose="020B0609030804020204" pitchFamily="49" charset="0"/>
              </a:rPr>
              <a:t>各アルゴリズムで</a:t>
            </a:r>
            <a:r>
              <a:rPr lang="en-US" altLang="ja-JP" b="0" dirty="0">
                <a:solidFill>
                  <a:srgbClr val="D4D4D4"/>
                </a:solidFill>
                <a:effectLst/>
                <a:latin typeface="Menlo" panose="020B0609030804020204" pitchFamily="49" charset="0"/>
              </a:rPr>
              <a:t>10</a:t>
            </a:r>
            <a:r>
              <a:rPr lang="ja-JP" altLang="en-US" b="0">
                <a:solidFill>
                  <a:srgbClr val="D4D4D4"/>
                </a:solidFill>
                <a:effectLst/>
                <a:latin typeface="Menlo" panose="020B0609030804020204" pitchFamily="49" charset="0"/>
              </a:rPr>
              <a:t>フォールド交差検証を行った精度を示しています</a:t>
            </a:r>
            <a:r>
              <a:rPr lang="en-US" altLang="ja-JP" b="0" dirty="0">
                <a:solidFill>
                  <a:srgbClr val="D4D4D4"/>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a:solidFill>
                  <a:srgbClr val="D4D4D4"/>
                </a:solidFill>
                <a:effectLst/>
                <a:latin typeface="Menlo" panose="020B0609030804020204" pitchFamily="49" charset="0"/>
              </a:rPr>
              <a:t>その結果</a:t>
            </a:r>
            <a:r>
              <a:rPr lang="en-US" altLang="ja-JP" b="0" dirty="0">
                <a:solidFill>
                  <a:srgbClr val="D4D4D4"/>
                </a:solidFill>
                <a:effectLst/>
                <a:latin typeface="Menlo" panose="020B0609030804020204" pitchFamily="49" charset="0"/>
              </a:rPr>
              <a:t>, </a:t>
            </a:r>
            <a:r>
              <a:rPr lang="ja-JP" altLang="en-US" b="0">
                <a:solidFill>
                  <a:srgbClr val="D4D4D4"/>
                </a:solidFill>
                <a:effectLst/>
                <a:latin typeface="Menlo" panose="020B0609030804020204" pitchFamily="49" charset="0"/>
              </a:rPr>
              <a:t>決定木が最も良い精度を示しました</a:t>
            </a:r>
            <a:r>
              <a:rPr lang="en-US" altLang="ja-JP" b="0" dirty="0">
                <a:solidFill>
                  <a:srgbClr val="D4D4D4"/>
                </a:solidFill>
                <a:effectLst/>
                <a:latin typeface="Menlo" panose="020B0609030804020204" pitchFamily="49" charset="0"/>
              </a:rPr>
              <a:t>.</a:t>
            </a:r>
          </a:p>
          <a:p>
            <a:endParaRPr lang="en-US" altLang="ja-JP" b="0" dirty="0">
              <a:solidFill>
                <a:srgbClr val="D4D4D4"/>
              </a:solidFill>
              <a:effectLst/>
              <a:latin typeface="Menlo" panose="020B0609030804020204" pitchFamily="49" charset="0"/>
            </a:endParaRPr>
          </a:p>
          <a:p>
            <a:r>
              <a:rPr lang="ja-JP" altLang="en-US" b="0">
                <a:solidFill>
                  <a:srgbClr val="D4D4D4"/>
                </a:solidFill>
                <a:effectLst/>
                <a:latin typeface="Menlo" panose="020B0609030804020204" pitchFamily="49" charset="0"/>
              </a:rPr>
              <a:t>また，最も精度が良かった決定木と他のアルゴリズムの精度間に，有意水準</a:t>
            </a:r>
            <a:r>
              <a:rPr lang="en-US" altLang="ja-JP" b="0" dirty="0">
                <a:solidFill>
                  <a:srgbClr val="D4D4D4"/>
                </a:solidFill>
                <a:effectLst/>
                <a:latin typeface="Menlo" panose="020B0609030804020204" pitchFamily="49" charset="0"/>
              </a:rPr>
              <a:t>5%</a:t>
            </a:r>
            <a:r>
              <a:rPr lang="ja-JP" altLang="en-US" b="0">
                <a:solidFill>
                  <a:srgbClr val="D4D4D4"/>
                </a:solidFill>
                <a:effectLst/>
                <a:latin typeface="Menlo" panose="020B0609030804020204" pitchFamily="49" charset="0"/>
              </a:rPr>
              <a:t>で統計的な有意差が存在するかどうかを調べるために，ウィルコクソンの符号順位検を行いました</a:t>
            </a:r>
            <a:r>
              <a:rPr lang="en-US" altLang="ja-JP" b="0" dirty="0">
                <a:solidFill>
                  <a:srgbClr val="D4D4D4"/>
                </a:solidFill>
                <a:effectLst/>
                <a:latin typeface="Menlo" panose="020B0609030804020204" pitchFamily="49" charset="0"/>
              </a:rPr>
              <a:t>.</a:t>
            </a:r>
          </a:p>
          <a:p>
            <a:r>
              <a:rPr lang="ja-JP" altLang="en-US" b="0">
                <a:solidFill>
                  <a:srgbClr val="D4D4D4"/>
                </a:solidFill>
                <a:effectLst/>
                <a:latin typeface="Menlo" panose="020B0609030804020204" pitchFamily="49" charset="0"/>
              </a:rPr>
              <a:t>ランダム手法と決定木の間では，ユーザー</a:t>
            </a:r>
            <a:r>
              <a:rPr lang="en-US" altLang="ja-JP" b="0" dirty="0">
                <a:solidFill>
                  <a:srgbClr val="D4D4D4"/>
                </a:solidFill>
                <a:effectLst/>
                <a:latin typeface="Menlo" panose="020B0609030804020204" pitchFamily="49" charset="0"/>
              </a:rPr>
              <a:t>3</a:t>
            </a:r>
            <a:r>
              <a:rPr lang="ja-JP" altLang="en-US" b="0">
                <a:solidFill>
                  <a:srgbClr val="D4D4D4"/>
                </a:solidFill>
                <a:effectLst/>
                <a:latin typeface="Menlo" panose="020B0609030804020204" pitchFamily="49" charset="0"/>
              </a:rPr>
              <a:t>人全員において，有意差が見られました</a:t>
            </a:r>
            <a:r>
              <a:rPr lang="en-US" altLang="ja-JP" b="0" dirty="0">
                <a:solidFill>
                  <a:srgbClr val="D4D4D4"/>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a:solidFill>
                  <a:srgbClr val="D4D4D4"/>
                </a:solidFill>
                <a:effectLst/>
                <a:latin typeface="Menlo" panose="020B0609030804020204" pitchFamily="49" charset="0"/>
              </a:rPr>
              <a:t>ロジスティック回帰と決定木の間ではユーザー</a:t>
            </a:r>
            <a:r>
              <a:rPr lang="en-US" altLang="ja-JP" b="0" dirty="0">
                <a:solidFill>
                  <a:srgbClr val="D4D4D4"/>
                </a:solidFill>
                <a:effectLst/>
                <a:latin typeface="Menlo" panose="020B0609030804020204" pitchFamily="49" charset="0"/>
              </a:rPr>
              <a:t>1</a:t>
            </a:r>
            <a:r>
              <a:rPr lang="ja-JP" altLang="en-US" b="0">
                <a:solidFill>
                  <a:srgbClr val="D4D4D4"/>
                </a:solidFill>
                <a:effectLst/>
                <a:latin typeface="Menlo" panose="020B0609030804020204" pitchFamily="49" charset="0"/>
              </a:rPr>
              <a:t>，ユーザー</a:t>
            </a:r>
            <a:r>
              <a:rPr lang="en-US" altLang="ja-JP" b="0" dirty="0">
                <a:solidFill>
                  <a:srgbClr val="D4D4D4"/>
                </a:solidFill>
                <a:effectLst/>
                <a:latin typeface="Menlo" panose="020B0609030804020204" pitchFamily="49" charset="0"/>
              </a:rPr>
              <a:t>2</a:t>
            </a:r>
            <a:r>
              <a:rPr lang="ja-JP" altLang="en-US" b="0">
                <a:solidFill>
                  <a:srgbClr val="D4D4D4"/>
                </a:solidFill>
                <a:effectLst/>
                <a:latin typeface="Menlo" panose="020B0609030804020204" pitchFamily="49" charset="0"/>
              </a:rPr>
              <a:t>において，有意差が見られ</a:t>
            </a:r>
            <a:r>
              <a:rPr lang="en-US" altLang="ja-JP" b="0" dirty="0">
                <a:solidFill>
                  <a:srgbClr val="D4D4D4"/>
                </a:solidFill>
                <a:effectLst/>
                <a:latin typeface="Menlo" panose="020B0609030804020204" pitchFamily="49" charset="0"/>
              </a:rPr>
              <a:t>,</a:t>
            </a:r>
          </a:p>
          <a:p>
            <a:r>
              <a:rPr lang="en" altLang="ja-JP" b="0" dirty="0">
                <a:solidFill>
                  <a:srgbClr val="D4D4D4"/>
                </a:solidFill>
                <a:effectLst/>
                <a:latin typeface="Menlo" panose="020B0609030804020204" pitchFamily="49" charset="0"/>
              </a:rPr>
              <a:t>k-NN</a:t>
            </a:r>
            <a:r>
              <a:rPr lang="ja-JP" altLang="en-US" b="0">
                <a:solidFill>
                  <a:srgbClr val="D4D4D4"/>
                </a:solidFill>
                <a:effectLst/>
                <a:latin typeface="Menlo" panose="020B0609030804020204" pitchFamily="49" charset="0"/>
              </a:rPr>
              <a:t>と決定木の間では，ユーザー</a:t>
            </a:r>
            <a:r>
              <a:rPr lang="en-US" altLang="ja-JP" b="0" dirty="0">
                <a:solidFill>
                  <a:srgbClr val="D4D4D4"/>
                </a:solidFill>
                <a:effectLst/>
                <a:latin typeface="Menlo" panose="020B0609030804020204" pitchFamily="49" charset="0"/>
              </a:rPr>
              <a:t>2</a:t>
            </a:r>
            <a:r>
              <a:rPr lang="ja-JP" altLang="en-US" b="0">
                <a:solidFill>
                  <a:srgbClr val="D4D4D4"/>
                </a:solidFill>
                <a:effectLst/>
                <a:latin typeface="Menlo" panose="020B0609030804020204" pitchFamily="49" charset="0"/>
              </a:rPr>
              <a:t>，ユーザー</a:t>
            </a:r>
            <a:r>
              <a:rPr lang="en-US" altLang="ja-JP" b="0" dirty="0">
                <a:solidFill>
                  <a:srgbClr val="D4D4D4"/>
                </a:solidFill>
                <a:effectLst/>
                <a:latin typeface="Menlo" panose="020B0609030804020204" pitchFamily="49" charset="0"/>
              </a:rPr>
              <a:t>3</a:t>
            </a:r>
            <a:r>
              <a:rPr lang="ja-JP" altLang="en-US" b="0">
                <a:solidFill>
                  <a:srgbClr val="D4D4D4"/>
                </a:solidFill>
                <a:effectLst/>
                <a:latin typeface="Menlo" panose="020B0609030804020204" pitchFamily="49" charset="0"/>
              </a:rPr>
              <a:t>において，有意差が見られました</a:t>
            </a:r>
            <a:r>
              <a:rPr lang="en-US" altLang="ja-JP" b="0" dirty="0">
                <a:solidFill>
                  <a:srgbClr val="D4D4D4"/>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solidFill>
                <a:srgbClr val="D4D4D4"/>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a:solidFill>
                  <a:srgbClr val="D4D4D4"/>
                </a:solidFill>
                <a:effectLst/>
                <a:latin typeface="Menlo" panose="020B0609030804020204" pitchFamily="49" charset="0"/>
              </a:rPr>
              <a:t>ユーザー</a:t>
            </a:r>
            <a:r>
              <a:rPr lang="en-US" altLang="ja-JP" b="0" dirty="0">
                <a:solidFill>
                  <a:srgbClr val="D4D4D4"/>
                </a:solidFill>
                <a:effectLst/>
                <a:latin typeface="Menlo" panose="020B0609030804020204" pitchFamily="49" charset="0"/>
              </a:rPr>
              <a:t>1</a:t>
            </a:r>
            <a:r>
              <a:rPr lang="ja-JP" altLang="en-US" b="0">
                <a:solidFill>
                  <a:srgbClr val="D4D4D4"/>
                </a:solidFill>
                <a:effectLst/>
                <a:latin typeface="Menlo" panose="020B0609030804020204" pitchFamily="49" charset="0"/>
              </a:rPr>
              <a:t>とユーザー</a:t>
            </a:r>
            <a:r>
              <a:rPr lang="en-US" altLang="ja-JP" b="0" dirty="0">
                <a:solidFill>
                  <a:srgbClr val="D4D4D4"/>
                </a:solidFill>
                <a:effectLst/>
                <a:latin typeface="Menlo" panose="020B0609030804020204" pitchFamily="49" charset="0"/>
              </a:rPr>
              <a:t>2</a:t>
            </a:r>
            <a:r>
              <a:rPr lang="ja-JP" altLang="en-US" b="0">
                <a:solidFill>
                  <a:srgbClr val="D4D4D4"/>
                </a:solidFill>
                <a:effectLst/>
                <a:latin typeface="Menlo" panose="020B0609030804020204" pitchFamily="49" charset="0"/>
              </a:rPr>
              <a:t>に比べて，ユーザー</a:t>
            </a:r>
            <a:r>
              <a:rPr lang="en-US" altLang="ja-JP" b="0" dirty="0">
                <a:solidFill>
                  <a:srgbClr val="D4D4D4"/>
                </a:solidFill>
                <a:effectLst/>
                <a:latin typeface="Menlo" panose="020B0609030804020204" pitchFamily="49" charset="0"/>
              </a:rPr>
              <a:t>3</a:t>
            </a:r>
            <a:r>
              <a:rPr lang="ja-JP" altLang="en-US" b="0">
                <a:solidFill>
                  <a:srgbClr val="D4D4D4"/>
                </a:solidFill>
                <a:effectLst/>
                <a:latin typeface="Menlo" panose="020B0609030804020204" pitchFamily="49" charset="0"/>
              </a:rPr>
              <a:t>は簡単な決定木が作成されているため</a:t>
            </a:r>
            <a:r>
              <a:rPr lang="en-US" altLang="ja-JP" b="0" dirty="0">
                <a:solidFill>
                  <a:srgbClr val="D4D4D4"/>
                </a:solidFill>
                <a:effectLst/>
                <a:latin typeface="Menlo" panose="020B0609030804020204" pitchFamily="49" charset="0"/>
              </a:rPr>
              <a:t>, </a:t>
            </a:r>
            <a:r>
              <a:rPr lang="ja-JP" altLang="en-US" b="0">
                <a:solidFill>
                  <a:srgbClr val="D4D4D4"/>
                </a:solidFill>
                <a:effectLst/>
                <a:latin typeface="Menlo" panose="020B0609030804020204" pitchFamily="49" charset="0"/>
              </a:rPr>
              <a:t>簡単なルールで飲食店を選んだユーザーに対しては，決定木と他の手法の精度の差が小さくなると言えます</a:t>
            </a:r>
            <a:r>
              <a:rPr lang="en-US" altLang="ja-JP" b="0" dirty="0">
                <a:solidFill>
                  <a:srgbClr val="D4D4D4"/>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a:solidFill>
                  <a:srgbClr val="D4D4D4"/>
                </a:solidFill>
                <a:effectLst/>
                <a:latin typeface="Menlo" panose="020B0609030804020204" pitchFamily="49" charset="0"/>
              </a:rPr>
              <a:t>逆に</a:t>
            </a:r>
            <a:r>
              <a:rPr lang="en-US" altLang="ja-JP" b="0" dirty="0">
                <a:solidFill>
                  <a:srgbClr val="D4D4D4"/>
                </a:solidFill>
                <a:effectLst/>
                <a:latin typeface="Menlo" panose="020B0609030804020204" pitchFamily="49" charset="0"/>
              </a:rPr>
              <a:t>,</a:t>
            </a:r>
            <a:r>
              <a:rPr lang="ja-JP" altLang="en-US" b="0">
                <a:solidFill>
                  <a:srgbClr val="D4D4D4"/>
                </a:solidFill>
                <a:effectLst/>
                <a:latin typeface="Menlo" panose="020B0609030804020204" pitchFamily="49" charset="0"/>
              </a:rPr>
              <a:t>複雑な決定木が作られたユーザーに対しては，決定木と他の手法の精度の差が大きいため，より決定木の有効性が増すと言えます</a:t>
            </a:r>
            <a:r>
              <a:rPr lang="en-US" altLang="ja-JP" b="0" dirty="0">
                <a:solidFill>
                  <a:srgbClr val="D4D4D4"/>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solidFill>
                <a:srgbClr val="D4D4D4"/>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b="0" dirty="0">
                <a:solidFill>
                  <a:srgbClr val="D4D4D4"/>
                </a:solidFill>
                <a:effectLst/>
                <a:latin typeface="Menlo" panose="020B0609030804020204" pitchFamily="49" charset="0"/>
              </a:rPr>
            </a:br>
            <a:endParaRPr lang="ja-JP" altLang="en-US" b="0">
              <a:solidFill>
                <a:srgbClr val="D4D4D4"/>
              </a:solidFill>
              <a:effectLst/>
              <a:latin typeface="Menlo" panose="020B0609030804020204" pitchFamily="49" charset="0"/>
            </a:endParaRPr>
          </a:p>
          <a:p>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10</a:t>
            </a:fld>
            <a:endParaRPr kumimoji="1" lang="ja-JP" altLang="en-US"/>
          </a:p>
        </p:txBody>
      </p:sp>
    </p:spTree>
    <p:extLst>
      <p:ext uri="{BB962C8B-B14F-4D97-AF65-F5344CB8AC3E}">
        <p14:creationId xmlns:p14="http://schemas.microsoft.com/office/powerpoint/2010/main" val="3403530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ここでは各アルゴリズムにおいて，訓練データを増やした際の精度の推移を図にしています</a:t>
            </a:r>
            <a:r>
              <a:rPr kumimoji="1" lang="en-US" altLang="ja-JP" dirty="0"/>
              <a:t>.</a:t>
            </a:r>
          </a:p>
          <a:p>
            <a:r>
              <a:rPr kumimoji="1" lang="ja-JP" altLang="en-US"/>
              <a:t>訓練データが少ない状況では，全ての手法において</a:t>
            </a:r>
            <a:r>
              <a:rPr kumimoji="1" lang="en-US" altLang="ja-JP" dirty="0"/>
              <a:t>, </a:t>
            </a:r>
            <a:r>
              <a:rPr kumimoji="1" lang="ja-JP" altLang="en-US"/>
              <a:t>ランダム手法と変わらない結果を示しました</a:t>
            </a:r>
            <a:r>
              <a:rPr kumimoji="1" lang="en-US" altLang="ja-JP" dirty="0"/>
              <a:t>.</a:t>
            </a:r>
          </a:p>
          <a:p>
            <a:r>
              <a:rPr kumimoji="1" lang="ja-JP" altLang="en-US"/>
              <a:t>訓練データの数が</a:t>
            </a:r>
            <a:r>
              <a:rPr kumimoji="1" lang="en-US" altLang="ja-JP" dirty="0"/>
              <a:t>30</a:t>
            </a:r>
            <a:r>
              <a:rPr kumimoji="1" lang="ja-JP" altLang="en-US"/>
              <a:t>の時も</a:t>
            </a:r>
            <a:r>
              <a:rPr kumimoji="1" lang="en-US" altLang="ja-JP" dirty="0"/>
              <a:t>, </a:t>
            </a:r>
            <a:r>
              <a:rPr kumimoji="1" lang="ja-JP" altLang="en-US"/>
              <a:t>あまり変わらず</a:t>
            </a:r>
            <a:r>
              <a:rPr kumimoji="1" lang="en-US" altLang="ja-JP" dirty="0"/>
              <a:t>,</a:t>
            </a:r>
            <a:r>
              <a:rPr kumimoji="1" lang="ja-JP" altLang="en-US"/>
              <a:t>訓練データの数が</a:t>
            </a:r>
            <a:r>
              <a:rPr kumimoji="1" lang="en-US" altLang="ja-JP" dirty="0"/>
              <a:t>50</a:t>
            </a:r>
            <a:r>
              <a:rPr kumimoji="1" lang="ja-JP" altLang="en-US"/>
              <a:t>の時から決定木が安定して高い精度を示しました</a:t>
            </a:r>
            <a:r>
              <a:rPr kumimoji="1" lang="en-US" altLang="ja-JP" dirty="0"/>
              <a:t>.</a:t>
            </a:r>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11</a:t>
            </a:fld>
            <a:endParaRPr kumimoji="1" lang="ja-JP" altLang="en-US"/>
          </a:p>
        </p:txBody>
      </p:sp>
    </p:spTree>
    <p:extLst>
      <p:ext uri="{BB962C8B-B14F-4D97-AF65-F5344CB8AC3E}">
        <p14:creationId xmlns:p14="http://schemas.microsoft.com/office/powerpoint/2010/main" val="1601570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本研究は，飲食店推薦において，決定木の有効性を明確化することを目的として行われました</a:t>
            </a:r>
            <a:r>
              <a:rPr kumimoji="1" lang="en-US" altLang="ja-JP" dirty="0"/>
              <a:t>. </a:t>
            </a:r>
          </a:p>
          <a:p>
            <a:r>
              <a:rPr kumimoji="1" lang="ja-JP" altLang="en-US"/>
              <a:t>その結果，飲食店推薦には，ユーザーの評価データが十分に集まる環境であれば</a:t>
            </a:r>
            <a:r>
              <a:rPr kumimoji="1" lang="en-US" altLang="ja-JP" dirty="0"/>
              <a:t>, </a:t>
            </a:r>
            <a:r>
              <a:rPr kumimoji="1" lang="ja-JP" altLang="en-US"/>
              <a:t>決定木を応用することが適していることが分かりました</a:t>
            </a:r>
            <a:r>
              <a:rPr kumimoji="1" lang="en-US" altLang="ja-JP" dirty="0"/>
              <a:t>.</a:t>
            </a:r>
          </a:p>
          <a:p>
            <a:r>
              <a:rPr kumimoji="1" lang="ja-JP" altLang="en-US"/>
              <a:t>しかし</a:t>
            </a:r>
            <a:r>
              <a:rPr kumimoji="1" lang="en-US" altLang="ja-JP" dirty="0"/>
              <a:t>, </a:t>
            </a:r>
            <a:r>
              <a:rPr kumimoji="1" lang="ja-JP" altLang="en-US"/>
              <a:t>写真や口コミ，位置情報といった，他にも考慮すべき特徴が存在するため，そのような特徴も考慮できるようにすることが今後の課題です</a:t>
            </a:r>
            <a:r>
              <a:rPr kumimoji="1" lang="en-US" altLang="ja-JP" dirty="0"/>
              <a:t>.</a:t>
            </a:r>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12</a:t>
            </a:fld>
            <a:endParaRPr kumimoji="1" lang="ja-JP" altLang="en-US"/>
          </a:p>
        </p:txBody>
      </p:sp>
    </p:spTree>
    <p:extLst>
      <p:ext uri="{BB962C8B-B14F-4D97-AF65-F5344CB8AC3E}">
        <p14:creationId xmlns:p14="http://schemas.microsoft.com/office/powerpoint/2010/main" val="418499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参考文献はこちらです</a:t>
            </a:r>
            <a:r>
              <a:rPr kumimoji="1" lang="en-US" altLang="ja-JP" dirty="0"/>
              <a:t>.</a:t>
            </a:r>
            <a:r>
              <a:rPr kumimoji="1" lang="ja-JP" altLang="en-US"/>
              <a:t>以上で発表を終わります</a:t>
            </a:r>
            <a:r>
              <a:rPr kumimoji="1" lang="en-US" altLang="ja-JP" dirty="0"/>
              <a:t>.</a:t>
            </a:r>
          </a:p>
          <a:p>
            <a:endParaRPr kumimoji="1" lang="en-US" altLang="ja-JP" dirty="0"/>
          </a:p>
          <a:p>
            <a:r>
              <a:rPr kumimoji="1" lang="ja-JP" altLang="en-US"/>
              <a:t>質疑応答</a:t>
            </a:r>
            <a:endParaRPr kumimoji="1" lang="en-US" altLang="ja-JP" dirty="0"/>
          </a:p>
          <a:p>
            <a:endParaRPr kumimoji="1" lang="en-US" altLang="ja-JP" dirty="0"/>
          </a:p>
          <a:p>
            <a:r>
              <a:rPr kumimoji="1" lang="ja-JP" altLang="en-US"/>
              <a:t>決定木について</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ノードの不純度が最も低いのは</a:t>
            </a:r>
            <a:r>
              <a:rPr kumimoji="1" lang="en-US" altLang="ja-JP" dirty="0"/>
              <a:t>, </a:t>
            </a:r>
            <a:r>
              <a:rPr kumimoji="1" lang="ja-JP" altLang="en-US"/>
              <a:t>全て同じクラス訓練データがノード内に格納されている場合</a:t>
            </a:r>
            <a:r>
              <a:rPr kumimoji="1" lang="en-US" altLang="ja-JP" dirty="0"/>
              <a:t>.</a:t>
            </a:r>
          </a:p>
          <a:p>
            <a:r>
              <a:rPr kumimoji="1" lang="ja-JP" altLang="en-US"/>
              <a:t>最も高いのは</a:t>
            </a:r>
            <a:r>
              <a:rPr kumimoji="1" lang="en-US" altLang="ja-JP" dirty="0"/>
              <a:t>, </a:t>
            </a:r>
            <a:r>
              <a:rPr kumimoji="1" lang="ja-JP" altLang="en-US"/>
              <a:t>各クラスの訓練データが</a:t>
            </a:r>
            <a:r>
              <a:rPr kumimoji="1" lang="en-US" altLang="ja-JP" dirty="0"/>
              <a:t>, </a:t>
            </a:r>
            <a:r>
              <a:rPr kumimoji="1" lang="ja-JP" altLang="en-US"/>
              <a:t>ノード内に均等に格納されている場合</a:t>
            </a:r>
            <a:r>
              <a:rPr kumimoji="1" lang="en-US" altLang="ja-JP" dirty="0"/>
              <a:t>.</a:t>
            </a:r>
            <a:endParaRPr kumimoji="1" lang="ja-JP" altLang="en-US"/>
          </a:p>
          <a:p>
            <a:endParaRPr kumimoji="1" lang="en-US" altLang="ja-JP" dirty="0"/>
          </a:p>
          <a:p>
            <a:r>
              <a:rPr kumimoji="1" lang="ja-JP" altLang="en-US"/>
              <a:t>なぜこのような結果になったか</a:t>
            </a:r>
            <a:endParaRPr kumimoji="1" lang="en-US" altLang="ja-JP" dirty="0"/>
          </a:p>
          <a:p>
            <a:r>
              <a:rPr kumimoji="1" lang="en-US" altLang="ja-JP" dirty="0" err="1"/>
              <a:t>kNN</a:t>
            </a:r>
            <a:r>
              <a:rPr kumimoji="1" lang="ja-JP" altLang="en-US"/>
              <a:t>は</a:t>
            </a:r>
            <a:r>
              <a:rPr kumimoji="1" lang="en-US" altLang="ja-JP" dirty="0"/>
              <a:t>, </a:t>
            </a:r>
            <a:r>
              <a:rPr kumimoji="1" lang="ja-JP" altLang="en-US"/>
              <a:t>特徴量に対する重みが考慮できていないため</a:t>
            </a:r>
            <a:r>
              <a:rPr kumimoji="1" lang="en-US" altLang="ja-JP" dirty="0"/>
              <a:t>, </a:t>
            </a:r>
            <a:r>
              <a:rPr kumimoji="1" lang="ja-JP" altLang="en-US"/>
              <a:t>精度が良くなかったと考えられます</a:t>
            </a:r>
            <a:r>
              <a:rPr kumimoji="1" lang="en-US" altLang="ja-JP" dirty="0"/>
              <a:t>.</a:t>
            </a:r>
          </a:p>
          <a:p>
            <a:r>
              <a:rPr kumimoji="1" lang="ja-JP" altLang="en-US"/>
              <a:t>ロジスティック回帰は</a:t>
            </a:r>
            <a:r>
              <a:rPr kumimoji="1" lang="en-US" altLang="ja-JP" dirty="0"/>
              <a:t>, </a:t>
            </a:r>
            <a:r>
              <a:rPr kumimoji="1" lang="ja-JP" altLang="en-US"/>
              <a:t>線形モデルなので、飲食店の評価といった複雑なルールを上手く学習できなかったため、精度が良くなかったと考えられます</a:t>
            </a:r>
            <a:r>
              <a:rPr kumimoji="1" lang="en-US" altLang="ja-JP" dirty="0"/>
              <a:t>.</a:t>
            </a:r>
          </a:p>
          <a:p>
            <a:r>
              <a:rPr kumimoji="1" lang="ja-JP" altLang="en-US"/>
              <a:t>決定木は</a:t>
            </a:r>
            <a:r>
              <a:rPr kumimoji="1" lang="en-US" altLang="ja-JP" dirty="0"/>
              <a:t>, </a:t>
            </a:r>
            <a:r>
              <a:rPr kumimoji="1" lang="ja-JP" altLang="en-US"/>
              <a:t>木構造なので</a:t>
            </a:r>
            <a:r>
              <a:rPr kumimoji="1" lang="en-US" altLang="ja-JP" dirty="0"/>
              <a:t>,</a:t>
            </a:r>
            <a:r>
              <a:rPr kumimoji="1" lang="ja-JP" altLang="en-US"/>
              <a:t>飲食店の評価といった複雑なルールでも問題なく学習できたと考えられます</a:t>
            </a:r>
            <a:r>
              <a:rPr kumimoji="1" lang="en-US" altLang="ja-JP" dirty="0"/>
              <a:t>.</a:t>
            </a:r>
          </a:p>
          <a:p>
            <a:endParaRPr kumimoji="1" lang="en-US" altLang="ja-JP" dirty="0"/>
          </a:p>
          <a:p>
            <a:r>
              <a:rPr kumimoji="1" lang="ja-JP" altLang="en-US"/>
              <a:t>他の機械学習アルゴリズムで比較しなかった理由</a:t>
            </a:r>
            <a:endParaRPr kumimoji="1" lang="en-US" altLang="ja-JP" dirty="0"/>
          </a:p>
          <a:p>
            <a:r>
              <a:rPr kumimoji="1" lang="ja-JP" altLang="en-US"/>
              <a:t>決定木の有効性を示すための比較には</a:t>
            </a:r>
            <a:r>
              <a:rPr kumimoji="1" lang="en-US" altLang="ja-JP" dirty="0"/>
              <a:t>, </a:t>
            </a:r>
            <a:r>
              <a:rPr kumimoji="1" lang="ja-JP" altLang="en-US"/>
              <a:t>分類問題を解くことができ</a:t>
            </a:r>
            <a:r>
              <a:rPr kumimoji="1" lang="en-US" altLang="ja-JP" dirty="0"/>
              <a:t>, </a:t>
            </a:r>
            <a:r>
              <a:rPr kumimoji="1" lang="ja-JP" altLang="en-US"/>
              <a:t>教師ありの機械学習アルゴリズムを選ぶ必要があります</a:t>
            </a:r>
            <a:r>
              <a:rPr kumimoji="1" lang="en-US" altLang="ja-JP" dirty="0"/>
              <a:t>.</a:t>
            </a:r>
            <a:br>
              <a:rPr kumimoji="1" lang="en-US" altLang="ja-JP" dirty="0"/>
            </a:br>
            <a:r>
              <a:rPr kumimoji="1" lang="ja-JP" altLang="en-US"/>
              <a:t>線形モデルのロジスティック回帰と</a:t>
            </a:r>
            <a:r>
              <a:rPr kumimoji="1" lang="en-US" altLang="ja-JP" dirty="0"/>
              <a:t>, </a:t>
            </a:r>
            <a:r>
              <a:rPr kumimoji="1" lang="ja-JP" altLang="en-US"/>
              <a:t>非線形モデルの</a:t>
            </a:r>
            <a:r>
              <a:rPr kumimoji="1" lang="en-US" altLang="ja-JP" dirty="0"/>
              <a:t>k-NN</a:t>
            </a:r>
            <a:r>
              <a:rPr kumimoji="1" lang="ja-JP" altLang="en-US"/>
              <a:t>はこれらの条件を満たしており</a:t>
            </a:r>
            <a:r>
              <a:rPr kumimoji="1" lang="en-US" altLang="ja-JP" dirty="0"/>
              <a:t>, </a:t>
            </a:r>
            <a:r>
              <a:rPr kumimoji="1" lang="ja-JP" altLang="en-US"/>
              <a:t>代表的な機械学習アルゴリズムであるため</a:t>
            </a:r>
            <a:r>
              <a:rPr kumimoji="1" lang="en-US" altLang="ja-JP" dirty="0"/>
              <a:t>, </a:t>
            </a:r>
            <a:r>
              <a:rPr kumimoji="1" lang="ja-JP" altLang="en-US"/>
              <a:t>これら</a:t>
            </a:r>
            <a:r>
              <a:rPr kumimoji="1" lang="en-US" altLang="ja-JP" dirty="0"/>
              <a:t>2</a:t>
            </a:r>
            <a:r>
              <a:rPr kumimoji="1" lang="ja-JP" altLang="en-US"/>
              <a:t>つを選びました</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13</a:t>
            </a:fld>
            <a:endParaRPr kumimoji="1" lang="ja-JP" altLang="en-US"/>
          </a:p>
        </p:txBody>
      </p:sp>
    </p:spTree>
    <p:extLst>
      <p:ext uri="{BB962C8B-B14F-4D97-AF65-F5344CB8AC3E}">
        <p14:creationId xmlns:p14="http://schemas.microsoft.com/office/powerpoint/2010/main" val="397552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利得は</a:t>
            </a:r>
            <a:r>
              <a:rPr kumimoji="1" lang="en-US" altLang="ja-JP" dirty="0"/>
              <a:t>, </a:t>
            </a:r>
            <a:r>
              <a:rPr kumimoji="1" lang="ja-JP" altLang="en-US"/>
              <a:t>行きたくない飲食店と</a:t>
            </a:r>
            <a:r>
              <a:rPr kumimoji="1" lang="en-US" altLang="ja-JP" dirty="0"/>
              <a:t>, </a:t>
            </a:r>
            <a:r>
              <a:rPr kumimoji="1" lang="ja-JP" altLang="en-US"/>
              <a:t>行きたい飲食店に</a:t>
            </a:r>
            <a:r>
              <a:rPr kumimoji="1" lang="en-US" altLang="ja-JP" dirty="0"/>
              <a:t>, </a:t>
            </a:r>
            <a:r>
              <a:rPr kumimoji="1" lang="ja-JP" altLang="en-US"/>
              <a:t>どれだけうまく分割できているかの指標で</a:t>
            </a:r>
            <a:r>
              <a:rPr kumimoji="1" lang="en-US" altLang="ja-JP" dirty="0"/>
              <a:t>, </a:t>
            </a:r>
            <a:r>
              <a:rPr kumimoji="1" lang="ja-JP" altLang="en-US"/>
              <a:t>できるだけ木構造を小さくするために計算されます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利得は</a:t>
            </a:r>
            <a:r>
              <a:rPr kumimoji="1" lang="en-US" altLang="ja-JP" dirty="0"/>
              <a:t>, </a:t>
            </a:r>
            <a:r>
              <a:rPr kumimoji="1" lang="ja-JP" altLang="en-US"/>
              <a:t>エトロピーを使ってこのように計算します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先ほどの例だと</a:t>
            </a:r>
            <a:r>
              <a:rPr kumimoji="1" lang="en-US" altLang="ja-JP" dirty="0"/>
              <a:t>, </a:t>
            </a:r>
            <a:r>
              <a:rPr kumimoji="1" lang="ja-JP" altLang="en-US"/>
              <a:t>喫煙席の有無で分割した時の利得が最も高いので</a:t>
            </a:r>
            <a:r>
              <a:rPr kumimoji="1" lang="en-US" altLang="ja-JP" dirty="0"/>
              <a:t>, </a:t>
            </a:r>
            <a:r>
              <a:rPr kumimoji="1" lang="ja-JP" altLang="en-US"/>
              <a:t>ルートノードからの分割条件は喫煙席の有無になります</a:t>
            </a:r>
            <a:r>
              <a:rPr kumimoji="1" lang="en-US" altLang="ja-JP" dirty="0"/>
              <a:t>.</a:t>
            </a:r>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15</a:t>
            </a:fld>
            <a:endParaRPr kumimoji="1" lang="ja-JP" altLang="en-US"/>
          </a:p>
        </p:txBody>
      </p:sp>
    </p:spTree>
    <p:extLst>
      <p:ext uri="{BB962C8B-B14F-4D97-AF65-F5344CB8AC3E}">
        <p14:creationId xmlns:p14="http://schemas.microsoft.com/office/powerpoint/2010/main" val="3364509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t>2</a:t>
            </a:r>
            <a:r>
              <a:rPr lang="ja-JP" altLang="en-US" sz="1200"/>
              <a:t>つ目のロジスティック回帰は</a:t>
            </a:r>
            <a:r>
              <a:rPr lang="en-US" altLang="ja-JP" sz="1200" dirty="0"/>
              <a:t>, p</a:t>
            </a:r>
            <a:r>
              <a:rPr lang="ja-JP" altLang="en-US" sz="1200"/>
              <a:t>ハットのように</a:t>
            </a:r>
            <a:r>
              <a:rPr lang="en-US" altLang="ja-JP" sz="1200" dirty="0"/>
              <a:t>, </a:t>
            </a:r>
            <a:r>
              <a:rPr kumimoji="1" lang="ja-JP" altLang="en-US" sz="1200"/>
              <a:t>特徴量とそれぞれの重みをかけたものの総和を計算し</a:t>
            </a:r>
            <a:r>
              <a:rPr kumimoji="1" lang="en-US" altLang="ja-JP" sz="1200" dirty="0"/>
              <a:t>, </a:t>
            </a:r>
            <a:r>
              <a:rPr kumimoji="1" lang="ja-JP" altLang="en-US" sz="1200"/>
              <a:t>シグイモイド関数を通して</a:t>
            </a:r>
            <a:r>
              <a:rPr kumimoji="1" lang="en-US" altLang="ja-JP" sz="1200" dirty="0"/>
              <a:t>, </a:t>
            </a:r>
            <a:r>
              <a:rPr kumimoji="1" lang="ja-JP" altLang="en-US" sz="1200"/>
              <a:t>陽性クラスに属する確率を計算します</a:t>
            </a:r>
            <a:r>
              <a:rPr kumimoji="1" lang="en-US" altLang="ja-JP" sz="1200" dirty="0"/>
              <a:t>.</a:t>
            </a:r>
          </a:p>
          <a:p>
            <a:r>
              <a:rPr lang="ja-JP" altLang="en-US" sz="1200"/>
              <a:t>また</a:t>
            </a:r>
            <a:r>
              <a:rPr lang="en-US" altLang="ja-JP" sz="1200" dirty="0"/>
              <a:t>,</a:t>
            </a:r>
            <a:r>
              <a:rPr lang="ja-JP" altLang="en-US" sz="1200"/>
              <a:t>重みは</a:t>
            </a:r>
            <a:r>
              <a:rPr lang="en-US" altLang="ja-JP" sz="1200" dirty="0"/>
              <a:t>, </a:t>
            </a:r>
            <a:r>
              <a:rPr lang="ja-JP" altLang="en-US" sz="1200"/>
              <a:t>交叉エントロピー損失関数を用いて</a:t>
            </a:r>
            <a:r>
              <a:rPr lang="en-US" altLang="ja-JP" sz="1200" dirty="0"/>
              <a:t>, </a:t>
            </a:r>
            <a:r>
              <a:rPr lang="ja-JP" altLang="en-US" sz="1200"/>
              <a:t>勾配降下法で最適化されます</a:t>
            </a:r>
            <a:r>
              <a:rPr lang="en-US" altLang="ja-JP" sz="1200" dirty="0"/>
              <a:t>.</a:t>
            </a:r>
          </a:p>
          <a:p>
            <a:r>
              <a:rPr kumimoji="1" lang="ja-JP" altLang="en-US" sz="1200"/>
              <a:t>そして</a:t>
            </a:r>
            <a:r>
              <a:rPr kumimoji="1" lang="en-US" altLang="ja-JP" sz="1200" dirty="0"/>
              <a:t>, </a:t>
            </a:r>
            <a:r>
              <a:rPr kumimoji="1" lang="ja-JP" altLang="en-US" sz="1200"/>
              <a:t>未知のデータの特徴量を</a:t>
            </a:r>
            <a:r>
              <a:rPr lang="en-US" altLang="ja-JP" sz="1200" dirty="0"/>
              <a:t>p</a:t>
            </a:r>
            <a:r>
              <a:rPr lang="ja-JP" altLang="en-US" sz="1200"/>
              <a:t>ハット</a:t>
            </a:r>
            <a:r>
              <a:rPr kumimoji="1" lang="ja-JP" altLang="en-US" sz="1200"/>
              <a:t>に代入し</a:t>
            </a:r>
            <a:r>
              <a:rPr kumimoji="1" lang="en-US" altLang="ja-JP" sz="1200" dirty="0"/>
              <a:t>, </a:t>
            </a:r>
            <a:r>
              <a:rPr lang="en-US" altLang="ja-JP" sz="1200" dirty="0"/>
              <a:t>p</a:t>
            </a:r>
            <a:r>
              <a:rPr lang="ja-JP" altLang="en-US" sz="1200"/>
              <a:t>ハット</a:t>
            </a:r>
            <a:r>
              <a:rPr kumimoji="1" lang="ja-JP" altLang="en-US" sz="1200"/>
              <a:t>が</a:t>
            </a:r>
            <a:r>
              <a:rPr kumimoji="1" lang="en-US" altLang="ja-JP" sz="1200" dirty="0"/>
              <a:t>0.5</a:t>
            </a:r>
            <a:r>
              <a:rPr kumimoji="1" lang="ja-JP" altLang="en-US" sz="1200"/>
              <a:t>を超えているかどうかで</a:t>
            </a:r>
            <a:r>
              <a:rPr kumimoji="1" lang="en-US" altLang="ja-JP" sz="1200" dirty="0"/>
              <a:t>, </a:t>
            </a:r>
            <a:r>
              <a:rPr kumimoji="1" lang="ja-JP" altLang="en-US" sz="1200"/>
              <a:t>属するクラスを予測します</a:t>
            </a:r>
            <a:r>
              <a:rPr kumimoji="1" lang="en-US" altLang="ja-JP" sz="1200" dirty="0"/>
              <a:t>.</a:t>
            </a:r>
            <a:endParaRPr lang="en-US" altLang="ja-JP" sz="1200" dirty="0"/>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16</a:t>
            </a:fld>
            <a:endParaRPr kumimoji="1" lang="ja-JP" altLang="en-US"/>
          </a:p>
        </p:txBody>
      </p:sp>
    </p:spTree>
    <p:extLst>
      <p:ext uri="{BB962C8B-B14F-4D97-AF65-F5344CB8AC3E}">
        <p14:creationId xmlns:p14="http://schemas.microsoft.com/office/powerpoint/2010/main" val="3620049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55</a:t>
            </a:r>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17</a:t>
            </a:fld>
            <a:endParaRPr kumimoji="1" lang="ja-JP" altLang="en-US"/>
          </a:p>
        </p:txBody>
      </p:sp>
    </p:spTree>
    <p:extLst>
      <p:ext uri="{BB962C8B-B14F-4D97-AF65-F5344CB8AC3E}">
        <p14:creationId xmlns:p14="http://schemas.microsoft.com/office/powerpoint/2010/main" val="378203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a:effectLst/>
                <a:latin typeface="Courier New" panose="02070309020205020404" pitchFamily="49" charset="0"/>
              </a:rPr>
              <a:t>近年では</a:t>
            </a:r>
            <a:r>
              <a:rPr lang="en-US" altLang="ja-JP" b="0" i="0" dirty="0">
                <a:effectLst/>
                <a:latin typeface="Courier New" panose="02070309020205020404" pitchFamily="49" charset="0"/>
              </a:rPr>
              <a:t>, </a:t>
            </a:r>
            <a:r>
              <a:rPr lang="ja-JP" altLang="en-US" b="0" i="0">
                <a:effectLst/>
                <a:latin typeface="Courier New" panose="02070309020205020404" pitchFamily="49" charset="0"/>
              </a:rPr>
              <a:t>新しい飲食店を探す際に</a:t>
            </a:r>
            <a:r>
              <a:rPr lang="en-US" altLang="ja-JP" b="0" i="0" dirty="0">
                <a:effectLst/>
                <a:latin typeface="Courier New" panose="02070309020205020404" pitchFamily="49" charset="0"/>
              </a:rPr>
              <a:t>, </a:t>
            </a:r>
            <a:r>
              <a:rPr lang="ja-JP" altLang="en-US" b="0" i="0">
                <a:effectLst/>
                <a:latin typeface="Courier New" panose="02070309020205020404" pitchFamily="49" charset="0"/>
              </a:rPr>
              <a:t>飲食店検索サービスを使う消費者が増えています</a:t>
            </a:r>
            <a:r>
              <a:rPr lang="en-US" altLang="ja-JP" b="0" i="0" dirty="0">
                <a:effectLst/>
                <a:latin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a:effectLst/>
                <a:latin typeface="Courier New" panose="02070309020205020404" pitchFamily="49" charset="0"/>
              </a:rPr>
              <a:t>飲食店検索サービスは</a:t>
            </a:r>
            <a:r>
              <a:rPr lang="en-US" altLang="ja-JP" b="0" i="0" dirty="0">
                <a:effectLst/>
                <a:latin typeface="Courier New" panose="02070309020205020404" pitchFamily="49" charset="0"/>
              </a:rPr>
              <a:t>, </a:t>
            </a:r>
            <a:r>
              <a:rPr lang="ja-JP" altLang="en-US" b="0" i="0">
                <a:effectLst/>
                <a:latin typeface="Courier New" panose="02070309020205020404" pitchFamily="49" charset="0"/>
              </a:rPr>
              <a:t>既存の飲食店を探し出す際には便利なのですが</a:t>
            </a:r>
            <a:r>
              <a:rPr lang="en-US" altLang="ja-JP" b="0" i="0" dirty="0">
                <a:effectLst/>
                <a:latin typeface="Courier New" panose="02070309020205020404" pitchFamily="49" charset="0"/>
              </a:rPr>
              <a:t>, (</a:t>
            </a:r>
            <a:r>
              <a:rPr lang="ja-JP" altLang="en-US" b="0" i="0">
                <a:effectLst/>
                <a:latin typeface="Courier New" panose="02070309020205020404" pitchFamily="49" charset="0"/>
              </a:rPr>
              <a:t>クリック</a:t>
            </a:r>
            <a:r>
              <a:rPr lang="en-US" altLang="ja-JP" b="0" i="0" dirty="0">
                <a:effectLst/>
                <a:latin typeface="Courier New" panose="02070309020205020404" pitchFamily="49" charset="0"/>
              </a:rPr>
              <a:t>)</a:t>
            </a:r>
            <a:r>
              <a:rPr lang="ja-JP" altLang="en-US" b="0" i="0">
                <a:effectLst/>
                <a:latin typeface="Courier New" panose="02070309020205020404" pitchFamily="49" charset="0"/>
              </a:rPr>
              <a:t> 自分の好みに合った新しい飲食店を探し出す</a:t>
            </a:r>
            <a:r>
              <a:rPr lang="ja-JP" altLang="en-US" b="0" i="0">
                <a:effectLst/>
                <a:latin typeface="Times New Roman" panose="02020603050405020304" pitchFamily="18" charset="0"/>
              </a:rPr>
              <a:t>手間がかかるという課題があります</a:t>
            </a:r>
            <a:r>
              <a:rPr lang="en-US" altLang="ja-JP" b="0" i="0" dirty="0">
                <a:effectLst/>
                <a:latin typeface="Times New Roman" panose="02020603050405020304" pitchFamily="18" charset="0"/>
              </a:rPr>
              <a:t>.</a:t>
            </a:r>
          </a:p>
          <a:p>
            <a:r>
              <a:rPr lang="en-US" altLang="ja-JP" b="0" i="0" dirty="0">
                <a:effectLst/>
                <a:latin typeface="Courier New" panose="02070309020205020404" pitchFamily="49" charset="0"/>
              </a:rPr>
              <a:t>(</a:t>
            </a:r>
            <a:r>
              <a:rPr lang="ja-JP" altLang="en-US" b="0" i="0">
                <a:effectLst/>
                <a:latin typeface="Courier New" panose="02070309020205020404" pitchFamily="49" charset="0"/>
              </a:rPr>
              <a:t>クリック</a:t>
            </a:r>
            <a:r>
              <a:rPr lang="en-US" altLang="ja-JP" b="0" i="0" dirty="0">
                <a:effectLst/>
                <a:latin typeface="Courier New" panose="02070309020205020404" pitchFamily="49" charset="0"/>
              </a:rPr>
              <a:t>)</a:t>
            </a:r>
            <a:r>
              <a:rPr lang="ja-JP" altLang="en-US" b="0" i="0">
                <a:effectLst/>
                <a:latin typeface="Times New Roman" panose="02020603050405020304" pitchFamily="18" charset="0"/>
              </a:rPr>
              <a:t> </a:t>
            </a:r>
            <a:r>
              <a:rPr lang="ja-JP" altLang="en-US" b="0" i="0">
                <a:effectLst/>
                <a:latin typeface="Courier New" panose="02070309020205020404" pitchFamily="49" charset="0"/>
              </a:rPr>
              <a:t>そのため，ユーザーの好みに合った新しい飲食店の推薦を手間をかけずに受けることができる</a:t>
            </a:r>
            <a:r>
              <a:rPr lang="en-US" altLang="ja-JP" b="0" i="0" dirty="0">
                <a:effectLst/>
                <a:latin typeface="Courier New" panose="02070309020205020404" pitchFamily="49" charset="0"/>
              </a:rPr>
              <a:t>, </a:t>
            </a:r>
            <a:r>
              <a:rPr lang="ja-JP" altLang="en-US" b="0" i="0">
                <a:effectLst/>
                <a:latin typeface="Courier New" panose="02070309020205020404" pitchFamily="49" charset="0"/>
              </a:rPr>
              <a:t>飲食店推薦サービスが必要であると言えます</a:t>
            </a:r>
            <a:r>
              <a:rPr lang="en-US" altLang="ja-JP" b="0" i="0" dirty="0">
                <a:effectLst/>
                <a:latin typeface="Courier New" panose="02070309020205020404" pitchFamily="49" charset="0"/>
              </a:rPr>
              <a:t>.</a:t>
            </a:r>
            <a:endParaRPr kumimoji="1" lang="ja-JP" altLang="en-US"/>
          </a:p>
        </p:txBody>
      </p:sp>
      <p:sp>
        <p:nvSpPr>
          <p:cNvPr id="4" name="スライド番号プレースホルダー 3"/>
          <p:cNvSpPr>
            <a:spLocks noGrp="1"/>
          </p:cNvSpPr>
          <p:nvPr>
            <p:ph type="sldNum" sz="quarter" idx="5"/>
          </p:nvPr>
        </p:nvSpPr>
        <p:spPr/>
        <p:txBody>
          <a:bodyPr/>
          <a:lstStyle/>
          <a:p>
            <a:fld id="{5F0B41F0-3584-FB46-9510-0B73E1711805}" type="slidenum">
              <a:rPr kumimoji="1" lang="ja-JP" altLang="en-US" smtClean="0"/>
              <a:t>2</a:t>
            </a:fld>
            <a:endParaRPr kumimoji="1" lang="ja-JP" altLang="en-US"/>
          </a:p>
        </p:txBody>
      </p:sp>
    </p:spTree>
    <p:extLst>
      <p:ext uri="{BB962C8B-B14F-4D97-AF65-F5344CB8AC3E}">
        <p14:creationId xmlns:p14="http://schemas.microsoft.com/office/powerpoint/2010/main" val="49871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a:effectLst/>
              </a:rPr>
              <a:t>推薦システムの既存研究では</a:t>
            </a:r>
            <a:r>
              <a:rPr lang="en-US" altLang="ja-JP" sz="1200" b="0" i="0" u="none" strike="noStrike" dirty="0">
                <a:effectLst/>
              </a:rPr>
              <a:t>, </a:t>
            </a:r>
            <a:r>
              <a:rPr lang="ja-JP" altLang="en-US" sz="1200" b="0" i="0" u="none" strike="noStrike">
                <a:effectLst/>
              </a:rPr>
              <a:t>音楽の推薦に決定木と他の機械学習アルゴリズムを用いた場合の比較を行い，決定木の有効性を示しているものがあります</a:t>
            </a:r>
            <a:r>
              <a:rPr lang="en-US" altLang="ja-JP" sz="1200" b="0" i="0" u="none" strike="noStrike"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u="none" strike="noStrike">
                <a:effectLst/>
              </a:rPr>
              <a:t>そのため</a:t>
            </a:r>
            <a:r>
              <a:rPr lang="en-US" altLang="ja-JP" sz="1200" b="0" i="0" u="none" strike="noStrike" dirty="0">
                <a:effectLst/>
              </a:rPr>
              <a:t>, </a:t>
            </a:r>
            <a:r>
              <a:rPr lang="ja-JP" altLang="en-US" sz="1200" b="0" i="0" u="none" strike="noStrike">
                <a:effectLst/>
              </a:rPr>
              <a:t>本研究では</a:t>
            </a:r>
            <a:r>
              <a:rPr lang="en-US" altLang="ja-JP" sz="1200" b="0" i="0" u="none" strike="noStrike" dirty="0">
                <a:effectLst/>
              </a:rPr>
              <a:t>,</a:t>
            </a:r>
            <a:r>
              <a:rPr lang="ja-JP" altLang="en-US" sz="1200" b="0" i="0" u="none" strike="noStrike">
                <a:effectLst/>
              </a:rPr>
              <a:t>飲食店推薦の文脈でも，決定木の有効性を明確にする必要があります</a:t>
            </a:r>
            <a:r>
              <a:rPr lang="en-US" altLang="ja-JP" sz="1200" b="0" i="0" u="none" strike="noStrike" dirty="0">
                <a:effectLst/>
              </a:rPr>
              <a:t>.</a:t>
            </a:r>
          </a:p>
          <a:p>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3</a:t>
            </a:fld>
            <a:endParaRPr kumimoji="1" lang="ja-JP" altLang="en-US"/>
          </a:p>
        </p:txBody>
      </p:sp>
    </p:spTree>
    <p:extLst>
      <p:ext uri="{BB962C8B-B14F-4D97-AF65-F5344CB8AC3E}">
        <p14:creationId xmlns:p14="http://schemas.microsoft.com/office/powerpoint/2010/main" val="150312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機械学習アルゴリズムを用いた飲食店推薦の構成を示します</a:t>
            </a:r>
            <a:r>
              <a:rPr kumimoji="1" lang="en-US" altLang="ja-JP" dirty="0"/>
              <a:t>.</a:t>
            </a:r>
          </a:p>
          <a:p>
            <a:r>
              <a:rPr kumimoji="1" lang="en-US" altLang="ja-JP" dirty="0"/>
              <a:t>(</a:t>
            </a:r>
            <a:r>
              <a:rPr kumimoji="1" lang="ja-JP" altLang="en-US"/>
              <a:t>クリック</a:t>
            </a:r>
            <a:r>
              <a:rPr kumimoji="1" lang="en-US" altLang="ja-JP" dirty="0"/>
              <a:t>)</a:t>
            </a:r>
            <a:r>
              <a:rPr kumimoji="1" lang="ja-JP" altLang="en-US"/>
              <a:t>まず，複数の飲食店データとそれらに対する</a:t>
            </a:r>
            <a:r>
              <a:rPr kumimoji="1" lang="en-US" altLang="ja-JP" dirty="0"/>
              <a:t>1</a:t>
            </a:r>
            <a:r>
              <a:rPr kumimoji="1" lang="ja-JP" altLang="en-US"/>
              <a:t>人のユーザーの評価を用意します</a:t>
            </a:r>
            <a:r>
              <a:rPr kumimoji="1" lang="en-US" altLang="ja-JP" dirty="0"/>
              <a:t>. </a:t>
            </a:r>
          </a:p>
          <a:p>
            <a:r>
              <a:rPr kumimoji="1" lang="en-US" altLang="ja-JP" dirty="0"/>
              <a:t>(</a:t>
            </a:r>
            <a:r>
              <a:rPr kumimoji="1" lang="ja-JP" altLang="en-US"/>
              <a:t>クリック</a:t>
            </a:r>
            <a:r>
              <a:rPr kumimoji="1" lang="en-US" altLang="ja-JP" dirty="0"/>
              <a:t>)</a:t>
            </a:r>
            <a:r>
              <a:rPr kumimoji="1" lang="ja-JP" altLang="en-US"/>
              <a:t>そして，飲食店データとそれに対する評価データを数値に変換し</a:t>
            </a:r>
            <a:r>
              <a:rPr kumimoji="1" lang="en-US" altLang="ja-JP" dirty="0"/>
              <a:t>, </a:t>
            </a:r>
          </a:p>
          <a:p>
            <a:r>
              <a:rPr kumimoji="1" lang="en-US" altLang="ja-JP" dirty="0"/>
              <a:t>(</a:t>
            </a:r>
            <a:r>
              <a:rPr kumimoji="1" lang="ja-JP" altLang="en-US"/>
              <a:t>クリック</a:t>
            </a:r>
            <a:r>
              <a:rPr kumimoji="1" lang="en-US" altLang="ja-JP" dirty="0"/>
              <a:t>)</a:t>
            </a:r>
            <a:r>
              <a:rPr kumimoji="1" lang="ja-JP" altLang="en-US"/>
              <a:t>各機械学習モデルに学習させます</a:t>
            </a:r>
            <a:r>
              <a:rPr kumimoji="1" lang="en-US" altLang="ja-JP" dirty="0"/>
              <a:t>. </a:t>
            </a:r>
          </a:p>
          <a:p>
            <a:r>
              <a:rPr kumimoji="1" lang="ja-JP" altLang="en-US"/>
              <a:t>この学習モデルを使って，</a:t>
            </a:r>
            <a:r>
              <a:rPr kumimoji="1" lang="en-US" altLang="ja-JP" dirty="0"/>
              <a:t>(</a:t>
            </a:r>
            <a:r>
              <a:rPr kumimoji="1" lang="ja-JP" altLang="en-US"/>
              <a:t>クリック</a:t>
            </a:r>
            <a:r>
              <a:rPr kumimoji="1" lang="en-US" altLang="ja-JP" dirty="0"/>
              <a:t>)</a:t>
            </a:r>
            <a:r>
              <a:rPr kumimoji="1" lang="ja-JP" altLang="en-US"/>
              <a:t>未知の飲食店データに対するユーザーの評価を予測します</a:t>
            </a:r>
            <a:r>
              <a:rPr kumimoji="1" lang="en-US" altLang="ja-JP" dirty="0"/>
              <a:t>.</a:t>
            </a:r>
          </a:p>
          <a:p>
            <a:r>
              <a:rPr kumimoji="1" lang="en-US" altLang="ja-JP" dirty="0"/>
              <a:t>(</a:t>
            </a:r>
            <a:r>
              <a:rPr kumimoji="1" lang="ja-JP" altLang="en-US"/>
              <a:t>クリック</a:t>
            </a:r>
            <a:r>
              <a:rPr kumimoji="1" lang="en-US" altLang="ja-JP" dirty="0"/>
              <a:t>)</a:t>
            </a:r>
            <a:r>
              <a:rPr kumimoji="1" lang="ja-JP" altLang="en-US"/>
              <a:t>そして</a:t>
            </a:r>
            <a:r>
              <a:rPr kumimoji="1" lang="en-US" altLang="ja-JP" dirty="0"/>
              <a:t>, </a:t>
            </a:r>
            <a:r>
              <a:rPr kumimoji="1" lang="ja-JP" altLang="en-US"/>
              <a:t>評価予測に基づいて飲食店を推薦します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a:t>
            </a:r>
            <a:r>
              <a:rPr lang="ja-JP" altLang="en-US" sz="1200"/>
              <a:t>クリック</a:t>
            </a:r>
            <a:r>
              <a:rPr lang="en-US" altLang="ja-JP" sz="1200" dirty="0"/>
              <a:t>)</a:t>
            </a:r>
            <a:r>
              <a:rPr lang="ja-JP" altLang="en-US" sz="1200"/>
              <a:t>本研究の目的は</a:t>
            </a:r>
            <a:r>
              <a:rPr lang="en-US" altLang="ja-JP" sz="1200" dirty="0"/>
              <a:t>, </a:t>
            </a:r>
            <a:r>
              <a:rPr lang="ja-JP" altLang="en-US" sz="1200"/>
              <a:t>学習モデルを</a:t>
            </a:r>
            <a:r>
              <a:rPr kumimoji="1" lang="ja-JP" altLang="en-US" sz="1200"/>
              <a:t>決定木</a:t>
            </a:r>
            <a:r>
              <a:rPr kumimoji="1" lang="en-US" altLang="ja-JP" sz="1200" dirty="0"/>
              <a:t>, </a:t>
            </a:r>
            <a:r>
              <a:rPr kumimoji="1" lang="ja-JP" altLang="en-US" sz="1200"/>
              <a:t>ロジスティック回帰</a:t>
            </a:r>
            <a:r>
              <a:rPr kumimoji="1" lang="en-US" altLang="ja-JP" sz="1200" dirty="0"/>
              <a:t>, k-NN</a:t>
            </a:r>
            <a:r>
              <a:rPr kumimoji="1" lang="ja-JP" altLang="en-US" sz="1200"/>
              <a:t>にし</a:t>
            </a:r>
            <a:r>
              <a:rPr lang="ja-JP" altLang="en-US" sz="1200"/>
              <a:t>た時の</a:t>
            </a:r>
            <a:r>
              <a:rPr kumimoji="1" lang="ja-JP" altLang="en-US" sz="1200"/>
              <a:t>比較を行い</a:t>
            </a:r>
            <a:r>
              <a:rPr kumimoji="1" lang="en-US" altLang="ja-JP" sz="1200" dirty="0"/>
              <a:t> </a:t>
            </a:r>
            <a:r>
              <a:rPr lang="en-US" altLang="ja-JP" sz="1200" dirty="0"/>
              <a:t>, </a:t>
            </a:r>
            <a:r>
              <a:rPr lang="ja-JP" altLang="en-US" sz="1200"/>
              <a:t>飲食店推薦における決定木の有効性を明確にすることです</a:t>
            </a:r>
            <a:r>
              <a:rPr lang="en-US" altLang="ja-JP" sz="1200" dirty="0"/>
              <a:t>.</a:t>
            </a:r>
          </a:p>
          <a:p>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4</a:t>
            </a:fld>
            <a:endParaRPr kumimoji="1" lang="ja-JP" altLang="en-US"/>
          </a:p>
        </p:txBody>
      </p:sp>
    </p:spTree>
    <p:extLst>
      <p:ext uri="{BB962C8B-B14F-4D97-AF65-F5344CB8AC3E}">
        <p14:creationId xmlns:p14="http://schemas.microsoft.com/office/powerpoint/2010/main" val="332847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a:t>
            </a:r>
            <a:r>
              <a:rPr kumimoji="1" lang="en-US" altLang="ja-JP" dirty="0"/>
              <a:t>, </a:t>
            </a:r>
            <a:r>
              <a:rPr kumimoji="1" lang="ja-JP" altLang="en-US"/>
              <a:t>推薦に用いる飲食店データと特徴量を示しています</a:t>
            </a:r>
            <a:r>
              <a:rPr kumimoji="1" lang="en-US" altLang="ja-JP" dirty="0"/>
              <a:t>.</a:t>
            </a:r>
          </a:p>
          <a:p>
            <a:r>
              <a:rPr kumimoji="1" lang="ja-JP" altLang="en-US"/>
              <a:t>本研究では</a:t>
            </a:r>
            <a:r>
              <a:rPr kumimoji="1" lang="en-US" altLang="ja-JP" dirty="0"/>
              <a:t>, </a:t>
            </a:r>
            <a:r>
              <a:rPr kumimoji="1" lang="ja-JP" altLang="en-US"/>
              <a:t>ジャンル</a:t>
            </a:r>
            <a:r>
              <a:rPr kumimoji="1" lang="en-US" altLang="ja-JP" dirty="0"/>
              <a:t>13</a:t>
            </a:r>
            <a:r>
              <a:rPr kumimoji="1" lang="ja-JP" altLang="en-US"/>
              <a:t>種類と</a:t>
            </a:r>
            <a:r>
              <a:rPr kumimoji="1" lang="en-US" altLang="ja-JP" dirty="0"/>
              <a:t>, </a:t>
            </a:r>
            <a:r>
              <a:rPr kumimoji="1" lang="ja-JP" altLang="en-US"/>
              <a:t>その他</a:t>
            </a:r>
            <a:r>
              <a:rPr kumimoji="1" lang="en-US" altLang="ja-JP" dirty="0"/>
              <a:t>6</a:t>
            </a:r>
            <a:r>
              <a:rPr kumimoji="1" lang="ja-JP" altLang="en-US"/>
              <a:t>個の特徴量で</a:t>
            </a:r>
            <a:r>
              <a:rPr kumimoji="1" lang="en-US" altLang="ja-JP" dirty="0"/>
              <a:t>, </a:t>
            </a:r>
            <a:r>
              <a:rPr kumimoji="1" lang="ja-JP" altLang="en-US"/>
              <a:t>合計</a:t>
            </a:r>
            <a:r>
              <a:rPr kumimoji="1" lang="en-US" altLang="ja-JP" dirty="0"/>
              <a:t>19</a:t>
            </a:r>
            <a:r>
              <a:rPr kumimoji="1" lang="ja-JP" altLang="en-US"/>
              <a:t>個の飲食店データを用います</a:t>
            </a:r>
            <a:r>
              <a:rPr kumimoji="1" lang="en-US" altLang="ja-JP" dirty="0"/>
              <a:t>.</a:t>
            </a:r>
          </a:p>
          <a:p>
            <a:r>
              <a:rPr kumimoji="1" lang="ja-JP" altLang="en-US"/>
              <a:t>そして、</a:t>
            </a:r>
            <a:r>
              <a:rPr kumimoji="1" lang="en-US" altLang="ja-JP" dirty="0"/>
              <a:t> </a:t>
            </a:r>
            <a:r>
              <a:rPr kumimoji="1" lang="ja-JP" altLang="en-US"/>
              <a:t>それらを</a:t>
            </a:r>
            <a:r>
              <a:rPr kumimoji="1" lang="en-US" altLang="ja-JP" dirty="0"/>
              <a:t>0</a:t>
            </a:r>
            <a:r>
              <a:rPr kumimoji="1" lang="ja-JP" altLang="en-US"/>
              <a:t>から</a:t>
            </a:r>
            <a:r>
              <a:rPr kumimoji="1" lang="en-US" altLang="ja-JP" dirty="0"/>
              <a:t>1</a:t>
            </a:r>
            <a:r>
              <a:rPr kumimoji="1" lang="ja-JP" altLang="en-US"/>
              <a:t>の連続値あるいは離散値で表現し</a:t>
            </a:r>
            <a:r>
              <a:rPr kumimoji="1" lang="en-US" altLang="ja-JP" dirty="0"/>
              <a:t>, </a:t>
            </a:r>
            <a:r>
              <a:rPr kumimoji="1" lang="ja-JP" altLang="en-US"/>
              <a:t>特徴量として扱います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0E10C832-4D08-EE4C-BBFF-5691F65184DB}" type="slidenum">
              <a:rPr kumimoji="1" lang="ja-JP" altLang="en-US" smtClean="0"/>
              <a:t>5</a:t>
            </a:fld>
            <a:endParaRPr kumimoji="1" lang="ja-JP" altLang="en-US"/>
          </a:p>
        </p:txBody>
      </p:sp>
    </p:spTree>
    <p:extLst>
      <p:ext uri="{BB962C8B-B14F-4D97-AF65-F5344CB8AC3E}">
        <p14:creationId xmlns:p14="http://schemas.microsoft.com/office/powerpoint/2010/main" val="380896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本実験で比較するアルゴリズムを用いて</a:t>
            </a:r>
            <a:r>
              <a:rPr kumimoji="1" lang="en-US" altLang="ja-JP" dirty="0"/>
              <a:t>,</a:t>
            </a:r>
            <a:r>
              <a:rPr kumimoji="1" lang="ja-JP" altLang="en-US"/>
              <a:t>右図の飲食店</a:t>
            </a:r>
            <a:r>
              <a:rPr kumimoji="1" lang="en-US" altLang="ja-JP" dirty="0"/>
              <a:t>A</a:t>
            </a:r>
            <a:r>
              <a:rPr kumimoji="1" lang="ja-JP" altLang="en-US"/>
              <a:t>から</a:t>
            </a:r>
            <a:r>
              <a:rPr kumimoji="1" lang="en-US" altLang="ja-JP" dirty="0"/>
              <a:t>E</a:t>
            </a:r>
            <a:r>
              <a:rPr kumimoji="1" lang="ja-JP" altLang="en-US"/>
              <a:t>を学習用データとし</a:t>
            </a:r>
            <a:r>
              <a:rPr kumimoji="1" lang="en-US" altLang="ja-JP" dirty="0"/>
              <a:t>, </a:t>
            </a:r>
            <a:r>
              <a:rPr kumimoji="1" lang="ja-JP" altLang="en-US"/>
              <a:t>飲食店</a:t>
            </a:r>
            <a:r>
              <a:rPr kumimoji="1" lang="en-US" altLang="ja-JP" dirty="0"/>
              <a:t>F</a:t>
            </a:r>
            <a:r>
              <a:rPr kumimoji="1" lang="ja-JP" altLang="en-US"/>
              <a:t>のユーザーの評価値を予測していきます</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決定木は</a:t>
            </a:r>
            <a:r>
              <a:rPr kumimoji="1" lang="en-US" altLang="ja-JP" dirty="0"/>
              <a:t>,</a:t>
            </a:r>
            <a:r>
              <a:rPr kumimoji="1" lang="ja-JP" altLang="en-US" sz="1200"/>
              <a:t>飲食店データとそれらに対する評価から</a:t>
            </a:r>
            <a:r>
              <a:rPr kumimoji="1" lang="en-US" altLang="ja-JP" sz="1200" dirty="0"/>
              <a:t>, </a:t>
            </a:r>
            <a:r>
              <a:rPr kumimoji="1" lang="ja-JP" altLang="en-US" sz="1200"/>
              <a:t>作成された木構造です</a:t>
            </a:r>
            <a:r>
              <a:rPr kumimoji="1" lang="en-US" altLang="ja-JP" sz="1200" dirty="0"/>
              <a:t>.</a:t>
            </a:r>
            <a:endParaRPr kumimoji="1" lang="en-US" altLang="ja-JP" dirty="0"/>
          </a:p>
          <a:p>
            <a:r>
              <a:rPr kumimoji="1" lang="en-US" altLang="ja-JP" dirty="0"/>
              <a:t>(</a:t>
            </a:r>
            <a:r>
              <a:rPr kumimoji="1" lang="ja-JP" altLang="en-US"/>
              <a:t>クリック</a:t>
            </a:r>
            <a:r>
              <a:rPr kumimoji="1" lang="en-US" altLang="ja-JP" dirty="0"/>
              <a:t>)</a:t>
            </a:r>
            <a:r>
              <a:rPr kumimoji="1" lang="ja-JP" altLang="en-US"/>
              <a:t>まず</a:t>
            </a:r>
            <a:r>
              <a:rPr kumimoji="1" lang="en-US" altLang="ja-JP" dirty="0"/>
              <a:t>, </a:t>
            </a:r>
            <a:r>
              <a:rPr kumimoji="1" lang="ja-JP" altLang="en-US"/>
              <a:t>根には飲食店データとそれらに対する評価が全て含まれています</a:t>
            </a:r>
            <a:r>
              <a:rPr kumimoji="1" lang="en-US" altLang="ja-JP" dirty="0"/>
              <a:t>.</a:t>
            </a:r>
          </a:p>
          <a:p>
            <a:r>
              <a:rPr kumimoji="1" lang="en-US" altLang="ja-JP" dirty="0"/>
              <a:t>(</a:t>
            </a:r>
            <a:r>
              <a:rPr kumimoji="1" lang="ja-JP" altLang="en-US"/>
              <a:t>クリック</a:t>
            </a:r>
            <a:r>
              <a:rPr kumimoji="1" lang="en-US" altLang="ja-JP" dirty="0"/>
              <a:t>)</a:t>
            </a:r>
            <a:r>
              <a:rPr kumimoji="1" lang="ja-JP" altLang="en-US"/>
              <a:t>そして</a:t>
            </a:r>
            <a:r>
              <a:rPr kumimoji="1" lang="en-US" altLang="ja-JP" dirty="0"/>
              <a:t>, </a:t>
            </a:r>
            <a:r>
              <a:rPr kumimoji="1" lang="ja-JP" altLang="en-US"/>
              <a:t>根からデータを分割する条件は</a:t>
            </a:r>
            <a:r>
              <a:rPr kumimoji="1" lang="en-US" altLang="ja-JP" dirty="0"/>
              <a:t>, </a:t>
            </a:r>
            <a:r>
              <a:rPr kumimoji="1" lang="ja-JP" altLang="en-US"/>
              <a:t>「喫煙所の有無」になります</a:t>
            </a:r>
            <a:r>
              <a:rPr kumimoji="1" lang="en-US" altLang="ja-JP" dirty="0"/>
              <a:t>.</a:t>
            </a:r>
          </a:p>
          <a:p>
            <a:r>
              <a:rPr kumimoji="1" lang="ja-JP" altLang="en-US"/>
              <a:t>左の子は</a:t>
            </a:r>
            <a:r>
              <a:rPr kumimoji="1" lang="en-US" altLang="ja-JP" dirty="0"/>
              <a:t>, </a:t>
            </a:r>
            <a:r>
              <a:rPr kumimoji="1" lang="ja-JP" altLang="en-US"/>
              <a:t>行きたくない飲食店のみが格納されているため、これ以上分岐させる必要がありません</a:t>
            </a:r>
            <a:r>
              <a:rPr kumimoji="1" lang="en-US" altLang="ja-JP" dirty="0"/>
              <a:t>.</a:t>
            </a:r>
          </a:p>
          <a:p>
            <a:r>
              <a:rPr kumimoji="1" lang="ja-JP" altLang="en-US"/>
              <a:t>右の子は</a:t>
            </a:r>
            <a:r>
              <a:rPr kumimoji="1" lang="en-US" altLang="ja-JP" dirty="0"/>
              <a:t>, </a:t>
            </a:r>
            <a:r>
              <a:rPr kumimoji="1" lang="ja-JP" altLang="en-US"/>
              <a:t>行きたい飲食店も行きたくない飲食店も格納されているため</a:t>
            </a:r>
            <a:r>
              <a:rPr kumimoji="1" lang="en-US" altLang="ja-JP" dirty="0"/>
              <a:t>, </a:t>
            </a:r>
            <a:r>
              <a:rPr kumimoji="1" lang="ja-JP" altLang="en-US"/>
              <a:t>まだ分岐させる必要があります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a:t>クリック</a:t>
            </a:r>
            <a:r>
              <a:rPr kumimoji="1" lang="en-US" altLang="ja-JP" dirty="0"/>
              <a:t>)</a:t>
            </a:r>
            <a:r>
              <a:rPr kumimoji="1" lang="ja-JP" altLang="en-US"/>
              <a:t>右の子からデータを分割する条件は</a:t>
            </a:r>
            <a:r>
              <a:rPr kumimoji="1" lang="en-US" altLang="ja-JP" dirty="0"/>
              <a:t>, </a:t>
            </a:r>
            <a:r>
              <a:rPr kumimoji="1" lang="ja-JP" altLang="en-US"/>
              <a:t>「駐車場の有無」になります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a:t>つの孫は</a:t>
            </a:r>
            <a:r>
              <a:rPr kumimoji="1" lang="en-US" altLang="ja-JP" dirty="0"/>
              <a:t>,</a:t>
            </a:r>
            <a:r>
              <a:rPr kumimoji="1" lang="ja-JP" altLang="en-US"/>
              <a:t>「行きたい」あるいは「行きたくない」どちらかの飲食店のみが格納されているため、これ以上分岐させる必要がありません</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このような条件分岐を繰り返すことで</a:t>
            </a:r>
            <a:r>
              <a:rPr kumimoji="1" lang="en-US" altLang="ja-JP" dirty="0"/>
              <a:t>, </a:t>
            </a:r>
            <a:r>
              <a:rPr kumimoji="1" lang="ja-JP" altLang="en-US"/>
              <a:t>決定木が作成されます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決定木を見ると</a:t>
            </a:r>
            <a:r>
              <a:rPr kumimoji="1"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a:t>クリック</a:t>
            </a:r>
            <a:r>
              <a:rPr kumimoji="1" lang="en-US" altLang="ja-JP" dirty="0"/>
              <a:t>)</a:t>
            </a:r>
            <a:r>
              <a:rPr kumimoji="1" lang="ja-JP" altLang="en-US"/>
              <a:t>飲食店</a:t>
            </a:r>
            <a:r>
              <a:rPr kumimoji="1" lang="en-US" altLang="ja-JP" dirty="0"/>
              <a:t>F</a:t>
            </a:r>
            <a:r>
              <a:rPr kumimoji="1" lang="ja-JP" altLang="en-US"/>
              <a:t>は左の子に格納されるため</a:t>
            </a:r>
            <a:r>
              <a:rPr kumimoji="1" lang="en-US" altLang="ja-JP" dirty="0"/>
              <a:t>, </a:t>
            </a:r>
            <a:r>
              <a:rPr kumimoji="1" lang="ja-JP" altLang="en-US"/>
              <a:t>予測評価は「行きたくない」となり、推薦しません</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6</a:t>
            </a:fld>
            <a:endParaRPr kumimoji="1" lang="ja-JP" altLang="en-US"/>
          </a:p>
        </p:txBody>
      </p:sp>
    </p:spTree>
    <p:extLst>
      <p:ext uri="{BB962C8B-B14F-4D97-AF65-F5344CB8AC3E}">
        <p14:creationId xmlns:p14="http://schemas.microsoft.com/office/powerpoint/2010/main" val="61028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t>2</a:t>
            </a:r>
            <a:r>
              <a:rPr lang="ja-JP" altLang="en-US" sz="1200"/>
              <a:t>つ目のロジスティック回帰は</a:t>
            </a:r>
            <a:r>
              <a:rPr lang="en-US" altLang="ja-JP" sz="1200" dirty="0"/>
              <a:t>, </a:t>
            </a:r>
            <a:r>
              <a:rPr kumimoji="1" lang="ja-JP" altLang="en-US" sz="1200"/>
              <a:t>特徴量とそれぞれの重みをかけたものの総和を計算し</a:t>
            </a:r>
            <a:r>
              <a:rPr kumimoji="1" lang="en-US" altLang="ja-JP" sz="1200" dirty="0"/>
              <a:t>, </a:t>
            </a:r>
            <a:r>
              <a:rPr kumimoji="1" lang="ja-JP" altLang="en-US" sz="1200"/>
              <a:t>シグイモイド関数を通して</a:t>
            </a:r>
            <a:r>
              <a:rPr kumimoji="1" lang="en-US" altLang="ja-JP" sz="1200" dirty="0"/>
              <a:t>, </a:t>
            </a:r>
            <a:r>
              <a:rPr kumimoji="1" lang="ja-JP" altLang="en-US" sz="1200"/>
              <a:t>「行きたい」に属する確率を計算します</a:t>
            </a:r>
            <a:r>
              <a:rPr kumimoji="1" lang="en-US" altLang="ja-JP" sz="1200" dirty="0"/>
              <a:t>.</a:t>
            </a:r>
          </a:p>
          <a:p>
            <a:r>
              <a:rPr lang="ja-JP" altLang="en-US" sz="1200"/>
              <a:t>重みは</a:t>
            </a:r>
            <a:r>
              <a:rPr lang="en-US" altLang="ja-JP" sz="1200" dirty="0"/>
              <a:t>, </a:t>
            </a:r>
            <a:r>
              <a:rPr lang="ja-JP" altLang="en-US" sz="1200"/>
              <a:t>飲食店</a:t>
            </a:r>
            <a:r>
              <a:rPr lang="en-US" altLang="ja-JP" sz="1200" dirty="0"/>
              <a:t>A</a:t>
            </a:r>
            <a:r>
              <a:rPr lang="ja-JP" altLang="en-US" sz="1200"/>
              <a:t>から</a:t>
            </a:r>
            <a:r>
              <a:rPr lang="en-US" altLang="ja-JP" sz="1200" dirty="0"/>
              <a:t>E</a:t>
            </a:r>
            <a:r>
              <a:rPr lang="ja-JP" altLang="en-US" sz="1200"/>
              <a:t>と</a:t>
            </a:r>
            <a:r>
              <a:rPr lang="en-US" altLang="ja-JP" sz="1200" dirty="0"/>
              <a:t>, </a:t>
            </a:r>
            <a:r>
              <a:rPr lang="ja-JP" altLang="en-US" sz="1200"/>
              <a:t>それらに対する評価を使って</a:t>
            </a:r>
            <a:r>
              <a:rPr lang="en-US" altLang="ja-JP" sz="1200" dirty="0"/>
              <a:t>, </a:t>
            </a:r>
            <a:r>
              <a:rPr lang="ja-JP" altLang="en-US" sz="1200"/>
              <a:t>最適化されます</a:t>
            </a:r>
            <a:r>
              <a:rPr lang="en-US" altLang="ja-JP" sz="1200" dirty="0"/>
              <a:t>.</a:t>
            </a:r>
          </a:p>
          <a:p>
            <a:r>
              <a:rPr kumimoji="1" lang="ja-JP" altLang="en-US" sz="1200"/>
              <a:t>そして</a:t>
            </a:r>
            <a:r>
              <a:rPr kumimoji="1" lang="en-US" altLang="ja-JP" sz="1200" dirty="0"/>
              <a:t>, </a:t>
            </a:r>
            <a:r>
              <a:rPr kumimoji="1" lang="ja-JP" altLang="en-US" sz="1200"/>
              <a:t>飲食店</a:t>
            </a:r>
            <a:r>
              <a:rPr kumimoji="1" lang="en-US" altLang="ja-JP" sz="1200" dirty="0"/>
              <a:t>F</a:t>
            </a:r>
            <a:r>
              <a:rPr kumimoji="1" lang="ja-JP" altLang="en-US" sz="1200"/>
              <a:t>が「行きたい」に属する確率を計算すると</a:t>
            </a:r>
            <a:r>
              <a:rPr kumimoji="1" lang="en-US" altLang="ja-JP" sz="1200" dirty="0"/>
              <a:t>, 0.334</a:t>
            </a:r>
            <a:r>
              <a:rPr kumimoji="1" lang="ja-JP" altLang="en-US" sz="1200"/>
              <a:t>となるので</a:t>
            </a:r>
            <a:r>
              <a:rPr kumimoji="1" lang="en-US" altLang="ja-JP" sz="1200" dirty="0"/>
              <a:t>, </a:t>
            </a:r>
            <a:r>
              <a:rPr kumimoji="1" lang="ja-JP" altLang="en-US" sz="1200"/>
              <a:t>飲食店</a:t>
            </a:r>
            <a:r>
              <a:rPr kumimoji="1" lang="en-US" altLang="ja-JP" sz="1200" dirty="0"/>
              <a:t>F</a:t>
            </a:r>
            <a:r>
              <a:rPr kumimoji="1" lang="ja-JP" altLang="en-US" sz="1200"/>
              <a:t>は推薦しないということになります</a:t>
            </a:r>
            <a:r>
              <a:rPr kumimoji="1" lang="en-US" altLang="ja-JP" sz="1200" dirty="0"/>
              <a:t>.</a:t>
            </a:r>
            <a:endParaRPr lang="en-US" altLang="ja-JP" sz="1200" dirty="0"/>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7</a:t>
            </a:fld>
            <a:endParaRPr kumimoji="1" lang="ja-JP" altLang="en-US"/>
          </a:p>
        </p:txBody>
      </p:sp>
    </p:spTree>
    <p:extLst>
      <p:ext uri="{BB962C8B-B14F-4D97-AF65-F5344CB8AC3E}">
        <p14:creationId xmlns:p14="http://schemas.microsoft.com/office/powerpoint/2010/main" val="46840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a:t>つ目の</a:t>
                </a:r>
                <a:r>
                  <a:rPr kumimoji="1" lang="en-US" altLang="ja-JP" dirty="0"/>
                  <a:t>k-NN</a:t>
                </a:r>
                <a:r>
                  <a:rPr kumimoji="1" lang="ja-JP" altLang="en-US"/>
                  <a:t>は</a:t>
                </a:r>
                <a:r>
                  <a:rPr kumimoji="1" lang="en-US" altLang="ja-JP" dirty="0"/>
                  <a:t>, </a:t>
                </a:r>
                <a:r>
                  <a:rPr kumimoji="1" lang="ja-JP" altLang="en-US" sz="1200"/>
                  <a:t>未知の飲食店データから最も特徴ベクトル間の近い</a:t>
                </a:r>
                <a:r>
                  <a:rPr kumimoji="1" lang="en-US" altLang="ja-JP" sz="1200" dirty="0"/>
                  <a:t>k</a:t>
                </a:r>
                <a:r>
                  <a:rPr kumimoji="1" lang="ja-JP" altLang="en-US" sz="1200"/>
                  <a:t>個の飲食店データの評価の多数決です</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k=3</a:t>
                </a:r>
                <a:r>
                  <a:rPr kumimoji="1" lang="ja-JP" altLang="en-US" sz="1200"/>
                  <a:t>として</a:t>
                </a:r>
                <a:r>
                  <a:rPr kumimoji="1" lang="en-US" altLang="ja-JP" sz="1200" dirty="0"/>
                  <a:t>, </a:t>
                </a:r>
                <a:r>
                  <a:rPr kumimoji="1" lang="ja-JP" altLang="en-US" sz="1200"/>
                  <a:t>多数決を取ると</a:t>
                </a:r>
                <a:r>
                  <a:rPr kumimoji="1" lang="en-US" altLang="ja-JP" sz="1200" dirty="0"/>
                  <a:t>, </a:t>
                </a:r>
                <a:r>
                  <a:rPr kumimoji="1" lang="ja-JP" altLang="en-US" sz="1200"/>
                  <a:t>飲食店</a:t>
                </a:r>
                <a:r>
                  <a:rPr kumimoji="1" lang="en-US" altLang="ja-JP" sz="1200" dirty="0"/>
                  <a:t>F</a:t>
                </a:r>
                <a:r>
                  <a:rPr kumimoji="1" lang="ja-JP" altLang="en-US" sz="1200"/>
                  <a:t>の予測評価値は</a:t>
                </a:r>
                <a:r>
                  <a:rPr kumimoji="1" lang="en-US" altLang="ja-JP" sz="1200" dirty="0"/>
                  <a:t>0</a:t>
                </a:r>
                <a:r>
                  <a:rPr kumimoji="1" lang="ja-JP" altLang="en-US" sz="1200"/>
                  <a:t>になるため</a:t>
                </a:r>
                <a:r>
                  <a:rPr kumimoji="1" lang="en-US" altLang="ja-JP" sz="1200" dirty="0"/>
                  <a:t>, </a:t>
                </a:r>
                <a:r>
                  <a:rPr kumimoji="1" lang="ja-JP" altLang="en-US" sz="1200"/>
                  <a:t>推薦しないということになります</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a:t>つ目の</a:t>
                </a:r>
                <a:r>
                  <a:rPr kumimoji="1" lang="en-US" altLang="ja-JP" dirty="0"/>
                  <a:t>k-NN</a:t>
                </a:r>
                <a:r>
                  <a:rPr kumimoji="1" lang="ja-JP" altLang="en-US"/>
                  <a:t>は</a:t>
                </a:r>
                <a:r>
                  <a:rPr kumimoji="1" lang="ja-JP" altLang="en-US" sz="1200"/>
                  <a:t>予測対象のデータのラベルを</a:t>
                </a:r>
                <a:r>
                  <a:rPr kumimoji="1" lang="en-US" altLang="ja-JP" sz="1200" dirty="0"/>
                  <a:t>, </a:t>
                </a:r>
                <a:r>
                  <a:rPr kumimoji="1" lang="ja-JP" altLang="en-US" sz="1200"/>
                  <a:t>近傍データ</a:t>
                </a:r>
                <a:r>
                  <a:rPr kumimoji="1" lang="en-US" altLang="ja-JP" sz="1200" b="0" i="0">
                    <a:latin typeface="Cambria Math" panose="02040503050406030204" pitchFamily="18" charset="0"/>
                  </a:rPr>
                  <a:t>𝑘</a:t>
                </a:r>
                <a:r>
                  <a:rPr kumimoji="1" lang="ja-JP" altLang="en-US" sz="1200"/>
                  <a:t>個による多数決で決める手法です</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k=3</a:t>
                </a:r>
                <a:r>
                  <a:rPr kumimoji="1" lang="ja-JP" altLang="en-US" sz="1200"/>
                  <a:t>として</a:t>
                </a:r>
                <a:r>
                  <a:rPr kumimoji="1" lang="en-US" altLang="ja-JP" sz="1200" dirty="0"/>
                  <a:t>, </a:t>
                </a:r>
                <a:r>
                  <a:rPr kumimoji="1" lang="ja-JP" altLang="en-US" sz="1200"/>
                  <a:t>多数決を取ると</a:t>
                </a:r>
                <a:r>
                  <a:rPr kumimoji="1" lang="en-US" altLang="ja-JP" sz="1200" dirty="0"/>
                  <a:t>, </a:t>
                </a:r>
                <a:r>
                  <a:rPr kumimoji="1" lang="ja-JP" altLang="en-US" sz="1200"/>
                  <a:t>飲食店</a:t>
                </a:r>
                <a:r>
                  <a:rPr kumimoji="1" lang="en-US" altLang="ja-JP" sz="1200" dirty="0"/>
                  <a:t>F</a:t>
                </a:r>
                <a:r>
                  <a:rPr kumimoji="1" lang="ja-JP" altLang="en-US" sz="1200"/>
                  <a:t>の予測評価値は</a:t>
                </a:r>
                <a:r>
                  <a:rPr kumimoji="1" lang="en-US" altLang="ja-JP" sz="1200" dirty="0"/>
                  <a:t>0</a:t>
                </a:r>
                <a:r>
                  <a:rPr kumimoji="1" lang="ja-JP" altLang="en-US" sz="1200"/>
                  <a:t>になるため</a:t>
                </a:r>
                <a:r>
                  <a:rPr kumimoji="1" lang="en-US" altLang="ja-JP" sz="1200" dirty="0"/>
                  <a:t>, </a:t>
                </a:r>
                <a:r>
                  <a:rPr kumimoji="1" lang="ja-JP" altLang="en-US" sz="1200"/>
                  <a:t>推薦しないということになります</a:t>
                </a:r>
                <a:r>
                  <a:rPr kumimoji="1" lang="en-US" altLang="ja-JP" sz="1200" dirty="0"/>
                  <a:t>.</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8</a:t>
            </a:fld>
            <a:endParaRPr kumimoji="1" lang="ja-JP" altLang="en-US"/>
          </a:p>
        </p:txBody>
      </p:sp>
    </p:spTree>
    <p:extLst>
      <p:ext uri="{BB962C8B-B14F-4D97-AF65-F5344CB8AC3E}">
        <p14:creationId xmlns:p14="http://schemas.microsoft.com/office/powerpoint/2010/main" val="1571490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続いて評価方法についてお話しさせて頂きます</a:t>
            </a:r>
            <a:r>
              <a:rPr kumimoji="1" lang="en-US" altLang="ja-JP" dirty="0"/>
              <a:t>.</a:t>
            </a:r>
          </a:p>
          <a:p>
            <a:pPr marL="0" indent="0">
              <a:buNone/>
            </a:pPr>
            <a:r>
              <a:rPr kumimoji="1" lang="ja-JP" altLang="en-US" sz="1200"/>
              <a:t>まず</a:t>
            </a:r>
            <a:r>
              <a:rPr kumimoji="1" lang="en-US" altLang="ja-JP" sz="1200" dirty="0"/>
              <a:t>, </a:t>
            </a:r>
            <a:r>
              <a:rPr kumimoji="1" lang="ja-JP" altLang="en-US" sz="1200"/>
              <a:t>実験協力者</a:t>
            </a:r>
            <a:r>
              <a:rPr kumimoji="1" lang="en-US" altLang="ja-JP" sz="1200" dirty="0"/>
              <a:t>3</a:t>
            </a:r>
            <a:r>
              <a:rPr kumimoji="1" lang="ja-JP" altLang="en-US" sz="1200"/>
              <a:t>人から</a:t>
            </a:r>
            <a:r>
              <a:rPr kumimoji="1" lang="en-US" altLang="ja-JP" sz="1200" dirty="0"/>
              <a:t>, </a:t>
            </a:r>
            <a:r>
              <a:rPr kumimoji="1" lang="ja-JP" altLang="en-US" sz="1200"/>
              <a:t>ホットペッパーグルメとぐるなびから取得した飲食店</a:t>
            </a:r>
            <a:r>
              <a:rPr kumimoji="1" lang="en-US" altLang="ja-JP" sz="1200" dirty="0"/>
              <a:t>100</a:t>
            </a:r>
            <a:r>
              <a:rPr kumimoji="1" lang="ja-JP" altLang="en-US" sz="1200"/>
              <a:t>件分に対して</a:t>
            </a:r>
            <a:r>
              <a:rPr kumimoji="1" lang="en-US" altLang="ja-JP" sz="1200" dirty="0"/>
              <a:t>, </a:t>
            </a:r>
            <a:r>
              <a:rPr kumimoji="1" lang="ja-JP" altLang="en-US" sz="1200"/>
              <a:t>「行きたい」「行きたくない」といった評価データを取得します</a:t>
            </a:r>
            <a:endParaRPr kumimoji="1" lang="en-US" altLang="ja-JP" sz="1200" dirty="0"/>
          </a:p>
          <a:p>
            <a:pPr marL="0" indent="0">
              <a:buNone/>
            </a:pPr>
            <a:r>
              <a:rPr lang="ja-JP" altLang="en-US" sz="1200"/>
              <a:t>そして</a:t>
            </a:r>
            <a:r>
              <a:rPr lang="en-US" altLang="ja-JP" sz="1200" dirty="0"/>
              <a:t>,  3</a:t>
            </a:r>
            <a:r>
              <a:rPr lang="ja-JP" altLang="en-US" sz="1200"/>
              <a:t>人分のデータセットを用いて</a:t>
            </a:r>
            <a:r>
              <a:rPr lang="en-US" altLang="ja-JP" sz="1200" dirty="0"/>
              <a:t>, </a:t>
            </a:r>
            <a:r>
              <a:rPr lang="ja-JP" altLang="en-US" sz="1200"/>
              <a:t>ランダム手法</a:t>
            </a:r>
            <a:r>
              <a:rPr lang="en-US" altLang="ja-JP" sz="1200" dirty="0"/>
              <a:t>, </a:t>
            </a:r>
            <a:r>
              <a:rPr lang="ja-JP" altLang="en-US" sz="1200"/>
              <a:t>決定木</a:t>
            </a:r>
            <a:r>
              <a:rPr lang="en-US" altLang="ja-JP" sz="1200" dirty="0"/>
              <a:t>, </a:t>
            </a:r>
            <a:r>
              <a:rPr lang="ja-JP" altLang="en-US" sz="1200"/>
              <a:t>ロジスティック回帰</a:t>
            </a:r>
            <a:r>
              <a:rPr lang="en-US" altLang="ja-JP" sz="1200" dirty="0"/>
              <a:t>, k-NN</a:t>
            </a:r>
            <a:r>
              <a:rPr lang="ja-JP" altLang="en-US" sz="1200"/>
              <a:t>において</a:t>
            </a:r>
            <a:r>
              <a:rPr lang="en-US" altLang="ja-JP" sz="1200" dirty="0"/>
              <a:t>10</a:t>
            </a:r>
            <a:r>
              <a:rPr lang="ja-JP" altLang="en-US" sz="1200"/>
              <a:t>フォールド交差検証を行い</a:t>
            </a:r>
            <a:r>
              <a:rPr lang="en-US" altLang="ja-JP" sz="1200" dirty="0"/>
              <a:t>, </a:t>
            </a:r>
            <a:r>
              <a:rPr lang="ja-JP" altLang="en-US" sz="1200"/>
              <a:t>精度を算出します</a:t>
            </a:r>
            <a:r>
              <a:rPr lang="en-US" altLang="ja-JP" sz="1200" dirty="0"/>
              <a:t>.</a:t>
            </a:r>
          </a:p>
          <a:p>
            <a:pPr marL="0" indent="0">
              <a:buNone/>
            </a:pPr>
            <a:r>
              <a:rPr lang="ja-JP" altLang="en-US" sz="1200"/>
              <a:t>なお</a:t>
            </a:r>
            <a:r>
              <a:rPr lang="en-US" altLang="ja-JP" sz="1200" dirty="0"/>
              <a:t>, </a:t>
            </a:r>
            <a:r>
              <a:rPr lang="ja-JP" altLang="en-US" sz="1200"/>
              <a:t>ここでのランダム手法は</a:t>
            </a:r>
            <a:r>
              <a:rPr lang="en-US" altLang="ja-JP" sz="1200" dirty="0"/>
              <a:t>, </a:t>
            </a:r>
            <a:r>
              <a:rPr lang="ja-JP" altLang="en-US" sz="1200"/>
              <a:t>全てのテストデータを「行きたい」と予測する手法です</a:t>
            </a:r>
            <a:r>
              <a:rPr lang="en-US" altLang="ja-JP" sz="1200" dirty="0"/>
              <a:t>,</a:t>
            </a:r>
          </a:p>
          <a:p>
            <a:pPr marL="0" indent="0">
              <a:buNone/>
            </a:pPr>
            <a:r>
              <a:rPr lang="ja-JP" altLang="en-US" sz="1200"/>
              <a:t>そして</a:t>
            </a:r>
            <a:r>
              <a:rPr lang="en-US" altLang="ja-JP" sz="1200" dirty="0"/>
              <a:t>, 10</a:t>
            </a:r>
            <a:r>
              <a:rPr lang="ja-JP" altLang="en-US" sz="1200"/>
              <a:t>フォールド交差検証で得られた各手法の</a:t>
            </a:r>
            <a:r>
              <a:rPr kumimoji="1" lang="ja-JP" altLang="en-US" sz="1200"/>
              <a:t>精度間に統計的な有意差があるかどうかを</a:t>
            </a:r>
            <a:r>
              <a:rPr lang="ja-JP" altLang="en-US" sz="1200">
                <a:effectLst/>
                <a:latin typeface="Menlo" panose="020B0609030804020204" pitchFamily="49" charset="0"/>
              </a:rPr>
              <a:t>ウィルコクソンの符号順位検</a:t>
            </a:r>
            <a:r>
              <a:rPr kumimoji="1" lang="ja-JP" altLang="en-US" sz="1200"/>
              <a:t>を用いて確認します</a:t>
            </a:r>
            <a:r>
              <a:rPr kumimoji="1" lang="en-US" altLang="ja-JP" sz="1200"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また</a:t>
            </a:r>
            <a:r>
              <a:rPr kumimoji="1" lang="en-US" altLang="ja-JP" sz="1200" dirty="0"/>
              <a:t>, </a:t>
            </a:r>
            <a:r>
              <a:rPr kumimoji="1" lang="ja-JP" altLang="en-US" sz="1200"/>
              <a:t>それぞれのアルゴリズムで訓練データを増やした際の</a:t>
            </a:r>
            <a:r>
              <a:rPr kumimoji="1" lang="en-US" altLang="ja-JP" sz="1200" dirty="0"/>
              <a:t>, </a:t>
            </a:r>
            <a:r>
              <a:rPr kumimoji="1" lang="ja-JP" altLang="en-US" sz="1200"/>
              <a:t>精度の推移を確かめます</a:t>
            </a:r>
            <a:r>
              <a:rPr kumimoji="1" lang="en-US" altLang="ja-JP" sz="1200" dirty="0"/>
              <a:t>.</a:t>
            </a:r>
          </a:p>
          <a:p>
            <a:endParaRPr kumimoji="1" lang="ja-JP" altLang="en-US"/>
          </a:p>
        </p:txBody>
      </p:sp>
      <p:sp>
        <p:nvSpPr>
          <p:cNvPr id="4" name="スライド番号プレースホルダー 3"/>
          <p:cNvSpPr>
            <a:spLocks noGrp="1"/>
          </p:cNvSpPr>
          <p:nvPr>
            <p:ph type="sldNum" sz="quarter" idx="5"/>
          </p:nvPr>
        </p:nvSpPr>
        <p:spPr/>
        <p:txBody>
          <a:bodyPr/>
          <a:lstStyle/>
          <a:p>
            <a:fld id="{9B3D287F-80B7-A945-9124-87422590B90D}" type="slidenum">
              <a:rPr kumimoji="1" lang="ja-JP" altLang="en-US" smtClean="0"/>
              <a:t>9</a:t>
            </a:fld>
            <a:endParaRPr kumimoji="1" lang="ja-JP" altLang="en-US"/>
          </a:p>
        </p:txBody>
      </p:sp>
    </p:spTree>
    <p:extLst>
      <p:ext uri="{BB962C8B-B14F-4D97-AF65-F5344CB8AC3E}">
        <p14:creationId xmlns:p14="http://schemas.microsoft.com/office/powerpoint/2010/main" val="3573868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2FCB0-0DF4-C9B7-C609-42338E29127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413A155-BA5E-4721-6F43-0C8F495F50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F14DCE7-3E5C-C82A-FD1B-71FF1C938CAA}"/>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5" name="フッター プレースホルダー 4">
            <a:extLst>
              <a:ext uri="{FF2B5EF4-FFF2-40B4-BE49-F238E27FC236}">
                <a16:creationId xmlns:a16="http://schemas.microsoft.com/office/drawing/2014/main" id="{BA2A8B61-1164-838D-2846-AC9883E0C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53C21-288D-758C-C6F3-31825772F997}"/>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107365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08B94D-A752-281F-9379-C25B55D8E24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3D519E-4321-0D47-759F-C0FFFD439C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BB8F0F-99AD-DAF4-2665-D8C33E530213}"/>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5" name="フッター プレースホルダー 4">
            <a:extLst>
              <a:ext uri="{FF2B5EF4-FFF2-40B4-BE49-F238E27FC236}">
                <a16:creationId xmlns:a16="http://schemas.microsoft.com/office/drawing/2014/main" id="{3F548532-DEE1-7BFD-378C-39B861E9E3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C8E382-B9B8-C19A-B914-71D3E2C4A469}"/>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58068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B55F18D-F5B8-F789-0BBF-1C387DDE1E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CF1C46-93A0-B902-0CD0-F2679DB846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BD3EBF-9488-AF30-EC79-79AB090D42B5}"/>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5" name="フッター プレースホルダー 4">
            <a:extLst>
              <a:ext uri="{FF2B5EF4-FFF2-40B4-BE49-F238E27FC236}">
                <a16:creationId xmlns:a16="http://schemas.microsoft.com/office/drawing/2014/main" id="{734D142B-C516-B40C-199F-C256679079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65FC2F-3260-0DE0-CEAA-FA38FA41D13D}"/>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298732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4F12F4-2B04-8C5E-229F-9A8BB497F26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E74ABC-F8CB-3569-0CB1-D102358830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A15382-F3F1-2DB8-35E0-E302E6033EA8}"/>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5" name="フッター プレースホルダー 4">
            <a:extLst>
              <a:ext uri="{FF2B5EF4-FFF2-40B4-BE49-F238E27FC236}">
                <a16:creationId xmlns:a16="http://schemas.microsoft.com/office/drawing/2014/main" id="{39F98008-EFC5-850F-CCE3-8B7085E1B1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618FCB-A7EB-0C34-16C7-24BF51109274}"/>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1287544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08857-F501-CA8C-D0F6-D5CF7E94BD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B57B0A-0373-D955-0F01-8A6415346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F4BDA9B-B5C6-2BE6-2329-9D287D2C7473}"/>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5" name="フッター プレースホルダー 4">
            <a:extLst>
              <a:ext uri="{FF2B5EF4-FFF2-40B4-BE49-F238E27FC236}">
                <a16:creationId xmlns:a16="http://schemas.microsoft.com/office/drawing/2014/main" id="{07CCE66E-0482-760D-A4C2-B8B1951127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49BC20-B6E8-2ECD-BB0C-51C50719B23B}"/>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117241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2975E-BC9C-B174-5125-4F224491C5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D01627-926E-89F1-ED1A-E4222B9C44A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5D70FCB-4B27-C426-9225-ADD3A72AD41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786D40-A169-7CB0-C585-513ABBA22189}"/>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6" name="フッター プレースホルダー 5">
            <a:extLst>
              <a:ext uri="{FF2B5EF4-FFF2-40B4-BE49-F238E27FC236}">
                <a16:creationId xmlns:a16="http://schemas.microsoft.com/office/drawing/2014/main" id="{36314276-0118-4CF7-1658-1209025D3C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E10F68-D8AD-DBE5-ECEA-3392709C22D5}"/>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19228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E18DD-2086-3626-8BD1-EB3A1C9AD79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435227-D93F-18E2-6A10-2044E52A9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F529B2F-5C35-46BE-E221-46A87894BAE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4B5B1F-E3EA-06C2-5F86-74A488F38F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4AAEBA4-45B9-47B6-833D-B824E2852D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C52F0F-A613-4A91-B1F8-E954169CF4EB}"/>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8" name="フッター プレースホルダー 7">
            <a:extLst>
              <a:ext uri="{FF2B5EF4-FFF2-40B4-BE49-F238E27FC236}">
                <a16:creationId xmlns:a16="http://schemas.microsoft.com/office/drawing/2014/main" id="{19639FBC-5071-6FE7-8F9D-6B1212B0CAA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480235-5E43-0423-A1EA-82CA6D56A03B}"/>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264912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19585B-629A-D1C6-FC0E-2531E5BBF4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8A8F3E-876A-7414-010C-8BBF6B4EEFAE}"/>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4" name="フッター プレースホルダー 3">
            <a:extLst>
              <a:ext uri="{FF2B5EF4-FFF2-40B4-BE49-F238E27FC236}">
                <a16:creationId xmlns:a16="http://schemas.microsoft.com/office/drawing/2014/main" id="{B831E682-2B23-83F1-3220-83EB93E1E2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0AC0D1D-FE1C-CEF3-11C1-52A8225CD368}"/>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84345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0DD3784-EB1B-785A-185A-5B6865FA76CA}"/>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3" name="フッター プレースホルダー 2">
            <a:extLst>
              <a:ext uri="{FF2B5EF4-FFF2-40B4-BE49-F238E27FC236}">
                <a16:creationId xmlns:a16="http://schemas.microsoft.com/office/drawing/2014/main" id="{1142929B-00C3-1DAB-7DAD-F877DF01481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B6EC31-FC53-CD56-52D6-000F9D5AEA44}"/>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119258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7F51A-86DA-03D9-E158-74EE95AB1D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B1D60D-692D-8CB9-4FE9-380FA10C3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02B6D10-8504-FD4D-4C28-5F8617109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C354CEE-E269-D854-E68F-0F5895BB16BE}"/>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6" name="フッター プレースホルダー 5">
            <a:extLst>
              <a:ext uri="{FF2B5EF4-FFF2-40B4-BE49-F238E27FC236}">
                <a16:creationId xmlns:a16="http://schemas.microsoft.com/office/drawing/2014/main" id="{22F036A5-BF7B-E7C3-383A-F01AE2F3DF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B6A1E8-5183-6323-C775-951A7BD7BA20}"/>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26493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A66B5-8B95-F30C-F71A-045422BC16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887EE4-F19B-B7F2-54F0-C4C647BC7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392B69-C48B-321B-CF21-B394555A5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5F38F5-FAF6-EBEE-FCEB-EB6C80215A5C}"/>
              </a:ext>
            </a:extLst>
          </p:cNvPr>
          <p:cNvSpPr>
            <a:spLocks noGrp="1"/>
          </p:cNvSpPr>
          <p:nvPr>
            <p:ph type="dt" sz="half" idx="10"/>
          </p:nvPr>
        </p:nvSpPr>
        <p:spPr/>
        <p:txBody>
          <a:bodyPr/>
          <a:lstStyle/>
          <a:p>
            <a:fld id="{EAAB5C77-827F-124B-82DE-6FFF0ED31CCD}" type="datetimeFigureOut">
              <a:rPr kumimoji="1" lang="ja-JP" altLang="en-US" smtClean="0"/>
              <a:t>2024/2/15</a:t>
            </a:fld>
            <a:endParaRPr kumimoji="1" lang="ja-JP" altLang="en-US"/>
          </a:p>
        </p:txBody>
      </p:sp>
      <p:sp>
        <p:nvSpPr>
          <p:cNvPr id="6" name="フッター プレースホルダー 5">
            <a:extLst>
              <a:ext uri="{FF2B5EF4-FFF2-40B4-BE49-F238E27FC236}">
                <a16:creationId xmlns:a16="http://schemas.microsoft.com/office/drawing/2014/main" id="{3ABBED32-D7F1-C226-9414-E2B3E5C504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40A1B7-354C-0ACA-A294-EC85CDC7CD5D}"/>
              </a:ext>
            </a:extLst>
          </p:cNvPr>
          <p:cNvSpPr>
            <a:spLocks noGrp="1"/>
          </p:cNvSpPr>
          <p:nvPr>
            <p:ph type="sldNum" sz="quarter" idx="12"/>
          </p:nvPr>
        </p:nvSpPr>
        <p:spPr/>
        <p:txBody>
          <a:body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42317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2897DFA-1AAC-AED4-1778-09CCD7A91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8DA337-4EB5-0F68-B265-2432687E8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8763FF-0031-58AC-9073-9FDBB27E03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B5C77-827F-124B-82DE-6FFF0ED31CCD}" type="datetimeFigureOut">
              <a:rPr kumimoji="1" lang="ja-JP" altLang="en-US" smtClean="0"/>
              <a:t>2024/2/15</a:t>
            </a:fld>
            <a:endParaRPr kumimoji="1" lang="ja-JP" altLang="en-US"/>
          </a:p>
        </p:txBody>
      </p:sp>
      <p:sp>
        <p:nvSpPr>
          <p:cNvPr id="5" name="フッター プレースホルダー 4">
            <a:extLst>
              <a:ext uri="{FF2B5EF4-FFF2-40B4-BE49-F238E27FC236}">
                <a16:creationId xmlns:a16="http://schemas.microsoft.com/office/drawing/2014/main" id="{342554CB-37FD-D3D9-85B8-AC41CB4DB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7DA889-D7B1-89F1-7D41-CDD622C87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9B7D1-9BDF-9F4B-A3F2-1899DBCAADC1}" type="slidenum">
              <a:rPr kumimoji="1" lang="ja-JP" altLang="en-US" smtClean="0"/>
              <a:t>‹#›</a:t>
            </a:fld>
            <a:endParaRPr kumimoji="1" lang="ja-JP" altLang="en-US"/>
          </a:p>
        </p:txBody>
      </p:sp>
    </p:spTree>
    <p:extLst>
      <p:ext uri="{BB962C8B-B14F-4D97-AF65-F5344CB8AC3E}">
        <p14:creationId xmlns:p14="http://schemas.microsoft.com/office/powerpoint/2010/main" val="260691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hotpepper.j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942E95B-4FA4-6D96-9FE5-A9D26DC30D47}"/>
              </a:ext>
            </a:extLst>
          </p:cNvPr>
          <p:cNvSpPr txBox="1"/>
          <p:nvPr/>
        </p:nvSpPr>
        <p:spPr>
          <a:xfrm>
            <a:off x="647700" y="1483157"/>
            <a:ext cx="10896600" cy="2308324"/>
          </a:xfrm>
          <a:prstGeom prst="rect">
            <a:avLst/>
          </a:prstGeom>
          <a:noFill/>
        </p:spPr>
        <p:txBody>
          <a:bodyPr wrap="square" rtlCol="0">
            <a:spAutoFit/>
          </a:bodyPr>
          <a:lstStyle/>
          <a:p>
            <a:endParaRPr lang="en-US" altLang="ja-JP" sz="2400" dirty="0"/>
          </a:p>
          <a:p>
            <a:pPr algn="ctr"/>
            <a:endParaRPr lang="en-US" altLang="ja-JP" sz="4000" b="1" dirty="0"/>
          </a:p>
          <a:p>
            <a:r>
              <a:rPr lang="en-US" altLang="ja-JP" sz="4000" b="1" dirty="0"/>
              <a:t>		</a:t>
            </a:r>
            <a:r>
              <a:rPr lang="ja-JP" altLang="en-US" sz="4000" b="1"/>
              <a:t>飲食店推薦のための機械学習</a:t>
            </a:r>
            <a:endParaRPr lang="en-US" altLang="ja-JP" sz="4000" b="1" dirty="0"/>
          </a:p>
          <a:p>
            <a:r>
              <a:rPr lang="en-US" altLang="ja-JP" sz="4000" b="1" dirty="0"/>
              <a:t>			</a:t>
            </a:r>
            <a:r>
              <a:rPr lang="ja-JP" altLang="en-US" sz="4000" b="1"/>
              <a:t>アルゴリズムの比較</a:t>
            </a:r>
            <a:endParaRPr lang="en-US" altLang="ja-JP" sz="4000" b="1" dirty="0"/>
          </a:p>
        </p:txBody>
      </p:sp>
      <p:sp>
        <p:nvSpPr>
          <p:cNvPr id="2" name="テキスト ボックス 1">
            <a:extLst>
              <a:ext uri="{FF2B5EF4-FFF2-40B4-BE49-F238E27FC236}">
                <a16:creationId xmlns:a16="http://schemas.microsoft.com/office/drawing/2014/main" id="{072FE9B5-2257-8AAC-AF3E-3F06E8A2441C}"/>
              </a:ext>
            </a:extLst>
          </p:cNvPr>
          <p:cNvSpPr txBox="1"/>
          <p:nvPr/>
        </p:nvSpPr>
        <p:spPr>
          <a:xfrm>
            <a:off x="1936377" y="4637489"/>
            <a:ext cx="8041341" cy="584775"/>
          </a:xfrm>
          <a:prstGeom prst="rect">
            <a:avLst/>
          </a:prstGeom>
          <a:noFill/>
        </p:spPr>
        <p:txBody>
          <a:bodyPr wrap="square" rtlCol="0">
            <a:spAutoFit/>
          </a:bodyPr>
          <a:lstStyle/>
          <a:p>
            <a:r>
              <a:rPr kumimoji="1" lang="ja-JP" altLang="en-US" sz="3200" b="1"/>
              <a:t>北村研究室</a:t>
            </a:r>
            <a:r>
              <a:rPr lang="en-US" altLang="ja-JP" sz="3200" b="1" dirty="0"/>
              <a:t>	27020729	</a:t>
            </a:r>
            <a:r>
              <a:rPr kumimoji="1" lang="ja-JP" altLang="en-US" sz="3200" b="1"/>
              <a:t>須崎良祐</a:t>
            </a:r>
          </a:p>
        </p:txBody>
      </p:sp>
    </p:spTree>
    <p:extLst>
      <p:ext uri="{BB962C8B-B14F-4D97-AF65-F5344CB8AC3E}">
        <p14:creationId xmlns:p14="http://schemas.microsoft.com/office/powerpoint/2010/main" val="150502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6CDDEB2-B802-5F2C-7FAD-F3851104A720}"/>
              </a:ext>
            </a:extLst>
          </p:cNvPr>
          <p:cNvSpPr txBox="1"/>
          <p:nvPr/>
        </p:nvSpPr>
        <p:spPr>
          <a:xfrm>
            <a:off x="1921534" y="288863"/>
            <a:ext cx="8348931" cy="584775"/>
          </a:xfrm>
          <a:prstGeom prst="rect">
            <a:avLst/>
          </a:prstGeom>
          <a:noFill/>
        </p:spPr>
        <p:txBody>
          <a:bodyPr wrap="square" rtlCol="0">
            <a:spAutoFit/>
          </a:bodyPr>
          <a:lstStyle/>
          <a:p>
            <a:r>
              <a:rPr kumimoji="1" lang="en-US" altLang="ja-JP" sz="3200" b="1" dirty="0"/>
              <a:t>10</a:t>
            </a:r>
            <a:r>
              <a:rPr kumimoji="1" lang="ja-JP" altLang="en-US" sz="3200" b="1"/>
              <a:t>フォールド交差検証で得られた精度</a:t>
            </a:r>
          </a:p>
        </p:txBody>
      </p:sp>
      <p:pic>
        <p:nvPicPr>
          <p:cNvPr id="9" name="図 8" descr="グラフ, 棒グラフ&#10;&#10;自動的に生成された説明">
            <a:extLst>
              <a:ext uri="{FF2B5EF4-FFF2-40B4-BE49-F238E27FC236}">
                <a16:creationId xmlns:a16="http://schemas.microsoft.com/office/drawing/2014/main" id="{F5DD6EB0-210E-FC5C-4406-70F2E6073312}"/>
              </a:ext>
            </a:extLst>
          </p:cNvPr>
          <p:cNvPicPr>
            <a:picLocks noChangeAspect="1"/>
          </p:cNvPicPr>
          <p:nvPr/>
        </p:nvPicPr>
        <p:blipFill>
          <a:blip r:embed="rId3"/>
          <a:stretch>
            <a:fillRect/>
          </a:stretch>
        </p:blipFill>
        <p:spPr>
          <a:xfrm>
            <a:off x="1736810" y="1106124"/>
            <a:ext cx="7721134" cy="4171079"/>
          </a:xfrm>
          <a:prstGeom prst="rect">
            <a:avLst/>
          </a:prstGeom>
        </p:spPr>
      </p:pic>
      <p:sp>
        <p:nvSpPr>
          <p:cNvPr id="12" name="テキスト ボックス 11">
            <a:extLst>
              <a:ext uri="{FF2B5EF4-FFF2-40B4-BE49-F238E27FC236}">
                <a16:creationId xmlns:a16="http://schemas.microsoft.com/office/drawing/2014/main" id="{470836E6-41E7-FA12-F894-068183FF992A}"/>
              </a:ext>
            </a:extLst>
          </p:cNvPr>
          <p:cNvSpPr txBox="1"/>
          <p:nvPr/>
        </p:nvSpPr>
        <p:spPr>
          <a:xfrm>
            <a:off x="572661" y="5349469"/>
            <a:ext cx="11259404" cy="1200329"/>
          </a:xfrm>
          <a:prstGeom prst="rect">
            <a:avLst/>
          </a:prstGeom>
          <a:noFill/>
        </p:spPr>
        <p:txBody>
          <a:bodyPr wrap="square" rtlCol="0">
            <a:spAutoFit/>
          </a:bodyPr>
          <a:lstStyle/>
          <a:p>
            <a:r>
              <a:rPr kumimoji="1" lang="ja-JP" altLang="en-US"/>
              <a:t>・</a:t>
            </a:r>
            <a:r>
              <a:rPr lang="ja-JP" altLang="en-US" sz="2400" b="0">
                <a:effectLst/>
              </a:rPr>
              <a:t>ユーザー</a:t>
            </a:r>
            <a:r>
              <a:rPr lang="en-US" altLang="ja-JP" sz="2400" b="0" dirty="0">
                <a:effectLst/>
              </a:rPr>
              <a:t>1</a:t>
            </a:r>
            <a:r>
              <a:rPr lang="ja-JP" altLang="en-US" sz="2400" b="0">
                <a:effectLst/>
              </a:rPr>
              <a:t>とユーザー</a:t>
            </a:r>
            <a:r>
              <a:rPr lang="en-US" altLang="ja-JP" sz="2400" b="0" dirty="0">
                <a:effectLst/>
              </a:rPr>
              <a:t>2</a:t>
            </a:r>
            <a:r>
              <a:rPr lang="ja-JP" altLang="en-US" sz="2400" b="0">
                <a:effectLst/>
              </a:rPr>
              <a:t>に比べて，ユーザー</a:t>
            </a:r>
            <a:r>
              <a:rPr lang="en-US" altLang="ja-JP" sz="2400" b="0" dirty="0">
                <a:effectLst/>
              </a:rPr>
              <a:t>3</a:t>
            </a:r>
            <a:r>
              <a:rPr lang="ja-JP" altLang="en-US" sz="2400" b="0">
                <a:effectLst/>
              </a:rPr>
              <a:t>は簡単な決定木が作成されている</a:t>
            </a:r>
            <a:r>
              <a:rPr lang="en-US" altLang="ja-JP" sz="2400" b="0" dirty="0">
                <a:effectLst/>
              </a:rPr>
              <a:t>.</a:t>
            </a:r>
          </a:p>
          <a:p>
            <a:endParaRPr kumimoji="1" lang="en-US" altLang="ja-JP" sz="2400" dirty="0"/>
          </a:p>
          <a:p>
            <a:r>
              <a:rPr kumimoji="1" lang="ja-JP" altLang="en-US" sz="2400"/>
              <a:t>→複雑なルールで選んでいるユーザーに対して</a:t>
            </a:r>
            <a:r>
              <a:rPr kumimoji="1" lang="en-US" altLang="ja-JP" sz="2400" dirty="0"/>
              <a:t>, </a:t>
            </a:r>
            <a:r>
              <a:rPr kumimoji="1" lang="ja-JP" altLang="en-US" sz="2400"/>
              <a:t>より決定木の有効性が増す</a:t>
            </a:r>
          </a:p>
        </p:txBody>
      </p:sp>
      <p:cxnSp>
        <p:nvCxnSpPr>
          <p:cNvPr id="25" name="直線コネクタ 24">
            <a:extLst>
              <a:ext uri="{FF2B5EF4-FFF2-40B4-BE49-F238E27FC236}">
                <a16:creationId xmlns:a16="http://schemas.microsoft.com/office/drawing/2014/main" id="{17C7BB88-796A-8C41-7572-070CB37A774B}"/>
              </a:ext>
            </a:extLst>
          </p:cNvPr>
          <p:cNvCxnSpPr>
            <a:cxnSpLocks/>
          </p:cNvCxnSpPr>
          <p:nvPr/>
        </p:nvCxnSpPr>
        <p:spPr>
          <a:xfrm>
            <a:off x="2729552" y="2092363"/>
            <a:ext cx="0" cy="1232728"/>
          </a:xfrm>
          <a:prstGeom prst="line">
            <a:avLst/>
          </a:prstGeom>
          <a:ln w="25400"/>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6F95EBDA-51CA-8F82-F1A8-C5D553B4CED7}"/>
              </a:ext>
            </a:extLst>
          </p:cNvPr>
          <p:cNvCxnSpPr>
            <a:cxnSpLocks/>
          </p:cNvCxnSpPr>
          <p:nvPr/>
        </p:nvCxnSpPr>
        <p:spPr>
          <a:xfrm flipH="1">
            <a:off x="2729552" y="2092363"/>
            <a:ext cx="420806"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0" name="直線コネクタ 29">
            <a:extLst>
              <a:ext uri="{FF2B5EF4-FFF2-40B4-BE49-F238E27FC236}">
                <a16:creationId xmlns:a16="http://schemas.microsoft.com/office/drawing/2014/main" id="{3AC86D34-D4F0-5703-5E39-6DD53ABCCEC8}"/>
              </a:ext>
            </a:extLst>
          </p:cNvPr>
          <p:cNvCxnSpPr>
            <a:cxnSpLocks/>
          </p:cNvCxnSpPr>
          <p:nvPr/>
        </p:nvCxnSpPr>
        <p:spPr>
          <a:xfrm>
            <a:off x="3150358" y="2092363"/>
            <a:ext cx="0" cy="199504"/>
          </a:xfrm>
          <a:prstGeom prst="line">
            <a:avLst/>
          </a:prstGeom>
          <a:ln w="25400"/>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642381E1-72FC-D4DB-86E5-E482E98598CB}"/>
              </a:ext>
            </a:extLst>
          </p:cNvPr>
          <p:cNvCxnSpPr>
            <a:cxnSpLocks/>
          </p:cNvCxnSpPr>
          <p:nvPr/>
        </p:nvCxnSpPr>
        <p:spPr>
          <a:xfrm>
            <a:off x="3673522" y="2112541"/>
            <a:ext cx="0" cy="737537"/>
          </a:xfrm>
          <a:prstGeom prst="line">
            <a:avLst/>
          </a:prstGeom>
          <a:ln w="25400"/>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88B583C4-726F-46A8-F95D-9684A065F230}"/>
              </a:ext>
            </a:extLst>
          </p:cNvPr>
          <p:cNvCxnSpPr>
            <a:cxnSpLocks/>
          </p:cNvCxnSpPr>
          <p:nvPr/>
        </p:nvCxnSpPr>
        <p:spPr>
          <a:xfrm flipH="1">
            <a:off x="3252716" y="2112541"/>
            <a:ext cx="420806"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D71FA468-BC4D-8E29-9ADD-E9871EDAAF5D}"/>
              </a:ext>
            </a:extLst>
          </p:cNvPr>
          <p:cNvCxnSpPr>
            <a:cxnSpLocks/>
          </p:cNvCxnSpPr>
          <p:nvPr/>
        </p:nvCxnSpPr>
        <p:spPr>
          <a:xfrm>
            <a:off x="3266364" y="2112541"/>
            <a:ext cx="0" cy="179326"/>
          </a:xfrm>
          <a:prstGeom prst="line">
            <a:avLst/>
          </a:prstGeom>
          <a:ln w="25400"/>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EA9DC3DE-F934-D702-5D17-16850333FA90}"/>
              </a:ext>
            </a:extLst>
          </p:cNvPr>
          <p:cNvCxnSpPr>
            <a:cxnSpLocks/>
          </p:cNvCxnSpPr>
          <p:nvPr/>
        </p:nvCxnSpPr>
        <p:spPr>
          <a:xfrm>
            <a:off x="5110542" y="1392072"/>
            <a:ext cx="0" cy="1799591"/>
          </a:xfrm>
          <a:prstGeom prst="line">
            <a:avLst/>
          </a:prstGeom>
          <a:ln w="25400"/>
        </p:spPr>
        <p:style>
          <a:lnRef idx="1">
            <a:schemeClr val="dk1"/>
          </a:lnRef>
          <a:fillRef idx="0">
            <a:schemeClr val="dk1"/>
          </a:fillRef>
          <a:effectRef idx="0">
            <a:schemeClr val="dk1"/>
          </a:effectRef>
          <a:fontRef idx="minor">
            <a:schemeClr val="tx1"/>
          </a:fontRef>
        </p:style>
      </p:cxnSp>
      <p:cxnSp>
        <p:nvCxnSpPr>
          <p:cNvPr id="48" name="直線コネクタ 47">
            <a:extLst>
              <a:ext uri="{FF2B5EF4-FFF2-40B4-BE49-F238E27FC236}">
                <a16:creationId xmlns:a16="http://schemas.microsoft.com/office/drawing/2014/main" id="{441441EA-746C-9990-23F5-37282560292B}"/>
              </a:ext>
            </a:extLst>
          </p:cNvPr>
          <p:cNvCxnSpPr>
            <a:cxnSpLocks/>
          </p:cNvCxnSpPr>
          <p:nvPr/>
        </p:nvCxnSpPr>
        <p:spPr>
          <a:xfrm flipH="1">
            <a:off x="5110542" y="1392072"/>
            <a:ext cx="321267" cy="6530"/>
          </a:xfrm>
          <a:prstGeom prst="line">
            <a:avLst/>
          </a:prstGeom>
          <a:ln w="25400"/>
        </p:spPr>
        <p:style>
          <a:lnRef idx="1">
            <a:schemeClr val="dk1"/>
          </a:lnRef>
          <a:fillRef idx="0">
            <a:schemeClr val="dk1"/>
          </a:fillRef>
          <a:effectRef idx="0">
            <a:schemeClr val="dk1"/>
          </a:effectRef>
          <a:fontRef idx="minor">
            <a:schemeClr val="tx1"/>
          </a:fontRef>
        </p:style>
      </p:cxnSp>
      <p:cxnSp>
        <p:nvCxnSpPr>
          <p:cNvPr id="50" name="直線コネクタ 49">
            <a:extLst>
              <a:ext uri="{FF2B5EF4-FFF2-40B4-BE49-F238E27FC236}">
                <a16:creationId xmlns:a16="http://schemas.microsoft.com/office/drawing/2014/main" id="{D88ECA08-AA85-69A1-BB7D-1E7E745F6418}"/>
              </a:ext>
            </a:extLst>
          </p:cNvPr>
          <p:cNvCxnSpPr>
            <a:cxnSpLocks/>
          </p:cNvCxnSpPr>
          <p:nvPr/>
        </p:nvCxnSpPr>
        <p:spPr>
          <a:xfrm>
            <a:off x="5431809" y="1392072"/>
            <a:ext cx="0" cy="109484"/>
          </a:xfrm>
          <a:prstGeom prst="line">
            <a:avLst/>
          </a:prstGeom>
          <a:ln w="25400"/>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20AECA84-365D-108F-5816-31FED0C580AA}"/>
              </a:ext>
            </a:extLst>
          </p:cNvPr>
          <p:cNvCxnSpPr>
            <a:cxnSpLocks/>
          </p:cNvCxnSpPr>
          <p:nvPr/>
        </p:nvCxnSpPr>
        <p:spPr>
          <a:xfrm flipH="1">
            <a:off x="5515654" y="1446814"/>
            <a:ext cx="51884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24B75039-724A-A31B-D0C3-89BCC6410F92}"/>
              </a:ext>
            </a:extLst>
          </p:cNvPr>
          <p:cNvCxnSpPr>
            <a:cxnSpLocks/>
          </p:cNvCxnSpPr>
          <p:nvPr/>
        </p:nvCxnSpPr>
        <p:spPr>
          <a:xfrm>
            <a:off x="6034494" y="1458067"/>
            <a:ext cx="0" cy="654474"/>
          </a:xfrm>
          <a:prstGeom prst="line">
            <a:avLst/>
          </a:prstGeom>
          <a:ln w="25400"/>
        </p:spPr>
        <p:style>
          <a:lnRef idx="1">
            <a:schemeClr val="dk1"/>
          </a:lnRef>
          <a:fillRef idx="0">
            <a:schemeClr val="dk1"/>
          </a:fillRef>
          <a:effectRef idx="0">
            <a:schemeClr val="dk1"/>
          </a:effectRef>
          <a:fontRef idx="minor">
            <a:schemeClr val="tx1"/>
          </a:fontRef>
        </p:style>
      </p:cxnSp>
      <p:cxnSp>
        <p:nvCxnSpPr>
          <p:cNvPr id="64" name="直線コネクタ 63">
            <a:extLst>
              <a:ext uri="{FF2B5EF4-FFF2-40B4-BE49-F238E27FC236}">
                <a16:creationId xmlns:a16="http://schemas.microsoft.com/office/drawing/2014/main" id="{11E7EE86-4D46-2AD4-A457-7F683001F631}"/>
              </a:ext>
            </a:extLst>
          </p:cNvPr>
          <p:cNvCxnSpPr>
            <a:cxnSpLocks/>
          </p:cNvCxnSpPr>
          <p:nvPr/>
        </p:nvCxnSpPr>
        <p:spPr>
          <a:xfrm>
            <a:off x="5515654" y="1458067"/>
            <a:ext cx="0" cy="43489"/>
          </a:xfrm>
          <a:prstGeom prst="line">
            <a:avLst/>
          </a:prstGeom>
          <a:ln w="25400"/>
        </p:spPr>
        <p:style>
          <a:lnRef idx="1">
            <a:schemeClr val="dk1"/>
          </a:lnRef>
          <a:fillRef idx="0">
            <a:schemeClr val="dk1"/>
          </a:fillRef>
          <a:effectRef idx="0">
            <a:schemeClr val="dk1"/>
          </a:effectRef>
          <a:fontRef idx="minor">
            <a:schemeClr val="tx1"/>
          </a:fontRef>
        </p:style>
      </p:cxnSp>
      <p:cxnSp>
        <p:nvCxnSpPr>
          <p:cNvPr id="65" name="直線コネクタ 64">
            <a:extLst>
              <a:ext uri="{FF2B5EF4-FFF2-40B4-BE49-F238E27FC236}">
                <a16:creationId xmlns:a16="http://schemas.microsoft.com/office/drawing/2014/main" id="{0A279E92-2F79-1F3D-A123-B93B06948C1F}"/>
              </a:ext>
            </a:extLst>
          </p:cNvPr>
          <p:cNvCxnSpPr>
            <a:cxnSpLocks/>
          </p:cNvCxnSpPr>
          <p:nvPr/>
        </p:nvCxnSpPr>
        <p:spPr>
          <a:xfrm flipV="1">
            <a:off x="5716662" y="1377826"/>
            <a:ext cx="0" cy="123730"/>
          </a:xfrm>
          <a:prstGeom prst="line">
            <a:avLst/>
          </a:prstGeom>
          <a:ln w="25400"/>
        </p:spPr>
        <p:style>
          <a:lnRef idx="1">
            <a:schemeClr val="dk1"/>
          </a:lnRef>
          <a:fillRef idx="0">
            <a:schemeClr val="dk1"/>
          </a:fillRef>
          <a:effectRef idx="0">
            <a:schemeClr val="dk1"/>
          </a:effectRef>
          <a:fontRef idx="minor">
            <a:schemeClr val="tx1"/>
          </a:fontRef>
        </p:style>
      </p:cxnSp>
      <p:cxnSp>
        <p:nvCxnSpPr>
          <p:cNvPr id="69" name="直線コネクタ 68">
            <a:extLst>
              <a:ext uri="{FF2B5EF4-FFF2-40B4-BE49-F238E27FC236}">
                <a16:creationId xmlns:a16="http://schemas.microsoft.com/office/drawing/2014/main" id="{9EAF2378-52F8-4996-333A-ABC630CF0851}"/>
              </a:ext>
            </a:extLst>
          </p:cNvPr>
          <p:cNvCxnSpPr>
            <a:cxnSpLocks/>
          </p:cNvCxnSpPr>
          <p:nvPr/>
        </p:nvCxnSpPr>
        <p:spPr>
          <a:xfrm>
            <a:off x="6487145" y="1377826"/>
            <a:ext cx="0" cy="882063"/>
          </a:xfrm>
          <a:prstGeom prst="line">
            <a:avLst/>
          </a:prstGeom>
          <a:ln w="25400"/>
        </p:spPr>
        <p:style>
          <a:lnRef idx="1">
            <a:schemeClr val="dk1"/>
          </a:lnRef>
          <a:fillRef idx="0">
            <a:schemeClr val="dk1"/>
          </a:fillRef>
          <a:effectRef idx="0">
            <a:schemeClr val="dk1"/>
          </a:effectRef>
          <a:fontRef idx="minor">
            <a:schemeClr val="tx1"/>
          </a:fontRef>
        </p:style>
      </p:cxnSp>
      <p:cxnSp>
        <p:nvCxnSpPr>
          <p:cNvPr id="72" name="直線コネクタ 71">
            <a:extLst>
              <a:ext uri="{FF2B5EF4-FFF2-40B4-BE49-F238E27FC236}">
                <a16:creationId xmlns:a16="http://schemas.microsoft.com/office/drawing/2014/main" id="{0A419B43-3A35-E7F2-9A63-7586E2536997}"/>
              </a:ext>
            </a:extLst>
          </p:cNvPr>
          <p:cNvCxnSpPr>
            <a:cxnSpLocks/>
          </p:cNvCxnSpPr>
          <p:nvPr/>
        </p:nvCxnSpPr>
        <p:spPr>
          <a:xfrm flipH="1">
            <a:off x="5716661" y="1377826"/>
            <a:ext cx="770484"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C0C7B466-7649-1470-BA32-848E7CA01E86}"/>
              </a:ext>
            </a:extLst>
          </p:cNvPr>
          <p:cNvCxnSpPr>
            <a:cxnSpLocks/>
          </p:cNvCxnSpPr>
          <p:nvPr/>
        </p:nvCxnSpPr>
        <p:spPr>
          <a:xfrm>
            <a:off x="7906603" y="1458067"/>
            <a:ext cx="0" cy="326981"/>
          </a:xfrm>
          <a:prstGeom prst="line">
            <a:avLst/>
          </a:prstGeom>
          <a:ln w="25400"/>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7342AC12-1A71-D8D9-978A-45BBD500958E}"/>
              </a:ext>
            </a:extLst>
          </p:cNvPr>
          <p:cNvCxnSpPr>
            <a:cxnSpLocks/>
          </p:cNvCxnSpPr>
          <p:nvPr/>
        </p:nvCxnSpPr>
        <p:spPr>
          <a:xfrm>
            <a:off x="7408802" y="1458067"/>
            <a:ext cx="0" cy="1733596"/>
          </a:xfrm>
          <a:prstGeom prst="line">
            <a:avLst/>
          </a:prstGeom>
          <a:ln w="25400"/>
        </p:spPr>
        <p:style>
          <a:lnRef idx="1">
            <a:schemeClr val="dk1"/>
          </a:lnRef>
          <a:fillRef idx="0">
            <a:schemeClr val="dk1"/>
          </a:fillRef>
          <a:effectRef idx="0">
            <a:schemeClr val="dk1"/>
          </a:effectRef>
          <a:fontRef idx="minor">
            <a:schemeClr val="tx1"/>
          </a:fontRef>
        </p:style>
      </p:cxnSp>
      <p:cxnSp>
        <p:nvCxnSpPr>
          <p:cNvPr id="80" name="直線コネクタ 79">
            <a:extLst>
              <a:ext uri="{FF2B5EF4-FFF2-40B4-BE49-F238E27FC236}">
                <a16:creationId xmlns:a16="http://schemas.microsoft.com/office/drawing/2014/main" id="{2E3AF442-AF4F-4B80-7B7D-90136CEFD6F9}"/>
              </a:ext>
            </a:extLst>
          </p:cNvPr>
          <p:cNvCxnSpPr>
            <a:cxnSpLocks/>
          </p:cNvCxnSpPr>
          <p:nvPr/>
        </p:nvCxnSpPr>
        <p:spPr>
          <a:xfrm flipH="1">
            <a:off x="7408802" y="1468589"/>
            <a:ext cx="49780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2" name="直線コネクタ 81">
            <a:extLst>
              <a:ext uri="{FF2B5EF4-FFF2-40B4-BE49-F238E27FC236}">
                <a16:creationId xmlns:a16="http://schemas.microsoft.com/office/drawing/2014/main" id="{B7BCD48B-8A24-3416-7A80-A49867A275C0}"/>
              </a:ext>
            </a:extLst>
          </p:cNvPr>
          <p:cNvCxnSpPr>
            <a:cxnSpLocks/>
          </p:cNvCxnSpPr>
          <p:nvPr/>
        </p:nvCxnSpPr>
        <p:spPr>
          <a:xfrm>
            <a:off x="8059003" y="1446814"/>
            <a:ext cx="0" cy="326981"/>
          </a:xfrm>
          <a:prstGeom prst="line">
            <a:avLst/>
          </a:prstGeom>
          <a:ln w="25400"/>
        </p:spPr>
        <p:style>
          <a:lnRef idx="1">
            <a:schemeClr val="dk1"/>
          </a:lnRef>
          <a:fillRef idx="0">
            <a:schemeClr val="dk1"/>
          </a:fillRef>
          <a:effectRef idx="0">
            <a:schemeClr val="dk1"/>
          </a:effectRef>
          <a:fontRef idx="minor">
            <a:schemeClr val="tx1"/>
          </a:fontRef>
        </p:style>
      </p:cxnSp>
      <p:cxnSp>
        <p:nvCxnSpPr>
          <p:cNvPr id="83" name="直線コネクタ 82">
            <a:extLst>
              <a:ext uri="{FF2B5EF4-FFF2-40B4-BE49-F238E27FC236}">
                <a16:creationId xmlns:a16="http://schemas.microsoft.com/office/drawing/2014/main" id="{11A9121A-50EC-B7BE-130D-69E361EB87CD}"/>
              </a:ext>
            </a:extLst>
          </p:cNvPr>
          <p:cNvCxnSpPr>
            <a:cxnSpLocks/>
          </p:cNvCxnSpPr>
          <p:nvPr/>
        </p:nvCxnSpPr>
        <p:spPr>
          <a:xfrm flipH="1">
            <a:off x="8059003" y="1458067"/>
            <a:ext cx="80653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87" name="直線コネクタ 86">
            <a:extLst>
              <a:ext uri="{FF2B5EF4-FFF2-40B4-BE49-F238E27FC236}">
                <a16:creationId xmlns:a16="http://schemas.microsoft.com/office/drawing/2014/main" id="{E5139BF0-C390-39D7-43FF-315998B5F325}"/>
              </a:ext>
            </a:extLst>
          </p:cNvPr>
          <p:cNvCxnSpPr>
            <a:cxnSpLocks/>
          </p:cNvCxnSpPr>
          <p:nvPr/>
        </p:nvCxnSpPr>
        <p:spPr>
          <a:xfrm>
            <a:off x="8865540" y="1468589"/>
            <a:ext cx="0" cy="733615"/>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84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C0583A-9DD5-BDD7-3711-75C48469E077}"/>
              </a:ext>
            </a:extLst>
          </p:cNvPr>
          <p:cNvSpPr>
            <a:spLocks noGrp="1"/>
          </p:cNvSpPr>
          <p:nvPr>
            <p:ph idx="1"/>
          </p:nvPr>
        </p:nvSpPr>
        <p:spPr>
          <a:xfrm>
            <a:off x="646545" y="332509"/>
            <a:ext cx="11231419" cy="6345382"/>
          </a:xfrm>
        </p:spPr>
        <p:txBody>
          <a:bodyPr>
            <a:normAutofit/>
          </a:bodyPr>
          <a:lstStyle/>
          <a:p>
            <a:pPr marL="0" indent="0">
              <a:buNone/>
            </a:pPr>
            <a:r>
              <a:rPr lang="en-US" altLang="ja-JP" sz="2400" b="1" dirty="0"/>
              <a:t>		</a:t>
            </a:r>
            <a:r>
              <a:rPr lang="ja-JP" altLang="en-US" sz="3200" b="1"/>
              <a:t>訓練データを増やした際の精度の推移</a:t>
            </a:r>
            <a:endParaRPr kumimoji="1" lang="ja-JP" altLang="en-US" sz="3200" b="1"/>
          </a:p>
        </p:txBody>
      </p:sp>
      <p:pic>
        <p:nvPicPr>
          <p:cNvPr id="7" name="図 6" descr="グラフ, 折れ線グラフ&#10;&#10;自動的に生成された説明">
            <a:extLst>
              <a:ext uri="{FF2B5EF4-FFF2-40B4-BE49-F238E27FC236}">
                <a16:creationId xmlns:a16="http://schemas.microsoft.com/office/drawing/2014/main" id="{38201822-5718-0A5F-26C0-1AEE23CA18D8}"/>
              </a:ext>
            </a:extLst>
          </p:cNvPr>
          <p:cNvPicPr>
            <a:picLocks noChangeAspect="1"/>
          </p:cNvPicPr>
          <p:nvPr/>
        </p:nvPicPr>
        <p:blipFill>
          <a:blip r:embed="rId3"/>
          <a:stretch>
            <a:fillRect/>
          </a:stretch>
        </p:blipFill>
        <p:spPr>
          <a:xfrm>
            <a:off x="1518919" y="1207008"/>
            <a:ext cx="8920925" cy="4855287"/>
          </a:xfrm>
          <a:prstGeom prst="rect">
            <a:avLst/>
          </a:prstGeom>
        </p:spPr>
      </p:pic>
    </p:spTree>
    <p:extLst>
      <p:ext uri="{BB962C8B-B14F-4D97-AF65-F5344CB8AC3E}">
        <p14:creationId xmlns:p14="http://schemas.microsoft.com/office/powerpoint/2010/main" val="781115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7BE3CC7-3BF3-7C8B-16A2-17905C68AF1B}"/>
              </a:ext>
            </a:extLst>
          </p:cNvPr>
          <p:cNvSpPr>
            <a:spLocks noGrp="1"/>
          </p:cNvSpPr>
          <p:nvPr>
            <p:ph idx="1"/>
          </p:nvPr>
        </p:nvSpPr>
        <p:spPr>
          <a:xfrm>
            <a:off x="527538" y="380297"/>
            <a:ext cx="11136923" cy="6365629"/>
          </a:xfrm>
        </p:spPr>
        <p:txBody>
          <a:bodyPr>
            <a:normAutofit/>
          </a:bodyPr>
          <a:lstStyle/>
          <a:p>
            <a:pPr marL="0" indent="0">
              <a:buNone/>
            </a:pPr>
            <a:r>
              <a:rPr kumimoji="1" lang="en-US" altLang="ja-JP" sz="3200" dirty="0"/>
              <a:t>			</a:t>
            </a:r>
            <a:r>
              <a:rPr lang="en-US" altLang="ja-JP" sz="3200" dirty="0"/>
              <a:t>	</a:t>
            </a:r>
            <a:r>
              <a:rPr kumimoji="1" lang="ja-JP" altLang="en-US" sz="3200" b="1"/>
              <a:t>まとめと今後の課題</a:t>
            </a:r>
            <a:endParaRPr lang="en-US" altLang="ja-JP" sz="3200" b="1" dirty="0"/>
          </a:p>
          <a:p>
            <a:pPr marL="0" indent="0">
              <a:buNone/>
            </a:pPr>
            <a:endParaRPr kumimoji="1" lang="en-US" altLang="ja-JP" sz="2400" b="1" dirty="0"/>
          </a:p>
          <a:p>
            <a:pPr marL="0" indent="0">
              <a:buNone/>
            </a:pPr>
            <a:r>
              <a:rPr lang="ja-JP" altLang="en-US" sz="2400"/>
              <a:t>飲食店推薦には，ユーザーの評価データが十分に集まる環境であれば</a:t>
            </a:r>
            <a:r>
              <a:rPr lang="en-US" altLang="ja-JP" sz="2400" dirty="0"/>
              <a:t>, </a:t>
            </a:r>
            <a:r>
              <a:rPr lang="ja-JP" altLang="en-US" sz="2400"/>
              <a:t>決定木</a:t>
            </a:r>
            <a:endParaRPr lang="en-US" altLang="ja-JP" sz="2400" dirty="0"/>
          </a:p>
          <a:p>
            <a:pPr marL="0" indent="0">
              <a:buNone/>
            </a:pPr>
            <a:r>
              <a:rPr lang="ja-JP" altLang="en-US" sz="2400"/>
              <a:t>を応用することが適していることが分かった</a:t>
            </a:r>
            <a:r>
              <a:rPr lang="en-US" altLang="ja-JP" sz="2400" dirty="0"/>
              <a:t>.</a:t>
            </a:r>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a:t>写真や口コミ，位置情報といった，他にも考慮すべき特徴が存在するため，そ</a:t>
            </a:r>
            <a:endParaRPr lang="en-US" altLang="ja-JP" sz="2400" dirty="0"/>
          </a:p>
          <a:p>
            <a:pPr marL="0" indent="0">
              <a:buNone/>
            </a:pPr>
            <a:r>
              <a:rPr lang="ja-JP" altLang="en-US" sz="2400"/>
              <a:t>のような特徴も考慮できるようにする必要がある</a:t>
            </a:r>
            <a:r>
              <a:rPr lang="en-US" altLang="ja-JP" sz="2400" dirty="0"/>
              <a:t>.</a:t>
            </a:r>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kumimoji="1" lang="en-US" altLang="ja-JP" sz="2400" dirty="0"/>
          </a:p>
          <a:p>
            <a:pPr marL="0" indent="0">
              <a:buNone/>
            </a:pPr>
            <a:endParaRPr kumimoji="1" lang="ja-JP" altLang="en-US" sz="2400"/>
          </a:p>
        </p:txBody>
      </p:sp>
      <p:sp>
        <p:nvSpPr>
          <p:cNvPr id="2" name="下矢印 1">
            <a:extLst>
              <a:ext uri="{FF2B5EF4-FFF2-40B4-BE49-F238E27FC236}">
                <a16:creationId xmlns:a16="http://schemas.microsoft.com/office/drawing/2014/main" id="{82EC5CD4-0CB1-AD61-00DF-66F73F666804}"/>
              </a:ext>
            </a:extLst>
          </p:cNvPr>
          <p:cNvSpPr/>
          <p:nvPr/>
        </p:nvSpPr>
        <p:spPr>
          <a:xfrm>
            <a:off x="5406787" y="2939796"/>
            <a:ext cx="1378424"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316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0F5701-0F61-413A-15D8-B54DA6A83828}"/>
              </a:ext>
            </a:extLst>
          </p:cNvPr>
          <p:cNvSpPr>
            <a:spLocks noGrp="1"/>
          </p:cNvSpPr>
          <p:nvPr>
            <p:ph idx="1"/>
          </p:nvPr>
        </p:nvSpPr>
        <p:spPr>
          <a:xfrm>
            <a:off x="304800" y="470330"/>
            <a:ext cx="11582400" cy="6506307"/>
          </a:xfrm>
        </p:spPr>
        <p:txBody>
          <a:bodyPr/>
          <a:lstStyle/>
          <a:p>
            <a:pPr marL="0" indent="0">
              <a:buNone/>
            </a:pPr>
            <a:r>
              <a:rPr kumimoji="1" lang="en-US" altLang="ja-JP" dirty="0"/>
              <a:t>					</a:t>
            </a:r>
            <a:r>
              <a:rPr kumimoji="1" lang="ja-JP" altLang="en-US" sz="3200" b="1"/>
              <a:t>参考文献</a:t>
            </a:r>
            <a:endParaRPr lang="en-US" altLang="ja-JP" sz="2400" dirty="0"/>
          </a:p>
          <a:p>
            <a:pPr marL="0" indent="0">
              <a:buNone/>
            </a:pPr>
            <a:endParaRPr lang="en-US" altLang="ja-JP" sz="2400" dirty="0"/>
          </a:p>
          <a:p>
            <a:pPr marL="0" indent="0">
              <a:buNone/>
            </a:pPr>
            <a:r>
              <a:rPr lang="en-US" altLang="ja-JP" sz="2400" dirty="0"/>
              <a:t>[1]</a:t>
            </a:r>
            <a:r>
              <a:rPr lang="ja-JP" altLang="en-US" sz="2400"/>
              <a:t>株式会社</a:t>
            </a:r>
            <a:r>
              <a:rPr lang="en-US" altLang="ja-JP" sz="2400" dirty="0"/>
              <a:t>Recruit, </a:t>
            </a:r>
            <a:r>
              <a:rPr lang="ja-JP" altLang="en-US" sz="2400"/>
              <a:t>ホットペッパーグルメ</a:t>
            </a:r>
            <a:r>
              <a:rPr lang="en-US" altLang="ja-JP" sz="2400" dirty="0"/>
              <a:t>, </a:t>
            </a:r>
            <a:r>
              <a:rPr lang="en-US" altLang="ja-JP" sz="2400" dirty="0">
                <a:hlinkClick r:id="rId3"/>
              </a:rPr>
              <a:t>https://www.hotpepper.jp</a:t>
            </a:r>
            <a:r>
              <a:rPr lang="en-US" altLang="ja-JP" sz="2400" dirty="0"/>
              <a:t>, 2023</a:t>
            </a:r>
            <a:r>
              <a:rPr lang="ja-JP" altLang="en-US" sz="2400"/>
              <a:t>年</a:t>
            </a:r>
            <a:r>
              <a:rPr lang="en-US" altLang="ja-JP" sz="2400" dirty="0"/>
              <a:t>10</a:t>
            </a:r>
          </a:p>
          <a:p>
            <a:pPr marL="0" indent="0">
              <a:buNone/>
            </a:pPr>
            <a:r>
              <a:rPr lang="ja-JP" altLang="en-US" sz="2400"/>
              <a:t>月アクセス</a:t>
            </a:r>
            <a:endParaRPr lang="en-US" altLang="ja-JP" sz="2400" dirty="0"/>
          </a:p>
          <a:p>
            <a:pPr marL="0" indent="0">
              <a:buNone/>
            </a:pPr>
            <a:endParaRPr lang="en" altLang="ja-JP" sz="2400" dirty="0"/>
          </a:p>
          <a:p>
            <a:pPr marL="0" indent="0">
              <a:buNone/>
            </a:pPr>
            <a:r>
              <a:rPr lang="en-US" altLang="ja-JP" sz="2400" dirty="0"/>
              <a:t>[2] </a:t>
            </a:r>
            <a:r>
              <a:rPr lang="ja-JP" altLang="en-US" sz="2400">
                <a:effectLst/>
              </a:rPr>
              <a:t>土方嘉徳 </a:t>
            </a:r>
            <a:r>
              <a:rPr lang="en-US" altLang="ja-JP" sz="2400" dirty="0">
                <a:effectLst/>
              </a:rPr>
              <a:t>, </a:t>
            </a:r>
            <a:r>
              <a:rPr lang="ja-JP" altLang="en-US" sz="2400">
                <a:effectLst/>
              </a:rPr>
              <a:t>岩濱数宏</a:t>
            </a:r>
            <a:r>
              <a:rPr lang="en-US" altLang="ja-JP" sz="2400" dirty="0">
                <a:effectLst/>
              </a:rPr>
              <a:t>, </a:t>
            </a:r>
            <a:r>
              <a:rPr lang="ja-JP" altLang="en-US" sz="2400">
                <a:effectLst/>
              </a:rPr>
              <a:t>西田正吾</a:t>
            </a:r>
            <a:r>
              <a:rPr lang="en-US" altLang="ja-JP" sz="2400" dirty="0">
                <a:effectLst/>
              </a:rPr>
              <a:t>,</a:t>
            </a:r>
            <a:r>
              <a:rPr lang="en-US" altLang="ja-JP" sz="2400" dirty="0"/>
              <a:t> </a:t>
            </a:r>
            <a:r>
              <a:rPr kumimoji="1" lang="ja-JP" altLang="en-US" sz="2400"/>
              <a:t>決定木を用いた内容に基づく音楽情報フィル</a:t>
            </a:r>
            <a:endParaRPr kumimoji="1" lang="en-US" altLang="ja-JP" sz="2400" dirty="0"/>
          </a:p>
          <a:p>
            <a:pPr marL="0" indent="0">
              <a:buNone/>
            </a:pPr>
            <a:r>
              <a:rPr kumimoji="1" lang="ja-JP" altLang="en-US" sz="2400"/>
              <a:t>タリングとその有効性の検証</a:t>
            </a:r>
            <a:r>
              <a:rPr lang="en-US" altLang="ja-JP" sz="2400" dirty="0"/>
              <a:t>, </a:t>
            </a:r>
            <a:r>
              <a:rPr kumimoji="1" lang="ja-JP" altLang="en-US" sz="2400"/>
              <a:t>情報処理学会</a:t>
            </a:r>
            <a:r>
              <a:rPr kumimoji="1" lang="en-US" altLang="ja-JP" sz="2400" dirty="0"/>
              <a:t>, </a:t>
            </a:r>
            <a:r>
              <a:rPr kumimoji="1" lang="ja-JP" altLang="en-US" sz="2400"/>
              <a:t>研究報告</a:t>
            </a:r>
            <a:r>
              <a:rPr kumimoji="1" lang="en-US" altLang="ja-JP" sz="2400" dirty="0"/>
              <a:t>, 2004.</a:t>
            </a:r>
            <a:endParaRPr kumimoji="1" lang="ja-JP" altLang="en-US" sz="2400"/>
          </a:p>
          <a:p>
            <a:pPr marL="0" indent="0">
              <a:buNone/>
            </a:pPr>
            <a:endParaRPr lang="en-US" altLang="ja-JP" sz="2400" dirty="0"/>
          </a:p>
          <a:p>
            <a:pPr marL="0" indent="0">
              <a:buNone/>
            </a:pPr>
            <a:endParaRPr lang="en-US" altLang="ja-JP" sz="2400" dirty="0"/>
          </a:p>
        </p:txBody>
      </p:sp>
    </p:spTree>
    <p:extLst>
      <p:ext uri="{BB962C8B-B14F-4D97-AF65-F5344CB8AC3E}">
        <p14:creationId xmlns:p14="http://schemas.microsoft.com/office/powerpoint/2010/main" val="346339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B6836-8E9D-453F-C060-A0336DEABB7E}"/>
              </a:ext>
            </a:extLst>
          </p:cNvPr>
          <p:cNvSpPr>
            <a:spLocks noGrp="1"/>
          </p:cNvSpPr>
          <p:nvPr>
            <p:ph type="title"/>
          </p:nvPr>
        </p:nvSpPr>
        <p:spPr>
          <a:xfrm>
            <a:off x="4860867" y="2476558"/>
            <a:ext cx="2470265" cy="1325563"/>
          </a:xfrm>
        </p:spPr>
        <p:txBody>
          <a:bodyPr/>
          <a:lstStyle/>
          <a:p>
            <a:r>
              <a:rPr kumimoji="1" lang="ja-JP" altLang="en-US" b="1"/>
              <a:t>補足資料</a:t>
            </a:r>
          </a:p>
        </p:txBody>
      </p:sp>
    </p:spTree>
    <p:extLst>
      <p:ext uri="{BB962C8B-B14F-4D97-AF65-F5344CB8AC3E}">
        <p14:creationId xmlns:p14="http://schemas.microsoft.com/office/powerpoint/2010/main" val="39244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53E57CF8-454A-7FC9-6CD9-0D184788ED39}"/>
                  </a:ext>
                </a:extLst>
              </p:cNvPr>
              <p:cNvSpPr>
                <a:spLocks noGrp="1"/>
              </p:cNvSpPr>
              <p:nvPr>
                <p:ph idx="1"/>
              </p:nvPr>
            </p:nvSpPr>
            <p:spPr>
              <a:xfrm>
                <a:off x="779578" y="300803"/>
                <a:ext cx="4782406" cy="1864695"/>
              </a:xfrm>
            </p:spPr>
            <p:txBody>
              <a:bodyPr>
                <a:normAutofit/>
              </a:bodyPr>
              <a:lstStyle/>
              <a:p>
                <a:pPr marL="0" indent="0">
                  <a:buNone/>
                </a:pPr>
                <a:r>
                  <a:rPr kumimoji="1" lang="ja-JP" altLang="en-US" sz="2400"/>
                  <a:t>根ノード</a:t>
                </a:r>
                <a14:m>
                  <m:oMath xmlns:m="http://schemas.openxmlformats.org/officeDocument/2006/math">
                    <m:r>
                      <a:rPr lang="en-US" altLang="ja-JP" sz="2400" b="0" i="0" smtClean="0">
                        <a:latin typeface="Cambria Math" panose="02040503050406030204" pitchFamily="18" charset="0"/>
                      </a:rPr>
                      <m:t> </m:t>
                    </m:r>
                    <m:r>
                      <a:rPr lang="en-US" altLang="ja-JP" sz="2400" b="0" i="1" smtClean="0">
                        <a:latin typeface="Cambria Math" panose="02040503050406030204" pitchFamily="18" charset="0"/>
                      </a:rPr>
                      <m:t>𝑂</m:t>
                    </m:r>
                  </m:oMath>
                </a14:m>
                <a:r>
                  <a:rPr kumimoji="1" lang="en-US" altLang="ja-JP" sz="2400" dirty="0"/>
                  <a:t> </a:t>
                </a:r>
                <a:r>
                  <a:rPr kumimoji="1" lang="ja-JP" altLang="en-US" sz="2400"/>
                  <a:t>のエントロピー</a:t>
                </a:r>
                <a:r>
                  <a:rPr kumimoji="1" lang="en-US" altLang="ja-JP" sz="2400" dirty="0"/>
                  <a:t> </a:t>
                </a:r>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𝑂</m:t>
                        </m:r>
                      </m:e>
                    </m:d>
                  </m:oMath>
                </a14:m>
                <a:endParaRPr kumimoji="1" lang="en-US" altLang="ja-JP" sz="2400" b="0" i="1" dirty="0">
                  <a:latin typeface="Cambria Math" panose="02040503050406030204" pitchFamily="18" charset="0"/>
                </a:endParaRPr>
              </a:p>
              <a:p>
                <a:pPr marL="0" indent="0">
                  <a:buNone/>
                </a:pPr>
                <a:endParaRPr kumimoji="1" lang="en-US" altLang="ja-JP" sz="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𝐼</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𝑂</m:t>
                          </m:r>
                        </m:e>
                      </m:d>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𝐶</m:t>
                          </m:r>
                        </m:sup>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𝑛</m:t>
                              </m:r>
                              <m:r>
                                <m:rPr>
                                  <m:sty m:val="p"/>
                                </m:rPr>
                                <a:rPr lang="en-US" altLang="ja-JP" sz="2400" i="1" baseline="-25000">
                                  <a:latin typeface="Cambria Math" panose="02040503050406030204" pitchFamily="18" charset="0"/>
                                </a:rPr>
                                <m:t>O</m:t>
                              </m:r>
                              <m:r>
                                <a:rPr kumimoji="1" lang="en-US" altLang="ja-JP" sz="2400" b="0" i="1" baseline="-25000" smtClean="0">
                                  <a:latin typeface="Cambria Math" panose="02040503050406030204" pitchFamily="18" charset="0"/>
                                </a:rPr>
                                <m:t>𝑖</m:t>
                              </m:r>
                            </m:num>
                            <m:den>
                              <m:r>
                                <a:rPr kumimoji="1" lang="en-US" altLang="ja-JP" sz="2400" b="0" i="1" smtClean="0">
                                  <a:latin typeface="Cambria Math" panose="02040503050406030204" pitchFamily="18" charset="0"/>
                                </a:rPr>
                                <m:t>𝑁</m:t>
                              </m:r>
                              <m:r>
                                <m:rPr>
                                  <m:sty m:val="p"/>
                                </m:rPr>
                                <a:rPr lang="en-US" altLang="ja-JP" sz="2400" i="1" baseline="-25000">
                                  <a:latin typeface="Cambria Math" panose="02040503050406030204" pitchFamily="18" charset="0"/>
                                </a:rPr>
                                <m:t>O</m:t>
                              </m:r>
                            </m:den>
                          </m:f>
                          <m:r>
                            <a:rPr kumimoji="1" lang="en-US" altLang="ja-JP" sz="2400" b="0" i="1" smtClean="0">
                              <a:latin typeface="Cambria Math" panose="02040503050406030204" pitchFamily="18" charset="0"/>
                            </a:rPr>
                            <m:t>𝑙𝑜𝑔</m:t>
                          </m:r>
                          <m:r>
                            <a:rPr kumimoji="1" lang="en-US" altLang="ja-JP" sz="2400" b="0" i="1" baseline="-25000" smtClean="0">
                              <a:latin typeface="Cambria Math" panose="02040503050406030204" pitchFamily="18" charset="0"/>
                            </a:rPr>
                            <m:t>2</m:t>
                          </m:r>
                        </m:e>
                      </m:nary>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𝑛</m:t>
                          </m:r>
                          <m:r>
                            <m:rPr>
                              <m:sty m:val="p"/>
                            </m:rPr>
                            <a:rPr lang="en-US" altLang="ja-JP" sz="2400" i="1" baseline="-25000">
                              <a:latin typeface="Cambria Math" panose="02040503050406030204" pitchFamily="18" charset="0"/>
                            </a:rPr>
                            <m:t>O</m:t>
                          </m:r>
                          <m:r>
                            <a:rPr kumimoji="1" lang="en-US" altLang="ja-JP" sz="2400" b="0" i="1" baseline="-25000" smtClean="0">
                              <a:latin typeface="Cambria Math" panose="02040503050406030204" pitchFamily="18" charset="0"/>
                            </a:rPr>
                            <m:t>𝑖</m:t>
                          </m:r>
                        </m:num>
                        <m:den>
                          <m:r>
                            <a:rPr kumimoji="1" lang="en-US" altLang="ja-JP" sz="2400" b="0" i="1" smtClean="0">
                              <a:latin typeface="Cambria Math" panose="02040503050406030204" pitchFamily="18" charset="0"/>
                            </a:rPr>
                            <m:t>𝑁</m:t>
                          </m:r>
                          <m:r>
                            <m:rPr>
                              <m:sty m:val="p"/>
                            </m:rPr>
                            <a:rPr lang="en-US" altLang="ja-JP" sz="2400" i="1" baseline="-25000">
                              <a:latin typeface="Cambria Math" panose="02040503050406030204" pitchFamily="18" charset="0"/>
                            </a:rPr>
                            <m:t>O</m:t>
                          </m:r>
                        </m:den>
                      </m:f>
                    </m:oMath>
                  </m:oMathPara>
                </a14:m>
                <a:endParaRPr kumimoji="1" lang="en-US" altLang="ja-JP" sz="2400" dirty="0"/>
              </a:p>
              <a:p>
                <a:pPr marL="0" indent="0">
                  <a:buNone/>
                </a:pPr>
                <a:r>
                  <a:rPr lang="en-US" altLang="ja-JP" sz="2400" dirty="0"/>
                  <a:t>	</a:t>
                </a:r>
                <a:endParaRPr kumimoji="1" lang="en-US" altLang="ja-JP" sz="2400" dirty="0"/>
              </a:p>
              <a:p>
                <a:pPr marL="0" indent="0">
                  <a:buNone/>
                </a:pPr>
                <a:r>
                  <a:rPr lang="en-US" altLang="ja-JP" sz="2400" dirty="0"/>
                  <a:t>	     </a:t>
                </a:r>
                <a:endParaRPr kumimoji="1" lang="en-US" altLang="ja-JP" sz="2400" dirty="0"/>
              </a:p>
              <a:p>
                <a:pPr marL="0" indent="0">
                  <a:buNone/>
                </a:pPr>
                <a:endParaRPr kumimoji="1" lang="en-US" altLang="ja-JP" sz="2400" dirty="0"/>
              </a:p>
              <a:p>
                <a:pPr marL="0" indent="0">
                  <a:buNone/>
                </a:pPr>
                <a:endParaRPr kumimoji="1" lang="en-US" altLang="ja-JP" sz="2400" dirty="0"/>
              </a:p>
              <a:p>
                <a:pPr marL="0" indent="0">
                  <a:buNone/>
                </a:pPr>
                <a:endParaRPr lang="en-US" altLang="ja-JP" sz="2400" dirty="0"/>
              </a:p>
            </p:txBody>
          </p:sp>
        </mc:Choice>
        <mc:Fallback xmlns="">
          <p:sp>
            <p:nvSpPr>
              <p:cNvPr id="9" name="コンテンツ プレースホルダー 2">
                <a:extLst>
                  <a:ext uri="{FF2B5EF4-FFF2-40B4-BE49-F238E27FC236}">
                    <a16:creationId xmlns:a16="http://schemas.microsoft.com/office/drawing/2014/main" id="{53E57CF8-454A-7FC9-6CD9-0D184788ED39}"/>
                  </a:ext>
                </a:extLst>
              </p:cNvPr>
              <p:cNvSpPr>
                <a:spLocks noGrp="1" noRot="1" noChangeAspect="1" noMove="1" noResize="1" noEditPoints="1" noAdjustHandles="1" noChangeArrowheads="1" noChangeShapeType="1" noTextEdit="1"/>
              </p:cNvSpPr>
              <p:nvPr>
                <p:ph idx="1"/>
              </p:nvPr>
            </p:nvSpPr>
            <p:spPr>
              <a:xfrm>
                <a:off x="779578" y="300803"/>
                <a:ext cx="4782406" cy="1864695"/>
              </a:xfrm>
              <a:blipFill>
                <a:blip r:embed="rId3"/>
                <a:stretch>
                  <a:fillRect l="-2122" t="-35135" b="-831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993DD61-862B-6C85-EAF4-A180086B5F36}"/>
                  </a:ext>
                </a:extLst>
              </p:cNvPr>
              <p:cNvSpPr txBox="1"/>
              <p:nvPr/>
            </p:nvSpPr>
            <p:spPr>
              <a:xfrm>
                <a:off x="5852930" y="773024"/>
                <a:ext cx="5729469" cy="1292662"/>
              </a:xfrm>
              <a:prstGeom prst="rect">
                <a:avLst/>
              </a:prstGeom>
              <a:noFill/>
            </p:spPr>
            <p:txBody>
              <a:bodyPr wrap="square" rtlCol="0">
                <a:spAutoFit/>
              </a:bodyPr>
              <a:lstStyle/>
              <a:p>
                <a:pPr marL="0" indent="0">
                  <a:buNone/>
                </a:pPr>
                <a14:m>
                  <m:oMath xmlns:m="http://schemas.openxmlformats.org/officeDocument/2006/math">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𝐶</m:t>
                    </m:r>
                    <m:r>
                      <a:rPr kumimoji="1" lang="en-US" altLang="ja-JP" sz="2000" b="0" i="1" smtClean="0">
                        <a:latin typeface="Cambria Math" panose="02040503050406030204" pitchFamily="18" charset="0"/>
                      </a:rPr>
                      <m:t>:</m:t>
                    </m:r>
                  </m:oMath>
                </a14:m>
                <a:r>
                  <a:rPr kumimoji="1" lang="en-US" altLang="ja-JP" sz="2000" dirty="0"/>
                  <a:t> </a:t>
                </a:r>
                <a:r>
                  <a:rPr kumimoji="1" lang="ja-JP" altLang="en-US" sz="2000" dirty="0"/>
                  <a:t>目的</a:t>
                </a:r>
                <a:r>
                  <a:rPr kumimoji="1" lang="ja-JP" altLang="en-US" sz="2000"/>
                  <a:t>変数のクラス数</a:t>
                </a:r>
                <a:endParaRPr lang="en-US" altLang="ja-JP" sz="2000" b="0" i="1" dirty="0">
                  <a:latin typeface="Cambria Math" panose="02040503050406030204" pitchFamily="18" charset="0"/>
                </a:endParaRPr>
              </a:p>
              <a:p>
                <a14:m>
                  <m:oMath xmlns:m="http://schemas.openxmlformats.org/officeDocument/2006/math">
                    <m:r>
                      <a:rPr lang="en-US" altLang="ja-JP" sz="2000" b="0" i="1" smtClean="0">
                        <a:latin typeface="Cambria Math" panose="02040503050406030204" pitchFamily="18" charset="0"/>
                      </a:rPr>
                      <m:t>𝑁</m:t>
                    </m:r>
                    <m:r>
                      <a:rPr lang="en-US" altLang="ja-JP" sz="2000" i="1" baseline="-25000">
                        <a:latin typeface="Cambria Math" panose="02040503050406030204" pitchFamily="18" charset="0"/>
                      </a:rPr>
                      <m:t>𝑂</m:t>
                    </m:r>
                    <m:r>
                      <a:rPr lang="en-US" altLang="ja-JP" sz="2000" b="0" i="1" smtClean="0">
                        <a:latin typeface="Cambria Math" panose="02040503050406030204" pitchFamily="18" charset="0"/>
                      </a:rPr>
                      <m:t>:</m:t>
                    </m:r>
                  </m:oMath>
                </a14:m>
                <a:r>
                  <a:rPr kumimoji="1" lang="en-US" altLang="ja-JP" sz="2000" dirty="0"/>
                  <a:t> </a:t>
                </a:r>
                <a:r>
                  <a:rPr kumimoji="1" lang="ja-JP" altLang="en-US" sz="2000" dirty="0"/>
                  <a:t>ノード</a:t>
                </a:r>
                <a14:m>
                  <m:oMath xmlns:m="http://schemas.openxmlformats.org/officeDocument/2006/math">
                    <m:r>
                      <a:rPr lang="en-US" altLang="ja-JP" sz="2000" i="1">
                        <a:latin typeface="Cambria Math" panose="02040503050406030204" pitchFamily="18" charset="0"/>
                      </a:rPr>
                      <m:t>𝑂</m:t>
                    </m:r>
                  </m:oMath>
                </a14:m>
                <a:r>
                  <a:rPr kumimoji="1" lang="ja-JP" altLang="en-US" sz="2000" dirty="0"/>
                  <a:t>の訓練</a:t>
                </a:r>
                <a:r>
                  <a:rPr kumimoji="1" lang="ja-JP" altLang="en-US" sz="2000"/>
                  <a:t>データの数</a:t>
                </a:r>
                <a:endParaRPr lang="en-US" altLang="ja-JP" sz="2000" b="0" i="1" dirty="0">
                  <a:latin typeface="Cambria Math" panose="02040503050406030204" pitchFamily="18" charset="0"/>
                </a:endParaRPr>
              </a:p>
              <a:p>
                <a14:m>
                  <m:oMath xmlns:m="http://schemas.openxmlformats.org/officeDocument/2006/math">
                    <m:r>
                      <a:rPr lang="en-US" altLang="ja-JP" sz="2000" b="0" i="1" smtClean="0">
                        <a:latin typeface="Cambria Math" panose="02040503050406030204" pitchFamily="18" charset="0"/>
                      </a:rPr>
                      <m:t>𝑛</m:t>
                    </m:r>
                    <m:r>
                      <a:rPr lang="en-US" altLang="ja-JP" sz="2000" b="0" i="1" baseline="-25000" smtClean="0">
                        <a:latin typeface="Cambria Math" panose="02040503050406030204" pitchFamily="18" charset="0"/>
                      </a:rPr>
                      <m:t>𝑂𝑖</m:t>
                    </m:r>
                    <m:r>
                      <a:rPr lang="en-US" altLang="ja-JP" sz="2000" b="0" i="1" smtClean="0">
                        <a:latin typeface="Cambria Math" panose="02040503050406030204" pitchFamily="18" charset="0"/>
                      </a:rPr>
                      <m:t>:</m:t>
                    </m:r>
                  </m:oMath>
                </a14:m>
                <a:r>
                  <a:rPr lang="en-US" altLang="ja-JP" sz="2000" dirty="0"/>
                  <a:t> </a:t>
                </a:r>
                <a:r>
                  <a:rPr lang="ja-JP" altLang="en-US" sz="2000" dirty="0"/>
                  <a:t>ノード</a:t>
                </a:r>
                <a14:m>
                  <m:oMath xmlns:m="http://schemas.openxmlformats.org/officeDocument/2006/math">
                    <m:r>
                      <a:rPr lang="en-US" altLang="ja-JP" sz="2000" i="1">
                        <a:latin typeface="Cambria Math" panose="02040503050406030204" pitchFamily="18" charset="0"/>
                      </a:rPr>
                      <m:t>𝑂</m:t>
                    </m:r>
                  </m:oMath>
                </a14:m>
                <a:r>
                  <a:rPr lang="ja-JP" altLang="en-US" sz="2000" dirty="0"/>
                  <a:t>の</a:t>
                </a:r>
                <a:r>
                  <a:rPr kumimoji="1" lang="ja-JP" altLang="en-US" sz="2000"/>
                  <a:t>クラス</a:t>
                </a:r>
                <a:r>
                  <a:rPr kumimoji="1" lang="en-US" altLang="ja-JP" sz="2000" dirty="0"/>
                  <a:t> </a:t>
                </a:r>
                <a14:m>
                  <m:oMath xmlns:m="http://schemas.openxmlformats.org/officeDocument/2006/math">
                    <m:r>
                      <a:rPr lang="en-US" altLang="ja-JP" sz="2000" i="1">
                        <a:latin typeface="Cambria Math" panose="02040503050406030204" pitchFamily="18" charset="0"/>
                      </a:rPr>
                      <m:t>𝑖</m:t>
                    </m:r>
                  </m:oMath>
                </a14:m>
                <a:r>
                  <a:rPr lang="en-US" altLang="ja-JP" sz="2000" dirty="0"/>
                  <a:t> </a:t>
                </a:r>
                <a:r>
                  <a:rPr lang="ja-JP" altLang="en-US" sz="2000"/>
                  <a:t>に属する訓練データの数</a:t>
                </a:r>
                <a:endParaRPr kumimoji="1" lang="ja-JP" altLang="en-US" sz="2000"/>
              </a:p>
              <a:p>
                <a:endParaRPr kumimoji="1" lang="ja-JP" altLang="en-US"/>
              </a:p>
            </p:txBody>
          </p:sp>
        </mc:Choice>
        <mc:Fallback xmlns="">
          <p:sp>
            <p:nvSpPr>
              <p:cNvPr id="11" name="テキスト ボックス 10">
                <a:extLst>
                  <a:ext uri="{FF2B5EF4-FFF2-40B4-BE49-F238E27FC236}">
                    <a16:creationId xmlns:a16="http://schemas.microsoft.com/office/drawing/2014/main" id="{6993DD61-862B-6C85-EAF4-A180086B5F36}"/>
                  </a:ext>
                </a:extLst>
              </p:cNvPr>
              <p:cNvSpPr txBox="1">
                <a:spLocks noRot="1" noChangeAspect="1" noMove="1" noResize="1" noEditPoints="1" noAdjustHandles="1" noChangeArrowheads="1" noChangeShapeType="1" noTextEdit="1"/>
              </p:cNvSpPr>
              <p:nvPr/>
            </p:nvSpPr>
            <p:spPr>
              <a:xfrm>
                <a:off x="5852930" y="773024"/>
                <a:ext cx="5729469" cy="1292662"/>
              </a:xfrm>
              <a:prstGeom prst="rect">
                <a:avLst/>
              </a:prstGeom>
              <a:blipFill>
                <a:blip r:embed="rId4"/>
                <a:stretch>
                  <a:fillRect l="-662" t="-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59849BE-EC36-0607-798B-25AE7008A7A7}"/>
                  </a:ext>
                </a:extLst>
              </p:cNvPr>
              <p:cNvSpPr txBox="1"/>
              <p:nvPr/>
            </p:nvSpPr>
            <p:spPr>
              <a:xfrm>
                <a:off x="464563" y="2425532"/>
                <a:ext cx="9201951" cy="461665"/>
              </a:xfrm>
              <a:prstGeom prst="rect">
                <a:avLst/>
              </a:prstGeom>
              <a:noFill/>
            </p:spPr>
            <p:txBody>
              <a:bodyPr wrap="square" rtlCol="0">
                <a:spAutoFit/>
              </a:bodyPr>
              <a:lstStyle/>
              <a:p>
                <a:r>
                  <a:rPr lang="ja-JP" altLang="en-US" sz="2400"/>
                  <a:t>条件</a:t>
                </a:r>
                <a14:m>
                  <m:oMath xmlns:m="http://schemas.openxmlformats.org/officeDocument/2006/math">
                    <m:r>
                      <a:rPr lang="en-US" altLang="ja-JP" sz="2400" b="0" i="1" smtClean="0">
                        <a:latin typeface="Cambria Math" panose="02040503050406030204" pitchFamily="18" charset="0"/>
                      </a:rPr>
                      <m:t>h</m:t>
                    </m:r>
                  </m:oMath>
                </a14:m>
                <a:r>
                  <a:rPr kumimoji="1" lang="ja-JP" altLang="en-US" sz="2400"/>
                  <a:t>で子ノード</a:t>
                </a:r>
                <a14:m>
                  <m:oMath xmlns:m="http://schemas.openxmlformats.org/officeDocument/2006/math">
                    <m:r>
                      <a:rPr lang="en-US" altLang="ja-JP" sz="2400" i="1">
                        <a:latin typeface="Cambria Math" panose="02040503050406030204" pitchFamily="18" charset="0"/>
                      </a:rPr>
                      <m:t>𝑃</m:t>
                    </m:r>
                    <m:r>
                      <a:rPr lang="en-US" altLang="ja-JP" sz="2400" i="1" baseline="-25000">
                        <a:latin typeface="Cambria Math" panose="02040503050406030204" pitchFamily="18" charset="0"/>
                      </a:rPr>
                      <m:t>1</m:t>
                    </m:r>
                    <m:r>
                      <a:rPr lang="en-US" altLang="ja-JP" sz="2400" b="0" i="1" smtClean="0">
                        <a:latin typeface="Cambria Math" panose="02040503050406030204" pitchFamily="18" charset="0"/>
                      </a:rPr>
                      <m:t>,</m:t>
                    </m:r>
                    <m:r>
                      <a:rPr lang="en-US" altLang="ja-JP" sz="2400" i="1">
                        <a:latin typeface="Cambria Math" panose="02040503050406030204" pitchFamily="18" charset="0"/>
                      </a:rPr>
                      <m:t>𝑃</m:t>
                    </m:r>
                    <m:r>
                      <a:rPr lang="en-US" altLang="ja-JP" sz="2400" b="0" i="1" baseline="-25000" smtClean="0">
                        <a:latin typeface="Cambria Math" panose="02040503050406030204" pitchFamily="18" charset="0"/>
                      </a:rPr>
                      <m:t>2</m:t>
                    </m:r>
                  </m:oMath>
                </a14:m>
                <a:r>
                  <a:rPr kumimoji="1" lang="ja-JP" altLang="en-US" sz="2400"/>
                  <a:t>分岐した時の利得</a:t>
                </a:r>
                <a:r>
                  <a:rPr kumimoji="1" lang="en-US" altLang="ja-JP" sz="2400" dirty="0"/>
                  <a: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𝑂</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𝑃</m:t>
                    </m:r>
                    <m:r>
                      <a:rPr lang="en-US" altLang="ja-JP" sz="2400" b="0" i="1" baseline="-25000" smtClean="0">
                        <a:latin typeface="Cambria Math" panose="02040503050406030204" pitchFamily="18" charset="0"/>
                      </a:rPr>
                      <m:t>1</m:t>
                    </m:r>
                    <m:r>
                      <a:rPr lang="en-US" altLang="ja-JP" sz="2400" b="0" i="1" baseline="30000" smtClean="0">
                        <a:latin typeface="Cambria Math" panose="02040503050406030204" pitchFamily="18" charset="0"/>
                      </a:rPr>
                      <m:t>h</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𝑃</m:t>
                    </m:r>
                    <m:r>
                      <a:rPr lang="en-US" altLang="ja-JP" sz="2400" b="0" i="1" baseline="-25000" smtClean="0">
                        <a:latin typeface="Cambria Math" panose="02040503050406030204" pitchFamily="18" charset="0"/>
                      </a:rPr>
                      <m:t>2</m:t>
                    </m:r>
                    <m:r>
                      <a:rPr lang="en-US" altLang="ja-JP" sz="2400" b="0" i="1" baseline="30000" smtClean="0">
                        <a:latin typeface="Cambria Math" panose="02040503050406030204" pitchFamily="18" charset="0"/>
                      </a:rPr>
                      <m:t>h</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oMath>
                </a14:m>
                <a:endParaRPr kumimoji="1" lang="ja-JP" altLang="en-US" sz="2400"/>
              </a:p>
            </p:txBody>
          </p:sp>
        </mc:Choice>
        <mc:Fallback xmlns="">
          <p:sp>
            <p:nvSpPr>
              <p:cNvPr id="18" name="テキスト ボックス 17">
                <a:extLst>
                  <a:ext uri="{FF2B5EF4-FFF2-40B4-BE49-F238E27FC236}">
                    <a16:creationId xmlns:a16="http://schemas.microsoft.com/office/drawing/2014/main" id="{459849BE-EC36-0607-798B-25AE7008A7A7}"/>
                  </a:ext>
                </a:extLst>
              </p:cNvPr>
              <p:cNvSpPr txBox="1">
                <a:spLocks noRot="1" noChangeAspect="1" noMove="1" noResize="1" noEditPoints="1" noAdjustHandles="1" noChangeArrowheads="1" noChangeShapeType="1" noTextEdit="1"/>
              </p:cNvSpPr>
              <p:nvPr/>
            </p:nvSpPr>
            <p:spPr>
              <a:xfrm>
                <a:off x="464563" y="2425532"/>
                <a:ext cx="9201951" cy="461665"/>
              </a:xfrm>
              <a:prstGeom prst="rect">
                <a:avLst/>
              </a:prstGeom>
              <a:blipFill>
                <a:blip r:embed="rId5"/>
                <a:stretch>
                  <a:fillRect l="-964" t="-10811"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AF16057-4885-207F-5475-69E4F1AB33BF}"/>
                  </a:ext>
                </a:extLst>
              </p:cNvPr>
              <p:cNvSpPr txBox="1"/>
              <p:nvPr/>
            </p:nvSpPr>
            <p:spPr>
              <a:xfrm>
                <a:off x="297257" y="2736610"/>
                <a:ext cx="6842119" cy="11306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𝐼</m:t>
                      </m:r>
                      <m:r>
                        <a:rPr lang="en-US" altLang="ja-JP" sz="2400" i="1">
                          <a:latin typeface="Cambria Math" panose="02040503050406030204" pitchFamily="18" charset="0"/>
                        </a:rPr>
                        <m:t>(</m:t>
                      </m:r>
                      <m:r>
                        <a:rPr lang="en-US" altLang="ja-JP" sz="2400" i="1">
                          <a:latin typeface="Cambria Math" panose="02040503050406030204" pitchFamily="18" charset="0"/>
                        </a:rPr>
                        <m:t>𝑂</m:t>
                      </m:r>
                      <m:r>
                        <a:rPr lang="ja-JP" altLang="en-US" sz="2400" i="1">
                          <a:latin typeface="Cambria Math" panose="02040503050406030204" pitchFamily="18" charset="0"/>
                        </a:rPr>
                        <m:t>→</m:t>
                      </m:r>
                      <m:r>
                        <a:rPr lang="en-US" altLang="ja-JP" sz="2400" i="1">
                          <a:latin typeface="Cambria Math" panose="02040503050406030204" pitchFamily="18" charset="0"/>
                        </a:rPr>
                        <m:t>{</m:t>
                      </m:r>
                      <m:r>
                        <a:rPr lang="en-US" altLang="ja-JP" sz="2400" i="1">
                          <a:latin typeface="Cambria Math" panose="02040503050406030204" pitchFamily="18" charset="0"/>
                        </a:rPr>
                        <m:t>𝑃</m:t>
                      </m:r>
                      <m:r>
                        <a:rPr lang="en-US" altLang="ja-JP" sz="2400" i="1" baseline="-25000">
                          <a:latin typeface="Cambria Math" panose="02040503050406030204" pitchFamily="18" charset="0"/>
                        </a:rPr>
                        <m:t>1</m:t>
                      </m:r>
                      <m:r>
                        <a:rPr lang="en-US" altLang="ja-JP" sz="2400" i="1" baseline="30000">
                          <a:latin typeface="Cambria Math" panose="02040503050406030204" pitchFamily="18" charset="0"/>
                        </a:rPr>
                        <m:t>h</m:t>
                      </m:r>
                      <m:r>
                        <a:rPr lang="en-US" altLang="ja-JP" sz="2400" i="1">
                          <a:latin typeface="Cambria Math" panose="02040503050406030204" pitchFamily="18" charset="0"/>
                        </a:rPr>
                        <m:t>, </m:t>
                      </m:r>
                      <m:r>
                        <a:rPr lang="en-US" altLang="ja-JP" sz="2400" i="1">
                          <a:latin typeface="Cambria Math" panose="02040503050406030204" pitchFamily="18" charset="0"/>
                        </a:rPr>
                        <m:t>𝑃</m:t>
                      </m:r>
                      <m:r>
                        <a:rPr lang="en-US" altLang="ja-JP" sz="2400" i="1" baseline="-25000">
                          <a:latin typeface="Cambria Math" panose="02040503050406030204" pitchFamily="18" charset="0"/>
                        </a:rPr>
                        <m:t>2</m:t>
                      </m:r>
                      <m:r>
                        <a:rPr lang="en-US" altLang="ja-JP" sz="2400" i="1" baseline="30000">
                          <a:latin typeface="Cambria Math" panose="02040503050406030204" pitchFamily="18" charset="0"/>
                        </a:rPr>
                        <m:t>h</m:t>
                      </m:r>
                      <m:r>
                        <a:rPr lang="en-US" altLang="ja-JP" sz="2400" i="1">
                          <a:latin typeface="Cambria Math" panose="02040503050406030204" pitchFamily="18" charset="0"/>
                        </a:rPr>
                        <m:t>})=</m:t>
                      </m:r>
                      <m:r>
                        <a:rPr lang="en-US" altLang="ja-JP" sz="2400" i="1">
                          <a:latin typeface="Cambria Math" panose="02040503050406030204" pitchFamily="18" charset="0"/>
                        </a:rPr>
                        <m:t>𝐼</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𝑂</m:t>
                          </m:r>
                        </m:e>
                      </m:d>
                      <m:r>
                        <a:rPr kumimoji="1" lang="en-US" altLang="ja-JP" sz="2400" b="0" i="1" smtClean="0">
                          <a:latin typeface="Cambria Math" panose="02040503050406030204" pitchFamily="18" charset="0"/>
                        </a:rPr>
                        <m:t> − </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2</m:t>
                          </m:r>
                        </m:sup>
                        <m:e>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𝑁</m:t>
                              </m:r>
                              <m:r>
                                <a:rPr lang="en-US" altLang="ja-JP" sz="2400" i="1" baseline="-25000" smtClean="0">
                                  <a:latin typeface="Cambria Math" panose="02040503050406030204" pitchFamily="18" charset="0"/>
                                </a:rPr>
                                <m:t>𝑃𝑖</m:t>
                              </m:r>
                              <m:r>
                                <a:rPr lang="en-US" altLang="ja-JP" sz="2400" i="1" baseline="30000">
                                  <a:latin typeface="Cambria Math" panose="02040503050406030204" pitchFamily="18" charset="0"/>
                                </a:rPr>
                                <m:t>h</m:t>
                              </m:r>
                            </m:num>
                            <m:den>
                              <m:r>
                                <a:rPr lang="en-US" altLang="ja-JP" sz="2400" i="1">
                                  <a:latin typeface="Cambria Math" panose="02040503050406030204" pitchFamily="18" charset="0"/>
                                </a:rPr>
                                <m:t>𝑁</m:t>
                              </m:r>
                              <m:r>
                                <a:rPr lang="en-US" altLang="ja-JP" sz="2400" b="0" i="1" baseline="-25000" smtClean="0">
                                  <a:latin typeface="Cambria Math" panose="02040503050406030204" pitchFamily="18" charset="0"/>
                                </a:rPr>
                                <m:t>𝑂</m:t>
                              </m:r>
                              <m:r>
                                <a:rPr lang="en-US" altLang="ja-JP" sz="2400" b="0" i="1" smtClean="0">
                                  <a:latin typeface="Cambria Math" panose="02040503050406030204" pitchFamily="18" charset="0"/>
                                </a:rPr>
                                <m:t> </m:t>
                              </m:r>
                            </m:den>
                          </m:f>
                          <m:r>
                            <a:rPr kumimoji="1" lang="en-US" altLang="ja-JP" sz="2400" b="0" i="1" smtClean="0">
                              <a:latin typeface="Cambria Math" panose="02040503050406030204" pitchFamily="18" charset="0"/>
                            </a:rPr>
                            <m:t>𝐼</m:t>
                          </m:r>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𝑃</m:t>
                          </m:r>
                          <m:r>
                            <a:rPr lang="en-US" altLang="ja-JP" sz="2400" b="0" i="1" baseline="-25000" smtClean="0">
                              <a:latin typeface="Cambria Math" panose="02040503050406030204" pitchFamily="18" charset="0"/>
                            </a:rPr>
                            <m:t>𝑖</m:t>
                          </m:r>
                          <m:r>
                            <a:rPr lang="en-US" altLang="ja-JP" sz="2400" i="1" baseline="30000">
                              <a:latin typeface="Cambria Math" panose="02040503050406030204" pitchFamily="18" charset="0"/>
                            </a:rPr>
                            <m:t>h</m:t>
                          </m:r>
                          <m:r>
                            <a:rPr kumimoji="1" lang="en-US" altLang="ja-JP" sz="2400" b="0" i="1" smtClean="0">
                              <a:latin typeface="Cambria Math" panose="02040503050406030204" pitchFamily="18" charset="0"/>
                            </a:rPr>
                            <m:t>)</m:t>
                          </m:r>
                        </m:e>
                      </m:nary>
                    </m:oMath>
                  </m:oMathPara>
                </a14:m>
                <a:endParaRPr kumimoji="1" lang="en-US" altLang="ja-JP" sz="2400" dirty="0"/>
              </a:p>
            </p:txBody>
          </p:sp>
        </mc:Choice>
        <mc:Fallback xmlns="">
          <p:sp>
            <p:nvSpPr>
              <p:cNvPr id="19" name="テキスト ボックス 18">
                <a:extLst>
                  <a:ext uri="{FF2B5EF4-FFF2-40B4-BE49-F238E27FC236}">
                    <a16:creationId xmlns:a16="http://schemas.microsoft.com/office/drawing/2014/main" id="{4AF16057-4885-207F-5475-69E4F1AB33BF}"/>
                  </a:ext>
                </a:extLst>
              </p:cNvPr>
              <p:cNvSpPr txBox="1">
                <a:spLocks noRot="1" noChangeAspect="1" noMove="1" noResize="1" noEditPoints="1" noAdjustHandles="1" noChangeArrowheads="1" noChangeShapeType="1" noTextEdit="1"/>
              </p:cNvSpPr>
              <p:nvPr/>
            </p:nvSpPr>
            <p:spPr>
              <a:xfrm>
                <a:off x="297257" y="2736610"/>
                <a:ext cx="6842119" cy="1130631"/>
              </a:xfrm>
              <a:prstGeom prst="rect">
                <a:avLst/>
              </a:prstGeom>
              <a:blipFill>
                <a:blip r:embed="rId6"/>
                <a:stretch>
                  <a:fillRect t="-102222" b="-15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751C3A-B59A-B64A-E80B-9E9211EA648F}"/>
                  </a:ext>
                </a:extLst>
              </p:cNvPr>
              <p:cNvSpPr txBox="1"/>
              <p:nvPr/>
            </p:nvSpPr>
            <p:spPr>
              <a:xfrm>
                <a:off x="464563" y="4041358"/>
                <a:ext cx="11067240" cy="461665"/>
              </a:xfrm>
              <a:prstGeom prst="rect">
                <a:avLst/>
              </a:prstGeom>
              <a:noFill/>
            </p:spPr>
            <p:txBody>
              <a:bodyPr wrap="square" rtlCol="0">
                <a:spAutoFit/>
              </a:bodyPr>
              <a:lstStyle/>
              <a:p>
                <a:r>
                  <a:rPr kumimoji="1" lang="ja-JP" altLang="en-US" sz="2400"/>
                  <a:t>駐車場の有無</a:t>
                </a:r>
                <a14:m>
                  <m:oMath xmlns:m="http://schemas.openxmlformats.org/officeDocument/2006/math">
                    <m:r>
                      <a:rPr kumimoji="1" lang="en-US" altLang="ja-JP" sz="2400" b="0" i="1" smtClean="0">
                        <a:latin typeface="Cambria Math" panose="02040503050406030204" pitchFamily="18" charset="0"/>
                      </a:rPr>
                      <m:t>𝑝</m:t>
                    </m:r>
                  </m:oMath>
                </a14:m>
                <a:r>
                  <a:rPr kumimoji="1" lang="en-US" altLang="ja-JP" sz="2400" dirty="0"/>
                  <a:t>, </a:t>
                </a:r>
                <a:r>
                  <a:rPr kumimoji="1" lang="ja-JP" altLang="en-US" sz="2400"/>
                  <a:t>個室の有無</a:t>
                </a:r>
                <a14:m>
                  <m:oMath xmlns:m="http://schemas.openxmlformats.org/officeDocument/2006/math">
                    <m:r>
                      <a:rPr kumimoji="1" lang="en-US" altLang="ja-JP" sz="2400" b="0" i="1" smtClean="0">
                        <a:latin typeface="Cambria Math" panose="02040503050406030204" pitchFamily="18" charset="0"/>
                      </a:rPr>
                      <m:t>𝑟</m:t>
                    </m:r>
                  </m:oMath>
                </a14:m>
                <a:r>
                  <a:rPr kumimoji="1" lang="en-US" altLang="ja-JP" sz="2400" dirty="0"/>
                  <a:t>, </a:t>
                </a:r>
                <a:r>
                  <a:rPr kumimoji="1" lang="ja-JP" altLang="en-US" sz="2400"/>
                  <a:t>喫煙席の有無</a:t>
                </a:r>
                <a14:m>
                  <m:oMath xmlns:m="http://schemas.openxmlformats.org/officeDocument/2006/math">
                    <m:r>
                      <a:rPr kumimoji="1" lang="en-US" altLang="ja-JP" sz="2400" b="0" i="1" smtClean="0">
                        <a:latin typeface="Cambria Math" panose="02040503050406030204" pitchFamily="18" charset="0"/>
                      </a:rPr>
                      <m:t>𝑠</m:t>
                    </m:r>
                  </m:oMath>
                </a14:m>
                <a:r>
                  <a:rPr kumimoji="1" lang="en-US" altLang="ja-JP" sz="2400" dirty="0"/>
                  <a:t>, Wi-Fi</a:t>
                </a:r>
                <a:r>
                  <a:rPr kumimoji="1" lang="ja-JP" altLang="en-US" sz="2400"/>
                  <a:t>の有無</a:t>
                </a:r>
                <a14:m>
                  <m:oMath xmlns:m="http://schemas.openxmlformats.org/officeDocument/2006/math">
                    <m:r>
                      <a:rPr lang="en-US" altLang="ja-JP" sz="2400" b="0" i="1" smtClean="0">
                        <a:latin typeface="Cambria Math" panose="02040503050406030204" pitchFamily="18" charset="0"/>
                      </a:rPr>
                      <m:t>𝑤</m:t>
                    </m:r>
                  </m:oMath>
                </a14:m>
                <a:r>
                  <a:rPr kumimoji="1" lang="ja-JP" altLang="en-US" sz="2400"/>
                  <a:t>で分岐した時の利得</a:t>
                </a:r>
              </a:p>
            </p:txBody>
          </p:sp>
        </mc:Choice>
        <mc:Fallback xmlns="">
          <p:sp>
            <p:nvSpPr>
              <p:cNvPr id="3" name="テキスト ボックス 2">
                <a:extLst>
                  <a:ext uri="{FF2B5EF4-FFF2-40B4-BE49-F238E27FC236}">
                    <a16:creationId xmlns:a16="http://schemas.microsoft.com/office/drawing/2014/main" id="{A0751C3A-B59A-B64A-E80B-9E9211EA648F}"/>
                  </a:ext>
                </a:extLst>
              </p:cNvPr>
              <p:cNvSpPr txBox="1">
                <a:spLocks noRot="1" noChangeAspect="1" noMove="1" noResize="1" noEditPoints="1" noAdjustHandles="1" noChangeArrowheads="1" noChangeShapeType="1" noTextEdit="1"/>
              </p:cNvSpPr>
              <p:nvPr/>
            </p:nvSpPr>
            <p:spPr>
              <a:xfrm>
                <a:off x="464563" y="4041358"/>
                <a:ext cx="11067240" cy="461665"/>
              </a:xfrm>
              <a:prstGeom prst="rect">
                <a:avLst/>
              </a:prstGeom>
              <a:blipFill>
                <a:blip r:embed="rId7"/>
                <a:stretch>
                  <a:fillRect l="-802" t="-10811" r="-115" b="-297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40666AD-2735-E089-0512-001A0606E3DB}"/>
                  </a:ext>
                </a:extLst>
              </p:cNvPr>
              <p:cNvSpPr txBox="1"/>
              <p:nvPr/>
            </p:nvSpPr>
            <p:spPr>
              <a:xfrm>
                <a:off x="458095" y="4503023"/>
                <a:ext cx="4554655" cy="1569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rPr>
                        <m:t>𝐼</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𝑂</m:t>
                          </m:r>
                          <m:r>
                            <a:rPr lang="ja-JP" altLang="en-US" sz="240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𝑃</m:t>
                              </m:r>
                              <m:r>
                                <a:rPr lang="en-US" altLang="ja-JP" sz="2400" b="0" i="1" baseline="-25000" smtClean="0">
                                  <a:latin typeface="Cambria Math" panose="02040503050406030204" pitchFamily="18" charset="0"/>
                                </a:rPr>
                                <m:t>1</m:t>
                              </m:r>
                              <m:r>
                                <a:rPr lang="en-US" altLang="ja-JP" sz="2400" b="0" i="1" baseline="30000" smtClean="0">
                                  <a:latin typeface="Cambria Math" panose="02040503050406030204" pitchFamily="18" charset="0"/>
                                </a:rPr>
                                <m:t>𝑝</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𝑃</m:t>
                              </m:r>
                              <m:r>
                                <a:rPr lang="en-US" altLang="ja-JP" sz="2400" b="0" i="1" baseline="-25000" smtClean="0">
                                  <a:latin typeface="Cambria Math" panose="02040503050406030204" pitchFamily="18" charset="0"/>
                                </a:rPr>
                                <m:t>2</m:t>
                              </m:r>
                              <m:r>
                                <a:rPr lang="en-US" altLang="ja-JP" sz="2400" b="0" i="1" baseline="30000" smtClean="0">
                                  <a:latin typeface="Cambria Math" panose="02040503050406030204" pitchFamily="18" charset="0"/>
                                </a:rPr>
                                <m:t>𝑝</m:t>
                              </m:r>
                            </m:e>
                          </m:d>
                        </m:e>
                      </m:d>
                      <m:r>
                        <a:rPr kumimoji="1" lang="en-US" altLang="ja-JP" sz="2400" b="0" i="1" smtClean="0">
                          <a:latin typeface="Cambria Math" panose="02040503050406030204" pitchFamily="18" charset="0"/>
                        </a:rPr>
                        <m:t>=0.17</m:t>
                      </m:r>
                    </m:oMath>
                  </m:oMathPara>
                </a14:m>
                <a:endParaRPr lang="en-US" altLang="ja-JP" sz="2400" i="1" dirty="0">
                  <a:latin typeface="Cambria Math" panose="02040503050406030204" pitchFamily="18" charset="0"/>
                  <a:ea typeface="Cambria Math" panose="02040503050406030204" pitchFamily="18" charset="0"/>
                </a:endParaRPr>
              </a:p>
              <a:p>
                <a:endParaRPr lang="en-US" altLang="ja-JP"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𝑂</m:t>
                          </m:r>
                          <m:r>
                            <a:rPr lang="ja-JP" altLang="en-US"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𝑃</m:t>
                              </m:r>
                              <m:r>
                                <a:rPr lang="en-US" altLang="ja-JP" sz="2400" i="1" baseline="-25000">
                                  <a:latin typeface="Cambria Math" panose="02040503050406030204" pitchFamily="18" charset="0"/>
                                </a:rPr>
                                <m:t>1</m:t>
                              </m:r>
                              <m:r>
                                <a:rPr lang="en-US" altLang="ja-JP" sz="2400" b="0" i="1" baseline="30000" smtClean="0">
                                  <a:latin typeface="Cambria Math" panose="02040503050406030204" pitchFamily="18" charset="0"/>
                                </a:rPr>
                                <m:t>𝑟</m:t>
                              </m:r>
                              <m:r>
                                <a:rPr lang="en-US" altLang="ja-JP" sz="2400" i="1">
                                  <a:latin typeface="Cambria Math" panose="02040503050406030204" pitchFamily="18" charset="0"/>
                                </a:rPr>
                                <m:t>, </m:t>
                              </m:r>
                              <m:r>
                                <a:rPr lang="en-US" altLang="ja-JP" sz="2400" i="1">
                                  <a:latin typeface="Cambria Math" panose="02040503050406030204" pitchFamily="18" charset="0"/>
                                </a:rPr>
                                <m:t>𝑃</m:t>
                              </m:r>
                              <m:r>
                                <a:rPr lang="en-US" altLang="ja-JP" sz="2400" i="1" baseline="-25000">
                                  <a:latin typeface="Cambria Math" panose="02040503050406030204" pitchFamily="18" charset="0"/>
                                </a:rPr>
                                <m:t>2</m:t>
                              </m:r>
                              <m:r>
                                <a:rPr lang="en-US" altLang="ja-JP" sz="2400" b="0" i="1" baseline="30000" smtClean="0">
                                  <a:latin typeface="Cambria Math" panose="02040503050406030204" pitchFamily="18" charset="0"/>
                                </a:rPr>
                                <m:t>𝑟</m:t>
                              </m:r>
                            </m:e>
                          </m:d>
                        </m:e>
                      </m:d>
                      <m:r>
                        <a:rPr lang="en-US" altLang="ja-JP" sz="2400" b="0" i="1" smtClean="0">
                          <a:latin typeface="Cambria Math" panose="02040503050406030204" pitchFamily="18" charset="0"/>
                        </a:rPr>
                        <m:t>=0.02</m:t>
                      </m:r>
                    </m:oMath>
                  </m:oMathPara>
                </a14:m>
                <a:endParaRPr lang="en-US" altLang="ja-JP" sz="2400" b="0" i="1" dirty="0">
                  <a:latin typeface="Cambria Math" panose="02040503050406030204" pitchFamily="18" charset="0"/>
                </a:endParaRPr>
              </a:p>
              <a:p>
                <a:endParaRPr lang="en-US" altLang="ja-JP" sz="2400" i="1" dirty="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C40666AD-2735-E089-0512-001A0606E3DB}"/>
                  </a:ext>
                </a:extLst>
              </p:cNvPr>
              <p:cNvSpPr txBox="1">
                <a:spLocks noRot="1" noChangeAspect="1" noMove="1" noResize="1" noEditPoints="1" noAdjustHandles="1" noChangeArrowheads="1" noChangeShapeType="1" noTextEdit="1"/>
              </p:cNvSpPr>
              <p:nvPr/>
            </p:nvSpPr>
            <p:spPr>
              <a:xfrm>
                <a:off x="458095" y="4503023"/>
                <a:ext cx="4554655" cy="1569660"/>
              </a:xfrm>
              <a:prstGeom prst="rect">
                <a:avLst/>
              </a:prstGeom>
              <a:blipFill>
                <a:blip r:embed="rId8"/>
                <a:stretch>
                  <a:fillRect/>
                </a:stretch>
              </a:blipFill>
            </p:spPr>
            <p:txBody>
              <a:bodyPr/>
              <a:lstStyle/>
              <a:p>
                <a:r>
                  <a:rPr lang="ja-JP" altLang="en-US">
                    <a:noFill/>
                  </a:rPr>
                  <a:t> </a:t>
                </a:r>
              </a:p>
            </p:txBody>
          </p:sp>
        </mc:Fallback>
      </mc:AlternateContent>
      <p:sp>
        <p:nvSpPr>
          <p:cNvPr id="7" name="円/楕円 6">
            <a:extLst>
              <a:ext uri="{FF2B5EF4-FFF2-40B4-BE49-F238E27FC236}">
                <a16:creationId xmlns:a16="http://schemas.microsoft.com/office/drawing/2014/main" id="{B0A66207-8432-A5E5-F0F8-1E440A45D05B}"/>
              </a:ext>
            </a:extLst>
          </p:cNvPr>
          <p:cNvSpPr/>
          <p:nvPr/>
        </p:nvSpPr>
        <p:spPr>
          <a:xfrm>
            <a:off x="5771473" y="4449240"/>
            <a:ext cx="3911691" cy="60918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91C40C8-C0C1-F6E2-B248-44DE714FA7D8}"/>
              </a:ext>
            </a:extLst>
          </p:cNvPr>
          <p:cNvSpPr txBox="1"/>
          <p:nvPr/>
        </p:nvSpPr>
        <p:spPr>
          <a:xfrm>
            <a:off x="2224318" y="6246800"/>
            <a:ext cx="8047023" cy="461665"/>
          </a:xfrm>
          <a:prstGeom prst="rect">
            <a:avLst/>
          </a:prstGeom>
          <a:noFill/>
        </p:spPr>
        <p:txBody>
          <a:bodyPr wrap="square" rtlCol="0">
            <a:spAutoFit/>
          </a:bodyPr>
          <a:lstStyle/>
          <a:p>
            <a:r>
              <a:rPr kumimoji="1" lang="ja-JP" altLang="en-US" sz="2400" b="1"/>
              <a:t>ルートノードからの分割条件は</a:t>
            </a:r>
            <a:r>
              <a:rPr kumimoji="1" lang="en-US" altLang="ja-JP" sz="2400" b="1" dirty="0"/>
              <a:t>, </a:t>
            </a:r>
            <a:r>
              <a:rPr lang="ja-JP" altLang="en-US" sz="2400" b="1"/>
              <a:t>「喫煙席の有無」</a:t>
            </a:r>
            <a:endParaRPr kumimoji="1" lang="ja-JP" altLang="en-US" sz="2400" b="1"/>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0EB8D19-4406-5F64-163B-47ADF61A7ECB}"/>
                  </a:ext>
                </a:extLst>
              </p:cNvPr>
              <p:cNvSpPr txBox="1"/>
              <p:nvPr/>
            </p:nvSpPr>
            <p:spPr>
              <a:xfrm>
                <a:off x="5065538" y="4549189"/>
                <a:ext cx="5323562"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𝑂</m:t>
                          </m:r>
                          <m:r>
                            <a:rPr lang="ja-JP" altLang="en-US"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𝑃</m:t>
                              </m:r>
                              <m:r>
                                <a:rPr lang="en-US" altLang="ja-JP" sz="2400" i="1" baseline="-25000">
                                  <a:latin typeface="Cambria Math" panose="02040503050406030204" pitchFamily="18" charset="0"/>
                                </a:rPr>
                                <m:t>1</m:t>
                              </m:r>
                              <m:r>
                                <a:rPr lang="en-US" altLang="ja-JP" sz="2400" b="0" i="1" baseline="30000" smtClean="0">
                                  <a:latin typeface="Cambria Math" panose="02040503050406030204" pitchFamily="18" charset="0"/>
                                </a:rPr>
                                <m:t>𝑠</m:t>
                              </m:r>
                              <m:r>
                                <a:rPr lang="en-US" altLang="ja-JP" sz="2400" i="1">
                                  <a:latin typeface="Cambria Math" panose="02040503050406030204" pitchFamily="18" charset="0"/>
                                </a:rPr>
                                <m:t>, </m:t>
                              </m:r>
                              <m:r>
                                <a:rPr lang="en-US" altLang="ja-JP" sz="2400" i="1">
                                  <a:latin typeface="Cambria Math" panose="02040503050406030204" pitchFamily="18" charset="0"/>
                                </a:rPr>
                                <m:t>𝑃</m:t>
                              </m:r>
                              <m:r>
                                <a:rPr lang="en-US" altLang="ja-JP" sz="2400" i="1" baseline="-25000">
                                  <a:latin typeface="Cambria Math" panose="02040503050406030204" pitchFamily="18" charset="0"/>
                                </a:rPr>
                                <m:t>2</m:t>
                              </m:r>
                              <m:r>
                                <a:rPr lang="en-US" altLang="ja-JP" sz="2400" b="0" i="1" baseline="30000" smtClean="0">
                                  <a:latin typeface="Cambria Math" panose="02040503050406030204" pitchFamily="18" charset="0"/>
                                </a:rPr>
                                <m:t>𝑠</m:t>
                              </m:r>
                            </m:e>
                          </m:d>
                        </m:e>
                      </m:d>
                      <m:r>
                        <a:rPr lang="en-US" altLang="ja-JP" sz="2400" b="0" i="1" smtClean="0">
                          <a:latin typeface="Cambria Math" panose="02040503050406030204" pitchFamily="18" charset="0"/>
                        </a:rPr>
                        <m:t>=0.42</m:t>
                      </m:r>
                    </m:oMath>
                  </m:oMathPara>
                </a14:m>
                <a:endParaRPr kumimoji="1" lang="en-US" altLang="ja-JP" sz="2400" dirty="0"/>
              </a:p>
              <a:p>
                <a:endParaRPr lang="en-US" altLang="ja-JP" sz="2400" dirty="0"/>
              </a:p>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𝑂</m:t>
                          </m:r>
                          <m:r>
                            <a:rPr lang="ja-JP" altLang="en-US"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𝑃</m:t>
                              </m:r>
                              <m:r>
                                <a:rPr lang="en-US" altLang="ja-JP" sz="2400" i="1" baseline="-25000">
                                  <a:latin typeface="Cambria Math" panose="02040503050406030204" pitchFamily="18" charset="0"/>
                                </a:rPr>
                                <m:t>1</m:t>
                              </m:r>
                              <m:r>
                                <a:rPr lang="en-US" altLang="ja-JP" sz="2400" b="0" i="1" baseline="30000" smtClean="0">
                                  <a:latin typeface="Cambria Math" panose="02040503050406030204" pitchFamily="18" charset="0"/>
                                </a:rPr>
                                <m:t>𝑤</m:t>
                              </m:r>
                              <m:r>
                                <a:rPr lang="en-US" altLang="ja-JP" sz="2400" i="1">
                                  <a:latin typeface="Cambria Math" panose="02040503050406030204" pitchFamily="18" charset="0"/>
                                </a:rPr>
                                <m:t>, </m:t>
                              </m:r>
                              <m:r>
                                <a:rPr lang="en-US" altLang="ja-JP" sz="2400" i="1">
                                  <a:latin typeface="Cambria Math" panose="02040503050406030204" pitchFamily="18" charset="0"/>
                                </a:rPr>
                                <m:t>𝑃</m:t>
                              </m:r>
                              <m:r>
                                <a:rPr lang="en-US" altLang="ja-JP" sz="2400" i="1" baseline="-25000">
                                  <a:latin typeface="Cambria Math" panose="02040503050406030204" pitchFamily="18" charset="0"/>
                                </a:rPr>
                                <m:t>2</m:t>
                              </m:r>
                              <m:r>
                                <a:rPr lang="en-US" altLang="ja-JP" sz="2400" b="0" i="1" baseline="30000" smtClean="0">
                                  <a:latin typeface="Cambria Math" panose="02040503050406030204" pitchFamily="18" charset="0"/>
                                </a:rPr>
                                <m:t>𝑤</m:t>
                              </m:r>
                            </m:e>
                          </m:d>
                        </m:e>
                      </m:d>
                      <m:r>
                        <a:rPr lang="en-US" altLang="ja-JP" sz="2400" b="0" i="1" smtClean="0">
                          <a:latin typeface="Cambria Math" panose="02040503050406030204" pitchFamily="18" charset="0"/>
                        </a:rPr>
                        <m:t>=0.17</m:t>
                      </m:r>
                    </m:oMath>
                  </m:oMathPara>
                </a14:m>
                <a:endParaRPr kumimoji="1" lang="en-US" altLang="ja-JP" sz="2400" dirty="0"/>
              </a:p>
            </p:txBody>
          </p:sp>
        </mc:Choice>
        <mc:Fallback xmlns="">
          <p:sp>
            <p:nvSpPr>
              <p:cNvPr id="2" name="テキスト ボックス 1">
                <a:extLst>
                  <a:ext uri="{FF2B5EF4-FFF2-40B4-BE49-F238E27FC236}">
                    <a16:creationId xmlns:a16="http://schemas.microsoft.com/office/drawing/2014/main" id="{20EB8D19-4406-5F64-163B-47ADF61A7ECB}"/>
                  </a:ext>
                </a:extLst>
              </p:cNvPr>
              <p:cNvSpPr txBox="1">
                <a:spLocks noRot="1" noChangeAspect="1" noMove="1" noResize="1" noEditPoints="1" noAdjustHandles="1" noChangeArrowheads="1" noChangeShapeType="1" noTextEdit="1"/>
              </p:cNvSpPr>
              <p:nvPr/>
            </p:nvSpPr>
            <p:spPr>
              <a:xfrm>
                <a:off x="5065538" y="4549189"/>
                <a:ext cx="5323562" cy="1200329"/>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4354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318DB1-7BB8-A4A0-F8E0-7BA5D87779B1}"/>
                  </a:ext>
                </a:extLst>
              </p:cNvPr>
              <p:cNvSpPr txBox="1"/>
              <p:nvPr/>
            </p:nvSpPr>
            <p:spPr>
              <a:xfrm>
                <a:off x="231648" y="342582"/>
                <a:ext cx="11655551" cy="6825458"/>
              </a:xfrm>
              <a:prstGeom prst="rect">
                <a:avLst/>
              </a:prstGeom>
              <a:noFill/>
            </p:spPr>
            <p:txBody>
              <a:bodyPr wrap="square" rtlCol="0">
                <a:spAutoFit/>
              </a:bodyPr>
              <a:lstStyle/>
              <a:p>
                <a:r>
                  <a:rPr kumimoji="1" lang="ja-JP" altLang="en-US" sz="2400" b="1" u="sng"/>
                  <a:t>ロジスティック回帰</a:t>
                </a:r>
                <a:endParaRPr kumimoji="1" lang="en-US" altLang="ja-JP" sz="2400" b="1" u="sng" dirty="0"/>
              </a:p>
              <a:p>
                <a:endParaRPr lang="en-US" altLang="ja-JP" sz="2400" dirty="0"/>
              </a:p>
              <a:p>
                <a:r>
                  <a:rPr kumimoji="1" lang="ja-JP" altLang="en-US" sz="2400"/>
                  <a:t>特徴量とそれぞれの重みをかけたものの総和を計算し</a:t>
                </a:r>
                <a:r>
                  <a:rPr kumimoji="1" lang="en-US" altLang="ja-JP" sz="2400" dirty="0"/>
                  <a:t>,</a:t>
                </a:r>
                <a:r>
                  <a:rPr kumimoji="1" lang="ja-JP" altLang="en-US" sz="2400"/>
                  <a:t>シグイモイド関数</a:t>
                </a:r>
                <a:r>
                  <a:rPr kumimoji="1" lang="en-US" altLang="ja-JP" sz="2400" dirty="0"/>
                  <a:t> </a:t>
                </a:r>
                <a14:m>
                  <m:oMath xmlns:m="http://schemas.openxmlformats.org/officeDocument/2006/math">
                    <m:r>
                      <a:rPr lang="en-US" altLang="ja-JP" sz="2400" i="1">
                        <a:latin typeface="Cambria Math" panose="02040503050406030204" pitchFamily="18" charset="0"/>
                        <a:ea typeface="Cambria Math" panose="02040503050406030204" pitchFamily="18" charset="0"/>
                      </a:rPr>
                      <m:t>𝜎</m:t>
                    </m:r>
                  </m:oMath>
                </a14:m>
                <a:r>
                  <a:rPr kumimoji="1" lang="en-US" altLang="ja-JP" sz="2400" dirty="0"/>
                  <a:t> </a:t>
                </a:r>
                <a:r>
                  <a:rPr kumimoji="1" lang="ja-JP" altLang="en-US" sz="2400"/>
                  <a:t>を通して</a:t>
                </a:r>
                <a:r>
                  <a:rPr kumimoji="1" lang="en-US" altLang="ja-JP" sz="2400" dirty="0"/>
                  <a:t>, </a:t>
                </a:r>
                <a:r>
                  <a:rPr kumimoji="1" lang="ja-JP" altLang="en-US" sz="2400"/>
                  <a:t>陽性クラスに属する確率</a:t>
                </a:r>
                <a:r>
                  <a:rPr kumimoji="1" lang="en-US" altLang="ja-JP" sz="2400" dirty="0"/>
                  <a:t> </a:t>
                </a:r>
                <a14:m>
                  <m:oMath xmlns:m="http://schemas.openxmlformats.org/officeDocument/2006/math">
                    <m:acc>
                      <m:accPr>
                        <m:chr m:val="̂"/>
                        <m:ctrlPr>
                          <a:rPr kumimoji="1" lang="en-US" altLang="ja-JP" sz="2400" b="1" i="1" smtClean="0">
                            <a:latin typeface="Cambria Math" panose="02040503050406030204" pitchFamily="18" charset="0"/>
                          </a:rPr>
                        </m:ctrlPr>
                      </m:accPr>
                      <m:e>
                        <m:r>
                          <a:rPr kumimoji="1" lang="en-US" altLang="ja-JP" sz="2400" b="1" i="1" smtClean="0">
                            <a:latin typeface="Cambria Math" panose="02040503050406030204" pitchFamily="18" charset="0"/>
                          </a:rPr>
                          <m:t>𝒑</m:t>
                        </m:r>
                        <m:r>
                          <a:rPr kumimoji="1" lang="en-US" altLang="ja-JP" sz="2400" b="1" i="1" smtClean="0">
                            <a:latin typeface="Cambria Math" panose="02040503050406030204" pitchFamily="18" charset="0"/>
                          </a:rPr>
                          <m:t> </m:t>
                        </m:r>
                      </m:e>
                    </m:acc>
                  </m:oMath>
                </a14:m>
                <a:r>
                  <a:rPr kumimoji="1" lang="en-US" altLang="ja-JP" sz="2400" dirty="0"/>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0</m:t>
                    </m:r>
                    <m:r>
                      <a:rPr lang="en-US" altLang="ja-JP" sz="240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𝑝</m:t>
                        </m:r>
                        <m:r>
                          <a:rPr lang="en-US" altLang="ja-JP" sz="2400" i="1">
                            <a:latin typeface="Cambria Math" panose="02040503050406030204" pitchFamily="18" charset="0"/>
                          </a:rPr>
                          <m:t> </m:t>
                        </m:r>
                      </m:e>
                    </m:acc>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kumimoji="1" lang="en-US" altLang="ja-JP" sz="2400" dirty="0"/>
                  <a:t>)</a:t>
                </a:r>
                <a:r>
                  <a:rPr kumimoji="1" lang="ja-JP" altLang="en-US" sz="2400"/>
                  <a:t>を計算する</a:t>
                </a:r>
                <a:r>
                  <a:rPr kumimoji="1" lang="en-US" altLang="ja-JP" sz="2400" dirty="0"/>
                  <a:t>.</a:t>
                </a:r>
                <a:endParaRPr lang="en-US" altLang="ja-JP" sz="2400" dirty="0"/>
              </a:p>
              <a:p>
                <a:endParaRPr kumimoji="1"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a:t>重み</a:t>
                </a:r>
                <a:r>
                  <a:rPr lang="en-US" altLang="ja-JP" sz="2400" dirty="0"/>
                  <a:t> </a:t>
                </a:r>
                <a14:m>
                  <m:oMath xmlns:m="http://schemas.openxmlformats.org/officeDocument/2006/math">
                    <m:r>
                      <a:rPr lang="en-US" altLang="ja-JP" sz="2400" i="1" dirty="0">
                        <a:latin typeface="Cambria Math" panose="02040503050406030204" pitchFamily="18" charset="0"/>
                      </a:rPr>
                      <m:t>𝑤</m:t>
                    </m:r>
                    <m:r>
                      <a:rPr lang="en-US" altLang="ja-JP" sz="2400" b="0" i="1" dirty="0" smtClean="0">
                        <a:latin typeface="Cambria Math" panose="02040503050406030204" pitchFamily="18" charset="0"/>
                      </a:rPr>
                      <m:t>(0≤</m:t>
                    </m:r>
                    <m:r>
                      <a:rPr lang="en-US" altLang="ja-JP" sz="2400" b="0" i="1" dirty="0" smtClean="0">
                        <a:latin typeface="Cambria Math" panose="02040503050406030204" pitchFamily="18" charset="0"/>
                      </a:rPr>
                      <m:t>𝑖</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𝑛</m:t>
                    </m:r>
                    <m:r>
                      <a:rPr lang="en-US" altLang="ja-JP" sz="2400" b="0" i="1" dirty="0" smtClean="0">
                        <a:latin typeface="Cambria Math" panose="02040503050406030204" pitchFamily="18" charset="0"/>
                      </a:rPr>
                      <m:t>)</m:t>
                    </m:r>
                  </m:oMath>
                </a14:m>
                <a:r>
                  <a:rPr lang="ja-JP" altLang="en-US" sz="2400"/>
                  <a:t>は</a:t>
                </a:r>
                <a:r>
                  <a:rPr lang="en-US" altLang="ja-JP" sz="2400" dirty="0"/>
                  <a:t>, </a:t>
                </a:r>
                <a:r>
                  <a:rPr lang="ja-JP" altLang="en-US" sz="2400" b="1"/>
                  <a:t>交差エントロピー損失関数</a:t>
                </a:r>
                <a:r>
                  <a:rPr lang="ja-JP" altLang="en-US" sz="2400"/>
                  <a:t>を用いた</a:t>
                </a:r>
                <a:r>
                  <a:rPr lang="ja-JP" altLang="en-US" sz="2400" b="1"/>
                  <a:t>勾配降下法</a:t>
                </a:r>
                <a:r>
                  <a:rPr lang="ja-JP" altLang="en-US" sz="2400"/>
                  <a:t>で最適化される</a:t>
                </a:r>
                <a:r>
                  <a:rPr lang="en-US" altLang="ja-JP" sz="2400" dirty="0"/>
                  <a:t>.</a:t>
                </a:r>
              </a:p>
              <a:p>
                <a:r>
                  <a:rPr lang="ja-JP" altLang="en-US" sz="2400"/>
                  <a:t>これを元に</a:t>
                </a:r>
                <a:r>
                  <a:rPr lang="en-US" altLang="ja-JP" sz="2400" dirty="0"/>
                  <a:t>,	</a:t>
                </a:r>
                <a:r>
                  <a:rPr lang="ja-JP" altLang="en-US" sz="2400"/>
                  <a:t>予測ラベル</a:t>
                </a:r>
                <a:r>
                  <a:rPr lang="en-US" altLang="ja-JP" sz="2400" dirty="0"/>
                  <a:t> </a:t>
                </a:r>
                <a14:m>
                  <m:oMath xmlns:m="http://schemas.openxmlformats.org/officeDocument/2006/math">
                    <m:acc>
                      <m:accPr>
                        <m:chr m:val="̂"/>
                        <m:ctrlPr>
                          <a:rPr kumimoji="1" lang="ja-JP" altLang="en-US" sz="2400" b="1" i="1" smtClean="0">
                            <a:latin typeface="Cambria Math" panose="02040503050406030204" pitchFamily="18" charset="0"/>
                          </a:rPr>
                        </m:ctrlPr>
                      </m:accPr>
                      <m:e>
                        <m:r>
                          <a:rPr kumimoji="1" lang="en-US" altLang="ja-JP" sz="2400" b="1" i="1" smtClean="0">
                            <a:latin typeface="Cambria Math" panose="02040503050406030204" pitchFamily="18" charset="0"/>
                          </a:rPr>
                          <m:t>𝒚</m:t>
                        </m:r>
                      </m:e>
                    </m:acc>
                  </m:oMath>
                </a14:m>
                <a:r>
                  <a:rPr lang="en-US" altLang="ja-JP" sz="2400" dirty="0"/>
                  <a:t> </a:t>
                </a:r>
                <a:r>
                  <a:rPr lang="ja-JP" altLang="en-US" sz="2400"/>
                  <a:t>が以下のように定義される</a:t>
                </a:r>
                <a:r>
                  <a:rPr lang="en-US" altLang="ja-JP" sz="2400" dirty="0"/>
                  <a:t>.	</a:t>
                </a:r>
              </a:p>
              <a:p>
                <a:r>
                  <a:rPr lang="en-US" altLang="ja-JP" sz="2400" dirty="0"/>
                  <a:t>	</a:t>
                </a:r>
              </a:p>
              <a:p>
                <a:pPr/>
                <a14:m>
                  <m:oMathPara xmlns:m="http://schemas.openxmlformats.org/officeDocument/2006/math">
                    <m:oMathParaPr>
                      <m:jc m:val="centerGroup"/>
                    </m:oMathParaPr>
                    <m:oMath xmlns:m="http://schemas.openxmlformats.org/officeDocument/2006/math">
                      <m:acc>
                        <m:accPr>
                          <m:chr m:val="̂"/>
                          <m:ctrlPr>
                            <a:rPr kumimoji="1" lang="ja-JP" altLang="en-US" sz="2400" b="1" i="1" smtClean="0">
                              <a:latin typeface="Cambria Math" panose="02040503050406030204" pitchFamily="18" charset="0"/>
                            </a:rPr>
                          </m:ctrlPr>
                        </m:accPr>
                        <m:e>
                          <m:r>
                            <a:rPr kumimoji="1" lang="en-US" altLang="ja-JP" sz="2400" b="1" i="1" smtClean="0">
                              <a:latin typeface="Cambria Math" panose="02040503050406030204" pitchFamily="18" charset="0"/>
                            </a:rPr>
                            <m:t>𝒚</m:t>
                          </m:r>
                        </m:e>
                      </m:acc>
                      <m:r>
                        <a:rPr kumimoji="1" lang="en-US" altLang="ja-JP" sz="2400" b="0" i="1" smtClean="0">
                          <a:latin typeface="Cambria Math" panose="02040503050406030204" pitchFamily="18" charset="0"/>
                        </a:rPr>
                        <m:t>= </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𝑖𝑓</m:t>
                              </m:r>
                              <m:r>
                                <a:rPr kumimoji="1" lang="en-US" altLang="ja-JP" sz="2400" b="0" i="1" smtClean="0">
                                  <a:latin typeface="Cambria Math" panose="02040503050406030204" pitchFamily="18" charset="0"/>
                                </a:rPr>
                                <m:t>   </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𝑝</m:t>
                                  </m:r>
                                  <m:r>
                                    <a:rPr lang="en-US" altLang="ja-JP" sz="2400" i="1">
                                      <a:latin typeface="Cambria Math" panose="02040503050406030204" pitchFamily="18" charset="0"/>
                                    </a:rPr>
                                    <m:t> </m:t>
                                  </m:r>
                                </m:e>
                              </m:acc>
                              <m:r>
                                <a:rPr lang="en-US" altLang="ja-JP" sz="2400" i="1" dirty="0">
                                  <a:latin typeface="Cambria Math" panose="02040503050406030204" pitchFamily="18" charset="0"/>
                                </a:rPr>
                                <m:t>≤</m:t>
                              </m:r>
                              <m:r>
                                <m:rPr>
                                  <m:nor/>
                                </m:rPr>
                                <a:rPr lang="en-US" altLang="ja-JP" sz="2400" dirty="0"/>
                                <m:t>0.5</m:t>
                              </m:r>
                            </m:e>
                            <m:e>
                              <m:r>
                                <a:rPr kumimoji="1" lang="en-US" altLang="ja-JP" sz="2400" b="0" i="1" smtClean="0">
                                  <a:latin typeface="Cambria Math" panose="02040503050406030204" pitchFamily="18" charset="0"/>
                                </a:rPr>
                                <m:t>1          </m:t>
                              </m:r>
                              <m:r>
                                <a:rPr lang="en-US" altLang="ja-JP" sz="2400" i="1">
                                  <a:latin typeface="Cambria Math" panose="02040503050406030204" pitchFamily="18" charset="0"/>
                                </a:rPr>
                                <m:t>𝑖𝑓</m:t>
                              </m:r>
                              <m:r>
                                <a:rPr lang="en-US" altLang="ja-JP" sz="2400" b="0" i="1" smtClean="0">
                                  <a:latin typeface="Cambria Math" panose="02040503050406030204" pitchFamily="18" charset="0"/>
                                </a:rPr>
                                <m:t>    </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𝑝</m:t>
                                  </m:r>
                                  <m:r>
                                    <a:rPr lang="en-US" altLang="ja-JP" sz="2400" i="1">
                                      <a:latin typeface="Cambria Math" panose="02040503050406030204" pitchFamily="18" charset="0"/>
                                    </a:rPr>
                                    <m:t> </m:t>
                                  </m:r>
                                </m:e>
                              </m:acc>
                              <m:r>
                                <m:rPr>
                                  <m:nor/>
                                </m:rPr>
                                <a:rPr lang="en-US" altLang="ja-JP" sz="2400" dirty="0"/>
                                <m:t> </m:t>
                              </m:r>
                              <m:r>
                                <m:rPr>
                                  <m:nor/>
                                </m:rPr>
                                <a:rPr lang="en-US" altLang="ja-JP" sz="2400" b="0" i="0" dirty="0" smtClean="0"/>
                                <m:t>&gt;</m:t>
                              </m:r>
                              <m:r>
                                <m:rPr>
                                  <m:nor/>
                                </m:rPr>
                                <a:rPr lang="en-US" altLang="ja-JP" sz="2400" dirty="0"/>
                                <m:t> 0.5</m:t>
                              </m:r>
                            </m:e>
                          </m:eqArr>
                        </m:e>
                      </m:d>
                    </m:oMath>
                  </m:oMathPara>
                </a14:m>
                <a:endParaRPr kumimoji="1" lang="en-US" altLang="ja-JP" sz="2400" dirty="0"/>
              </a:p>
              <a:p>
                <a:endParaRPr kumimoji="1" lang="en-US" altLang="ja-JP" sz="2400" dirty="0"/>
              </a:p>
            </p:txBody>
          </p:sp>
        </mc:Choice>
        <mc:Fallback xmlns="">
          <p:sp>
            <p:nvSpPr>
              <p:cNvPr id="4" name="テキスト ボックス 3">
                <a:extLst>
                  <a:ext uri="{FF2B5EF4-FFF2-40B4-BE49-F238E27FC236}">
                    <a16:creationId xmlns:a16="http://schemas.microsoft.com/office/drawing/2014/main" id="{A0318DB1-7BB8-A4A0-F8E0-7BA5D87779B1}"/>
                  </a:ext>
                </a:extLst>
              </p:cNvPr>
              <p:cNvSpPr txBox="1">
                <a:spLocks noRot="1" noChangeAspect="1" noMove="1" noResize="1" noEditPoints="1" noAdjustHandles="1" noChangeArrowheads="1" noChangeShapeType="1" noTextEdit="1"/>
              </p:cNvSpPr>
              <p:nvPr/>
            </p:nvSpPr>
            <p:spPr>
              <a:xfrm>
                <a:off x="231648" y="342582"/>
                <a:ext cx="11655551" cy="6825458"/>
              </a:xfrm>
              <a:prstGeom prst="rect">
                <a:avLst/>
              </a:prstGeom>
              <a:blipFill>
                <a:blip r:embed="rId3"/>
                <a:stretch>
                  <a:fillRect l="-871" t="-557" r="-2176" b="-328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ED89F5A-A9E3-11EF-2F18-C672DDDADE75}"/>
                  </a:ext>
                </a:extLst>
              </p:cNvPr>
              <p:cNvSpPr txBox="1"/>
              <p:nvPr/>
            </p:nvSpPr>
            <p:spPr>
              <a:xfrm>
                <a:off x="877824" y="2008867"/>
                <a:ext cx="10204704" cy="2548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𝜎</m:t>
                      </m:r>
                      <m:d>
                        <m:dPr>
                          <m:ctrlPr>
                            <a:rPr kumimoji="1" lang="en-US" altLang="ja-JP" sz="2400" b="0" i="1" smtClean="0">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𝑡</m:t>
                          </m:r>
                        </m:e>
                      </m:d>
                      <m:r>
                        <a:rPr kumimoji="1" lang="en-US" altLang="ja-JP" sz="2400" b="0" i="1" smtClean="0">
                          <a:latin typeface="Cambria Math" panose="02040503050406030204" pitchFamily="18" charset="0"/>
                          <a:ea typeface="Cambria Math" panose="02040503050406030204" pitchFamily="18" charset="0"/>
                        </a:rPr>
                        <m:t>= </m:t>
                      </m:r>
                      <m:f>
                        <m:fPr>
                          <m:ctrlPr>
                            <a:rPr kumimoji="1" lang="en-US" altLang="ja-JP" sz="2400" b="0" i="1" smtClean="0">
                              <a:latin typeface="Cambria Math" panose="02040503050406030204" pitchFamily="18" charset="0"/>
                              <a:ea typeface="Cambria Math" panose="02040503050406030204" pitchFamily="18" charset="0"/>
                            </a:rPr>
                          </m:ctrlPr>
                        </m:fPr>
                        <m:num>
                          <m:r>
                            <a:rPr kumimoji="1" lang="en-US" altLang="ja-JP" sz="2400" b="0" i="1" smtClean="0">
                              <a:latin typeface="Cambria Math" panose="02040503050406030204" pitchFamily="18" charset="0"/>
                              <a:ea typeface="Cambria Math" panose="02040503050406030204" pitchFamily="18" charset="0"/>
                            </a:rPr>
                            <m:t>1</m:t>
                          </m:r>
                        </m:num>
                        <m:den>
                          <m:r>
                            <a:rPr kumimoji="1" lang="en-US" altLang="ja-JP" sz="2400" b="0" i="1" smtClean="0">
                              <a:latin typeface="Cambria Math" panose="02040503050406030204" pitchFamily="18" charset="0"/>
                              <a:ea typeface="Cambria Math" panose="02040503050406030204" pitchFamily="18" charset="0"/>
                            </a:rPr>
                            <m:t>1+</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𝑒</m:t>
                              </m:r>
                            </m:e>
                            <m:sup>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𝑡</m:t>
                              </m:r>
                            </m:sup>
                          </m:sSup>
                        </m:den>
                      </m:f>
                    </m:oMath>
                  </m:oMathPara>
                </a14:m>
                <a:endParaRPr kumimoji="1" lang="en-US" altLang="ja-JP" sz="2400" dirty="0"/>
              </a:p>
              <a:p>
                <a:endParaRPr kumimoji="1" lang="en-US" altLang="ja-JP" sz="2400" i="1" dirty="0">
                  <a:latin typeface="Cambria Math" panose="02040503050406030204" pitchFamily="18" charset="0"/>
                </a:endParaRPr>
              </a:p>
              <a:p>
                <a:r>
                  <a:rPr kumimoji="1" lang="en-US" altLang="ja-JP" sz="2400" dirty="0"/>
                  <a:t>				</a:t>
                </a:r>
                <a14:m>
                  <m:oMath xmlns:m="http://schemas.openxmlformats.org/officeDocument/2006/math">
                    <m:acc>
                      <m:accPr>
                        <m:chr m:val="̂"/>
                        <m:ctrlPr>
                          <a:rPr kumimoji="1" lang="en-US" altLang="ja-JP" sz="2400" b="1" i="1" smtClean="0">
                            <a:latin typeface="Cambria Math" panose="02040503050406030204" pitchFamily="18" charset="0"/>
                          </a:rPr>
                        </m:ctrlPr>
                      </m:accPr>
                      <m:e>
                        <m:r>
                          <a:rPr kumimoji="1" lang="en-US" altLang="ja-JP" sz="2400" b="1" i="1" smtClean="0">
                            <a:latin typeface="Cambria Math" panose="02040503050406030204" pitchFamily="18" charset="0"/>
                          </a:rPr>
                          <m:t>𝒑</m:t>
                        </m:r>
                        <m:r>
                          <a:rPr kumimoji="1" lang="en-US" altLang="ja-JP" sz="2400" b="1" i="1" smtClean="0">
                            <a:latin typeface="Cambria Math" panose="02040503050406030204" pitchFamily="18" charset="0"/>
                          </a:rPr>
                          <m:t> </m:t>
                        </m:r>
                      </m:e>
                    </m:acc>
                    <m:r>
                      <a:rPr kumimoji="1"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𝜎</m:t>
                    </m:r>
                    <m:r>
                      <a:rPr lang="en-US" altLang="ja-JP" sz="2400" b="0" i="1" smtClean="0">
                        <a:latin typeface="Cambria Math" panose="02040503050406030204" pitchFamily="18" charset="0"/>
                        <a:ea typeface="Cambria Math" panose="02040503050406030204" pitchFamily="18" charset="0"/>
                      </a:rPr>
                      <m:t>(</m:t>
                    </m:r>
                    <m:nary>
                      <m:naryPr>
                        <m:chr m:val="∑"/>
                        <m:ctrlPr>
                          <a:rPr lang="en-US" altLang="ja-JP" sz="2400" i="1" dirty="0">
                            <a:latin typeface="Cambria Math" panose="02040503050406030204" pitchFamily="18" charset="0"/>
                          </a:rPr>
                        </m:ctrlPr>
                      </m:naryPr>
                      <m:sub>
                        <m:r>
                          <m:rPr>
                            <m:brk m:alnAt="23"/>
                          </m:rPr>
                          <a:rPr lang="en-US" altLang="ja-JP" sz="2400" i="1" dirty="0">
                            <a:latin typeface="Cambria Math" panose="02040503050406030204" pitchFamily="18" charset="0"/>
                          </a:rPr>
                          <m:t>𝑖</m:t>
                        </m:r>
                        <m:r>
                          <a:rPr lang="en-US" altLang="ja-JP" sz="2400" i="1" dirty="0">
                            <a:latin typeface="Cambria Math" panose="02040503050406030204" pitchFamily="18" charset="0"/>
                          </a:rPr>
                          <m:t>=0</m:t>
                        </m:r>
                      </m:sub>
                      <m:sup>
                        <m:r>
                          <a:rPr lang="en-US" altLang="ja-JP" sz="2400" i="1" dirty="0">
                            <a:latin typeface="Cambria Math" panose="02040503050406030204" pitchFamily="18" charset="0"/>
                          </a:rPr>
                          <m:t>𝑛</m:t>
                        </m:r>
                      </m:sup>
                      <m:e>
                        <m:r>
                          <a:rPr lang="en-US" altLang="ja-JP" sz="2400" i="1" dirty="0">
                            <a:latin typeface="Cambria Math" panose="02040503050406030204" pitchFamily="18" charset="0"/>
                          </a:rPr>
                          <m:t>𝑤</m:t>
                        </m:r>
                        <m:r>
                          <a:rPr lang="en-US" altLang="ja-JP" sz="2400" i="1" baseline="-25000" dirty="0">
                            <a:latin typeface="Cambria Math" panose="02040503050406030204" pitchFamily="18" charset="0"/>
                          </a:rPr>
                          <m:t>𝑖</m:t>
                        </m:r>
                        <m:r>
                          <a:rPr lang="en-US" altLang="ja-JP" sz="2400" i="1" dirty="0">
                            <a:latin typeface="Cambria Math" panose="02040503050406030204" pitchFamily="18" charset="0"/>
                          </a:rPr>
                          <m:t>𝑥</m:t>
                        </m:r>
                        <m:r>
                          <a:rPr lang="en-US" altLang="ja-JP" sz="2400" i="1" baseline="-25000" dirty="0">
                            <a:latin typeface="Cambria Math" panose="02040503050406030204" pitchFamily="18" charset="0"/>
                          </a:rPr>
                          <m:t>𝑖</m:t>
                        </m:r>
                      </m:e>
                    </m:nary>
                  </m:oMath>
                </a14:m>
                <a:r>
                  <a:rPr lang="en-US" altLang="ja-JP" sz="2400" dirty="0"/>
                  <a:t>) </a:t>
                </a:r>
              </a:p>
              <a:p>
                <a:r>
                  <a:rPr lang="en-US" altLang="ja-JP" sz="2400" dirty="0"/>
                  <a:t>	</a:t>
                </a:r>
                <a:endParaRPr lang="en-US" altLang="ja-JP" sz="2400" i="1" dirty="0">
                  <a:latin typeface="Cambria Math" panose="02040503050406030204" pitchFamily="18" charset="0"/>
                </a:endParaRPr>
              </a:p>
              <a:p>
                <a:r>
                  <a:rPr lang="en-US" altLang="ja-JP" sz="2400" dirty="0"/>
                  <a:t>	</a:t>
                </a:r>
                <a14:m>
                  <m:oMath xmlns:m="http://schemas.openxmlformats.org/officeDocument/2006/math">
                    <m:r>
                      <a:rPr lang="en-US" altLang="ja-JP" sz="2400" i="1" dirty="0">
                        <a:latin typeface="Cambria Math" panose="02040503050406030204" pitchFamily="18" charset="0"/>
                      </a:rPr>
                      <m:t>𝑛</m:t>
                    </m:r>
                  </m:oMath>
                </a14:m>
                <a:r>
                  <a:rPr lang="en-US" altLang="ja-JP" sz="2400" dirty="0"/>
                  <a:t>: </a:t>
                </a:r>
                <a:r>
                  <a:rPr lang="ja-JP" altLang="en-US" sz="2400"/>
                  <a:t>特徴量の数</a:t>
                </a:r>
                <a:r>
                  <a:rPr lang="en-US" altLang="ja-JP" sz="2400" dirty="0"/>
                  <a:t>	</a:t>
                </a:r>
                <a14:m>
                  <m:oMath xmlns:m="http://schemas.openxmlformats.org/officeDocument/2006/math">
                    <m:r>
                      <a:rPr lang="en-US" altLang="ja-JP" sz="2400" i="1" dirty="0">
                        <a:latin typeface="Cambria Math" panose="02040503050406030204" pitchFamily="18" charset="0"/>
                      </a:rPr>
                      <m:t>𝑥</m:t>
                    </m:r>
                    <m:r>
                      <a:rPr lang="en-US" altLang="ja-JP" sz="2400" i="1" baseline="-25000" dirty="0">
                        <a:latin typeface="Cambria Math" panose="02040503050406030204" pitchFamily="18" charset="0"/>
                      </a:rPr>
                      <m:t>𝑖</m:t>
                    </m:r>
                  </m:oMath>
                </a14:m>
                <a:r>
                  <a:rPr lang="en-US" altLang="ja-JP" sz="2400" dirty="0"/>
                  <a:t>: </a:t>
                </a:r>
                <a14:m>
                  <m:oMath xmlns:m="http://schemas.openxmlformats.org/officeDocument/2006/math">
                    <m:r>
                      <m:rPr>
                        <m:brk m:alnAt="23"/>
                      </m:rPr>
                      <a:rPr lang="en-US" altLang="ja-JP" sz="2400" i="1" dirty="0">
                        <a:latin typeface="Cambria Math" panose="02040503050406030204" pitchFamily="18" charset="0"/>
                      </a:rPr>
                      <m:t>𝑖</m:t>
                    </m:r>
                  </m:oMath>
                </a14:m>
                <a:r>
                  <a:rPr lang="ja-JP" altLang="en-US" sz="2400"/>
                  <a:t>番目の特徴量</a:t>
                </a:r>
                <a:r>
                  <a:rPr lang="en-US" altLang="ja-JP" sz="2400" dirty="0"/>
                  <a:t>	</a:t>
                </a:r>
                <a14:m>
                  <m:oMath xmlns:m="http://schemas.openxmlformats.org/officeDocument/2006/math">
                    <m:r>
                      <a:rPr lang="en-US" altLang="ja-JP" sz="2400" i="1" dirty="0">
                        <a:latin typeface="Cambria Math" panose="02040503050406030204" pitchFamily="18" charset="0"/>
                      </a:rPr>
                      <m:t>𝑤</m:t>
                    </m:r>
                    <m:r>
                      <a:rPr lang="en-US" altLang="ja-JP" sz="2400" i="1" baseline="-25000" dirty="0">
                        <a:latin typeface="Cambria Math" panose="02040503050406030204" pitchFamily="18" charset="0"/>
                      </a:rPr>
                      <m:t>𝑖</m:t>
                    </m:r>
                  </m:oMath>
                </a14:m>
                <a:r>
                  <a:rPr lang="en-US" altLang="ja-JP" sz="2400" dirty="0"/>
                  <a:t>:  </a:t>
                </a:r>
                <a14:m>
                  <m:oMath xmlns:m="http://schemas.openxmlformats.org/officeDocument/2006/math">
                    <m:r>
                      <m:rPr>
                        <m:brk m:alnAt="23"/>
                      </m:rPr>
                      <a:rPr lang="en-US" altLang="ja-JP" sz="2400" i="1" dirty="0">
                        <a:latin typeface="Cambria Math" panose="02040503050406030204" pitchFamily="18" charset="0"/>
                      </a:rPr>
                      <m:t>𝑖</m:t>
                    </m:r>
                  </m:oMath>
                </a14:m>
                <a:r>
                  <a:rPr lang="ja-JP" altLang="en-US" sz="2400"/>
                  <a:t>番目の特徴量の重み</a:t>
                </a:r>
                <a:endParaRPr lang="en-US" altLang="ja-JP" sz="2400" dirty="0"/>
              </a:p>
              <a:p>
                <a:endParaRPr kumimoji="1" lang="ja-JP" altLang="en-US"/>
              </a:p>
            </p:txBody>
          </p:sp>
        </mc:Choice>
        <mc:Fallback xmlns="">
          <p:sp>
            <p:nvSpPr>
              <p:cNvPr id="2" name="テキスト ボックス 1">
                <a:extLst>
                  <a:ext uri="{FF2B5EF4-FFF2-40B4-BE49-F238E27FC236}">
                    <a16:creationId xmlns:a16="http://schemas.microsoft.com/office/drawing/2014/main" id="{FED89F5A-A9E3-11EF-2F18-C672DDDADE75}"/>
                  </a:ext>
                </a:extLst>
              </p:cNvPr>
              <p:cNvSpPr txBox="1">
                <a:spLocks noRot="1" noChangeAspect="1" noMove="1" noResize="1" noEditPoints="1" noAdjustHandles="1" noChangeArrowheads="1" noChangeShapeType="1" noTextEdit="1"/>
              </p:cNvSpPr>
              <p:nvPr/>
            </p:nvSpPr>
            <p:spPr>
              <a:xfrm>
                <a:off x="877824" y="2008867"/>
                <a:ext cx="10204704" cy="2548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154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3E0933F-0D92-B918-F020-175140D7CC63}"/>
              </a:ext>
            </a:extLst>
          </p:cNvPr>
          <p:cNvSpPr>
            <a:spLocks noGrp="1"/>
          </p:cNvSpPr>
          <p:nvPr>
            <p:ph idx="1"/>
          </p:nvPr>
        </p:nvSpPr>
        <p:spPr>
          <a:xfrm>
            <a:off x="751233" y="137867"/>
            <a:ext cx="11257808" cy="5119421"/>
          </a:xfrm>
        </p:spPr>
        <p:txBody>
          <a:bodyPr>
            <a:normAutofit/>
          </a:bodyPr>
          <a:lstStyle/>
          <a:p>
            <a:pPr marL="0" indent="0">
              <a:buNone/>
            </a:pPr>
            <a:r>
              <a:rPr lang="en-US" altLang="ja-JP" sz="2400" b="1" i="1" dirty="0">
                <a:latin typeface="Cambria Math" panose="02040503050406030204" pitchFamily="18" charset="0"/>
              </a:rPr>
              <a:t>				</a:t>
            </a:r>
            <a:r>
              <a:rPr lang="ja-JP" altLang="en-US" sz="3200" b="1">
                <a:latin typeface="Cambria Math" panose="02040503050406030204" pitchFamily="18" charset="0"/>
              </a:rPr>
              <a:t>勾配降下法</a:t>
            </a:r>
            <a:endParaRPr lang="en-US" altLang="ja-JP" sz="3200" b="1" dirty="0"/>
          </a:p>
          <a:p>
            <a:pPr marL="0" indent="0">
              <a:buNone/>
            </a:pPr>
            <a:endParaRPr kumimoji="1" lang="en-US" altLang="ja-JP" sz="2400" b="1" dirty="0"/>
          </a:p>
          <a:p>
            <a:pPr marL="0" indent="0">
              <a:buNone/>
            </a:pPr>
            <a:endParaRPr lang="en-US" altLang="ja-JP" sz="2400" b="1" dirty="0"/>
          </a:p>
          <a:p>
            <a:pPr marL="0" indent="0">
              <a:buNone/>
            </a:pPr>
            <a:endParaRPr kumimoji="1" lang="en-US" altLang="ja-JP" sz="2400" b="1" dirty="0"/>
          </a:p>
          <a:p>
            <a:pPr marL="0" indent="0">
              <a:buNone/>
            </a:pPr>
            <a:endParaRPr lang="en-US" altLang="ja-JP" sz="2400" b="1" dirty="0"/>
          </a:p>
          <a:p>
            <a:pPr marL="0" indent="0">
              <a:buNone/>
            </a:pPr>
            <a:endParaRPr kumimoji="1" lang="en-US" altLang="ja-JP" sz="2400" b="1" dirty="0"/>
          </a:p>
          <a:p>
            <a:pPr marL="0" indent="0">
              <a:buNone/>
            </a:pPr>
            <a:endParaRPr lang="en-US" altLang="ja-JP" sz="2400" b="1" dirty="0"/>
          </a:p>
          <a:p>
            <a:pPr marL="0" indent="0">
              <a:buNone/>
            </a:pPr>
            <a:endParaRPr kumimoji="1" lang="en-US" altLang="ja-JP" sz="2400" b="1" dirty="0"/>
          </a:p>
          <a:p>
            <a:pPr marL="0" indent="0">
              <a:buNone/>
            </a:pPr>
            <a:endParaRPr lang="en-US" altLang="ja-JP" sz="2400" b="1" dirty="0"/>
          </a:p>
          <a:p>
            <a:pPr marL="0" indent="0">
              <a:buNone/>
            </a:pPr>
            <a:endParaRPr kumimoji="1" lang="en-US" altLang="ja-JP" sz="2400" b="1" dirty="0"/>
          </a:p>
          <a:p>
            <a:pPr marL="0" indent="0">
              <a:buNone/>
            </a:pPr>
            <a:endParaRPr lang="en-US" altLang="ja-JP" sz="2400" b="1" dirty="0"/>
          </a:p>
          <a:p>
            <a:pPr marL="0" indent="0">
              <a:buNone/>
            </a:pPr>
            <a:r>
              <a:rPr kumimoji="1" lang="en-US" altLang="ja-JP" sz="2400" b="1" dirty="0"/>
              <a:t>				</a:t>
            </a:r>
          </a:p>
          <a:p>
            <a:pPr marL="0" indent="0">
              <a:buNone/>
            </a:pPr>
            <a:r>
              <a:rPr lang="en-US" altLang="ja-JP" sz="2400" dirty="0"/>
              <a:t>			</a:t>
            </a:r>
          </a:p>
          <a:p>
            <a:pPr marL="0" indent="0">
              <a:buNone/>
            </a:pPr>
            <a:r>
              <a:rPr lang="en-US" altLang="ja-JP" sz="2400" dirty="0"/>
              <a:t>			</a:t>
            </a:r>
            <a:r>
              <a:rPr lang="ja-JP" altLang="en-US" sz="2400"/>
              <a:t>これを繰り返し</a:t>
            </a:r>
            <a:r>
              <a:rPr lang="en-US" altLang="ja-JP" sz="2400" dirty="0"/>
              <a:t>, </a:t>
            </a:r>
            <a:r>
              <a:rPr lang="ja-JP" altLang="en-US" sz="2400"/>
              <a:t>収束したら終了</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16A8492-3C36-2D1D-7075-63530008892A}"/>
                  </a:ext>
                </a:extLst>
              </p:cNvPr>
              <p:cNvSpPr txBox="1"/>
              <p:nvPr/>
            </p:nvSpPr>
            <p:spPr>
              <a:xfrm>
                <a:off x="294349" y="850695"/>
                <a:ext cx="7768443" cy="738664"/>
              </a:xfrm>
              <a:prstGeom prst="rect">
                <a:avLst/>
              </a:prstGeom>
              <a:noFill/>
            </p:spPr>
            <p:txBody>
              <a:bodyPr wrap="square" rtlCol="0">
                <a:spAutoFit/>
              </a:bodyPr>
              <a:lstStyle/>
              <a:p>
                <a:r>
                  <a:rPr lang="ja-JP" altLang="en-US" sz="2400"/>
                  <a:t>訓練セット全体に対する交差エントロピー損失関数</a:t>
                </a:r>
                <a:r>
                  <a:rPr lang="en-US" altLang="ja-JP" sz="2400" dirty="0"/>
                  <a:t> </a:t>
                </a:r>
                <a14:m>
                  <m:oMath xmlns:m="http://schemas.openxmlformats.org/officeDocument/2006/math">
                    <m:r>
                      <a:rPr lang="en-US" altLang="ja-JP" sz="2400" b="1" i="1" smtClean="0">
                        <a:latin typeface="Cambria Math" panose="02040503050406030204" pitchFamily="18" charset="0"/>
                      </a:rPr>
                      <m:t>𝑬</m:t>
                    </m:r>
                  </m:oMath>
                </a14:m>
                <a:endParaRPr lang="en-US" altLang="ja-JP" sz="2400" b="1" dirty="0"/>
              </a:p>
              <a:p>
                <a:endParaRPr kumimoji="1" lang="ja-JP" altLang="en-US"/>
              </a:p>
            </p:txBody>
          </p:sp>
        </mc:Choice>
        <mc:Fallback xmlns="">
          <p:sp>
            <p:nvSpPr>
              <p:cNvPr id="9" name="テキスト ボックス 8">
                <a:extLst>
                  <a:ext uri="{FF2B5EF4-FFF2-40B4-BE49-F238E27FC236}">
                    <a16:creationId xmlns:a16="http://schemas.microsoft.com/office/drawing/2014/main" id="{716A8492-3C36-2D1D-7075-63530008892A}"/>
                  </a:ext>
                </a:extLst>
              </p:cNvPr>
              <p:cNvSpPr txBox="1">
                <a:spLocks noRot="1" noChangeAspect="1" noMove="1" noResize="1" noEditPoints="1" noAdjustHandles="1" noChangeArrowheads="1" noChangeShapeType="1" noTextEdit="1"/>
              </p:cNvSpPr>
              <p:nvPr/>
            </p:nvSpPr>
            <p:spPr>
              <a:xfrm>
                <a:off x="294349" y="850695"/>
                <a:ext cx="7768443" cy="738664"/>
              </a:xfrm>
              <a:prstGeom prst="rect">
                <a:avLst/>
              </a:prstGeom>
              <a:blipFill>
                <a:blip r:embed="rId3"/>
                <a:stretch>
                  <a:fillRect l="-1305" t="-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78EAAF2-5E57-8455-AE63-95371084967F}"/>
                  </a:ext>
                </a:extLst>
              </p:cNvPr>
              <p:cNvSpPr txBox="1"/>
              <p:nvPr/>
            </p:nvSpPr>
            <p:spPr>
              <a:xfrm>
                <a:off x="2596661" y="2496328"/>
                <a:ext cx="6998677" cy="1200329"/>
              </a:xfrm>
              <a:prstGeom prst="rect">
                <a:avLst/>
              </a:prstGeom>
              <a:noFill/>
            </p:spPr>
            <p:txBody>
              <a:bodyPr wrap="square" rtlCol="0">
                <a:spAutoFit/>
              </a:bodyPr>
              <a:lstStyle/>
              <a:p>
                <a14:m>
                  <m:oMath xmlns:m="http://schemas.openxmlformats.org/officeDocument/2006/math">
                    <m:r>
                      <a:rPr lang="en-US" altLang="ja-JP" sz="2400" b="1" i="1" smtClean="0">
                        <a:latin typeface="Cambria Math" panose="02040503050406030204" pitchFamily="18" charset="0"/>
                      </a:rPr>
                      <m:t>𝒎</m:t>
                    </m:r>
                    <m:r>
                      <a:rPr lang="en-US" altLang="ja-JP" sz="2400" b="1" i="1" smtClean="0">
                        <a:latin typeface="Cambria Math" panose="02040503050406030204" pitchFamily="18" charset="0"/>
                      </a:rPr>
                      <m:t> </m:t>
                    </m:r>
                  </m:oMath>
                </a14:m>
                <a:r>
                  <a:rPr lang="en-US" altLang="ja-JP" sz="2400" dirty="0"/>
                  <a:t>: </a:t>
                </a:r>
                <a:r>
                  <a:rPr lang="ja-JP" altLang="en-US" sz="2400"/>
                  <a:t>訓練データの数</a:t>
                </a:r>
                <a:r>
                  <a:rPr lang="en-US" altLang="ja-JP" sz="2400" dirty="0"/>
                  <a:t>				</a:t>
                </a:r>
              </a:p>
              <a:p>
                <a14:m>
                  <m:oMath xmlns:m="http://schemas.openxmlformats.org/officeDocument/2006/math">
                    <m:r>
                      <a:rPr lang="en-US" altLang="ja-JP" sz="2400" b="1" i="1" smtClean="0">
                        <a:latin typeface="Cambria Math" panose="02040503050406030204" pitchFamily="18" charset="0"/>
                      </a:rPr>
                      <m:t>𝒚</m:t>
                    </m:r>
                    <m:r>
                      <a:rPr lang="en-US" altLang="ja-JP" sz="2400" b="1" i="1" baseline="-25000" smtClean="0">
                        <a:latin typeface="Cambria Math" panose="02040503050406030204" pitchFamily="18" charset="0"/>
                      </a:rPr>
                      <m:t>𝒋</m:t>
                    </m:r>
                    <m:r>
                      <a:rPr lang="en-US" altLang="ja-JP" sz="2400" b="1" i="1" baseline="-25000" smtClean="0">
                        <a:latin typeface="Cambria Math" panose="02040503050406030204" pitchFamily="18" charset="0"/>
                      </a:rPr>
                      <m:t> </m:t>
                    </m:r>
                  </m:oMath>
                </a14:m>
                <a:r>
                  <a:rPr lang="en-US" altLang="ja-JP" sz="2400" dirty="0"/>
                  <a:t>: </a:t>
                </a:r>
                <a14:m>
                  <m:oMath xmlns:m="http://schemas.openxmlformats.org/officeDocument/2006/math">
                    <m:r>
                      <a:rPr lang="en-US" altLang="ja-JP" sz="2400" i="1">
                        <a:latin typeface="Cambria Math" panose="02040503050406030204" pitchFamily="18" charset="0"/>
                      </a:rPr>
                      <m:t>𝑗</m:t>
                    </m:r>
                  </m:oMath>
                </a14:m>
                <a:r>
                  <a:rPr lang="ja-JP" altLang="en-US" sz="2400"/>
                  <a:t>番目のデータに対する評価</a:t>
                </a:r>
                <a:r>
                  <a:rPr lang="en-US" altLang="ja-JP" sz="2400" dirty="0"/>
                  <a:t>(0</a:t>
                </a:r>
                <a:r>
                  <a:rPr lang="ja-JP" altLang="en-US" sz="2400"/>
                  <a:t>か</a:t>
                </a:r>
                <a:r>
                  <a:rPr lang="en-US" altLang="ja-JP" sz="2400" dirty="0"/>
                  <a:t>1)</a:t>
                </a:r>
              </a:p>
              <a:p>
                <a14:m>
                  <m:oMath xmlns:m="http://schemas.openxmlformats.org/officeDocument/2006/math">
                    <m:acc>
                      <m:accPr>
                        <m:chr m:val="̂"/>
                        <m:ctrlPr>
                          <a:rPr lang="en-US" altLang="ja-JP" sz="2400" b="1" i="1">
                            <a:latin typeface="Cambria Math" panose="02040503050406030204" pitchFamily="18" charset="0"/>
                          </a:rPr>
                        </m:ctrlPr>
                      </m:accPr>
                      <m:e>
                        <m:r>
                          <a:rPr lang="en-US" altLang="ja-JP" sz="2400" b="1" i="1">
                            <a:latin typeface="Cambria Math" panose="02040503050406030204" pitchFamily="18" charset="0"/>
                          </a:rPr>
                          <m:t>𝒑</m:t>
                        </m:r>
                        <m:r>
                          <a:rPr lang="en-US" altLang="ja-JP" sz="2400" b="1" i="1">
                            <a:latin typeface="Cambria Math" panose="02040503050406030204" pitchFamily="18" charset="0"/>
                          </a:rPr>
                          <m:t> </m:t>
                        </m:r>
                      </m:e>
                    </m:acc>
                    <m:r>
                      <a:rPr lang="en-US" altLang="ja-JP" sz="2400" b="1" i="1" baseline="-25000" smtClean="0">
                        <a:latin typeface="Cambria Math" panose="02040503050406030204" pitchFamily="18" charset="0"/>
                      </a:rPr>
                      <m:t>𝒋</m:t>
                    </m:r>
                  </m:oMath>
                </a14:m>
                <a:r>
                  <a:rPr lang="en-US" altLang="ja-JP" sz="2400" dirty="0"/>
                  <a:t>: </a:t>
                </a:r>
                <a14:m>
                  <m:oMath xmlns:m="http://schemas.openxmlformats.org/officeDocument/2006/math">
                    <m:r>
                      <a:rPr lang="en-US" altLang="ja-JP" sz="2400" b="0" i="1" smtClean="0">
                        <a:latin typeface="Cambria Math" panose="02040503050406030204" pitchFamily="18" charset="0"/>
                      </a:rPr>
                      <m:t>𝑗</m:t>
                    </m:r>
                  </m:oMath>
                </a14:m>
                <a:r>
                  <a:rPr lang="ja-JP" altLang="en-US" sz="2400"/>
                  <a:t>番目のデータが「行きたい」に属する確率</a:t>
                </a:r>
                <a:endParaRPr lang="en-US" altLang="ja-JP" sz="2400" dirty="0"/>
              </a:p>
            </p:txBody>
          </p:sp>
        </mc:Choice>
        <mc:Fallback xmlns="">
          <p:sp>
            <p:nvSpPr>
              <p:cNvPr id="12" name="テキスト ボックス 11">
                <a:extLst>
                  <a:ext uri="{FF2B5EF4-FFF2-40B4-BE49-F238E27FC236}">
                    <a16:creationId xmlns:a16="http://schemas.microsoft.com/office/drawing/2014/main" id="{778EAAF2-5E57-8455-AE63-95371084967F}"/>
                  </a:ext>
                </a:extLst>
              </p:cNvPr>
              <p:cNvSpPr txBox="1">
                <a:spLocks noRot="1" noChangeAspect="1" noMove="1" noResize="1" noEditPoints="1" noAdjustHandles="1" noChangeArrowheads="1" noChangeShapeType="1" noTextEdit="1"/>
              </p:cNvSpPr>
              <p:nvPr/>
            </p:nvSpPr>
            <p:spPr>
              <a:xfrm>
                <a:off x="2596661" y="2496328"/>
                <a:ext cx="6998677" cy="1200329"/>
              </a:xfrm>
              <a:prstGeom prst="rect">
                <a:avLst/>
              </a:prstGeom>
              <a:blipFill>
                <a:blip r:embed="rId4"/>
                <a:stretch>
                  <a:fillRect l="-181" t="-4211" b="-11579"/>
                </a:stretch>
              </a:blipFill>
            </p:spPr>
            <p:txBody>
              <a:bodyPr/>
              <a:lstStyle/>
              <a:p>
                <a:r>
                  <a:rPr lang="ja-JP" altLang="en-US">
                    <a:noFill/>
                  </a:rPr>
                  <a:t> </a:t>
                </a:r>
              </a:p>
            </p:txBody>
          </p:sp>
        </mc:Fallback>
      </mc:AlternateContent>
      <p:sp>
        <p:nvSpPr>
          <p:cNvPr id="13" name="下矢印 12">
            <a:extLst>
              <a:ext uri="{FF2B5EF4-FFF2-40B4-BE49-F238E27FC236}">
                <a16:creationId xmlns:a16="http://schemas.microsoft.com/office/drawing/2014/main" id="{19EE4DC2-8963-61F5-4DFF-35AE287F2A9E}"/>
              </a:ext>
            </a:extLst>
          </p:cNvPr>
          <p:cNvSpPr/>
          <p:nvPr/>
        </p:nvSpPr>
        <p:spPr>
          <a:xfrm>
            <a:off x="4975740" y="3857444"/>
            <a:ext cx="1120260" cy="54377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E51B3EE-CEDB-E804-F58D-558C92A0718B}"/>
                  </a:ext>
                </a:extLst>
              </p:cNvPr>
              <p:cNvSpPr txBox="1"/>
              <p:nvPr/>
            </p:nvSpPr>
            <p:spPr>
              <a:xfrm>
                <a:off x="3504648" y="4625320"/>
                <a:ext cx="4558144" cy="631968"/>
              </a:xfrm>
              <a:prstGeom prst="rect">
                <a:avLst/>
              </a:prstGeom>
              <a:noFill/>
            </p:spPr>
            <p:txBody>
              <a:bodyPr wrap="square">
                <a:spAutoFit/>
              </a:bodyPr>
              <a:lstStyle/>
              <a:p>
                <a14:m>
                  <m:oMath xmlns:m="http://schemas.openxmlformats.org/officeDocument/2006/math">
                    <m:r>
                      <a:rPr lang="en-US" altLang="ja-JP" sz="2400" b="1" i="1" smtClean="0">
                        <a:latin typeface="Cambria Math" panose="02040503050406030204" pitchFamily="18" charset="0"/>
                      </a:rPr>
                      <m:t>𝒘</m:t>
                    </m:r>
                    <m:r>
                      <a:rPr lang="en-US" altLang="ja-JP" sz="2400" b="1" i="1" baseline="-25000" smtClean="0">
                        <a:latin typeface="Cambria Math" panose="02040503050406030204" pitchFamily="18" charset="0"/>
                      </a:rPr>
                      <m:t>𝒊</m:t>
                    </m:r>
                  </m:oMath>
                </a14:m>
                <a:r>
                  <a:rPr lang="en-US" altLang="ja-JP" sz="2400" b="1" dirty="0"/>
                  <a:t> </a:t>
                </a:r>
                <a:r>
                  <a:rPr lang="ja-JP" altLang="en-US" sz="2400" b="1"/>
                  <a:t>←</a:t>
                </a:r>
                <a14:m>
                  <m:oMath xmlns:m="http://schemas.openxmlformats.org/officeDocument/2006/math">
                    <m:r>
                      <a:rPr lang="en-US" altLang="ja-JP" sz="2400" b="1" i="1" smtClean="0">
                        <a:latin typeface="Cambria Math" panose="02040503050406030204" pitchFamily="18" charset="0"/>
                      </a:rPr>
                      <m:t>𝒘</m:t>
                    </m:r>
                    <m:r>
                      <a:rPr lang="en-US" altLang="ja-JP" sz="2400" b="1" i="1" baseline="-25000" smtClean="0">
                        <a:latin typeface="Cambria Math" panose="02040503050406030204" pitchFamily="18" charset="0"/>
                      </a:rPr>
                      <m:t>𝒊</m:t>
                    </m:r>
                    <m:r>
                      <a:rPr lang="en-US" altLang="ja-JP" sz="2400" b="1" i="1" smtClean="0">
                        <a:latin typeface="Cambria Math" panose="02040503050406030204" pitchFamily="18" charset="0"/>
                      </a:rPr>
                      <m:t> − </m:t>
                    </m:r>
                    <m:f>
                      <m:fPr>
                        <m:ctrlPr>
                          <a:rPr lang="en-US" altLang="ja-JP" sz="2400" b="1" i="1" smtClean="0">
                            <a:latin typeface="Cambria Math" panose="02040503050406030204" pitchFamily="18" charset="0"/>
                          </a:rPr>
                        </m:ctrlPr>
                      </m:fPr>
                      <m:num>
                        <m:r>
                          <a:rPr lang="en-US" altLang="ja-JP" sz="2400" b="1" i="1" smtClean="0">
                            <a:latin typeface="Cambria Math" panose="02040503050406030204" pitchFamily="18" charset="0"/>
                            <a:ea typeface="Cambria Math" panose="02040503050406030204" pitchFamily="18" charset="0"/>
                          </a:rPr>
                          <m:t>𝝏</m:t>
                        </m:r>
                        <m:r>
                          <a:rPr lang="en-US" altLang="ja-JP" sz="2400" b="1" i="1" smtClean="0">
                            <a:latin typeface="Cambria Math" panose="02040503050406030204" pitchFamily="18" charset="0"/>
                            <a:ea typeface="Cambria Math" panose="02040503050406030204" pitchFamily="18" charset="0"/>
                          </a:rPr>
                          <m:t>𝑬</m:t>
                        </m:r>
                      </m:num>
                      <m:den>
                        <m:r>
                          <a:rPr lang="en-US" altLang="ja-JP" sz="2400" b="1" i="1" smtClean="0">
                            <a:latin typeface="Cambria Math" panose="02040503050406030204" pitchFamily="18" charset="0"/>
                            <a:ea typeface="Cambria Math" panose="02040503050406030204" pitchFamily="18" charset="0"/>
                          </a:rPr>
                          <m:t>𝝏</m:t>
                        </m:r>
                        <m:r>
                          <a:rPr lang="en-US" altLang="ja-JP" sz="2400" b="1" i="1" smtClean="0">
                            <a:latin typeface="Cambria Math" panose="02040503050406030204" pitchFamily="18" charset="0"/>
                            <a:ea typeface="Cambria Math" panose="02040503050406030204" pitchFamily="18" charset="0"/>
                          </a:rPr>
                          <m:t>𝒘𝒊</m:t>
                        </m:r>
                      </m:den>
                    </m:f>
                    <m:r>
                      <a:rPr lang="ja-JP" altLang="en-US" sz="2400" b="1" i="1">
                        <a:latin typeface="Cambria Math" panose="02040503050406030204" pitchFamily="18" charset="0"/>
                      </a:rPr>
                      <m:t>・</m:t>
                    </m:r>
                    <m:r>
                      <a:rPr lang="en-US" altLang="ja-JP" sz="2400" b="1" i="1" smtClean="0">
                        <a:latin typeface="Cambria Math" panose="02040503050406030204" pitchFamily="18" charset="0"/>
                      </a:rPr>
                      <m:t>𝜶</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𝟏</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𝒊</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𝟑</m:t>
                    </m:r>
                    <m:r>
                      <a:rPr lang="en-US" altLang="ja-JP" sz="2400" b="1" i="1" smtClean="0">
                        <a:latin typeface="Cambria Math" panose="02040503050406030204" pitchFamily="18" charset="0"/>
                      </a:rPr>
                      <m:t>)</m:t>
                    </m:r>
                  </m:oMath>
                </a14:m>
                <a:endParaRPr lang="ja-JP" altLang="en-US" sz="2400" b="1"/>
              </a:p>
            </p:txBody>
          </p:sp>
        </mc:Choice>
        <mc:Fallback xmlns="">
          <p:sp>
            <p:nvSpPr>
              <p:cNvPr id="5" name="テキスト ボックス 4">
                <a:extLst>
                  <a:ext uri="{FF2B5EF4-FFF2-40B4-BE49-F238E27FC236}">
                    <a16:creationId xmlns:a16="http://schemas.microsoft.com/office/drawing/2014/main" id="{2E51B3EE-CEDB-E804-F58D-558C92A0718B}"/>
                  </a:ext>
                </a:extLst>
              </p:cNvPr>
              <p:cNvSpPr txBox="1">
                <a:spLocks noRot="1" noChangeAspect="1" noMove="1" noResize="1" noEditPoints="1" noAdjustHandles="1" noChangeArrowheads="1" noChangeShapeType="1" noTextEdit="1"/>
              </p:cNvSpPr>
              <p:nvPr/>
            </p:nvSpPr>
            <p:spPr>
              <a:xfrm>
                <a:off x="3504648" y="4625320"/>
                <a:ext cx="4558144" cy="631968"/>
              </a:xfrm>
              <a:prstGeom prst="rect">
                <a:avLst/>
              </a:prstGeom>
              <a:blipFill>
                <a:blip r:embed="rId5"/>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ACC96F9-E2F6-C721-0410-79109C0EC885}"/>
                  </a:ext>
                </a:extLst>
              </p:cNvPr>
              <p:cNvSpPr txBox="1"/>
              <p:nvPr/>
            </p:nvSpPr>
            <p:spPr>
              <a:xfrm>
                <a:off x="2682350" y="5481391"/>
                <a:ext cx="5707040" cy="461665"/>
              </a:xfrm>
              <a:prstGeom prst="rect">
                <a:avLst/>
              </a:prstGeom>
              <a:noFill/>
            </p:spPr>
            <p:txBody>
              <a:bodyPr wrap="square" rtlCol="0">
                <a:spAutoFit/>
              </a:bodyPr>
              <a:lstStyle/>
              <a:p>
                <a14:m>
                  <m:oMath xmlns:m="http://schemas.openxmlformats.org/officeDocument/2006/math">
                    <m:r>
                      <a:rPr lang="en-US" altLang="ja-JP" sz="2400" b="1" i="1" dirty="0">
                        <a:latin typeface="Cambria Math" panose="02040503050406030204" pitchFamily="18" charset="0"/>
                      </a:rPr>
                      <m:t>𝒘</m:t>
                    </m:r>
                    <m:r>
                      <a:rPr lang="en-US" altLang="ja-JP" sz="2400" b="1" i="1" baseline="-25000" dirty="0">
                        <a:latin typeface="Cambria Math" panose="02040503050406030204" pitchFamily="18" charset="0"/>
                      </a:rPr>
                      <m:t>𝒊</m:t>
                    </m:r>
                  </m:oMath>
                </a14:m>
                <a:r>
                  <a:rPr lang="en-US" altLang="ja-JP" sz="2400" dirty="0"/>
                  <a:t>:  </a:t>
                </a:r>
                <a14:m>
                  <m:oMath xmlns:m="http://schemas.openxmlformats.org/officeDocument/2006/math">
                    <m:r>
                      <m:rPr>
                        <m:brk m:alnAt="23"/>
                      </m:rPr>
                      <a:rPr lang="en-US" altLang="ja-JP" sz="2400" i="1" dirty="0">
                        <a:latin typeface="Cambria Math" panose="02040503050406030204" pitchFamily="18" charset="0"/>
                      </a:rPr>
                      <m:t>𝑖</m:t>
                    </m:r>
                  </m:oMath>
                </a14:m>
                <a:r>
                  <a:rPr lang="ja-JP" altLang="en-US" sz="2400"/>
                  <a:t>番目の特徴量の重み</a:t>
                </a:r>
                <a:r>
                  <a:rPr lang="en-US" altLang="ja-JP" sz="2400" dirty="0"/>
                  <a:t>      </a:t>
                </a:r>
                <a14:m>
                  <m:oMath xmlns:m="http://schemas.openxmlformats.org/officeDocument/2006/math">
                    <m:r>
                      <a:rPr lang="en-US" altLang="ja-JP" sz="2400" b="0" i="0" smtClean="0">
                        <a:latin typeface="Cambria Math" panose="02040503050406030204" pitchFamily="18" charset="0"/>
                      </a:rPr>
                      <m:t> </m:t>
                    </m:r>
                    <m:r>
                      <a:rPr lang="en-US" altLang="ja-JP" sz="2400" b="1" i="1">
                        <a:latin typeface="Cambria Math" panose="02040503050406030204" pitchFamily="18" charset="0"/>
                      </a:rPr>
                      <m:t>𝜶</m:t>
                    </m:r>
                  </m:oMath>
                </a14:m>
                <a:r>
                  <a:rPr kumimoji="1" lang="en-US" altLang="ja-JP" sz="2400" dirty="0"/>
                  <a:t>: </a:t>
                </a:r>
                <a:r>
                  <a:rPr kumimoji="1" lang="ja-JP" altLang="en-US" sz="2400"/>
                  <a:t>学習率</a:t>
                </a:r>
              </a:p>
            </p:txBody>
          </p:sp>
        </mc:Choice>
        <mc:Fallback xmlns="">
          <p:sp>
            <p:nvSpPr>
              <p:cNvPr id="6" name="テキスト ボックス 5">
                <a:extLst>
                  <a:ext uri="{FF2B5EF4-FFF2-40B4-BE49-F238E27FC236}">
                    <a16:creationId xmlns:a16="http://schemas.microsoft.com/office/drawing/2014/main" id="{AACC96F9-E2F6-C721-0410-79109C0EC885}"/>
                  </a:ext>
                </a:extLst>
              </p:cNvPr>
              <p:cNvSpPr txBox="1">
                <a:spLocks noRot="1" noChangeAspect="1" noMove="1" noResize="1" noEditPoints="1" noAdjustHandles="1" noChangeArrowheads="1" noChangeShapeType="1" noTextEdit="1"/>
              </p:cNvSpPr>
              <p:nvPr/>
            </p:nvSpPr>
            <p:spPr>
              <a:xfrm>
                <a:off x="2682350" y="5481391"/>
                <a:ext cx="5707040" cy="461665"/>
              </a:xfrm>
              <a:prstGeom prst="rect">
                <a:avLst/>
              </a:prstGeom>
              <a:blipFill>
                <a:blip r:embed="rId6"/>
                <a:stretch>
                  <a:fillRect t="-10526" b="-28947"/>
                </a:stretch>
              </a:blipFill>
            </p:spPr>
            <p:txBody>
              <a:bodyPr/>
              <a:lstStyle/>
              <a:p>
                <a:r>
                  <a:rPr lang="ja-JP" altLang="en-US">
                    <a:noFill/>
                  </a:rPr>
                  <a:t> </a:t>
                </a:r>
              </a:p>
            </p:txBody>
          </p:sp>
        </mc:Fallback>
      </mc:AlternateContent>
      <p:pic>
        <p:nvPicPr>
          <p:cNvPr id="4" name="図 3" descr="会社名&#10;&#10;低い精度で自動的に生成された説明">
            <a:extLst>
              <a:ext uri="{FF2B5EF4-FFF2-40B4-BE49-F238E27FC236}">
                <a16:creationId xmlns:a16="http://schemas.microsoft.com/office/drawing/2014/main" id="{FA9994BF-294B-CD8F-A922-D42A8BFCA4BA}"/>
              </a:ext>
            </a:extLst>
          </p:cNvPr>
          <p:cNvPicPr>
            <a:picLocks noChangeAspect="1"/>
          </p:cNvPicPr>
          <p:nvPr/>
        </p:nvPicPr>
        <p:blipFill>
          <a:blip r:embed="rId7"/>
          <a:stretch>
            <a:fillRect/>
          </a:stretch>
        </p:blipFill>
        <p:spPr>
          <a:xfrm>
            <a:off x="2596661" y="1425089"/>
            <a:ext cx="6274252" cy="1057200"/>
          </a:xfrm>
          <a:prstGeom prst="rect">
            <a:avLst/>
          </a:prstGeom>
        </p:spPr>
      </p:pic>
    </p:spTree>
    <p:extLst>
      <p:ext uri="{BB962C8B-B14F-4D97-AF65-F5344CB8AC3E}">
        <p14:creationId xmlns:p14="http://schemas.microsoft.com/office/powerpoint/2010/main" val="188512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D80BA2C-65F8-417C-D7B9-EEEA1E8A5D73}"/>
              </a:ext>
            </a:extLst>
          </p:cNvPr>
          <p:cNvSpPr>
            <a:spLocks noGrp="1"/>
          </p:cNvSpPr>
          <p:nvPr>
            <p:ph idx="1"/>
          </p:nvPr>
        </p:nvSpPr>
        <p:spPr>
          <a:xfrm>
            <a:off x="581891" y="346364"/>
            <a:ext cx="11305309" cy="6331527"/>
          </a:xfrm>
        </p:spPr>
        <p:txBody>
          <a:bodyPr>
            <a:normAutofit/>
          </a:bodyPr>
          <a:lstStyle/>
          <a:p>
            <a:pPr marL="0" indent="0">
              <a:buNone/>
            </a:pPr>
            <a:r>
              <a:rPr kumimoji="1" lang="en-US" altLang="ja-JP" sz="3200" dirty="0"/>
              <a:t>		</a:t>
            </a:r>
            <a:r>
              <a:rPr lang="en-US" altLang="ja-JP" sz="3200" dirty="0"/>
              <a:t>	</a:t>
            </a:r>
            <a:r>
              <a:rPr kumimoji="1" lang="ja-JP" altLang="en-US" sz="3200" b="1"/>
              <a:t>ウィルコクソンの符号順位検定</a:t>
            </a:r>
          </a:p>
        </p:txBody>
      </p:sp>
      <p:pic>
        <p:nvPicPr>
          <p:cNvPr id="5" name="図 4" descr="テキスト&#10;&#10;中程度の精度で自動的に生成された説明">
            <a:extLst>
              <a:ext uri="{FF2B5EF4-FFF2-40B4-BE49-F238E27FC236}">
                <a16:creationId xmlns:a16="http://schemas.microsoft.com/office/drawing/2014/main" id="{EF21EB97-5E1F-4C32-005A-3DECA2C771F6}"/>
              </a:ext>
            </a:extLst>
          </p:cNvPr>
          <p:cNvPicPr>
            <a:picLocks noChangeAspect="1"/>
          </p:cNvPicPr>
          <p:nvPr/>
        </p:nvPicPr>
        <p:blipFill>
          <a:blip r:embed="rId2"/>
          <a:stretch>
            <a:fillRect/>
          </a:stretch>
        </p:blipFill>
        <p:spPr>
          <a:xfrm>
            <a:off x="1181676" y="1219200"/>
            <a:ext cx="9547555" cy="5292436"/>
          </a:xfrm>
          <a:prstGeom prst="rect">
            <a:avLst/>
          </a:prstGeom>
        </p:spPr>
      </p:pic>
    </p:spTree>
    <p:extLst>
      <p:ext uri="{BB962C8B-B14F-4D97-AF65-F5344CB8AC3E}">
        <p14:creationId xmlns:p14="http://schemas.microsoft.com/office/powerpoint/2010/main" val="2183155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棒グラフ&#10;&#10;自動的に生成された説明">
            <a:extLst>
              <a:ext uri="{FF2B5EF4-FFF2-40B4-BE49-F238E27FC236}">
                <a16:creationId xmlns:a16="http://schemas.microsoft.com/office/drawing/2014/main" id="{5BCEA1DC-4132-B08A-9D39-E84538298576}"/>
              </a:ext>
            </a:extLst>
          </p:cNvPr>
          <p:cNvPicPr>
            <a:picLocks noChangeAspect="1"/>
          </p:cNvPicPr>
          <p:nvPr/>
        </p:nvPicPr>
        <p:blipFill>
          <a:blip r:embed="rId2"/>
          <a:stretch>
            <a:fillRect/>
          </a:stretch>
        </p:blipFill>
        <p:spPr>
          <a:xfrm>
            <a:off x="2035774" y="2262604"/>
            <a:ext cx="7772400" cy="4226907"/>
          </a:xfrm>
          <a:prstGeom prst="rect">
            <a:avLst/>
          </a:prstGeom>
        </p:spPr>
      </p:pic>
      <p:sp>
        <p:nvSpPr>
          <p:cNvPr id="5" name="テキスト ボックス 4">
            <a:extLst>
              <a:ext uri="{FF2B5EF4-FFF2-40B4-BE49-F238E27FC236}">
                <a16:creationId xmlns:a16="http://schemas.microsoft.com/office/drawing/2014/main" id="{4A50E3EE-0752-99D8-82EA-25611E9793D5}"/>
              </a:ext>
            </a:extLst>
          </p:cNvPr>
          <p:cNvSpPr txBox="1"/>
          <p:nvPr/>
        </p:nvSpPr>
        <p:spPr>
          <a:xfrm>
            <a:off x="1653558" y="368489"/>
            <a:ext cx="8884883" cy="861774"/>
          </a:xfrm>
          <a:prstGeom prst="rect">
            <a:avLst/>
          </a:prstGeom>
          <a:noFill/>
        </p:spPr>
        <p:txBody>
          <a:bodyPr wrap="square" rtlCol="0">
            <a:spAutoFit/>
          </a:bodyPr>
          <a:lstStyle/>
          <a:p>
            <a:r>
              <a:rPr kumimoji="1" lang="en-US" altLang="ja-JP" sz="3200" b="1" dirty="0"/>
              <a:t>10</a:t>
            </a:r>
            <a:r>
              <a:rPr kumimoji="1" lang="ja-JP" altLang="en-US" sz="3200" b="1"/>
              <a:t>フォールド交差検証で得られた結果</a:t>
            </a:r>
            <a:r>
              <a:rPr kumimoji="1" lang="en-US" altLang="ja-JP" sz="3200" b="1" dirty="0"/>
              <a:t>(</a:t>
            </a:r>
            <a:r>
              <a:rPr kumimoji="1" lang="ja-JP" altLang="en-US" sz="3200" b="1"/>
              <a:t>再現率</a:t>
            </a:r>
            <a:r>
              <a:rPr kumimoji="1" lang="en-US" altLang="ja-JP" sz="3200" b="1" dirty="0"/>
              <a:t>)</a:t>
            </a:r>
            <a:endParaRPr kumimoji="1" lang="ja-JP" altLang="en-US" sz="3200" b="1"/>
          </a:p>
          <a:p>
            <a:endParaRPr kumimoji="1" lang="ja-JP" altLang="en-US"/>
          </a:p>
        </p:txBody>
      </p:sp>
      <p:sp>
        <p:nvSpPr>
          <p:cNvPr id="2" name="テキスト ボックス 1">
            <a:extLst>
              <a:ext uri="{FF2B5EF4-FFF2-40B4-BE49-F238E27FC236}">
                <a16:creationId xmlns:a16="http://schemas.microsoft.com/office/drawing/2014/main" id="{2F6291A4-AD69-F9C4-FC4E-1CFEFDBC0B5A}"/>
              </a:ext>
            </a:extLst>
          </p:cNvPr>
          <p:cNvSpPr txBox="1"/>
          <p:nvPr/>
        </p:nvSpPr>
        <p:spPr>
          <a:xfrm>
            <a:off x="1006514" y="1413163"/>
            <a:ext cx="9531927" cy="461665"/>
          </a:xfrm>
          <a:prstGeom prst="rect">
            <a:avLst/>
          </a:prstGeom>
          <a:noFill/>
        </p:spPr>
        <p:txBody>
          <a:bodyPr wrap="square" rtlCol="0">
            <a:spAutoFit/>
          </a:bodyPr>
          <a:lstStyle/>
          <a:p>
            <a:r>
              <a:rPr lang="ja-JP" altLang="en-US" sz="2400"/>
              <a:t>再現率・・・「行きたい」のうち</a:t>
            </a:r>
            <a:r>
              <a:rPr lang="en-US" altLang="ja-JP" sz="2400" dirty="0"/>
              <a:t>, </a:t>
            </a:r>
            <a:r>
              <a:rPr lang="ja-JP" altLang="en-US" sz="2400"/>
              <a:t>「行きたい」と予測した割合</a:t>
            </a:r>
            <a:endParaRPr kumimoji="1" lang="ja-JP" altLang="en-US" sz="2400"/>
          </a:p>
        </p:txBody>
      </p:sp>
    </p:spTree>
    <p:extLst>
      <p:ext uri="{BB962C8B-B14F-4D97-AF65-F5344CB8AC3E}">
        <p14:creationId xmlns:p14="http://schemas.microsoft.com/office/powerpoint/2010/main" val="338991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C61EFE7-B1ED-E526-4F88-1232437B99B1}"/>
              </a:ext>
            </a:extLst>
          </p:cNvPr>
          <p:cNvSpPr>
            <a:spLocks noGrp="1"/>
          </p:cNvSpPr>
          <p:nvPr>
            <p:ph idx="1"/>
          </p:nvPr>
        </p:nvSpPr>
        <p:spPr>
          <a:xfrm>
            <a:off x="213756" y="231648"/>
            <a:ext cx="11827823" cy="6454160"/>
          </a:xfrm>
        </p:spPr>
        <p:txBody>
          <a:bodyPr>
            <a:normAutofit/>
          </a:bodyPr>
          <a:lstStyle/>
          <a:p>
            <a:pPr marL="0" indent="0">
              <a:buNone/>
            </a:pPr>
            <a:r>
              <a:rPr kumimoji="1" lang="en-US" altLang="ja-JP" sz="3200" b="1" dirty="0"/>
              <a:t>				</a:t>
            </a:r>
            <a:r>
              <a:rPr kumimoji="1" lang="ja-JP" altLang="en-US" sz="3200" b="1"/>
              <a:t>新しい飲食店の検索</a:t>
            </a:r>
            <a:endParaRPr kumimoji="1" lang="en-US" altLang="ja-JP" sz="3200" b="1" dirty="0"/>
          </a:p>
          <a:p>
            <a:pPr marL="0" indent="0" algn="l">
              <a:buNone/>
            </a:pPr>
            <a:endParaRPr lang="en-US" altLang="ja-JP" sz="2400" b="0" i="0" u="none" strike="noStrike" dirty="0">
              <a:effectLst/>
            </a:endParaRPr>
          </a:p>
          <a:p>
            <a:pPr marL="0" indent="0" algn="l">
              <a:buNone/>
            </a:pPr>
            <a:endParaRPr lang="en-US" altLang="ja-JP" sz="2400" dirty="0"/>
          </a:p>
          <a:p>
            <a:pPr marL="0" indent="0" algn="l">
              <a:buNone/>
            </a:pPr>
            <a:endParaRPr lang="en-US" altLang="ja-JP" sz="2400" dirty="0"/>
          </a:p>
          <a:p>
            <a:pPr marL="0" indent="0" algn="l">
              <a:buNone/>
            </a:pPr>
            <a:endParaRPr lang="en-US" altLang="ja-JP" sz="2400" b="0" i="0" u="none" strike="noStrike" dirty="0">
              <a:effectLst/>
            </a:endParaRPr>
          </a:p>
          <a:p>
            <a:pPr marL="0" indent="0" algn="l">
              <a:buNone/>
            </a:pPr>
            <a:endParaRPr lang="en-US" altLang="ja-JP" sz="2400" dirty="0"/>
          </a:p>
          <a:p>
            <a:pPr marL="0" indent="0" algn="l">
              <a:buNone/>
            </a:pPr>
            <a:endParaRPr lang="ja-JP" altLang="en-US" sz="2400" b="0" i="0" u="none" strike="noStrike">
              <a:effectLst/>
            </a:endParaRPr>
          </a:p>
        </p:txBody>
      </p:sp>
      <p:sp>
        <p:nvSpPr>
          <p:cNvPr id="8" name="テキスト ボックス 7">
            <a:extLst>
              <a:ext uri="{FF2B5EF4-FFF2-40B4-BE49-F238E27FC236}">
                <a16:creationId xmlns:a16="http://schemas.microsoft.com/office/drawing/2014/main" id="{8F1E5506-8D1E-799E-30E0-5E71E4921AD3}"/>
              </a:ext>
            </a:extLst>
          </p:cNvPr>
          <p:cNvSpPr txBox="1"/>
          <p:nvPr/>
        </p:nvSpPr>
        <p:spPr>
          <a:xfrm>
            <a:off x="246564" y="6411695"/>
            <a:ext cx="4747846" cy="338554"/>
          </a:xfrm>
          <a:prstGeom prst="rect">
            <a:avLst/>
          </a:prstGeom>
          <a:noFill/>
        </p:spPr>
        <p:txBody>
          <a:bodyPr wrap="square" rtlCol="0">
            <a:spAutoFit/>
          </a:bodyPr>
          <a:lstStyle/>
          <a:p>
            <a:r>
              <a:rPr kumimoji="1" lang="en-US" altLang="ja-JP" sz="1600" dirty="0"/>
              <a:t>[1] Hot Pepper </a:t>
            </a:r>
            <a:r>
              <a:rPr kumimoji="1" lang="ja-JP" altLang="en-US" sz="1600"/>
              <a:t>グルメ</a:t>
            </a:r>
            <a:r>
              <a:rPr kumimoji="1" lang="en-US" altLang="ja-JP" sz="1600" dirty="0"/>
              <a:t> https://</a:t>
            </a:r>
            <a:r>
              <a:rPr kumimoji="1" lang="en-US" altLang="ja-JP" sz="1600" dirty="0" err="1"/>
              <a:t>www.hotpepper.jp</a:t>
            </a:r>
            <a:endParaRPr kumimoji="1" lang="ja-JP" altLang="en-US" sz="1600"/>
          </a:p>
        </p:txBody>
      </p:sp>
      <p:pic>
        <p:nvPicPr>
          <p:cNvPr id="9" name="図 8" descr="グラフィカル ユーザー インターフェイス, テキスト, アプリケーション&#10;&#10;自動的に生成された説明">
            <a:extLst>
              <a:ext uri="{FF2B5EF4-FFF2-40B4-BE49-F238E27FC236}">
                <a16:creationId xmlns:a16="http://schemas.microsoft.com/office/drawing/2014/main" id="{5F8822F1-62E8-4038-5DF4-3B23FF7C4369}"/>
              </a:ext>
            </a:extLst>
          </p:cNvPr>
          <p:cNvPicPr>
            <a:picLocks noChangeAspect="1"/>
          </p:cNvPicPr>
          <p:nvPr/>
        </p:nvPicPr>
        <p:blipFill>
          <a:blip r:embed="rId3"/>
          <a:stretch>
            <a:fillRect/>
          </a:stretch>
        </p:blipFill>
        <p:spPr>
          <a:xfrm>
            <a:off x="374972" y="594004"/>
            <a:ext cx="2479695" cy="5366314"/>
          </a:xfrm>
          <a:prstGeom prst="rect">
            <a:avLst/>
          </a:prstGeom>
        </p:spPr>
      </p:pic>
      <p:sp>
        <p:nvSpPr>
          <p:cNvPr id="4" name="テキスト ボックス 3">
            <a:extLst>
              <a:ext uri="{FF2B5EF4-FFF2-40B4-BE49-F238E27FC236}">
                <a16:creationId xmlns:a16="http://schemas.microsoft.com/office/drawing/2014/main" id="{FB0EAC22-477D-C863-B910-1C0876132096}"/>
              </a:ext>
            </a:extLst>
          </p:cNvPr>
          <p:cNvSpPr txBox="1"/>
          <p:nvPr/>
        </p:nvSpPr>
        <p:spPr>
          <a:xfrm>
            <a:off x="150421" y="5960318"/>
            <a:ext cx="5837419" cy="338554"/>
          </a:xfrm>
          <a:prstGeom prst="rect">
            <a:avLst/>
          </a:prstGeom>
          <a:noFill/>
        </p:spPr>
        <p:txBody>
          <a:bodyPr wrap="square" rtlCol="0">
            <a:spAutoFit/>
          </a:bodyPr>
          <a:lstStyle/>
          <a:p>
            <a:r>
              <a:rPr kumimoji="1" lang="ja-JP" altLang="en-US" sz="1600"/>
              <a:t>飲食店検索サービス</a:t>
            </a:r>
            <a:r>
              <a:rPr kumimoji="1" lang="en-US" altLang="ja-JP" sz="1600" dirty="0"/>
              <a:t>[1]</a:t>
            </a:r>
            <a:r>
              <a:rPr kumimoji="1" lang="ja-JP" altLang="en-US" sz="1600"/>
              <a:t>で新しい飲食店を検索</a:t>
            </a:r>
          </a:p>
        </p:txBody>
      </p:sp>
      <p:sp>
        <p:nvSpPr>
          <p:cNvPr id="21" name="テキスト ボックス 20">
            <a:extLst>
              <a:ext uri="{FF2B5EF4-FFF2-40B4-BE49-F238E27FC236}">
                <a16:creationId xmlns:a16="http://schemas.microsoft.com/office/drawing/2014/main" id="{B8B73147-5B9C-E377-FD07-2E951322DF48}"/>
              </a:ext>
            </a:extLst>
          </p:cNvPr>
          <p:cNvSpPr txBox="1"/>
          <p:nvPr/>
        </p:nvSpPr>
        <p:spPr>
          <a:xfrm>
            <a:off x="4126182" y="3180079"/>
            <a:ext cx="2945574" cy="830997"/>
          </a:xfrm>
          <a:prstGeom prst="rect">
            <a:avLst/>
          </a:prstGeom>
          <a:noFill/>
        </p:spPr>
        <p:txBody>
          <a:bodyPr wrap="square" rtlCol="0">
            <a:spAutoFit/>
          </a:bodyPr>
          <a:lstStyle/>
          <a:p>
            <a:r>
              <a:rPr kumimoji="1" lang="ja-JP" altLang="en-US" sz="2400" b="1"/>
              <a:t>新しい飲食店を探すのに手間がかかる</a:t>
            </a:r>
            <a:r>
              <a:rPr kumimoji="1" lang="en-US" altLang="ja-JP" sz="2400" b="1" dirty="0"/>
              <a:t>.</a:t>
            </a:r>
            <a:endParaRPr kumimoji="1" lang="ja-JP" altLang="en-US" sz="2400" b="1"/>
          </a:p>
        </p:txBody>
      </p:sp>
      <p:sp>
        <p:nvSpPr>
          <p:cNvPr id="22" name="右矢印 21">
            <a:extLst>
              <a:ext uri="{FF2B5EF4-FFF2-40B4-BE49-F238E27FC236}">
                <a16:creationId xmlns:a16="http://schemas.microsoft.com/office/drawing/2014/main" id="{2A40666B-9BAC-B736-BA4D-8F2928488029}"/>
              </a:ext>
            </a:extLst>
          </p:cNvPr>
          <p:cNvSpPr/>
          <p:nvPr/>
        </p:nvSpPr>
        <p:spPr>
          <a:xfrm>
            <a:off x="7135091" y="2640603"/>
            <a:ext cx="787950" cy="19493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21A28DC-8253-FA10-7D56-4C105B2D27BB}"/>
              </a:ext>
            </a:extLst>
          </p:cNvPr>
          <p:cNvSpPr txBox="1"/>
          <p:nvPr/>
        </p:nvSpPr>
        <p:spPr>
          <a:xfrm>
            <a:off x="8165492" y="3364746"/>
            <a:ext cx="4118538" cy="461665"/>
          </a:xfrm>
          <a:prstGeom prst="rect">
            <a:avLst/>
          </a:prstGeom>
          <a:noFill/>
        </p:spPr>
        <p:txBody>
          <a:bodyPr wrap="square" rtlCol="0">
            <a:spAutoFit/>
          </a:bodyPr>
          <a:lstStyle/>
          <a:p>
            <a:r>
              <a:rPr kumimoji="1" lang="ja-JP" altLang="en-US" sz="2400" b="1"/>
              <a:t>飲食店推薦サービスが必要</a:t>
            </a:r>
          </a:p>
        </p:txBody>
      </p:sp>
      <p:sp>
        <p:nvSpPr>
          <p:cNvPr id="2" name="テキスト ボックス 1">
            <a:extLst>
              <a:ext uri="{FF2B5EF4-FFF2-40B4-BE49-F238E27FC236}">
                <a16:creationId xmlns:a16="http://schemas.microsoft.com/office/drawing/2014/main" id="{EDB09226-A766-A121-9F27-FCF34CB9272B}"/>
              </a:ext>
            </a:extLst>
          </p:cNvPr>
          <p:cNvSpPr txBox="1"/>
          <p:nvPr/>
        </p:nvSpPr>
        <p:spPr>
          <a:xfrm>
            <a:off x="11548753" y="6357358"/>
            <a:ext cx="556161" cy="369332"/>
          </a:xfrm>
          <a:prstGeom prst="rect">
            <a:avLst/>
          </a:prstGeom>
          <a:noFill/>
        </p:spPr>
        <p:txBody>
          <a:bodyPr wrap="square" rtlCol="0">
            <a:spAutoFit/>
          </a:bodyPr>
          <a:lstStyle/>
          <a:p>
            <a:r>
              <a:rPr kumimoji="1" lang="en-US" altLang="ja-JP" dirty="0"/>
              <a:t>2</a:t>
            </a:r>
            <a:endParaRPr kumimoji="1" lang="ja-JP" altLang="en-US"/>
          </a:p>
        </p:txBody>
      </p:sp>
      <p:sp>
        <p:nvSpPr>
          <p:cNvPr id="7" name="右矢印 6">
            <a:extLst>
              <a:ext uri="{FF2B5EF4-FFF2-40B4-BE49-F238E27FC236}">
                <a16:creationId xmlns:a16="http://schemas.microsoft.com/office/drawing/2014/main" id="{3ADB9BEF-5F5B-F4B8-6235-A974E7226346}"/>
              </a:ext>
            </a:extLst>
          </p:cNvPr>
          <p:cNvSpPr/>
          <p:nvPr/>
        </p:nvSpPr>
        <p:spPr>
          <a:xfrm>
            <a:off x="3166349" y="2594056"/>
            <a:ext cx="787951" cy="19493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046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dissolv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4"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8B630E4-BD21-7E1D-1373-BBBBBF027501}"/>
              </a:ext>
            </a:extLst>
          </p:cNvPr>
          <p:cNvSpPr>
            <a:spLocks noGrp="1"/>
          </p:cNvSpPr>
          <p:nvPr>
            <p:ph idx="1"/>
          </p:nvPr>
        </p:nvSpPr>
        <p:spPr>
          <a:xfrm>
            <a:off x="678873" y="401783"/>
            <a:ext cx="10674927" cy="2341418"/>
          </a:xfrm>
        </p:spPr>
        <p:txBody>
          <a:bodyPr>
            <a:normAutofit/>
          </a:bodyPr>
          <a:lstStyle/>
          <a:p>
            <a:pPr marL="0" indent="0">
              <a:buNone/>
            </a:pPr>
            <a:r>
              <a:rPr kumimoji="1" lang="en-US" altLang="ja-JP" sz="3200" dirty="0"/>
              <a:t>		</a:t>
            </a:r>
            <a:r>
              <a:rPr lang="en-US" altLang="ja-JP" sz="3200" dirty="0"/>
              <a:t>	</a:t>
            </a:r>
            <a:r>
              <a:rPr kumimoji="1" lang="ja-JP" altLang="en-US" sz="3200" b="1"/>
              <a:t>推薦システムに関する既存研究</a:t>
            </a:r>
            <a:endParaRPr kumimoji="1" lang="en-US" altLang="ja-JP" sz="3200" b="1" dirty="0"/>
          </a:p>
          <a:p>
            <a:pPr marL="0" indent="0">
              <a:buNone/>
            </a:pPr>
            <a:endParaRPr kumimoji="1" lang="en-US" altLang="ja-JP" sz="2400" dirty="0"/>
          </a:p>
          <a:p>
            <a:pPr marL="0" indent="0">
              <a:buNone/>
            </a:pPr>
            <a:r>
              <a:rPr kumimoji="1" lang="ja-JP" altLang="en-US" sz="2400"/>
              <a:t>・</a:t>
            </a:r>
            <a:r>
              <a:rPr kumimoji="1" lang="ja-JP" altLang="en-US" sz="2400" b="1"/>
              <a:t>決定木を用いた個人に対しての音楽推薦</a:t>
            </a:r>
            <a:r>
              <a:rPr kumimoji="1" lang="en-US" altLang="ja-JP" sz="2400" dirty="0"/>
              <a:t>[2]</a:t>
            </a:r>
            <a:endParaRPr lang="en-US" altLang="ja-JP" sz="2400" dirty="0"/>
          </a:p>
          <a:p>
            <a:pPr marL="0" indent="0">
              <a:buNone/>
            </a:pPr>
            <a:r>
              <a:rPr lang="ja-JP" altLang="en-US" sz="2400"/>
              <a:t>→</a:t>
            </a:r>
            <a:r>
              <a:rPr lang="ja-JP" altLang="en-US" sz="2400" b="0" i="0" u="none" strike="noStrike">
                <a:effectLst/>
              </a:rPr>
              <a:t>決定木と他の機械学習アルゴリズムを用いた場合の比較を行い</a:t>
            </a:r>
            <a:r>
              <a:rPr lang="en-US" altLang="ja-JP" sz="2400" dirty="0"/>
              <a:t>, </a:t>
            </a:r>
            <a:r>
              <a:rPr lang="ja-JP" altLang="en-US" sz="2400" b="1" i="0" u="none" strike="noStrike">
                <a:effectLst/>
              </a:rPr>
              <a:t>決定木</a:t>
            </a:r>
            <a:r>
              <a:rPr lang="ja-JP" altLang="en-US" sz="2400" i="0" u="none" strike="noStrike">
                <a:effectLst/>
              </a:rPr>
              <a:t>の</a:t>
            </a:r>
            <a:endParaRPr lang="en-US" altLang="ja-JP" sz="2400" i="0" u="none" strike="noStrike" dirty="0">
              <a:effectLst/>
            </a:endParaRPr>
          </a:p>
          <a:p>
            <a:pPr marL="0" indent="0">
              <a:buNone/>
            </a:pPr>
            <a:r>
              <a:rPr lang="ja-JP" altLang="en-US" sz="2400" i="0" u="none" strike="noStrike">
                <a:effectLst/>
              </a:rPr>
              <a:t>有効性</a:t>
            </a:r>
            <a:r>
              <a:rPr lang="ja-JP" altLang="en-US" sz="2400" b="0" i="0" u="none" strike="noStrike">
                <a:effectLst/>
              </a:rPr>
              <a:t>を示している</a:t>
            </a:r>
            <a:r>
              <a:rPr lang="en-US" altLang="ja-JP" sz="2400" b="0" i="0" u="none" strike="noStrike" dirty="0">
                <a:effectLst/>
              </a:rPr>
              <a:t>.</a:t>
            </a:r>
            <a:endParaRPr kumimoji="1" lang="ja-JP" altLang="en-US" sz="2400"/>
          </a:p>
        </p:txBody>
      </p:sp>
      <p:pic>
        <p:nvPicPr>
          <p:cNvPr id="5" name="図 4" descr="文字が書かれている&#10;&#10;中程度の精度で自動的に生成された説明">
            <a:extLst>
              <a:ext uri="{FF2B5EF4-FFF2-40B4-BE49-F238E27FC236}">
                <a16:creationId xmlns:a16="http://schemas.microsoft.com/office/drawing/2014/main" id="{E4795CF8-53DC-AFFB-587C-6D304026DADB}"/>
              </a:ext>
            </a:extLst>
          </p:cNvPr>
          <p:cNvPicPr>
            <a:picLocks noChangeAspect="1"/>
          </p:cNvPicPr>
          <p:nvPr/>
        </p:nvPicPr>
        <p:blipFill>
          <a:blip r:embed="rId3"/>
          <a:stretch>
            <a:fillRect/>
          </a:stretch>
        </p:blipFill>
        <p:spPr>
          <a:xfrm>
            <a:off x="2862706" y="2883775"/>
            <a:ext cx="7144905" cy="3855076"/>
          </a:xfrm>
          <a:prstGeom prst="rect">
            <a:avLst/>
          </a:prstGeom>
        </p:spPr>
      </p:pic>
    </p:spTree>
    <p:extLst>
      <p:ext uri="{BB962C8B-B14F-4D97-AF65-F5344CB8AC3E}">
        <p14:creationId xmlns:p14="http://schemas.microsoft.com/office/powerpoint/2010/main" val="1629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B8CA18B-FB87-AEF1-E2E5-E4A91A2549EC}"/>
              </a:ext>
            </a:extLst>
          </p:cNvPr>
          <p:cNvSpPr>
            <a:spLocks noGrp="1"/>
          </p:cNvSpPr>
          <p:nvPr>
            <p:ph idx="1"/>
          </p:nvPr>
        </p:nvSpPr>
        <p:spPr>
          <a:xfrm>
            <a:off x="653576" y="186897"/>
            <a:ext cx="11053173" cy="902281"/>
          </a:xfrm>
        </p:spPr>
        <p:txBody>
          <a:bodyPr>
            <a:normAutofit lnSpcReduction="10000"/>
          </a:bodyPr>
          <a:lstStyle/>
          <a:p>
            <a:pPr marL="0" indent="0">
              <a:buNone/>
            </a:pPr>
            <a:r>
              <a:rPr lang="en-US" altLang="ja-JP" sz="3200" b="1" i="0" u="none" strike="noStrike" dirty="0">
                <a:effectLst/>
              </a:rPr>
              <a:t>					</a:t>
            </a:r>
            <a:r>
              <a:rPr lang="ja-JP" altLang="en-US" sz="3200" b="1" i="0" u="none" strike="noStrike">
                <a:effectLst/>
              </a:rPr>
              <a:t>研究目的</a:t>
            </a:r>
            <a:endParaRPr lang="en-US" altLang="ja-JP" sz="3200" b="1" i="0" u="none" strike="noStrike" dirty="0">
              <a:effectLst/>
            </a:endParaRPr>
          </a:p>
          <a:p>
            <a:pPr marL="0" indent="0">
              <a:buNone/>
            </a:pPr>
            <a:r>
              <a:rPr lang="ja-JP" altLang="en-US" sz="2400" u="sng"/>
              <a:t>飲食店推薦の構成</a:t>
            </a:r>
            <a:endParaRPr lang="en-US" altLang="ja-JP" sz="2400" b="1" u="sng" dirty="0"/>
          </a:p>
          <a:p>
            <a:pPr marL="0" indent="0">
              <a:buNone/>
            </a:pPr>
            <a:endParaRPr lang="en-US" altLang="ja-JP" sz="2400" dirty="0"/>
          </a:p>
          <a:p>
            <a:pPr marL="0" indent="0">
              <a:buNone/>
            </a:pPr>
            <a:r>
              <a:rPr lang="en-US" altLang="ja-JP" sz="2400" dirty="0"/>
              <a:t>	</a:t>
            </a:r>
          </a:p>
        </p:txBody>
      </p:sp>
      <p:sp>
        <p:nvSpPr>
          <p:cNvPr id="15" name="円/楕円 14">
            <a:extLst>
              <a:ext uri="{FF2B5EF4-FFF2-40B4-BE49-F238E27FC236}">
                <a16:creationId xmlns:a16="http://schemas.microsoft.com/office/drawing/2014/main" id="{94A64FA2-493B-30DC-15B9-ED23C4306011}"/>
              </a:ext>
            </a:extLst>
          </p:cNvPr>
          <p:cNvSpPr/>
          <p:nvPr/>
        </p:nvSpPr>
        <p:spPr>
          <a:xfrm>
            <a:off x="653576" y="1189677"/>
            <a:ext cx="3233927" cy="121918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学習用データ</a:t>
            </a:r>
            <a:endParaRPr kumimoji="1" lang="en-US" altLang="ja-JP" dirty="0"/>
          </a:p>
          <a:p>
            <a:pPr algn="ctr"/>
            <a:r>
              <a:rPr lang="en-US" altLang="ja-JP" dirty="0"/>
              <a:t>(</a:t>
            </a:r>
            <a:r>
              <a:rPr lang="ja-JP" altLang="en-US"/>
              <a:t>飲食店データと</a:t>
            </a:r>
            <a:endParaRPr lang="en-US" altLang="ja-JP" dirty="0"/>
          </a:p>
          <a:p>
            <a:pPr algn="ctr"/>
            <a:r>
              <a:rPr lang="ja-JP" altLang="en-US"/>
              <a:t>それに対する評価</a:t>
            </a:r>
            <a:r>
              <a:rPr lang="en-US" altLang="ja-JP" dirty="0"/>
              <a:t>)</a:t>
            </a:r>
            <a:endParaRPr kumimoji="1" lang="ja-JP" altLang="en-US"/>
          </a:p>
        </p:txBody>
      </p:sp>
      <p:sp>
        <p:nvSpPr>
          <p:cNvPr id="16" name="円/楕円 15">
            <a:extLst>
              <a:ext uri="{FF2B5EF4-FFF2-40B4-BE49-F238E27FC236}">
                <a16:creationId xmlns:a16="http://schemas.microsoft.com/office/drawing/2014/main" id="{76F419A1-F23A-F993-B0D1-9435E7DBA01E}"/>
              </a:ext>
            </a:extLst>
          </p:cNvPr>
          <p:cNvSpPr/>
          <p:nvPr/>
        </p:nvSpPr>
        <p:spPr>
          <a:xfrm>
            <a:off x="653576" y="3573344"/>
            <a:ext cx="3236976" cy="7071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未知の飲食店データ</a:t>
            </a:r>
            <a:endParaRPr kumimoji="1" lang="en-US" altLang="ja-JP" dirty="0"/>
          </a:p>
        </p:txBody>
      </p:sp>
      <p:cxnSp>
        <p:nvCxnSpPr>
          <p:cNvPr id="17" name="直線矢印コネクタ 16">
            <a:extLst>
              <a:ext uri="{FF2B5EF4-FFF2-40B4-BE49-F238E27FC236}">
                <a16:creationId xmlns:a16="http://schemas.microsoft.com/office/drawing/2014/main" id="{4B123536-C65B-1948-DC97-F27FD6D0D018}"/>
              </a:ext>
            </a:extLst>
          </p:cNvPr>
          <p:cNvCxnSpPr>
            <a:cxnSpLocks/>
          </p:cNvCxnSpPr>
          <p:nvPr/>
        </p:nvCxnSpPr>
        <p:spPr>
          <a:xfrm>
            <a:off x="4115356" y="1799270"/>
            <a:ext cx="6827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F5971B64-0C67-23F0-A931-283E2E6C630C}"/>
              </a:ext>
            </a:extLst>
          </p:cNvPr>
          <p:cNvCxnSpPr>
            <a:cxnSpLocks/>
          </p:cNvCxnSpPr>
          <p:nvPr/>
        </p:nvCxnSpPr>
        <p:spPr>
          <a:xfrm>
            <a:off x="4115356" y="3926910"/>
            <a:ext cx="6827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正方形/長方形 18">
            <a:extLst>
              <a:ext uri="{FF2B5EF4-FFF2-40B4-BE49-F238E27FC236}">
                <a16:creationId xmlns:a16="http://schemas.microsoft.com/office/drawing/2014/main" id="{D1708AF2-B3E0-A84A-FB6C-2A88C411291D}"/>
              </a:ext>
            </a:extLst>
          </p:cNvPr>
          <p:cNvSpPr/>
          <p:nvPr/>
        </p:nvSpPr>
        <p:spPr>
          <a:xfrm>
            <a:off x="4968797" y="1482278"/>
            <a:ext cx="1944624" cy="6339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データの前処理</a:t>
            </a:r>
            <a:endParaRPr kumimoji="1" lang="en-US" altLang="ja-JP" dirty="0"/>
          </a:p>
          <a:p>
            <a:pPr algn="ctr"/>
            <a:r>
              <a:rPr lang="en-US" altLang="ja-JP" dirty="0"/>
              <a:t>(</a:t>
            </a:r>
            <a:r>
              <a:rPr lang="ja-JP" altLang="en-US"/>
              <a:t>数値に変換</a:t>
            </a:r>
            <a:r>
              <a:rPr lang="en-US" altLang="ja-JP" dirty="0"/>
              <a:t>)</a:t>
            </a:r>
            <a:endParaRPr kumimoji="1" lang="ja-JP" altLang="en-US"/>
          </a:p>
        </p:txBody>
      </p:sp>
      <p:sp>
        <p:nvSpPr>
          <p:cNvPr id="20" name="正方形/長方形 19">
            <a:extLst>
              <a:ext uri="{FF2B5EF4-FFF2-40B4-BE49-F238E27FC236}">
                <a16:creationId xmlns:a16="http://schemas.microsoft.com/office/drawing/2014/main" id="{A43960AD-80D3-1C79-1365-1399E5624B67}"/>
              </a:ext>
            </a:extLst>
          </p:cNvPr>
          <p:cNvSpPr/>
          <p:nvPr/>
        </p:nvSpPr>
        <p:spPr>
          <a:xfrm>
            <a:off x="4968797" y="3574840"/>
            <a:ext cx="1944624" cy="6339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データの前処理</a:t>
            </a:r>
            <a:endParaRPr kumimoji="1" lang="en-US" altLang="ja-JP" dirty="0"/>
          </a:p>
          <a:p>
            <a:pPr algn="ctr"/>
            <a:r>
              <a:rPr lang="en-US" altLang="ja-JP" dirty="0"/>
              <a:t>(</a:t>
            </a:r>
            <a:r>
              <a:rPr lang="ja-JP" altLang="en-US"/>
              <a:t>数値に変換</a:t>
            </a:r>
            <a:r>
              <a:rPr lang="en-US" altLang="ja-JP" dirty="0"/>
              <a:t>)</a:t>
            </a:r>
            <a:endParaRPr kumimoji="1" lang="ja-JP" altLang="en-US"/>
          </a:p>
        </p:txBody>
      </p:sp>
      <p:sp>
        <p:nvSpPr>
          <p:cNvPr id="22" name="円/楕円 21">
            <a:extLst>
              <a:ext uri="{FF2B5EF4-FFF2-40B4-BE49-F238E27FC236}">
                <a16:creationId xmlns:a16="http://schemas.microsoft.com/office/drawing/2014/main" id="{E08CA5E8-6959-256D-F7CB-8413AE4DFD1B}"/>
              </a:ext>
            </a:extLst>
          </p:cNvPr>
          <p:cNvSpPr/>
          <p:nvPr/>
        </p:nvSpPr>
        <p:spPr>
          <a:xfrm>
            <a:off x="8144963" y="1395309"/>
            <a:ext cx="2535924" cy="79247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solidFill>
                  <a:srgbClr val="FF0000"/>
                </a:solidFill>
              </a:rPr>
              <a:t>学習モデル</a:t>
            </a:r>
          </a:p>
        </p:txBody>
      </p:sp>
      <p:sp>
        <p:nvSpPr>
          <p:cNvPr id="23" name="フローチャート: 判断 22">
            <a:extLst>
              <a:ext uri="{FF2B5EF4-FFF2-40B4-BE49-F238E27FC236}">
                <a16:creationId xmlns:a16="http://schemas.microsoft.com/office/drawing/2014/main" id="{E5FEE984-6346-1D34-1189-C2CB26DBFD3C}"/>
              </a:ext>
            </a:extLst>
          </p:cNvPr>
          <p:cNvSpPr/>
          <p:nvPr/>
        </p:nvSpPr>
        <p:spPr>
          <a:xfrm>
            <a:off x="8301450" y="3351058"/>
            <a:ext cx="2379428" cy="1205663"/>
          </a:xfrm>
          <a:prstGeom prst="flowChartDecis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評価予測</a:t>
            </a:r>
          </a:p>
        </p:txBody>
      </p:sp>
      <p:cxnSp>
        <p:nvCxnSpPr>
          <p:cNvPr id="24" name="直線矢印コネクタ 23">
            <a:extLst>
              <a:ext uri="{FF2B5EF4-FFF2-40B4-BE49-F238E27FC236}">
                <a16:creationId xmlns:a16="http://schemas.microsoft.com/office/drawing/2014/main" id="{497920F3-E1A8-6F84-0F75-D9F76B2587F3}"/>
              </a:ext>
            </a:extLst>
          </p:cNvPr>
          <p:cNvCxnSpPr>
            <a:cxnSpLocks/>
          </p:cNvCxnSpPr>
          <p:nvPr/>
        </p:nvCxnSpPr>
        <p:spPr>
          <a:xfrm>
            <a:off x="7195367" y="1799270"/>
            <a:ext cx="755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DBC8AF21-6AD0-9FA2-7363-C519549E08DB}"/>
              </a:ext>
            </a:extLst>
          </p:cNvPr>
          <p:cNvCxnSpPr>
            <a:cxnSpLocks/>
          </p:cNvCxnSpPr>
          <p:nvPr/>
        </p:nvCxnSpPr>
        <p:spPr>
          <a:xfrm flipH="1">
            <a:off x="9491164" y="2408864"/>
            <a:ext cx="10725" cy="700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9EE8D5D1-4084-E53B-9C87-E058D5EC9EB7}"/>
              </a:ext>
            </a:extLst>
          </p:cNvPr>
          <p:cNvCxnSpPr>
            <a:cxnSpLocks/>
          </p:cNvCxnSpPr>
          <p:nvPr/>
        </p:nvCxnSpPr>
        <p:spPr>
          <a:xfrm>
            <a:off x="7195367" y="3926910"/>
            <a:ext cx="755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4744EEF4-AB3B-F14C-144E-3D6BE6BB0C5F}"/>
              </a:ext>
            </a:extLst>
          </p:cNvPr>
          <p:cNvCxnSpPr>
            <a:cxnSpLocks/>
          </p:cNvCxnSpPr>
          <p:nvPr/>
        </p:nvCxnSpPr>
        <p:spPr>
          <a:xfrm>
            <a:off x="10870926" y="3975528"/>
            <a:ext cx="755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37BD124B-35C3-FAD0-3225-A1AA5DF0208A}"/>
              </a:ext>
            </a:extLst>
          </p:cNvPr>
          <p:cNvSpPr txBox="1"/>
          <p:nvPr/>
        </p:nvSpPr>
        <p:spPr>
          <a:xfrm>
            <a:off x="10390829" y="4231946"/>
            <a:ext cx="1678078" cy="369332"/>
          </a:xfrm>
          <a:prstGeom prst="rect">
            <a:avLst/>
          </a:prstGeom>
          <a:noFill/>
        </p:spPr>
        <p:txBody>
          <a:bodyPr wrap="square" rtlCol="0">
            <a:spAutoFit/>
          </a:bodyPr>
          <a:lstStyle/>
          <a:p>
            <a:r>
              <a:rPr kumimoji="1" lang="ja-JP" altLang="en-US"/>
              <a:t>飲食店の推薦</a:t>
            </a:r>
          </a:p>
        </p:txBody>
      </p:sp>
      <p:sp>
        <p:nvSpPr>
          <p:cNvPr id="37" name="右矢印 36">
            <a:extLst>
              <a:ext uri="{FF2B5EF4-FFF2-40B4-BE49-F238E27FC236}">
                <a16:creationId xmlns:a16="http://schemas.microsoft.com/office/drawing/2014/main" id="{E42AB7FB-785C-E81E-C4F5-7C37C8E6BB94}"/>
              </a:ext>
            </a:extLst>
          </p:cNvPr>
          <p:cNvSpPr/>
          <p:nvPr/>
        </p:nvSpPr>
        <p:spPr>
          <a:xfrm rot="5400000">
            <a:off x="5636889" y="4183248"/>
            <a:ext cx="613209" cy="19493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F51707AA-89B5-F197-CD11-EC89445B38CD}"/>
              </a:ext>
            </a:extLst>
          </p:cNvPr>
          <p:cNvSpPr txBox="1"/>
          <p:nvPr/>
        </p:nvSpPr>
        <p:spPr>
          <a:xfrm>
            <a:off x="1031528" y="5920964"/>
            <a:ext cx="10217350" cy="830997"/>
          </a:xfrm>
          <a:prstGeom prst="rect">
            <a:avLst/>
          </a:prstGeom>
          <a:noFill/>
        </p:spPr>
        <p:txBody>
          <a:bodyPr wrap="square" rtlCol="0">
            <a:spAutoFit/>
          </a:bodyPr>
          <a:lstStyle/>
          <a:p>
            <a:r>
              <a:rPr kumimoji="1" lang="ja-JP" altLang="en-US" sz="2400">
                <a:solidFill>
                  <a:srgbClr val="FF0000"/>
                </a:solidFill>
              </a:rPr>
              <a:t>学習モデル</a:t>
            </a:r>
            <a:r>
              <a:rPr kumimoji="1" lang="ja-JP" altLang="en-US" sz="2400"/>
              <a:t>を決定木</a:t>
            </a:r>
            <a:r>
              <a:rPr kumimoji="1" lang="en-US" altLang="ja-JP" sz="2400" dirty="0"/>
              <a:t>, </a:t>
            </a:r>
            <a:r>
              <a:rPr kumimoji="1" lang="ja-JP" altLang="en-US" sz="2400"/>
              <a:t>ロジスティック回帰</a:t>
            </a:r>
            <a:r>
              <a:rPr kumimoji="1" lang="en-US" altLang="ja-JP" sz="2400" dirty="0"/>
              <a:t>, k-NN</a:t>
            </a:r>
            <a:r>
              <a:rPr kumimoji="1" lang="ja-JP" altLang="en-US" sz="2400"/>
              <a:t>し</a:t>
            </a:r>
            <a:r>
              <a:rPr lang="ja-JP" altLang="en-US" sz="2400"/>
              <a:t>た時の</a:t>
            </a:r>
            <a:r>
              <a:rPr kumimoji="1" lang="ja-JP" altLang="en-US" sz="2400"/>
              <a:t>比較を行い</a:t>
            </a:r>
            <a:r>
              <a:rPr kumimoji="1" lang="en-US" altLang="ja-JP" sz="2400" dirty="0"/>
              <a:t>, </a:t>
            </a:r>
          </a:p>
          <a:p>
            <a:pPr algn="ctr"/>
            <a:r>
              <a:rPr lang="ja-JP" altLang="en-US" sz="2400"/>
              <a:t>決定木の有効性を示す</a:t>
            </a:r>
            <a:r>
              <a:rPr lang="en-US" altLang="ja-JP" sz="2400" dirty="0"/>
              <a:t>.</a:t>
            </a:r>
            <a:endParaRPr kumimoji="1" lang="ja-JP" altLang="en-US" sz="2400"/>
          </a:p>
        </p:txBody>
      </p:sp>
    </p:spTree>
    <p:extLst>
      <p:ext uri="{BB962C8B-B14F-4D97-AF65-F5344CB8AC3E}">
        <p14:creationId xmlns:p14="http://schemas.microsoft.com/office/powerpoint/2010/main" val="1912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par>
                                <p:cTn id="35" presetID="9"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par>
                                <p:cTn id="41" presetID="9"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dissolv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dissolve">
                                      <p:cBhvr>
                                        <p:cTn id="56" dur="500"/>
                                        <p:tgtEl>
                                          <p:spTgt spid="4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dissolve">
                                      <p:cBhvr>
                                        <p:cTn id="5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animBg="1"/>
      <p:bldP spid="20" grpId="0" animBg="1"/>
      <p:bldP spid="22" grpId="0" animBg="1"/>
      <p:bldP spid="23" grpId="0" animBg="1"/>
      <p:bldP spid="36" grpId="0"/>
      <p:bldP spid="37" grpId="0" animBg="1"/>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AB8672D-91DF-1D09-AB94-BC55BFE0AB37}"/>
              </a:ext>
            </a:extLst>
          </p:cNvPr>
          <p:cNvSpPr>
            <a:spLocks noGrp="1"/>
          </p:cNvSpPr>
          <p:nvPr>
            <p:ph idx="1"/>
          </p:nvPr>
        </p:nvSpPr>
        <p:spPr>
          <a:xfrm>
            <a:off x="2298192" y="375167"/>
            <a:ext cx="6870192" cy="596261"/>
          </a:xfrm>
        </p:spPr>
        <p:txBody>
          <a:bodyPr/>
          <a:lstStyle/>
          <a:p>
            <a:pPr marL="0" indent="0">
              <a:buNone/>
            </a:pPr>
            <a:r>
              <a:rPr lang="ja-JP" altLang="en-US" sz="3200" b="1"/>
              <a:t>推薦に用いる飲食店データと特徴量</a:t>
            </a:r>
            <a:endParaRPr lang="en-US" altLang="ja-JP" sz="3200" b="1" dirty="0"/>
          </a:p>
          <a:p>
            <a:pPr marL="0" indent="0">
              <a:buNone/>
            </a:pPr>
            <a:endParaRPr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ja-JP" altLang="en-US" sz="2400"/>
          </a:p>
        </p:txBody>
      </p:sp>
      <p:graphicFrame>
        <p:nvGraphicFramePr>
          <p:cNvPr id="4" name="表 3">
            <a:extLst>
              <a:ext uri="{FF2B5EF4-FFF2-40B4-BE49-F238E27FC236}">
                <a16:creationId xmlns:a16="http://schemas.microsoft.com/office/drawing/2014/main" id="{A41B1EC6-333C-ABDB-2817-7044AC152EB1}"/>
              </a:ext>
            </a:extLst>
          </p:cNvPr>
          <p:cNvGraphicFramePr>
            <a:graphicFrameLocks noGrp="1"/>
          </p:cNvGraphicFramePr>
          <p:nvPr>
            <p:extLst>
              <p:ext uri="{D42A27DB-BD31-4B8C-83A1-F6EECF244321}">
                <p14:modId xmlns:p14="http://schemas.microsoft.com/office/powerpoint/2010/main" val="4280286836"/>
              </p:ext>
            </p:extLst>
          </p:nvPr>
        </p:nvGraphicFramePr>
        <p:xfrm>
          <a:off x="1010273" y="1577292"/>
          <a:ext cx="10198053" cy="4407868"/>
        </p:xfrm>
        <a:graphic>
          <a:graphicData uri="http://schemas.openxmlformats.org/drawingml/2006/table">
            <a:tbl>
              <a:tblPr firstRow="1" bandRow="1">
                <a:tableStyleId>{5C22544A-7EE6-4342-B048-85BDC9FD1C3A}</a:tableStyleId>
              </a:tblPr>
              <a:tblGrid>
                <a:gridCol w="3145668">
                  <a:extLst>
                    <a:ext uri="{9D8B030D-6E8A-4147-A177-3AD203B41FA5}">
                      <a16:colId xmlns:a16="http://schemas.microsoft.com/office/drawing/2014/main" val="3420400813"/>
                    </a:ext>
                  </a:extLst>
                </a:gridCol>
                <a:gridCol w="4745981">
                  <a:extLst>
                    <a:ext uri="{9D8B030D-6E8A-4147-A177-3AD203B41FA5}">
                      <a16:colId xmlns:a16="http://schemas.microsoft.com/office/drawing/2014/main" val="878133355"/>
                    </a:ext>
                  </a:extLst>
                </a:gridCol>
                <a:gridCol w="2306404">
                  <a:extLst>
                    <a:ext uri="{9D8B030D-6E8A-4147-A177-3AD203B41FA5}">
                      <a16:colId xmlns:a16="http://schemas.microsoft.com/office/drawing/2014/main" val="3267330409"/>
                    </a:ext>
                  </a:extLst>
                </a:gridCol>
              </a:tblGrid>
              <a:tr h="527972">
                <a:tc>
                  <a:txBody>
                    <a:bodyPr/>
                    <a:lstStyle/>
                    <a:p>
                      <a:endParaRPr kumimoji="1" lang="ja-JP" altLang="en-US"/>
                    </a:p>
                  </a:txBody>
                  <a:tcPr>
                    <a:solidFill>
                      <a:schemeClr val="accent1"/>
                    </a:solidFill>
                  </a:tcPr>
                </a:tc>
                <a:tc>
                  <a:txBody>
                    <a:bodyPr/>
                    <a:lstStyle/>
                    <a:p>
                      <a:pPr algn="ctr"/>
                      <a:r>
                        <a:rPr kumimoji="1" lang="ja-JP" altLang="en-US"/>
                        <a:t>飲食店データ</a:t>
                      </a:r>
                    </a:p>
                  </a:txBody>
                  <a:tcPr/>
                </a:tc>
                <a:tc>
                  <a:txBody>
                    <a:bodyPr/>
                    <a:lstStyle/>
                    <a:p>
                      <a:pPr algn="ctr"/>
                      <a:r>
                        <a:rPr kumimoji="1" lang="ja-JP" altLang="en-US"/>
                        <a:t>特徴量</a:t>
                      </a:r>
                    </a:p>
                  </a:txBody>
                  <a:tcPr/>
                </a:tc>
                <a:extLst>
                  <a:ext uri="{0D108BD9-81ED-4DB2-BD59-A6C34878D82A}">
                    <a16:rowId xmlns:a16="http://schemas.microsoft.com/office/drawing/2014/main" val="2088198381"/>
                  </a:ext>
                </a:extLst>
              </a:tr>
              <a:tr h="527972">
                <a:tc>
                  <a:txBody>
                    <a:bodyPr/>
                    <a:lstStyle/>
                    <a:p>
                      <a:r>
                        <a:rPr lang="ja-JP" altLang="en-US" sz="1800" b="1">
                          <a:solidFill>
                            <a:schemeClr val="bg1"/>
                          </a:solidFill>
                        </a:rPr>
                        <a:t>ジャンル</a:t>
                      </a:r>
                      <a:r>
                        <a:rPr lang="en-US" altLang="ja-JP" sz="1800" b="1" dirty="0">
                          <a:solidFill>
                            <a:schemeClr val="bg1"/>
                          </a:solidFill>
                        </a:rPr>
                        <a:t>(13</a:t>
                      </a:r>
                      <a:r>
                        <a:rPr lang="ja-JP" altLang="en-US" sz="1800" b="1">
                          <a:solidFill>
                            <a:schemeClr val="bg1"/>
                          </a:solidFill>
                        </a:rPr>
                        <a:t>種類</a:t>
                      </a:r>
                      <a:r>
                        <a:rPr lang="en-US" altLang="ja-JP" sz="1800" b="1" dirty="0">
                          <a:solidFill>
                            <a:schemeClr val="bg1"/>
                          </a:solidFill>
                        </a:rPr>
                        <a:t>)</a:t>
                      </a:r>
                      <a:endParaRPr kumimoji="1" lang="ja-JP" altLang="en-US" b="1">
                        <a:solidFill>
                          <a:schemeClr val="bg1"/>
                        </a:solidFill>
                      </a:endParaRPr>
                    </a:p>
                  </a:txBody>
                  <a:tcPr>
                    <a:solidFill>
                      <a:schemeClr val="accent1"/>
                    </a:solidFill>
                  </a:tcPr>
                </a:tc>
                <a:tc>
                  <a:txBody>
                    <a:bodyPr/>
                    <a:lstStyle/>
                    <a:p>
                      <a:r>
                        <a:rPr kumimoji="1" lang="ja-JP" altLang="en-US"/>
                        <a:t>いずれか</a:t>
                      </a:r>
                      <a:r>
                        <a:rPr kumimoji="1" lang="en-US" altLang="ja-JP" dirty="0"/>
                        <a:t>1</a:t>
                      </a:r>
                      <a:r>
                        <a:rPr kumimoji="1" lang="ja-JP" altLang="en-US"/>
                        <a:t>つのジャンルがあり</a:t>
                      </a:r>
                      <a:r>
                        <a:rPr kumimoji="1" lang="en-US" altLang="ja-JP" dirty="0"/>
                        <a:t>, </a:t>
                      </a:r>
                      <a:r>
                        <a:rPr kumimoji="1" lang="ja-JP" altLang="en-US"/>
                        <a:t>他はなし</a:t>
                      </a:r>
                    </a:p>
                  </a:txBody>
                  <a:tcPr/>
                </a:tc>
                <a:tc>
                  <a:txBody>
                    <a:bodyPr/>
                    <a:lstStyle/>
                    <a:p>
                      <a:r>
                        <a:rPr kumimoji="1" lang="en-US" altLang="ja-JP" dirty="0"/>
                        <a:t>0, 1</a:t>
                      </a:r>
                      <a:r>
                        <a:rPr kumimoji="1" lang="ja-JP" altLang="en-US"/>
                        <a:t>のベクトル</a:t>
                      </a:r>
                    </a:p>
                  </a:txBody>
                  <a:tcPr/>
                </a:tc>
                <a:extLst>
                  <a:ext uri="{0D108BD9-81ED-4DB2-BD59-A6C34878D82A}">
                    <a16:rowId xmlns:a16="http://schemas.microsoft.com/office/drawing/2014/main" val="2570004037"/>
                  </a:ext>
                </a:extLst>
              </a:tr>
              <a:tr h="527972">
                <a:tc>
                  <a:txBody>
                    <a:bodyPr/>
                    <a:lstStyle/>
                    <a:p>
                      <a:r>
                        <a:rPr lang="ja-JP" altLang="en-US" sz="1800" b="1">
                          <a:solidFill>
                            <a:schemeClr val="bg1"/>
                          </a:solidFill>
                        </a:rPr>
                        <a:t>個室の有無</a:t>
                      </a:r>
                      <a:endParaRPr kumimoji="1" lang="ja-JP" altLang="en-US" b="1">
                        <a:solidFill>
                          <a:schemeClr val="bg1"/>
                        </a:solidFill>
                      </a:endParaRPr>
                    </a:p>
                  </a:txBody>
                  <a:tcPr>
                    <a:solidFill>
                      <a:schemeClr val="accent1"/>
                    </a:solidFill>
                  </a:tcPr>
                </a:tc>
                <a:tc>
                  <a:txBody>
                    <a:bodyPr/>
                    <a:lstStyle/>
                    <a:p>
                      <a:r>
                        <a:rPr kumimoji="1" lang="ja-JP" altLang="en-US"/>
                        <a:t>なし</a:t>
                      </a:r>
                      <a:r>
                        <a:rPr kumimoji="1" lang="en-US" altLang="ja-JP" dirty="0"/>
                        <a:t>, </a:t>
                      </a:r>
                      <a:r>
                        <a:rPr kumimoji="1" lang="ja-JP" altLang="en-US"/>
                        <a:t>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0, 1</a:t>
                      </a:r>
                      <a:endParaRPr kumimoji="1" lang="ja-JP" altLang="en-US"/>
                    </a:p>
                  </a:txBody>
                  <a:tcPr/>
                </a:tc>
                <a:extLst>
                  <a:ext uri="{0D108BD9-81ED-4DB2-BD59-A6C34878D82A}">
                    <a16:rowId xmlns:a16="http://schemas.microsoft.com/office/drawing/2014/main" val="2485173429"/>
                  </a:ext>
                </a:extLst>
              </a:tr>
              <a:tr h="712064">
                <a:tc>
                  <a:txBody>
                    <a:bodyPr/>
                    <a:lstStyle/>
                    <a:p>
                      <a:r>
                        <a:rPr lang="ja-JP" altLang="en-US" sz="1800" b="1">
                          <a:solidFill>
                            <a:schemeClr val="bg1"/>
                          </a:solidFill>
                        </a:rPr>
                        <a:t>喫煙席の有無</a:t>
                      </a:r>
                      <a:endParaRPr kumimoji="1" lang="ja-JP" altLang="en-US" b="1">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全面禁煙</a:t>
                      </a:r>
                      <a:r>
                        <a:rPr kumimoji="1" lang="en-US" altLang="ja-JP" dirty="0"/>
                        <a:t>, </a:t>
                      </a:r>
                      <a:r>
                        <a:rPr kumimoji="1" lang="ja-JP" altLang="en-US"/>
                        <a:t>一部喫煙</a:t>
                      </a:r>
                      <a:r>
                        <a:rPr kumimoji="1" lang="en-US" altLang="ja-JP" dirty="0"/>
                        <a:t>, </a:t>
                      </a:r>
                      <a:r>
                        <a:rPr kumimoji="1" lang="ja-JP" altLang="en-US"/>
                        <a:t>禁煙不可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0, 0.5, 1</a:t>
                      </a:r>
                      <a:endParaRPr kumimoji="1" lang="ja-JP" altLang="en-US"/>
                    </a:p>
                  </a:txBody>
                  <a:tcPr/>
                </a:tc>
                <a:extLst>
                  <a:ext uri="{0D108BD9-81ED-4DB2-BD59-A6C34878D82A}">
                    <a16:rowId xmlns:a16="http://schemas.microsoft.com/office/drawing/2014/main" val="1323146577"/>
                  </a:ext>
                </a:extLst>
              </a:tr>
              <a:tr h="527972">
                <a:tc>
                  <a:txBody>
                    <a:bodyPr/>
                    <a:lstStyle/>
                    <a:p>
                      <a:r>
                        <a:rPr lang="en-US" altLang="ja-JP" sz="1800" b="1" dirty="0">
                          <a:solidFill>
                            <a:schemeClr val="bg1"/>
                          </a:solidFill>
                        </a:rPr>
                        <a:t>Wi-Fi</a:t>
                      </a:r>
                      <a:r>
                        <a:rPr lang="ja-JP" altLang="en-US" sz="1800" b="1">
                          <a:solidFill>
                            <a:schemeClr val="bg1"/>
                          </a:solidFill>
                        </a:rPr>
                        <a:t>の有無</a:t>
                      </a:r>
                      <a:endParaRPr kumimoji="1" lang="ja-JP" altLang="en-US" b="1">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なし</a:t>
                      </a:r>
                      <a:r>
                        <a:rPr kumimoji="1" lang="en-US" altLang="ja-JP" dirty="0"/>
                        <a:t>, </a:t>
                      </a:r>
                      <a:r>
                        <a:rPr kumimoji="1" lang="ja-JP" altLang="en-US"/>
                        <a:t>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0, 1</a:t>
                      </a:r>
                      <a:endParaRPr kumimoji="1" lang="ja-JP" altLang="en-US"/>
                    </a:p>
                  </a:txBody>
                  <a:tcPr/>
                </a:tc>
                <a:extLst>
                  <a:ext uri="{0D108BD9-81ED-4DB2-BD59-A6C34878D82A}">
                    <a16:rowId xmlns:a16="http://schemas.microsoft.com/office/drawing/2014/main" val="2861316516"/>
                  </a:ext>
                </a:extLst>
              </a:tr>
              <a:tr h="527972">
                <a:tc>
                  <a:txBody>
                    <a:bodyPr/>
                    <a:lstStyle/>
                    <a:p>
                      <a:r>
                        <a:rPr lang="ja-JP" altLang="en-US" sz="1800" b="1">
                          <a:solidFill>
                            <a:schemeClr val="bg1"/>
                          </a:solidFill>
                        </a:rPr>
                        <a:t>駐車場有無</a:t>
                      </a:r>
                      <a:endParaRPr kumimoji="1" lang="ja-JP" altLang="en-US" b="1">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なし</a:t>
                      </a:r>
                      <a:r>
                        <a:rPr kumimoji="1" lang="en-US" altLang="ja-JP" dirty="0"/>
                        <a:t>, </a:t>
                      </a:r>
                      <a:r>
                        <a:rPr kumimoji="1" lang="ja-JP" altLang="en-US"/>
                        <a:t>あり</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0, 1</a:t>
                      </a:r>
                      <a:endParaRPr kumimoji="1" lang="ja-JP" altLang="en-US"/>
                    </a:p>
                  </a:txBody>
                  <a:tcPr/>
                </a:tc>
                <a:extLst>
                  <a:ext uri="{0D108BD9-81ED-4DB2-BD59-A6C34878D82A}">
                    <a16:rowId xmlns:a16="http://schemas.microsoft.com/office/drawing/2014/main" val="1700013377"/>
                  </a:ext>
                </a:extLst>
              </a:tr>
              <a:tr h="527972">
                <a:tc>
                  <a:txBody>
                    <a:bodyPr/>
                    <a:lstStyle/>
                    <a:p>
                      <a:r>
                        <a:rPr kumimoji="1" lang="ja-JP" altLang="en-US" sz="1800" b="1">
                          <a:solidFill>
                            <a:schemeClr val="bg1"/>
                          </a:solidFill>
                        </a:rPr>
                        <a:t>価格帯</a:t>
                      </a:r>
                      <a:endParaRPr kumimoji="1" lang="ja-JP" altLang="en-US" b="1">
                        <a:solidFill>
                          <a:schemeClr val="bg1"/>
                        </a:solidFill>
                      </a:endParaRPr>
                    </a:p>
                  </a:txBody>
                  <a:tcPr>
                    <a:solidFill>
                      <a:schemeClr val="accent1"/>
                    </a:solidFill>
                  </a:tcPr>
                </a:tc>
                <a:tc>
                  <a:txBody>
                    <a:bodyPr/>
                    <a:lstStyle/>
                    <a:p>
                      <a:r>
                        <a:rPr kumimoji="1" lang="en-US" altLang="ja-JP" dirty="0"/>
                        <a:t>0〜1000, 1001〜2000, 2001〜3000</a:t>
                      </a:r>
                      <a:r>
                        <a:rPr kumimoji="1" lang="ja-JP" altLang="en-US"/>
                        <a:t>・・・</a:t>
                      </a:r>
                    </a:p>
                  </a:txBody>
                  <a:tcPr/>
                </a:tc>
                <a:tc>
                  <a:txBody>
                    <a:bodyPr/>
                    <a:lstStyle/>
                    <a:p>
                      <a:r>
                        <a:rPr kumimoji="1" lang="en-US" altLang="ja-JP" dirty="0"/>
                        <a:t>0</a:t>
                      </a:r>
                      <a:r>
                        <a:rPr kumimoji="1" lang="ja-JP" altLang="en-US"/>
                        <a:t>から</a:t>
                      </a:r>
                      <a:r>
                        <a:rPr kumimoji="1" lang="en-US" altLang="ja-JP" dirty="0"/>
                        <a:t>1</a:t>
                      </a:r>
                      <a:r>
                        <a:rPr kumimoji="1" lang="ja-JP" altLang="en-US"/>
                        <a:t>の連続値</a:t>
                      </a:r>
                    </a:p>
                  </a:txBody>
                  <a:tcPr/>
                </a:tc>
                <a:extLst>
                  <a:ext uri="{0D108BD9-81ED-4DB2-BD59-A6C34878D82A}">
                    <a16:rowId xmlns:a16="http://schemas.microsoft.com/office/drawing/2014/main" val="4171967811"/>
                  </a:ext>
                </a:extLst>
              </a:tr>
              <a:tr h="527972">
                <a:tc>
                  <a:txBody>
                    <a:bodyPr/>
                    <a:lstStyle/>
                    <a:p>
                      <a:r>
                        <a:rPr lang="ja-JP" altLang="en-US" sz="1800" b="1">
                          <a:solidFill>
                            <a:schemeClr val="bg1"/>
                          </a:solidFill>
                        </a:rPr>
                        <a:t>総合評価</a:t>
                      </a:r>
                      <a:endParaRPr kumimoji="1" lang="ja-JP" altLang="en-US" b="1">
                        <a:solidFill>
                          <a:schemeClr val="bg1"/>
                        </a:solidFill>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a:t>から</a:t>
                      </a:r>
                      <a:r>
                        <a:rPr kumimoji="1" lang="en-US" altLang="ja-JP" dirty="0"/>
                        <a:t>5</a:t>
                      </a:r>
                      <a:r>
                        <a:rPr kumimoji="1" lang="ja-JP" altLang="en-US"/>
                        <a:t>の</a:t>
                      </a:r>
                      <a:r>
                        <a:rPr kumimoji="1" lang="en-US" altLang="ja-JP" dirty="0"/>
                        <a:t>, </a:t>
                      </a:r>
                      <a:r>
                        <a:rPr kumimoji="1" lang="ja-JP" altLang="en-US"/>
                        <a:t>小数点以下</a:t>
                      </a:r>
                      <a:r>
                        <a:rPr kumimoji="1" lang="en-US" altLang="ja-JP" dirty="0"/>
                        <a:t>2</a:t>
                      </a:r>
                      <a:r>
                        <a:rPr kumimoji="1" lang="ja-JP" altLang="en-US"/>
                        <a:t>桁</a:t>
                      </a:r>
                    </a:p>
                  </a:txBody>
                  <a:tcPr/>
                </a:tc>
                <a:tc>
                  <a:txBody>
                    <a:bodyPr/>
                    <a:lstStyle/>
                    <a:p>
                      <a:r>
                        <a:rPr kumimoji="1" lang="en-US" altLang="ja-JP" dirty="0"/>
                        <a:t>0</a:t>
                      </a:r>
                      <a:r>
                        <a:rPr kumimoji="1" lang="ja-JP" altLang="en-US"/>
                        <a:t>から</a:t>
                      </a:r>
                      <a:r>
                        <a:rPr kumimoji="1" lang="en-US" altLang="ja-JP" dirty="0"/>
                        <a:t>1</a:t>
                      </a:r>
                      <a:r>
                        <a:rPr kumimoji="1" lang="ja-JP" altLang="en-US"/>
                        <a:t>の連続値</a:t>
                      </a:r>
                    </a:p>
                  </a:txBody>
                  <a:tcPr/>
                </a:tc>
                <a:extLst>
                  <a:ext uri="{0D108BD9-81ED-4DB2-BD59-A6C34878D82A}">
                    <a16:rowId xmlns:a16="http://schemas.microsoft.com/office/drawing/2014/main" val="3659940094"/>
                  </a:ext>
                </a:extLst>
              </a:tr>
            </a:tbl>
          </a:graphicData>
        </a:graphic>
      </p:graphicFrame>
    </p:spTree>
    <p:extLst>
      <p:ext uri="{BB962C8B-B14F-4D97-AF65-F5344CB8AC3E}">
        <p14:creationId xmlns:p14="http://schemas.microsoft.com/office/powerpoint/2010/main" val="133651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2D803B50-85DD-99B8-9BD4-4BD74D7F7502}"/>
              </a:ext>
            </a:extLst>
          </p:cNvPr>
          <p:cNvSpPr txBox="1"/>
          <p:nvPr/>
        </p:nvSpPr>
        <p:spPr>
          <a:xfrm>
            <a:off x="3086920" y="215343"/>
            <a:ext cx="6018159" cy="584775"/>
          </a:xfrm>
          <a:prstGeom prst="rect">
            <a:avLst/>
          </a:prstGeom>
          <a:noFill/>
        </p:spPr>
        <p:txBody>
          <a:bodyPr wrap="square" rtlCol="0">
            <a:spAutoFit/>
          </a:bodyPr>
          <a:lstStyle/>
          <a:p>
            <a:r>
              <a:rPr kumimoji="1" lang="ja-JP" altLang="en-US" sz="3200" b="1"/>
              <a:t>本実験で比較するアルゴリズム</a:t>
            </a:r>
          </a:p>
        </p:txBody>
      </p:sp>
      <p:sp>
        <p:nvSpPr>
          <p:cNvPr id="9" name="テキスト ボックス 8">
            <a:extLst>
              <a:ext uri="{FF2B5EF4-FFF2-40B4-BE49-F238E27FC236}">
                <a16:creationId xmlns:a16="http://schemas.microsoft.com/office/drawing/2014/main" id="{3EF6D7D6-1652-173D-3071-D350BA6E1636}"/>
              </a:ext>
            </a:extLst>
          </p:cNvPr>
          <p:cNvSpPr txBox="1"/>
          <p:nvPr/>
        </p:nvSpPr>
        <p:spPr>
          <a:xfrm>
            <a:off x="701235" y="676222"/>
            <a:ext cx="10236591" cy="830997"/>
          </a:xfrm>
          <a:prstGeom prst="rect">
            <a:avLst/>
          </a:prstGeom>
          <a:noFill/>
        </p:spPr>
        <p:txBody>
          <a:bodyPr wrap="square" rtlCol="0">
            <a:spAutoFit/>
          </a:bodyPr>
          <a:lstStyle/>
          <a:p>
            <a:r>
              <a:rPr kumimoji="1" lang="ja-JP" altLang="en-US" sz="2400" b="1" u="sng"/>
              <a:t>決定木</a:t>
            </a:r>
            <a:endParaRPr lang="en-US" altLang="ja-JP" sz="2400" b="1" u="sng" dirty="0"/>
          </a:p>
          <a:p>
            <a:r>
              <a:rPr kumimoji="1" lang="ja-JP" altLang="en-US" sz="2400"/>
              <a:t>飲食店データとそれらに対する評価から</a:t>
            </a:r>
            <a:r>
              <a:rPr kumimoji="1" lang="en-US" altLang="ja-JP" sz="2400" dirty="0"/>
              <a:t>, </a:t>
            </a:r>
            <a:r>
              <a:rPr kumimoji="1" lang="ja-JP" altLang="en-US" sz="2400"/>
              <a:t>作成された木構造</a:t>
            </a:r>
            <a:r>
              <a:rPr kumimoji="1" lang="en-US" altLang="ja-JP" sz="2400" dirty="0"/>
              <a:t>.</a:t>
            </a:r>
            <a:endParaRPr kumimoji="1" lang="en-US" altLang="ja-JP" sz="2400" b="1" u="sng" dirty="0"/>
          </a:p>
        </p:txBody>
      </p:sp>
      <p:graphicFrame>
        <p:nvGraphicFramePr>
          <p:cNvPr id="5" name="表 4">
            <a:extLst>
              <a:ext uri="{FF2B5EF4-FFF2-40B4-BE49-F238E27FC236}">
                <a16:creationId xmlns:a16="http://schemas.microsoft.com/office/drawing/2014/main" id="{CDB91BB5-C3F0-5EC3-EE6E-9042F809639A}"/>
              </a:ext>
            </a:extLst>
          </p:cNvPr>
          <p:cNvGraphicFramePr>
            <a:graphicFrameLocks noGrp="1"/>
          </p:cNvGraphicFramePr>
          <p:nvPr>
            <p:extLst>
              <p:ext uri="{D42A27DB-BD31-4B8C-83A1-F6EECF244321}">
                <p14:modId xmlns:p14="http://schemas.microsoft.com/office/powerpoint/2010/main" val="4236607591"/>
              </p:ext>
            </p:extLst>
          </p:nvPr>
        </p:nvGraphicFramePr>
        <p:xfrm>
          <a:off x="6510134" y="1968097"/>
          <a:ext cx="5485652" cy="4227560"/>
        </p:xfrm>
        <a:graphic>
          <a:graphicData uri="http://schemas.openxmlformats.org/drawingml/2006/table">
            <a:tbl>
              <a:tblPr firstRow="1" bandRow="1">
                <a:tableStyleId>{5C22544A-7EE6-4342-B048-85BDC9FD1C3A}</a:tableStyleId>
              </a:tblPr>
              <a:tblGrid>
                <a:gridCol w="1062970">
                  <a:extLst>
                    <a:ext uri="{9D8B030D-6E8A-4147-A177-3AD203B41FA5}">
                      <a16:colId xmlns:a16="http://schemas.microsoft.com/office/drawing/2014/main" val="3247635431"/>
                    </a:ext>
                  </a:extLst>
                </a:gridCol>
                <a:gridCol w="916811">
                  <a:extLst>
                    <a:ext uri="{9D8B030D-6E8A-4147-A177-3AD203B41FA5}">
                      <a16:colId xmlns:a16="http://schemas.microsoft.com/office/drawing/2014/main" val="2688931551"/>
                    </a:ext>
                  </a:extLst>
                </a:gridCol>
                <a:gridCol w="678993">
                  <a:extLst>
                    <a:ext uri="{9D8B030D-6E8A-4147-A177-3AD203B41FA5}">
                      <a16:colId xmlns:a16="http://schemas.microsoft.com/office/drawing/2014/main" val="1712712586"/>
                    </a:ext>
                  </a:extLst>
                </a:gridCol>
                <a:gridCol w="884456">
                  <a:extLst>
                    <a:ext uri="{9D8B030D-6E8A-4147-A177-3AD203B41FA5}">
                      <a16:colId xmlns:a16="http://schemas.microsoft.com/office/drawing/2014/main" val="611248508"/>
                    </a:ext>
                  </a:extLst>
                </a:gridCol>
                <a:gridCol w="826054">
                  <a:extLst>
                    <a:ext uri="{9D8B030D-6E8A-4147-A177-3AD203B41FA5}">
                      <a16:colId xmlns:a16="http://schemas.microsoft.com/office/drawing/2014/main" val="2342162234"/>
                    </a:ext>
                  </a:extLst>
                </a:gridCol>
                <a:gridCol w="1116368">
                  <a:extLst>
                    <a:ext uri="{9D8B030D-6E8A-4147-A177-3AD203B41FA5}">
                      <a16:colId xmlns:a16="http://schemas.microsoft.com/office/drawing/2014/main" val="428954879"/>
                    </a:ext>
                  </a:extLst>
                </a:gridCol>
              </a:tblGrid>
              <a:tr h="465821">
                <a:tc>
                  <a:txBody>
                    <a:bodyPr/>
                    <a:lstStyle/>
                    <a:p>
                      <a:endParaRPr kumimoji="1" lang="ja-JP" altLang="en-US"/>
                    </a:p>
                  </a:txBody>
                  <a:tcPr/>
                </a:tc>
                <a:tc gridSpan="4">
                  <a:txBody>
                    <a:bodyPr/>
                    <a:lstStyle/>
                    <a:p>
                      <a:pPr algn="ctr"/>
                      <a:r>
                        <a:rPr kumimoji="1" lang="ja-JP" altLang="en-US" b="1">
                          <a:solidFill>
                            <a:schemeClr val="bg1"/>
                          </a:solidFill>
                        </a:rPr>
                        <a:t>入力変数</a:t>
                      </a:r>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b="1">
                        <a:solidFill>
                          <a:schemeClr val="bg1"/>
                        </a:solidFill>
                      </a:endParaRPr>
                    </a:p>
                  </a:txBody>
                  <a:tcPr/>
                </a:tc>
                <a:tc>
                  <a:txBody>
                    <a:bodyPr/>
                    <a:lstStyle/>
                    <a:p>
                      <a:pPr algn="ctr"/>
                      <a:r>
                        <a:rPr kumimoji="1" lang="ja-JP" altLang="en-US"/>
                        <a:t>目的変数</a:t>
                      </a:r>
                    </a:p>
                  </a:txBody>
                  <a:tcPr/>
                </a:tc>
                <a:extLst>
                  <a:ext uri="{0D108BD9-81ED-4DB2-BD59-A6C34878D82A}">
                    <a16:rowId xmlns:a16="http://schemas.microsoft.com/office/drawing/2014/main" val="107823695"/>
                  </a:ext>
                </a:extLst>
              </a:tr>
              <a:tr h="805434">
                <a:tc>
                  <a:txBody>
                    <a:bodyPr/>
                    <a:lstStyle/>
                    <a:p>
                      <a:endParaRPr kumimoji="1" lang="ja-JP" altLang="en-US">
                        <a:solidFill>
                          <a:schemeClr val="bg1"/>
                        </a:solidFill>
                      </a:endParaRPr>
                    </a:p>
                  </a:txBody>
                  <a:tcPr>
                    <a:solidFill>
                      <a:schemeClr val="accent1"/>
                    </a:solidFill>
                  </a:tcPr>
                </a:tc>
                <a:tc>
                  <a:txBody>
                    <a:bodyPr/>
                    <a:lstStyle/>
                    <a:p>
                      <a:pPr algn="ctr"/>
                      <a:r>
                        <a:rPr kumimoji="1" lang="ja-JP" altLang="en-US" b="1">
                          <a:solidFill>
                            <a:schemeClr val="bg1"/>
                          </a:solidFill>
                        </a:rPr>
                        <a:t>駐車場</a:t>
                      </a:r>
                    </a:p>
                  </a:txBody>
                  <a:tcPr>
                    <a:solidFill>
                      <a:schemeClr val="accent1"/>
                    </a:solidFill>
                  </a:tcPr>
                </a:tc>
                <a:tc>
                  <a:txBody>
                    <a:bodyPr/>
                    <a:lstStyle/>
                    <a:p>
                      <a:pPr algn="ctr"/>
                      <a:r>
                        <a:rPr kumimoji="1" lang="ja-JP" altLang="en-US" b="1">
                          <a:solidFill>
                            <a:schemeClr val="bg1"/>
                          </a:solidFill>
                        </a:rPr>
                        <a:t>個室</a:t>
                      </a:r>
                    </a:p>
                  </a:txBody>
                  <a:tcPr>
                    <a:solidFill>
                      <a:schemeClr val="accent1"/>
                    </a:solidFill>
                  </a:tcPr>
                </a:tc>
                <a:tc>
                  <a:txBody>
                    <a:bodyPr/>
                    <a:lstStyle/>
                    <a:p>
                      <a:pPr algn="ctr"/>
                      <a:r>
                        <a:rPr kumimoji="1" lang="ja-JP" altLang="en-US" b="1">
                          <a:solidFill>
                            <a:schemeClr val="bg1"/>
                          </a:solidFill>
                        </a:rPr>
                        <a:t>喫煙席</a:t>
                      </a:r>
                    </a:p>
                  </a:txBody>
                  <a:tcPr>
                    <a:solidFill>
                      <a:schemeClr val="accent1"/>
                    </a:solidFill>
                  </a:tcPr>
                </a:tc>
                <a:tc>
                  <a:txBody>
                    <a:bodyPr/>
                    <a:lstStyle/>
                    <a:p>
                      <a:pPr algn="ctr"/>
                      <a:r>
                        <a:rPr kumimoji="1" lang="en-US" altLang="ja-JP" b="1" dirty="0">
                          <a:solidFill>
                            <a:schemeClr val="bg1"/>
                          </a:solidFill>
                        </a:rPr>
                        <a:t>Wi-Fi</a:t>
                      </a:r>
                      <a:endParaRPr kumimoji="1" lang="ja-JP" altLang="en-US" b="1">
                        <a:solidFill>
                          <a:schemeClr val="bg1"/>
                        </a:solidFill>
                      </a:endParaRPr>
                    </a:p>
                  </a:txBody>
                  <a:tcPr>
                    <a:solidFill>
                      <a:schemeClr val="accent1"/>
                    </a:solidFill>
                  </a:tcPr>
                </a:tc>
                <a:tc>
                  <a:txBody>
                    <a:bodyPr/>
                    <a:lstStyle/>
                    <a:p>
                      <a:pPr algn="ctr"/>
                      <a:r>
                        <a:rPr kumimoji="1" lang="ja-JP" altLang="en-US" b="1">
                          <a:solidFill>
                            <a:schemeClr val="bg1"/>
                          </a:solidFill>
                        </a:rPr>
                        <a:t>評価値</a:t>
                      </a:r>
                    </a:p>
                  </a:txBody>
                  <a:tcPr>
                    <a:solidFill>
                      <a:schemeClr val="accent1"/>
                    </a:solidFill>
                  </a:tcPr>
                </a:tc>
                <a:extLst>
                  <a:ext uri="{0D108BD9-81ED-4DB2-BD59-A6C34878D82A}">
                    <a16:rowId xmlns:a16="http://schemas.microsoft.com/office/drawing/2014/main" val="4033619332"/>
                  </a:ext>
                </a:extLst>
              </a:tr>
              <a:tr h="469356">
                <a:tc>
                  <a:txBody>
                    <a:bodyPr/>
                    <a:lstStyle/>
                    <a:p>
                      <a:r>
                        <a:rPr kumimoji="1" lang="ja-JP" altLang="en-US" b="1">
                          <a:solidFill>
                            <a:schemeClr val="bg1"/>
                          </a:solidFill>
                        </a:rPr>
                        <a:t>飲食店</a:t>
                      </a:r>
                      <a:r>
                        <a:rPr kumimoji="1" lang="en-US" altLang="ja-JP" b="1" dirty="0">
                          <a:solidFill>
                            <a:schemeClr val="bg1"/>
                          </a:solidFill>
                        </a:rPr>
                        <a:t>A</a:t>
                      </a:r>
                      <a:endParaRPr kumimoji="1" lang="ja-JP" altLang="en-US" b="1">
                        <a:solidFill>
                          <a:schemeClr val="bg1"/>
                        </a:solidFill>
                      </a:endParaRPr>
                    </a:p>
                  </a:txBody>
                  <a:tcPr>
                    <a:solidFill>
                      <a:schemeClr val="accent1"/>
                    </a:solidFill>
                  </a:tcPr>
                </a:tc>
                <a:tc>
                  <a:txBody>
                    <a:bodyPr/>
                    <a:lstStyle/>
                    <a:p>
                      <a:pPr algn="r"/>
                      <a:r>
                        <a:rPr kumimoji="1" lang="en-US" altLang="ja-JP" dirty="0"/>
                        <a:t>1</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0</a:t>
                      </a:r>
                      <a:endParaRPr kumimoji="1" lang="ja-JP" altLang="en-US"/>
                    </a:p>
                  </a:txBody>
                  <a:tcPr/>
                </a:tc>
                <a:extLst>
                  <a:ext uri="{0D108BD9-81ED-4DB2-BD59-A6C34878D82A}">
                    <a16:rowId xmlns:a16="http://schemas.microsoft.com/office/drawing/2014/main" val="1316804218"/>
                  </a:ext>
                </a:extLst>
              </a:tr>
              <a:tr h="52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a:solidFill>
                            <a:schemeClr val="bg1"/>
                          </a:solidFill>
                        </a:rPr>
                        <a:t>飲食店</a:t>
                      </a:r>
                      <a:r>
                        <a:rPr kumimoji="1" lang="en-US" altLang="ja-JP" b="1" dirty="0">
                          <a:solidFill>
                            <a:schemeClr val="bg1"/>
                          </a:solidFill>
                        </a:rPr>
                        <a:t>B</a:t>
                      </a:r>
                      <a:endParaRPr kumimoji="1" lang="ja-JP" altLang="en-US" b="1">
                        <a:solidFill>
                          <a:schemeClr val="bg1"/>
                        </a:solidFill>
                      </a:endParaRPr>
                    </a:p>
                  </a:txBody>
                  <a:tcPr>
                    <a:solidFill>
                      <a:schemeClr val="accent1"/>
                    </a:solidFill>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3337374315"/>
                  </a:ext>
                </a:extLst>
              </a:tr>
              <a:tr h="510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a:solidFill>
                            <a:schemeClr val="bg1"/>
                          </a:solidFill>
                        </a:rPr>
                        <a:t>飲食店</a:t>
                      </a:r>
                      <a:r>
                        <a:rPr kumimoji="1" lang="en-US" altLang="ja-JP" b="1" dirty="0">
                          <a:solidFill>
                            <a:schemeClr val="bg1"/>
                          </a:solidFill>
                        </a:rPr>
                        <a:t>C</a:t>
                      </a:r>
                      <a:endParaRPr kumimoji="1" lang="ja-JP" altLang="en-US" b="1">
                        <a:solidFill>
                          <a:schemeClr val="bg1"/>
                        </a:solidFill>
                      </a:endParaRPr>
                    </a:p>
                  </a:txBody>
                  <a:tcPr>
                    <a:solidFill>
                      <a:schemeClr val="accent1"/>
                    </a:solidFill>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extLst>
                  <a:ext uri="{0D108BD9-81ED-4DB2-BD59-A6C34878D82A}">
                    <a16:rowId xmlns:a16="http://schemas.microsoft.com/office/drawing/2014/main" val="3940248169"/>
                  </a:ext>
                </a:extLst>
              </a:tr>
              <a:tr h="480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a:solidFill>
                            <a:schemeClr val="bg1"/>
                          </a:solidFill>
                        </a:rPr>
                        <a:t>飲食店</a:t>
                      </a:r>
                      <a:r>
                        <a:rPr kumimoji="1" lang="en-US" altLang="ja-JP" b="1" dirty="0">
                          <a:solidFill>
                            <a:schemeClr val="bg1"/>
                          </a:solidFill>
                        </a:rPr>
                        <a:t>D</a:t>
                      </a:r>
                      <a:endParaRPr kumimoji="1" lang="ja-JP" altLang="en-US" b="1">
                        <a:solidFill>
                          <a:schemeClr val="bg1"/>
                        </a:solidFill>
                      </a:endParaRPr>
                    </a:p>
                  </a:txBody>
                  <a:tcPr>
                    <a:solidFill>
                      <a:schemeClr val="accent1"/>
                    </a:solidFill>
                  </a:tcPr>
                </a:tc>
                <a:tc>
                  <a:txBody>
                    <a:bodyPr/>
                    <a:lstStyle/>
                    <a:p>
                      <a:pPr algn="r"/>
                      <a:r>
                        <a:rPr kumimoji="1" lang="en-US" altLang="ja-JP" dirty="0"/>
                        <a:t>1</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1</a:t>
                      </a:r>
                      <a:endParaRPr kumimoji="1" lang="ja-JP" altLang="en-US"/>
                    </a:p>
                  </a:txBody>
                  <a:tcPr/>
                </a:tc>
                <a:extLst>
                  <a:ext uri="{0D108BD9-81ED-4DB2-BD59-A6C34878D82A}">
                    <a16:rowId xmlns:a16="http://schemas.microsoft.com/office/drawing/2014/main" val="3856412057"/>
                  </a:ext>
                </a:extLst>
              </a:tr>
              <a:tr h="500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a:solidFill>
                            <a:schemeClr val="bg1"/>
                          </a:solidFill>
                        </a:rPr>
                        <a:t>飲食店</a:t>
                      </a:r>
                      <a:r>
                        <a:rPr kumimoji="1" lang="en-US" altLang="ja-JP" b="1" dirty="0">
                          <a:solidFill>
                            <a:schemeClr val="bg1"/>
                          </a:solidFill>
                        </a:rPr>
                        <a:t>E</a:t>
                      </a:r>
                      <a:endParaRPr kumimoji="1" lang="ja-JP" altLang="en-US" b="1">
                        <a:solidFill>
                          <a:schemeClr val="bg1"/>
                        </a:solidFill>
                      </a:endParaRPr>
                    </a:p>
                  </a:txBody>
                  <a:tcPr>
                    <a:solidFill>
                      <a:schemeClr val="accent1"/>
                    </a:solidFill>
                  </a:tcPr>
                </a:tc>
                <a:tc>
                  <a:txBody>
                    <a:bodyPr/>
                    <a:lstStyle/>
                    <a:p>
                      <a:pPr algn="r"/>
                      <a:r>
                        <a:rPr kumimoji="1" lang="en-US" altLang="ja-JP" dirty="0"/>
                        <a:t>0</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0</a:t>
                      </a:r>
                      <a:endParaRPr kumimoji="1" lang="ja-JP" altLang="en-US"/>
                    </a:p>
                  </a:txBody>
                  <a:tcPr/>
                </a:tc>
                <a:extLst>
                  <a:ext uri="{0D108BD9-81ED-4DB2-BD59-A6C34878D82A}">
                    <a16:rowId xmlns:a16="http://schemas.microsoft.com/office/drawing/2014/main" val="2915330959"/>
                  </a:ext>
                </a:extLst>
              </a:tr>
              <a:tr h="4701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a:solidFill>
                            <a:schemeClr val="bg1"/>
                          </a:solidFill>
                        </a:rPr>
                        <a:t>飲食店</a:t>
                      </a:r>
                      <a:r>
                        <a:rPr kumimoji="1" lang="en-US" altLang="ja-JP" b="1" dirty="0">
                          <a:solidFill>
                            <a:schemeClr val="bg1"/>
                          </a:solidFill>
                        </a:rPr>
                        <a:t>F</a:t>
                      </a:r>
                      <a:endParaRPr kumimoji="1" lang="ja-JP" altLang="en-US" b="1">
                        <a:solidFill>
                          <a:schemeClr val="bg1"/>
                        </a:solidFill>
                      </a:endParaRPr>
                    </a:p>
                  </a:txBody>
                  <a:tcPr>
                    <a:solidFill>
                      <a:schemeClr val="accent1"/>
                    </a:solidFill>
                  </a:tcPr>
                </a:tc>
                <a:tc>
                  <a:txBody>
                    <a:bodyPr/>
                    <a:lstStyle/>
                    <a:p>
                      <a:pPr algn="r"/>
                      <a:r>
                        <a:rPr kumimoji="1" lang="en-US" altLang="ja-JP" dirty="0"/>
                        <a:t>0</a:t>
                      </a:r>
                      <a:endParaRPr kumimoji="1" lang="ja-JP" altLang="en-US"/>
                    </a:p>
                  </a:txBody>
                  <a:tcPr/>
                </a:tc>
                <a:tc>
                  <a:txBody>
                    <a:bodyPr/>
                    <a:lstStyle/>
                    <a:p>
                      <a:pPr algn="r"/>
                      <a:r>
                        <a:rPr kumimoji="1" lang="en-US" altLang="ja-JP" dirty="0"/>
                        <a:t>0</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1</a:t>
                      </a:r>
                      <a:endParaRPr kumimoji="1" lang="ja-JP" altLang="en-US"/>
                    </a:p>
                  </a:txBody>
                  <a:tcPr/>
                </a:tc>
                <a:tc>
                  <a:txBody>
                    <a:bodyPr/>
                    <a:lstStyle/>
                    <a:p>
                      <a:pPr algn="r"/>
                      <a:r>
                        <a:rPr kumimoji="1" lang="en-US" altLang="ja-JP" dirty="0"/>
                        <a:t>-</a:t>
                      </a:r>
                      <a:endParaRPr kumimoji="1" lang="ja-JP" altLang="en-US"/>
                    </a:p>
                  </a:txBody>
                  <a:tcPr/>
                </a:tc>
                <a:extLst>
                  <a:ext uri="{0D108BD9-81ED-4DB2-BD59-A6C34878D82A}">
                    <a16:rowId xmlns:a16="http://schemas.microsoft.com/office/drawing/2014/main" val="1007358655"/>
                  </a:ext>
                </a:extLst>
              </a:tr>
            </a:tbl>
          </a:graphicData>
        </a:graphic>
      </p:graphicFrame>
      <p:sp>
        <p:nvSpPr>
          <p:cNvPr id="15" name="正方形/長方形 14">
            <a:extLst>
              <a:ext uri="{FF2B5EF4-FFF2-40B4-BE49-F238E27FC236}">
                <a16:creationId xmlns:a16="http://schemas.microsoft.com/office/drawing/2014/main" id="{BCEF08CE-7A4D-3441-85C6-D3EB17C23D2E}"/>
              </a:ext>
            </a:extLst>
          </p:cNvPr>
          <p:cNvSpPr/>
          <p:nvPr/>
        </p:nvSpPr>
        <p:spPr>
          <a:xfrm>
            <a:off x="1518533" y="2047083"/>
            <a:ext cx="2042033" cy="9980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行きたい</a:t>
            </a:r>
            <a:r>
              <a:rPr kumimoji="1" lang="en-US" altLang="ja-JP" sz="1600" dirty="0">
                <a:solidFill>
                  <a:schemeClr val="tx1"/>
                </a:solidFill>
              </a:rPr>
              <a:t>: B, D</a:t>
            </a:r>
          </a:p>
          <a:p>
            <a:pPr algn="ctr"/>
            <a:r>
              <a:rPr lang="ja-JP" altLang="en-US" sz="1600">
                <a:solidFill>
                  <a:schemeClr val="tx1"/>
                </a:solidFill>
              </a:rPr>
              <a:t>行きたくない</a:t>
            </a:r>
            <a:r>
              <a:rPr lang="en-US" altLang="ja-JP" sz="1600" dirty="0">
                <a:solidFill>
                  <a:schemeClr val="tx1"/>
                </a:solidFill>
              </a:rPr>
              <a:t>: A,C,E</a:t>
            </a:r>
          </a:p>
          <a:p>
            <a:pPr algn="ctr"/>
            <a:endParaRPr lang="en-US" altLang="ja-JP" sz="1600" dirty="0">
              <a:solidFill>
                <a:schemeClr val="tx1"/>
              </a:solidFill>
            </a:endParaRPr>
          </a:p>
        </p:txBody>
      </p:sp>
      <p:sp>
        <p:nvSpPr>
          <p:cNvPr id="16" name="正方形/長方形 15">
            <a:extLst>
              <a:ext uri="{FF2B5EF4-FFF2-40B4-BE49-F238E27FC236}">
                <a16:creationId xmlns:a16="http://schemas.microsoft.com/office/drawing/2014/main" id="{267C4D38-6279-07FC-A1C4-9609CBBB72F8}"/>
              </a:ext>
            </a:extLst>
          </p:cNvPr>
          <p:cNvSpPr/>
          <p:nvPr/>
        </p:nvSpPr>
        <p:spPr>
          <a:xfrm>
            <a:off x="459618" y="3921253"/>
            <a:ext cx="1881061" cy="83099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行きたくない</a:t>
            </a:r>
            <a:r>
              <a:rPr lang="en-US" altLang="ja-JP" sz="1600" dirty="0">
                <a:solidFill>
                  <a:schemeClr val="tx1"/>
                </a:solidFill>
              </a:rPr>
              <a:t>: A,C</a:t>
            </a:r>
            <a:endParaRPr kumimoji="1" lang="ja-JP" altLang="en-US" sz="1600">
              <a:solidFill>
                <a:schemeClr val="tx1"/>
              </a:solidFill>
            </a:endParaRPr>
          </a:p>
        </p:txBody>
      </p:sp>
      <p:sp>
        <p:nvSpPr>
          <p:cNvPr id="17" name="正方形/長方形 16">
            <a:extLst>
              <a:ext uri="{FF2B5EF4-FFF2-40B4-BE49-F238E27FC236}">
                <a16:creationId xmlns:a16="http://schemas.microsoft.com/office/drawing/2014/main" id="{DA6D6914-B818-B079-242C-A5140C9CABB4}"/>
              </a:ext>
            </a:extLst>
          </p:cNvPr>
          <p:cNvSpPr/>
          <p:nvPr/>
        </p:nvSpPr>
        <p:spPr>
          <a:xfrm>
            <a:off x="2837208" y="3923968"/>
            <a:ext cx="2042033" cy="830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行きたい</a:t>
            </a:r>
            <a:r>
              <a:rPr kumimoji="1" lang="en-US" altLang="ja-JP" sz="1600" dirty="0">
                <a:solidFill>
                  <a:schemeClr val="tx1"/>
                </a:solidFill>
              </a:rPr>
              <a:t>: B, D</a:t>
            </a:r>
          </a:p>
          <a:p>
            <a:pPr algn="ctr"/>
            <a:r>
              <a:rPr lang="ja-JP" altLang="en-US" sz="1600">
                <a:solidFill>
                  <a:schemeClr val="tx1"/>
                </a:solidFill>
              </a:rPr>
              <a:t>行きたくない</a:t>
            </a:r>
            <a:r>
              <a:rPr lang="en-US" altLang="ja-JP" sz="1600" dirty="0">
                <a:solidFill>
                  <a:schemeClr val="tx1"/>
                </a:solidFill>
              </a:rPr>
              <a:t>: E</a:t>
            </a:r>
          </a:p>
          <a:p>
            <a:pPr algn="ctr"/>
            <a:endParaRPr lang="en-US" altLang="ja-JP" sz="1600" dirty="0">
              <a:solidFill>
                <a:schemeClr val="tx1"/>
              </a:solidFill>
            </a:endParaRPr>
          </a:p>
        </p:txBody>
      </p:sp>
      <p:sp>
        <p:nvSpPr>
          <p:cNvPr id="18" name="正方形/長方形 17">
            <a:extLst>
              <a:ext uri="{FF2B5EF4-FFF2-40B4-BE49-F238E27FC236}">
                <a16:creationId xmlns:a16="http://schemas.microsoft.com/office/drawing/2014/main" id="{17B30E77-7FD1-9FC9-8675-B173EC7C7F3B}"/>
              </a:ext>
            </a:extLst>
          </p:cNvPr>
          <p:cNvSpPr/>
          <p:nvPr/>
        </p:nvSpPr>
        <p:spPr>
          <a:xfrm>
            <a:off x="1641971" y="5545530"/>
            <a:ext cx="2042033" cy="83099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行きたい</a:t>
            </a:r>
            <a:r>
              <a:rPr kumimoji="1" lang="en-US" altLang="ja-JP" sz="1600" dirty="0">
                <a:solidFill>
                  <a:schemeClr val="tx1"/>
                </a:solidFill>
              </a:rPr>
              <a:t>: B, D</a:t>
            </a:r>
          </a:p>
        </p:txBody>
      </p:sp>
      <p:sp>
        <p:nvSpPr>
          <p:cNvPr id="19" name="正方形/長方形 18">
            <a:extLst>
              <a:ext uri="{FF2B5EF4-FFF2-40B4-BE49-F238E27FC236}">
                <a16:creationId xmlns:a16="http://schemas.microsoft.com/office/drawing/2014/main" id="{A12201C2-60C1-1B70-FBB4-4A91AEB7A54C}"/>
              </a:ext>
            </a:extLst>
          </p:cNvPr>
          <p:cNvSpPr/>
          <p:nvPr/>
        </p:nvSpPr>
        <p:spPr>
          <a:xfrm>
            <a:off x="4137730" y="5545530"/>
            <a:ext cx="2042033" cy="83099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rPr>
              <a:t>行きたくない</a:t>
            </a:r>
            <a:r>
              <a:rPr lang="en-US" altLang="ja-JP" sz="1600" dirty="0">
                <a:solidFill>
                  <a:schemeClr val="tx1"/>
                </a:solidFill>
              </a:rPr>
              <a:t>: E</a:t>
            </a:r>
            <a:endParaRPr kumimoji="1" lang="ja-JP" altLang="en-US" sz="1600">
              <a:solidFill>
                <a:schemeClr val="tx1"/>
              </a:solidFill>
            </a:endParaRPr>
          </a:p>
        </p:txBody>
      </p:sp>
      <p:cxnSp>
        <p:nvCxnSpPr>
          <p:cNvPr id="21" name="直線矢印コネクタ 20">
            <a:extLst>
              <a:ext uri="{FF2B5EF4-FFF2-40B4-BE49-F238E27FC236}">
                <a16:creationId xmlns:a16="http://schemas.microsoft.com/office/drawing/2014/main" id="{914E4C04-ABCA-2159-08E1-DFA9EB0E2CA6}"/>
              </a:ext>
            </a:extLst>
          </p:cNvPr>
          <p:cNvCxnSpPr>
            <a:cxnSpLocks/>
          </p:cNvCxnSpPr>
          <p:nvPr/>
        </p:nvCxnSpPr>
        <p:spPr>
          <a:xfrm flipH="1">
            <a:off x="1731893" y="3248768"/>
            <a:ext cx="426720" cy="41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816071B9-9A5B-A9F6-4CD9-39A6DF29DA25}"/>
              </a:ext>
            </a:extLst>
          </p:cNvPr>
          <p:cNvCxnSpPr>
            <a:cxnSpLocks/>
          </p:cNvCxnSpPr>
          <p:nvPr/>
        </p:nvCxnSpPr>
        <p:spPr>
          <a:xfrm>
            <a:off x="2899380" y="3251145"/>
            <a:ext cx="434909" cy="41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1BB59106-C8F1-24F2-390E-92CE6E923171}"/>
              </a:ext>
            </a:extLst>
          </p:cNvPr>
          <p:cNvCxnSpPr>
            <a:cxnSpLocks/>
          </p:cNvCxnSpPr>
          <p:nvPr/>
        </p:nvCxnSpPr>
        <p:spPr>
          <a:xfrm flipH="1">
            <a:off x="3086920" y="4916107"/>
            <a:ext cx="426720" cy="41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D16C65CE-28FD-FF9C-A1DE-B2687A4BCC60}"/>
              </a:ext>
            </a:extLst>
          </p:cNvPr>
          <p:cNvCxnSpPr>
            <a:cxnSpLocks/>
          </p:cNvCxnSpPr>
          <p:nvPr/>
        </p:nvCxnSpPr>
        <p:spPr>
          <a:xfrm>
            <a:off x="4256836" y="4914600"/>
            <a:ext cx="434909" cy="41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E335DC77-E40F-3974-0070-44B830D30211}"/>
              </a:ext>
            </a:extLst>
          </p:cNvPr>
          <p:cNvSpPr txBox="1"/>
          <p:nvPr/>
        </p:nvSpPr>
        <p:spPr>
          <a:xfrm>
            <a:off x="1518533" y="3147550"/>
            <a:ext cx="426720" cy="369332"/>
          </a:xfrm>
          <a:prstGeom prst="rect">
            <a:avLst/>
          </a:prstGeom>
          <a:noFill/>
        </p:spPr>
        <p:txBody>
          <a:bodyPr wrap="square" rtlCol="0">
            <a:spAutoFit/>
          </a:bodyPr>
          <a:lstStyle/>
          <a:p>
            <a:r>
              <a:rPr kumimoji="1" lang="ja-JP" altLang="en-US"/>
              <a:t>有</a:t>
            </a:r>
          </a:p>
        </p:txBody>
      </p:sp>
      <p:sp>
        <p:nvSpPr>
          <p:cNvPr id="29" name="テキスト ボックス 28">
            <a:extLst>
              <a:ext uri="{FF2B5EF4-FFF2-40B4-BE49-F238E27FC236}">
                <a16:creationId xmlns:a16="http://schemas.microsoft.com/office/drawing/2014/main" id="{3AD311A0-4617-9643-2C2C-15CE4A7A72F9}"/>
              </a:ext>
            </a:extLst>
          </p:cNvPr>
          <p:cNvSpPr txBox="1"/>
          <p:nvPr/>
        </p:nvSpPr>
        <p:spPr>
          <a:xfrm>
            <a:off x="3237940" y="3187950"/>
            <a:ext cx="426720" cy="369332"/>
          </a:xfrm>
          <a:prstGeom prst="rect">
            <a:avLst/>
          </a:prstGeom>
          <a:noFill/>
        </p:spPr>
        <p:txBody>
          <a:bodyPr wrap="square" rtlCol="0">
            <a:spAutoFit/>
          </a:bodyPr>
          <a:lstStyle/>
          <a:p>
            <a:r>
              <a:rPr lang="ja-JP" altLang="en-US"/>
              <a:t>無</a:t>
            </a:r>
            <a:endParaRPr kumimoji="1" lang="ja-JP" altLang="en-US"/>
          </a:p>
        </p:txBody>
      </p:sp>
      <p:sp>
        <p:nvSpPr>
          <p:cNvPr id="30" name="テキスト ボックス 29">
            <a:extLst>
              <a:ext uri="{FF2B5EF4-FFF2-40B4-BE49-F238E27FC236}">
                <a16:creationId xmlns:a16="http://schemas.microsoft.com/office/drawing/2014/main" id="{6619BBBD-F52F-8F88-E090-A797A4771FB6}"/>
              </a:ext>
            </a:extLst>
          </p:cNvPr>
          <p:cNvSpPr txBox="1"/>
          <p:nvPr/>
        </p:nvSpPr>
        <p:spPr>
          <a:xfrm>
            <a:off x="2899380" y="4754152"/>
            <a:ext cx="426720" cy="369332"/>
          </a:xfrm>
          <a:prstGeom prst="rect">
            <a:avLst/>
          </a:prstGeom>
          <a:noFill/>
        </p:spPr>
        <p:txBody>
          <a:bodyPr wrap="square" rtlCol="0">
            <a:spAutoFit/>
          </a:bodyPr>
          <a:lstStyle/>
          <a:p>
            <a:r>
              <a:rPr kumimoji="1" lang="ja-JP" altLang="en-US"/>
              <a:t>有</a:t>
            </a:r>
          </a:p>
        </p:txBody>
      </p:sp>
      <p:sp>
        <p:nvSpPr>
          <p:cNvPr id="31" name="テキスト ボックス 30">
            <a:extLst>
              <a:ext uri="{FF2B5EF4-FFF2-40B4-BE49-F238E27FC236}">
                <a16:creationId xmlns:a16="http://schemas.microsoft.com/office/drawing/2014/main" id="{F95B0FB0-4E71-F32C-CD12-C7E61F9BE76C}"/>
              </a:ext>
            </a:extLst>
          </p:cNvPr>
          <p:cNvSpPr txBox="1"/>
          <p:nvPr/>
        </p:nvSpPr>
        <p:spPr>
          <a:xfrm>
            <a:off x="4452521" y="4802900"/>
            <a:ext cx="426720" cy="369332"/>
          </a:xfrm>
          <a:prstGeom prst="rect">
            <a:avLst/>
          </a:prstGeom>
          <a:noFill/>
        </p:spPr>
        <p:txBody>
          <a:bodyPr wrap="square" rtlCol="0">
            <a:spAutoFit/>
          </a:bodyPr>
          <a:lstStyle/>
          <a:p>
            <a:r>
              <a:rPr lang="ja-JP" altLang="en-US"/>
              <a:t>無</a:t>
            </a:r>
            <a:endParaRPr kumimoji="1" lang="ja-JP" altLang="en-US"/>
          </a:p>
        </p:txBody>
      </p:sp>
      <p:sp>
        <p:nvSpPr>
          <p:cNvPr id="33" name="テキスト ボックス 32">
            <a:extLst>
              <a:ext uri="{FF2B5EF4-FFF2-40B4-BE49-F238E27FC236}">
                <a16:creationId xmlns:a16="http://schemas.microsoft.com/office/drawing/2014/main" id="{5FE79641-1577-DAC0-F2B2-11C7A1778B31}"/>
              </a:ext>
            </a:extLst>
          </p:cNvPr>
          <p:cNvSpPr txBox="1"/>
          <p:nvPr/>
        </p:nvSpPr>
        <p:spPr>
          <a:xfrm>
            <a:off x="2954606" y="4431393"/>
            <a:ext cx="2042033" cy="338554"/>
          </a:xfrm>
          <a:prstGeom prst="rect">
            <a:avLst/>
          </a:prstGeom>
          <a:noFill/>
        </p:spPr>
        <p:txBody>
          <a:bodyPr wrap="square" rtlCol="0">
            <a:spAutoFit/>
          </a:bodyPr>
          <a:lstStyle/>
          <a:p>
            <a:r>
              <a:rPr kumimoji="1" lang="ja-JP" altLang="en-US" sz="1600">
                <a:solidFill>
                  <a:schemeClr val="tx1"/>
                </a:solidFill>
              </a:rPr>
              <a:t>「駐車場の有無」</a:t>
            </a:r>
          </a:p>
        </p:txBody>
      </p:sp>
      <p:sp>
        <p:nvSpPr>
          <p:cNvPr id="34" name="テキスト ボックス 33">
            <a:extLst>
              <a:ext uri="{FF2B5EF4-FFF2-40B4-BE49-F238E27FC236}">
                <a16:creationId xmlns:a16="http://schemas.microsoft.com/office/drawing/2014/main" id="{AC5FA775-0B8B-01B8-A543-B5B74C94A383}"/>
              </a:ext>
            </a:extLst>
          </p:cNvPr>
          <p:cNvSpPr txBox="1"/>
          <p:nvPr/>
        </p:nvSpPr>
        <p:spPr>
          <a:xfrm>
            <a:off x="1641971" y="2666117"/>
            <a:ext cx="2042033" cy="338554"/>
          </a:xfrm>
          <a:prstGeom prst="rect">
            <a:avLst/>
          </a:prstGeom>
          <a:noFill/>
        </p:spPr>
        <p:txBody>
          <a:bodyPr wrap="square" rtlCol="0">
            <a:spAutoFit/>
          </a:bodyPr>
          <a:lstStyle/>
          <a:p>
            <a:r>
              <a:rPr kumimoji="1" lang="ja-JP" altLang="en-US" sz="1600">
                <a:solidFill>
                  <a:schemeClr val="tx1"/>
                </a:solidFill>
              </a:rPr>
              <a:t>「喫煙席の有無」</a:t>
            </a:r>
          </a:p>
        </p:txBody>
      </p:sp>
      <p:sp>
        <p:nvSpPr>
          <p:cNvPr id="3" name="円/楕円 2">
            <a:extLst>
              <a:ext uri="{FF2B5EF4-FFF2-40B4-BE49-F238E27FC236}">
                <a16:creationId xmlns:a16="http://schemas.microsoft.com/office/drawing/2014/main" id="{BD1EBD13-9124-7087-2DD9-3D89FA7C25A5}"/>
              </a:ext>
            </a:extLst>
          </p:cNvPr>
          <p:cNvSpPr/>
          <p:nvPr/>
        </p:nvSpPr>
        <p:spPr>
          <a:xfrm>
            <a:off x="149977" y="3710984"/>
            <a:ext cx="2503053" cy="125153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1293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dissolve">
                                      <p:cBhvr>
                                        <p:cTn id="24" dur="500"/>
                                        <p:tgtEl>
                                          <p:spTgt spid="2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par>
                                <p:cTn id="28" presetID="9"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dissolve">
                                      <p:cBhvr>
                                        <p:cTn id="35" dur="500"/>
                                        <p:tgtEl>
                                          <p:spTgt spid="33"/>
                                        </p:tgtEl>
                                      </p:cBhvr>
                                    </p:animEffect>
                                  </p:childTnLst>
                                </p:cTn>
                              </p:par>
                              <p:par>
                                <p:cTn id="36" presetID="9"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ssolve">
                                      <p:cBhvr>
                                        <p:cTn id="38" dur="500"/>
                                        <p:tgtEl>
                                          <p:spTgt spid="25"/>
                                        </p:tgtEl>
                                      </p:cBhvr>
                                    </p:animEffect>
                                  </p:childTnLst>
                                </p:cTn>
                              </p:par>
                              <p:par>
                                <p:cTn id="39" presetID="9"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dissolve">
                                      <p:cBhvr>
                                        <p:cTn id="41" dur="500"/>
                                        <p:tgtEl>
                                          <p:spTgt spid="2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dissolve">
                                      <p:cBhvr>
                                        <p:cTn id="44" dur="500"/>
                                        <p:tgtEl>
                                          <p:spTgt spid="3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dissolve">
                                      <p:cBhvr>
                                        <p:cTn id="47" dur="500"/>
                                        <p:tgtEl>
                                          <p:spTgt spid="31"/>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dissolve">
                                      <p:cBhvr>
                                        <p:cTn id="50" dur="500"/>
                                        <p:tgtEl>
                                          <p:spTgt spid="1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dissolv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dissolv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8" grpId="0"/>
      <p:bldP spid="29" grpId="0"/>
      <p:bldP spid="30" grpId="0"/>
      <p:bldP spid="31" grpId="0"/>
      <p:bldP spid="33" grpId="0"/>
      <p:bldP spid="34"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318DB1-7BB8-A4A0-F8E0-7BA5D87779B1}"/>
                  </a:ext>
                </a:extLst>
              </p:cNvPr>
              <p:cNvSpPr txBox="1"/>
              <p:nvPr/>
            </p:nvSpPr>
            <p:spPr>
              <a:xfrm>
                <a:off x="231648" y="342582"/>
                <a:ext cx="11655551" cy="1569660"/>
              </a:xfrm>
              <a:prstGeom prst="rect">
                <a:avLst/>
              </a:prstGeom>
              <a:noFill/>
            </p:spPr>
            <p:txBody>
              <a:bodyPr wrap="square" rtlCol="0">
                <a:spAutoFit/>
              </a:bodyPr>
              <a:lstStyle/>
              <a:p>
                <a:r>
                  <a:rPr kumimoji="1" lang="ja-JP" altLang="en-US" sz="2400" b="1" u="sng"/>
                  <a:t>ロジスティック回帰</a:t>
                </a:r>
                <a:endParaRPr kumimoji="1" lang="en-US" altLang="ja-JP" sz="2400" b="1" u="sng" dirty="0"/>
              </a:p>
              <a:p>
                <a:endParaRPr kumimoji="1" lang="en-US" altLang="ja-JP" sz="2400" b="1" u="sng" dirty="0"/>
              </a:p>
              <a:p>
                <a:r>
                  <a:rPr kumimoji="1" lang="ja-JP" altLang="en-US" sz="2400"/>
                  <a:t>特徴量とそれぞれの重みをかけたものの総和を計算し</a:t>
                </a:r>
                <a:r>
                  <a:rPr kumimoji="1" lang="en-US" altLang="ja-JP" sz="2400" dirty="0"/>
                  <a:t>,</a:t>
                </a:r>
                <a:r>
                  <a:rPr kumimoji="1" lang="ja-JP" altLang="en-US" sz="2400"/>
                  <a:t>シグイモイド関数</a:t>
                </a:r>
                <a:r>
                  <a:rPr kumimoji="1" lang="en-US" altLang="ja-JP" sz="2400" dirty="0"/>
                  <a:t> </a:t>
                </a:r>
                <a14:m>
                  <m:oMath xmlns:m="http://schemas.openxmlformats.org/officeDocument/2006/math">
                    <m:r>
                      <a:rPr lang="en-US" altLang="ja-JP" sz="2400" i="1">
                        <a:latin typeface="Cambria Math" panose="02040503050406030204" pitchFamily="18" charset="0"/>
                        <a:ea typeface="Cambria Math" panose="02040503050406030204" pitchFamily="18" charset="0"/>
                      </a:rPr>
                      <m:t>𝜎</m:t>
                    </m:r>
                  </m:oMath>
                </a14:m>
                <a:r>
                  <a:rPr kumimoji="1" lang="en-US" altLang="ja-JP" sz="2400" dirty="0"/>
                  <a:t> </a:t>
                </a:r>
                <a:r>
                  <a:rPr kumimoji="1" lang="ja-JP" altLang="en-US" sz="2400"/>
                  <a:t>を通して</a:t>
                </a:r>
                <a:r>
                  <a:rPr kumimoji="1" lang="en-US" altLang="ja-JP" sz="2400" dirty="0"/>
                  <a:t>, </a:t>
                </a:r>
                <a:r>
                  <a:rPr kumimoji="1" lang="ja-JP" altLang="en-US" sz="2400"/>
                  <a:t>「行きたい」に属する確率</a:t>
                </a:r>
                <a:r>
                  <a:rPr kumimoji="1" lang="en-US" altLang="ja-JP" sz="2400" dirty="0"/>
                  <a:t> </a:t>
                </a:r>
                <a14:m>
                  <m:oMath xmlns:m="http://schemas.openxmlformats.org/officeDocument/2006/math">
                    <m:acc>
                      <m:accPr>
                        <m:chr m:val="̂"/>
                        <m:ctrlPr>
                          <a:rPr kumimoji="1" lang="en-US" altLang="ja-JP" sz="2400" b="1" i="1" smtClean="0">
                            <a:latin typeface="Cambria Math" panose="02040503050406030204" pitchFamily="18" charset="0"/>
                          </a:rPr>
                        </m:ctrlPr>
                      </m:accPr>
                      <m:e>
                        <m:r>
                          <a:rPr kumimoji="1" lang="en-US" altLang="ja-JP" sz="2400" b="1" i="1" smtClean="0">
                            <a:latin typeface="Cambria Math" panose="02040503050406030204" pitchFamily="18" charset="0"/>
                          </a:rPr>
                          <m:t>𝒑</m:t>
                        </m:r>
                        <m:r>
                          <a:rPr kumimoji="1" lang="en-US" altLang="ja-JP" sz="2400" b="1" i="1" smtClean="0">
                            <a:latin typeface="Cambria Math" panose="02040503050406030204" pitchFamily="18" charset="0"/>
                          </a:rPr>
                          <m:t> </m:t>
                        </m:r>
                      </m:e>
                    </m:acc>
                  </m:oMath>
                </a14:m>
                <a:r>
                  <a:rPr kumimoji="1" lang="en-US" altLang="ja-JP" sz="2400" dirty="0"/>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0</m:t>
                    </m:r>
                    <m:r>
                      <a:rPr lang="en-US" altLang="ja-JP" sz="240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𝑝</m:t>
                        </m:r>
                        <m:r>
                          <a:rPr lang="en-US" altLang="ja-JP" sz="2400" i="1">
                            <a:latin typeface="Cambria Math" panose="02040503050406030204" pitchFamily="18" charset="0"/>
                          </a:rPr>
                          <m:t> </m:t>
                        </m:r>
                      </m:e>
                    </m:acc>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m:t>
                    </m:r>
                  </m:oMath>
                </a14:m>
                <a:r>
                  <a:rPr kumimoji="1" lang="en-US" altLang="ja-JP" sz="2400" dirty="0"/>
                  <a:t>)</a:t>
                </a:r>
                <a:r>
                  <a:rPr kumimoji="1" lang="ja-JP" altLang="en-US" sz="2400"/>
                  <a:t>を計算する</a:t>
                </a:r>
                <a:r>
                  <a:rPr kumimoji="1" lang="en-US" altLang="ja-JP" sz="2400" dirty="0"/>
                  <a:t>.</a:t>
                </a:r>
                <a:endParaRPr lang="en-US" altLang="ja-JP" sz="2400" dirty="0"/>
              </a:p>
            </p:txBody>
          </p:sp>
        </mc:Choice>
        <mc:Fallback xmlns="">
          <p:sp>
            <p:nvSpPr>
              <p:cNvPr id="4" name="テキスト ボックス 3">
                <a:extLst>
                  <a:ext uri="{FF2B5EF4-FFF2-40B4-BE49-F238E27FC236}">
                    <a16:creationId xmlns:a16="http://schemas.microsoft.com/office/drawing/2014/main" id="{A0318DB1-7BB8-A4A0-F8E0-7BA5D87779B1}"/>
                  </a:ext>
                </a:extLst>
              </p:cNvPr>
              <p:cNvSpPr txBox="1">
                <a:spLocks noRot="1" noChangeAspect="1" noMove="1" noResize="1" noEditPoints="1" noAdjustHandles="1" noChangeArrowheads="1" noChangeShapeType="1" noTextEdit="1"/>
              </p:cNvSpPr>
              <p:nvPr/>
            </p:nvSpPr>
            <p:spPr>
              <a:xfrm>
                <a:off x="231648" y="342582"/>
                <a:ext cx="11655551" cy="1569660"/>
              </a:xfrm>
              <a:prstGeom prst="rect">
                <a:avLst/>
              </a:prstGeom>
              <a:blipFill>
                <a:blip r:embed="rId3"/>
                <a:stretch>
                  <a:fillRect l="-871" t="-2400" r="-2176" b="-88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9959658-1E6F-CD69-F69D-E2E1AA778709}"/>
                  </a:ext>
                </a:extLst>
              </p:cNvPr>
              <p:cNvSpPr txBox="1"/>
              <p:nvPr/>
            </p:nvSpPr>
            <p:spPr>
              <a:xfrm>
                <a:off x="399011" y="2270417"/>
                <a:ext cx="11488188" cy="4176849"/>
              </a:xfrm>
              <a:prstGeom prst="rect">
                <a:avLst/>
              </a:prstGeom>
              <a:noFill/>
            </p:spPr>
            <p:txBody>
              <a:bodyPr wrap="square" rtlCol="0">
                <a:spAutoFit/>
              </a:bodyPr>
              <a:lstStyle/>
              <a:p>
                <a:r>
                  <a:rPr kumimoji="1" lang="en-US" altLang="ja-JP" sz="2400" dirty="0"/>
                  <a:t>				</a:t>
                </a:r>
                <a14:m>
                  <m:oMath xmlns:m="http://schemas.openxmlformats.org/officeDocument/2006/math">
                    <m:acc>
                      <m:accPr>
                        <m:chr m:val="̂"/>
                        <m:ctrlPr>
                          <a:rPr kumimoji="1" lang="en-US" altLang="ja-JP" sz="2400" b="1" i="1" smtClean="0">
                            <a:latin typeface="Cambria Math" panose="02040503050406030204" pitchFamily="18" charset="0"/>
                          </a:rPr>
                        </m:ctrlPr>
                      </m:accPr>
                      <m:e>
                        <m:r>
                          <a:rPr kumimoji="1" lang="en-US" altLang="ja-JP" sz="2400" b="1" i="1" smtClean="0">
                            <a:latin typeface="Cambria Math" panose="02040503050406030204" pitchFamily="18" charset="0"/>
                          </a:rPr>
                          <m:t>𝒑</m:t>
                        </m:r>
                        <m:r>
                          <a:rPr kumimoji="1" lang="en-US" altLang="ja-JP" sz="2400" b="1" i="1" smtClean="0">
                            <a:latin typeface="Cambria Math" panose="02040503050406030204" pitchFamily="18" charset="0"/>
                          </a:rPr>
                          <m:t> </m:t>
                        </m:r>
                      </m:e>
                    </m:acc>
                    <m:r>
                      <a:rPr kumimoji="1"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𝜎</m:t>
                    </m:r>
                    <m:r>
                      <a:rPr lang="en-US" altLang="ja-JP" sz="2400" b="0" i="1" smtClean="0">
                        <a:latin typeface="Cambria Math" panose="02040503050406030204" pitchFamily="18" charset="0"/>
                        <a:ea typeface="Cambria Math" panose="02040503050406030204" pitchFamily="18" charset="0"/>
                      </a:rPr>
                      <m:t>(</m:t>
                    </m:r>
                    <m:nary>
                      <m:naryPr>
                        <m:chr m:val="∑"/>
                        <m:ctrlPr>
                          <a:rPr lang="en-US" altLang="ja-JP" sz="2400" i="1" dirty="0">
                            <a:latin typeface="Cambria Math" panose="02040503050406030204" pitchFamily="18" charset="0"/>
                          </a:rPr>
                        </m:ctrlPr>
                      </m:naryPr>
                      <m:sub>
                        <m:r>
                          <m:rPr>
                            <m:brk m:alnAt="23"/>
                          </m:rPr>
                          <a:rPr lang="en-US" altLang="ja-JP" sz="2400" i="1" dirty="0">
                            <a:latin typeface="Cambria Math" panose="02040503050406030204" pitchFamily="18" charset="0"/>
                          </a:rPr>
                          <m:t>𝑖</m:t>
                        </m:r>
                        <m:r>
                          <a:rPr lang="en-US" altLang="ja-JP" sz="2400" i="1" dirty="0">
                            <a:latin typeface="Cambria Math" panose="02040503050406030204" pitchFamily="18" charset="0"/>
                          </a:rPr>
                          <m:t>=</m:t>
                        </m:r>
                        <m:r>
                          <a:rPr lang="en-US" altLang="ja-JP" sz="2400" b="0" i="1" dirty="0" smtClean="0">
                            <a:latin typeface="Cambria Math" panose="02040503050406030204" pitchFamily="18" charset="0"/>
                          </a:rPr>
                          <m:t>1</m:t>
                        </m:r>
                      </m:sub>
                      <m:sup>
                        <m:r>
                          <a:rPr lang="en-US" altLang="ja-JP" sz="2400" b="0" i="1" dirty="0" smtClean="0">
                            <a:latin typeface="Cambria Math" panose="02040503050406030204" pitchFamily="18" charset="0"/>
                          </a:rPr>
                          <m:t>3</m:t>
                        </m:r>
                      </m:sup>
                      <m:e>
                        <m:r>
                          <a:rPr lang="en-US" altLang="ja-JP" sz="2400" i="1" dirty="0">
                            <a:latin typeface="Cambria Math" panose="02040503050406030204" pitchFamily="18" charset="0"/>
                          </a:rPr>
                          <m:t>𝑤</m:t>
                        </m:r>
                        <m:r>
                          <a:rPr lang="en-US" altLang="ja-JP" sz="2400" i="1" baseline="-25000" dirty="0">
                            <a:latin typeface="Cambria Math" panose="02040503050406030204" pitchFamily="18" charset="0"/>
                          </a:rPr>
                          <m:t>𝑖</m:t>
                        </m:r>
                        <m:r>
                          <a:rPr lang="en-US" altLang="ja-JP" sz="2400" i="1" dirty="0">
                            <a:latin typeface="Cambria Math" panose="02040503050406030204" pitchFamily="18" charset="0"/>
                          </a:rPr>
                          <m:t>𝑥</m:t>
                        </m:r>
                        <m:r>
                          <a:rPr lang="en-US" altLang="ja-JP" sz="2400" i="1" baseline="-25000" dirty="0">
                            <a:latin typeface="Cambria Math" panose="02040503050406030204" pitchFamily="18" charset="0"/>
                          </a:rPr>
                          <m:t>𝑖</m:t>
                        </m:r>
                      </m:e>
                    </m:nary>
                  </m:oMath>
                </a14:m>
                <a:r>
                  <a:rPr lang="en-US" altLang="ja-JP" sz="2400" dirty="0"/>
                  <a:t>) </a:t>
                </a:r>
              </a:p>
              <a:p>
                <a:r>
                  <a:rPr lang="en-US" altLang="ja-JP" sz="2400" dirty="0"/>
                  <a:t>	</a:t>
                </a:r>
                <a:endParaRPr lang="en-US" altLang="ja-JP" sz="2400" i="1" dirty="0">
                  <a:latin typeface="Cambria Math" panose="02040503050406030204" pitchFamily="18" charset="0"/>
                </a:endParaRPr>
              </a:p>
              <a:p>
                <a:r>
                  <a:rPr lang="en-US" altLang="ja-JP" sz="2400" dirty="0"/>
                  <a:t>		</a:t>
                </a:r>
                <a14:m>
                  <m:oMath xmlns:m="http://schemas.openxmlformats.org/officeDocument/2006/math">
                    <m:r>
                      <a:rPr lang="en-US" altLang="ja-JP" sz="2400" i="1" dirty="0">
                        <a:latin typeface="Cambria Math" panose="02040503050406030204" pitchFamily="18" charset="0"/>
                      </a:rPr>
                      <m:t>𝑥</m:t>
                    </m:r>
                    <m:r>
                      <a:rPr lang="en-US" altLang="ja-JP" sz="2400" i="1" baseline="-25000" dirty="0">
                        <a:latin typeface="Cambria Math" panose="02040503050406030204" pitchFamily="18" charset="0"/>
                      </a:rPr>
                      <m:t>𝑖</m:t>
                    </m:r>
                  </m:oMath>
                </a14:m>
                <a:r>
                  <a:rPr lang="en-US" altLang="ja-JP" sz="2400" dirty="0"/>
                  <a:t>: </a:t>
                </a:r>
                <a14:m>
                  <m:oMath xmlns:m="http://schemas.openxmlformats.org/officeDocument/2006/math">
                    <m:r>
                      <m:rPr>
                        <m:brk m:alnAt="23"/>
                      </m:rPr>
                      <a:rPr lang="en-US" altLang="ja-JP" sz="2400" i="1" dirty="0">
                        <a:latin typeface="Cambria Math" panose="02040503050406030204" pitchFamily="18" charset="0"/>
                      </a:rPr>
                      <m:t>𝑖</m:t>
                    </m:r>
                  </m:oMath>
                </a14:m>
                <a:r>
                  <a:rPr lang="ja-JP" altLang="en-US" sz="2400"/>
                  <a:t>番目の特徴量</a:t>
                </a:r>
                <a:r>
                  <a:rPr lang="en-US" altLang="ja-JP" sz="2400" dirty="0"/>
                  <a:t>	</a:t>
                </a:r>
                <a14:m>
                  <m:oMath xmlns:m="http://schemas.openxmlformats.org/officeDocument/2006/math">
                    <m:r>
                      <a:rPr lang="en-US" altLang="ja-JP" sz="2400" i="1" dirty="0">
                        <a:latin typeface="Cambria Math" panose="02040503050406030204" pitchFamily="18" charset="0"/>
                      </a:rPr>
                      <m:t>𝑤</m:t>
                    </m:r>
                    <m:r>
                      <a:rPr lang="en-US" altLang="ja-JP" sz="2400" i="1" baseline="-25000" dirty="0">
                        <a:latin typeface="Cambria Math" panose="02040503050406030204" pitchFamily="18" charset="0"/>
                      </a:rPr>
                      <m:t>𝑖</m:t>
                    </m:r>
                  </m:oMath>
                </a14:m>
                <a:r>
                  <a:rPr lang="en-US" altLang="ja-JP" sz="2400" dirty="0"/>
                  <a:t>:  </a:t>
                </a:r>
                <a14:m>
                  <m:oMath xmlns:m="http://schemas.openxmlformats.org/officeDocument/2006/math">
                    <m:r>
                      <m:rPr>
                        <m:brk m:alnAt="23"/>
                      </m:rPr>
                      <a:rPr lang="en-US" altLang="ja-JP" sz="2400" i="1" dirty="0">
                        <a:latin typeface="Cambria Math" panose="02040503050406030204" pitchFamily="18" charset="0"/>
                      </a:rPr>
                      <m:t>𝑖</m:t>
                    </m:r>
                  </m:oMath>
                </a14:m>
                <a:r>
                  <a:rPr lang="ja-JP" altLang="en-US" sz="2400"/>
                  <a:t>番目の特徴量の重み</a:t>
                </a:r>
                <a:endParaRPr lang="en-US" altLang="ja-JP" sz="2400" dirty="0"/>
              </a:p>
              <a:p>
                <a:endParaRPr lang="en-US" altLang="ja-JP" sz="2400" dirty="0"/>
              </a:p>
              <a:p>
                <a:r>
                  <a:rPr lang="en-US" altLang="ja-JP" sz="2400" dirty="0"/>
                  <a:t>							</a:t>
                </a:r>
              </a:p>
              <a:p>
                <a:r>
                  <a:rPr lang="en-US" altLang="ja-JP" sz="2400" dirty="0"/>
                  <a:t>							</a:t>
                </a:r>
                <a:r>
                  <a:rPr lang="ja-JP" altLang="en-US" sz="2400"/>
                  <a:t>重みを最適化</a:t>
                </a:r>
                <a:endParaRPr lang="en-US" altLang="ja-JP" sz="2400" dirty="0"/>
              </a:p>
              <a:p>
                <a:endParaRPr kumimoji="1" lang="en-US" altLang="ja-JP" sz="2400" b="1" dirty="0"/>
              </a:p>
              <a:p>
                <a:endParaRPr kumimoji="1" lang="en-US" altLang="ja-JP" sz="24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kumimoji="1" lang="en-US" altLang="ja-JP" sz="2400" b="1" i="1" smtClean="0">
                              <a:latin typeface="Cambria Math" panose="02040503050406030204" pitchFamily="18" charset="0"/>
                            </a:rPr>
                          </m:ctrlPr>
                        </m:accPr>
                        <m:e>
                          <m:r>
                            <a:rPr kumimoji="1" lang="en-US" altLang="ja-JP" sz="2400" b="1" i="1" smtClean="0">
                              <a:latin typeface="Cambria Math" panose="02040503050406030204" pitchFamily="18" charset="0"/>
                            </a:rPr>
                            <m:t>𝒑</m:t>
                          </m:r>
                          <m:r>
                            <a:rPr kumimoji="1" lang="en-US" altLang="ja-JP" sz="2400" b="1" i="1" smtClean="0">
                              <a:latin typeface="Cambria Math" panose="02040503050406030204" pitchFamily="18" charset="0"/>
                            </a:rPr>
                            <m:t> </m:t>
                          </m:r>
                        </m:e>
                      </m:acc>
                      <m:r>
                        <a:rPr kumimoji="1"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𝜎</m:t>
                      </m:r>
                      <m:d>
                        <m:dPr>
                          <m:begChr m:val="{"/>
                          <m:endChr m:val="}"/>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0</m:t>
                          </m:r>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r>
                            <a:rPr lang="en-US" altLang="ja-JP" sz="2400" b="0" i="1" baseline="-25000" smtClean="0">
                              <a:latin typeface="Cambria Math" panose="02040503050406030204" pitchFamily="18" charset="0"/>
                              <a:ea typeface="Cambria Math" panose="02040503050406030204" pitchFamily="18" charset="0"/>
                            </a:rPr>
                            <m:t>1</m:t>
                          </m:r>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−0.219</m:t>
                              </m:r>
                            </m:e>
                          </m:d>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r>
                            <a:rPr lang="en-US" altLang="ja-JP" sz="2400" b="0" i="1" baseline="-25000" smtClean="0">
                              <a:latin typeface="Cambria Math" panose="02040503050406030204" pitchFamily="18" charset="0"/>
                              <a:ea typeface="Cambria Math" panose="02040503050406030204" pitchFamily="18" charset="0"/>
                            </a:rPr>
                            <m:t>2</m:t>
                          </m:r>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−0.69</m:t>
                              </m:r>
                            </m:e>
                          </m:d>
                          <m:r>
                            <a:rPr lang="ja-JP" altLang="en-US"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r>
                            <a:rPr lang="en-US" altLang="ja-JP" sz="2400" b="0" i="1" baseline="-25000" smtClean="0">
                              <a:latin typeface="Cambria Math" panose="02040503050406030204" pitchFamily="18" charset="0"/>
                              <a:ea typeface="Cambria Math" panose="02040503050406030204" pitchFamily="18" charset="0"/>
                            </a:rPr>
                            <m:t>3</m:t>
                          </m:r>
                          <m:r>
                            <a:rPr lang="en-US" altLang="ja-JP" sz="2400" i="1">
                              <a:latin typeface="Cambria Math" panose="02040503050406030204" pitchFamily="18" charset="0"/>
                              <a:ea typeface="Cambria Math" panose="02040503050406030204" pitchFamily="18" charset="0"/>
                            </a:rPr>
                            <m:t>+0</m:t>
                          </m:r>
                          <m:r>
                            <a:rPr lang="ja-JP" altLang="en-US"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𝑥</m:t>
                          </m:r>
                          <m:r>
                            <a:rPr lang="en-US" altLang="ja-JP" sz="2400" b="0" i="1" baseline="-25000" smtClean="0">
                              <a:latin typeface="Cambria Math" panose="02040503050406030204" pitchFamily="18" charset="0"/>
                              <a:ea typeface="Cambria Math" panose="02040503050406030204" pitchFamily="18" charset="0"/>
                            </a:rPr>
                            <m:t>4</m:t>
                          </m:r>
                        </m:e>
                      </m:d>
                    </m:oMath>
                  </m:oMathPara>
                </a14:m>
                <a:endParaRPr lang="en-US" altLang="ja-JP" sz="2400" b="0" dirty="0">
                  <a:ea typeface="Cambria Math" panose="02040503050406030204" pitchFamily="18" charset="0"/>
                </a:endParaRPr>
              </a:p>
              <a:p>
                <a:endParaRPr lang="en-US" altLang="ja-JP" sz="2400" dirty="0"/>
              </a:p>
              <a:p>
                <a:r>
                  <a:rPr lang="ja-JP" altLang="en-US" sz="2400"/>
                  <a:t>飲食店</a:t>
                </a:r>
                <a:r>
                  <a:rPr lang="en-US" altLang="ja-JP" sz="2400" dirty="0"/>
                  <a:t>F</a:t>
                </a:r>
                <a:r>
                  <a:rPr lang="ja-JP" altLang="en-US" sz="2400"/>
                  <a:t>の特徴量を代入すると</a:t>
                </a:r>
                <a:r>
                  <a:rPr lang="en-US" altLang="ja-JP" sz="2400" dirty="0"/>
                  <a:t>, </a:t>
                </a:r>
                <a14:m>
                  <m:oMath xmlns:m="http://schemas.openxmlformats.org/officeDocument/2006/math">
                    <m:acc>
                      <m:accPr>
                        <m:chr m:val="̂"/>
                        <m:ctrlPr>
                          <a:rPr kumimoji="1" lang="en-US" altLang="ja-JP" sz="2400" b="1" i="1" smtClean="0">
                            <a:latin typeface="Cambria Math" panose="02040503050406030204" pitchFamily="18" charset="0"/>
                          </a:rPr>
                        </m:ctrlPr>
                      </m:accPr>
                      <m:e>
                        <m:r>
                          <a:rPr kumimoji="1" lang="en-US" altLang="ja-JP" sz="2400" b="1" i="1" smtClean="0">
                            <a:latin typeface="Cambria Math" panose="02040503050406030204" pitchFamily="18" charset="0"/>
                          </a:rPr>
                          <m:t>𝒑</m:t>
                        </m:r>
                        <m:r>
                          <a:rPr kumimoji="1" lang="en-US" altLang="ja-JP" sz="2400" b="1" i="1" smtClean="0">
                            <a:latin typeface="Cambria Math" panose="02040503050406030204" pitchFamily="18" charset="0"/>
                          </a:rPr>
                          <m:t> </m:t>
                        </m:r>
                      </m:e>
                    </m:acc>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𝟎</m:t>
                    </m:r>
                    <m:r>
                      <a:rPr kumimoji="1" lang="en-US" altLang="ja-JP" sz="2400" b="1" i="1" smtClean="0">
                        <a:latin typeface="Cambria Math" panose="02040503050406030204" pitchFamily="18" charset="0"/>
                      </a:rPr>
                      <m:t>.</m:t>
                    </m:r>
                    <m:r>
                      <a:rPr kumimoji="1" lang="en-US" altLang="ja-JP" sz="2400" b="1" i="1" smtClean="0">
                        <a:latin typeface="Cambria Math" panose="02040503050406030204" pitchFamily="18" charset="0"/>
                      </a:rPr>
                      <m:t>𝟑𝟑𝟒</m:t>
                    </m:r>
                  </m:oMath>
                </a14:m>
                <a:r>
                  <a:rPr lang="en-US" altLang="ja-JP" sz="2400" dirty="0"/>
                  <a:t> </a:t>
                </a:r>
                <a:r>
                  <a:rPr lang="ja-JP" altLang="en-US" sz="2400" dirty="0"/>
                  <a:t>と</a:t>
                </a:r>
                <a:r>
                  <a:rPr lang="ja-JP" altLang="en-US" sz="2400"/>
                  <a:t>なるため</a:t>
                </a:r>
                <a:r>
                  <a:rPr lang="en-US" altLang="ja-JP" sz="2400" dirty="0"/>
                  <a:t>, </a:t>
                </a:r>
                <a:r>
                  <a:rPr lang="ja-JP" altLang="en-US" sz="2400" b="1"/>
                  <a:t>飲食店</a:t>
                </a:r>
                <a:r>
                  <a:rPr lang="en-US" altLang="ja-JP" sz="2400" b="1" dirty="0"/>
                  <a:t>F</a:t>
                </a:r>
                <a:r>
                  <a:rPr lang="ja-JP" altLang="en-US" sz="2400" b="1"/>
                  <a:t>は推薦しない</a:t>
                </a:r>
                <a:r>
                  <a:rPr lang="en-US" altLang="ja-JP" sz="2400" b="1" dirty="0"/>
                  <a:t>.</a:t>
                </a:r>
              </a:p>
            </p:txBody>
          </p:sp>
        </mc:Choice>
        <mc:Fallback xmlns="">
          <p:sp>
            <p:nvSpPr>
              <p:cNvPr id="3" name="テキスト ボックス 2">
                <a:extLst>
                  <a:ext uri="{FF2B5EF4-FFF2-40B4-BE49-F238E27FC236}">
                    <a16:creationId xmlns:a16="http://schemas.microsoft.com/office/drawing/2014/main" id="{89959658-1E6F-CD69-F69D-E2E1AA778709}"/>
                  </a:ext>
                </a:extLst>
              </p:cNvPr>
              <p:cNvSpPr txBox="1">
                <a:spLocks noRot="1" noChangeAspect="1" noMove="1" noResize="1" noEditPoints="1" noAdjustHandles="1" noChangeArrowheads="1" noChangeShapeType="1" noTextEdit="1"/>
              </p:cNvSpPr>
              <p:nvPr/>
            </p:nvSpPr>
            <p:spPr>
              <a:xfrm>
                <a:off x="399011" y="2270417"/>
                <a:ext cx="11488188" cy="4176849"/>
              </a:xfrm>
              <a:prstGeom prst="rect">
                <a:avLst/>
              </a:prstGeom>
              <a:blipFill>
                <a:blip r:embed="rId4"/>
                <a:stretch>
                  <a:fillRect l="-773" t="-13939" b="-2424"/>
                </a:stretch>
              </a:blipFill>
            </p:spPr>
            <p:txBody>
              <a:bodyPr/>
              <a:lstStyle/>
              <a:p>
                <a:r>
                  <a:rPr lang="ja-JP" altLang="en-US">
                    <a:noFill/>
                  </a:rPr>
                  <a:t> </a:t>
                </a:r>
              </a:p>
            </p:txBody>
          </p:sp>
        </mc:Fallback>
      </mc:AlternateContent>
      <p:sp>
        <p:nvSpPr>
          <p:cNvPr id="6" name="下矢印 5">
            <a:extLst>
              <a:ext uri="{FF2B5EF4-FFF2-40B4-BE49-F238E27FC236}">
                <a16:creationId xmlns:a16="http://schemas.microsoft.com/office/drawing/2014/main" id="{E2289C8E-A992-9909-4CED-196CED1716CB}"/>
              </a:ext>
            </a:extLst>
          </p:cNvPr>
          <p:cNvSpPr/>
          <p:nvPr/>
        </p:nvSpPr>
        <p:spPr>
          <a:xfrm>
            <a:off x="4760698" y="4026332"/>
            <a:ext cx="1532036" cy="6650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248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CA66DA4-9744-DDD5-B281-562E0E7F2B8D}"/>
                  </a:ext>
                </a:extLst>
              </p:cNvPr>
              <p:cNvSpPr txBox="1"/>
              <p:nvPr/>
            </p:nvSpPr>
            <p:spPr>
              <a:xfrm>
                <a:off x="203604" y="298473"/>
                <a:ext cx="12751723" cy="3785652"/>
              </a:xfrm>
              <a:prstGeom prst="rect">
                <a:avLst/>
              </a:prstGeom>
              <a:noFill/>
            </p:spPr>
            <p:txBody>
              <a:bodyPr wrap="square" rtlCol="0">
                <a:spAutoFit/>
              </a:bodyPr>
              <a:lstStyle/>
              <a:p>
                <a:r>
                  <a:rPr kumimoji="1" lang="en-US" altLang="ja-JP" sz="2400" b="1" u="sng" dirty="0"/>
                  <a:t>k-NN</a:t>
                </a:r>
              </a:p>
              <a:p>
                <a:endParaRPr lang="en-US" altLang="ja-JP" sz="2400" u="sng" dirty="0"/>
              </a:p>
              <a:p>
                <a:r>
                  <a:rPr kumimoji="1" lang="ja-JP" altLang="en-US" sz="2400"/>
                  <a:t>未知の飲食店データから</a:t>
                </a:r>
                <a:r>
                  <a:rPr lang="ja-JP" altLang="en-US" sz="2400"/>
                  <a:t>最も特徴ベクトル間の近い</a:t>
                </a:r>
                <a14:m>
                  <m:oMath xmlns:m="http://schemas.openxmlformats.org/officeDocument/2006/math">
                    <m:r>
                      <a:rPr kumimoji="1" lang="en-US" altLang="ja-JP" sz="2400" b="0" i="1" smtClean="0">
                        <a:latin typeface="Cambria Math" panose="02040503050406030204" pitchFamily="18" charset="0"/>
                      </a:rPr>
                      <m:t>𝑘</m:t>
                    </m:r>
                  </m:oMath>
                </a14:m>
                <a:r>
                  <a:rPr kumimoji="1" lang="ja-JP" altLang="en-US" sz="2400"/>
                  <a:t>個の</a:t>
                </a:r>
                <a:r>
                  <a:rPr lang="ja-JP" altLang="en-US" sz="2400"/>
                  <a:t>飲食店</a:t>
                </a:r>
                <a:r>
                  <a:rPr kumimoji="1" lang="ja-JP" altLang="en-US" sz="2400"/>
                  <a:t>データの評価</a:t>
                </a:r>
                <a:endParaRPr kumimoji="1" lang="en-US" altLang="ja-JP" sz="2400" dirty="0"/>
              </a:p>
              <a:p>
                <a:r>
                  <a:rPr lang="ja-JP" altLang="en-US" sz="2400"/>
                  <a:t>の</a:t>
                </a:r>
                <a:r>
                  <a:rPr kumimoji="1" lang="ja-JP" altLang="en-US" sz="2400"/>
                  <a:t>多数決で</a:t>
                </a:r>
                <a:r>
                  <a:rPr kumimoji="1" lang="en-US" altLang="ja-JP" sz="2400" dirty="0"/>
                  <a:t>, </a:t>
                </a:r>
                <a:r>
                  <a:rPr kumimoji="1" lang="ja-JP" altLang="en-US" sz="2400"/>
                  <a:t>未知の飲食店の評価を予測する手法</a:t>
                </a:r>
                <a:r>
                  <a:rPr kumimoji="1" lang="en-US" altLang="ja-JP" sz="2400" dirty="0"/>
                  <a:t>.</a:t>
                </a:r>
              </a:p>
              <a:p>
                <a:endParaRPr lang="en-US" altLang="ja-JP" sz="2400" u="sng" dirty="0"/>
              </a:p>
              <a:p>
                <a:endParaRPr lang="en-US" altLang="ja-JP" sz="2400" u="sng" dirty="0"/>
              </a:p>
              <a:p>
                <a:endParaRPr kumimoji="1" lang="en-US" altLang="ja-JP" sz="2400" dirty="0"/>
              </a:p>
              <a:p>
                <a:endParaRPr kumimoji="1" lang="en-US" altLang="ja-JP" sz="2400" b="1" i="1" dirty="0"/>
              </a:p>
              <a:p>
                <a:endParaRPr lang="en-US" altLang="ja-JP" sz="2400" dirty="0"/>
              </a:p>
              <a:p>
                <a:endParaRPr kumimoji="1" lang="ja-JP" altLang="en-US" sz="2400"/>
              </a:p>
            </p:txBody>
          </p:sp>
        </mc:Choice>
        <mc:Fallback xmlns="">
          <p:sp>
            <p:nvSpPr>
              <p:cNvPr id="4" name="テキスト ボックス 3">
                <a:extLst>
                  <a:ext uri="{FF2B5EF4-FFF2-40B4-BE49-F238E27FC236}">
                    <a16:creationId xmlns:a16="http://schemas.microsoft.com/office/drawing/2014/main" id="{CCA66DA4-9744-DDD5-B281-562E0E7F2B8D}"/>
                  </a:ext>
                </a:extLst>
              </p:cNvPr>
              <p:cNvSpPr txBox="1">
                <a:spLocks noRot="1" noChangeAspect="1" noMove="1" noResize="1" noEditPoints="1" noAdjustHandles="1" noChangeArrowheads="1" noChangeShapeType="1" noTextEdit="1"/>
              </p:cNvSpPr>
              <p:nvPr/>
            </p:nvSpPr>
            <p:spPr>
              <a:xfrm>
                <a:off x="203604" y="298473"/>
                <a:ext cx="12751723" cy="3785652"/>
              </a:xfrm>
              <a:prstGeom prst="rect">
                <a:avLst/>
              </a:prstGeom>
              <a:blipFill>
                <a:blip r:embed="rId3"/>
                <a:stretch>
                  <a:fillRect l="-696" t="-1338"/>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D050F66-7BB9-F01E-A644-29CD8F6BEDB4}"/>
              </a:ext>
            </a:extLst>
          </p:cNvPr>
          <p:cNvSpPr txBox="1"/>
          <p:nvPr/>
        </p:nvSpPr>
        <p:spPr>
          <a:xfrm>
            <a:off x="6221654" y="5550191"/>
            <a:ext cx="5340096" cy="461665"/>
          </a:xfrm>
          <a:prstGeom prst="rect">
            <a:avLst/>
          </a:prstGeom>
          <a:noFill/>
        </p:spPr>
        <p:txBody>
          <a:bodyPr wrap="square" rtlCol="0">
            <a:spAutoFit/>
          </a:bodyPr>
          <a:lstStyle/>
          <a:p>
            <a:r>
              <a:rPr kumimoji="1" lang="en-US" altLang="ja-JP" sz="2400" dirty="0"/>
              <a:t>k=3</a:t>
            </a:r>
            <a:r>
              <a:rPr kumimoji="1" lang="ja-JP" altLang="en-US" sz="2400"/>
              <a:t>とすると</a:t>
            </a:r>
            <a:r>
              <a:rPr kumimoji="1" lang="en-US" altLang="ja-JP" sz="2400" dirty="0"/>
              <a:t>, </a:t>
            </a:r>
            <a:r>
              <a:rPr kumimoji="1" lang="ja-JP" altLang="en-US" sz="2400" b="1"/>
              <a:t>飲食店</a:t>
            </a:r>
            <a:r>
              <a:rPr kumimoji="1" lang="en-US" altLang="ja-JP" sz="2400" b="1" dirty="0"/>
              <a:t>F</a:t>
            </a:r>
            <a:r>
              <a:rPr kumimoji="1" lang="ja-JP" altLang="en-US" sz="2400" b="1"/>
              <a:t>は推薦しない</a:t>
            </a:r>
            <a:r>
              <a:rPr kumimoji="1" lang="en-US" altLang="ja-JP" sz="2400" b="1" dirty="0"/>
              <a:t>.</a:t>
            </a:r>
            <a:endParaRPr kumimoji="1" lang="ja-JP" altLang="en-US" sz="2400" b="1"/>
          </a:p>
        </p:txBody>
      </p:sp>
      <p:sp>
        <p:nvSpPr>
          <p:cNvPr id="2" name="円/楕円 1">
            <a:extLst>
              <a:ext uri="{FF2B5EF4-FFF2-40B4-BE49-F238E27FC236}">
                <a16:creationId xmlns:a16="http://schemas.microsoft.com/office/drawing/2014/main" id="{2585AEB5-13E9-F61A-EA21-4548ECB0E4A5}"/>
              </a:ext>
            </a:extLst>
          </p:cNvPr>
          <p:cNvSpPr/>
          <p:nvPr/>
        </p:nvSpPr>
        <p:spPr>
          <a:xfrm>
            <a:off x="2296883" y="4659960"/>
            <a:ext cx="9144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3E13405-2538-2A26-88CC-C43838B66041}"/>
              </a:ext>
            </a:extLst>
          </p:cNvPr>
          <p:cNvSpPr txBox="1"/>
          <p:nvPr/>
        </p:nvSpPr>
        <p:spPr>
          <a:xfrm>
            <a:off x="2203702" y="5550191"/>
            <a:ext cx="1344706" cy="369332"/>
          </a:xfrm>
          <a:prstGeom prst="rect">
            <a:avLst/>
          </a:prstGeom>
          <a:noFill/>
        </p:spPr>
        <p:txBody>
          <a:bodyPr wrap="square" rtlCol="0">
            <a:spAutoFit/>
          </a:bodyPr>
          <a:lstStyle/>
          <a:p>
            <a:r>
              <a:rPr kumimoji="1" lang="en-US" altLang="ja-JP" dirty="0"/>
              <a:t>F(0,0,1,1)</a:t>
            </a:r>
            <a:endParaRPr kumimoji="1" lang="ja-JP" altLang="en-US"/>
          </a:p>
        </p:txBody>
      </p:sp>
      <p:sp>
        <p:nvSpPr>
          <p:cNvPr id="5" name="円/楕円 4">
            <a:extLst>
              <a:ext uri="{FF2B5EF4-FFF2-40B4-BE49-F238E27FC236}">
                <a16:creationId xmlns:a16="http://schemas.microsoft.com/office/drawing/2014/main" id="{85CA7BF9-18C9-B8A2-5B4B-CA33B7B2379F}"/>
              </a:ext>
            </a:extLst>
          </p:cNvPr>
          <p:cNvSpPr/>
          <p:nvPr/>
        </p:nvSpPr>
        <p:spPr>
          <a:xfrm>
            <a:off x="3952112" y="4666701"/>
            <a:ext cx="9144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0</a:t>
            </a:r>
            <a:endParaRPr kumimoji="1" lang="ja-JP" altLang="en-US"/>
          </a:p>
        </p:txBody>
      </p:sp>
      <p:sp>
        <p:nvSpPr>
          <p:cNvPr id="6" name="テキスト ボックス 5">
            <a:extLst>
              <a:ext uri="{FF2B5EF4-FFF2-40B4-BE49-F238E27FC236}">
                <a16:creationId xmlns:a16="http://schemas.microsoft.com/office/drawing/2014/main" id="{CDA6A6D3-A82B-BC69-56B1-8A3E9159733B}"/>
              </a:ext>
            </a:extLst>
          </p:cNvPr>
          <p:cNvSpPr txBox="1"/>
          <p:nvPr/>
        </p:nvSpPr>
        <p:spPr>
          <a:xfrm>
            <a:off x="3952112" y="5574360"/>
            <a:ext cx="1344706" cy="369332"/>
          </a:xfrm>
          <a:prstGeom prst="rect">
            <a:avLst/>
          </a:prstGeom>
          <a:noFill/>
        </p:spPr>
        <p:txBody>
          <a:bodyPr wrap="square" rtlCol="0">
            <a:spAutoFit/>
          </a:bodyPr>
          <a:lstStyle/>
          <a:p>
            <a:r>
              <a:rPr lang="en-US" altLang="ja-JP" dirty="0"/>
              <a:t>C</a:t>
            </a:r>
            <a:r>
              <a:rPr kumimoji="1" lang="en-US" altLang="ja-JP" dirty="0"/>
              <a:t>(1,0,1,1)</a:t>
            </a:r>
            <a:endParaRPr kumimoji="1" lang="ja-JP" altLang="en-US"/>
          </a:p>
        </p:txBody>
      </p:sp>
      <p:sp>
        <p:nvSpPr>
          <p:cNvPr id="7" name="円/楕円 6">
            <a:extLst>
              <a:ext uri="{FF2B5EF4-FFF2-40B4-BE49-F238E27FC236}">
                <a16:creationId xmlns:a16="http://schemas.microsoft.com/office/drawing/2014/main" id="{F2BD8EF2-2AFB-4CCB-1F78-B245DFDB6CE5}"/>
              </a:ext>
            </a:extLst>
          </p:cNvPr>
          <p:cNvSpPr/>
          <p:nvPr/>
        </p:nvSpPr>
        <p:spPr>
          <a:xfrm>
            <a:off x="630250" y="5843641"/>
            <a:ext cx="914400" cy="9144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a:solidFill>
                  <a:srgbClr val="FF0000"/>
                </a:solidFill>
              </a:rPr>
              <a:t>1</a:t>
            </a:r>
            <a:endParaRPr kumimoji="1" lang="ja-JP" altLang="en-US" b="1">
              <a:solidFill>
                <a:srgbClr val="FF0000"/>
              </a:solidFill>
            </a:endParaRPr>
          </a:p>
        </p:txBody>
      </p:sp>
      <p:sp>
        <p:nvSpPr>
          <p:cNvPr id="8" name="テキスト ボックス 7">
            <a:extLst>
              <a:ext uri="{FF2B5EF4-FFF2-40B4-BE49-F238E27FC236}">
                <a16:creationId xmlns:a16="http://schemas.microsoft.com/office/drawing/2014/main" id="{7A766571-049C-0FAC-13FF-0BFE89BFBADD}"/>
              </a:ext>
            </a:extLst>
          </p:cNvPr>
          <p:cNvSpPr txBox="1"/>
          <p:nvPr/>
        </p:nvSpPr>
        <p:spPr>
          <a:xfrm>
            <a:off x="413735" y="5457379"/>
            <a:ext cx="1344706" cy="369332"/>
          </a:xfrm>
          <a:prstGeom prst="rect">
            <a:avLst/>
          </a:prstGeom>
          <a:noFill/>
        </p:spPr>
        <p:txBody>
          <a:bodyPr wrap="square" rtlCol="0">
            <a:spAutoFit/>
          </a:bodyPr>
          <a:lstStyle/>
          <a:p>
            <a:r>
              <a:rPr lang="en-US" altLang="ja-JP" dirty="0"/>
              <a:t>B</a:t>
            </a:r>
            <a:r>
              <a:rPr kumimoji="1" lang="en-US" altLang="ja-JP" dirty="0"/>
              <a:t>(1,0,0,1)</a:t>
            </a:r>
            <a:endParaRPr kumimoji="1" lang="ja-JP" altLang="en-US"/>
          </a:p>
        </p:txBody>
      </p:sp>
      <p:sp>
        <p:nvSpPr>
          <p:cNvPr id="9" name="円/楕円 8">
            <a:extLst>
              <a:ext uri="{FF2B5EF4-FFF2-40B4-BE49-F238E27FC236}">
                <a16:creationId xmlns:a16="http://schemas.microsoft.com/office/drawing/2014/main" id="{B0768EC0-F5F2-A1D3-7F9E-4BD943D7EC9E}"/>
              </a:ext>
            </a:extLst>
          </p:cNvPr>
          <p:cNvSpPr/>
          <p:nvPr/>
        </p:nvSpPr>
        <p:spPr>
          <a:xfrm>
            <a:off x="2287876" y="2339876"/>
            <a:ext cx="914400" cy="9144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solidFill>
                  <a:srgbClr val="FF0000"/>
                </a:solidFill>
              </a:rPr>
              <a:t>0</a:t>
            </a:r>
            <a:endParaRPr kumimoji="1" lang="ja-JP" altLang="en-US">
              <a:solidFill>
                <a:srgbClr val="FF0000"/>
              </a:solidFill>
            </a:endParaRPr>
          </a:p>
        </p:txBody>
      </p:sp>
      <p:sp>
        <p:nvSpPr>
          <p:cNvPr id="10" name="テキスト ボックス 9">
            <a:extLst>
              <a:ext uri="{FF2B5EF4-FFF2-40B4-BE49-F238E27FC236}">
                <a16:creationId xmlns:a16="http://schemas.microsoft.com/office/drawing/2014/main" id="{6864D6F3-C850-C255-CC95-7951CBB82384}"/>
              </a:ext>
            </a:extLst>
          </p:cNvPr>
          <p:cNvSpPr txBox="1"/>
          <p:nvPr/>
        </p:nvSpPr>
        <p:spPr>
          <a:xfrm>
            <a:off x="2203702" y="2001278"/>
            <a:ext cx="1344706" cy="369332"/>
          </a:xfrm>
          <a:prstGeom prst="rect">
            <a:avLst/>
          </a:prstGeom>
          <a:noFill/>
        </p:spPr>
        <p:txBody>
          <a:bodyPr wrap="square" rtlCol="0">
            <a:spAutoFit/>
          </a:bodyPr>
          <a:lstStyle/>
          <a:p>
            <a:r>
              <a:rPr kumimoji="1" lang="en-US" altLang="ja-JP" dirty="0"/>
              <a:t>A(1,1,1,0)</a:t>
            </a:r>
            <a:endParaRPr kumimoji="1" lang="ja-JP" altLang="en-US"/>
          </a:p>
        </p:txBody>
      </p:sp>
      <p:cxnSp>
        <p:nvCxnSpPr>
          <p:cNvPr id="12" name="直線コネクタ 11">
            <a:extLst>
              <a:ext uri="{FF2B5EF4-FFF2-40B4-BE49-F238E27FC236}">
                <a16:creationId xmlns:a16="http://schemas.microsoft.com/office/drawing/2014/main" id="{40839022-03F6-B255-1B9C-F665DBCDAD1D}"/>
              </a:ext>
            </a:extLst>
          </p:cNvPr>
          <p:cNvCxnSpPr>
            <a:cxnSpLocks/>
            <a:endCxn id="5" idx="2"/>
          </p:cNvCxnSpPr>
          <p:nvPr/>
        </p:nvCxnSpPr>
        <p:spPr>
          <a:xfrm flipV="1">
            <a:off x="3211283" y="5123901"/>
            <a:ext cx="740829" cy="1643"/>
          </a:xfrm>
          <a:prstGeom prst="line">
            <a:avLst/>
          </a:prstGeom>
        </p:spPr>
        <p:style>
          <a:lnRef idx="1">
            <a:schemeClr val="dk1"/>
          </a:lnRef>
          <a:fillRef idx="0">
            <a:schemeClr val="dk1"/>
          </a:fillRef>
          <a:effectRef idx="0">
            <a:schemeClr val="dk1"/>
          </a:effectRef>
          <a:fontRef idx="minor">
            <a:schemeClr val="tx1"/>
          </a:fontRef>
        </p:style>
      </p:cxnSp>
      <p:sp>
        <p:nvSpPr>
          <p:cNvPr id="15" name="円/楕円 14">
            <a:extLst>
              <a:ext uri="{FF2B5EF4-FFF2-40B4-BE49-F238E27FC236}">
                <a16:creationId xmlns:a16="http://schemas.microsoft.com/office/drawing/2014/main" id="{64F783B3-8CA9-43EA-30D5-7F77ACC9DF99}"/>
              </a:ext>
            </a:extLst>
          </p:cNvPr>
          <p:cNvSpPr/>
          <p:nvPr/>
        </p:nvSpPr>
        <p:spPr>
          <a:xfrm>
            <a:off x="496339" y="3824221"/>
            <a:ext cx="914400" cy="914400"/>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dirty="0">
                <a:solidFill>
                  <a:srgbClr val="FF0000"/>
                </a:solidFill>
              </a:rPr>
              <a:t>0</a:t>
            </a:r>
            <a:endParaRPr kumimoji="1" lang="ja-JP" altLang="en-US" b="1">
              <a:solidFill>
                <a:srgbClr val="FF0000"/>
              </a:solidFill>
            </a:endParaRPr>
          </a:p>
        </p:txBody>
      </p:sp>
      <p:sp>
        <p:nvSpPr>
          <p:cNvPr id="16" name="テキスト ボックス 15">
            <a:extLst>
              <a:ext uri="{FF2B5EF4-FFF2-40B4-BE49-F238E27FC236}">
                <a16:creationId xmlns:a16="http://schemas.microsoft.com/office/drawing/2014/main" id="{F94F0419-918D-67B1-42FB-FE2DC39C8125}"/>
              </a:ext>
            </a:extLst>
          </p:cNvPr>
          <p:cNvSpPr txBox="1"/>
          <p:nvPr/>
        </p:nvSpPr>
        <p:spPr>
          <a:xfrm>
            <a:off x="413735" y="3390519"/>
            <a:ext cx="1344706" cy="369332"/>
          </a:xfrm>
          <a:prstGeom prst="rect">
            <a:avLst/>
          </a:prstGeom>
          <a:noFill/>
        </p:spPr>
        <p:txBody>
          <a:bodyPr wrap="square" rtlCol="0">
            <a:spAutoFit/>
          </a:bodyPr>
          <a:lstStyle/>
          <a:p>
            <a:r>
              <a:rPr lang="en-US" altLang="ja-JP" dirty="0"/>
              <a:t>E</a:t>
            </a:r>
            <a:r>
              <a:rPr kumimoji="1" lang="en-US" altLang="ja-JP" dirty="0"/>
              <a:t>(0,1,0,1)</a:t>
            </a:r>
            <a:endParaRPr kumimoji="1" lang="ja-JP" altLang="en-US"/>
          </a:p>
        </p:txBody>
      </p:sp>
      <p:sp>
        <p:nvSpPr>
          <p:cNvPr id="17" name="円/楕円 16">
            <a:extLst>
              <a:ext uri="{FF2B5EF4-FFF2-40B4-BE49-F238E27FC236}">
                <a16:creationId xmlns:a16="http://schemas.microsoft.com/office/drawing/2014/main" id="{0C30559C-0356-ECBF-39E4-44A4F3970755}"/>
              </a:ext>
            </a:extLst>
          </p:cNvPr>
          <p:cNvSpPr/>
          <p:nvPr/>
        </p:nvSpPr>
        <p:spPr>
          <a:xfrm>
            <a:off x="5114434" y="2988483"/>
            <a:ext cx="9144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endParaRPr kumimoji="1" lang="ja-JP" altLang="en-US"/>
          </a:p>
        </p:txBody>
      </p:sp>
      <p:cxnSp>
        <p:nvCxnSpPr>
          <p:cNvPr id="20" name="直線コネクタ 19">
            <a:extLst>
              <a:ext uri="{FF2B5EF4-FFF2-40B4-BE49-F238E27FC236}">
                <a16:creationId xmlns:a16="http://schemas.microsoft.com/office/drawing/2014/main" id="{1E4F9256-EC6C-A5CB-EC4E-E73592636745}"/>
              </a:ext>
            </a:extLst>
          </p:cNvPr>
          <p:cNvCxnSpPr>
            <a:cxnSpLocks/>
            <a:stCxn id="2" idx="7"/>
          </p:cNvCxnSpPr>
          <p:nvPr/>
        </p:nvCxnSpPr>
        <p:spPr>
          <a:xfrm flipV="1">
            <a:off x="3077372" y="3662297"/>
            <a:ext cx="2054471" cy="1131574"/>
          </a:xfrm>
          <a:prstGeom prst="line">
            <a:avLst/>
          </a:prstGeom>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CA21CE7C-9D9C-FA45-0F01-131DD4741F0C}"/>
              </a:ext>
            </a:extLst>
          </p:cNvPr>
          <p:cNvSpPr txBox="1"/>
          <p:nvPr/>
        </p:nvSpPr>
        <p:spPr>
          <a:xfrm>
            <a:off x="4899281" y="2612410"/>
            <a:ext cx="1344706" cy="369332"/>
          </a:xfrm>
          <a:prstGeom prst="rect">
            <a:avLst/>
          </a:prstGeom>
          <a:noFill/>
        </p:spPr>
        <p:txBody>
          <a:bodyPr wrap="square" rtlCol="0">
            <a:spAutoFit/>
          </a:bodyPr>
          <a:lstStyle/>
          <a:p>
            <a:r>
              <a:rPr kumimoji="1" lang="en-US" altLang="ja-JP" dirty="0"/>
              <a:t>D(1,1,0,0)</a:t>
            </a:r>
            <a:endParaRPr kumimoji="1" lang="ja-JP" altLang="en-US"/>
          </a:p>
        </p:txBody>
      </p:sp>
      <p:cxnSp>
        <p:nvCxnSpPr>
          <p:cNvPr id="26" name="直線コネクタ 25">
            <a:extLst>
              <a:ext uri="{FF2B5EF4-FFF2-40B4-BE49-F238E27FC236}">
                <a16:creationId xmlns:a16="http://schemas.microsoft.com/office/drawing/2014/main" id="{E950CDC1-5BA7-9F5D-F040-E11742DE00E6}"/>
              </a:ext>
            </a:extLst>
          </p:cNvPr>
          <p:cNvCxnSpPr>
            <a:cxnSpLocks/>
            <a:stCxn id="2" idx="0"/>
            <a:endCxn id="9" idx="4"/>
          </p:cNvCxnSpPr>
          <p:nvPr/>
        </p:nvCxnSpPr>
        <p:spPr>
          <a:xfrm flipH="1" flipV="1">
            <a:off x="2745076" y="3254276"/>
            <a:ext cx="9007" cy="1405684"/>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44520254-CEAE-D788-39CE-E94A1FA4DD97}"/>
              </a:ext>
            </a:extLst>
          </p:cNvPr>
          <p:cNvCxnSpPr>
            <a:cxnSpLocks/>
          </p:cNvCxnSpPr>
          <p:nvPr/>
        </p:nvCxnSpPr>
        <p:spPr>
          <a:xfrm flipH="1" flipV="1">
            <a:off x="1377559" y="4422723"/>
            <a:ext cx="985684" cy="490514"/>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CB786887-EA1C-3F0C-8DFA-5464F0EC8329}"/>
              </a:ext>
            </a:extLst>
          </p:cNvPr>
          <p:cNvCxnSpPr>
            <a:cxnSpLocks/>
            <a:endCxn id="7" idx="7"/>
          </p:cNvCxnSpPr>
          <p:nvPr/>
        </p:nvCxnSpPr>
        <p:spPr>
          <a:xfrm flipH="1">
            <a:off x="1410739" y="5291776"/>
            <a:ext cx="886144" cy="68577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2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DAC913-FE8C-CCA8-5914-3874D591C2F9}"/>
              </a:ext>
            </a:extLst>
          </p:cNvPr>
          <p:cNvSpPr>
            <a:spLocks noGrp="1"/>
          </p:cNvSpPr>
          <p:nvPr>
            <p:ph idx="1"/>
          </p:nvPr>
        </p:nvSpPr>
        <p:spPr>
          <a:xfrm>
            <a:off x="402336" y="487680"/>
            <a:ext cx="11387328" cy="6370320"/>
          </a:xfrm>
        </p:spPr>
        <p:txBody>
          <a:bodyPr/>
          <a:lstStyle/>
          <a:p>
            <a:pPr marL="0" indent="0">
              <a:buNone/>
            </a:pPr>
            <a:r>
              <a:rPr kumimoji="1" lang="en-US" altLang="ja-JP" sz="3200" b="1" dirty="0"/>
              <a:t>					</a:t>
            </a:r>
            <a:r>
              <a:rPr kumimoji="1" lang="ja-JP" altLang="en-US" sz="3200" b="1"/>
              <a:t>評価方法</a:t>
            </a:r>
            <a:endParaRPr lang="en-US" altLang="ja-JP" sz="3200" b="1" dirty="0"/>
          </a:p>
          <a:p>
            <a:pPr marL="0" indent="0">
              <a:buNone/>
            </a:pPr>
            <a:endParaRPr kumimoji="1" lang="en-US" altLang="ja-JP" sz="2400" b="1" dirty="0"/>
          </a:p>
          <a:p>
            <a:pPr marL="0" indent="0">
              <a:buNone/>
            </a:pPr>
            <a:r>
              <a:rPr kumimoji="1" lang="ja-JP" altLang="en-US" sz="2400"/>
              <a:t>・実験協力者</a:t>
            </a:r>
            <a:r>
              <a:rPr kumimoji="1" lang="en-US" altLang="ja-JP" sz="2400" dirty="0"/>
              <a:t>3</a:t>
            </a:r>
            <a:r>
              <a:rPr kumimoji="1" lang="ja-JP" altLang="en-US" sz="2400"/>
              <a:t>人から</a:t>
            </a:r>
            <a:r>
              <a:rPr kumimoji="1" lang="en-US" altLang="ja-JP" sz="2400" dirty="0"/>
              <a:t>, </a:t>
            </a:r>
            <a:r>
              <a:rPr kumimoji="1" lang="ja-JP" altLang="en-US" sz="2400"/>
              <a:t>飲食店データ</a:t>
            </a:r>
            <a:r>
              <a:rPr kumimoji="1" lang="en-US" altLang="ja-JP" sz="2400" dirty="0"/>
              <a:t>100</a:t>
            </a:r>
            <a:r>
              <a:rPr kumimoji="1" lang="ja-JP" altLang="en-US" sz="2400"/>
              <a:t>件分に対して</a:t>
            </a:r>
            <a:r>
              <a:rPr kumimoji="1" lang="en-US" altLang="ja-JP" sz="2400" dirty="0"/>
              <a:t>, </a:t>
            </a:r>
            <a:r>
              <a:rPr kumimoji="1" lang="ja-JP" altLang="en-US" sz="2400"/>
              <a:t>「行きたい」「行きたくな</a:t>
            </a:r>
            <a:endParaRPr kumimoji="1" lang="en-US" altLang="ja-JP" sz="2400" dirty="0"/>
          </a:p>
          <a:p>
            <a:pPr marL="0" indent="0">
              <a:buNone/>
            </a:pPr>
            <a:r>
              <a:rPr kumimoji="1" lang="ja-JP" altLang="en-US" sz="2400"/>
              <a:t>い」といった評価データを取得する</a:t>
            </a:r>
            <a:r>
              <a:rPr kumimoji="1" lang="en-US" altLang="ja-JP" sz="2400" dirty="0"/>
              <a:t>.</a:t>
            </a:r>
          </a:p>
          <a:p>
            <a:pPr marL="0" indent="0">
              <a:buNone/>
            </a:pPr>
            <a:endParaRPr lang="en-US" altLang="ja-JP" sz="2400" dirty="0"/>
          </a:p>
          <a:p>
            <a:pPr marL="0" indent="0">
              <a:buNone/>
            </a:pPr>
            <a:endParaRPr lang="en-US" altLang="ja-JP" sz="2400" dirty="0"/>
          </a:p>
          <a:p>
            <a:pPr marL="0" indent="0">
              <a:buNone/>
            </a:pPr>
            <a:r>
              <a:rPr lang="ja-JP" altLang="en-US" sz="2400"/>
              <a:t>・</a:t>
            </a:r>
            <a:r>
              <a:rPr lang="en-US" altLang="ja-JP" sz="2400" dirty="0"/>
              <a:t> 3</a:t>
            </a:r>
            <a:r>
              <a:rPr lang="ja-JP" altLang="en-US" sz="2400"/>
              <a:t>人分のデータセットを用いて</a:t>
            </a:r>
            <a:r>
              <a:rPr lang="en-US" altLang="ja-JP" sz="2400" dirty="0"/>
              <a:t>, </a:t>
            </a:r>
            <a:r>
              <a:rPr lang="ja-JP" altLang="en-US" sz="2400"/>
              <a:t>ランダム手法</a:t>
            </a:r>
            <a:r>
              <a:rPr lang="en-US" altLang="ja-JP" sz="2400" dirty="0"/>
              <a:t>, </a:t>
            </a:r>
            <a:r>
              <a:rPr lang="ja-JP" altLang="en-US" sz="2400"/>
              <a:t>決定木</a:t>
            </a:r>
            <a:r>
              <a:rPr lang="en-US" altLang="ja-JP" sz="2400" dirty="0"/>
              <a:t>, </a:t>
            </a:r>
            <a:r>
              <a:rPr lang="ja-JP" altLang="en-US" sz="2400"/>
              <a:t>ロジスティック回帰</a:t>
            </a:r>
            <a:r>
              <a:rPr lang="en-US" altLang="ja-JP" sz="2400" dirty="0"/>
              <a:t>, k-</a:t>
            </a:r>
          </a:p>
          <a:p>
            <a:pPr marL="0" indent="0">
              <a:buNone/>
            </a:pPr>
            <a:r>
              <a:rPr lang="en-US" altLang="ja-JP" sz="2400" dirty="0"/>
              <a:t>NN</a:t>
            </a:r>
            <a:r>
              <a:rPr lang="ja-JP" altLang="en-US" sz="2400"/>
              <a:t>において</a:t>
            </a:r>
            <a:r>
              <a:rPr lang="en-US" altLang="ja-JP" sz="2400" dirty="0"/>
              <a:t>10</a:t>
            </a:r>
            <a:r>
              <a:rPr lang="ja-JP" altLang="en-US" sz="2400"/>
              <a:t>フォールド交差検証を行い</a:t>
            </a:r>
            <a:r>
              <a:rPr lang="en-US" altLang="ja-JP" sz="2400" dirty="0"/>
              <a:t>, </a:t>
            </a:r>
            <a:r>
              <a:rPr lang="ja-JP" altLang="en-US" sz="2400"/>
              <a:t>精度を算出する</a:t>
            </a:r>
            <a:r>
              <a:rPr lang="en-US" altLang="ja-JP" sz="2400" dirty="0"/>
              <a:t>.</a:t>
            </a:r>
          </a:p>
          <a:p>
            <a:pPr marL="0" indent="0">
              <a:buNone/>
            </a:pPr>
            <a:r>
              <a:rPr lang="en-US" altLang="ja-JP" sz="2400" dirty="0"/>
              <a:t>※</a:t>
            </a:r>
            <a:r>
              <a:rPr lang="ja-JP" altLang="en-US" sz="2400"/>
              <a:t>ランダム手法は</a:t>
            </a:r>
            <a:r>
              <a:rPr lang="en-US" altLang="ja-JP" sz="2400" dirty="0"/>
              <a:t>, </a:t>
            </a:r>
            <a:r>
              <a:rPr lang="ja-JP" altLang="en-US" sz="2400"/>
              <a:t>全てのテストデータを「行きたい」と予測する手法</a:t>
            </a:r>
            <a:r>
              <a:rPr lang="en-US" altLang="ja-JP" sz="2400" dirty="0"/>
              <a:t>.</a:t>
            </a:r>
          </a:p>
          <a:p>
            <a:pPr marL="0" indent="0">
              <a:buNone/>
            </a:pPr>
            <a:endParaRPr lang="en-US" altLang="ja-JP" sz="2400" dirty="0"/>
          </a:p>
          <a:p>
            <a:pPr marL="0" indent="0">
              <a:buNone/>
            </a:pPr>
            <a:endParaRPr kumimoji="1" lang="en-US" altLang="ja-JP" sz="2400" dirty="0"/>
          </a:p>
          <a:p>
            <a:pPr marL="0" indent="0">
              <a:buNone/>
            </a:pPr>
            <a:r>
              <a:rPr kumimoji="1" lang="ja-JP" altLang="en-US" sz="2400"/>
              <a:t>・</a:t>
            </a:r>
            <a:r>
              <a:rPr lang="en-US" altLang="ja-JP" sz="2400" dirty="0"/>
              <a:t> 10</a:t>
            </a:r>
            <a:r>
              <a:rPr lang="ja-JP" altLang="en-US" sz="2400"/>
              <a:t>フォールド交差検証で得られた各手法の</a:t>
            </a:r>
            <a:r>
              <a:rPr kumimoji="1" lang="ja-JP" altLang="en-US" sz="2400"/>
              <a:t>精度間に統計的な有意差があるかう</a:t>
            </a:r>
            <a:endParaRPr kumimoji="1" lang="en-US" altLang="ja-JP" sz="2400" dirty="0"/>
          </a:p>
          <a:p>
            <a:pPr marL="0" indent="0">
              <a:buNone/>
            </a:pPr>
            <a:r>
              <a:rPr kumimoji="1" lang="ja-JP" altLang="en-US" sz="2400"/>
              <a:t>かを</a:t>
            </a:r>
            <a:r>
              <a:rPr lang="en-US" altLang="ja-JP" sz="2400" dirty="0"/>
              <a:t>, </a:t>
            </a:r>
            <a:r>
              <a:rPr lang="ja-JP" altLang="en-US" sz="2400">
                <a:effectLst/>
                <a:latin typeface="Menlo" panose="020B0609030804020204" pitchFamily="49" charset="0"/>
              </a:rPr>
              <a:t>ウィルコクソンの符号順位検</a:t>
            </a:r>
            <a:r>
              <a:rPr kumimoji="1" lang="ja-JP" altLang="en-US" sz="2400"/>
              <a:t>を用いて確認する</a:t>
            </a:r>
            <a:r>
              <a:rPr kumimoji="1" lang="en-US" altLang="ja-JP" sz="2400" dirty="0"/>
              <a:t>.</a:t>
            </a:r>
          </a:p>
          <a:p>
            <a:pPr marL="0" indent="0">
              <a:buNone/>
            </a:pPr>
            <a:endParaRPr kumimoji="1" lang="en-US" altLang="ja-JP" sz="2400" dirty="0"/>
          </a:p>
          <a:p>
            <a:endParaRPr kumimoji="1" lang="ja-JP" altLang="en-US"/>
          </a:p>
        </p:txBody>
      </p:sp>
      <p:sp>
        <p:nvSpPr>
          <p:cNvPr id="4" name="下矢印 3">
            <a:extLst>
              <a:ext uri="{FF2B5EF4-FFF2-40B4-BE49-F238E27FC236}">
                <a16:creationId xmlns:a16="http://schemas.microsoft.com/office/drawing/2014/main" id="{BFB03F88-2A93-BDE8-BF33-C04610F0D3B9}"/>
              </a:ext>
            </a:extLst>
          </p:cNvPr>
          <p:cNvSpPr/>
          <p:nvPr/>
        </p:nvSpPr>
        <p:spPr>
          <a:xfrm>
            <a:off x="5486399" y="2563091"/>
            <a:ext cx="983673" cy="5541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a:extLst>
              <a:ext uri="{FF2B5EF4-FFF2-40B4-BE49-F238E27FC236}">
                <a16:creationId xmlns:a16="http://schemas.microsoft.com/office/drawing/2014/main" id="{C9D15E39-EFC2-0618-1EE3-2F702E502882}"/>
              </a:ext>
            </a:extLst>
          </p:cNvPr>
          <p:cNvSpPr/>
          <p:nvPr/>
        </p:nvSpPr>
        <p:spPr>
          <a:xfrm>
            <a:off x="5541817" y="4915593"/>
            <a:ext cx="983673" cy="5541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1865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246862</TotalTime>
  <Words>3028</Words>
  <Application>Microsoft Macintosh PowerPoint</Application>
  <PresentationFormat>ワイド画面</PresentationFormat>
  <Paragraphs>366</Paragraphs>
  <Slides>19</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游ゴシック</vt:lpstr>
      <vt:lpstr>游ゴシック Light</vt:lpstr>
      <vt:lpstr>Arial</vt:lpstr>
      <vt:lpstr>Cambria Math</vt:lpstr>
      <vt:lpstr>Courier New</vt:lpstr>
      <vt:lpstr>Menlo</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補足資料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須崎　良祐</dc:creator>
  <cp:lastModifiedBy>須崎　良祐</cp:lastModifiedBy>
  <cp:revision>1217</cp:revision>
  <dcterms:created xsi:type="dcterms:W3CDTF">2023-04-16T02:53:14Z</dcterms:created>
  <dcterms:modified xsi:type="dcterms:W3CDTF">2024-02-15T07:34:18Z</dcterms:modified>
</cp:coreProperties>
</file>