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6" r:id="rId4"/>
    <p:sldId id="264"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凌典 服部" initials="凌典"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31" autoAdjust="0"/>
    <p:restoredTop sz="79893"/>
  </p:normalViewPr>
  <p:slideViewPr>
    <p:cSldViewPr snapToGrid="0">
      <p:cViewPr>
        <p:scale>
          <a:sx n="73" d="100"/>
          <a:sy n="73" d="100"/>
        </p:scale>
        <p:origin x="196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0F42D-9C2A-2D41-A19C-476A28C5DF2F}" type="datetimeFigureOut">
              <a:rPr kumimoji="1" lang="ja-JP" altLang="en-US" smtClean="0"/>
              <a:t>2018/4/14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34204-B129-E749-9D95-3940A104137D}" type="slidenum">
              <a:rPr kumimoji="1" lang="ja-JP" altLang="en-US" smtClean="0"/>
              <a:t>‹#›</a:t>
            </a:fld>
            <a:endParaRPr kumimoji="1" lang="ja-JP" altLang="en-US"/>
          </a:p>
        </p:txBody>
      </p:sp>
    </p:spTree>
    <p:extLst>
      <p:ext uri="{BB962C8B-B14F-4D97-AF65-F5344CB8AC3E}">
        <p14:creationId xmlns:p14="http://schemas.microsoft.com/office/powerpoint/2010/main" val="5001495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D834204-B129-E749-9D95-3940A104137D}" type="slidenum">
              <a:rPr kumimoji="1" lang="ja-JP" altLang="en-US" smtClean="0"/>
              <a:t>4</a:t>
            </a:fld>
            <a:endParaRPr kumimoji="1" lang="ja-JP" altLang="en-US"/>
          </a:p>
        </p:txBody>
      </p:sp>
    </p:spTree>
    <p:extLst>
      <p:ext uri="{BB962C8B-B14F-4D97-AF65-F5344CB8AC3E}">
        <p14:creationId xmlns:p14="http://schemas.microsoft.com/office/powerpoint/2010/main" val="76308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CE6D281-6DC1-4DD1-9395-E84BA8839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D9421F28-F5A8-45C4-92F8-868EC365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9D385CCF-A4B0-46F9-9D48-2BF9A361060A}"/>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5" name="フッター プレースホルダー 4">
            <a:extLst>
              <a:ext uri="{FF2B5EF4-FFF2-40B4-BE49-F238E27FC236}">
                <a16:creationId xmlns:a16="http://schemas.microsoft.com/office/drawing/2014/main" xmlns="" id="{D0B6E068-715E-4244-B98E-641884F24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45AE47F8-1DB0-43BD-B97C-B0916D1177C1}"/>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96492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F203661-6365-4D1B-B0C5-99836D4D5B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AD79C9E9-966C-495A-B426-9E49526C98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607D270E-6CB4-43E9-84DC-5D0B3F4D5A91}"/>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5" name="フッター プレースホルダー 4">
            <a:extLst>
              <a:ext uri="{FF2B5EF4-FFF2-40B4-BE49-F238E27FC236}">
                <a16:creationId xmlns:a16="http://schemas.microsoft.com/office/drawing/2014/main" xmlns="" id="{0C63D584-6CB9-4A49-B4C4-1F5BDF0C8F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46F8EE16-C5FD-4BA9-BF12-3E492351212D}"/>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421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D6E8AF3F-5FB2-42C6-9D68-1849E5D882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87C14D51-A60E-4C9E-ABB5-12037F142B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A5A9502-4695-44BE-9558-897FF187AAE7}"/>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5" name="フッター プレースホルダー 4">
            <a:extLst>
              <a:ext uri="{FF2B5EF4-FFF2-40B4-BE49-F238E27FC236}">
                <a16:creationId xmlns:a16="http://schemas.microsoft.com/office/drawing/2014/main" xmlns="" id="{A19DA892-EF43-4CF5-9FBB-AE3D86B866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0382BB91-E0A9-4E7A-B692-1D50F191F42E}"/>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2492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F496144-A2D7-4F70-BF68-946E3885B9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32D9816-D845-488E-A6D8-B39A7B2CBA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97E80740-37D1-4E66-BFFD-ADD8153CB3B2}"/>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5" name="フッター プレースホルダー 4">
            <a:extLst>
              <a:ext uri="{FF2B5EF4-FFF2-40B4-BE49-F238E27FC236}">
                <a16:creationId xmlns:a16="http://schemas.microsoft.com/office/drawing/2014/main" xmlns="" id="{7D84BE37-7140-4154-9A22-87B640BBA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38F9F80D-F1CF-446F-AD73-4F3B31F4200A}"/>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4716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B0D483B-AB02-495D-96A2-398631D8A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3BF5E900-BBE6-4E28-8F78-1DE383AF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03A0DB1B-42C3-4635-BF5E-81A388237C72}"/>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5" name="フッター プレースホルダー 4">
            <a:extLst>
              <a:ext uri="{FF2B5EF4-FFF2-40B4-BE49-F238E27FC236}">
                <a16:creationId xmlns:a16="http://schemas.microsoft.com/office/drawing/2014/main" xmlns="" id="{5FE78ED9-B6CA-49D9-990A-D7691D6D0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F122FA91-4AB8-4C60-890E-8EA97062E5D0}"/>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7202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FBA02A2-5349-42EB-9AEB-D311903377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01DD12D3-0978-44F3-9104-AFAF3800B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D5E90BF6-7C40-498F-9E7D-0568971E8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3DA5DBBB-7661-42C4-89D2-80C32F98F7E6}"/>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6" name="フッター プレースホルダー 5">
            <a:extLst>
              <a:ext uri="{FF2B5EF4-FFF2-40B4-BE49-F238E27FC236}">
                <a16:creationId xmlns:a16="http://schemas.microsoft.com/office/drawing/2014/main" xmlns="" id="{5B704621-7C81-4B43-BE94-D051A39916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2DC42EF8-3519-4D59-9621-F798703D74B8}"/>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98712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95FA26A-CBA1-4A74-A9E3-B5FD6FFD8C9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E71F706C-F473-42E3-9B63-59994DED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535A327C-5F1D-41F9-9BC0-CE918329A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0966280A-6699-46B3-90FC-B3A085BC9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0DB8FB1D-0DB7-42EB-AF6A-067CCBD784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37CCB133-5204-4257-8832-3C5DC84C9323}"/>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8" name="フッター プレースホルダー 7">
            <a:extLst>
              <a:ext uri="{FF2B5EF4-FFF2-40B4-BE49-F238E27FC236}">
                <a16:creationId xmlns:a16="http://schemas.microsoft.com/office/drawing/2014/main" xmlns="" id="{8B69A674-58B8-43F2-803B-D8F4B64D38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258EE0CB-1DC3-481C-BE13-B0C64D07C2FF}"/>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3197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9CE7A56-2BD5-4E86-B6B8-FDDB51031C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69DB6501-088D-46AB-890A-C6BB835BAE6C}"/>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4" name="フッター プレースホルダー 3">
            <a:extLst>
              <a:ext uri="{FF2B5EF4-FFF2-40B4-BE49-F238E27FC236}">
                <a16:creationId xmlns:a16="http://schemas.microsoft.com/office/drawing/2014/main" xmlns="" id="{8E9357B7-3D5A-4341-BA00-28A2BE55D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7D32D81B-4C73-4B6B-A8B3-8D870FDD7C1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166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501E43B9-7F43-49FA-993C-646D365B66E8}"/>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3" name="フッター プレースホルダー 2">
            <a:extLst>
              <a:ext uri="{FF2B5EF4-FFF2-40B4-BE49-F238E27FC236}">
                <a16:creationId xmlns:a16="http://schemas.microsoft.com/office/drawing/2014/main" xmlns="" id="{1B5814F9-43E9-4639-8804-D0FE505268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BA12A63D-7196-4750-BE16-7AF9605F2AEC}"/>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58233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BA3E28E-1453-4FC5-BD87-509FD94A17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6A36CFD-9E56-45B6-BF79-D9A6D9085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F93C75F6-EC2F-4F16-B9D1-FD93F347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D7D99318-F446-4715-930E-0A7EF11F5627}"/>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6" name="フッター プレースホルダー 5">
            <a:extLst>
              <a:ext uri="{FF2B5EF4-FFF2-40B4-BE49-F238E27FC236}">
                <a16:creationId xmlns:a16="http://schemas.microsoft.com/office/drawing/2014/main" xmlns="" id="{94E79FA2-B770-4266-9776-6F8CCF1C53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5A39E008-98B8-42D2-82B7-92C0A3F4FBF3}"/>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87084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178F932-1CAB-4749-9D1B-4F092CBEA8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9F66EAAB-E18A-488D-951B-E69B8228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DFD72A90-CE01-4A3C-8EF5-1E6EA1AC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E71DCB4C-5D8B-42E6-8917-18877365957D}"/>
              </a:ext>
            </a:extLst>
          </p:cNvPr>
          <p:cNvSpPr>
            <a:spLocks noGrp="1"/>
          </p:cNvSpPr>
          <p:nvPr>
            <p:ph type="dt" sz="half" idx="10"/>
          </p:nvPr>
        </p:nvSpPr>
        <p:spPr/>
        <p:txBody>
          <a:bodyPr/>
          <a:lstStyle/>
          <a:p>
            <a:fld id="{75EA521B-FDFA-4595-B6D6-A6BCCD25B025}" type="datetimeFigureOut">
              <a:rPr kumimoji="1" lang="ja-JP" altLang="en-US" smtClean="0"/>
              <a:t>2018/4/14</a:t>
            </a:fld>
            <a:endParaRPr kumimoji="1" lang="ja-JP" altLang="en-US"/>
          </a:p>
        </p:txBody>
      </p:sp>
      <p:sp>
        <p:nvSpPr>
          <p:cNvPr id="6" name="フッター プレースホルダー 5">
            <a:extLst>
              <a:ext uri="{FF2B5EF4-FFF2-40B4-BE49-F238E27FC236}">
                <a16:creationId xmlns:a16="http://schemas.microsoft.com/office/drawing/2014/main" xmlns="" id="{B7188980-6317-4DE1-8452-316963FF8D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AFFC8C2C-9CE8-46CD-95F8-4E5255F3EE3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020069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94C2E8AB-B025-43B6-948F-99AFDFB87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6670018-B5D6-4CC2-ABA5-3EFB5B0D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511848EB-ECFB-4891-96DF-1627662BE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521B-FDFA-4595-B6D6-A6BCCD25B025}" type="datetimeFigureOut">
              <a:rPr kumimoji="1" lang="ja-JP" altLang="en-US" smtClean="0"/>
              <a:t>2018/4/14</a:t>
            </a:fld>
            <a:endParaRPr kumimoji="1" lang="ja-JP" altLang="en-US"/>
          </a:p>
        </p:txBody>
      </p:sp>
      <p:sp>
        <p:nvSpPr>
          <p:cNvPr id="5" name="フッター プレースホルダー 4">
            <a:extLst>
              <a:ext uri="{FF2B5EF4-FFF2-40B4-BE49-F238E27FC236}">
                <a16:creationId xmlns:a16="http://schemas.microsoft.com/office/drawing/2014/main" xmlns="" id="{827FB0D6-D39C-4D88-8F94-3F0ED1192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C2D8F085-3369-4B75-8279-77564321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1967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F918AB7-B6CC-469A-9228-883F268FD20E}"/>
              </a:ext>
            </a:extLst>
          </p:cNvPr>
          <p:cNvSpPr>
            <a:spLocks noGrp="1"/>
          </p:cNvSpPr>
          <p:nvPr>
            <p:ph type="ctrTitle"/>
          </p:nvPr>
        </p:nvSpPr>
        <p:spPr>
          <a:xfrm>
            <a:off x="1220234" y="648217"/>
            <a:ext cx="9188824" cy="610112"/>
          </a:xfrm>
        </p:spPr>
        <p:txBody>
          <a:bodyPr>
            <a:normAutofit/>
          </a:bodyPr>
          <a:lstStyle/>
          <a:p>
            <a:r>
              <a:rPr kumimoji="1" lang="en-US" altLang="ja-JP" sz="3600" dirty="0"/>
              <a:t>What I did last week.</a:t>
            </a:r>
            <a:endParaRPr kumimoji="1" lang="ja-JP" altLang="en-US" sz="3600" dirty="0"/>
          </a:p>
        </p:txBody>
      </p:sp>
      <p:sp>
        <p:nvSpPr>
          <p:cNvPr id="3" name="字幕 2">
            <a:extLst>
              <a:ext uri="{FF2B5EF4-FFF2-40B4-BE49-F238E27FC236}">
                <a16:creationId xmlns:a16="http://schemas.microsoft.com/office/drawing/2014/main" xmlns="" id="{47D51782-1996-46A6-B474-038A233BB6AD}"/>
              </a:ext>
            </a:extLst>
          </p:cNvPr>
          <p:cNvSpPr>
            <a:spLocks noGrp="1"/>
          </p:cNvSpPr>
          <p:nvPr>
            <p:ph type="subTitle" idx="1"/>
          </p:nvPr>
        </p:nvSpPr>
        <p:spPr>
          <a:xfrm>
            <a:off x="3415553" y="2689820"/>
            <a:ext cx="9144000" cy="2662646"/>
          </a:xfrm>
        </p:spPr>
        <p:txBody>
          <a:bodyPr>
            <a:normAutofit/>
          </a:bodyPr>
          <a:lstStyle/>
          <a:p>
            <a:pPr algn="l"/>
            <a:r>
              <a:rPr lang="ja-JP" altLang="en-US" dirty="0" smtClean="0"/>
              <a:t>・論文</a:t>
            </a:r>
            <a:r>
              <a:rPr lang="ja-JP" altLang="en-US" dirty="0"/>
              <a:t>の</a:t>
            </a:r>
            <a:r>
              <a:rPr lang="ja-JP" altLang="en-US" dirty="0" smtClean="0"/>
              <a:t>調査</a:t>
            </a:r>
          </a:p>
          <a:p>
            <a:pPr algn="l"/>
            <a:r>
              <a:rPr lang="ja-JP" altLang="en-US" dirty="0" smtClean="0"/>
              <a:t>・逆強化学習についての勉強</a:t>
            </a:r>
            <a:endParaRPr lang="ja-JP" altLang="en-US" dirty="0" smtClean="0"/>
          </a:p>
          <a:p>
            <a:pPr algn="l"/>
            <a:r>
              <a:rPr lang="ja-JP" altLang="en-US" dirty="0" smtClean="0"/>
              <a:t>・院試</a:t>
            </a:r>
            <a:endParaRPr lang="en-US" altLang="ja-JP" dirty="0"/>
          </a:p>
          <a:p>
            <a:pPr algn="l"/>
            <a:endParaRPr lang="en-US" altLang="ja-JP" dirty="0"/>
          </a:p>
          <a:p>
            <a:endParaRPr lang="en-US" altLang="ja-JP" dirty="0"/>
          </a:p>
        </p:txBody>
      </p:sp>
    </p:spTree>
    <p:extLst>
      <p:ext uri="{BB962C8B-B14F-4D97-AF65-F5344CB8AC3E}">
        <p14:creationId xmlns:p14="http://schemas.microsoft.com/office/powerpoint/2010/main" val="5564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B7F60B-2828-4C02-B7B7-BBFC86AAF71D}"/>
              </a:ext>
            </a:extLst>
          </p:cNvPr>
          <p:cNvSpPr>
            <a:spLocks noGrp="1"/>
          </p:cNvSpPr>
          <p:nvPr>
            <p:ph type="title"/>
          </p:nvPr>
        </p:nvSpPr>
        <p:spPr>
          <a:xfrm>
            <a:off x="594383" y="834497"/>
            <a:ext cx="4343377" cy="607039"/>
          </a:xfrm>
        </p:spPr>
        <p:txBody>
          <a:bodyPr>
            <a:normAutofit fontScale="90000"/>
          </a:bodyPr>
          <a:lstStyle/>
          <a:p>
            <a:r>
              <a:rPr kumimoji="1" lang="ja-JP" altLang="en-US" sz="2800" dirty="0"/>
              <a:t>不動産の価値推定導入事例</a:t>
            </a:r>
          </a:p>
        </p:txBody>
      </p:sp>
      <p:sp>
        <p:nvSpPr>
          <p:cNvPr id="8" name="タイトル 1">
            <a:extLst>
              <a:ext uri="{FF2B5EF4-FFF2-40B4-BE49-F238E27FC236}">
                <a16:creationId xmlns:a16="http://schemas.microsoft.com/office/drawing/2014/main" xmlns=""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a16="http://schemas.microsoft.com/office/drawing/2014/main" xmlns="" id="{1C78F9E8-B8F0-4346-B758-D63F34D741B5}"/>
              </a:ext>
            </a:extLst>
          </p:cNvPr>
          <p:cNvSpPr txBox="1"/>
          <p:nvPr/>
        </p:nvSpPr>
        <p:spPr>
          <a:xfrm>
            <a:off x="1024689" y="2979494"/>
            <a:ext cx="4580965" cy="1754326"/>
          </a:xfrm>
          <a:prstGeom prst="rect">
            <a:avLst/>
          </a:prstGeom>
          <a:noFill/>
        </p:spPr>
        <p:txBody>
          <a:bodyPr wrap="square" rtlCol="0">
            <a:spAutoFit/>
          </a:bodyPr>
          <a:lstStyle/>
          <a:p>
            <a:r>
              <a:rPr lang="ja-JP" altLang="en-US" dirty="0"/>
              <a:t>不動産売買における成約価格を統計的に推定。</a:t>
            </a:r>
            <a:endParaRPr lang="en-US" altLang="ja-JP" dirty="0"/>
          </a:p>
          <a:p>
            <a:endParaRPr lang="en-US" altLang="ja-JP" dirty="0"/>
          </a:p>
          <a:p>
            <a:r>
              <a:rPr lang="ja-JP" altLang="en-US" dirty="0"/>
              <a:t>⼀都三県の全ての中古マンションの推定成約価格を算出することができ、常に最新のデータを⽇</a:t>
            </a:r>
            <a:r>
              <a:rPr lang="ja-JP" altLang="en-US" dirty="0" err="1"/>
              <a:t>々</a:t>
            </a:r>
            <a:r>
              <a:rPr lang="ja-JP" altLang="en-US" dirty="0"/>
              <a:t>⾃動で学習。</a:t>
            </a:r>
            <a:endParaRPr kumimoji="1" lang="ja-JP" altLang="en-US" dirty="0"/>
          </a:p>
        </p:txBody>
      </p:sp>
      <p:sp>
        <p:nvSpPr>
          <p:cNvPr id="13" name="テキスト ボックス 12">
            <a:extLst>
              <a:ext uri="{FF2B5EF4-FFF2-40B4-BE49-F238E27FC236}">
                <a16:creationId xmlns:a16="http://schemas.microsoft.com/office/drawing/2014/main" xmlns="" id="{E1307E92-410F-41A0-BCBA-89BF643D3714}"/>
              </a:ext>
            </a:extLst>
          </p:cNvPr>
          <p:cNvSpPr txBox="1"/>
          <p:nvPr/>
        </p:nvSpPr>
        <p:spPr>
          <a:xfrm>
            <a:off x="594383" y="2113636"/>
            <a:ext cx="3585882" cy="461665"/>
          </a:xfrm>
          <a:prstGeom prst="rect">
            <a:avLst/>
          </a:prstGeom>
          <a:noFill/>
        </p:spPr>
        <p:txBody>
          <a:bodyPr wrap="square" rtlCol="0">
            <a:spAutoFit/>
          </a:bodyPr>
          <a:lstStyle/>
          <a:p>
            <a:r>
              <a:rPr kumimoji="1" lang="ja-JP" altLang="en-US" sz="2400" b="1" dirty="0"/>
              <a:t>不動産価格推定エンジン</a:t>
            </a:r>
          </a:p>
        </p:txBody>
      </p:sp>
      <p:sp>
        <p:nvSpPr>
          <p:cNvPr id="15" name="テキスト ボックス 14">
            <a:extLst>
              <a:ext uri="{FF2B5EF4-FFF2-40B4-BE49-F238E27FC236}">
                <a16:creationId xmlns:a16="http://schemas.microsoft.com/office/drawing/2014/main" xmlns="" id="{4DEFDFC3-1F47-4C65-8629-D568DD03B524}"/>
              </a:ext>
            </a:extLst>
          </p:cNvPr>
          <p:cNvSpPr txBox="1"/>
          <p:nvPr/>
        </p:nvSpPr>
        <p:spPr>
          <a:xfrm>
            <a:off x="6459606" y="2113635"/>
            <a:ext cx="3585882" cy="461665"/>
          </a:xfrm>
          <a:prstGeom prst="rect">
            <a:avLst/>
          </a:prstGeom>
          <a:noFill/>
        </p:spPr>
        <p:txBody>
          <a:bodyPr wrap="square" rtlCol="0">
            <a:spAutoFit/>
          </a:bodyPr>
          <a:lstStyle/>
          <a:p>
            <a:r>
              <a:rPr lang="ja-JP" altLang="en-US" sz="2400" b="1" dirty="0"/>
              <a:t>不動産賃料推定エンジン</a:t>
            </a:r>
            <a:endParaRPr kumimoji="1" lang="ja-JP" altLang="en-US" sz="2400" dirty="0"/>
          </a:p>
        </p:txBody>
      </p:sp>
      <p:sp>
        <p:nvSpPr>
          <p:cNvPr id="16" name="テキスト ボックス 15">
            <a:extLst>
              <a:ext uri="{FF2B5EF4-FFF2-40B4-BE49-F238E27FC236}">
                <a16:creationId xmlns:a16="http://schemas.microsoft.com/office/drawing/2014/main" xmlns="" id="{3703530C-7414-437B-9101-C0FA7ADA8FDB}"/>
              </a:ext>
            </a:extLst>
          </p:cNvPr>
          <p:cNvSpPr txBox="1"/>
          <p:nvPr/>
        </p:nvSpPr>
        <p:spPr>
          <a:xfrm>
            <a:off x="7037958" y="2979494"/>
            <a:ext cx="4580965" cy="2031325"/>
          </a:xfrm>
          <a:prstGeom prst="rect">
            <a:avLst/>
          </a:prstGeom>
          <a:noFill/>
        </p:spPr>
        <p:txBody>
          <a:bodyPr wrap="square" rtlCol="0">
            <a:spAutoFit/>
          </a:bodyPr>
          <a:lstStyle/>
          <a:p>
            <a:r>
              <a:rPr lang="ja-JP" altLang="en-US" dirty="0"/>
              <a:t>物件の所在地、立地、築年数、所在階、間取り、広さ等の様々な情報を元に月額賃料を推定。</a:t>
            </a:r>
            <a:endParaRPr lang="en-US" altLang="ja-JP" dirty="0"/>
          </a:p>
          <a:p>
            <a:r>
              <a:rPr lang="ja-JP" altLang="en-US" dirty="0"/>
              <a:t> </a:t>
            </a:r>
            <a:endParaRPr lang="en-US" altLang="ja-JP" dirty="0"/>
          </a:p>
          <a:p>
            <a:r>
              <a:rPr lang="ja-JP" altLang="en-US" dirty="0"/>
              <a:t>⼀都三県の全ての中古マンションの推定月額賃料を算出することができ、常に最新のデータを日々自動で学習。</a:t>
            </a:r>
            <a:endParaRPr kumimoji="1" lang="ja-JP" altLang="en-US" dirty="0"/>
          </a:p>
        </p:txBody>
      </p:sp>
    </p:spTree>
    <p:extLst>
      <p:ext uri="{BB962C8B-B14F-4D97-AF65-F5344CB8AC3E}">
        <p14:creationId xmlns:p14="http://schemas.microsoft.com/office/powerpoint/2010/main" val="19523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B7F60B-2828-4C02-B7B7-BBFC86AAF71D}"/>
              </a:ext>
            </a:extLst>
          </p:cNvPr>
          <p:cNvSpPr>
            <a:spLocks noGrp="1"/>
          </p:cNvSpPr>
          <p:nvPr>
            <p:ph type="title"/>
          </p:nvPr>
        </p:nvSpPr>
        <p:spPr>
          <a:xfrm>
            <a:off x="594383" y="834497"/>
            <a:ext cx="4343377" cy="607039"/>
          </a:xfrm>
        </p:spPr>
        <p:txBody>
          <a:bodyPr>
            <a:normAutofit fontScale="90000"/>
          </a:bodyPr>
          <a:lstStyle/>
          <a:p>
            <a:r>
              <a:rPr kumimoji="1" lang="ja-JP" altLang="en-US" sz="2800" dirty="0"/>
              <a:t>不動産の価値</a:t>
            </a:r>
            <a:r>
              <a:rPr kumimoji="1" lang="ja-JP" altLang="en-US" sz="2800" dirty="0" smtClean="0"/>
              <a:t>推定</a:t>
            </a:r>
            <a:r>
              <a:rPr kumimoji="1" lang="ja-JP" altLang="en-US" sz="2800" dirty="0" smtClean="0"/>
              <a:t>研究</a:t>
            </a:r>
            <a:r>
              <a:rPr kumimoji="1" lang="ja-JP" altLang="en-US" sz="2800" dirty="0" smtClean="0"/>
              <a:t>事例</a:t>
            </a:r>
            <a:endParaRPr kumimoji="1" lang="ja-JP" altLang="en-US" sz="2800" dirty="0"/>
          </a:p>
        </p:txBody>
      </p:sp>
      <p:sp>
        <p:nvSpPr>
          <p:cNvPr id="8" name="タイトル 1">
            <a:extLst>
              <a:ext uri="{FF2B5EF4-FFF2-40B4-BE49-F238E27FC236}">
                <a16:creationId xmlns:a16="http://schemas.microsoft.com/office/drawing/2014/main" xmlns=""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a16="http://schemas.microsoft.com/office/drawing/2014/main" xmlns="" id="{1C78F9E8-B8F0-4346-B758-D63F34D741B5}"/>
              </a:ext>
            </a:extLst>
          </p:cNvPr>
          <p:cNvSpPr txBox="1"/>
          <p:nvPr/>
        </p:nvSpPr>
        <p:spPr>
          <a:xfrm>
            <a:off x="594383" y="3592595"/>
            <a:ext cx="4580965" cy="2246769"/>
          </a:xfrm>
          <a:prstGeom prst="rect">
            <a:avLst/>
          </a:prstGeom>
          <a:noFill/>
        </p:spPr>
        <p:txBody>
          <a:bodyPr wrap="square" rtlCol="0">
            <a:spAutoFit/>
          </a:bodyPr>
          <a:lstStyle/>
          <a:p>
            <a:r>
              <a:rPr lang="ja-JP" altLang="en-US" sz="2000" dirty="0" smtClean="0"/>
              <a:t>小規模地域での価値予測</a:t>
            </a:r>
          </a:p>
          <a:p>
            <a:endParaRPr lang="ja-JP" altLang="en-US" sz="2000" dirty="0"/>
          </a:p>
          <a:p>
            <a:r>
              <a:rPr lang="ja-JP" altLang="en-US" sz="2000" dirty="0" smtClean="0"/>
              <a:t>小地域</a:t>
            </a:r>
            <a:r>
              <a:rPr lang="ja-JP" altLang="en-US" sz="2000" dirty="0" smtClean="0"/>
              <a:t>ご</a:t>
            </a:r>
            <a:r>
              <a:rPr lang="ja-JP" altLang="en-US" sz="2000" dirty="0" smtClean="0"/>
              <a:t>とに</a:t>
            </a:r>
            <a:r>
              <a:rPr lang="ja-JP" altLang="en-US" sz="2000" dirty="0"/>
              <a:t>固有の不動産価格</a:t>
            </a:r>
            <a:r>
              <a:rPr lang="ja-JP" altLang="en-US" sz="2000" dirty="0" smtClean="0"/>
              <a:t>イン</a:t>
            </a:r>
            <a:r>
              <a:rPr lang="ja-JP" altLang="en-US" sz="2000" dirty="0" smtClean="0"/>
              <a:t>デ</a:t>
            </a:r>
            <a:r>
              <a:rPr lang="ja-JP" altLang="en-US" sz="2000" dirty="0" smtClean="0"/>
              <a:t>ックス</a:t>
            </a:r>
            <a:r>
              <a:rPr lang="ja-JP" altLang="en-US" sz="2000" dirty="0"/>
              <a:t>が継続的に</a:t>
            </a:r>
            <a:r>
              <a:rPr lang="ja-JP" altLang="en-US" sz="2000" dirty="0" smtClean="0"/>
              <a:t>示</a:t>
            </a:r>
            <a:r>
              <a:rPr lang="ja-JP" altLang="en-US" sz="2000" dirty="0" smtClean="0"/>
              <a:t>すことで</a:t>
            </a:r>
          </a:p>
          <a:p>
            <a:r>
              <a:rPr lang="ja-JP" altLang="en-US" sz="2000" dirty="0" smtClean="0"/>
              <a:t>小</a:t>
            </a:r>
            <a:r>
              <a:rPr lang="ja-JP" altLang="en-US" sz="2000" dirty="0" smtClean="0"/>
              <a:t>地域的</a:t>
            </a:r>
            <a:r>
              <a:rPr lang="ja-JP" altLang="en-US" sz="2000" dirty="0"/>
              <a:t>な不動産価格動向の様 子や、昨今問題となっている</a:t>
            </a:r>
            <a:r>
              <a:rPr lang="ja-JP" altLang="en-US" sz="2000" dirty="0" smtClean="0"/>
              <a:t>地域内</a:t>
            </a:r>
            <a:r>
              <a:rPr lang="ja-JP" altLang="en-US" sz="2000" dirty="0" smtClean="0"/>
              <a:t>で</a:t>
            </a:r>
            <a:r>
              <a:rPr lang="ja-JP" altLang="en-US" sz="2000" dirty="0" smtClean="0"/>
              <a:t>の</a:t>
            </a:r>
            <a:r>
              <a:rPr lang="ja-JP" altLang="en-US" sz="2000" dirty="0"/>
              <a:t>価格二極化を把握する</a:t>
            </a:r>
            <a:r>
              <a:rPr lang="ja-JP" altLang="en-US" sz="2000" dirty="0" smtClean="0"/>
              <a:t>こと</a:t>
            </a:r>
            <a:r>
              <a:rPr lang="ja-JP" altLang="en-US" sz="2000" dirty="0" smtClean="0"/>
              <a:t>がで</a:t>
            </a:r>
            <a:r>
              <a:rPr lang="ja-JP" altLang="en-US" sz="2000" dirty="0" smtClean="0"/>
              <a:t>きる</a:t>
            </a:r>
            <a:r>
              <a:rPr lang="ja-JP" altLang="en-US" sz="2000" dirty="0"/>
              <a:t>。 </a:t>
            </a:r>
            <a:endParaRPr lang="ja-JP" altLang="en-US" sz="2000" dirty="0"/>
          </a:p>
        </p:txBody>
      </p:sp>
      <p:sp>
        <p:nvSpPr>
          <p:cNvPr id="13" name="テキスト ボックス 12">
            <a:extLst>
              <a:ext uri="{FF2B5EF4-FFF2-40B4-BE49-F238E27FC236}">
                <a16:creationId xmlns:a16="http://schemas.microsoft.com/office/drawing/2014/main" xmlns="" id="{E1307E92-410F-41A0-BCBA-89BF643D3714}"/>
              </a:ext>
            </a:extLst>
          </p:cNvPr>
          <p:cNvSpPr txBox="1"/>
          <p:nvPr/>
        </p:nvSpPr>
        <p:spPr>
          <a:xfrm>
            <a:off x="594383" y="2113635"/>
            <a:ext cx="5032695" cy="1200329"/>
          </a:xfrm>
          <a:prstGeom prst="rect">
            <a:avLst/>
          </a:prstGeom>
          <a:noFill/>
        </p:spPr>
        <p:txBody>
          <a:bodyPr wrap="square" rtlCol="0">
            <a:spAutoFit/>
          </a:bodyPr>
          <a:lstStyle/>
          <a:p>
            <a:pPr fontAlgn="ctr"/>
            <a:r>
              <a:rPr lang="ja-JP" altLang="en-US" sz="2400" b="1" dirty="0">
                <a:solidFill>
                  <a:srgbClr val="000000"/>
                </a:solidFill>
                <a:latin typeface="ＭＳ Ｐ明朝" charset="-128"/>
              </a:rPr>
              <a:t>時空間的相関を考慮した 小地域不動産価格インデックスのベイズ </a:t>
            </a:r>
            <a:r>
              <a:rPr lang="en-US" altLang="ja-JP" sz="2400" b="1" dirty="0">
                <a:solidFill>
                  <a:srgbClr val="000000"/>
                </a:solidFill>
                <a:latin typeface="ＭＳ Ｐ明朝" charset="-128"/>
              </a:rPr>
              <a:t>MCMC </a:t>
            </a:r>
            <a:r>
              <a:rPr lang="ja-JP" altLang="en-US" sz="2400" b="1" dirty="0">
                <a:solidFill>
                  <a:srgbClr val="000000"/>
                </a:solidFill>
                <a:latin typeface="ＭＳ Ｐ明朝" charset="-128"/>
              </a:rPr>
              <a:t>推定  </a:t>
            </a:r>
            <a:endParaRPr lang="ja-JP" altLang="en-US" sz="2400" b="1" dirty="0">
              <a:solidFill>
                <a:srgbClr val="000000"/>
              </a:solidFill>
              <a:latin typeface="ＭＳ Ｐ明朝" charset="-128"/>
            </a:endParaRPr>
          </a:p>
        </p:txBody>
      </p:sp>
      <p:sp>
        <p:nvSpPr>
          <p:cNvPr id="15" name="テキスト ボックス 14">
            <a:extLst>
              <a:ext uri="{FF2B5EF4-FFF2-40B4-BE49-F238E27FC236}">
                <a16:creationId xmlns:a16="http://schemas.microsoft.com/office/drawing/2014/main" xmlns="" id="{4DEFDFC3-1F47-4C65-8629-D568DD03B524}"/>
              </a:ext>
            </a:extLst>
          </p:cNvPr>
          <p:cNvSpPr txBox="1"/>
          <p:nvPr/>
        </p:nvSpPr>
        <p:spPr>
          <a:xfrm>
            <a:off x="6617866" y="2113635"/>
            <a:ext cx="4776963" cy="1200329"/>
          </a:xfrm>
          <a:prstGeom prst="rect">
            <a:avLst/>
          </a:prstGeom>
          <a:noFill/>
        </p:spPr>
        <p:txBody>
          <a:bodyPr wrap="square" rtlCol="0">
            <a:spAutoFit/>
          </a:bodyPr>
          <a:lstStyle/>
          <a:p>
            <a:pPr fontAlgn="ctr"/>
            <a:r>
              <a:rPr lang="en-US" altLang="ja-JP" sz="2400" b="1" dirty="0">
                <a:solidFill>
                  <a:srgbClr val="000000"/>
                </a:solidFill>
              </a:rPr>
              <a:t>The prediction on Residential real estate price Based on BPNN  </a:t>
            </a:r>
            <a:endParaRPr lang="en-US" altLang="ja-JP" sz="2400" b="1" dirty="0">
              <a:solidFill>
                <a:srgbClr val="000000"/>
              </a:solidFill>
            </a:endParaRPr>
          </a:p>
        </p:txBody>
      </p:sp>
      <p:sp>
        <p:nvSpPr>
          <p:cNvPr id="16" name="テキスト ボックス 15">
            <a:extLst>
              <a:ext uri="{FF2B5EF4-FFF2-40B4-BE49-F238E27FC236}">
                <a16:creationId xmlns:a16="http://schemas.microsoft.com/office/drawing/2014/main" xmlns="" id="{3703530C-7414-437B-9101-C0FA7ADA8FDB}"/>
              </a:ext>
            </a:extLst>
          </p:cNvPr>
          <p:cNvSpPr txBox="1"/>
          <p:nvPr/>
        </p:nvSpPr>
        <p:spPr>
          <a:xfrm>
            <a:off x="6813864" y="3592595"/>
            <a:ext cx="4580965" cy="1323439"/>
          </a:xfrm>
          <a:prstGeom prst="rect">
            <a:avLst/>
          </a:prstGeom>
          <a:noFill/>
        </p:spPr>
        <p:txBody>
          <a:bodyPr wrap="square" rtlCol="0">
            <a:spAutoFit/>
          </a:bodyPr>
          <a:lstStyle/>
          <a:p>
            <a:r>
              <a:rPr kumimoji="1" lang="ja-JP" altLang="en-US" sz="2000" dirty="0" smtClean="0"/>
              <a:t>中国の土地の価値予測</a:t>
            </a:r>
          </a:p>
          <a:p>
            <a:endParaRPr lang="ja-JP" altLang="en-US" sz="2000" dirty="0"/>
          </a:p>
          <a:p>
            <a:r>
              <a:rPr kumimoji="1" lang="ja-JP" altLang="en-US" sz="2000" dirty="0" smtClean="0"/>
              <a:t>逆強化学習に</a:t>
            </a:r>
            <a:r>
              <a:rPr kumimoji="1" lang="en-US" altLang="ja-JP" sz="2000" dirty="0" smtClean="0"/>
              <a:t>IPSO</a:t>
            </a:r>
            <a:r>
              <a:rPr kumimoji="1" lang="ja-JP" altLang="en-US" sz="2000" dirty="0" smtClean="0"/>
              <a:t>アルゴリズムを組み込むことで有効な価値予測ができた</a:t>
            </a:r>
            <a:endParaRPr kumimoji="1" lang="ja-JP" altLang="en-US" sz="2000" dirty="0"/>
          </a:p>
        </p:txBody>
      </p:sp>
    </p:spTree>
    <p:extLst>
      <p:ext uri="{BB962C8B-B14F-4D97-AF65-F5344CB8AC3E}">
        <p14:creationId xmlns:p14="http://schemas.microsoft.com/office/powerpoint/2010/main" val="30431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B7F60B-2828-4C02-B7B7-BBFC86AAF71D}"/>
              </a:ext>
            </a:extLst>
          </p:cNvPr>
          <p:cNvSpPr>
            <a:spLocks noGrp="1"/>
          </p:cNvSpPr>
          <p:nvPr>
            <p:ph type="title"/>
          </p:nvPr>
        </p:nvSpPr>
        <p:spPr>
          <a:xfrm>
            <a:off x="594383" y="834497"/>
            <a:ext cx="4343377" cy="607039"/>
          </a:xfrm>
        </p:spPr>
        <p:txBody>
          <a:bodyPr>
            <a:normAutofit/>
          </a:bodyPr>
          <a:lstStyle/>
          <a:p>
            <a:r>
              <a:rPr lang="ja-JP" altLang="en-US" sz="2800" dirty="0"/>
              <a:t>研究のタスク</a:t>
            </a:r>
            <a:endParaRPr kumimoji="1" lang="ja-JP" altLang="en-US" sz="2800" dirty="0"/>
          </a:p>
        </p:txBody>
      </p:sp>
      <p:sp>
        <p:nvSpPr>
          <p:cNvPr id="8" name="タイトル 1">
            <a:extLst>
              <a:ext uri="{FF2B5EF4-FFF2-40B4-BE49-F238E27FC236}">
                <a16:creationId xmlns:a16="http://schemas.microsoft.com/office/drawing/2014/main" xmlns=""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5" name="テキスト ボックス 4">
            <a:extLst>
              <a:ext uri="{FF2B5EF4-FFF2-40B4-BE49-F238E27FC236}">
                <a16:creationId xmlns:a16="http://schemas.microsoft.com/office/drawing/2014/main" xmlns="" id="{AA4263BE-8FE6-4748-BD07-87926DD3E533}"/>
              </a:ext>
            </a:extLst>
          </p:cNvPr>
          <p:cNvSpPr txBox="1"/>
          <p:nvPr/>
        </p:nvSpPr>
        <p:spPr>
          <a:xfrm>
            <a:off x="2573383" y="1874728"/>
            <a:ext cx="7045234" cy="3108543"/>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800" dirty="0"/>
              <a:t>相場の見える</a:t>
            </a:r>
            <a:r>
              <a:rPr kumimoji="1" lang="ja-JP" altLang="en-US" sz="2800" dirty="0" smtClean="0"/>
              <a:t>化</a:t>
            </a:r>
            <a:r>
              <a:rPr kumimoji="1" lang="ja-JP" altLang="en-US" sz="2800" dirty="0" smtClean="0"/>
              <a:t>（価格の適正化）</a:t>
            </a:r>
            <a:endParaRPr kumimoji="1" lang="en-US" altLang="ja-JP" sz="2800" dirty="0"/>
          </a:p>
          <a:p>
            <a:pPr lvl="1"/>
            <a:r>
              <a:rPr lang="ja-JP" altLang="en-US" sz="2800" dirty="0"/>
              <a:t>・自分のマンションの価値推定</a:t>
            </a:r>
            <a:endParaRPr lang="en-US" altLang="ja-JP" sz="2800" dirty="0"/>
          </a:p>
          <a:p>
            <a:pPr lvl="1"/>
            <a:r>
              <a:rPr kumimoji="1" lang="ja-JP" altLang="en-US" sz="2800" dirty="0"/>
              <a:t>・購入予定マンションの価値推定</a:t>
            </a:r>
            <a:endParaRPr kumimoji="1" lang="en-US" altLang="ja-JP" sz="2800" dirty="0"/>
          </a:p>
          <a:p>
            <a:pPr marL="285750" indent="-285750">
              <a:buFont typeface="Wingdings" panose="05000000000000000000" pitchFamily="2" charset="2"/>
              <a:buChar char="Ø"/>
            </a:pPr>
            <a:endParaRPr lang="en-US" altLang="ja-JP" sz="2800" dirty="0"/>
          </a:p>
          <a:p>
            <a:pPr marL="285750" indent="-285750">
              <a:buFont typeface="Wingdings" panose="05000000000000000000" pitchFamily="2" charset="2"/>
              <a:buChar char="Ø"/>
            </a:pPr>
            <a:r>
              <a:rPr kumimoji="1" lang="ja-JP" altLang="en-US" sz="2800" dirty="0"/>
              <a:t>不動産投資の利益の最大化</a:t>
            </a:r>
            <a:endParaRPr kumimoji="1" lang="en-US" altLang="ja-JP" sz="2800" dirty="0"/>
          </a:p>
          <a:p>
            <a:pPr lvl="1"/>
            <a:r>
              <a:rPr lang="ja-JP" altLang="en-US" sz="2800" dirty="0"/>
              <a:t>・マンションのキャッシュフロー推移</a:t>
            </a:r>
            <a:endParaRPr lang="en-US" altLang="ja-JP" sz="2800" dirty="0"/>
          </a:p>
          <a:p>
            <a:pPr lvl="1"/>
            <a:r>
              <a:rPr lang="ja-JP" altLang="en-US" sz="2800" dirty="0"/>
              <a:t>・</a:t>
            </a:r>
            <a:r>
              <a:rPr kumimoji="1" lang="ja-JP" altLang="en-US" sz="2800" dirty="0"/>
              <a:t>マンションの</a:t>
            </a:r>
            <a:r>
              <a:rPr lang="ja-JP" altLang="en-US" sz="2800" dirty="0"/>
              <a:t>売却予想価格</a:t>
            </a:r>
            <a:endParaRPr kumimoji="1" lang="en-US" altLang="ja-JP" sz="2800" dirty="0"/>
          </a:p>
        </p:txBody>
      </p:sp>
      <p:sp>
        <p:nvSpPr>
          <p:cNvPr id="6" name="テキスト ボックス 5">
            <a:extLst>
              <a:ext uri="{FF2B5EF4-FFF2-40B4-BE49-F238E27FC236}">
                <a16:creationId xmlns:a16="http://schemas.microsoft.com/office/drawing/2014/main" xmlns="" id="{E0F3CC15-D1C2-4AE5-A577-14D09C3DBE01}"/>
              </a:ext>
            </a:extLst>
          </p:cNvPr>
          <p:cNvSpPr txBox="1"/>
          <p:nvPr/>
        </p:nvSpPr>
        <p:spPr>
          <a:xfrm>
            <a:off x="9309463" y="1166842"/>
            <a:ext cx="2882537" cy="707886"/>
          </a:xfrm>
          <a:prstGeom prst="rect">
            <a:avLst/>
          </a:prstGeom>
          <a:noFill/>
        </p:spPr>
        <p:txBody>
          <a:bodyPr wrap="square" rtlCol="0">
            <a:spAutoFit/>
          </a:bodyPr>
          <a:lstStyle/>
          <a:p>
            <a:r>
              <a:rPr kumimoji="1" lang="ja-JP" altLang="en-US" sz="2000" dirty="0">
                <a:solidFill>
                  <a:srgbClr val="FF0000"/>
                </a:solidFill>
              </a:rPr>
              <a:t>不動産テック</a:t>
            </a:r>
            <a:r>
              <a:rPr kumimoji="1" lang="ja-JP" altLang="en-US" sz="2000" dirty="0" smtClean="0">
                <a:solidFill>
                  <a:srgbClr val="FF0000"/>
                </a:solidFill>
              </a:rPr>
              <a:t>企業の</a:t>
            </a:r>
            <a:r>
              <a:rPr kumimoji="1" lang="ja-JP" altLang="en-US" sz="2000" dirty="0">
                <a:solidFill>
                  <a:srgbClr val="FF0000"/>
                </a:solidFill>
              </a:rPr>
              <a:t>大部分が</a:t>
            </a:r>
            <a:r>
              <a:rPr kumimoji="1" lang="ja-JP" altLang="en-US" sz="2000" dirty="0" smtClean="0">
                <a:solidFill>
                  <a:srgbClr val="FF0000"/>
                </a:solidFill>
              </a:rPr>
              <a:t>開発。</a:t>
            </a:r>
            <a:endParaRPr kumimoji="1" lang="ja-JP" altLang="en-US" sz="2000" dirty="0">
              <a:solidFill>
                <a:srgbClr val="FF0000"/>
              </a:solidFill>
            </a:endParaRPr>
          </a:p>
        </p:txBody>
      </p:sp>
      <p:cxnSp>
        <p:nvCxnSpPr>
          <p:cNvPr id="9" name="直線矢印コネクタ 8">
            <a:extLst>
              <a:ext uri="{FF2B5EF4-FFF2-40B4-BE49-F238E27FC236}">
                <a16:creationId xmlns:a16="http://schemas.microsoft.com/office/drawing/2014/main" xmlns="" id="{B855149D-5B55-4063-9986-6BABF30BFF4C}"/>
              </a:ext>
            </a:extLst>
          </p:cNvPr>
          <p:cNvCxnSpPr>
            <a:stCxn id="6" idx="1"/>
          </p:cNvCxnSpPr>
          <p:nvPr/>
        </p:nvCxnSpPr>
        <p:spPr>
          <a:xfrm flipH="1">
            <a:off x="8458200" y="1520785"/>
            <a:ext cx="851263" cy="13552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5713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51685A4-619D-492E-9EBD-3E9036531844}"/>
              </a:ext>
            </a:extLst>
          </p:cNvPr>
          <p:cNvSpPr>
            <a:spLocks noGrp="1"/>
          </p:cNvSpPr>
          <p:nvPr>
            <p:ph type="title"/>
          </p:nvPr>
        </p:nvSpPr>
        <p:spPr>
          <a:xfrm>
            <a:off x="2254248" y="549968"/>
            <a:ext cx="10674927" cy="1359766"/>
          </a:xfrm>
        </p:spPr>
        <p:txBody>
          <a:bodyPr/>
          <a:lstStyle/>
          <a:p>
            <a:r>
              <a:rPr kumimoji="1" lang="en-US" altLang="ja-JP" dirty="0"/>
              <a:t>What I should do this week</a:t>
            </a:r>
            <a:endParaRPr kumimoji="1" lang="ja-JP" altLang="en-US" dirty="0"/>
          </a:p>
        </p:txBody>
      </p:sp>
      <p:sp>
        <p:nvSpPr>
          <p:cNvPr id="3" name="テキスト ボックス 2">
            <a:extLst>
              <a:ext uri="{FF2B5EF4-FFF2-40B4-BE49-F238E27FC236}">
                <a16:creationId xmlns:a16="http://schemas.microsoft.com/office/drawing/2014/main" xmlns="" id="{BEED445F-1FB6-4647-952B-24220113933D}"/>
              </a:ext>
            </a:extLst>
          </p:cNvPr>
          <p:cNvSpPr txBox="1"/>
          <p:nvPr/>
        </p:nvSpPr>
        <p:spPr>
          <a:xfrm>
            <a:off x="3352111" y="2890355"/>
            <a:ext cx="7169728" cy="1200329"/>
          </a:xfrm>
          <a:prstGeom prst="rect">
            <a:avLst/>
          </a:prstGeom>
          <a:noFill/>
        </p:spPr>
        <p:txBody>
          <a:bodyPr wrap="square" rtlCol="0">
            <a:spAutoFit/>
          </a:bodyPr>
          <a:lstStyle/>
          <a:p>
            <a:r>
              <a:rPr lang="ja-JP" altLang="en-US" sz="2400" dirty="0" smtClean="0"/>
              <a:t>・論文</a:t>
            </a:r>
            <a:r>
              <a:rPr lang="ja-JP" altLang="en-US" sz="2400" dirty="0"/>
              <a:t>の閲覧</a:t>
            </a:r>
            <a:endParaRPr lang="en-US" altLang="ja-JP" sz="2400" dirty="0"/>
          </a:p>
          <a:p>
            <a:r>
              <a:rPr kumimoji="1" lang="ja-JP" altLang="en-US" sz="2400" dirty="0"/>
              <a:t>・</a:t>
            </a:r>
            <a:r>
              <a:rPr lang="en-US" altLang="ja-JP" sz="2400" dirty="0"/>
              <a:t>TOEIC(Part7,Part2,</a:t>
            </a:r>
            <a:r>
              <a:rPr lang="ja-JP" altLang="en-US" sz="2400" dirty="0"/>
              <a:t>単語）</a:t>
            </a:r>
            <a:endParaRPr lang="en-US" altLang="ja-JP" sz="2400" dirty="0"/>
          </a:p>
          <a:p>
            <a:r>
              <a:rPr lang="ja-JP" altLang="en-US" sz="2400" dirty="0" smtClean="0"/>
              <a:t>・</a:t>
            </a:r>
            <a:r>
              <a:rPr lang="ja-JP" altLang="en-US" sz="2400" dirty="0" smtClean="0"/>
              <a:t>オペレーションリサーチ、確率復習</a:t>
            </a:r>
            <a:endParaRPr kumimoji="1" lang="en-US" altLang="ja-JP" sz="2400" dirty="0"/>
          </a:p>
        </p:txBody>
      </p:sp>
    </p:spTree>
    <p:extLst>
      <p:ext uri="{BB962C8B-B14F-4D97-AF65-F5344CB8AC3E}">
        <p14:creationId xmlns:p14="http://schemas.microsoft.com/office/powerpoint/2010/main" val="24586060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327</Words>
  <Application>Microsoft Macintosh PowerPoint</Application>
  <PresentationFormat>ワイド画面</PresentationFormat>
  <Paragraphs>40</Paragraphs>
  <Slides>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Calibri</vt:lpstr>
      <vt:lpstr>ＭＳ Ｐゴシック</vt:lpstr>
      <vt:lpstr>ＭＳ Ｐ明朝</vt:lpstr>
      <vt:lpstr>Wingdings</vt:lpstr>
      <vt:lpstr>游ゴシック</vt:lpstr>
      <vt:lpstr>游ゴシック Light</vt:lpstr>
      <vt:lpstr>Arial</vt:lpstr>
      <vt:lpstr>Office テーマ</vt:lpstr>
      <vt:lpstr>What I did last week.</vt:lpstr>
      <vt:lpstr>不動産の価値推定導入事例</vt:lpstr>
      <vt:lpstr>不動産の価値推定研究事例</vt:lpstr>
      <vt:lpstr>研究のタスク</vt:lpstr>
      <vt:lpstr>What I should do this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last week.</dc:title>
  <dc:creator>服部凌典</dc:creator>
  <cp:lastModifiedBy>服部 凌典</cp:lastModifiedBy>
  <cp:revision>41</cp:revision>
  <dcterms:created xsi:type="dcterms:W3CDTF">2018-04-08T01:17:38Z</dcterms:created>
  <dcterms:modified xsi:type="dcterms:W3CDTF">2018-04-14T08:01:46Z</dcterms:modified>
</cp:coreProperties>
</file>