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2" r:id="rId5"/>
    <p:sldId id="261" r:id="rId6"/>
    <p:sldId id="263" r:id="rId7"/>
    <p:sldId id="259"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凌典 服部" initials="凌典" lastIdx="1" clrIdx="0">
    <p:extLst>
      <p:ext uri="{19B8F6BF-5375-455C-9EA6-DF929625EA0E}">
        <p15:presenceInfo xmlns:p15="http://schemas.microsoft.com/office/powerpoint/2012/main" userId="f3b9aba33c22004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1" d="100"/>
          <a:sy n="71" d="100"/>
        </p:scale>
        <p:origin x="48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E6D281-6DC1-4DD1-9395-E84BA8839D2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9421F28-F5A8-45C4-92F8-868EC3656E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D385CCF-A4B0-46F9-9D48-2BF9A361060A}"/>
              </a:ext>
            </a:extLst>
          </p:cNvPr>
          <p:cNvSpPr>
            <a:spLocks noGrp="1"/>
          </p:cNvSpPr>
          <p:nvPr>
            <p:ph type="dt" sz="half" idx="10"/>
          </p:nvPr>
        </p:nvSpPr>
        <p:spPr/>
        <p:txBody>
          <a:bodyPr/>
          <a:lstStyle/>
          <a:p>
            <a:fld id="{75EA521B-FDFA-4595-B6D6-A6BCCD25B025}" type="datetimeFigureOut">
              <a:rPr kumimoji="1" lang="ja-JP" altLang="en-US" smtClean="0"/>
              <a:t>2018/4/8</a:t>
            </a:fld>
            <a:endParaRPr kumimoji="1" lang="ja-JP" altLang="en-US"/>
          </a:p>
        </p:txBody>
      </p:sp>
      <p:sp>
        <p:nvSpPr>
          <p:cNvPr id="5" name="フッター プレースホルダー 4">
            <a:extLst>
              <a:ext uri="{FF2B5EF4-FFF2-40B4-BE49-F238E27FC236}">
                <a16:creationId xmlns:a16="http://schemas.microsoft.com/office/drawing/2014/main" id="{D0B6E068-715E-4244-B98E-641884F241D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5AE47F8-1DB0-43BD-B97C-B0916D1177C1}"/>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2964920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203661-6365-4D1B-B0C5-99836D4D5B4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D79C9E9-966C-495A-B426-9E49526C982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07D270E-6CB4-43E9-84DC-5D0B3F4D5A91}"/>
              </a:ext>
            </a:extLst>
          </p:cNvPr>
          <p:cNvSpPr>
            <a:spLocks noGrp="1"/>
          </p:cNvSpPr>
          <p:nvPr>
            <p:ph type="dt" sz="half" idx="10"/>
          </p:nvPr>
        </p:nvSpPr>
        <p:spPr/>
        <p:txBody>
          <a:bodyPr/>
          <a:lstStyle/>
          <a:p>
            <a:fld id="{75EA521B-FDFA-4595-B6D6-A6BCCD25B025}" type="datetimeFigureOut">
              <a:rPr kumimoji="1" lang="ja-JP" altLang="en-US" smtClean="0"/>
              <a:t>2018/4/8</a:t>
            </a:fld>
            <a:endParaRPr kumimoji="1" lang="ja-JP" altLang="en-US"/>
          </a:p>
        </p:txBody>
      </p:sp>
      <p:sp>
        <p:nvSpPr>
          <p:cNvPr id="5" name="フッター プレースホルダー 4">
            <a:extLst>
              <a:ext uri="{FF2B5EF4-FFF2-40B4-BE49-F238E27FC236}">
                <a16:creationId xmlns:a16="http://schemas.microsoft.com/office/drawing/2014/main" id="{0C63D584-6CB9-4A49-B4C4-1F5BDF0C8F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6F8EE16-C5FD-4BA9-BF12-3E492351212D}"/>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4242168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6E8AF3F-5FB2-42C6-9D68-1849E5D8829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7C14D51-A60E-4C9E-ABB5-12037F142BF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5A9502-4695-44BE-9558-897FF187AAE7}"/>
              </a:ext>
            </a:extLst>
          </p:cNvPr>
          <p:cNvSpPr>
            <a:spLocks noGrp="1"/>
          </p:cNvSpPr>
          <p:nvPr>
            <p:ph type="dt" sz="half" idx="10"/>
          </p:nvPr>
        </p:nvSpPr>
        <p:spPr/>
        <p:txBody>
          <a:bodyPr/>
          <a:lstStyle/>
          <a:p>
            <a:fld id="{75EA521B-FDFA-4595-B6D6-A6BCCD25B025}" type="datetimeFigureOut">
              <a:rPr kumimoji="1" lang="ja-JP" altLang="en-US" smtClean="0"/>
              <a:t>2018/4/8</a:t>
            </a:fld>
            <a:endParaRPr kumimoji="1" lang="ja-JP" altLang="en-US"/>
          </a:p>
        </p:txBody>
      </p:sp>
      <p:sp>
        <p:nvSpPr>
          <p:cNvPr id="5" name="フッター プレースホルダー 4">
            <a:extLst>
              <a:ext uri="{FF2B5EF4-FFF2-40B4-BE49-F238E27FC236}">
                <a16:creationId xmlns:a16="http://schemas.microsoft.com/office/drawing/2014/main" id="{A19DA892-EF43-4CF5-9FBB-AE3D86B866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82BB91-E0A9-4E7A-B692-1D50F191F42E}"/>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124929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496144-A2D7-4F70-BF68-946E3885B9E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32D9816-D845-488E-A6D8-B39A7B2CBA6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7E80740-37D1-4E66-BFFD-ADD8153CB3B2}"/>
              </a:ext>
            </a:extLst>
          </p:cNvPr>
          <p:cNvSpPr>
            <a:spLocks noGrp="1"/>
          </p:cNvSpPr>
          <p:nvPr>
            <p:ph type="dt" sz="half" idx="10"/>
          </p:nvPr>
        </p:nvSpPr>
        <p:spPr/>
        <p:txBody>
          <a:bodyPr/>
          <a:lstStyle/>
          <a:p>
            <a:fld id="{75EA521B-FDFA-4595-B6D6-A6BCCD25B025}" type="datetimeFigureOut">
              <a:rPr kumimoji="1" lang="ja-JP" altLang="en-US" smtClean="0"/>
              <a:t>2018/4/8</a:t>
            </a:fld>
            <a:endParaRPr kumimoji="1" lang="ja-JP" altLang="en-US"/>
          </a:p>
        </p:txBody>
      </p:sp>
      <p:sp>
        <p:nvSpPr>
          <p:cNvPr id="5" name="フッター プレースホルダー 4">
            <a:extLst>
              <a:ext uri="{FF2B5EF4-FFF2-40B4-BE49-F238E27FC236}">
                <a16:creationId xmlns:a16="http://schemas.microsoft.com/office/drawing/2014/main" id="{7D84BE37-7140-4154-9A22-87B640BBA72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F9F80D-F1CF-446F-AD73-4F3B31F4200A}"/>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147160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0D483B-AB02-495D-96A2-398631D8A9A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BF5E900-BBE6-4E28-8F78-1DE383AF95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3A0DB1B-42C3-4635-BF5E-81A388237C72}"/>
              </a:ext>
            </a:extLst>
          </p:cNvPr>
          <p:cNvSpPr>
            <a:spLocks noGrp="1"/>
          </p:cNvSpPr>
          <p:nvPr>
            <p:ph type="dt" sz="half" idx="10"/>
          </p:nvPr>
        </p:nvSpPr>
        <p:spPr/>
        <p:txBody>
          <a:bodyPr/>
          <a:lstStyle/>
          <a:p>
            <a:fld id="{75EA521B-FDFA-4595-B6D6-A6BCCD25B025}" type="datetimeFigureOut">
              <a:rPr kumimoji="1" lang="ja-JP" altLang="en-US" smtClean="0"/>
              <a:t>2018/4/8</a:t>
            </a:fld>
            <a:endParaRPr kumimoji="1" lang="ja-JP" altLang="en-US"/>
          </a:p>
        </p:txBody>
      </p:sp>
      <p:sp>
        <p:nvSpPr>
          <p:cNvPr id="5" name="フッター プレースホルダー 4">
            <a:extLst>
              <a:ext uri="{FF2B5EF4-FFF2-40B4-BE49-F238E27FC236}">
                <a16:creationId xmlns:a16="http://schemas.microsoft.com/office/drawing/2014/main" id="{5FE78ED9-B6CA-49D9-990A-D7691D6D04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122FA91-4AB8-4C60-890E-8EA97062E5D0}"/>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2720204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BA02A2-5349-42EB-9AEB-D3119033773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1DD12D3-0978-44F3-9104-AFAF3800BDC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5E90BF6-7C40-498F-9E7D-0568971E8E0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DA5DBBB-7661-42C4-89D2-80C32F98F7E6}"/>
              </a:ext>
            </a:extLst>
          </p:cNvPr>
          <p:cNvSpPr>
            <a:spLocks noGrp="1"/>
          </p:cNvSpPr>
          <p:nvPr>
            <p:ph type="dt" sz="half" idx="10"/>
          </p:nvPr>
        </p:nvSpPr>
        <p:spPr/>
        <p:txBody>
          <a:bodyPr/>
          <a:lstStyle/>
          <a:p>
            <a:fld id="{75EA521B-FDFA-4595-B6D6-A6BCCD25B025}" type="datetimeFigureOut">
              <a:rPr kumimoji="1" lang="ja-JP" altLang="en-US" smtClean="0"/>
              <a:t>2018/4/8</a:t>
            </a:fld>
            <a:endParaRPr kumimoji="1" lang="ja-JP" altLang="en-US"/>
          </a:p>
        </p:txBody>
      </p:sp>
      <p:sp>
        <p:nvSpPr>
          <p:cNvPr id="6" name="フッター プレースホルダー 5">
            <a:extLst>
              <a:ext uri="{FF2B5EF4-FFF2-40B4-BE49-F238E27FC236}">
                <a16:creationId xmlns:a16="http://schemas.microsoft.com/office/drawing/2014/main" id="{5B704621-7C81-4B43-BE94-D051A39916A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DC42EF8-3519-4D59-9621-F798703D74B8}"/>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987120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5FA26A-CBA1-4A74-A9E3-B5FD6FFD8C9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71F706C-F473-42E3-9B63-59994DEDEE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35A327C-5F1D-41F9-9BC0-CE918329AAC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966280A-6699-46B3-90FC-B3A085BC9D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DB8FB1D-0DB7-42EB-AF6A-067CCBD7847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7CCB133-5204-4257-8832-3C5DC84C9323}"/>
              </a:ext>
            </a:extLst>
          </p:cNvPr>
          <p:cNvSpPr>
            <a:spLocks noGrp="1"/>
          </p:cNvSpPr>
          <p:nvPr>
            <p:ph type="dt" sz="half" idx="10"/>
          </p:nvPr>
        </p:nvSpPr>
        <p:spPr/>
        <p:txBody>
          <a:bodyPr/>
          <a:lstStyle/>
          <a:p>
            <a:fld id="{75EA521B-FDFA-4595-B6D6-A6BCCD25B025}" type="datetimeFigureOut">
              <a:rPr kumimoji="1" lang="ja-JP" altLang="en-US" smtClean="0"/>
              <a:t>2018/4/8</a:t>
            </a:fld>
            <a:endParaRPr kumimoji="1" lang="ja-JP" altLang="en-US"/>
          </a:p>
        </p:txBody>
      </p:sp>
      <p:sp>
        <p:nvSpPr>
          <p:cNvPr id="8" name="フッター プレースホルダー 7">
            <a:extLst>
              <a:ext uri="{FF2B5EF4-FFF2-40B4-BE49-F238E27FC236}">
                <a16:creationId xmlns:a16="http://schemas.microsoft.com/office/drawing/2014/main" id="{8B69A674-58B8-43F2-803B-D8F4B64D386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58EE0CB-1DC3-481C-BE13-B0C64D07C2FF}"/>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231976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CE7A56-2BD5-4E86-B6B8-FDDB51031C9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9DB6501-088D-46AB-890A-C6BB835BAE6C}"/>
              </a:ext>
            </a:extLst>
          </p:cNvPr>
          <p:cNvSpPr>
            <a:spLocks noGrp="1"/>
          </p:cNvSpPr>
          <p:nvPr>
            <p:ph type="dt" sz="half" idx="10"/>
          </p:nvPr>
        </p:nvSpPr>
        <p:spPr/>
        <p:txBody>
          <a:bodyPr/>
          <a:lstStyle/>
          <a:p>
            <a:fld id="{75EA521B-FDFA-4595-B6D6-A6BCCD25B025}" type="datetimeFigureOut">
              <a:rPr kumimoji="1" lang="ja-JP" altLang="en-US" smtClean="0"/>
              <a:t>2018/4/8</a:t>
            </a:fld>
            <a:endParaRPr kumimoji="1" lang="ja-JP" altLang="en-US"/>
          </a:p>
        </p:txBody>
      </p:sp>
      <p:sp>
        <p:nvSpPr>
          <p:cNvPr id="4" name="フッター プレースホルダー 3">
            <a:extLst>
              <a:ext uri="{FF2B5EF4-FFF2-40B4-BE49-F238E27FC236}">
                <a16:creationId xmlns:a16="http://schemas.microsoft.com/office/drawing/2014/main" id="{8E9357B7-3D5A-4341-BA00-28A2BE55D86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D32D81B-4C73-4B6B-A8B3-8D870FDD7C14}"/>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4216681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01E43B9-7F43-49FA-993C-646D365B66E8}"/>
              </a:ext>
            </a:extLst>
          </p:cNvPr>
          <p:cNvSpPr>
            <a:spLocks noGrp="1"/>
          </p:cNvSpPr>
          <p:nvPr>
            <p:ph type="dt" sz="half" idx="10"/>
          </p:nvPr>
        </p:nvSpPr>
        <p:spPr/>
        <p:txBody>
          <a:bodyPr/>
          <a:lstStyle/>
          <a:p>
            <a:fld id="{75EA521B-FDFA-4595-B6D6-A6BCCD25B025}" type="datetimeFigureOut">
              <a:rPr kumimoji="1" lang="ja-JP" altLang="en-US" smtClean="0"/>
              <a:t>2018/4/8</a:t>
            </a:fld>
            <a:endParaRPr kumimoji="1" lang="ja-JP" altLang="en-US"/>
          </a:p>
        </p:txBody>
      </p:sp>
      <p:sp>
        <p:nvSpPr>
          <p:cNvPr id="3" name="フッター プレースホルダー 2">
            <a:extLst>
              <a:ext uri="{FF2B5EF4-FFF2-40B4-BE49-F238E27FC236}">
                <a16:creationId xmlns:a16="http://schemas.microsoft.com/office/drawing/2014/main" id="{1B5814F9-43E9-4639-8804-D0FE5052681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A12A63D-7196-4750-BE16-7AF9605F2AEC}"/>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582333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A3E28E-1453-4FC5-BD87-509FD94A171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6A36CFD-9E56-45B6-BF79-D9A6D9085A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93C75F6-EC2F-4F16-B9D1-FD93F3473C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7D99318-F446-4715-930E-0A7EF11F5627}"/>
              </a:ext>
            </a:extLst>
          </p:cNvPr>
          <p:cNvSpPr>
            <a:spLocks noGrp="1"/>
          </p:cNvSpPr>
          <p:nvPr>
            <p:ph type="dt" sz="half" idx="10"/>
          </p:nvPr>
        </p:nvSpPr>
        <p:spPr/>
        <p:txBody>
          <a:bodyPr/>
          <a:lstStyle/>
          <a:p>
            <a:fld id="{75EA521B-FDFA-4595-B6D6-A6BCCD25B025}" type="datetimeFigureOut">
              <a:rPr kumimoji="1" lang="ja-JP" altLang="en-US" smtClean="0"/>
              <a:t>2018/4/8</a:t>
            </a:fld>
            <a:endParaRPr kumimoji="1" lang="ja-JP" altLang="en-US"/>
          </a:p>
        </p:txBody>
      </p:sp>
      <p:sp>
        <p:nvSpPr>
          <p:cNvPr id="6" name="フッター プレースホルダー 5">
            <a:extLst>
              <a:ext uri="{FF2B5EF4-FFF2-40B4-BE49-F238E27FC236}">
                <a16:creationId xmlns:a16="http://schemas.microsoft.com/office/drawing/2014/main" id="{94E79FA2-B770-4266-9776-6F8CCF1C53F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A39E008-98B8-42D2-82B7-92C0A3F4FBF3}"/>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1870849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78F932-1CAB-4749-9D1B-4F092CBEA83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F66EAAB-E18A-488D-951B-E69B822801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FD72A90-CE01-4A3C-8EF5-1E6EA1ACC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71DCB4C-5D8B-42E6-8917-18877365957D}"/>
              </a:ext>
            </a:extLst>
          </p:cNvPr>
          <p:cNvSpPr>
            <a:spLocks noGrp="1"/>
          </p:cNvSpPr>
          <p:nvPr>
            <p:ph type="dt" sz="half" idx="10"/>
          </p:nvPr>
        </p:nvSpPr>
        <p:spPr/>
        <p:txBody>
          <a:bodyPr/>
          <a:lstStyle/>
          <a:p>
            <a:fld id="{75EA521B-FDFA-4595-B6D6-A6BCCD25B025}" type="datetimeFigureOut">
              <a:rPr kumimoji="1" lang="ja-JP" altLang="en-US" smtClean="0"/>
              <a:t>2018/4/8</a:t>
            </a:fld>
            <a:endParaRPr kumimoji="1" lang="ja-JP" altLang="en-US"/>
          </a:p>
        </p:txBody>
      </p:sp>
      <p:sp>
        <p:nvSpPr>
          <p:cNvPr id="6" name="フッター プレースホルダー 5">
            <a:extLst>
              <a:ext uri="{FF2B5EF4-FFF2-40B4-BE49-F238E27FC236}">
                <a16:creationId xmlns:a16="http://schemas.microsoft.com/office/drawing/2014/main" id="{B7188980-6317-4DE1-8452-316963FF8DB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FFC8C2C-9CE8-46CD-95F8-4E5255F3EE34}"/>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2020069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4C2E8AB-B025-43B6-948F-99AFDFB875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6670018-B5D6-4CC2-ABA5-3EFB5B0D62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1848EB-ECFB-4891-96DF-1627662BEC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EA521B-FDFA-4595-B6D6-A6BCCD25B025}" type="datetimeFigureOut">
              <a:rPr kumimoji="1" lang="ja-JP" altLang="en-US" smtClean="0"/>
              <a:t>2018/4/8</a:t>
            </a:fld>
            <a:endParaRPr kumimoji="1" lang="ja-JP" altLang="en-US"/>
          </a:p>
        </p:txBody>
      </p:sp>
      <p:sp>
        <p:nvSpPr>
          <p:cNvPr id="5" name="フッター プレースホルダー 4">
            <a:extLst>
              <a:ext uri="{FF2B5EF4-FFF2-40B4-BE49-F238E27FC236}">
                <a16:creationId xmlns:a16="http://schemas.microsoft.com/office/drawing/2014/main" id="{827FB0D6-D39C-4D88-8F94-3F0ED11928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2D8F085-3369-4B75-8279-7756432197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4196791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918AB7-B6CC-469A-9228-883F268FD20E}"/>
              </a:ext>
            </a:extLst>
          </p:cNvPr>
          <p:cNvSpPr>
            <a:spLocks noGrp="1"/>
          </p:cNvSpPr>
          <p:nvPr>
            <p:ph type="ctrTitle"/>
          </p:nvPr>
        </p:nvSpPr>
        <p:spPr>
          <a:xfrm>
            <a:off x="815788" y="1246094"/>
            <a:ext cx="9188824" cy="610112"/>
          </a:xfrm>
        </p:spPr>
        <p:txBody>
          <a:bodyPr>
            <a:normAutofit/>
          </a:bodyPr>
          <a:lstStyle/>
          <a:p>
            <a:r>
              <a:rPr kumimoji="1" lang="en-US" altLang="ja-JP" sz="3600" dirty="0"/>
              <a:t>What I did last week.</a:t>
            </a:r>
            <a:endParaRPr kumimoji="1" lang="ja-JP" altLang="en-US" sz="3600" dirty="0"/>
          </a:p>
        </p:txBody>
      </p:sp>
      <p:sp>
        <p:nvSpPr>
          <p:cNvPr id="3" name="字幕 2">
            <a:extLst>
              <a:ext uri="{FF2B5EF4-FFF2-40B4-BE49-F238E27FC236}">
                <a16:creationId xmlns:a16="http://schemas.microsoft.com/office/drawing/2014/main" id="{47D51782-1996-46A6-B474-038A233BB6AD}"/>
              </a:ext>
            </a:extLst>
          </p:cNvPr>
          <p:cNvSpPr>
            <a:spLocks noGrp="1"/>
          </p:cNvSpPr>
          <p:nvPr>
            <p:ph type="subTitle" idx="1"/>
          </p:nvPr>
        </p:nvSpPr>
        <p:spPr>
          <a:xfrm>
            <a:off x="3415553" y="2689820"/>
            <a:ext cx="9144000" cy="2662646"/>
          </a:xfrm>
        </p:spPr>
        <p:txBody>
          <a:bodyPr>
            <a:normAutofit/>
          </a:bodyPr>
          <a:lstStyle/>
          <a:p>
            <a:pPr algn="l"/>
            <a:r>
              <a:rPr lang="ja-JP" altLang="en-US" dirty="0"/>
              <a:t>・</a:t>
            </a:r>
            <a:r>
              <a:rPr lang="en-US" altLang="ja-JP" dirty="0"/>
              <a:t>8</a:t>
            </a:r>
            <a:r>
              <a:rPr lang="ja-JP" altLang="en-US" dirty="0"/>
              <a:t>個の論文の調査</a:t>
            </a:r>
            <a:endParaRPr lang="en-US" altLang="ja-JP" dirty="0"/>
          </a:p>
          <a:p>
            <a:pPr algn="l"/>
            <a:r>
              <a:rPr lang="ja-JP" altLang="en-US" dirty="0"/>
              <a:t>・</a:t>
            </a:r>
            <a:r>
              <a:rPr lang="en-US" altLang="ja-JP" dirty="0"/>
              <a:t>TOEIC</a:t>
            </a:r>
          </a:p>
          <a:p>
            <a:pPr algn="l"/>
            <a:endParaRPr lang="en-US" altLang="ja-JP" dirty="0"/>
          </a:p>
          <a:p>
            <a:endParaRPr lang="en-US" altLang="ja-JP" dirty="0"/>
          </a:p>
        </p:txBody>
      </p:sp>
    </p:spTree>
    <p:extLst>
      <p:ext uri="{BB962C8B-B14F-4D97-AF65-F5344CB8AC3E}">
        <p14:creationId xmlns:p14="http://schemas.microsoft.com/office/powerpoint/2010/main" val="556456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B7F60B-2828-4C02-B7B7-BBFC86AAF71D}"/>
              </a:ext>
            </a:extLst>
          </p:cNvPr>
          <p:cNvSpPr>
            <a:spLocks noGrp="1"/>
          </p:cNvSpPr>
          <p:nvPr>
            <p:ph type="title"/>
          </p:nvPr>
        </p:nvSpPr>
        <p:spPr>
          <a:xfrm>
            <a:off x="3415960" y="699247"/>
            <a:ext cx="9130145" cy="1325563"/>
          </a:xfrm>
        </p:spPr>
        <p:txBody>
          <a:bodyPr>
            <a:normAutofit/>
          </a:bodyPr>
          <a:lstStyle/>
          <a:p>
            <a:r>
              <a:rPr lang="ja-JP" altLang="en-US" sz="2800" dirty="0"/>
              <a:t>深層学習を用いた投資手法</a:t>
            </a:r>
            <a:endParaRPr kumimoji="1" lang="ja-JP" altLang="en-US" sz="2800" dirty="0"/>
          </a:p>
        </p:txBody>
      </p:sp>
      <p:sp>
        <p:nvSpPr>
          <p:cNvPr id="3" name="コンテンツ プレースホルダー 2">
            <a:extLst>
              <a:ext uri="{FF2B5EF4-FFF2-40B4-BE49-F238E27FC236}">
                <a16:creationId xmlns:a16="http://schemas.microsoft.com/office/drawing/2014/main" id="{25306849-3556-45B7-A4A2-A129504C0F27}"/>
              </a:ext>
            </a:extLst>
          </p:cNvPr>
          <p:cNvSpPr>
            <a:spLocks noGrp="1"/>
          </p:cNvSpPr>
          <p:nvPr>
            <p:ph idx="1"/>
          </p:nvPr>
        </p:nvSpPr>
        <p:spPr>
          <a:xfrm>
            <a:off x="806823" y="2689413"/>
            <a:ext cx="10546976" cy="3801034"/>
          </a:xfrm>
        </p:spPr>
        <p:txBody>
          <a:bodyPr>
            <a:normAutofit/>
          </a:bodyPr>
          <a:lstStyle/>
          <a:p>
            <a:pPr marL="0" indent="0" algn="ctr">
              <a:buNone/>
            </a:pPr>
            <a:r>
              <a:rPr lang="ja-JP" altLang="en-US" sz="2400" dirty="0"/>
              <a:t>目的</a:t>
            </a:r>
            <a:r>
              <a:rPr lang="en-US" altLang="ja-JP" sz="2400" dirty="0"/>
              <a:t>:</a:t>
            </a:r>
            <a:r>
              <a:rPr lang="ja-JP" altLang="ja-JP" sz="2400" dirty="0"/>
              <a:t>ニューラルネットワークを用いた深層学習に基づく投資手</a:t>
            </a:r>
            <a:r>
              <a:rPr lang="ja-JP" altLang="en-US" sz="2400" dirty="0"/>
              <a:t>　　　　　　　　　　　</a:t>
            </a:r>
            <a:r>
              <a:rPr lang="ja-JP" altLang="ja-JP" sz="2400" dirty="0"/>
              <a:t>法を考察</a:t>
            </a:r>
            <a:r>
              <a:rPr lang="ja-JP" altLang="en-US" sz="2400" dirty="0"/>
              <a:t>。</a:t>
            </a:r>
            <a:endParaRPr lang="en-US" altLang="ja-JP" sz="2400" dirty="0"/>
          </a:p>
          <a:p>
            <a:pPr marL="457200" lvl="1" indent="0" algn="ctr">
              <a:buNone/>
            </a:pPr>
            <a:endParaRPr lang="en-US" altLang="ja-JP" dirty="0"/>
          </a:p>
          <a:p>
            <a:pPr marL="457200" lvl="1" indent="0" algn="ctr">
              <a:buNone/>
            </a:pPr>
            <a:endParaRPr lang="en-US" altLang="ja-JP" dirty="0"/>
          </a:p>
          <a:p>
            <a:pPr marL="457200" lvl="1" indent="0" algn="ctr">
              <a:buNone/>
            </a:pPr>
            <a:endParaRPr lang="en-US" altLang="ja-JP" dirty="0"/>
          </a:p>
          <a:p>
            <a:pPr marL="457200" lvl="1" indent="0" algn="ctr">
              <a:buNone/>
            </a:pPr>
            <a:r>
              <a:rPr lang="en-US" altLang="ja-JP" dirty="0"/>
              <a:t>4</a:t>
            </a:r>
            <a:r>
              <a:rPr lang="ja-JP" altLang="en-US" dirty="0"/>
              <a:t>社の</a:t>
            </a:r>
            <a:r>
              <a:rPr lang="ja-JP" altLang="ja-JP" dirty="0"/>
              <a:t>資産リターン（収益率）の</a:t>
            </a:r>
            <a:r>
              <a:rPr lang="ja-JP" altLang="en-US" dirty="0"/>
              <a:t>月次と日次データ</a:t>
            </a:r>
            <a:r>
              <a:rPr lang="ja-JP" altLang="ja-JP" dirty="0"/>
              <a:t>を入力</a:t>
            </a:r>
            <a:r>
              <a:rPr lang="ja-JP" altLang="en-US" dirty="0"/>
              <a:t>として、</a:t>
            </a:r>
            <a:r>
              <a:rPr lang="ja-JP" altLang="ja-JP" dirty="0"/>
              <a:t>教師付</a:t>
            </a:r>
            <a:r>
              <a:rPr lang="ja-JP" altLang="en-US" dirty="0"/>
              <a:t>き</a:t>
            </a:r>
            <a:r>
              <a:rPr lang="ja-JP" altLang="ja-JP" dirty="0"/>
              <a:t>深層学習（</a:t>
            </a:r>
            <a:r>
              <a:rPr lang="en-US" altLang="ja-JP" dirty="0"/>
              <a:t>Supervised Deep Learning, SL</a:t>
            </a:r>
            <a:r>
              <a:rPr lang="ja-JP" altLang="ja-JP" dirty="0"/>
              <a:t>）と</a:t>
            </a:r>
            <a:r>
              <a:rPr lang="ja-JP" altLang="en-US" dirty="0"/>
              <a:t>深層</a:t>
            </a:r>
            <a:r>
              <a:rPr lang="ja-JP" altLang="ja-JP" dirty="0"/>
              <a:t>強化学習（</a:t>
            </a:r>
            <a:r>
              <a:rPr lang="en-US" altLang="ja-JP" dirty="0"/>
              <a:t>Deep Reinforcement Learning, RL</a:t>
            </a:r>
            <a:r>
              <a:rPr lang="ja-JP" altLang="ja-JP" dirty="0"/>
              <a:t>）</a:t>
            </a:r>
            <a:r>
              <a:rPr lang="ja-JP" altLang="en-US" dirty="0"/>
              <a:t>を行う。</a:t>
            </a:r>
            <a:endParaRPr lang="en-US" altLang="ja-JP" dirty="0"/>
          </a:p>
          <a:p>
            <a:pPr marL="457200" lvl="1" indent="0" algn="ctr">
              <a:buNone/>
            </a:pPr>
            <a:r>
              <a:rPr lang="ja-JP" altLang="en-US" dirty="0"/>
              <a:t>それらの学習結果をもとにそれぞれ投資を行い、そのパフォーマンスを比較する。</a:t>
            </a:r>
            <a:endParaRPr kumimoji="1" lang="ja-JP" altLang="en-US" dirty="0"/>
          </a:p>
        </p:txBody>
      </p:sp>
      <p:sp>
        <p:nvSpPr>
          <p:cNvPr id="7" name="矢印: 下 6">
            <a:extLst>
              <a:ext uri="{FF2B5EF4-FFF2-40B4-BE49-F238E27FC236}">
                <a16:creationId xmlns:a16="http://schemas.microsoft.com/office/drawing/2014/main" id="{1170EB8D-24F8-472A-8966-882908433C26}"/>
              </a:ext>
            </a:extLst>
          </p:cNvPr>
          <p:cNvSpPr/>
          <p:nvPr/>
        </p:nvSpPr>
        <p:spPr>
          <a:xfrm>
            <a:off x="5488640" y="3608295"/>
            <a:ext cx="591671" cy="824753"/>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タイトル 1">
            <a:extLst>
              <a:ext uri="{FF2B5EF4-FFF2-40B4-BE49-F238E27FC236}">
                <a16:creationId xmlns:a16="http://schemas.microsoft.com/office/drawing/2014/main" id="{A1001FD2-30B0-4A38-A491-B33012B28B77}"/>
              </a:ext>
            </a:extLst>
          </p:cNvPr>
          <p:cNvSpPr txBox="1">
            <a:spLocks/>
          </p:cNvSpPr>
          <p:nvPr/>
        </p:nvSpPr>
        <p:spPr>
          <a:xfrm>
            <a:off x="0" y="-80683"/>
            <a:ext cx="12192000" cy="510987"/>
          </a:xfrm>
          <a:prstGeom prst="rect">
            <a:avLst/>
          </a:prstGeom>
          <a:solidFill>
            <a:schemeClr val="accent6"/>
          </a:solidFill>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b="1">
                <a:solidFill>
                  <a:schemeClr val="bg1"/>
                </a:solidFill>
              </a:rPr>
              <a:t>What I did last week.</a:t>
            </a:r>
            <a:endParaRPr lang="ja-JP" altLang="en-US" sz="3600" b="1" dirty="0">
              <a:solidFill>
                <a:schemeClr val="bg1"/>
              </a:solidFill>
            </a:endParaRPr>
          </a:p>
        </p:txBody>
      </p:sp>
    </p:spTree>
    <p:extLst>
      <p:ext uri="{BB962C8B-B14F-4D97-AF65-F5344CB8AC3E}">
        <p14:creationId xmlns:p14="http://schemas.microsoft.com/office/powerpoint/2010/main" val="1952386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CA870E-49F7-4AFD-8DFA-3BFE527E9233}"/>
              </a:ext>
            </a:extLst>
          </p:cNvPr>
          <p:cNvSpPr>
            <a:spLocks noGrp="1"/>
          </p:cNvSpPr>
          <p:nvPr>
            <p:ph type="title"/>
          </p:nvPr>
        </p:nvSpPr>
        <p:spPr>
          <a:xfrm>
            <a:off x="216381" y="648726"/>
            <a:ext cx="2571642" cy="1087157"/>
          </a:xfrm>
        </p:spPr>
        <p:txBody>
          <a:bodyPr>
            <a:normAutofit/>
          </a:bodyPr>
          <a:lstStyle/>
          <a:p>
            <a:r>
              <a:rPr lang="ja-JP" altLang="en-US" sz="2400" dirty="0"/>
              <a:t>手法のポイント</a:t>
            </a:r>
            <a:endParaRPr kumimoji="1" lang="ja-JP" altLang="en-US" sz="2400" dirty="0"/>
          </a:p>
        </p:txBody>
      </p:sp>
      <p:sp>
        <p:nvSpPr>
          <p:cNvPr id="4" name="テキスト ボックス 3">
            <a:extLst>
              <a:ext uri="{FF2B5EF4-FFF2-40B4-BE49-F238E27FC236}">
                <a16:creationId xmlns:a16="http://schemas.microsoft.com/office/drawing/2014/main" id="{6E1D8729-ABF1-42B2-82D7-B3B2A5BDEBF3}"/>
              </a:ext>
            </a:extLst>
          </p:cNvPr>
          <p:cNvSpPr txBox="1"/>
          <p:nvPr/>
        </p:nvSpPr>
        <p:spPr>
          <a:xfrm>
            <a:off x="1330247" y="1873623"/>
            <a:ext cx="9851923" cy="5416868"/>
          </a:xfrm>
          <a:prstGeom prst="rect">
            <a:avLst/>
          </a:prstGeom>
          <a:noFill/>
        </p:spPr>
        <p:txBody>
          <a:bodyPr wrap="square" rtlCol="0">
            <a:spAutoFit/>
          </a:bodyPr>
          <a:lstStyle/>
          <a:p>
            <a:r>
              <a:rPr lang="ja-JP" altLang="en-US" sz="2000" dirty="0"/>
              <a:t>・</a:t>
            </a:r>
            <a:r>
              <a:rPr lang="en-US" altLang="ja-JP" sz="2000" dirty="0"/>
              <a:t>SL</a:t>
            </a:r>
            <a:r>
              <a:rPr lang="ja-JP" altLang="ja-JP" sz="2000" dirty="0"/>
              <a:t>（教師付き深層学習）</a:t>
            </a:r>
            <a:endParaRPr lang="en-US" altLang="ja-JP" sz="2000" dirty="0"/>
          </a:p>
          <a:p>
            <a:pPr lvl="1"/>
            <a:r>
              <a:rPr lang="ja-JP" altLang="ja-JP" sz="2000" dirty="0"/>
              <a:t>多層ニューラルネットワークを構成することにより、リターンの観測値のアノマリー値を検知し</a:t>
            </a:r>
            <a:r>
              <a:rPr lang="ja-JP" altLang="en-US" sz="2000" dirty="0"/>
              <a:t>、</a:t>
            </a:r>
            <a:r>
              <a:rPr lang="ja-JP" altLang="ja-JP" sz="2000" dirty="0"/>
              <a:t>それを投資に活用</a:t>
            </a:r>
            <a:r>
              <a:rPr lang="ja-JP" altLang="en-US" sz="2000" dirty="0"/>
              <a:t>した。</a:t>
            </a:r>
            <a:endParaRPr lang="en-US" altLang="ja-JP" sz="2000" dirty="0"/>
          </a:p>
          <a:p>
            <a:pPr lvl="2"/>
            <a:endParaRPr lang="en-US" altLang="ja-JP" sz="1000" dirty="0"/>
          </a:p>
          <a:p>
            <a:pPr lvl="1"/>
            <a:r>
              <a:rPr lang="ja-JP" altLang="en-US" dirty="0"/>
              <a:t>→</a:t>
            </a:r>
            <a:r>
              <a:rPr lang="ja-JP" altLang="ja-JP" dirty="0"/>
              <a:t>多層ニューラルネットワーク</a:t>
            </a:r>
            <a:r>
              <a:rPr lang="ja-JP" altLang="en-US" dirty="0"/>
              <a:t>で問題になる</a:t>
            </a:r>
            <a:r>
              <a:rPr lang="ja-JP" altLang="ja-JP" dirty="0"/>
              <a:t>勾配消失問題を克服するために</a:t>
            </a:r>
            <a:r>
              <a:rPr lang="en-US" altLang="ja-JP" dirty="0"/>
              <a:t>DBN</a:t>
            </a:r>
            <a:r>
              <a:rPr lang="ja-JP" altLang="ja-JP" dirty="0"/>
              <a:t>を用いて事前学習行い効率の良い学習を可能にした。</a:t>
            </a:r>
            <a:endParaRPr lang="en-US" altLang="ja-JP" dirty="0"/>
          </a:p>
          <a:p>
            <a:endParaRPr lang="en-US" altLang="ja-JP" sz="2000" dirty="0"/>
          </a:p>
          <a:p>
            <a:endParaRPr lang="en-US" altLang="ja-JP" sz="2000" dirty="0"/>
          </a:p>
          <a:p>
            <a:r>
              <a:rPr lang="ja-JP" altLang="en-US" sz="2000" dirty="0"/>
              <a:t>・</a:t>
            </a:r>
            <a:r>
              <a:rPr lang="en-US" altLang="ja-JP" sz="2000" dirty="0"/>
              <a:t>RL</a:t>
            </a:r>
            <a:r>
              <a:rPr lang="ja-JP" altLang="ja-JP" sz="2000" dirty="0"/>
              <a:t> （強化学習）</a:t>
            </a:r>
            <a:endParaRPr lang="en-US" altLang="ja-JP" sz="2000" dirty="0"/>
          </a:p>
          <a:p>
            <a:pPr lvl="1"/>
            <a:r>
              <a:rPr lang="ja-JP" altLang="ja-JP" sz="2000" dirty="0"/>
              <a:t>リターン</a:t>
            </a:r>
            <a:r>
              <a:rPr lang="ja-JP" altLang="en-US" sz="2000" dirty="0"/>
              <a:t>（利回り）</a:t>
            </a:r>
            <a:r>
              <a:rPr lang="ja-JP" altLang="ja-JP" sz="2000" dirty="0"/>
              <a:t>の観測値が与えられた時に学習期間で得られる集積を最大に</a:t>
            </a:r>
            <a:r>
              <a:rPr lang="ja-JP" altLang="en-US" sz="2000" dirty="0"/>
              <a:t>なるようにした。</a:t>
            </a:r>
            <a:endParaRPr lang="en-US" altLang="ja-JP" sz="2000" dirty="0"/>
          </a:p>
          <a:p>
            <a:pPr lvl="1"/>
            <a:endParaRPr lang="en-US" altLang="ja-JP" sz="2000" dirty="0"/>
          </a:p>
          <a:p>
            <a:endParaRPr lang="en-US" altLang="ja-JP" sz="2000" dirty="0"/>
          </a:p>
          <a:p>
            <a:r>
              <a:rPr lang="en-US" altLang="ja-JP" sz="2000" dirty="0"/>
              <a:t>SL,RL</a:t>
            </a:r>
            <a:r>
              <a:rPr lang="ja-JP" altLang="en-US" sz="2000" dirty="0"/>
              <a:t>それぞれに</a:t>
            </a:r>
            <a:r>
              <a:rPr lang="en-US" altLang="ja-JP" sz="2000" dirty="0"/>
              <a:t>4</a:t>
            </a:r>
            <a:r>
              <a:rPr lang="ja-JP" altLang="en-US" sz="2000" dirty="0"/>
              <a:t>社の時系列データを入力し、パフォーマンスの違いを分析。</a:t>
            </a:r>
            <a:endParaRPr lang="en-US" altLang="ja-JP" sz="2000" dirty="0"/>
          </a:p>
          <a:p>
            <a:r>
              <a:rPr lang="ja-JP" altLang="en-US" sz="2000" dirty="0"/>
              <a:t>また、</a:t>
            </a:r>
            <a:r>
              <a:rPr lang="en-US" altLang="ja-JP" sz="2000" dirty="0"/>
              <a:t>SL,RL</a:t>
            </a:r>
            <a:r>
              <a:rPr lang="ja-JP" altLang="en-US" sz="2000" dirty="0"/>
              <a:t>のパラメータの再学習、ネットワークの層数、各中間層のユニットを変えて比較した。</a:t>
            </a:r>
            <a:endParaRPr lang="ja-JP" altLang="ja-JP" sz="2000" dirty="0"/>
          </a:p>
          <a:p>
            <a:endParaRPr lang="en-US" altLang="ja-JP" sz="2000" dirty="0"/>
          </a:p>
          <a:p>
            <a:endParaRPr lang="en-US" altLang="ja-JP" sz="2000" dirty="0"/>
          </a:p>
        </p:txBody>
      </p:sp>
      <p:sp>
        <p:nvSpPr>
          <p:cNvPr id="5" name="タイトル 1">
            <a:extLst>
              <a:ext uri="{FF2B5EF4-FFF2-40B4-BE49-F238E27FC236}">
                <a16:creationId xmlns:a16="http://schemas.microsoft.com/office/drawing/2014/main" id="{6D824050-862A-4574-AEFC-C46375DCB231}"/>
              </a:ext>
            </a:extLst>
          </p:cNvPr>
          <p:cNvSpPr txBox="1">
            <a:spLocks/>
          </p:cNvSpPr>
          <p:nvPr/>
        </p:nvSpPr>
        <p:spPr>
          <a:xfrm>
            <a:off x="0" y="0"/>
            <a:ext cx="12192000" cy="510987"/>
          </a:xfrm>
          <a:prstGeom prst="rect">
            <a:avLst/>
          </a:prstGeom>
          <a:solidFill>
            <a:schemeClr val="accent6"/>
          </a:solidFill>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b="1">
                <a:solidFill>
                  <a:schemeClr val="bg1"/>
                </a:solidFill>
              </a:rPr>
              <a:t>What I did last week.</a:t>
            </a:r>
            <a:endParaRPr lang="ja-JP" altLang="en-US" sz="3600" b="1" dirty="0">
              <a:solidFill>
                <a:schemeClr val="bg1"/>
              </a:solidFill>
            </a:endParaRPr>
          </a:p>
        </p:txBody>
      </p:sp>
    </p:spTree>
    <p:extLst>
      <p:ext uri="{BB962C8B-B14F-4D97-AF65-F5344CB8AC3E}">
        <p14:creationId xmlns:p14="http://schemas.microsoft.com/office/powerpoint/2010/main" val="1693674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9BA43A-77BC-40F2-BA68-8A0243F12EEC}"/>
              </a:ext>
            </a:extLst>
          </p:cNvPr>
          <p:cNvSpPr>
            <a:spLocks noGrp="1"/>
          </p:cNvSpPr>
          <p:nvPr>
            <p:ph type="title"/>
          </p:nvPr>
        </p:nvSpPr>
        <p:spPr>
          <a:xfrm>
            <a:off x="763588" y="1176712"/>
            <a:ext cx="1051765" cy="477557"/>
          </a:xfrm>
        </p:spPr>
        <p:txBody>
          <a:bodyPr>
            <a:noAutofit/>
          </a:bodyPr>
          <a:lstStyle/>
          <a:p>
            <a:r>
              <a:rPr kumimoji="1" lang="ja-JP" altLang="en-US" sz="2800" dirty="0"/>
              <a:t>結果</a:t>
            </a:r>
          </a:p>
        </p:txBody>
      </p:sp>
      <p:sp>
        <p:nvSpPr>
          <p:cNvPr id="3" name="テキスト プレースホルダー 2">
            <a:extLst>
              <a:ext uri="{FF2B5EF4-FFF2-40B4-BE49-F238E27FC236}">
                <a16:creationId xmlns:a16="http://schemas.microsoft.com/office/drawing/2014/main" id="{F39BD151-F784-4321-9D5A-637A8667498B}"/>
              </a:ext>
            </a:extLst>
          </p:cNvPr>
          <p:cNvSpPr>
            <a:spLocks noGrp="1"/>
          </p:cNvSpPr>
          <p:nvPr>
            <p:ph type="body" idx="1"/>
          </p:nvPr>
        </p:nvSpPr>
        <p:spPr>
          <a:xfrm>
            <a:off x="938213" y="1654269"/>
            <a:ext cx="5157787" cy="823912"/>
          </a:xfrm>
        </p:spPr>
        <p:txBody>
          <a:bodyPr>
            <a:normAutofit/>
          </a:bodyPr>
          <a:lstStyle/>
          <a:p>
            <a:r>
              <a:rPr kumimoji="1" lang="en-US" altLang="ja-JP" dirty="0"/>
              <a:t>SL</a:t>
            </a:r>
            <a:r>
              <a:rPr kumimoji="1" lang="ja-JP" altLang="en-US" dirty="0"/>
              <a:t>（教師付き）</a:t>
            </a:r>
            <a:r>
              <a:rPr lang="en-US" altLang="ja-JP" dirty="0"/>
              <a:t>	</a:t>
            </a:r>
            <a:endParaRPr kumimoji="1" lang="en-US" altLang="ja-JP" dirty="0"/>
          </a:p>
        </p:txBody>
      </p:sp>
      <p:sp>
        <p:nvSpPr>
          <p:cNvPr id="4" name="コンテンツ プレースホルダー 3">
            <a:extLst>
              <a:ext uri="{FF2B5EF4-FFF2-40B4-BE49-F238E27FC236}">
                <a16:creationId xmlns:a16="http://schemas.microsoft.com/office/drawing/2014/main" id="{5535DEEC-26E8-4D04-B44B-9C5C51F783EE}"/>
              </a:ext>
            </a:extLst>
          </p:cNvPr>
          <p:cNvSpPr>
            <a:spLocks noGrp="1"/>
          </p:cNvSpPr>
          <p:nvPr>
            <p:ph sz="half" idx="2"/>
          </p:nvPr>
        </p:nvSpPr>
        <p:spPr>
          <a:xfrm>
            <a:off x="938213" y="2478181"/>
            <a:ext cx="5157787" cy="3684588"/>
          </a:xfrm>
        </p:spPr>
        <p:txBody>
          <a:bodyPr>
            <a:normAutofit lnSpcReduction="10000"/>
          </a:bodyPr>
          <a:lstStyle/>
          <a:p>
            <a:r>
              <a:rPr lang="ja-JP" altLang="en-US" sz="2400" dirty="0">
                <a:solidFill>
                  <a:srgbClr val="FF0000"/>
                </a:solidFill>
              </a:rPr>
              <a:t>パラメータの更新によりパフォーマンスは大きく低下した。</a:t>
            </a:r>
            <a:endParaRPr lang="en-US" altLang="ja-JP" sz="2400" dirty="0">
              <a:solidFill>
                <a:srgbClr val="FF0000"/>
              </a:solidFill>
            </a:endParaRPr>
          </a:p>
          <a:p>
            <a:r>
              <a:rPr lang="ja-JP" altLang="en-US" sz="2400" dirty="0"/>
              <a:t>ネットワークを多層化しても改善はしなかった。</a:t>
            </a:r>
            <a:endParaRPr lang="en-US" altLang="ja-JP" sz="2400" dirty="0"/>
          </a:p>
          <a:p>
            <a:r>
              <a:rPr lang="ja-JP" altLang="en-US" sz="2400" dirty="0"/>
              <a:t>ハイパーパラメータを用いると、ほとんどの場合でパフォーマンスが悪化した。</a:t>
            </a:r>
          </a:p>
          <a:p>
            <a:r>
              <a:rPr kumimoji="1" lang="ja-JP" altLang="en-US" sz="2400" dirty="0"/>
              <a:t>日次データにおいて、安定的な</a:t>
            </a:r>
            <a:r>
              <a:rPr lang="ja-JP" altLang="en-US" sz="2400" dirty="0"/>
              <a:t>パフォーマンスを発揮しなかった。</a:t>
            </a:r>
            <a:r>
              <a:rPr lang="en-US" altLang="ja-JP" sz="2400" dirty="0"/>
              <a:t>	</a:t>
            </a:r>
            <a:endParaRPr kumimoji="1" lang="ja-JP" altLang="en-US" sz="2400" dirty="0"/>
          </a:p>
        </p:txBody>
      </p:sp>
      <p:sp>
        <p:nvSpPr>
          <p:cNvPr id="5" name="テキスト プレースホルダー 4">
            <a:extLst>
              <a:ext uri="{FF2B5EF4-FFF2-40B4-BE49-F238E27FC236}">
                <a16:creationId xmlns:a16="http://schemas.microsoft.com/office/drawing/2014/main" id="{C28D95ED-B26F-4A4D-91E5-3B0B44B0BC39}"/>
              </a:ext>
            </a:extLst>
          </p:cNvPr>
          <p:cNvSpPr>
            <a:spLocks noGrp="1"/>
          </p:cNvSpPr>
          <p:nvPr>
            <p:ph type="body" sz="quarter" idx="3"/>
          </p:nvPr>
        </p:nvSpPr>
        <p:spPr>
          <a:xfrm>
            <a:off x="6270625" y="1654269"/>
            <a:ext cx="5183188" cy="823912"/>
          </a:xfrm>
        </p:spPr>
        <p:txBody>
          <a:bodyPr>
            <a:normAutofit/>
          </a:bodyPr>
          <a:lstStyle/>
          <a:p>
            <a:r>
              <a:rPr kumimoji="1" lang="en-US" altLang="ja-JP" dirty="0"/>
              <a:t>RL</a:t>
            </a:r>
            <a:r>
              <a:rPr kumimoji="1" lang="ja-JP" altLang="en-US" dirty="0"/>
              <a:t>（強化学習）</a:t>
            </a:r>
          </a:p>
        </p:txBody>
      </p:sp>
      <p:sp>
        <p:nvSpPr>
          <p:cNvPr id="6" name="コンテンツ プレースホルダー 5">
            <a:extLst>
              <a:ext uri="{FF2B5EF4-FFF2-40B4-BE49-F238E27FC236}">
                <a16:creationId xmlns:a16="http://schemas.microsoft.com/office/drawing/2014/main" id="{13D4698B-B502-4B83-9140-9DBB39172916}"/>
              </a:ext>
            </a:extLst>
          </p:cNvPr>
          <p:cNvSpPr>
            <a:spLocks noGrp="1"/>
          </p:cNvSpPr>
          <p:nvPr>
            <p:ph sz="quarter" idx="4"/>
          </p:nvPr>
        </p:nvSpPr>
        <p:spPr>
          <a:xfrm>
            <a:off x="6270625" y="2478181"/>
            <a:ext cx="5183188" cy="3684588"/>
          </a:xfrm>
        </p:spPr>
        <p:txBody>
          <a:bodyPr>
            <a:normAutofit lnSpcReduction="10000"/>
          </a:bodyPr>
          <a:lstStyle/>
          <a:p>
            <a:r>
              <a:rPr kumimoji="1" lang="ja-JP" altLang="en-US" sz="2400" dirty="0"/>
              <a:t>パラメータの更新によるパフォーマンスの改善は見られなかった。</a:t>
            </a:r>
            <a:endParaRPr kumimoji="1" lang="en-US" altLang="ja-JP" sz="2400" dirty="0"/>
          </a:p>
          <a:p>
            <a:r>
              <a:rPr lang="ja-JP" altLang="en-US" sz="2400" dirty="0">
                <a:solidFill>
                  <a:srgbClr val="FF0000"/>
                </a:solidFill>
              </a:rPr>
              <a:t>パラメータの更新せずにネットワークを多層化するとパフォーマンスは大きく低下した。</a:t>
            </a:r>
            <a:endParaRPr lang="en-US" altLang="ja-JP" sz="2400" dirty="0">
              <a:solidFill>
                <a:srgbClr val="FF0000"/>
              </a:solidFill>
            </a:endParaRPr>
          </a:p>
          <a:p>
            <a:r>
              <a:rPr lang="ja-JP" altLang="en-US" sz="2400" dirty="0">
                <a:solidFill>
                  <a:schemeClr val="accent1"/>
                </a:solidFill>
              </a:rPr>
              <a:t>日次データにおいて、入力層から逐次減少させることでパフォーマンスが改善した</a:t>
            </a:r>
            <a:endParaRPr lang="en-US" altLang="ja-JP" sz="2400" dirty="0">
              <a:solidFill>
                <a:schemeClr val="accent1"/>
              </a:solidFill>
            </a:endParaRPr>
          </a:p>
          <a:p>
            <a:pPr marL="0" indent="0">
              <a:buNone/>
            </a:pPr>
            <a:endParaRPr lang="ja-JP" altLang="en-US" sz="2400" dirty="0"/>
          </a:p>
          <a:p>
            <a:endParaRPr kumimoji="1" lang="ja-JP" altLang="en-US" sz="2400" dirty="0"/>
          </a:p>
        </p:txBody>
      </p:sp>
      <p:sp>
        <p:nvSpPr>
          <p:cNvPr id="7" name="タイトル 1">
            <a:extLst>
              <a:ext uri="{FF2B5EF4-FFF2-40B4-BE49-F238E27FC236}">
                <a16:creationId xmlns:a16="http://schemas.microsoft.com/office/drawing/2014/main" id="{DC47D134-63C0-4926-B8D2-6A74F754FCC1}"/>
              </a:ext>
            </a:extLst>
          </p:cNvPr>
          <p:cNvSpPr txBox="1">
            <a:spLocks/>
          </p:cNvSpPr>
          <p:nvPr/>
        </p:nvSpPr>
        <p:spPr>
          <a:xfrm>
            <a:off x="0" y="0"/>
            <a:ext cx="12192000" cy="510987"/>
          </a:xfrm>
          <a:prstGeom prst="rect">
            <a:avLst/>
          </a:prstGeom>
          <a:solidFill>
            <a:schemeClr val="accent6"/>
          </a:solidFill>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b="1">
                <a:solidFill>
                  <a:schemeClr val="bg1"/>
                </a:solidFill>
              </a:rPr>
              <a:t>What I did last week.</a:t>
            </a:r>
            <a:endParaRPr lang="ja-JP" altLang="en-US" sz="3600" b="1" dirty="0">
              <a:solidFill>
                <a:schemeClr val="bg1"/>
              </a:solidFill>
            </a:endParaRPr>
          </a:p>
        </p:txBody>
      </p:sp>
    </p:spTree>
    <p:extLst>
      <p:ext uri="{BB962C8B-B14F-4D97-AF65-F5344CB8AC3E}">
        <p14:creationId xmlns:p14="http://schemas.microsoft.com/office/powerpoint/2010/main" val="2722374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44B50E-44B9-4300-B2FE-EE6471E721DE}"/>
              </a:ext>
            </a:extLst>
          </p:cNvPr>
          <p:cNvSpPr>
            <a:spLocks noGrp="1"/>
          </p:cNvSpPr>
          <p:nvPr>
            <p:ph type="title"/>
          </p:nvPr>
        </p:nvSpPr>
        <p:spPr>
          <a:xfrm>
            <a:off x="318246" y="876115"/>
            <a:ext cx="4827494" cy="880968"/>
          </a:xfrm>
        </p:spPr>
        <p:txBody>
          <a:bodyPr>
            <a:normAutofit/>
          </a:bodyPr>
          <a:lstStyle/>
          <a:p>
            <a:r>
              <a:rPr kumimoji="1" lang="ja-JP" altLang="en-US" sz="2800" dirty="0"/>
              <a:t>考察及び、関心を持ったこと</a:t>
            </a:r>
          </a:p>
        </p:txBody>
      </p:sp>
      <p:sp>
        <p:nvSpPr>
          <p:cNvPr id="5" name="テキスト ボックス 4">
            <a:extLst>
              <a:ext uri="{FF2B5EF4-FFF2-40B4-BE49-F238E27FC236}">
                <a16:creationId xmlns:a16="http://schemas.microsoft.com/office/drawing/2014/main" id="{56308163-62E1-4CD7-B2CF-46A58A9BE472}"/>
              </a:ext>
            </a:extLst>
          </p:cNvPr>
          <p:cNvSpPr txBox="1"/>
          <p:nvPr/>
        </p:nvSpPr>
        <p:spPr>
          <a:xfrm>
            <a:off x="1918447" y="1846729"/>
            <a:ext cx="7853082" cy="4524315"/>
          </a:xfrm>
          <a:prstGeom prst="rect">
            <a:avLst/>
          </a:prstGeom>
          <a:noFill/>
        </p:spPr>
        <p:txBody>
          <a:bodyPr wrap="square" rtlCol="0">
            <a:spAutoFit/>
          </a:bodyPr>
          <a:lstStyle/>
          <a:p>
            <a:r>
              <a:rPr kumimoji="1" lang="ja-JP" altLang="en-US" sz="2400" dirty="0"/>
              <a:t>今回の論文から、パラメータの再学習の有無やネット</a:t>
            </a:r>
            <a:r>
              <a:rPr lang="ja-JP" altLang="en-US" sz="2400" dirty="0"/>
              <a:t>ワークの層数など分析者が外的に設定する部分が大きく影響することが分かった。</a:t>
            </a:r>
            <a:endParaRPr lang="en-US" altLang="ja-JP" sz="2400" dirty="0"/>
          </a:p>
          <a:p>
            <a:endParaRPr kumimoji="1" lang="en-US" altLang="ja-JP" sz="2400" dirty="0"/>
          </a:p>
          <a:p>
            <a:r>
              <a:rPr kumimoji="1" lang="ja-JP" altLang="en-US" sz="2400" dirty="0"/>
              <a:t>今回の実験では、日次データにおいては</a:t>
            </a:r>
            <a:r>
              <a:rPr kumimoji="1" lang="en-US" altLang="ja-JP" sz="2400" dirty="0"/>
              <a:t>RL</a:t>
            </a:r>
            <a:r>
              <a:rPr kumimoji="1" lang="ja-JP" altLang="en-US" sz="2400" dirty="0"/>
              <a:t>の方が有効であったことから資産運用に似たモデルでも同じ結果が生まれるのではないかと考えた。</a:t>
            </a:r>
            <a:endParaRPr kumimoji="1" lang="en-US" altLang="ja-JP" sz="2400" dirty="0"/>
          </a:p>
          <a:p>
            <a:endParaRPr lang="en-US" altLang="ja-JP" sz="2400" dirty="0"/>
          </a:p>
          <a:p>
            <a:r>
              <a:rPr kumimoji="1" lang="ja-JP" altLang="en-US" sz="2400" dirty="0"/>
              <a:t>今回の実験では、入力したデータをもとに予測を行っただけであるので、将来の変動をある程度加味したモデルに興味を持った。</a:t>
            </a:r>
            <a:endParaRPr kumimoji="1" lang="en-US" altLang="ja-JP" sz="2400" dirty="0"/>
          </a:p>
          <a:p>
            <a:endParaRPr kumimoji="1" lang="en-US" altLang="ja-JP" sz="2400" dirty="0"/>
          </a:p>
        </p:txBody>
      </p:sp>
      <p:sp>
        <p:nvSpPr>
          <p:cNvPr id="6" name="タイトル 1">
            <a:extLst>
              <a:ext uri="{FF2B5EF4-FFF2-40B4-BE49-F238E27FC236}">
                <a16:creationId xmlns:a16="http://schemas.microsoft.com/office/drawing/2014/main" id="{419EC422-B1EF-4D6C-ABE4-58A0AD969F00}"/>
              </a:ext>
            </a:extLst>
          </p:cNvPr>
          <p:cNvSpPr txBox="1">
            <a:spLocks/>
          </p:cNvSpPr>
          <p:nvPr/>
        </p:nvSpPr>
        <p:spPr>
          <a:xfrm>
            <a:off x="0" y="0"/>
            <a:ext cx="12192000" cy="510987"/>
          </a:xfrm>
          <a:prstGeom prst="rect">
            <a:avLst/>
          </a:prstGeom>
          <a:solidFill>
            <a:schemeClr val="accent6"/>
          </a:solidFill>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b="1">
                <a:solidFill>
                  <a:schemeClr val="bg1"/>
                </a:solidFill>
              </a:rPr>
              <a:t>What I did last week.</a:t>
            </a:r>
            <a:endParaRPr lang="ja-JP" altLang="en-US" sz="3600" b="1" dirty="0">
              <a:solidFill>
                <a:schemeClr val="bg1"/>
              </a:solidFill>
            </a:endParaRPr>
          </a:p>
        </p:txBody>
      </p:sp>
    </p:spTree>
    <p:extLst>
      <p:ext uri="{BB962C8B-B14F-4D97-AF65-F5344CB8AC3E}">
        <p14:creationId xmlns:p14="http://schemas.microsoft.com/office/powerpoint/2010/main" val="2393429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11D36E-38D2-462D-B34F-E417F765F501}"/>
              </a:ext>
            </a:extLst>
          </p:cNvPr>
          <p:cNvSpPr>
            <a:spLocks noGrp="1"/>
          </p:cNvSpPr>
          <p:nvPr>
            <p:ph type="ctrTitle"/>
          </p:nvPr>
        </p:nvSpPr>
        <p:spPr>
          <a:xfrm>
            <a:off x="824754" y="1083374"/>
            <a:ext cx="9144000" cy="477837"/>
          </a:xfrm>
        </p:spPr>
        <p:txBody>
          <a:bodyPr>
            <a:noAutofit/>
          </a:bodyPr>
          <a:lstStyle/>
          <a:p>
            <a:pPr algn="l"/>
            <a:r>
              <a:rPr kumimoji="1" lang="en-US" altLang="ja-JP" sz="2800" dirty="0"/>
              <a:t>TOEIC</a:t>
            </a:r>
            <a:endParaRPr kumimoji="1" lang="ja-JP" altLang="en-US" sz="2800" dirty="0"/>
          </a:p>
        </p:txBody>
      </p:sp>
      <p:sp>
        <p:nvSpPr>
          <p:cNvPr id="3" name="字幕 2">
            <a:extLst>
              <a:ext uri="{FF2B5EF4-FFF2-40B4-BE49-F238E27FC236}">
                <a16:creationId xmlns:a16="http://schemas.microsoft.com/office/drawing/2014/main" id="{F3F3B520-78B7-4308-8120-01679DAB8E89}"/>
              </a:ext>
            </a:extLst>
          </p:cNvPr>
          <p:cNvSpPr>
            <a:spLocks noGrp="1"/>
          </p:cNvSpPr>
          <p:nvPr>
            <p:ph type="subTitle" idx="1"/>
          </p:nvPr>
        </p:nvSpPr>
        <p:spPr>
          <a:xfrm>
            <a:off x="2160494" y="2133599"/>
            <a:ext cx="9144000" cy="2039471"/>
          </a:xfrm>
        </p:spPr>
        <p:txBody>
          <a:bodyPr/>
          <a:lstStyle/>
          <a:p>
            <a:pPr algn="l"/>
            <a:r>
              <a:rPr lang="en-US" altLang="ja-JP" dirty="0"/>
              <a:t>Part3</a:t>
            </a:r>
            <a:r>
              <a:rPr lang="ja-JP" altLang="en-US" dirty="0"/>
              <a:t>と単語を中心に勉強をしていたが</a:t>
            </a:r>
            <a:endParaRPr lang="en-US" altLang="ja-JP" dirty="0"/>
          </a:p>
          <a:p>
            <a:pPr algn="l"/>
            <a:r>
              <a:rPr lang="ja-JP" altLang="en-US" dirty="0"/>
              <a:t>昨日の試験では</a:t>
            </a:r>
            <a:r>
              <a:rPr lang="en-US" altLang="ja-JP" dirty="0"/>
              <a:t>Part2</a:t>
            </a:r>
            <a:r>
              <a:rPr lang="ja-JP" altLang="en-US" dirty="0"/>
              <a:t>の聞き取りと</a:t>
            </a:r>
            <a:endParaRPr lang="en-US" altLang="ja-JP" dirty="0"/>
          </a:p>
          <a:p>
            <a:pPr algn="l"/>
            <a:r>
              <a:rPr lang="en-US" altLang="ja-JP" dirty="0"/>
              <a:t>Part7</a:t>
            </a:r>
            <a:r>
              <a:rPr lang="ja-JP" altLang="en-US" dirty="0"/>
              <a:t>のトリプルパッセージができなかった。</a:t>
            </a:r>
            <a:endParaRPr lang="en-US" altLang="ja-JP" dirty="0"/>
          </a:p>
          <a:p>
            <a:pPr algn="l"/>
            <a:endParaRPr lang="en-US" altLang="ja-JP" dirty="0"/>
          </a:p>
          <a:p>
            <a:pPr algn="l"/>
            <a:endParaRPr kumimoji="1" lang="ja-JP" altLang="en-US" dirty="0"/>
          </a:p>
        </p:txBody>
      </p:sp>
      <p:sp>
        <p:nvSpPr>
          <p:cNvPr id="4" name="タイトル 1">
            <a:extLst>
              <a:ext uri="{FF2B5EF4-FFF2-40B4-BE49-F238E27FC236}">
                <a16:creationId xmlns:a16="http://schemas.microsoft.com/office/drawing/2014/main" id="{F7EFDC3F-37B2-4922-A992-BD3763ECA720}"/>
              </a:ext>
            </a:extLst>
          </p:cNvPr>
          <p:cNvSpPr txBox="1">
            <a:spLocks/>
          </p:cNvSpPr>
          <p:nvPr/>
        </p:nvSpPr>
        <p:spPr>
          <a:xfrm>
            <a:off x="0" y="0"/>
            <a:ext cx="12192000" cy="510987"/>
          </a:xfrm>
          <a:prstGeom prst="rect">
            <a:avLst/>
          </a:prstGeom>
          <a:solidFill>
            <a:schemeClr val="accent6"/>
          </a:solidFill>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b="1">
                <a:solidFill>
                  <a:schemeClr val="bg1"/>
                </a:solidFill>
              </a:rPr>
              <a:t>What I did last week.</a:t>
            </a:r>
            <a:endParaRPr lang="ja-JP" altLang="en-US" sz="3600" b="1" dirty="0">
              <a:solidFill>
                <a:schemeClr val="bg1"/>
              </a:solidFill>
            </a:endParaRPr>
          </a:p>
        </p:txBody>
      </p:sp>
    </p:spTree>
    <p:extLst>
      <p:ext uri="{BB962C8B-B14F-4D97-AF65-F5344CB8AC3E}">
        <p14:creationId xmlns:p14="http://schemas.microsoft.com/office/powerpoint/2010/main" val="3174907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1685A4-619D-492E-9EBD-3E9036531844}"/>
              </a:ext>
            </a:extLst>
          </p:cNvPr>
          <p:cNvSpPr>
            <a:spLocks noGrp="1"/>
          </p:cNvSpPr>
          <p:nvPr>
            <p:ph type="title"/>
          </p:nvPr>
        </p:nvSpPr>
        <p:spPr>
          <a:xfrm>
            <a:off x="2359755" y="936829"/>
            <a:ext cx="10674927" cy="1359766"/>
          </a:xfrm>
        </p:spPr>
        <p:txBody>
          <a:bodyPr/>
          <a:lstStyle/>
          <a:p>
            <a:r>
              <a:rPr kumimoji="1" lang="en-US" altLang="ja-JP" dirty="0"/>
              <a:t>What I should do this week</a:t>
            </a:r>
            <a:endParaRPr kumimoji="1" lang="ja-JP" altLang="en-US" dirty="0"/>
          </a:p>
        </p:txBody>
      </p:sp>
      <p:sp>
        <p:nvSpPr>
          <p:cNvPr id="3" name="テキスト ボックス 2">
            <a:extLst>
              <a:ext uri="{FF2B5EF4-FFF2-40B4-BE49-F238E27FC236}">
                <a16:creationId xmlns:a16="http://schemas.microsoft.com/office/drawing/2014/main" id="{BEED445F-1FB6-4647-952B-24220113933D}"/>
              </a:ext>
            </a:extLst>
          </p:cNvPr>
          <p:cNvSpPr txBox="1"/>
          <p:nvPr/>
        </p:nvSpPr>
        <p:spPr>
          <a:xfrm>
            <a:off x="3774142" y="2644170"/>
            <a:ext cx="7169728" cy="1569660"/>
          </a:xfrm>
          <a:prstGeom prst="rect">
            <a:avLst/>
          </a:prstGeom>
          <a:noFill/>
        </p:spPr>
        <p:txBody>
          <a:bodyPr wrap="square" rtlCol="0">
            <a:spAutoFit/>
          </a:bodyPr>
          <a:lstStyle/>
          <a:p>
            <a:r>
              <a:rPr lang="ja-JP" altLang="en-US" sz="2400" dirty="0"/>
              <a:t>・最低</a:t>
            </a:r>
            <a:r>
              <a:rPr lang="en-US" altLang="ja-JP" sz="2400" dirty="0"/>
              <a:t>18</a:t>
            </a:r>
            <a:r>
              <a:rPr lang="ja-JP" altLang="en-US" sz="2400" dirty="0"/>
              <a:t>個の論文の閲覧</a:t>
            </a:r>
            <a:endParaRPr lang="en-US" altLang="ja-JP" sz="2400" dirty="0"/>
          </a:p>
          <a:p>
            <a:r>
              <a:rPr kumimoji="1" lang="ja-JP" altLang="en-US" sz="2400" dirty="0"/>
              <a:t>・</a:t>
            </a:r>
            <a:r>
              <a:rPr lang="en-US" altLang="ja-JP" sz="2400" dirty="0"/>
              <a:t>TOEIC(Part7,Part2,</a:t>
            </a:r>
            <a:r>
              <a:rPr lang="ja-JP" altLang="en-US" sz="2400" dirty="0"/>
              <a:t>単語）</a:t>
            </a:r>
            <a:endParaRPr lang="en-US" altLang="ja-JP" sz="2400" dirty="0"/>
          </a:p>
          <a:p>
            <a:r>
              <a:rPr lang="ja-JP" altLang="en-US" sz="2400" dirty="0"/>
              <a:t>・線形・微積・離散の復習</a:t>
            </a:r>
            <a:endParaRPr lang="en-US" altLang="ja-JP" sz="2400" dirty="0"/>
          </a:p>
          <a:p>
            <a:endParaRPr kumimoji="1" lang="en-US" altLang="ja-JP" sz="2400" dirty="0"/>
          </a:p>
        </p:txBody>
      </p:sp>
    </p:spTree>
    <p:extLst>
      <p:ext uri="{BB962C8B-B14F-4D97-AF65-F5344CB8AC3E}">
        <p14:creationId xmlns:p14="http://schemas.microsoft.com/office/powerpoint/2010/main" val="245860609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463</Words>
  <Application>Microsoft Office PowerPoint</Application>
  <PresentationFormat>ワイド画面</PresentationFormat>
  <Paragraphs>52</Paragraphs>
  <Slides>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游ゴシック</vt:lpstr>
      <vt:lpstr>游ゴシック Light</vt:lpstr>
      <vt:lpstr>Arial</vt:lpstr>
      <vt:lpstr>Office テーマ</vt:lpstr>
      <vt:lpstr>What I did last week.</vt:lpstr>
      <vt:lpstr>深層学習を用いた投資手法</vt:lpstr>
      <vt:lpstr>手法のポイント</vt:lpstr>
      <vt:lpstr>結果</vt:lpstr>
      <vt:lpstr>考察及び、関心を持ったこと</vt:lpstr>
      <vt:lpstr>TOEIC</vt:lpstr>
      <vt:lpstr>What I should do this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 did last week.</dc:title>
  <dc:creator>服部凌典</dc:creator>
  <cp:lastModifiedBy>凌典 服部</cp:lastModifiedBy>
  <cp:revision>26</cp:revision>
  <dcterms:created xsi:type="dcterms:W3CDTF">2018-04-08T01:17:38Z</dcterms:created>
  <dcterms:modified xsi:type="dcterms:W3CDTF">2018-04-08T17:16:25Z</dcterms:modified>
</cp:coreProperties>
</file>