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6" r:id="rId4"/>
    <p:sldId id="264" r:id="rId5"/>
    <p:sldId id="267"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11" autoAdjust="0"/>
    <p:restoredTop sz="92676"/>
  </p:normalViewPr>
  <p:slideViewPr>
    <p:cSldViewPr snapToGrid="0">
      <p:cViewPr>
        <p:scale>
          <a:sx n="73" d="100"/>
          <a:sy n="73" d="100"/>
        </p:scale>
        <p:origin x="1072"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0F42D-9C2A-2D41-A19C-476A28C5DF2F}" type="datetimeFigureOut">
              <a:rPr kumimoji="1" lang="ja-JP" altLang="en-US" smtClean="0"/>
              <a:t>2018/4/16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34204-B129-E749-9D95-3940A104137D}" type="slidenum">
              <a:rPr kumimoji="1" lang="ja-JP" altLang="en-US" smtClean="0"/>
              <a:t>‹#›</a:t>
            </a:fld>
            <a:endParaRPr kumimoji="1" lang="ja-JP" altLang="en-US"/>
          </a:p>
        </p:txBody>
      </p:sp>
    </p:spTree>
    <p:extLst>
      <p:ext uri="{BB962C8B-B14F-4D97-AF65-F5344CB8AC3E}">
        <p14:creationId xmlns:p14="http://schemas.microsoft.com/office/powerpoint/2010/main" val="5001495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834204-B129-E749-9D95-3940A104137D}" type="slidenum">
              <a:rPr kumimoji="1" lang="ja-JP" altLang="en-US" smtClean="0"/>
              <a:t>4</a:t>
            </a:fld>
            <a:endParaRPr kumimoji="1" lang="ja-JP" altLang="en-US"/>
          </a:p>
        </p:txBody>
      </p:sp>
    </p:spTree>
    <p:extLst>
      <p:ext uri="{BB962C8B-B14F-4D97-AF65-F5344CB8AC3E}">
        <p14:creationId xmlns:p14="http://schemas.microsoft.com/office/powerpoint/2010/main" val="76308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6" name="フッター プレースホルダー 5">
            <a:extLst>
              <a:ext uri="{FF2B5EF4-FFF2-40B4-BE49-F238E27FC236}">
                <a16:creationId xmlns="" xmlns:a16="http://schemas.microsoft.com/office/drawing/2014/main"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8" name="フッター プレースホルダー 7">
            <a:extLst>
              <a:ext uri="{FF2B5EF4-FFF2-40B4-BE49-F238E27FC236}">
                <a16:creationId xmlns="" xmlns:a16="http://schemas.microsoft.com/office/drawing/2014/main"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4" name="フッター プレースホルダー 3">
            <a:extLst>
              <a:ext uri="{FF2B5EF4-FFF2-40B4-BE49-F238E27FC236}">
                <a16:creationId xmlns="" xmlns:a16="http://schemas.microsoft.com/office/drawing/2014/main"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3" name="フッター プレースホルダー 2">
            <a:extLst>
              <a:ext uri="{FF2B5EF4-FFF2-40B4-BE49-F238E27FC236}">
                <a16:creationId xmlns="" xmlns:a16="http://schemas.microsoft.com/office/drawing/2014/main"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6" name="フッター プレースホルダー 5">
            <a:extLst>
              <a:ext uri="{FF2B5EF4-FFF2-40B4-BE49-F238E27FC236}">
                <a16:creationId xmlns="" xmlns:a16="http://schemas.microsoft.com/office/drawing/2014/main"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2018/4/16</a:t>
            </a:fld>
            <a:endParaRPr kumimoji="1" lang="ja-JP" altLang="en-US"/>
          </a:p>
        </p:txBody>
      </p:sp>
      <p:sp>
        <p:nvSpPr>
          <p:cNvPr id="6" name="フッター プレースホルダー 5">
            <a:extLst>
              <a:ext uri="{FF2B5EF4-FFF2-40B4-BE49-F238E27FC236}">
                <a16:creationId xmlns="" xmlns:a16="http://schemas.microsoft.com/office/drawing/2014/main"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2018/4/16</a:t>
            </a:fld>
            <a:endParaRPr kumimoji="1" lang="ja-JP" altLang="en-US"/>
          </a:p>
        </p:txBody>
      </p:sp>
      <p:sp>
        <p:nvSpPr>
          <p:cNvPr id="5" name="フッター プレースホルダー 4">
            <a:extLst>
              <a:ext uri="{FF2B5EF4-FFF2-40B4-BE49-F238E27FC236}">
                <a16:creationId xmlns="" xmlns:a16="http://schemas.microsoft.com/office/drawing/2014/main"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F918AB7-B6CC-469A-9228-883F268FD20E}"/>
              </a:ext>
            </a:extLst>
          </p:cNvPr>
          <p:cNvSpPr>
            <a:spLocks noGrp="1"/>
          </p:cNvSpPr>
          <p:nvPr>
            <p:ph type="ctrTitle"/>
          </p:nvPr>
        </p:nvSpPr>
        <p:spPr>
          <a:xfrm>
            <a:off x="1220234" y="648217"/>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 xmlns:a16="http://schemas.microsoft.com/office/drawing/2014/main"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smtClean="0"/>
              <a:t>・論文</a:t>
            </a:r>
            <a:r>
              <a:rPr lang="ja-JP" altLang="en-US" dirty="0"/>
              <a:t>の</a:t>
            </a:r>
            <a:r>
              <a:rPr lang="ja-JP" altLang="en-US" dirty="0" smtClean="0"/>
              <a:t>調査</a:t>
            </a:r>
          </a:p>
          <a:p>
            <a:pPr algn="l"/>
            <a:r>
              <a:rPr lang="ja-JP" altLang="en-US" dirty="0" smtClean="0"/>
              <a:t>・逆強化学習についての勉強</a:t>
            </a:r>
          </a:p>
          <a:p>
            <a:pPr algn="l"/>
            <a:r>
              <a:rPr lang="ja-JP" altLang="en-US" dirty="0" smtClean="0"/>
              <a:t>・院試</a:t>
            </a:r>
            <a:endParaRPr lang="en-US" altLang="ja-JP" dirty="0"/>
          </a:p>
          <a:p>
            <a:pPr algn="l"/>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594383" y="834497"/>
            <a:ext cx="4343377" cy="607039"/>
          </a:xfrm>
        </p:spPr>
        <p:txBody>
          <a:bodyPr>
            <a:normAutofit fontScale="90000"/>
          </a:bodyPr>
          <a:lstStyle/>
          <a:p>
            <a:r>
              <a:rPr kumimoji="1" lang="ja-JP" altLang="en-US" sz="2800" dirty="0"/>
              <a:t>不動産の価値推定導入事例</a:t>
            </a:r>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 xmlns:a16="http://schemas.microsoft.com/office/drawing/2014/main" id="{1C78F9E8-B8F0-4346-B758-D63F34D741B5}"/>
              </a:ext>
            </a:extLst>
          </p:cNvPr>
          <p:cNvSpPr txBox="1"/>
          <p:nvPr/>
        </p:nvSpPr>
        <p:spPr>
          <a:xfrm>
            <a:off x="1024689" y="2979494"/>
            <a:ext cx="4580965" cy="1754326"/>
          </a:xfrm>
          <a:prstGeom prst="rect">
            <a:avLst/>
          </a:prstGeom>
          <a:noFill/>
        </p:spPr>
        <p:txBody>
          <a:bodyPr wrap="square" rtlCol="0">
            <a:spAutoFit/>
          </a:bodyPr>
          <a:lstStyle/>
          <a:p>
            <a:r>
              <a:rPr lang="ja-JP" altLang="en-US" dirty="0"/>
              <a:t>不動産売買における成約価格を統計的に推定。</a:t>
            </a:r>
            <a:endParaRPr lang="en-US" altLang="ja-JP" dirty="0"/>
          </a:p>
          <a:p>
            <a:endParaRPr lang="en-US" altLang="ja-JP" dirty="0"/>
          </a:p>
          <a:p>
            <a:r>
              <a:rPr lang="ja-JP" altLang="en-US" dirty="0"/>
              <a:t>⼀都三県の全ての中古マンションの推定成約価格を算出することができ、常に最新のデータを⽇</a:t>
            </a:r>
            <a:r>
              <a:rPr lang="ja-JP" altLang="en-US" dirty="0" err="1"/>
              <a:t>々</a:t>
            </a:r>
            <a:r>
              <a:rPr lang="ja-JP" altLang="en-US" dirty="0"/>
              <a:t>⾃動で学習。</a:t>
            </a:r>
            <a:endParaRPr kumimoji="1" lang="ja-JP" altLang="en-US" dirty="0"/>
          </a:p>
        </p:txBody>
      </p:sp>
      <p:sp>
        <p:nvSpPr>
          <p:cNvPr id="13" name="テキスト ボックス 12">
            <a:extLst>
              <a:ext uri="{FF2B5EF4-FFF2-40B4-BE49-F238E27FC236}">
                <a16:creationId xmlns="" xmlns:a16="http://schemas.microsoft.com/office/drawing/2014/main" id="{E1307E92-410F-41A0-BCBA-89BF643D3714}"/>
              </a:ext>
            </a:extLst>
          </p:cNvPr>
          <p:cNvSpPr txBox="1"/>
          <p:nvPr/>
        </p:nvSpPr>
        <p:spPr>
          <a:xfrm>
            <a:off x="594383" y="2113636"/>
            <a:ext cx="3585882" cy="461665"/>
          </a:xfrm>
          <a:prstGeom prst="rect">
            <a:avLst/>
          </a:prstGeom>
          <a:noFill/>
        </p:spPr>
        <p:txBody>
          <a:bodyPr wrap="square" rtlCol="0">
            <a:spAutoFit/>
          </a:bodyPr>
          <a:lstStyle/>
          <a:p>
            <a:r>
              <a:rPr kumimoji="1" lang="ja-JP" altLang="en-US" sz="2400" b="1" dirty="0"/>
              <a:t>不動産価格推定エンジン</a:t>
            </a:r>
          </a:p>
        </p:txBody>
      </p:sp>
      <p:sp>
        <p:nvSpPr>
          <p:cNvPr id="15" name="テキスト ボックス 14">
            <a:extLst>
              <a:ext uri="{FF2B5EF4-FFF2-40B4-BE49-F238E27FC236}">
                <a16:creationId xmlns="" xmlns:a16="http://schemas.microsoft.com/office/drawing/2014/main" id="{4DEFDFC3-1F47-4C65-8629-D568DD03B524}"/>
              </a:ext>
            </a:extLst>
          </p:cNvPr>
          <p:cNvSpPr txBox="1"/>
          <p:nvPr/>
        </p:nvSpPr>
        <p:spPr>
          <a:xfrm>
            <a:off x="6459606" y="2113635"/>
            <a:ext cx="3585882" cy="461665"/>
          </a:xfrm>
          <a:prstGeom prst="rect">
            <a:avLst/>
          </a:prstGeom>
          <a:noFill/>
        </p:spPr>
        <p:txBody>
          <a:bodyPr wrap="square" rtlCol="0">
            <a:spAutoFit/>
          </a:bodyPr>
          <a:lstStyle/>
          <a:p>
            <a:r>
              <a:rPr lang="ja-JP" altLang="en-US" sz="2400" b="1" dirty="0"/>
              <a:t>不動産賃料推定エンジン</a:t>
            </a:r>
            <a:endParaRPr kumimoji="1" lang="ja-JP" altLang="en-US" sz="2400" dirty="0"/>
          </a:p>
        </p:txBody>
      </p:sp>
      <p:sp>
        <p:nvSpPr>
          <p:cNvPr id="16" name="テキスト ボックス 15">
            <a:extLst>
              <a:ext uri="{FF2B5EF4-FFF2-40B4-BE49-F238E27FC236}">
                <a16:creationId xmlns="" xmlns:a16="http://schemas.microsoft.com/office/drawing/2014/main" id="{3703530C-7414-437B-9101-C0FA7ADA8FDB}"/>
              </a:ext>
            </a:extLst>
          </p:cNvPr>
          <p:cNvSpPr txBox="1"/>
          <p:nvPr/>
        </p:nvSpPr>
        <p:spPr>
          <a:xfrm>
            <a:off x="7037958" y="2979494"/>
            <a:ext cx="4580965" cy="2031325"/>
          </a:xfrm>
          <a:prstGeom prst="rect">
            <a:avLst/>
          </a:prstGeom>
          <a:noFill/>
        </p:spPr>
        <p:txBody>
          <a:bodyPr wrap="square" rtlCol="0">
            <a:spAutoFit/>
          </a:bodyPr>
          <a:lstStyle/>
          <a:p>
            <a:r>
              <a:rPr lang="ja-JP" altLang="en-US" dirty="0"/>
              <a:t>物件の所在地、立地、築年数、所在階、間取り、広さ等の様々な情報を元に月額賃料を推定。</a:t>
            </a:r>
            <a:endParaRPr lang="en-US" altLang="ja-JP" dirty="0"/>
          </a:p>
          <a:p>
            <a:r>
              <a:rPr lang="ja-JP" altLang="en-US" dirty="0"/>
              <a:t> </a:t>
            </a:r>
            <a:endParaRPr lang="en-US" altLang="ja-JP" dirty="0"/>
          </a:p>
          <a:p>
            <a:r>
              <a:rPr lang="ja-JP" altLang="en-US" dirty="0"/>
              <a:t>⼀都三県の全ての中古マンションの推定月額賃料を算出することができ、常に最新のデータを日々自動で学習。</a:t>
            </a:r>
            <a:endParaRPr kumimoji="1" lang="ja-JP" altLang="en-US" dirty="0"/>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594383" y="834497"/>
            <a:ext cx="4343377" cy="607039"/>
          </a:xfrm>
        </p:spPr>
        <p:txBody>
          <a:bodyPr>
            <a:normAutofit fontScale="90000"/>
          </a:bodyPr>
          <a:lstStyle/>
          <a:p>
            <a:r>
              <a:rPr kumimoji="1" lang="ja-JP" altLang="en-US" sz="2800" dirty="0"/>
              <a:t>不動産の価値</a:t>
            </a:r>
            <a:r>
              <a:rPr kumimoji="1" lang="ja-JP" altLang="en-US" sz="2800" dirty="0" smtClean="0"/>
              <a:t>推定研究事例</a:t>
            </a:r>
            <a:endParaRPr kumimoji="1" lang="ja-JP" altLang="en-US" sz="2800" dirty="0"/>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 xmlns:a16="http://schemas.microsoft.com/office/drawing/2014/main" id="{1C78F9E8-B8F0-4346-B758-D63F34D741B5}"/>
              </a:ext>
            </a:extLst>
          </p:cNvPr>
          <p:cNvSpPr txBox="1"/>
          <p:nvPr/>
        </p:nvSpPr>
        <p:spPr>
          <a:xfrm>
            <a:off x="594383" y="3592595"/>
            <a:ext cx="4580965" cy="2246769"/>
          </a:xfrm>
          <a:prstGeom prst="rect">
            <a:avLst/>
          </a:prstGeom>
          <a:noFill/>
        </p:spPr>
        <p:txBody>
          <a:bodyPr wrap="square" rtlCol="0">
            <a:spAutoFit/>
          </a:bodyPr>
          <a:lstStyle/>
          <a:p>
            <a:r>
              <a:rPr lang="ja-JP" altLang="en-US" sz="2000" dirty="0" smtClean="0"/>
              <a:t>小規模地域での価値予測</a:t>
            </a:r>
          </a:p>
          <a:p>
            <a:endParaRPr lang="ja-JP" altLang="en-US" sz="2000" dirty="0"/>
          </a:p>
          <a:p>
            <a:r>
              <a:rPr lang="ja-JP" altLang="en-US" sz="2000" dirty="0" smtClean="0"/>
              <a:t>小地域ごとに</a:t>
            </a:r>
            <a:r>
              <a:rPr lang="ja-JP" altLang="en-US" sz="2000" dirty="0"/>
              <a:t>固有の不動産価格</a:t>
            </a:r>
            <a:r>
              <a:rPr lang="ja-JP" altLang="en-US" sz="2000" dirty="0" smtClean="0"/>
              <a:t>インデックス</a:t>
            </a:r>
            <a:r>
              <a:rPr lang="ja-JP" altLang="en-US" sz="2000" dirty="0"/>
              <a:t>が継続的に</a:t>
            </a:r>
            <a:r>
              <a:rPr lang="ja-JP" altLang="en-US" sz="2000" dirty="0" smtClean="0"/>
              <a:t>示すことで</a:t>
            </a:r>
          </a:p>
          <a:p>
            <a:r>
              <a:rPr lang="ja-JP" altLang="en-US" sz="2000" dirty="0" smtClean="0"/>
              <a:t>小地域的</a:t>
            </a:r>
            <a:r>
              <a:rPr lang="ja-JP" altLang="en-US" sz="2000" dirty="0"/>
              <a:t>な不動産価格動向の様 子や、昨今問題となっている</a:t>
            </a:r>
            <a:r>
              <a:rPr lang="ja-JP" altLang="en-US" sz="2000" dirty="0" smtClean="0"/>
              <a:t>地域内での</a:t>
            </a:r>
            <a:r>
              <a:rPr lang="ja-JP" altLang="en-US" sz="2000" dirty="0"/>
              <a:t>価格二極化を把握する</a:t>
            </a:r>
            <a:r>
              <a:rPr lang="ja-JP" altLang="en-US" sz="2000" dirty="0" smtClean="0"/>
              <a:t>ことができる</a:t>
            </a:r>
            <a:r>
              <a:rPr lang="ja-JP" altLang="en-US" sz="2000" dirty="0"/>
              <a:t>。 </a:t>
            </a:r>
          </a:p>
        </p:txBody>
      </p:sp>
      <p:sp>
        <p:nvSpPr>
          <p:cNvPr id="13" name="テキスト ボックス 12">
            <a:extLst>
              <a:ext uri="{FF2B5EF4-FFF2-40B4-BE49-F238E27FC236}">
                <a16:creationId xmlns="" xmlns:a16="http://schemas.microsoft.com/office/drawing/2014/main" id="{E1307E92-410F-41A0-BCBA-89BF643D3714}"/>
              </a:ext>
            </a:extLst>
          </p:cNvPr>
          <p:cNvSpPr txBox="1"/>
          <p:nvPr/>
        </p:nvSpPr>
        <p:spPr>
          <a:xfrm>
            <a:off x="594383" y="1845729"/>
            <a:ext cx="5032695" cy="1569660"/>
          </a:xfrm>
          <a:prstGeom prst="rect">
            <a:avLst/>
          </a:prstGeom>
          <a:noFill/>
        </p:spPr>
        <p:txBody>
          <a:bodyPr wrap="square" rtlCol="0">
            <a:spAutoFit/>
          </a:bodyPr>
          <a:lstStyle/>
          <a:p>
            <a:r>
              <a:rPr lang="en-US" altLang="ja-JP" sz="2400" b="1" dirty="0"/>
              <a:t>House Price </a:t>
            </a:r>
            <a:r>
              <a:rPr lang="en-US" altLang="ja-JP" sz="2400" b="1" dirty="0" err="1"/>
              <a:t>lndex</a:t>
            </a:r>
            <a:r>
              <a:rPr lang="en-US" altLang="ja-JP" sz="2400" b="1" dirty="0"/>
              <a:t> in Small Areas with Bayesian MCMC Estimation Based on </a:t>
            </a:r>
            <a:r>
              <a:rPr lang="en-US" altLang="ja-JP" sz="2400" b="1" dirty="0" err="1"/>
              <a:t>Spatio</a:t>
            </a:r>
            <a:r>
              <a:rPr lang="en-US" altLang="ja-JP" sz="2400" b="1" dirty="0"/>
              <a:t>-Temporal Correlation </a:t>
            </a:r>
            <a:endParaRPr lang="en-US" altLang="ja-JP" sz="2400" b="1" dirty="0"/>
          </a:p>
        </p:txBody>
      </p:sp>
      <p:sp>
        <p:nvSpPr>
          <p:cNvPr id="15" name="テキスト ボックス 14">
            <a:extLst>
              <a:ext uri="{FF2B5EF4-FFF2-40B4-BE49-F238E27FC236}">
                <a16:creationId xmlns="" xmlns:a16="http://schemas.microsoft.com/office/drawing/2014/main" id="{4DEFDFC3-1F47-4C65-8629-D568DD03B524}"/>
              </a:ext>
            </a:extLst>
          </p:cNvPr>
          <p:cNvSpPr txBox="1"/>
          <p:nvPr/>
        </p:nvSpPr>
        <p:spPr>
          <a:xfrm>
            <a:off x="6617866" y="2113635"/>
            <a:ext cx="4776963" cy="1200329"/>
          </a:xfrm>
          <a:prstGeom prst="rect">
            <a:avLst/>
          </a:prstGeom>
          <a:noFill/>
        </p:spPr>
        <p:txBody>
          <a:bodyPr wrap="square" rtlCol="0">
            <a:spAutoFit/>
          </a:bodyPr>
          <a:lstStyle/>
          <a:p>
            <a:pPr fontAlgn="ctr"/>
            <a:r>
              <a:rPr lang="en-US" altLang="ja-JP" sz="2400" b="1" dirty="0">
                <a:solidFill>
                  <a:srgbClr val="000000"/>
                </a:solidFill>
              </a:rPr>
              <a:t>The prediction on Residential real estate price Based on BPNN  </a:t>
            </a:r>
          </a:p>
        </p:txBody>
      </p:sp>
      <p:sp>
        <p:nvSpPr>
          <p:cNvPr id="16" name="テキスト ボックス 15">
            <a:extLst>
              <a:ext uri="{FF2B5EF4-FFF2-40B4-BE49-F238E27FC236}">
                <a16:creationId xmlns="" xmlns:a16="http://schemas.microsoft.com/office/drawing/2014/main" id="{3703530C-7414-437B-9101-C0FA7ADA8FDB}"/>
              </a:ext>
            </a:extLst>
          </p:cNvPr>
          <p:cNvSpPr txBox="1"/>
          <p:nvPr/>
        </p:nvSpPr>
        <p:spPr>
          <a:xfrm>
            <a:off x="6813864" y="3592595"/>
            <a:ext cx="4580965" cy="1323439"/>
          </a:xfrm>
          <a:prstGeom prst="rect">
            <a:avLst/>
          </a:prstGeom>
          <a:noFill/>
        </p:spPr>
        <p:txBody>
          <a:bodyPr wrap="square" rtlCol="0">
            <a:spAutoFit/>
          </a:bodyPr>
          <a:lstStyle/>
          <a:p>
            <a:r>
              <a:rPr kumimoji="1" lang="ja-JP" altLang="en-US" sz="2000" dirty="0" smtClean="0"/>
              <a:t>中国の土地の価値予測</a:t>
            </a:r>
          </a:p>
          <a:p>
            <a:endParaRPr lang="ja-JP" altLang="en-US" sz="2000" dirty="0"/>
          </a:p>
          <a:p>
            <a:r>
              <a:rPr kumimoji="1" lang="ja-JP" altLang="en-US" sz="2000" dirty="0" smtClean="0"/>
              <a:t>逆強化学習に</a:t>
            </a:r>
            <a:r>
              <a:rPr kumimoji="1" lang="en-US" altLang="ja-JP" sz="2000" dirty="0" smtClean="0"/>
              <a:t>IPSO</a:t>
            </a:r>
            <a:r>
              <a:rPr kumimoji="1" lang="ja-JP" altLang="en-US" sz="2000" dirty="0" smtClean="0"/>
              <a:t>アルゴリズムを組み込むことで有効な価値予測ができた</a:t>
            </a:r>
            <a:endParaRPr kumimoji="1" lang="ja-JP" altLang="en-US" sz="2000" dirty="0"/>
          </a:p>
        </p:txBody>
      </p:sp>
    </p:spTree>
    <p:extLst>
      <p:ext uri="{BB962C8B-B14F-4D97-AF65-F5344CB8AC3E}">
        <p14:creationId xmlns:p14="http://schemas.microsoft.com/office/powerpoint/2010/main" val="30431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BB7F60B-2828-4C02-B7B7-BBFC86AAF71D}"/>
              </a:ext>
            </a:extLst>
          </p:cNvPr>
          <p:cNvSpPr>
            <a:spLocks noGrp="1"/>
          </p:cNvSpPr>
          <p:nvPr>
            <p:ph type="title"/>
          </p:nvPr>
        </p:nvSpPr>
        <p:spPr>
          <a:xfrm>
            <a:off x="594383" y="834497"/>
            <a:ext cx="4343377" cy="607039"/>
          </a:xfrm>
        </p:spPr>
        <p:txBody>
          <a:bodyPr>
            <a:normAutofit/>
          </a:bodyPr>
          <a:lstStyle/>
          <a:p>
            <a:r>
              <a:rPr lang="ja-JP" altLang="en-US" sz="2800" dirty="0"/>
              <a:t>研究のタスク</a:t>
            </a:r>
            <a:endParaRPr kumimoji="1" lang="ja-JP" altLang="en-US" sz="2800" dirty="0"/>
          </a:p>
        </p:txBody>
      </p:sp>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5" name="テキスト ボックス 4">
            <a:extLst>
              <a:ext uri="{FF2B5EF4-FFF2-40B4-BE49-F238E27FC236}">
                <a16:creationId xmlns="" xmlns:a16="http://schemas.microsoft.com/office/drawing/2014/main" id="{AA4263BE-8FE6-4748-BD07-87926DD3E533}"/>
              </a:ext>
            </a:extLst>
          </p:cNvPr>
          <p:cNvSpPr txBox="1"/>
          <p:nvPr/>
        </p:nvSpPr>
        <p:spPr>
          <a:xfrm>
            <a:off x="2573383" y="1874728"/>
            <a:ext cx="7045234" cy="3108543"/>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800" dirty="0"/>
              <a:t>相場の見える</a:t>
            </a:r>
            <a:r>
              <a:rPr kumimoji="1" lang="ja-JP" altLang="en-US" sz="2800" dirty="0" smtClean="0"/>
              <a:t>化（価格の適正化）</a:t>
            </a:r>
            <a:endParaRPr kumimoji="1" lang="en-US" altLang="ja-JP" sz="2800" dirty="0"/>
          </a:p>
          <a:p>
            <a:pPr lvl="1"/>
            <a:r>
              <a:rPr lang="ja-JP" altLang="en-US" sz="2800" dirty="0"/>
              <a:t>・自分のマンションの価値推定</a:t>
            </a:r>
            <a:endParaRPr lang="en-US" altLang="ja-JP" sz="2800" dirty="0"/>
          </a:p>
          <a:p>
            <a:pPr lvl="1"/>
            <a:r>
              <a:rPr kumimoji="1" lang="ja-JP" altLang="en-US" sz="2800" dirty="0"/>
              <a:t>・購入予定マンションの価値推定</a:t>
            </a:r>
            <a:endParaRPr kumimoji="1" lang="en-US" altLang="ja-JP" sz="2800" dirty="0"/>
          </a:p>
          <a:p>
            <a:pPr marL="285750" indent="-285750">
              <a:buFont typeface="Wingdings" panose="05000000000000000000" pitchFamily="2" charset="2"/>
              <a:buChar char="Ø"/>
            </a:pPr>
            <a:endParaRPr lang="en-US" altLang="ja-JP" sz="2800" dirty="0"/>
          </a:p>
          <a:p>
            <a:pPr marL="285750" indent="-285750">
              <a:buFont typeface="Wingdings" panose="05000000000000000000" pitchFamily="2" charset="2"/>
              <a:buChar char="Ø"/>
            </a:pPr>
            <a:r>
              <a:rPr kumimoji="1" lang="ja-JP" altLang="en-US" sz="2800" dirty="0"/>
              <a:t>不動産投資の利益の最大化</a:t>
            </a:r>
            <a:endParaRPr kumimoji="1" lang="en-US" altLang="ja-JP" sz="2800" dirty="0"/>
          </a:p>
          <a:p>
            <a:pPr lvl="1"/>
            <a:r>
              <a:rPr lang="ja-JP" altLang="en-US" sz="2800" dirty="0"/>
              <a:t>・マンションのキャッシュフロー推移</a:t>
            </a:r>
            <a:endParaRPr lang="en-US" altLang="ja-JP" sz="2800" dirty="0"/>
          </a:p>
          <a:p>
            <a:pPr lvl="1"/>
            <a:r>
              <a:rPr lang="ja-JP" altLang="en-US" sz="2800" dirty="0"/>
              <a:t>・</a:t>
            </a:r>
            <a:r>
              <a:rPr kumimoji="1" lang="ja-JP" altLang="en-US" sz="2800" dirty="0"/>
              <a:t>マンションの</a:t>
            </a:r>
            <a:r>
              <a:rPr lang="ja-JP" altLang="en-US" sz="2800" dirty="0"/>
              <a:t>売却予想価格</a:t>
            </a:r>
            <a:endParaRPr kumimoji="1" lang="en-US" altLang="ja-JP" sz="2800" dirty="0"/>
          </a:p>
        </p:txBody>
      </p:sp>
      <p:sp>
        <p:nvSpPr>
          <p:cNvPr id="6" name="テキスト ボックス 5">
            <a:extLst>
              <a:ext uri="{FF2B5EF4-FFF2-40B4-BE49-F238E27FC236}">
                <a16:creationId xmlns="" xmlns:a16="http://schemas.microsoft.com/office/drawing/2014/main" id="{E0F3CC15-D1C2-4AE5-A577-14D09C3DBE01}"/>
              </a:ext>
            </a:extLst>
          </p:cNvPr>
          <p:cNvSpPr txBox="1"/>
          <p:nvPr/>
        </p:nvSpPr>
        <p:spPr>
          <a:xfrm>
            <a:off x="9309463" y="1166842"/>
            <a:ext cx="2882537" cy="1015663"/>
          </a:xfrm>
          <a:prstGeom prst="rect">
            <a:avLst/>
          </a:prstGeom>
          <a:noFill/>
        </p:spPr>
        <p:txBody>
          <a:bodyPr wrap="square" rtlCol="0">
            <a:spAutoFit/>
          </a:bodyPr>
          <a:lstStyle/>
          <a:p>
            <a:r>
              <a:rPr kumimoji="1" lang="ja-JP" altLang="en-US" sz="2000" dirty="0">
                <a:solidFill>
                  <a:srgbClr val="FF0000"/>
                </a:solidFill>
              </a:rPr>
              <a:t>不動産テック</a:t>
            </a:r>
            <a:r>
              <a:rPr kumimoji="1" lang="ja-JP" altLang="en-US" sz="2000" dirty="0" smtClean="0">
                <a:solidFill>
                  <a:srgbClr val="FF0000"/>
                </a:solidFill>
              </a:rPr>
              <a:t>企業</a:t>
            </a:r>
            <a:r>
              <a:rPr lang="en-US" altLang="ja-JP" sz="2000" dirty="0" smtClean="0">
                <a:solidFill>
                  <a:srgbClr val="FF0000"/>
                </a:solidFill>
              </a:rPr>
              <a:t>,</a:t>
            </a:r>
          </a:p>
          <a:p>
            <a:r>
              <a:rPr kumimoji="1" lang="ja-JP" altLang="en-US" sz="2000" dirty="0" smtClean="0">
                <a:solidFill>
                  <a:srgbClr val="FF0000"/>
                </a:solidFill>
              </a:rPr>
              <a:t>研究が注目</a:t>
            </a:r>
          </a:p>
          <a:p>
            <a:endParaRPr kumimoji="1" lang="ja-JP" altLang="en-US" sz="2000" dirty="0">
              <a:solidFill>
                <a:srgbClr val="FF0000"/>
              </a:solidFill>
            </a:endParaRPr>
          </a:p>
        </p:txBody>
      </p:sp>
      <p:cxnSp>
        <p:nvCxnSpPr>
          <p:cNvPr id="9" name="直線矢印コネクタ 8">
            <a:extLst>
              <a:ext uri="{FF2B5EF4-FFF2-40B4-BE49-F238E27FC236}">
                <a16:creationId xmlns="" xmlns:a16="http://schemas.microsoft.com/office/drawing/2014/main" id="{B855149D-5B55-4063-9986-6BABF30BFF4C}"/>
              </a:ext>
            </a:extLst>
          </p:cNvPr>
          <p:cNvCxnSpPr>
            <a:stCxn id="6" idx="1"/>
          </p:cNvCxnSpPr>
          <p:nvPr/>
        </p:nvCxnSpPr>
        <p:spPr>
          <a:xfrm flipH="1">
            <a:off x="8458201" y="1674674"/>
            <a:ext cx="851262" cy="12013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713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5" name="テキスト ボックス 4"/>
          <p:cNvSpPr txBox="1"/>
          <p:nvPr/>
        </p:nvSpPr>
        <p:spPr>
          <a:xfrm>
            <a:off x="1424354" y="1283677"/>
            <a:ext cx="1582615" cy="646331"/>
          </a:xfrm>
          <a:prstGeom prst="rect">
            <a:avLst/>
          </a:prstGeom>
          <a:noFill/>
        </p:spPr>
        <p:txBody>
          <a:bodyPr wrap="square" rtlCol="0">
            <a:spAutoFit/>
          </a:bodyPr>
          <a:lstStyle/>
          <a:p>
            <a:r>
              <a:rPr kumimoji="1" lang="ja-JP" altLang="en-US" sz="3600" dirty="0" smtClean="0"/>
              <a:t>院試</a:t>
            </a:r>
            <a:endParaRPr kumimoji="1" lang="ja-JP" altLang="en-US" sz="3600" dirty="0"/>
          </a:p>
        </p:txBody>
      </p:sp>
      <p:sp>
        <p:nvSpPr>
          <p:cNvPr id="8" name="テキスト ボックス 7"/>
          <p:cNvSpPr txBox="1"/>
          <p:nvPr/>
        </p:nvSpPr>
        <p:spPr>
          <a:xfrm>
            <a:off x="3006969" y="2461846"/>
            <a:ext cx="8370277" cy="2308324"/>
          </a:xfrm>
          <a:prstGeom prst="rect">
            <a:avLst/>
          </a:prstGeom>
          <a:noFill/>
        </p:spPr>
        <p:txBody>
          <a:bodyPr wrap="square" rtlCol="0">
            <a:spAutoFit/>
          </a:bodyPr>
          <a:lstStyle/>
          <a:p>
            <a:pPr marL="342900" indent="-342900">
              <a:lnSpc>
                <a:spcPct val="200000"/>
              </a:lnSpc>
              <a:buFont typeface="Wingdings" charset="2"/>
              <a:buChar char="ü"/>
            </a:pPr>
            <a:r>
              <a:rPr kumimoji="1" lang="en-US" altLang="ja-JP" sz="2400" dirty="0" smtClean="0"/>
              <a:t>TOIEC(Part 7</a:t>
            </a:r>
            <a:r>
              <a:rPr kumimoji="1" lang="ja-JP" altLang="en-US" sz="2400" dirty="0" smtClean="0"/>
              <a:t>）</a:t>
            </a:r>
          </a:p>
          <a:p>
            <a:pPr marL="342900" indent="-342900">
              <a:lnSpc>
                <a:spcPct val="200000"/>
              </a:lnSpc>
              <a:buFont typeface="Wingdings" charset="2"/>
              <a:buChar char="ü"/>
            </a:pPr>
            <a:r>
              <a:rPr kumimoji="1" lang="ja-JP" altLang="en-US" sz="2400" dirty="0" smtClean="0"/>
              <a:t>オペレーションリサーチ</a:t>
            </a:r>
          </a:p>
          <a:p>
            <a:pPr marL="342900" indent="-342900">
              <a:lnSpc>
                <a:spcPct val="200000"/>
              </a:lnSpc>
              <a:buFont typeface="Wingdings" charset="2"/>
              <a:buChar char="ü"/>
            </a:pPr>
            <a:r>
              <a:rPr lang="ja-JP" altLang="en-US" sz="2400" dirty="0" smtClean="0"/>
              <a:t>線形</a:t>
            </a:r>
            <a:r>
              <a:rPr lang="ja-JP" altLang="en-US" sz="2400" dirty="0"/>
              <a:t>・</a:t>
            </a:r>
            <a:r>
              <a:rPr lang="ja-JP" altLang="en-US" sz="2400" dirty="0" smtClean="0"/>
              <a:t>微積</a:t>
            </a:r>
            <a:r>
              <a:rPr lang="ja-JP" altLang="en-US" sz="2400" dirty="0" smtClean="0"/>
              <a:t>の復習</a:t>
            </a:r>
            <a:endParaRPr kumimoji="1" lang="ja-JP" altLang="en-US" sz="2400" dirty="0" smtClean="0"/>
          </a:p>
        </p:txBody>
      </p:sp>
    </p:spTree>
    <p:extLst>
      <p:ext uri="{BB962C8B-B14F-4D97-AF65-F5344CB8AC3E}">
        <p14:creationId xmlns:p14="http://schemas.microsoft.com/office/powerpoint/2010/main" val="10270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51685A4-619D-492E-9EBD-3E9036531844}"/>
              </a:ext>
            </a:extLst>
          </p:cNvPr>
          <p:cNvSpPr>
            <a:spLocks noGrp="1"/>
          </p:cNvSpPr>
          <p:nvPr>
            <p:ph type="title"/>
          </p:nvPr>
        </p:nvSpPr>
        <p:spPr>
          <a:xfrm>
            <a:off x="2254248" y="549968"/>
            <a:ext cx="10674927" cy="1359766"/>
          </a:xfrm>
        </p:spPr>
        <p:txBody>
          <a:bodyPr/>
          <a:lstStyle/>
          <a:p>
            <a:r>
              <a:rPr kumimoji="1" lang="en-US" altLang="ja-JP" dirty="0"/>
              <a:t>What I should do this week</a:t>
            </a:r>
            <a:endParaRPr kumimoji="1" lang="ja-JP" altLang="en-US" dirty="0"/>
          </a:p>
        </p:txBody>
      </p:sp>
      <p:sp>
        <p:nvSpPr>
          <p:cNvPr id="3" name="テキスト ボックス 2">
            <a:extLst>
              <a:ext uri="{FF2B5EF4-FFF2-40B4-BE49-F238E27FC236}">
                <a16:creationId xmlns="" xmlns:a16="http://schemas.microsoft.com/office/drawing/2014/main" id="{BEED445F-1FB6-4647-952B-24220113933D}"/>
              </a:ext>
            </a:extLst>
          </p:cNvPr>
          <p:cNvSpPr txBox="1"/>
          <p:nvPr/>
        </p:nvSpPr>
        <p:spPr>
          <a:xfrm>
            <a:off x="3352111" y="2890355"/>
            <a:ext cx="7169728" cy="1200329"/>
          </a:xfrm>
          <a:prstGeom prst="rect">
            <a:avLst/>
          </a:prstGeom>
          <a:noFill/>
        </p:spPr>
        <p:txBody>
          <a:bodyPr wrap="square" rtlCol="0">
            <a:spAutoFit/>
          </a:bodyPr>
          <a:lstStyle/>
          <a:p>
            <a:r>
              <a:rPr lang="ja-JP" altLang="en-US" sz="2400" dirty="0" smtClean="0"/>
              <a:t>・論文</a:t>
            </a:r>
            <a:r>
              <a:rPr lang="ja-JP" altLang="en-US" sz="2400" dirty="0"/>
              <a:t>の閲覧</a:t>
            </a:r>
            <a:endParaRPr lang="en-US" altLang="ja-JP" sz="2400" dirty="0"/>
          </a:p>
          <a:p>
            <a:r>
              <a:rPr kumimoji="1" lang="ja-JP" altLang="en-US" sz="2400" dirty="0"/>
              <a:t>・</a:t>
            </a:r>
            <a:r>
              <a:rPr lang="en-US" altLang="ja-JP" sz="2400" dirty="0"/>
              <a:t>TOEIC(Part7,Part2,</a:t>
            </a:r>
            <a:r>
              <a:rPr lang="ja-JP" altLang="en-US" sz="2400" dirty="0"/>
              <a:t>単語）</a:t>
            </a:r>
            <a:endParaRPr lang="en-US" altLang="ja-JP" sz="2400" dirty="0"/>
          </a:p>
          <a:p>
            <a:r>
              <a:rPr lang="ja-JP" altLang="en-US" sz="2400" dirty="0" smtClean="0"/>
              <a:t>・オペレーションリサーチ</a:t>
            </a:r>
            <a:r>
              <a:rPr lang="ja-JP" altLang="en-US" sz="2400" dirty="0" smtClean="0"/>
              <a:t>、</a:t>
            </a:r>
            <a:r>
              <a:rPr lang="ja-JP" altLang="en-US" sz="2400" dirty="0" smtClean="0"/>
              <a:t>アルゴリズム復習</a:t>
            </a:r>
          </a:p>
        </p:txBody>
      </p:sp>
    </p:spTree>
    <p:extLst>
      <p:ext uri="{BB962C8B-B14F-4D97-AF65-F5344CB8AC3E}">
        <p14:creationId xmlns:p14="http://schemas.microsoft.com/office/powerpoint/2010/main" val="2458606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337</Words>
  <Application>Microsoft Macintosh PowerPoint</Application>
  <PresentationFormat>ワイド画面</PresentationFormat>
  <Paragraphs>46</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Calibri</vt:lpstr>
      <vt:lpstr>ＭＳ Ｐゴシック</vt:lpstr>
      <vt:lpstr>Wingdings</vt:lpstr>
      <vt:lpstr>游ゴシック</vt:lpstr>
      <vt:lpstr>游ゴシック Light</vt:lpstr>
      <vt:lpstr>Arial</vt:lpstr>
      <vt:lpstr>Office テーマ</vt:lpstr>
      <vt:lpstr>What I did last week.</vt:lpstr>
      <vt:lpstr>不動産の価値推定導入事例</vt:lpstr>
      <vt:lpstr>不動産の価値推定研究事例</vt:lpstr>
      <vt:lpstr>研究のタスク</vt:lpstr>
      <vt:lpstr>PowerPoint プレゼンテーション</vt:lpstr>
      <vt:lpstr>What I should do 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服部 凌典</cp:lastModifiedBy>
  <cp:revision>47</cp:revision>
  <dcterms:created xsi:type="dcterms:W3CDTF">2018-04-08T01:17:38Z</dcterms:created>
  <dcterms:modified xsi:type="dcterms:W3CDTF">2018-04-16T03:43:45Z</dcterms:modified>
</cp:coreProperties>
</file>