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65" r:id="rId5"/>
    <p:sldId id="260" r:id="rId6"/>
    <p:sldId id="262" r:id="rId7"/>
    <p:sldId id="261"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79893"/>
  </p:normalViewPr>
  <p:slideViewPr>
    <p:cSldViewPr snapToGrid="0">
      <p:cViewPr varScale="1">
        <p:scale>
          <a:sx n="103" d="100"/>
          <a:sy n="103"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6F7A3-51E2-D443-85EA-5029BB7E1B84}" type="datetimeFigureOut">
              <a:rPr kumimoji="1" lang="ja-JP" altLang="en-US" smtClean="0"/>
              <a:t>2018/5/26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1AE7C-BB58-6F4D-9D32-DF40DAD52BD6}" type="slidenum">
              <a:rPr kumimoji="1" lang="ja-JP" altLang="en-US" smtClean="0"/>
              <a:t>‹#›</a:t>
            </a:fld>
            <a:endParaRPr kumimoji="1" lang="ja-JP" altLang="en-US"/>
          </a:p>
        </p:txBody>
      </p:sp>
    </p:spTree>
    <p:extLst>
      <p:ext uri="{BB962C8B-B14F-4D97-AF65-F5344CB8AC3E}">
        <p14:creationId xmlns:p14="http://schemas.microsoft.com/office/powerpoint/2010/main" val="13565097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D1AE7C-BB58-6F4D-9D32-DF40DAD52BD6}" type="slidenum">
              <a:rPr kumimoji="1" lang="ja-JP" altLang="en-US" smtClean="0"/>
              <a:t>3</a:t>
            </a:fld>
            <a:endParaRPr kumimoji="1" lang="ja-JP" altLang="en-US"/>
          </a:p>
        </p:txBody>
      </p:sp>
    </p:spTree>
    <p:extLst>
      <p:ext uri="{BB962C8B-B14F-4D97-AF65-F5344CB8AC3E}">
        <p14:creationId xmlns:p14="http://schemas.microsoft.com/office/powerpoint/2010/main" val="11723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6" name="フッター プレースホルダー 5">
            <a:extLst>
              <a:ext uri="{FF2B5EF4-FFF2-40B4-BE49-F238E27FC236}">
                <a16:creationId xmlns="" xmlns:a16="http://schemas.microsoft.com/office/drawing/2014/main"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8" name="フッター プレースホルダー 7">
            <a:extLst>
              <a:ext uri="{FF2B5EF4-FFF2-40B4-BE49-F238E27FC236}">
                <a16:creationId xmlns="" xmlns:a16="http://schemas.microsoft.com/office/drawing/2014/main"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4" name="フッター プレースホルダー 3">
            <a:extLst>
              <a:ext uri="{FF2B5EF4-FFF2-40B4-BE49-F238E27FC236}">
                <a16:creationId xmlns="" xmlns:a16="http://schemas.microsoft.com/office/drawing/2014/main"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3" name="フッター プレースホルダー 2">
            <a:extLst>
              <a:ext uri="{FF2B5EF4-FFF2-40B4-BE49-F238E27FC236}">
                <a16:creationId xmlns="" xmlns:a16="http://schemas.microsoft.com/office/drawing/2014/main"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6" name="フッター プレースホルダー 5">
            <a:extLst>
              <a:ext uri="{FF2B5EF4-FFF2-40B4-BE49-F238E27FC236}">
                <a16:creationId xmlns="" xmlns:a16="http://schemas.microsoft.com/office/drawing/2014/main"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2018/5/26</a:t>
            </a:fld>
            <a:endParaRPr kumimoji="1" lang="ja-JP" altLang="en-US"/>
          </a:p>
        </p:txBody>
      </p:sp>
      <p:sp>
        <p:nvSpPr>
          <p:cNvPr id="6" name="フッター プレースホルダー 5">
            <a:extLst>
              <a:ext uri="{FF2B5EF4-FFF2-40B4-BE49-F238E27FC236}">
                <a16:creationId xmlns="" xmlns:a16="http://schemas.microsoft.com/office/drawing/2014/main"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2018/5/26</a:t>
            </a:fld>
            <a:endParaRPr kumimoji="1" lang="ja-JP" altLang="en-US"/>
          </a:p>
        </p:txBody>
      </p:sp>
      <p:sp>
        <p:nvSpPr>
          <p:cNvPr id="5" name="フッター プレースホルダー 4">
            <a:extLst>
              <a:ext uri="{FF2B5EF4-FFF2-40B4-BE49-F238E27FC236}">
                <a16:creationId xmlns="" xmlns:a16="http://schemas.microsoft.com/office/drawing/2014/main"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F918AB7-B6CC-469A-9228-883F268FD20E}"/>
              </a:ext>
            </a:extLst>
          </p:cNvPr>
          <p:cNvSpPr>
            <a:spLocks noGrp="1"/>
          </p:cNvSpPr>
          <p:nvPr>
            <p:ph type="ctrTitle"/>
          </p:nvPr>
        </p:nvSpPr>
        <p:spPr>
          <a:xfrm>
            <a:off x="815788" y="1246094"/>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 xmlns:a16="http://schemas.microsoft.com/office/drawing/2014/main"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a:t>・論文の調査</a:t>
            </a:r>
            <a:endParaRPr lang="en-US" altLang="ja-JP" dirty="0"/>
          </a:p>
          <a:p>
            <a:pPr algn="l"/>
            <a:r>
              <a:rPr lang="ja-JP" altLang="en-US" dirty="0" smtClean="0"/>
              <a:t>・院</a:t>
            </a:r>
            <a:r>
              <a:rPr lang="ja-JP" altLang="en-US" dirty="0"/>
              <a:t>試</a:t>
            </a:r>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594383" y="834497"/>
            <a:ext cx="4343377" cy="607039"/>
          </a:xfrm>
        </p:spPr>
        <p:txBody>
          <a:bodyPr>
            <a:normAutofit/>
          </a:bodyPr>
          <a:lstStyle/>
          <a:p>
            <a:r>
              <a:rPr kumimoji="1" lang="ja-JP" altLang="en-US" sz="2800" dirty="0" smtClean="0"/>
              <a:t>論文調査</a:t>
            </a:r>
            <a:endParaRPr kumimoji="1" lang="ja-JP" altLang="en-US" sz="2800" dirty="0"/>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 xmlns:a16="http://schemas.microsoft.com/office/drawing/2014/main" id="{1C78F9E8-B8F0-4346-B758-D63F34D741B5}"/>
              </a:ext>
            </a:extLst>
          </p:cNvPr>
          <p:cNvSpPr txBox="1"/>
          <p:nvPr/>
        </p:nvSpPr>
        <p:spPr>
          <a:xfrm>
            <a:off x="1065309" y="2636521"/>
            <a:ext cx="10287745" cy="2585323"/>
          </a:xfrm>
          <a:prstGeom prst="rect">
            <a:avLst/>
          </a:prstGeom>
          <a:noFill/>
        </p:spPr>
        <p:txBody>
          <a:bodyPr wrap="square" rtlCol="0">
            <a:spAutoFit/>
          </a:bodyPr>
          <a:lstStyle/>
          <a:p>
            <a:r>
              <a:rPr lang="ja-JP" altLang="en-US" dirty="0" smtClean="0"/>
              <a:t>・</a:t>
            </a:r>
            <a:r>
              <a:rPr lang="en-US" altLang="ja-JP" dirty="0"/>
              <a:t>House price estimation from visual and textual features</a:t>
            </a:r>
            <a:endParaRPr lang="ja-JP" altLang="ja-JP" dirty="0"/>
          </a:p>
          <a:p>
            <a:r>
              <a:rPr kumimoji="1" lang="ja-JP" altLang="en-US" dirty="0"/>
              <a:t>　</a:t>
            </a:r>
            <a:r>
              <a:rPr kumimoji="1" lang="ja-JP" altLang="en-US" dirty="0" smtClean="0"/>
              <a:t>ー</a:t>
            </a:r>
            <a:r>
              <a:rPr lang="ja-JP" altLang="ja-JP" dirty="0"/>
              <a:t>家の写真から視覚的特徴を抽出し、家のテキスト情報と</a:t>
            </a:r>
            <a:r>
              <a:rPr lang="ja-JP" altLang="ja-JP" dirty="0" smtClean="0"/>
              <a:t>組み合わせ</a:t>
            </a:r>
            <a:r>
              <a:rPr lang="ja-JP" altLang="en-US" dirty="0" smtClean="0"/>
              <a:t>価格推定</a:t>
            </a:r>
          </a:p>
          <a:p>
            <a:endParaRPr kumimoji="1" lang="ja-JP" altLang="en-US" dirty="0"/>
          </a:p>
          <a:p>
            <a:r>
              <a:rPr kumimoji="1" lang="ja-JP" altLang="en-US" smtClean="0"/>
              <a:t>・</a:t>
            </a:r>
            <a:r>
              <a:rPr lang="en-US" altLang="ja-JP" dirty="0"/>
              <a:t>Linear Regression Model</a:t>
            </a:r>
          </a:p>
          <a:p>
            <a:endParaRPr kumimoji="1" lang="en-US" altLang="ja-JP" dirty="0"/>
          </a:p>
          <a:p>
            <a:r>
              <a:rPr kumimoji="1" lang="ja-JP" altLang="en-US" dirty="0"/>
              <a:t>・</a:t>
            </a:r>
            <a:r>
              <a:rPr lang="en-US" altLang="ja-JP" dirty="0"/>
              <a:t>Cost Function </a:t>
            </a:r>
          </a:p>
          <a:p>
            <a:endParaRPr lang="en-US" altLang="ja-JP" dirty="0"/>
          </a:p>
          <a:p>
            <a:r>
              <a:rPr lang="ja-JP" altLang="en-US" dirty="0"/>
              <a:t>・</a:t>
            </a:r>
            <a:r>
              <a:rPr lang="en-US" altLang="ja-JP" dirty="0"/>
              <a:t>Gradient descent algorithm</a:t>
            </a:r>
          </a:p>
          <a:p>
            <a:r>
              <a:rPr kumimoji="1" lang="ja-JP" altLang="en-US" dirty="0"/>
              <a:t>　　</a:t>
            </a:r>
          </a:p>
        </p:txBody>
      </p:sp>
      <p:sp>
        <p:nvSpPr>
          <p:cNvPr id="13" name="テキスト ボックス 12">
            <a:extLst>
              <a:ext uri="{FF2B5EF4-FFF2-40B4-BE49-F238E27FC236}">
                <a16:creationId xmlns="" xmlns:a16="http://schemas.microsoft.com/office/drawing/2014/main" id="{E1307E92-410F-41A0-BCBA-89BF643D3714}"/>
              </a:ext>
            </a:extLst>
          </p:cNvPr>
          <p:cNvSpPr txBox="1"/>
          <p:nvPr/>
        </p:nvSpPr>
        <p:spPr>
          <a:xfrm>
            <a:off x="1065309" y="1625289"/>
            <a:ext cx="6416017" cy="830997"/>
          </a:xfrm>
          <a:prstGeom prst="rect">
            <a:avLst/>
          </a:prstGeom>
          <a:noFill/>
        </p:spPr>
        <p:txBody>
          <a:bodyPr wrap="square" rtlCol="0">
            <a:spAutoFit/>
          </a:bodyPr>
          <a:lstStyle/>
          <a:p>
            <a:r>
              <a:rPr lang="en-US" altLang="ja-JP" sz="2400" dirty="0"/>
              <a:t>Andrew Ng</a:t>
            </a:r>
            <a:r>
              <a:rPr lang="ja-JP" altLang="en-US" sz="2400" dirty="0"/>
              <a:t>による</a:t>
            </a:r>
            <a:r>
              <a:rPr lang="en-US" altLang="ja-JP" sz="2400" dirty="0"/>
              <a:t>Machine Learning</a:t>
            </a:r>
            <a:r>
              <a:rPr lang="ja-JP" altLang="en-US" sz="2400" dirty="0"/>
              <a:t>講義</a:t>
            </a:r>
            <a:endParaRPr lang="en-US" altLang="ja-JP" sz="2400" dirty="0"/>
          </a:p>
          <a:p>
            <a:endParaRPr kumimoji="1" lang="ja-JP" altLang="en-US" sz="2400" b="1" dirty="0"/>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681469" y="1531183"/>
            <a:ext cx="10960308" cy="3612812"/>
          </a:xfrm>
        </p:spPr>
        <p:txBody>
          <a:bodyPr>
            <a:normAutofit fontScale="90000"/>
          </a:bodyPr>
          <a:lstStyle/>
          <a:p>
            <a:pPr algn="ctr"/>
            <a:r>
              <a:rPr lang="en-US" altLang="ja-JP" sz="2800" dirty="0"/>
              <a:t>ACHIEVING A HYPERLOCAL HOUSING PRICE INDEX:</a:t>
            </a:r>
            <a:br>
              <a:rPr lang="en-US" altLang="ja-JP" sz="2800" dirty="0"/>
            </a:br>
            <a:r>
              <a:rPr lang="en-US" altLang="ja-JP" sz="2800" dirty="0"/>
              <a:t>OVERCOMING DATA SPARSITY BY BAYESIAN</a:t>
            </a:r>
            <a:br>
              <a:rPr lang="en-US" altLang="ja-JP" sz="2800" dirty="0"/>
            </a:br>
            <a:r>
              <a:rPr lang="en-US" altLang="ja-JP" sz="2800" dirty="0"/>
              <a:t>DYNAMICAL MODELING OF MULTIPLE DATA</a:t>
            </a:r>
            <a:br>
              <a:rPr lang="en-US" altLang="ja-JP" sz="2800" dirty="0"/>
            </a:br>
            <a:r>
              <a:rPr lang="en-US" altLang="ja-JP" sz="2800" dirty="0"/>
              <a:t>STREAMS</a:t>
            </a:r>
            <a:br>
              <a:rPr lang="en-US" altLang="ja-JP" sz="2800" dirty="0"/>
            </a:br>
            <a:r>
              <a:rPr lang="en-US" altLang="ja-JP" sz="2800" dirty="0"/>
              <a:t/>
            </a:r>
            <a:br>
              <a:rPr lang="en-US" altLang="ja-JP" sz="2800" dirty="0"/>
            </a:br>
            <a:r>
              <a:rPr lang="en-US" altLang="ja-JP" sz="2800" dirty="0"/>
              <a:t/>
            </a:r>
            <a:br>
              <a:rPr lang="en-US" altLang="ja-JP" sz="2800" dirty="0"/>
            </a:br>
            <a:r>
              <a:rPr lang="en-US" altLang="ja-JP" sz="2000" dirty="0"/>
              <a:t>By You Ren, Emily B. Fox, and Andrew Bruce</a:t>
            </a:r>
            <a:br>
              <a:rPr lang="en-US" altLang="ja-JP" sz="2000" dirty="0"/>
            </a:br>
            <a:r>
              <a:rPr lang="en-US" altLang="ja-JP" sz="2000" dirty="0"/>
              <a:t/>
            </a:r>
            <a:br>
              <a:rPr lang="en-US" altLang="ja-JP" sz="2000" dirty="0"/>
            </a:br>
            <a:r>
              <a:rPr lang="en-US" altLang="ja-JP" sz="2000" dirty="0" err="1"/>
              <a:t>eprint</a:t>
            </a:r>
            <a:r>
              <a:rPr lang="en-US" altLang="ja-JP" sz="2000" dirty="0"/>
              <a:t> </a:t>
            </a:r>
            <a:r>
              <a:rPr lang="en-US" altLang="ja-JP" sz="2000" dirty="0" err="1"/>
              <a:t>arXiv</a:t>
            </a:r>
            <a:r>
              <a:rPr lang="en-US" altLang="ja-JP" sz="2000" dirty="0"/>
              <a:t> May </a:t>
            </a:r>
            <a:r>
              <a:rPr lang="en-US" altLang="ja-JP" sz="2000" dirty="0" smtClean="0"/>
              <a:t>2015</a:t>
            </a:r>
            <a:br>
              <a:rPr lang="en-US" altLang="ja-JP" sz="2000" dirty="0" smtClean="0"/>
            </a:br>
            <a:r>
              <a:rPr lang="en-US" altLang="ja-JP" sz="2000" dirty="0"/>
              <a:t/>
            </a:r>
            <a:br>
              <a:rPr lang="en-US" altLang="ja-JP" sz="2000" dirty="0"/>
            </a:br>
            <a:r>
              <a:rPr lang="en-US" altLang="ja-JP" sz="2000" dirty="0" smtClean="0"/>
              <a:t/>
            </a:r>
            <a:br>
              <a:rPr lang="en-US" altLang="ja-JP" sz="2000" dirty="0" smtClean="0"/>
            </a:br>
            <a:r>
              <a:rPr lang="en-US" altLang="ja-JP" sz="2000" dirty="0"/>
              <a:t>URL: https://</a:t>
            </a:r>
            <a:r>
              <a:rPr lang="en-US" altLang="ja-JP" sz="2000" dirty="0" err="1"/>
              <a:t>arxiv.org</a:t>
            </a:r>
            <a:r>
              <a:rPr lang="en-US" altLang="ja-JP" sz="2000" dirty="0"/>
              <a:t>/pdf/1505.01164.pdf </a:t>
            </a:r>
            <a:br>
              <a:rPr lang="en-US" altLang="ja-JP" sz="2000" dirty="0"/>
            </a:br>
            <a:r>
              <a:rPr lang="en-US" altLang="ja-JP" sz="2000" dirty="0"/>
              <a:t/>
            </a:r>
            <a:br>
              <a:rPr lang="en-US" altLang="ja-JP" sz="2000" dirty="0"/>
            </a:br>
            <a:endParaRPr kumimoji="1" lang="ja-JP" altLang="en-US" sz="2000" dirty="0"/>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85713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558630" y="1604682"/>
            <a:ext cx="2566827" cy="510988"/>
          </a:xfrm>
        </p:spPr>
        <p:txBody>
          <a:bodyPr>
            <a:normAutofit fontScale="90000"/>
          </a:bodyPr>
          <a:lstStyle/>
          <a:p>
            <a:r>
              <a:rPr kumimoji="1" lang="ja-JP" altLang="en-US" sz="2800" dirty="0"/>
              <a:t>既存の価値推定</a:t>
            </a:r>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6" name="コンテンツ プレースホルダー 2">
            <a:extLst>
              <a:ext uri="{FF2B5EF4-FFF2-40B4-BE49-F238E27FC236}">
                <a16:creationId xmlns="" xmlns:a16="http://schemas.microsoft.com/office/drawing/2014/main" id="{F16DD505-D7F4-4C85-83C8-B93509937117}"/>
              </a:ext>
            </a:extLst>
          </p:cNvPr>
          <p:cNvSpPr txBox="1">
            <a:spLocks/>
          </p:cNvSpPr>
          <p:nvPr/>
        </p:nvSpPr>
        <p:spPr>
          <a:xfrm>
            <a:off x="694893" y="2154476"/>
            <a:ext cx="11498388" cy="9507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時空間的に局所化された住宅販売の観察の希薄さが原因で</a:t>
            </a:r>
            <a:endParaRPr lang="en-US" altLang="ja-JP" dirty="0"/>
          </a:p>
          <a:p>
            <a:pPr marL="0" indent="0">
              <a:buFont typeface="Arial" panose="020B0604020202020204" pitchFamily="34" charset="0"/>
              <a:buNone/>
            </a:pPr>
            <a:r>
              <a:rPr lang="ja-JP" altLang="en-US" dirty="0"/>
              <a:t>空間モデルの粒子が粗く、四半期での推定や郵便番号レベルの推定が限界。</a:t>
            </a:r>
            <a:endParaRPr lang="en-US" altLang="ja-JP" dirty="0"/>
          </a:p>
        </p:txBody>
      </p:sp>
      <p:sp>
        <p:nvSpPr>
          <p:cNvPr id="9" name="コンテンツ プレースホルダー 2">
            <a:extLst>
              <a:ext uri="{FF2B5EF4-FFF2-40B4-BE49-F238E27FC236}">
                <a16:creationId xmlns="" xmlns:a16="http://schemas.microsoft.com/office/drawing/2014/main" id="{304C3AF2-4A43-4960-96FB-1ACD51DA9E32}"/>
              </a:ext>
            </a:extLst>
          </p:cNvPr>
          <p:cNvSpPr txBox="1">
            <a:spLocks/>
          </p:cNvSpPr>
          <p:nvPr/>
        </p:nvSpPr>
        <p:spPr>
          <a:xfrm>
            <a:off x="558630" y="4777933"/>
            <a:ext cx="11498388" cy="950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空間モデルの粒子が細かく、月別での推定、家ごとで住宅指標を作成できるモデルを構築すること。</a:t>
            </a:r>
            <a:endParaRPr lang="en-US" altLang="ja-JP" sz="2400" dirty="0"/>
          </a:p>
        </p:txBody>
      </p:sp>
      <p:sp>
        <p:nvSpPr>
          <p:cNvPr id="10" name="コンテンツ プレースホルダー 2">
            <a:extLst>
              <a:ext uri="{FF2B5EF4-FFF2-40B4-BE49-F238E27FC236}">
                <a16:creationId xmlns="" xmlns:a16="http://schemas.microsoft.com/office/drawing/2014/main" id="{6CBAF375-D8F7-4BE2-B32E-938D31B868FF}"/>
              </a:ext>
            </a:extLst>
          </p:cNvPr>
          <p:cNvSpPr txBox="1">
            <a:spLocks/>
          </p:cNvSpPr>
          <p:nvPr/>
        </p:nvSpPr>
        <p:spPr>
          <a:xfrm>
            <a:off x="493955" y="792865"/>
            <a:ext cx="2696176" cy="510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a:latin typeface="+mj-ea"/>
                <a:ea typeface="+mj-ea"/>
              </a:rPr>
              <a:t>目的</a:t>
            </a:r>
            <a:endParaRPr lang="en-US" altLang="ja-JP" sz="3200" dirty="0">
              <a:latin typeface="+mj-ea"/>
              <a:ea typeface="+mj-ea"/>
            </a:endParaRPr>
          </a:p>
        </p:txBody>
      </p:sp>
      <p:sp>
        <p:nvSpPr>
          <p:cNvPr id="3" name="矢印: 下 2">
            <a:extLst>
              <a:ext uri="{FF2B5EF4-FFF2-40B4-BE49-F238E27FC236}">
                <a16:creationId xmlns="" xmlns:a16="http://schemas.microsoft.com/office/drawing/2014/main" id="{CFCADA50-C3A2-47D2-B879-859F85B0F51C}"/>
              </a:ext>
            </a:extLst>
          </p:cNvPr>
          <p:cNvSpPr/>
          <p:nvPr/>
        </p:nvSpPr>
        <p:spPr>
          <a:xfrm>
            <a:off x="5233851" y="3383282"/>
            <a:ext cx="992778" cy="95076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3968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1CA870E-49F7-4AFD-8DFA-3BFE527E9233}"/>
              </a:ext>
            </a:extLst>
          </p:cNvPr>
          <p:cNvSpPr>
            <a:spLocks noGrp="1"/>
          </p:cNvSpPr>
          <p:nvPr>
            <p:ph type="title"/>
          </p:nvPr>
        </p:nvSpPr>
        <p:spPr>
          <a:xfrm>
            <a:off x="216381" y="648726"/>
            <a:ext cx="2571642" cy="1087157"/>
          </a:xfrm>
        </p:spPr>
        <p:txBody>
          <a:bodyPr>
            <a:normAutofit/>
          </a:bodyPr>
          <a:lstStyle/>
          <a:p>
            <a:r>
              <a:rPr lang="ja-JP" altLang="en-US" sz="2400" dirty="0"/>
              <a:t>手法のポイント</a:t>
            </a:r>
            <a:endParaRPr kumimoji="1" lang="ja-JP" altLang="en-US" sz="2400" dirty="0"/>
          </a:p>
        </p:txBody>
      </p:sp>
      <p:sp>
        <p:nvSpPr>
          <p:cNvPr id="4" name="テキスト ボックス 3">
            <a:extLst>
              <a:ext uri="{FF2B5EF4-FFF2-40B4-BE49-F238E27FC236}">
                <a16:creationId xmlns="" xmlns:a16="http://schemas.microsoft.com/office/drawing/2014/main" id="{6E1D8729-ABF1-42B2-82D7-B3B2A5BDEBF3}"/>
              </a:ext>
            </a:extLst>
          </p:cNvPr>
          <p:cNvSpPr txBox="1"/>
          <p:nvPr/>
        </p:nvSpPr>
        <p:spPr>
          <a:xfrm>
            <a:off x="656415" y="1873622"/>
            <a:ext cx="11652126" cy="5386090"/>
          </a:xfrm>
          <a:prstGeom prst="rect">
            <a:avLst/>
          </a:prstGeom>
          <a:noFill/>
        </p:spPr>
        <p:txBody>
          <a:bodyPr wrap="square" rtlCol="0">
            <a:spAutoFit/>
          </a:bodyPr>
          <a:lstStyle/>
          <a:p>
            <a:r>
              <a:rPr lang="ja-JP" altLang="en-US" sz="2400" dirty="0"/>
              <a:t>・</a:t>
            </a:r>
            <a:r>
              <a:rPr lang="en-US" altLang="ja-JP" sz="2400" dirty="0"/>
              <a:t>1997</a:t>
            </a:r>
            <a:r>
              <a:rPr lang="ja-JP" altLang="en-US" sz="2400" dirty="0"/>
              <a:t>年～</a:t>
            </a:r>
            <a:r>
              <a:rPr lang="en-US" altLang="ja-JP" sz="2400" dirty="0"/>
              <a:t>2013</a:t>
            </a:r>
            <a:r>
              <a:rPr lang="ja-JP" altLang="en-US" sz="2400" dirty="0"/>
              <a:t>年のシアトル首都圏の住宅データセットをシミュレーション</a:t>
            </a:r>
            <a:endParaRPr lang="en-US" altLang="ja-JP" sz="2400" dirty="0"/>
          </a:p>
          <a:p>
            <a:endParaRPr lang="en-US" altLang="ja-JP" sz="2400" dirty="0"/>
          </a:p>
          <a:p>
            <a:r>
              <a:rPr lang="ja-JP" altLang="en-US" sz="2400" dirty="0"/>
              <a:t>・毎月の国勢統計区の家の価値指数を記録する為に</a:t>
            </a:r>
            <a:endParaRPr lang="en-US" altLang="ja-JP" sz="2400" dirty="0"/>
          </a:p>
          <a:p>
            <a:r>
              <a:rPr lang="en-US" altLang="ja-JP" sz="2400" dirty="0"/>
              <a:t>			</a:t>
            </a:r>
            <a:r>
              <a:rPr lang="ja-JP" altLang="en-US" sz="2400" dirty="0"/>
              <a:t>潜在的な価格動向を導入した動的モデルを使用</a:t>
            </a:r>
            <a:endParaRPr lang="en-US" altLang="ja-JP" sz="2400" dirty="0"/>
          </a:p>
          <a:p>
            <a:endParaRPr lang="en-US" altLang="ja-JP" sz="2400" dirty="0"/>
          </a:p>
          <a:p>
            <a:r>
              <a:rPr lang="ja-JP" altLang="en-US" sz="2400" dirty="0"/>
              <a:t>・国勢統計区内の販売が希薄な場所の補完として、類似の動態をしている複数の　　　　　統計区の売り上げをもとに潜在的な価格動向を決定。</a:t>
            </a:r>
            <a:endParaRPr lang="en-US" altLang="ja-JP" sz="2400" dirty="0"/>
          </a:p>
          <a:p>
            <a:endParaRPr lang="en-US" altLang="ja-JP" sz="2400" dirty="0"/>
          </a:p>
          <a:p>
            <a:r>
              <a:rPr lang="ja-JP" altLang="en-US" sz="2400" dirty="0"/>
              <a:t>・ベイジアンノンパラメトリックアプローチを導入</a:t>
            </a:r>
            <a:endParaRPr lang="en-US" altLang="ja-JP" sz="2000" dirty="0"/>
          </a:p>
          <a:p>
            <a:endParaRPr lang="en-US" altLang="ja-JP" sz="1600" dirty="0"/>
          </a:p>
          <a:p>
            <a:r>
              <a:rPr lang="ja-JP" altLang="en-US" sz="2400" dirty="0"/>
              <a:t>　</a:t>
            </a:r>
            <a:r>
              <a:rPr lang="ja-JP" altLang="en-US" sz="2000" dirty="0"/>
              <a:t>→</a:t>
            </a:r>
            <a:r>
              <a:rPr lang="ja-JP" altLang="ja-JP" sz="2000" dirty="0"/>
              <a:t>観測された家の価格のみをもとに</a:t>
            </a:r>
            <a:r>
              <a:rPr lang="ja-JP" altLang="en-US" sz="2000" dirty="0"/>
              <a:t>国勢統計区</a:t>
            </a:r>
            <a:r>
              <a:rPr lang="ja-JP" altLang="ja-JP" sz="2000" dirty="0"/>
              <a:t>の構造</a:t>
            </a:r>
            <a:r>
              <a:rPr lang="ja-JP" altLang="en-US" sz="2000" dirty="0"/>
              <a:t>と</a:t>
            </a:r>
            <a:r>
              <a:rPr lang="ja-JP" altLang="ja-JP" sz="2000" dirty="0"/>
              <a:t>の関係性を</a:t>
            </a:r>
            <a:r>
              <a:rPr lang="ja-JP" altLang="en-US" sz="2000" dirty="0"/>
              <a:t>クラスタリング</a:t>
            </a:r>
            <a:endParaRPr lang="en-US" altLang="ja-JP" sz="2400" dirty="0"/>
          </a:p>
          <a:p>
            <a:r>
              <a:rPr lang="ja-JP" altLang="en-US" sz="2400" dirty="0"/>
              <a:t>　</a:t>
            </a:r>
            <a:r>
              <a:rPr lang="ja-JP" altLang="en-US" sz="2000" dirty="0"/>
              <a:t>→これを導入することで、クラスタリングされた部分での情報を効率的に共有可能　　　　</a:t>
            </a:r>
            <a:endParaRPr lang="en-US" altLang="ja-JP" sz="2000" dirty="0"/>
          </a:p>
          <a:p>
            <a:endParaRPr lang="en-US" altLang="ja-JP" sz="2400" dirty="0"/>
          </a:p>
          <a:p>
            <a:endParaRPr lang="en-US" altLang="ja-JP" sz="2000" dirty="0"/>
          </a:p>
          <a:p>
            <a:endParaRPr lang="en-US" altLang="ja-JP" sz="2000" dirty="0"/>
          </a:p>
        </p:txBody>
      </p:sp>
      <p:sp>
        <p:nvSpPr>
          <p:cNvPr id="5" name="タイトル 1">
            <a:extLst>
              <a:ext uri="{FF2B5EF4-FFF2-40B4-BE49-F238E27FC236}">
                <a16:creationId xmlns="" xmlns:a16="http://schemas.microsoft.com/office/drawing/2014/main" id="{6D824050-862A-4574-AEFC-C46375DCB23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69367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F9BA43A-77BC-40F2-BA68-8A0243F12EEC}"/>
              </a:ext>
            </a:extLst>
          </p:cNvPr>
          <p:cNvSpPr>
            <a:spLocks noGrp="1"/>
          </p:cNvSpPr>
          <p:nvPr>
            <p:ph type="title"/>
          </p:nvPr>
        </p:nvSpPr>
        <p:spPr>
          <a:xfrm>
            <a:off x="738188" y="1176712"/>
            <a:ext cx="1077166" cy="510987"/>
          </a:xfrm>
        </p:spPr>
        <p:txBody>
          <a:bodyPr>
            <a:noAutofit/>
          </a:bodyPr>
          <a:lstStyle/>
          <a:p>
            <a:r>
              <a:rPr kumimoji="1" lang="ja-JP" altLang="en-US" sz="2800" dirty="0"/>
              <a:t>結果</a:t>
            </a:r>
          </a:p>
        </p:txBody>
      </p:sp>
      <p:sp>
        <p:nvSpPr>
          <p:cNvPr id="4" name="コンテンツ プレースホルダー 3">
            <a:extLst>
              <a:ext uri="{FF2B5EF4-FFF2-40B4-BE49-F238E27FC236}">
                <a16:creationId xmlns="" xmlns:a16="http://schemas.microsoft.com/office/drawing/2014/main" id="{5535DEEC-26E8-4D04-B44B-9C5C51F783EE}"/>
              </a:ext>
            </a:extLst>
          </p:cNvPr>
          <p:cNvSpPr>
            <a:spLocks noGrp="1"/>
          </p:cNvSpPr>
          <p:nvPr>
            <p:ph sz="half" idx="2"/>
          </p:nvPr>
        </p:nvSpPr>
        <p:spPr>
          <a:xfrm>
            <a:off x="1795624" y="2539141"/>
            <a:ext cx="6756193" cy="3684588"/>
          </a:xfrm>
        </p:spPr>
        <p:txBody>
          <a:bodyPr>
            <a:normAutofit/>
          </a:bodyPr>
          <a:lstStyle/>
          <a:p>
            <a:pPr marL="0" indent="0">
              <a:buNone/>
            </a:pPr>
            <a:r>
              <a:rPr lang="en-US" altLang="ja-JP" sz="2400" dirty="0"/>
              <a:t>	</a:t>
            </a:r>
            <a:endParaRPr kumimoji="1" lang="ja-JP" altLang="en-US" sz="2400" dirty="0"/>
          </a:p>
        </p:txBody>
      </p:sp>
      <p:sp>
        <p:nvSpPr>
          <p:cNvPr id="7" name="タイトル 1">
            <a:extLst>
              <a:ext uri="{FF2B5EF4-FFF2-40B4-BE49-F238E27FC236}">
                <a16:creationId xmlns="" xmlns:a16="http://schemas.microsoft.com/office/drawing/2014/main" id="{DC47D134-63C0-4926-B8D2-6A74F754FCC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 xmlns:a16="http://schemas.microsoft.com/office/drawing/2014/main" id="{1AC7547A-0F6E-4870-9493-252A62A38B6A}"/>
              </a:ext>
            </a:extLst>
          </p:cNvPr>
          <p:cNvSpPr txBox="1"/>
          <p:nvPr/>
        </p:nvSpPr>
        <p:spPr>
          <a:xfrm>
            <a:off x="1234248" y="2136338"/>
            <a:ext cx="9723503" cy="3693319"/>
          </a:xfrm>
          <a:prstGeom prst="rect">
            <a:avLst/>
          </a:prstGeom>
          <a:noFill/>
        </p:spPr>
        <p:txBody>
          <a:bodyPr wrap="square" rtlCol="0">
            <a:spAutoFit/>
          </a:bodyPr>
          <a:lstStyle/>
          <a:p>
            <a:r>
              <a:rPr kumimoji="1" lang="ja-JP" altLang="en-US" sz="2400" dirty="0"/>
              <a:t>・推定した販売価格でのクラスタリングと真の値を用いたクラスタリングに違いはあまりなかった。</a:t>
            </a:r>
            <a:endParaRPr kumimoji="1" lang="en-US" altLang="ja-JP" sz="2400" dirty="0"/>
          </a:p>
          <a:p>
            <a:endParaRPr lang="en-US" altLang="ja-JP" sz="2400" dirty="0"/>
          </a:p>
          <a:p>
            <a:r>
              <a:rPr kumimoji="1" lang="ja-JP" altLang="en-US" sz="2400" dirty="0"/>
              <a:t>・類似の動態を示している観測地を共有しない場合、</a:t>
            </a:r>
            <a:endParaRPr kumimoji="1" lang="en-US" altLang="ja-JP" sz="2400" dirty="0"/>
          </a:p>
          <a:p>
            <a:r>
              <a:rPr lang="en-US" altLang="ja-JP" sz="2400" dirty="0"/>
              <a:t>			</a:t>
            </a:r>
            <a:r>
              <a:rPr kumimoji="1" lang="ja-JP" altLang="en-US" sz="2400" dirty="0"/>
              <a:t>価格の推定は失敗した。</a:t>
            </a:r>
            <a:endParaRPr lang="en-US" altLang="ja-JP" sz="2400" dirty="0"/>
          </a:p>
          <a:p>
            <a:endParaRPr lang="en-US" altLang="ja-JP" sz="2400" dirty="0"/>
          </a:p>
          <a:p>
            <a:r>
              <a:rPr lang="ja-JP" altLang="en-US" sz="2400" dirty="0"/>
              <a:t>・国勢統計地区の販売数が希薄な場所を入力しても、</a:t>
            </a:r>
            <a:endParaRPr lang="en-US" altLang="ja-JP" sz="2400" dirty="0"/>
          </a:p>
          <a:p>
            <a:r>
              <a:rPr lang="en-US" altLang="ja-JP" sz="2400" dirty="0"/>
              <a:t>			</a:t>
            </a:r>
            <a:r>
              <a:rPr lang="ja-JP" altLang="en-US" sz="2400" dirty="0"/>
              <a:t>価格推定がうまく推定された。</a:t>
            </a:r>
          </a:p>
          <a:p>
            <a:endParaRPr lang="ja-JP" altLang="ja-JP" sz="2400" dirty="0"/>
          </a:p>
          <a:p>
            <a:endParaRPr kumimoji="1" lang="ja-JP" altLang="en-US" dirty="0"/>
          </a:p>
        </p:txBody>
      </p:sp>
    </p:spTree>
    <p:extLst>
      <p:ext uri="{BB962C8B-B14F-4D97-AF65-F5344CB8AC3E}">
        <p14:creationId xmlns:p14="http://schemas.microsoft.com/office/powerpoint/2010/main" val="272237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344B50E-44B9-4300-B2FE-EE6471E721DE}"/>
              </a:ext>
            </a:extLst>
          </p:cNvPr>
          <p:cNvSpPr>
            <a:spLocks noGrp="1"/>
          </p:cNvSpPr>
          <p:nvPr>
            <p:ph type="title"/>
          </p:nvPr>
        </p:nvSpPr>
        <p:spPr>
          <a:xfrm>
            <a:off x="318246" y="876115"/>
            <a:ext cx="4827494" cy="880968"/>
          </a:xfrm>
        </p:spPr>
        <p:txBody>
          <a:bodyPr>
            <a:normAutofit/>
          </a:bodyPr>
          <a:lstStyle/>
          <a:p>
            <a:r>
              <a:rPr kumimoji="1" lang="ja-JP" altLang="en-US" sz="2800" dirty="0"/>
              <a:t>考察及び、関心を持ったこと</a:t>
            </a:r>
          </a:p>
        </p:txBody>
      </p:sp>
      <p:sp>
        <p:nvSpPr>
          <p:cNvPr id="6" name="タイトル 1">
            <a:extLst>
              <a:ext uri="{FF2B5EF4-FFF2-40B4-BE49-F238E27FC236}">
                <a16:creationId xmlns="" xmlns:a16="http://schemas.microsoft.com/office/drawing/2014/main" id="{419EC422-B1EF-4D6C-ABE4-58A0AD969F0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3" name="テキスト ボックス 2">
            <a:extLst>
              <a:ext uri="{FF2B5EF4-FFF2-40B4-BE49-F238E27FC236}">
                <a16:creationId xmlns="" xmlns:a16="http://schemas.microsoft.com/office/drawing/2014/main" id="{9BC049F4-1B33-47A7-90F2-B48025EBD3F9}"/>
              </a:ext>
            </a:extLst>
          </p:cNvPr>
          <p:cNvSpPr txBox="1"/>
          <p:nvPr/>
        </p:nvSpPr>
        <p:spPr>
          <a:xfrm>
            <a:off x="1801906" y="2122211"/>
            <a:ext cx="7897906" cy="2708434"/>
          </a:xfrm>
          <a:prstGeom prst="rect">
            <a:avLst/>
          </a:prstGeom>
          <a:noFill/>
        </p:spPr>
        <p:txBody>
          <a:bodyPr wrap="square" rtlCol="0">
            <a:spAutoFit/>
          </a:bodyPr>
          <a:lstStyle/>
          <a:p>
            <a:r>
              <a:rPr kumimoji="1" lang="ja-JP" altLang="en-US" sz="2400" dirty="0"/>
              <a:t>今回の実験に犯罪率や気候、交通の利便さ</a:t>
            </a:r>
            <a:r>
              <a:rPr lang="ja-JP" altLang="en-US" sz="2400" dirty="0"/>
              <a:t>を</a:t>
            </a:r>
            <a:r>
              <a:rPr kumimoji="1" lang="ja-JP" altLang="en-US" sz="2400" dirty="0"/>
              <a:t>入れてクラスタリングすることで、価格推定の制度があがるのではないか。</a:t>
            </a:r>
            <a:endParaRPr lang="en-US" altLang="ja-JP" sz="2400" dirty="0"/>
          </a:p>
          <a:p>
            <a:endParaRPr kumimoji="1" lang="en-US" altLang="ja-JP" sz="2400" dirty="0"/>
          </a:p>
          <a:p>
            <a:endParaRPr kumimoji="1" lang="en-US" altLang="ja-JP" sz="2400" dirty="0"/>
          </a:p>
          <a:p>
            <a:endParaRPr lang="en-US" altLang="ja-JP" sz="3200" dirty="0"/>
          </a:p>
          <a:p>
            <a:endParaRPr lang="en-US" altLang="ja-JP" dirty="0"/>
          </a:p>
        </p:txBody>
      </p:sp>
    </p:spTree>
    <p:extLst>
      <p:ext uri="{BB962C8B-B14F-4D97-AF65-F5344CB8AC3E}">
        <p14:creationId xmlns:p14="http://schemas.microsoft.com/office/powerpoint/2010/main" val="239342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 xmlns:a16="http://schemas.microsoft.com/office/drawing/2014/main" id="{F3F3B520-78B7-4308-8120-01679DAB8E89}"/>
              </a:ext>
            </a:extLst>
          </p:cNvPr>
          <p:cNvSpPr>
            <a:spLocks noGrp="1"/>
          </p:cNvSpPr>
          <p:nvPr>
            <p:ph type="subTitle" idx="1"/>
          </p:nvPr>
        </p:nvSpPr>
        <p:spPr>
          <a:xfrm>
            <a:off x="3109728" y="2409264"/>
            <a:ext cx="9144000" cy="2039471"/>
          </a:xfrm>
        </p:spPr>
        <p:txBody>
          <a:bodyPr/>
          <a:lstStyle/>
          <a:p>
            <a:pPr algn="l"/>
            <a:r>
              <a:rPr lang="ja-JP" altLang="en-US" dirty="0"/>
              <a:t>調査</a:t>
            </a:r>
            <a:endParaRPr lang="en-US" altLang="ja-JP" dirty="0"/>
          </a:p>
          <a:p>
            <a:pPr algn="l"/>
            <a:r>
              <a:rPr lang="ja-JP" altLang="en-US" dirty="0"/>
              <a:t>院試</a:t>
            </a:r>
            <a:endParaRPr lang="en-US" altLang="ja-JP" dirty="0"/>
          </a:p>
          <a:p>
            <a:pPr algn="l"/>
            <a:r>
              <a:rPr lang="ja-JP" altLang="en-US" dirty="0"/>
              <a:t>強化学習についての勉強</a:t>
            </a:r>
            <a:endParaRPr lang="en-US" altLang="ja-JP" dirty="0"/>
          </a:p>
          <a:p>
            <a:pPr algn="l"/>
            <a:endParaRPr kumimoji="1" lang="ja-JP" altLang="en-US" dirty="0"/>
          </a:p>
        </p:txBody>
      </p:sp>
      <p:sp>
        <p:nvSpPr>
          <p:cNvPr id="5" name="タイトル 1">
            <a:extLst>
              <a:ext uri="{FF2B5EF4-FFF2-40B4-BE49-F238E27FC236}">
                <a16:creationId xmlns="" xmlns:a16="http://schemas.microsoft.com/office/drawing/2014/main" id="{4ED85973-D08A-4D4C-BBDF-D0641A86BA76}"/>
              </a:ext>
            </a:extLst>
          </p:cNvPr>
          <p:cNvSpPr txBox="1">
            <a:spLocks/>
          </p:cNvSpPr>
          <p:nvPr/>
        </p:nvSpPr>
        <p:spPr>
          <a:xfrm>
            <a:off x="758536" y="153936"/>
            <a:ext cx="10674927" cy="13597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What I should do this week</a:t>
            </a:r>
            <a:endParaRPr lang="ja-JP" altLang="en-US" dirty="0"/>
          </a:p>
        </p:txBody>
      </p:sp>
    </p:spTree>
    <p:extLst>
      <p:ext uri="{BB962C8B-B14F-4D97-AF65-F5344CB8AC3E}">
        <p14:creationId xmlns:p14="http://schemas.microsoft.com/office/powerpoint/2010/main" val="31749072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262</Words>
  <Application>Microsoft Macintosh PowerPoint</Application>
  <PresentationFormat>ワイド画面</PresentationFormat>
  <Paragraphs>57</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Calibri</vt:lpstr>
      <vt:lpstr>ＭＳ Ｐゴシック</vt:lpstr>
      <vt:lpstr>游ゴシック</vt:lpstr>
      <vt:lpstr>游ゴシック Light</vt:lpstr>
      <vt:lpstr>Arial</vt:lpstr>
      <vt:lpstr>Office テーマ</vt:lpstr>
      <vt:lpstr>What I did last week.</vt:lpstr>
      <vt:lpstr>論文調査</vt:lpstr>
      <vt:lpstr>ACHIEVING A HYPERLOCAL HOUSING PRICE INDEX: OVERCOMING DATA SPARSITY BY BAYESIAN DYNAMICAL MODELING OF MULTIPLE DATA STREAMS   By You Ren, Emily B. Fox, and Andrew Bruce  eprint arXiv May 2015   URL: https://arxiv.org/pdf/1505.01164.pdf   </vt:lpstr>
      <vt:lpstr>既存の価値推定</vt:lpstr>
      <vt:lpstr>手法のポイント</vt:lpstr>
      <vt:lpstr>結果</vt:lpstr>
      <vt:lpstr>考察及び、関心を持ったこと</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服部 凌典</cp:lastModifiedBy>
  <cp:revision>66</cp:revision>
  <dcterms:created xsi:type="dcterms:W3CDTF">2018-04-08T01:17:38Z</dcterms:created>
  <dcterms:modified xsi:type="dcterms:W3CDTF">2018-05-26T10:22:39Z</dcterms:modified>
</cp:coreProperties>
</file>