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2"/>
  </p:notesMasterIdLst>
  <p:sldIdLst>
    <p:sldId id="257" r:id="rId3"/>
    <p:sldId id="274" r:id="rId4"/>
    <p:sldId id="285" r:id="rId5"/>
    <p:sldId id="320" r:id="rId6"/>
    <p:sldId id="297" r:id="rId7"/>
    <p:sldId id="299" r:id="rId8"/>
    <p:sldId id="289" r:id="rId9"/>
    <p:sldId id="302" r:id="rId10"/>
    <p:sldId id="31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9C"/>
    <a:srgbClr val="404040"/>
    <a:srgbClr val="2C3038"/>
    <a:srgbClr val="D3D4D9"/>
    <a:srgbClr val="9B45DE"/>
    <a:srgbClr val="8D3FC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1"/>
    <p:restoredTop sz="92950"/>
  </p:normalViewPr>
  <p:slideViewPr>
    <p:cSldViewPr snapToGrid="0" snapToObjects="1">
      <p:cViewPr>
        <p:scale>
          <a:sx n="76" d="100"/>
          <a:sy n="76" d="100"/>
        </p:scale>
        <p:origin x="2216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B118-00BA-0E4C-8D74-56CEE9E15B55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F479A-E5E6-D444-B758-4F1077A3D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3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76827f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76827f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98e02a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98e02a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35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14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83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31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22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8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5a23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5a23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165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7167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5869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カスタムのレイアウト">
  <p:cSld name="カスタムのレイアウト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6142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0173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4543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0107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571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6087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01628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332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990200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0928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805500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941930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24451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カスタムのレイアウト">
  <p:cSld name="カスタムのレイアウト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9560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7507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80520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9803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6376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9055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65546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4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5843445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293195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hyperlink" Target="http://www.grantjenks.com/wiki/_media/ideas:simple_fast_algorithms_for_the_editing_distance_between_tree_and_related_problem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 rot="-871">
            <a:off x="649628" y="2542040"/>
            <a:ext cx="10937476" cy="1615886"/>
          </a:xfrm>
          <a:custGeom>
            <a:avLst/>
            <a:gdLst>
              <a:gd name="connsiteX0" fmla="*/ 0 w 10937476"/>
              <a:gd name="connsiteY0" fmla="*/ 167745 h 1615886"/>
              <a:gd name="connsiteX1" fmla="*/ 167745 w 10937476"/>
              <a:gd name="connsiteY1" fmla="*/ 0 h 1615886"/>
              <a:gd name="connsiteX2" fmla="*/ 10769731 w 10937476"/>
              <a:gd name="connsiteY2" fmla="*/ 0 h 1615886"/>
              <a:gd name="connsiteX3" fmla="*/ 10937476 w 10937476"/>
              <a:gd name="connsiteY3" fmla="*/ 167745 h 1615886"/>
              <a:gd name="connsiteX4" fmla="*/ 10937476 w 10937476"/>
              <a:gd name="connsiteY4" fmla="*/ 1448141 h 1615886"/>
              <a:gd name="connsiteX5" fmla="*/ 10769731 w 10937476"/>
              <a:gd name="connsiteY5" fmla="*/ 1615886 h 1615886"/>
              <a:gd name="connsiteX6" fmla="*/ 167745 w 10937476"/>
              <a:gd name="connsiteY6" fmla="*/ 1615886 h 1615886"/>
              <a:gd name="connsiteX7" fmla="*/ 0 w 10937476"/>
              <a:gd name="connsiteY7" fmla="*/ 1448141 h 1615886"/>
              <a:gd name="connsiteX8" fmla="*/ 0 w 10937476"/>
              <a:gd name="connsiteY8" fmla="*/ 167745 h 16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37476" h="1615886" fill="none" extrusionOk="0">
                <a:moveTo>
                  <a:pt x="0" y="167745"/>
                </a:moveTo>
                <a:cubicBezTo>
                  <a:pt x="-11026" y="73319"/>
                  <a:pt x="79805" y="3846"/>
                  <a:pt x="167745" y="0"/>
                </a:cubicBezTo>
                <a:cubicBezTo>
                  <a:pt x="5128082" y="130954"/>
                  <a:pt x="7225325" y="43574"/>
                  <a:pt x="10769731" y="0"/>
                </a:cubicBezTo>
                <a:cubicBezTo>
                  <a:pt x="10871582" y="14184"/>
                  <a:pt x="10943181" y="82090"/>
                  <a:pt x="10937476" y="167745"/>
                </a:cubicBezTo>
                <a:cubicBezTo>
                  <a:pt x="11028901" y="316336"/>
                  <a:pt x="10903860" y="1224056"/>
                  <a:pt x="10937476" y="1448141"/>
                </a:cubicBezTo>
                <a:cubicBezTo>
                  <a:pt x="10919226" y="1543781"/>
                  <a:pt x="10849245" y="1606827"/>
                  <a:pt x="10769731" y="1615886"/>
                </a:cubicBezTo>
                <a:cubicBezTo>
                  <a:pt x="6923757" y="1771083"/>
                  <a:pt x="5147545" y="1778906"/>
                  <a:pt x="167745" y="1615886"/>
                </a:cubicBezTo>
                <a:cubicBezTo>
                  <a:pt x="75378" y="1612155"/>
                  <a:pt x="-12598" y="1548140"/>
                  <a:pt x="0" y="1448141"/>
                </a:cubicBezTo>
                <a:cubicBezTo>
                  <a:pt x="-47657" y="916742"/>
                  <a:pt x="-78726" y="300225"/>
                  <a:pt x="0" y="167745"/>
                </a:cubicBezTo>
                <a:close/>
              </a:path>
              <a:path w="10937476" h="1615886" stroke="0" extrusionOk="0">
                <a:moveTo>
                  <a:pt x="0" y="167745"/>
                </a:moveTo>
                <a:cubicBezTo>
                  <a:pt x="-8214" y="70036"/>
                  <a:pt x="65785" y="3497"/>
                  <a:pt x="167745" y="0"/>
                </a:cubicBezTo>
                <a:cubicBezTo>
                  <a:pt x="4881939" y="132882"/>
                  <a:pt x="8772549" y="-84951"/>
                  <a:pt x="10769731" y="0"/>
                </a:cubicBezTo>
                <a:cubicBezTo>
                  <a:pt x="10860607" y="1726"/>
                  <a:pt x="10937262" y="76286"/>
                  <a:pt x="10937476" y="167745"/>
                </a:cubicBezTo>
                <a:cubicBezTo>
                  <a:pt x="10964578" y="395987"/>
                  <a:pt x="10893433" y="1268177"/>
                  <a:pt x="10937476" y="1448141"/>
                </a:cubicBezTo>
                <a:cubicBezTo>
                  <a:pt x="10946507" y="1541855"/>
                  <a:pt x="10866290" y="1607827"/>
                  <a:pt x="10769731" y="1615886"/>
                </a:cubicBezTo>
                <a:cubicBezTo>
                  <a:pt x="6677819" y="1703525"/>
                  <a:pt x="3368623" y="1543207"/>
                  <a:pt x="167745" y="1615886"/>
                </a:cubicBezTo>
                <a:cubicBezTo>
                  <a:pt x="74162" y="1606918"/>
                  <a:pt x="-8412" y="1552475"/>
                  <a:pt x="0" y="1448141"/>
                </a:cubicBezTo>
                <a:cubicBezTo>
                  <a:pt x="61359" y="1042044"/>
                  <a:pt x="-65734" y="647747"/>
                  <a:pt x="0" y="167745"/>
                </a:cubicBezTo>
                <a:close/>
              </a:path>
            </a:pathLst>
          </a:custGeom>
          <a:solidFill>
            <a:srgbClr val="3BCC9C"/>
          </a:solidFill>
          <a:ln w="76200">
            <a:noFill/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36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ソースコードの構文木表現による</a:t>
            </a:r>
            <a:br>
              <a:rPr lang="ja-JP" altLang="en-US" sz="36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36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構造類似性を用いた自動関数生成方式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 rot="147">
            <a:off x="1443396" y="4692533"/>
            <a:ext cx="9350000" cy="79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ts val="4000"/>
              </a:lnSpc>
            </a:pPr>
            <a:r>
              <a:rPr lang="ja-JP" altLang="en-US" sz="2667" u="sng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北</a:t>
            </a:r>
            <a:r>
              <a:rPr lang="en-US" altLang="ja-JP" sz="2667" u="sng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r>
              <a:rPr lang="ja-JP" altLang="en-US" sz="2667" u="sng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椋太</a:t>
            </a: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　岡田龍太郎　峰松彩子　中西</a:t>
            </a:r>
            <a:r>
              <a:rPr lang="en-US" altLang="ja-JP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崇文</a:t>
            </a:r>
            <a:br>
              <a:rPr lang="en-US" altLang="ja-JP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26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武蔵野大学データサイエンス学部　</a:t>
            </a:r>
            <a:r>
              <a:rPr lang="en" altLang="ja-JP" sz="2667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TransMedia Tech Lab</a:t>
            </a:r>
            <a:endParaRPr sz="2667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5398000" y="746481"/>
            <a:ext cx="1440800" cy="1382800"/>
          </a:xfrm>
          <a:prstGeom prst="wedgeEllipseCallout">
            <a:avLst>
              <a:gd name="adj1" fmla="val 211"/>
              <a:gd name="adj2" fmla="val 72823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kumimoji="0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000EC6-F42D-CA41-A1BD-119547D3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48" y="868129"/>
            <a:ext cx="1139504" cy="113950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5C0E79-EC33-B641-B736-8549BBFA5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1</a:t>
            </a:fld>
            <a:endParaRPr lang="j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1022733" y="1901500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1810333" y="1732400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810333" y="2637534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810333" y="3542668"/>
            <a:ext cx="6234800" cy="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ja-JP" altLang="en-US" sz="2933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endParaRPr sz="2933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022733" y="2804334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022733" y="3758001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FAA58695-4033-D14E-815D-1FDC3B1ED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067" y="477033"/>
            <a:ext cx="1578515" cy="858400"/>
          </a:xfrm>
          <a:prstGeom prst="rect">
            <a:avLst/>
          </a:prstGeom>
          <a:solidFill>
            <a:srgbClr val="2E3037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 sz="4800">
                <a:solidFill>
                  <a:srgbClr val="FFFFFF"/>
                </a:solidFill>
                <a:highlight>
                  <a:srgbClr val="2E3037"/>
                </a:highlight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目次</a:t>
            </a:r>
            <a:endParaRPr sz="4800" dirty="0">
              <a:solidFill>
                <a:srgbClr val="FFFFFF"/>
              </a:solidFill>
              <a:highlight>
                <a:srgbClr val="2E3037"/>
              </a:highlight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9" name="Google Shape;220;p32">
            <a:extLst>
              <a:ext uri="{FF2B5EF4-FFF2-40B4-BE49-F238E27FC236}">
                <a16:creationId xmlns:a16="http://schemas.microsoft.com/office/drawing/2014/main" id="{0E75F373-CBA7-1249-A331-5B73B8F24AEC}"/>
              </a:ext>
            </a:extLst>
          </p:cNvPr>
          <p:cNvSpPr txBox="1">
            <a:spLocks/>
          </p:cNvSpPr>
          <p:nvPr/>
        </p:nvSpPr>
        <p:spPr>
          <a:xfrm>
            <a:off x="1810333" y="4518858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まとめ</a:t>
            </a:r>
          </a:p>
        </p:txBody>
      </p:sp>
      <p:sp>
        <p:nvSpPr>
          <p:cNvPr id="10" name="Google Shape;221;p32">
            <a:extLst>
              <a:ext uri="{FF2B5EF4-FFF2-40B4-BE49-F238E27FC236}">
                <a16:creationId xmlns:a16="http://schemas.microsoft.com/office/drawing/2014/main" id="{941B2F71-C58D-4446-A8D6-EB48ABBC42D6}"/>
              </a:ext>
            </a:extLst>
          </p:cNvPr>
          <p:cNvSpPr txBox="1">
            <a:spLocks/>
          </p:cNvSpPr>
          <p:nvPr/>
        </p:nvSpPr>
        <p:spPr>
          <a:xfrm>
            <a:off x="1810333" y="5423992"/>
            <a:ext cx="6234800" cy="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2933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今後の展望</a:t>
            </a:r>
          </a:p>
        </p:txBody>
      </p:sp>
      <p:sp>
        <p:nvSpPr>
          <p:cNvPr id="11" name="Google Shape;222;p32">
            <a:extLst>
              <a:ext uri="{FF2B5EF4-FFF2-40B4-BE49-F238E27FC236}">
                <a16:creationId xmlns:a16="http://schemas.microsoft.com/office/drawing/2014/main" id="{C7660D0B-B4C6-5B42-BC45-6DB384BAA082}"/>
              </a:ext>
            </a:extLst>
          </p:cNvPr>
          <p:cNvSpPr/>
          <p:nvPr/>
        </p:nvSpPr>
        <p:spPr>
          <a:xfrm>
            <a:off x="1022733" y="4685658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F3F3F3"/>
              </a:solidFill>
            </a:endParaRPr>
          </a:p>
        </p:txBody>
      </p:sp>
      <p:sp>
        <p:nvSpPr>
          <p:cNvPr id="12" name="Google Shape;223;p32">
            <a:extLst>
              <a:ext uri="{FF2B5EF4-FFF2-40B4-BE49-F238E27FC236}">
                <a16:creationId xmlns:a16="http://schemas.microsoft.com/office/drawing/2014/main" id="{09CB06A4-5E75-E045-ABCC-3EB44B105A20}"/>
              </a:ext>
            </a:extLst>
          </p:cNvPr>
          <p:cNvSpPr/>
          <p:nvPr/>
        </p:nvSpPr>
        <p:spPr>
          <a:xfrm>
            <a:off x="1022733" y="5639325"/>
            <a:ext cx="312000" cy="315200"/>
          </a:xfrm>
          <a:prstGeom prst="wedgeEllipseCallout">
            <a:avLst>
              <a:gd name="adj1" fmla="val 75361"/>
              <a:gd name="adj2" fmla="val 1719"/>
            </a:avLst>
          </a:prstGeom>
          <a:solidFill>
            <a:srgbClr val="3BCC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3F3F3">
                  <a:alpha val="50000"/>
                </a:srgb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133332-C9D5-B545-BAF5-4FDEBAE20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2</a:t>
            </a:fld>
            <a:endParaRPr lang="j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972800" y="2814600"/>
            <a:ext cx="11286000" cy="1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0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ソフトウェアの利用分野拡大・大規模化</a:t>
            </a: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1066785" lvl="1" indent="-457200">
              <a:lnSpc>
                <a:spcPct val="100000"/>
              </a:lnSpc>
              <a:buClr>
                <a:srgbClr val="3BCC9C"/>
              </a:buClr>
              <a:buFont typeface="Wingdings" pitchFamily="2" charset="2"/>
              <a:buChar char="Ø"/>
            </a:pPr>
            <a:r>
              <a:rPr lang="ja-JP" altLang="en-US" sz="20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不具合や故障が社会的な問題になることが増加</a:t>
            </a: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609585" lvl="1" indent="0">
              <a:lnSpc>
                <a:spcPct val="100000"/>
              </a:lnSpc>
              <a:buClr>
                <a:srgbClr val="3BCC9C"/>
              </a:buClr>
              <a:buNone/>
            </a:pPr>
            <a:endParaRPr lang="ja-JP" altLang="en-US" sz="200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0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ソフトウェア開発ライフサイクルにおいて、保守のコストが占める割合が高い</a:t>
            </a: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1066785" lvl="1" indent="-457200">
              <a:lnSpc>
                <a:spcPct val="100000"/>
              </a:lnSpc>
              <a:buClr>
                <a:srgbClr val="3BCC9C"/>
              </a:buClr>
              <a:buFont typeface="Wingdings" pitchFamily="2" charset="2"/>
              <a:buChar char="Ø"/>
            </a:pPr>
            <a:r>
              <a:rPr lang="ja-JP" altLang="en-US" sz="2067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保守作業の効率化が重要な課題となっている</a:t>
            </a:r>
            <a:endParaRPr lang="en-US" altLang="ja-JP" sz="2067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15D0FF-54DA-A343-A8A1-581E889894EB}"/>
              </a:ext>
            </a:extLst>
          </p:cNvPr>
          <p:cNvCxnSpPr>
            <a:cxnSpLocks/>
          </p:cNvCxnSpPr>
          <p:nvPr/>
        </p:nvCxnSpPr>
        <p:spPr>
          <a:xfrm>
            <a:off x="2548647" y="3636507"/>
            <a:ext cx="4591455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0BC26D4-A754-3644-B4B0-44EA482AF9B5}"/>
              </a:ext>
            </a:extLst>
          </p:cNvPr>
          <p:cNvCxnSpPr>
            <a:cxnSpLocks/>
          </p:cNvCxnSpPr>
          <p:nvPr/>
        </p:nvCxnSpPr>
        <p:spPr>
          <a:xfrm>
            <a:off x="3151794" y="5903158"/>
            <a:ext cx="3657568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DE73250-7096-B648-B200-F67D788C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3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2012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972800" y="2814600"/>
            <a:ext cx="11286000" cy="1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0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プログラムの構造を理解し、修正する必要があり、メンテナンスの多くを占める</a:t>
            </a: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endParaRPr lang="ja-JP" altLang="en-US" sz="200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0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これらの作業効率を下げている一因として、コードクローンがある</a:t>
            </a: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0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不具合が発見された場合、そのコードクローンすべてについて検査・修正が必要</a:t>
            </a:r>
            <a:endParaRPr lang="en-US" altLang="ja-JP" sz="20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研究背景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glow rad="101600">
                  <a:srgbClr val="78909C">
                    <a:satMod val="175000"/>
                    <a:alpha val="40000"/>
                  </a:srgb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0BC26D4-A754-3644-B4B0-44EA482AF9B5}"/>
              </a:ext>
            </a:extLst>
          </p:cNvPr>
          <p:cNvCxnSpPr>
            <a:cxnSpLocks/>
          </p:cNvCxnSpPr>
          <p:nvPr/>
        </p:nvCxnSpPr>
        <p:spPr>
          <a:xfrm>
            <a:off x="7561222" y="4716384"/>
            <a:ext cx="1855153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DE73250-7096-B648-B200-F67D788C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B6C0AF-48E9-2E4D-B63C-0671BAC130C4}"/>
              </a:ext>
            </a:extLst>
          </p:cNvPr>
          <p:cNvSpPr txBox="1"/>
          <p:nvPr/>
        </p:nvSpPr>
        <p:spPr>
          <a:xfrm>
            <a:off x="4879211" y="4804594"/>
            <a:ext cx="678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39">
              <a:buClr>
                <a:srgbClr val="3BCC9C"/>
              </a:buClr>
            </a:pPr>
            <a:r>
              <a:rPr lang="ja-JP" altLang="en-US" sz="16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コードクローン</a:t>
            </a:r>
            <a:r>
              <a:rPr lang="en-US" altLang="ja-JP" sz="16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: </a:t>
            </a:r>
            <a:r>
              <a:rPr lang="ja-JP" altLang="en-US" sz="16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ソースコード中の一部分</a:t>
            </a:r>
            <a:r>
              <a:rPr lang="en-US" altLang="ja-JP" sz="16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(</a:t>
            </a:r>
            <a:r>
              <a:rPr lang="ja-JP" altLang="en-US" sz="16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コード片</a:t>
            </a:r>
            <a:r>
              <a:rPr lang="en-US" altLang="ja-JP" sz="16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)</a:t>
            </a:r>
            <a:r>
              <a:rPr lang="ja-JP" altLang="en-US" sz="16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のうち、</a:t>
            </a:r>
            <a:endParaRPr lang="en-US" altLang="ja-JP" sz="1600" b="1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609539">
              <a:buClr>
                <a:srgbClr val="3BCC9C"/>
              </a:buClr>
            </a:pPr>
            <a:r>
              <a:rPr lang="en-US" altLang="ja-JP" sz="16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		</a:t>
            </a:r>
            <a:r>
              <a:rPr lang="ja-JP" altLang="en-US" sz="16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</a:t>
            </a:r>
            <a:r>
              <a:rPr lang="en-US" altLang="ja-JP" sz="16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   </a:t>
            </a:r>
            <a:r>
              <a:rPr lang="ja-JP" altLang="en-US" sz="16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類似または一致したコード片が存在するもの</a:t>
            </a:r>
            <a:endParaRPr lang="en-US" altLang="ja-JP" sz="1600" b="1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5724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338600" y="2293316"/>
            <a:ext cx="9320000" cy="1439600"/>
          </a:xfrm>
          <a:prstGeom prst="roundRect">
            <a:avLst>
              <a:gd name="adj" fmla="val 9609"/>
            </a:avLst>
          </a:prstGeom>
          <a:solidFill>
            <a:srgbClr val="3BCC9C"/>
          </a:solidFill>
        </p:spPr>
        <p:txBody>
          <a:bodyPr spcFirstLastPara="1" wrap="square" lIns="121900" tIns="0" rIns="121900" bIns="251999" anchor="ctr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2133"/>
              </a:spcBef>
              <a:buClr>
                <a:srgbClr val="3BCC9C"/>
              </a:buClr>
            </a:pPr>
            <a:r>
              <a:rPr lang="ja-JP" altLang="en-US" sz="2800" b="1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ソースコードの構文木表現による</a:t>
            </a:r>
            <a:br>
              <a:rPr lang="ja-JP" altLang="en-US" sz="2800" b="1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</a:br>
            <a:r>
              <a:rPr lang="ja-JP" altLang="en-US" sz="2800" b="1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構造類似性を用いた自動関数生成方式の実現</a:t>
            </a:r>
            <a:endParaRPr lang="en-US" altLang="ja-JP" sz="2800" b="1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研究目的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16C9EBA-9103-8944-9007-6675E6488B5D}"/>
              </a:ext>
            </a:extLst>
          </p:cNvPr>
          <p:cNvSpPr txBox="1">
            <a:spLocks/>
          </p:cNvSpPr>
          <p:nvPr/>
        </p:nvSpPr>
        <p:spPr>
          <a:xfrm>
            <a:off x="2338600" y="3429000"/>
            <a:ext cx="9320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コードクローンを検出し、関数を生成する</a:t>
            </a:r>
            <a:endParaRPr kumimoji="0" lang="en-US" altLang="ja-JP" sz="2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endParaRPr kumimoji="0" lang="en-US" altLang="ja-JP" sz="2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→</a:t>
            </a:r>
            <a:r>
              <a:rPr kumimoji="0" lang="en-US" altLang="ja-JP" sz="24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ja-JP" altLang="en-US" sz="2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コードクローンを再利用可能な関数に変換し、</a:t>
            </a:r>
            <a:endParaRPr kumimoji="0" lang="en-US" altLang="ja-JP" sz="2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>
              <a:lnSpc>
                <a:spcPts val="16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　</a:t>
            </a:r>
            <a:r>
              <a:rPr kumimoji="0" lang="en-US" altLang="ja-JP" sz="2400" kern="0" dirty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 </a:t>
            </a:r>
            <a:r>
              <a:rPr kumimoji="0" lang="ja-JP" altLang="en-US" sz="2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保守性の高いソースコードに</a:t>
            </a:r>
            <a:endParaRPr kumimoji="0" lang="en-US" altLang="ja-JP" sz="24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B084A86-82CA-104E-81B9-0EE9683EDDFF}"/>
              </a:ext>
            </a:extLst>
          </p:cNvPr>
          <p:cNvCxnSpPr>
            <a:cxnSpLocks/>
          </p:cNvCxnSpPr>
          <p:nvPr/>
        </p:nvCxnSpPr>
        <p:spPr>
          <a:xfrm>
            <a:off x="2443057" y="4645360"/>
            <a:ext cx="5825454" cy="0"/>
          </a:xfrm>
          <a:prstGeom prst="line">
            <a:avLst/>
          </a:prstGeom>
          <a:ln w="12700">
            <a:solidFill>
              <a:srgbClr val="3BC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1B72EB-8BC2-8A4B-950F-23A6681D4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5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46507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FCB060-5019-2047-9B60-ABD44E160E5E}"/>
              </a:ext>
            </a:extLst>
          </p:cNvPr>
          <p:cNvSpPr/>
          <p:nvPr/>
        </p:nvSpPr>
        <p:spPr>
          <a:xfrm>
            <a:off x="1552551" y="2375396"/>
            <a:ext cx="10109860" cy="4104627"/>
          </a:xfrm>
          <a:prstGeom prst="roundRect">
            <a:avLst/>
          </a:prstGeom>
          <a:solidFill>
            <a:srgbClr val="3BC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338600" y="853716"/>
            <a:ext cx="7514800" cy="14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6000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lang="en-US" altLang="ja-JP" sz="3200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lang="en-US" altLang="ja-JP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lang="ja-JP" altLang="en-US" b="1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システム全体像</a:t>
            </a:r>
            <a:r>
              <a:rPr lang="en-US" altLang="ja-JP" b="1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– </a:t>
            </a:r>
            <a:endParaRPr sz="6000" b="1" dirty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0188CCDC-CCB8-4742-AF4A-C6295BFA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11" y="2293316"/>
            <a:ext cx="9853400" cy="43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8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F23078-98B5-AD47-AF53-0813D5FBC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7</a:t>
            </a:fld>
            <a:endParaRPr lang="ja" altLang="en-US"/>
          </a:p>
        </p:txBody>
      </p:sp>
      <p:sp>
        <p:nvSpPr>
          <p:cNvPr id="16" name="Google Shape;65;p15">
            <a:extLst>
              <a:ext uri="{FF2B5EF4-FFF2-40B4-BE49-F238E27FC236}">
                <a16:creationId xmlns:a16="http://schemas.microsoft.com/office/drawing/2014/main" id="{A870F6F8-7F7F-B946-B6D9-5C01C2FB00DD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kumimoji="0" lang="ja-JP" altLang="en-US" sz="32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構文解析機能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– </a:t>
            </a:r>
            <a:endParaRPr kumimoji="0" lang="ja-JP" altLang="en-US" sz="6000" b="1" kern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19" name="Google Shape;220;p32">
            <a:extLst>
              <a:ext uri="{FF2B5EF4-FFF2-40B4-BE49-F238E27FC236}">
                <a16:creationId xmlns:a16="http://schemas.microsoft.com/office/drawing/2014/main" id="{865FE56E-6070-8A46-8287-76F299688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4040" y="3740152"/>
            <a:ext cx="2065678" cy="26629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ja-JP" altLang="en-US" sz="140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ソースコード</a:t>
            </a:r>
            <a:endParaRPr sz="140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20" name="Google Shape;66;p15">
            <a:extLst>
              <a:ext uri="{FF2B5EF4-FFF2-40B4-BE49-F238E27FC236}">
                <a16:creationId xmlns:a16="http://schemas.microsoft.com/office/drawing/2014/main" id="{CEAE5AE9-4B02-CF4C-A04D-32247C202948}"/>
              </a:ext>
            </a:extLst>
          </p:cNvPr>
          <p:cNvSpPr txBox="1">
            <a:spLocks/>
          </p:cNvSpPr>
          <p:nvPr/>
        </p:nvSpPr>
        <p:spPr>
          <a:xfrm>
            <a:off x="3695958" y="4331150"/>
            <a:ext cx="2641843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&lt;class '_ast.Module'&gt;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&lt;class '_ast.Expr'&gt;: 4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&lt;class '_ast.Call'&gt;: 4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    &lt;class '_ast.Name'&gt;: 4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kumimoji="0" lang="en" altLang="ja" sz="5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            &lt;class '_ast.Load'&gt;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︙</a:t>
            </a:r>
          </a:p>
        </p:txBody>
      </p:sp>
      <p:sp>
        <p:nvSpPr>
          <p:cNvPr id="21" name="Google Shape;66;p15">
            <a:extLst>
              <a:ext uri="{FF2B5EF4-FFF2-40B4-BE49-F238E27FC236}">
                <a16:creationId xmlns:a16="http://schemas.microsoft.com/office/drawing/2014/main" id="{995FC860-8561-184C-B00A-C66649FDC61C}"/>
              </a:ext>
            </a:extLst>
          </p:cNvPr>
          <p:cNvSpPr txBox="1">
            <a:spLocks/>
          </p:cNvSpPr>
          <p:nvPr/>
        </p:nvSpPr>
        <p:spPr>
          <a:xfrm>
            <a:off x="3695958" y="2861346"/>
            <a:ext cx="2641843" cy="87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3BCC9C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def HelloWorld():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    print("Hello world!")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kumimoji="0" lang="en" altLang="ja" sz="700" kern="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  <a:sym typeface="Georg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kumimoji="0" lang="en" altLang="ja" sz="700" kern="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  <a:sym typeface="Georgia"/>
              </a:rPr>
              <a:t>HelloWorld()</a:t>
            </a:r>
          </a:p>
        </p:txBody>
      </p:sp>
      <p:pic>
        <p:nvPicPr>
          <p:cNvPr id="25" name="図 24" descr="ダイアグラム&#10;&#10;自動的に生成された説明">
            <a:extLst>
              <a:ext uri="{FF2B5EF4-FFF2-40B4-BE49-F238E27FC236}">
                <a16:creationId xmlns:a16="http://schemas.microsoft.com/office/drawing/2014/main" id="{A103BCEB-A884-CC4C-821A-3686B29B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927" y="2643622"/>
            <a:ext cx="1822450" cy="2583000"/>
          </a:xfrm>
          <a:prstGeom prst="rect">
            <a:avLst/>
          </a:prstGeom>
          <a:ln w="38100">
            <a:solidFill>
              <a:srgbClr val="3BCC9C"/>
            </a:solidFill>
          </a:ln>
        </p:spPr>
      </p:pic>
      <p:sp>
        <p:nvSpPr>
          <p:cNvPr id="36" name="Google Shape;220;p32">
            <a:extLst>
              <a:ext uri="{FF2B5EF4-FFF2-40B4-BE49-F238E27FC236}">
                <a16:creationId xmlns:a16="http://schemas.microsoft.com/office/drawing/2014/main" id="{EEAB9D23-1B88-BB43-9391-33CD9DDC501A}"/>
              </a:ext>
            </a:extLst>
          </p:cNvPr>
          <p:cNvSpPr txBox="1">
            <a:spLocks/>
          </p:cNvSpPr>
          <p:nvPr/>
        </p:nvSpPr>
        <p:spPr>
          <a:xfrm>
            <a:off x="3948978" y="5226622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構文解析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E532257-0A22-8641-9D27-B52E66800E7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016879" y="4006450"/>
            <a:ext cx="1" cy="32470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20;p32">
            <a:extLst>
              <a:ext uri="{FF2B5EF4-FFF2-40B4-BE49-F238E27FC236}">
                <a16:creationId xmlns:a16="http://schemas.microsoft.com/office/drawing/2014/main" id="{ACF36B80-C0A7-FC48-8B99-E1096DAF1E47}"/>
              </a:ext>
            </a:extLst>
          </p:cNvPr>
          <p:cNvSpPr txBox="1">
            <a:spLocks/>
          </p:cNvSpPr>
          <p:nvPr/>
        </p:nvSpPr>
        <p:spPr>
          <a:xfrm>
            <a:off x="7915313" y="5237998"/>
            <a:ext cx="2065678" cy="2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kumimoji="0" lang="ja-JP" altLang="en-US" sz="14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構文木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125CC16-442B-B74C-8BA7-62EDF6AAD5D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37801" y="4770553"/>
            <a:ext cx="1699126" cy="0"/>
          </a:xfrm>
          <a:prstGeom prst="line">
            <a:avLst/>
          </a:prstGeom>
          <a:ln w="38100">
            <a:solidFill>
              <a:srgbClr val="3BCC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6;p15">
            <a:extLst>
              <a:ext uri="{FF2B5EF4-FFF2-40B4-BE49-F238E27FC236}">
                <a16:creationId xmlns:a16="http://schemas.microsoft.com/office/drawing/2014/main" id="{AD35C74A-D344-E840-A3A1-97C1EA031691}"/>
              </a:ext>
            </a:extLst>
          </p:cNvPr>
          <p:cNvSpPr txBox="1">
            <a:spLocks/>
          </p:cNvSpPr>
          <p:nvPr/>
        </p:nvSpPr>
        <p:spPr>
          <a:xfrm>
            <a:off x="1258402" y="2637686"/>
            <a:ext cx="2437555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ソースコード</a:t>
            </a: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構文解析</a:t>
            </a: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0" indent="0" algn="ctr">
              <a:lnSpc>
                <a:spcPct val="150000"/>
              </a:lnSpc>
              <a:spcBef>
                <a:spcPts val="2133"/>
              </a:spcBef>
              <a:buClr>
                <a:srgbClr val="3BCC9C"/>
              </a:buClr>
              <a:buNone/>
            </a:pPr>
            <a:r>
              <a:rPr kumimoji="0" lang="ja-JP" altLang="en-US" sz="20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構文木</a:t>
            </a:r>
            <a:endParaRPr kumimoji="0" lang="en-US" altLang="ja-JP" sz="20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40969805-8D5E-A445-877F-4BD6315A9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036" y="3437786"/>
            <a:ext cx="253999" cy="55268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B91775C-FC98-1B4B-95A2-90819F5F0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036" y="4173346"/>
            <a:ext cx="253999" cy="55268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4837F2-52C3-C94A-8988-10BE7B2FF3DB}"/>
              </a:ext>
            </a:extLst>
          </p:cNvPr>
          <p:cNvSpPr txBox="1"/>
          <p:nvPr/>
        </p:nvSpPr>
        <p:spPr>
          <a:xfrm>
            <a:off x="10128043" y="2759955"/>
            <a:ext cx="31041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ノードの保有情報</a:t>
            </a:r>
            <a:endParaRPr kumimoji="1" lang="en-US" altLang="ja-JP" sz="16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抽象文法名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ノード属性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要素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親</a:t>
            </a:r>
            <a:endParaRPr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子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深さ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行番号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列番号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葉との距離</a:t>
            </a:r>
            <a:endParaRPr kumimoji="1" lang="en-US" altLang="ja-JP" sz="1400" dirty="0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6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91DB80DF-CC0F-BF40-96C5-5EFAAFC6FF09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Google Shape;65;p15">
            <a:extLst>
              <a:ext uri="{FF2B5EF4-FFF2-40B4-BE49-F238E27FC236}">
                <a16:creationId xmlns:a16="http://schemas.microsoft.com/office/drawing/2014/main" id="{5D702C10-734E-1640-B9D1-9A2DD71276D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ja-JP" altLang="en-US" sz="60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提案方式</a:t>
            </a:r>
            <a:r>
              <a:rPr kumimoji="0" lang="ja-JP" altLang="en-US" sz="3200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	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 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類似度計算 </a:t>
            </a:r>
            <a:r>
              <a:rPr kumimoji="0" lang="en-US" altLang="ja-JP" b="1" kern="0" dirty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–</a:t>
            </a:r>
            <a:r>
              <a:rPr kumimoji="0" lang="ja-JP" altLang="en-US" b="1" kern="0">
                <a:solidFill>
                  <a:srgbClr val="3BCC9C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 </a:t>
            </a:r>
            <a:endParaRPr kumimoji="0" lang="ja-JP" altLang="en-US" sz="6000" b="1" kern="0">
              <a:solidFill>
                <a:srgbClr val="3BCC9C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Georgia"/>
              <a:sym typeface="Georgi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8E7933-909E-3F4B-BAFF-2E2C83DC6CF5}"/>
              </a:ext>
            </a:extLst>
          </p:cNvPr>
          <p:cNvSpPr txBox="1"/>
          <p:nvPr/>
        </p:nvSpPr>
        <p:spPr>
          <a:xfrm>
            <a:off x="1552552" y="6079123"/>
            <a:ext cx="101098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50" dirty="0">
                <a:solidFill>
                  <a:schemeClr val="bg1"/>
                </a:solidFill>
              </a:rPr>
              <a:t>SIMPLE FAST ALGORITHMS FOR THE EDITING DISTANCE BETWEEN TREES AND RELATED PROBLEMS -  KAIZHONG ZHANG" AND DENNIS SHASHA</a:t>
            </a:r>
            <a:endParaRPr lang="en-US" altLang="ja-JP" sz="105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ja-JP" altLang="en-US" sz="1050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http://www.grantjenks.com/wiki/_media/ideas:simple_fast_algorithms_for_the_editing_distance_between_tree_and_related_problems.pd</a:t>
            </a:r>
            <a:r>
              <a:rPr lang="ja-JP" altLang="en-US" sz="1050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endParaRPr lang="ja-JP" altLang="en-US" sz="1050"/>
          </a:p>
        </p:txBody>
      </p:sp>
      <p:sp>
        <p:nvSpPr>
          <p:cNvPr id="46" name="スライド番号プレースホルダー 4">
            <a:extLst>
              <a:ext uri="{FF2B5EF4-FFF2-40B4-BE49-F238E27FC236}">
                <a16:creationId xmlns:a16="http://schemas.microsoft.com/office/drawing/2014/main" id="{6A0209D6-6476-CE42-810B-9D0C9265DB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8</a:t>
            </a:fld>
            <a:endParaRPr lang="ja" altLang="en-US"/>
          </a:p>
        </p:txBody>
      </p:sp>
      <p:pic>
        <p:nvPicPr>
          <p:cNvPr id="4" name="図 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920D33E-D2AB-B24A-B899-29C509149F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656" t="22240" b="36572"/>
          <a:stretch/>
        </p:blipFill>
        <p:spPr>
          <a:xfrm>
            <a:off x="5167926" y="3690500"/>
            <a:ext cx="1869686" cy="1952015"/>
          </a:xfrm>
          <a:prstGeom prst="rect">
            <a:avLst/>
          </a:prstGeom>
        </p:spPr>
      </p:pic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FA58115-39A8-6A46-8A40-F04719082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082" t="22257" r="14053" b="33225"/>
          <a:stretch/>
        </p:blipFill>
        <p:spPr>
          <a:xfrm>
            <a:off x="8488954" y="3690514"/>
            <a:ext cx="1616927" cy="1952001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4C73959-94FF-FF46-A330-3FC75AAB8C63}"/>
              </a:ext>
            </a:extLst>
          </p:cNvPr>
          <p:cNvCxnSpPr/>
          <p:nvPr/>
        </p:nvCxnSpPr>
        <p:spPr>
          <a:xfrm>
            <a:off x="6102769" y="4067075"/>
            <a:ext cx="2822557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F2C2FE-4F81-DD4C-B7BC-BF9064D6AD2F}"/>
              </a:ext>
            </a:extLst>
          </p:cNvPr>
          <p:cNvSpPr txBox="1"/>
          <p:nvPr/>
        </p:nvSpPr>
        <p:spPr>
          <a:xfrm>
            <a:off x="7506805" y="3740288"/>
            <a:ext cx="51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chemeClr val="accent4">
                    <a:lumMod val="75000"/>
                  </a:scheme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置換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299328D-3EFE-5545-935F-569FCBA771F3}"/>
              </a:ext>
            </a:extLst>
          </p:cNvPr>
          <p:cNvCxnSpPr>
            <a:cxnSpLocks/>
          </p:cNvCxnSpPr>
          <p:nvPr/>
        </p:nvCxnSpPr>
        <p:spPr>
          <a:xfrm>
            <a:off x="5811399" y="5136720"/>
            <a:ext cx="2872317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3184D32-3FBB-8B44-B5E6-3D2322BFEF5D}"/>
              </a:ext>
            </a:extLst>
          </p:cNvPr>
          <p:cNvCxnSpPr>
            <a:cxnSpLocks/>
          </p:cNvCxnSpPr>
          <p:nvPr/>
        </p:nvCxnSpPr>
        <p:spPr>
          <a:xfrm>
            <a:off x="6317148" y="5165457"/>
            <a:ext cx="289067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93802BE-EFC3-2041-8BF1-69DDE5E2F4FD}"/>
              </a:ext>
            </a:extLst>
          </p:cNvPr>
          <p:cNvCxnSpPr>
            <a:cxnSpLocks/>
          </p:cNvCxnSpPr>
          <p:nvPr/>
        </p:nvCxnSpPr>
        <p:spPr>
          <a:xfrm>
            <a:off x="7037612" y="5396915"/>
            <a:ext cx="27054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3E10702-C2B6-B845-82E9-F193E4334919}"/>
              </a:ext>
            </a:extLst>
          </p:cNvPr>
          <p:cNvSpPr txBox="1"/>
          <p:nvPr/>
        </p:nvSpPr>
        <p:spPr>
          <a:xfrm>
            <a:off x="7506008" y="5165457"/>
            <a:ext cx="5129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削除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AB8212B-5A2C-EB48-B956-407B64841182}"/>
              </a:ext>
            </a:extLst>
          </p:cNvPr>
          <p:cNvCxnSpPr>
            <a:cxnSpLocks/>
          </p:cNvCxnSpPr>
          <p:nvPr/>
        </p:nvCxnSpPr>
        <p:spPr>
          <a:xfrm>
            <a:off x="7037612" y="4617270"/>
            <a:ext cx="260751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8AE55-7F61-5348-A66A-98AC181090B2}"/>
              </a:ext>
            </a:extLst>
          </p:cNvPr>
          <p:cNvSpPr txBox="1"/>
          <p:nvPr/>
        </p:nvSpPr>
        <p:spPr>
          <a:xfrm>
            <a:off x="7515240" y="4351116"/>
            <a:ext cx="51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chemeClr val="accent4">
                    <a:lumMod val="75000"/>
                  </a:scheme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置換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416B9C2-CDB2-6246-989D-3A97BAA11C72}"/>
              </a:ext>
            </a:extLst>
          </p:cNvPr>
          <p:cNvSpPr txBox="1"/>
          <p:nvPr/>
        </p:nvSpPr>
        <p:spPr>
          <a:xfrm>
            <a:off x="7514047" y="4868593"/>
            <a:ext cx="51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chemeClr val="accent4">
                    <a:lumMod val="75000"/>
                  </a:schemeClr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置換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FFDF7F4-E1D1-8643-8061-4D30F6D68884}"/>
              </a:ext>
            </a:extLst>
          </p:cNvPr>
          <p:cNvSpPr txBox="1"/>
          <p:nvPr/>
        </p:nvSpPr>
        <p:spPr>
          <a:xfrm>
            <a:off x="10575074" y="5273183"/>
            <a:ext cx="161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編集距離</a:t>
            </a:r>
            <a:r>
              <a:rPr kumimoji="1" lang="en-US" altLang="ja-JP" u="sng" dirty="0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: 5</a:t>
            </a:r>
            <a:endParaRPr kumimoji="1" lang="ja-JP" altLang="en-US" u="sng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79E9CA-94EE-2D4C-AB5D-F85A3ED55C79}"/>
              </a:ext>
            </a:extLst>
          </p:cNvPr>
          <p:cNvSpPr txBox="1"/>
          <p:nvPr/>
        </p:nvSpPr>
        <p:spPr>
          <a:xfrm>
            <a:off x="2006384" y="2428256"/>
            <a:ext cx="52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追加・削除・置換の回数から編集距離を求める</a:t>
            </a:r>
            <a:endParaRPr kumimoji="1" lang="ja-JP" altLang="en-US">
              <a:solidFill>
                <a:schemeClr val="bg1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0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5;p15">
            <a:extLst>
              <a:ext uri="{FF2B5EF4-FFF2-40B4-BE49-F238E27FC236}">
                <a16:creationId xmlns:a16="http://schemas.microsoft.com/office/drawing/2014/main" id="{4A8836A3-35F0-0F4A-9634-63B8898BAB81}"/>
              </a:ext>
            </a:extLst>
          </p:cNvPr>
          <p:cNvSpPr txBox="1">
            <a:spLocks/>
          </p:cNvSpPr>
          <p:nvPr/>
        </p:nvSpPr>
        <p:spPr>
          <a:xfrm>
            <a:off x="2338600" y="853716"/>
            <a:ext cx="7514800" cy="1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ja-JP" altLang="en-US" sz="6000" b="1" i="0" u="none" strike="noStrike" kern="0" cap="none" spc="0" normalizeH="0" baseline="0" noProof="0">
                <a:ln>
                  <a:noFill/>
                </a:ln>
                <a:solidFill>
                  <a:srgbClr val="3BCC9C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Georgia"/>
                <a:sym typeface="Georgia"/>
              </a:rPr>
              <a:t>今後の展望</a:t>
            </a: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77D5DDC-23DD-3644-9F2E-2332DFDC48F8}"/>
              </a:ext>
            </a:extLst>
          </p:cNvPr>
          <p:cNvSpPr/>
          <p:nvPr/>
        </p:nvSpPr>
        <p:spPr>
          <a:xfrm>
            <a:off x="752133" y="1169291"/>
            <a:ext cx="800418" cy="808451"/>
          </a:xfrm>
          <a:prstGeom prst="diamond">
            <a:avLst/>
          </a:prstGeom>
          <a:solidFill>
            <a:srgbClr val="3BC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DE73250-7096-B648-B200-F67D788C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1" lang="en-US" altLang="ja" sz="1333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" altLang="en-US" sz="1333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CF664080-0B34-7748-8FE0-ED927750B27E}"/>
              </a:ext>
            </a:extLst>
          </p:cNvPr>
          <p:cNvSpPr txBox="1">
            <a:spLocks/>
          </p:cNvSpPr>
          <p:nvPr/>
        </p:nvSpPr>
        <p:spPr>
          <a:xfrm>
            <a:off x="1972800" y="2814600"/>
            <a:ext cx="11286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完全一致だけでなく類似構造における関数生成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kern="0">
                <a:solidFill>
                  <a:srgbClr val="F3F3F3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戻り値の選定</a:t>
            </a:r>
            <a:endParaRPr kumimoji="0" lang="en-US" altLang="ja-JP" sz="2800" kern="0" dirty="0">
              <a:solidFill>
                <a:srgbClr val="F3F3F3"/>
              </a:solidFill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iragino Mincho ProN W3" panose="02020300000000000000" pitchFamily="18" charset="-128"/>
                <a:ea typeface="Hiragino Mincho ProN W3" panose="02020300000000000000" pitchFamily="18" charset="-128"/>
                <a:cs typeface="MesloLGS NF" panose="020B0609030804020204" pitchFamily="49" charset="0"/>
                <a:sym typeface="Georgia"/>
              </a:rPr>
              <a:t>ソースコードを参照し、適切な変数命名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3BCC9C"/>
              </a:buClr>
              <a:buSzPts val="1800"/>
              <a:buFont typeface="Arial"/>
              <a:buChar char="●"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Hiragino Mincho ProN W3" panose="02020300000000000000" pitchFamily="18" charset="-128"/>
              <a:ea typeface="Hiragino Mincho ProN W3" panose="02020300000000000000" pitchFamily="18" charset="-128"/>
              <a:cs typeface="MesloLGS NF" panose="020B0609030804020204" pitchFamily="49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47666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8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414</Words>
  <Application>Microsoft Macintosh PowerPoint</Application>
  <PresentationFormat>ワイド画面</PresentationFormat>
  <Paragraphs>80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Hiragino Mincho ProN W3</vt:lpstr>
      <vt:lpstr>游ゴシック</vt:lpstr>
      <vt:lpstr>Arial</vt:lpstr>
      <vt:lpstr>MesloLGS NF</vt:lpstr>
      <vt:lpstr>Wingdings</vt:lpstr>
      <vt:lpstr>Simple Light</vt:lpstr>
      <vt:lpstr>1_Simple Light</vt:lpstr>
      <vt:lpstr>ソースコードの構文木表現による 構造類似性を用いた自動関数生成方式</vt:lpstr>
      <vt:lpstr>目次</vt:lpstr>
      <vt:lpstr>PowerPoint プレゼンテーション</vt:lpstr>
      <vt:lpstr>PowerPoint プレゼンテーション</vt:lpstr>
      <vt:lpstr>PowerPoint プレゼンテーション</vt:lpstr>
      <vt:lpstr>提案方式 – システム全体像 – 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ソースコード構文木を利用した 構造類似性の検出手法</dc:title>
  <dc:creator>北椋太</dc:creator>
  <cp:lastModifiedBy>北椋太</cp:lastModifiedBy>
  <cp:revision>17</cp:revision>
  <dcterms:created xsi:type="dcterms:W3CDTF">2021-11-05T03:45:32Z</dcterms:created>
  <dcterms:modified xsi:type="dcterms:W3CDTF">2022-01-28T05:27:07Z</dcterms:modified>
</cp:coreProperties>
</file>