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6" r:id="rId1"/>
  </p:sldMasterIdLst>
  <p:notesMasterIdLst>
    <p:notesMasterId r:id="rId58"/>
  </p:notesMasterIdLst>
  <p:handoutMasterIdLst>
    <p:handoutMasterId r:id="rId59"/>
  </p:handoutMasterIdLst>
  <p:sldIdLst>
    <p:sldId id="275" r:id="rId2"/>
    <p:sldId id="283" r:id="rId3"/>
    <p:sldId id="303" r:id="rId4"/>
    <p:sldId id="276" r:id="rId5"/>
    <p:sldId id="301" r:id="rId6"/>
    <p:sldId id="347" r:id="rId7"/>
    <p:sldId id="350" r:id="rId8"/>
    <p:sldId id="345" r:id="rId9"/>
    <p:sldId id="349" r:id="rId10"/>
    <p:sldId id="352" r:id="rId11"/>
    <p:sldId id="359" r:id="rId12"/>
    <p:sldId id="361" r:id="rId13"/>
    <p:sldId id="290" r:id="rId14"/>
    <p:sldId id="277" r:id="rId15"/>
    <p:sldId id="304" r:id="rId16"/>
    <p:sldId id="326" r:id="rId17"/>
    <p:sldId id="291" r:id="rId18"/>
    <p:sldId id="308" r:id="rId19"/>
    <p:sldId id="327" r:id="rId20"/>
    <p:sldId id="292" r:id="rId21"/>
    <p:sldId id="353" r:id="rId22"/>
    <p:sldId id="328" r:id="rId23"/>
    <p:sldId id="342" r:id="rId24"/>
    <p:sldId id="293" r:id="rId25"/>
    <p:sldId id="329" r:id="rId26"/>
    <p:sldId id="294" r:id="rId27"/>
    <p:sldId id="309" r:id="rId28"/>
    <p:sldId id="330" r:id="rId29"/>
    <p:sldId id="295" r:id="rId30"/>
    <p:sldId id="312" r:id="rId31"/>
    <p:sldId id="310" r:id="rId32"/>
    <p:sldId id="278" r:id="rId33"/>
    <p:sldId id="343" r:id="rId34"/>
    <p:sldId id="305" r:id="rId35"/>
    <p:sldId id="319" r:id="rId36"/>
    <p:sldId id="316" r:id="rId37"/>
    <p:sldId id="323" r:id="rId38"/>
    <p:sldId id="324" r:id="rId39"/>
    <p:sldId id="313" r:id="rId40"/>
    <p:sldId id="296" r:id="rId41"/>
    <p:sldId id="331" r:id="rId42"/>
    <p:sldId id="332" r:id="rId43"/>
    <p:sldId id="314" r:id="rId44"/>
    <p:sldId id="297" r:id="rId45"/>
    <p:sldId id="358" r:id="rId46"/>
    <p:sldId id="357" r:id="rId47"/>
    <p:sldId id="333" r:id="rId48"/>
    <p:sldId id="354" r:id="rId49"/>
    <p:sldId id="315" r:id="rId50"/>
    <p:sldId id="344" r:id="rId51"/>
    <p:sldId id="298" r:id="rId52"/>
    <p:sldId id="306" r:id="rId53"/>
    <p:sldId id="299" r:id="rId54"/>
    <p:sldId id="362" r:id="rId55"/>
    <p:sldId id="338" r:id="rId56"/>
    <p:sldId id="307"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FAF87"/>
    <a:srgbClr val="D0D0D0"/>
    <a:srgbClr val="D7225F"/>
    <a:srgbClr val="121212"/>
    <a:srgbClr val="545D65"/>
    <a:srgbClr val="282D31"/>
    <a:srgbClr val="88F906"/>
    <a:srgbClr val="A95CF7"/>
    <a:srgbClr val="5E5E5E"/>
    <a:srgbClr val="363C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4419"/>
    <p:restoredTop sz="97097"/>
  </p:normalViewPr>
  <p:slideViewPr>
    <p:cSldViewPr snapToGrid="0" snapToObjects="1">
      <p:cViewPr>
        <p:scale>
          <a:sx n="89" d="100"/>
          <a:sy n="89" d="100"/>
        </p:scale>
        <p:origin x="272" y="296"/>
      </p:cViewPr>
      <p:guideLst/>
    </p:cSldViewPr>
  </p:slideViewPr>
  <p:outlineViewPr>
    <p:cViewPr>
      <p:scale>
        <a:sx n="20" d="100"/>
        <a:sy n="20" d="100"/>
      </p:scale>
      <p:origin x="0" y="0"/>
    </p:cViewPr>
  </p:outlineViewPr>
  <p:notesTextViewPr>
    <p:cViewPr>
      <p:scale>
        <a:sx n="85" d="100"/>
        <a:sy n="85" d="100"/>
      </p:scale>
      <p:origin x="0" y="0"/>
    </p:cViewPr>
  </p:notesTextViewPr>
  <p:sorterViewPr>
    <p:cViewPr>
      <p:scale>
        <a:sx n="80" d="100"/>
        <a:sy n="80" d="100"/>
      </p:scale>
      <p:origin x="0" y="0"/>
    </p:cViewPr>
  </p:sorterViewPr>
  <p:notesViewPr>
    <p:cSldViewPr snapToGrid="0" snapToObjects="1">
      <p:cViewPr varScale="1">
        <p:scale>
          <a:sx n="124" d="100"/>
          <a:sy n="124" d="100"/>
        </p:scale>
        <p:origin x="912" y="17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D4D2C74C-E8BD-E442-94CA-A85DCBFAA66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3B0455BC-62B2-344B-A7AB-321AF839368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7997276-F1EF-D24C-961E-B6F54D02F5A0}" type="datetimeFigureOut">
              <a:rPr kumimoji="1" lang="ja-JP" altLang="en-US" smtClean="0"/>
              <a:t>2022/2/28</a:t>
            </a:fld>
            <a:endParaRPr kumimoji="1" lang="ja-JP" altLang="en-US"/>
          </a:p>
        </p:txBody>
      </p:sp>
      <p:sp>
        <p:nvSpPr>
          <p:cNvPr id="4" name="フッター プレースホルダー 3">
            <a:extLst>
              <a:ext uri="{FF2B5EF4-FFF2-40B4-BE49-F238E27FC236}">
                <a16:creationId xmlns:a16="http://schemas.microsoft.com/office/drawing/2014/main" id="{26F492F2-8262-244E-8037-C5340304226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1658B744-ABA7-B14B-BDCF-327E6FF37BD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DC58FF7-4EC3-B54F-88C9-09E506F10B44}" type="slidenum">
              <a:rPr kumimoji="1" lang="ja-JP" altLang="en-US" smtClean="0"/>
              <a:t>‹#›</a:t>
            </a:fld>
            <a:endParaRPr kumimoji="1" lang="ja-JP" altLang="en-US"/>
          </a:p>
        </p:txBody>
      </p:sp>
    </p:spTree>
    <p:extLst>
      <p:ext uri="{BB962C8B-B14F-4D97-AF65-F5344CB8AC3E}">
        <p14:creationId xmlns:p14="http://schemas.microsoft.com/office/powerpoint/2010/main" val="2706145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CCB118-00BA-0E4C-8D74-56CEE9E15B55}" type="datetimeFigureOut">
              <a:rPr kumimoji="1" lang="ja-JP" altLang="en-US" smtClean="0"/>
              <a:t>2022/2/28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0F479A-E5E6-D444-B758-4F1077A3D39C}" type="slidenum">
              <a:rPr kumimoji="1" lang="ja-JP" altLang="en-US" smtClean="0"/>
              <a:t>‹#›</a:t>
            </a:fld>
            <a:endParaRPr kumimoji="1" lang="ja-JP" altLang="en-US"/>
          </a:p>
        </p:txBody>
      </p:sp>
    </p:spTree>
    <p:extLst>
      <p:ext uri="{BB962C8B-B14F-4D97-AF65-F5344CB8AC3E}">
        <p14:creationId xmlns:p14="http://schemas.microsoft.com/office/powerpoint/2010/main" val="322113595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武蔵野大学データサイエンス学部の北椋太です。</a:t>
            </a:r>
            <a:endParaRPr lang="ja-JP" altLang="en-US" b="0">
              <a:effectLst/>
            </a:endParaRPr>
          </a:p>
          <a:p>
            <a:pPr rtl="0"/>
            <a:r>
              <a:rPr kumimoji="1" lang="ja-JP" altLang="en-US" sz="1200" b="0" i="0" u="none" strike="noStrike" kern="1200">
                <a:solidFill>
                  <a:schemeClr val="tx1"/>
                </a:solidFill>
                <a:effectLst/>
                <a:latin typeface="+mn-lt"/>
                <a:ea typeface="+mn-ea"/>
                <a:cs typeface="+mn-cs"/>
              </a:rPr>
              <a:t>これから、ソースコードの構文木表現による構造類似性を用いた</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自動関数生成方式について発表いたします。</a:t>
            </a:r>
            <a:endParaRPr lang="ja-JP" altLang="en-US" b="0">
              <a:effectLst/>
            </a:endParaRPr>
          </a:p>
          <a:p>
            <a:br>
              <a:rPr lang="ja-JP" altLang="en-US"/>
            </a:br>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1</a:t>
            </a:fld>
            <a:endParaRPr kumimoji="1" lang="ja-JP" altLang="en-US"/>
          </a:p>
        </p:txBody>
      </p:sp>
    </p:spTree>
    <p:extLst>
      <p:ext uri="{BB962C8B-B14F-4D97-AF65-F5344CB8AC3E}">
        <p14:creationId xmlns:p14="http://schemas.microsoft.com/office/powerpoint/2010/main" val="312924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u="none" strike="noStrike" kern="1200">
                <a:solidFill>
                  <a:schemeClr val="tx1"/>
                </a:solidFill>
                <a:effectLst/>
                <a:latin typeface="+mn-lt"/>
                <a:ea typeface="+mn-ea"/>
                <a:cs typeface="+mn-cs"/>
              </a:rPr>
              <a:t>また、</a:t>
            </a:r>
            <a:endParaRPr kumimoji="1" lang="en-US" altLang="ja-JP" sz="1200" b="0" i="0" u="none" strike="noStrike" kern="1200" dirty="0">
              <a:solidFill>
                <a:schemeClr val="tx1"/>
              </a:solidFill>
              <a:effectLst/>
              <a:latin typeface="+mn-lt"/>
              <a:ea typeface="+mn-ea"/>
              <a:cs typeface="+mn-cs"/>
            </a:endParaRPr>
          </a:p>
          <a:p>
            <a:r>
              <a:rPr kumimoji="1" lang="ja-JP" altLang="en-US" sz="1200" b="0" i="0" u="none" strike="noStrike" kern="1200">
                <a:solidFill>
                  <a:schemeClr val="tx1"/>
                </a:solidFill>
                <a:effectLst/>
                <a:latin typeface="+mn-lt"/>
                <a:ea typeface="+mn-ea"/>
                <a:cs typeface="+mn-cs"/>
              </a:rPr>
              <a:t>これらのどちらの手法も検出したコードクローンの</a:t>
            </a:r>
            <a:endParaRPr kumimoji="1" lang="en-US" altLang="ja-JP" sz="1200" b="0" i="0" u="none" strike="noStrike" kern="1200" dirty="0">
              <a:solidFill>
                <a:schemeClr val="tx1"/>
              </a:solidFill>
              <a:effectLst/>
              <a:latin typeface="+mn-lt"/>
              <a:ea typeface="+mn-ea"/>
              <a:cs typeface="+mn-cs"/>
            </a:endParaRPr>
          </a:p>
          <a:p>
            <a:r>
              <a:rPr kumimoji="1" lang="ja-JP" altLang="en-US" sz="1200" b="0" i="0" u="none" strike="noStrike" kern="1200">
                <a:solidFill>
                  <a:schemeClr val="tx1"/>
                </a:solidFill>
                <a:effectLst/>
                <a:latin typeface="+mn-lt"/>
                <a:ea typeface="+mn-ea"/>
                <a:cs typeface="+mn-cs"/>
              </a:rPr>
              <a:t>位置情報から手作業で修正を行う必要があります。</a:t>
            </a:r>
            <a:endParaRPr kumimoji="1" lang="en-US" altLang="ja-JP" sz="1200" b="0" i="0" u="none" strike="noStrike" kern="1200" dirty="0">
              <a:solidFill>
                <a:schemeClr val="tx1"/>
              </a:solidFill>
              <a:effectLst/>
              <a:latin typeface="+mn-lt"/>
              <a:ea typeface="+mn-ea"/>
              <a:cs typeface="+mn-cs"/>
            </a:endParaRPr>
          </a:p>
          <a:p>
            <a:endParaRPr kumimoji="1" lang="en-US" altLang="ja-JP"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a:solidFill>
                  <a:schemeClr val="tx1"/>
                </a:solidFill>
                <a:effectLst/>
                <a:latin typeface="+mn-lt"/>
                <a:ea typeface="+mn-ea"/>
                <a:cs typeface="+mn-cs"/>
              </a:rPr>
              <a:t>そこで、これまでに修正作業を容易にするいくつかの</a:t>
            </a:r>
            <a:endParaRPr kumimoji="1" lang="en-US" altLang="ja-JP"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a:solidFill>
                  <a:schemeClr val="tx1"/>
                </a:solidFill>
                <a:effectLst/>
                <a:latin typeface="+mn-lt"/>
                <a:ea typeface="+mn-ea"/>
                <a:cs typeface="+mn-cs"/>
              </a:rPr>
              <a:t>リファクタリング手法が提案されてきました。</a:t>
            </a:r>
            <a:endParaRPr lang="ja-JP" altLang="en-US" b="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a:solidFill>
                  <a:schemeClr val="tx1"/>
                </a:solidFill>
                <a:effectLst/>
                <a:latin typeface="+mn-lt"/>
                <a:ea typeface="+mn-ea"/>
                <a:cs typeface="+mn-cs"/>
              </a:rPr>
              <a:t>今回は主なリファクタリング手法として</a:t>
            </a:r>
            <a:r>
              <a:rPr kumimoji="1" lang="en-US" altLang="ja-JP" sz="1200" b="0" i="0" u="none" strike="noStrike" kern="1200" dirty="0">
                <a:solidFill>
                  <a:schemeClr val="tx1"/>
                </a:solidFill>
                <a:effectLst/>
                <a:latin typeface="+mn-lt"/>
                <a:ea typeface="+mn-ea"/>
                <a:cs typeface="+mn-cs"/>
              </a:rPr>
              <a:t>2</a:t>
            </a:r>
            <a:r>
              <a:rPr kumimoji="1" lang="ja-JP" altLang="en-US" sz="1200" b="0" i="0" u="none" strike="noStrike" kern="1200">
                <a:solidFill>
                  <a:schemeClr val="tx1"/>
                </a:solidFill>
                <a:effectLst/>
                <a:latin typeface="+mn-lt"/>
                <a:ea typeface="+mn-ea"/>
                <a:cs typeface="+mn-cs"/>
              </a:rPr>
              <a:t>つほど説明いたします。</a:t>
            </a:r>
            <a:endParaRPr lang="ja-JP" altLang="en-US" b="0">
              <a:effectLst/>
            </a:endParaRPr>
          </a:p>
          <a:p>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10</a:t>
            </a:fld>
            <a:endParaRPr kumimoji="1" lang="ja-JP" altLang="en-US"/>
          </a:p>
        </p:txBody>
      </p:sp>
    </p:spTree>
    <p:extLst>
      <p:ext uri="{BB962C8B-B14F-4D97-AF65-F5344CB8AC3E}">
        <p14:creationId xmlns:p14="http://schemas.microsoft.com/office/powerpoint/2010/main" val="7146380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en-US" altLang="ja-JP" sz="1200" b="0" i="0" u="none" strike="noStrike" kern="1200" dirty="0">
                <a:solidFill>
                  <a:schemeClr val="tx1"/>
                </a:solidFill>
                <a:effectLst/>
                <a:latin typeface="+mn-lt"/>
                <a:ea typeface="+mn-ea"/>
                <a:cs typeface="+mn-cs"/>
              </a:rPr>
              <a:t>1</a:t>
            </a:r>
            <a:r>
              <a:rPr kumimoji="1" lang="ja-JP" altLang="en-US" sz="1200" b="0" i="0" u="none" strike="noStrike" kern="1200">
                <a:solidFill>
                  <a:schemeClr val="tx1"/>
                </a:solidFill>
                <a:effectLst/>
                <a:latin typeface="+mn-lt"/>
                <a:ea typeface="+mn-ea"/>
                <a:cs typeface="+mn-cs"/>
              </a:rPr>
              <a:t>つ目は、メソッドの引き上げによるリファクタリングです。</a:t>
            </a:r>
            <a:endParaRPr lang="ja-JP" altLang="en-US" b="0">
              <a:effectLst/>
            </a:endParaRPr>
          </a:p>
          <a:p>
            <a:pPr rtl="0"/>
            <a:r>
              <a:rPr kumimoji="1" lang="ja-JP" altLang="en-US" sz="1200" b="0" i="0" u="none" strike="noStrike" kern="1200">
                <a:solidFill>
                  <a:schemeClr val="tx1"/>
                </a:solidFill>
                <a:effectLst/>
                <a:latin typeface="+mn-lt"/>
                <a:ea typeface="+mn-ea"/>
                <a:cs typeface="+mn-cs"/>
              </a:rPr>
              <a:t>この手法では複数のオブジェクト内に共通するメソッドを</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その親クラスへ引き上げることでコードクローンを削除するものです。</a:t>
            </a:r>
            <a:endParaRPr kumimoji="1" lang="en-US" altLang="ja-JP" sz="1200" b="0" i="0" u="none" strike="noStrike" kern="1200" dirty="0">
              <a:solidFill>
                <a:schemeClr val="tx1"/>
              </a:solidFill>
              <a:effectLst/>
              <a:latin typeface="+mn-lt"/>
              <a:ea typeface="+mn-ea"/>
              <a:cs typeface="+mn-cs"/>
            </a:endParaRPr>
          </a:p>
          <a:p>
            <a:pPr rtl="0"/>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こちらの手法では、既にメソッドとして定義されたものに対してしか</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適用することができません。</a:t>
            </a:r>
            <a:endParaRPr lang="ja-JP" altLang="en-US" b="0">
              <a:effectLst/>
            </a:endParaRPr>
          </a:p>
          <a:p>
            <a:br>
              <a:rPr lang="ja-JP" altLang="en-US"/>
            </a:br>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11</a:t>
            </a:fld>
            <a:endParaRPr kumimoji="1" lang="ja-JP" altLang="en-US"/>
          </a:p>
        </p:txBody>
      </p:sp>
    </p:spTree>
    <p:extLst>
      <p:ext uri="{BB962C8B-B14F-4D97-AF65-F5344CB8AC3E}">
        <p14:creationId xmlns:p14="http://schemas.microsoft.com/office/powerpoint/2010/main" val="31643912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en-US" altLang="ja-JP" sz="1200" b="0" i="0" u="none" strike="noStrike" kern="1200" dirty="0">
                <a:solidFill>
                  <a:schemeClr val="tx1"/>
                </a:solidFill>
                <a:effectLst/>
                <a:latin typeface="+mn-lt"/>
                <a:ea typeface="+mn-ea"/>
                <a:cs typeface="+mn-cs"/>
              </a:rPr>
              <a:t>2</a:t>
            </a:r>
            <a:r>
              <a:rPr kumimoji="1" lang="ja-JP" altLang="en-US" sz="1200" b="0" i="0" u="none" strike="noStrike" kern="1200">
                <a:solidFill>
                  <a:schemeClr val="tx1"/>
                </a:solidFill>
                <a:effectLst/>
                <a:latin typeface="+mn-lt"/>
                <a:ea typeface="+mn-ea"/>
                <a:cs typeface="+mn-cs"/>
              </a:rPr>
              <a:t>つ目は、メソッドの抽出によるリファクタリングです。</a:t>
            </a:r>
            <a:endParaRPr lang="ja-JP" altLang="en-US" b="0">
              <a:effectLst/>
            </a:endParaRPr>
          </a:p>
          <a:p>
            <a:pPr rtl="0"/>
            <a:r>
              <a:rPr kumimoji="1" lang="ja-JP" altLang="en-US" sz="1200" b="0" i="0" u="none" strike="noStrike" kern="1200">
                <a:solidFill>
                  <a:schemeClr val="tx1"/>
                </a:solidFill>
                <a:effectLst/>
                <a:latin typeface="+mn-lt"/>
                <a:ea typeface="+mn-ea"/>
                <a:cs typeface="+mn-cs"/>
              </a:rPr>
              <a:t>この手法では、ソースコード内で共通する文のまとまりを</a:t>
            </a:r>
            <a:endParaRPr kumimoji="1" lang="en-US" altLang="ja-JP" sz="1200" b="0" i="0" u="none" strike="noStrike" kern="1200" dirty="0">
              <a:solidFill>
                <a:schemeClr val="tx1"/>
              </a:solidFill>
              <a:effectLst/>
              <a:latin typeface="+mn-lt"/>
              <a:ea typeface="+mn-ea"/>
              <a:cs typeface="+mn-cs"/>
            </a:endParaRPr>
          </a:p>
          <a:p>
            <a:pPr rtl="0"/>
            <a:r>
              <a:rPr kumimoji="1" lang="en-US" altLang="ja-JP" sz="1200" b="0" i="0" u="none" strike="noStrike" kern="1200" dirty="0">
                <a:solidFill>
                  <a:schemeClr val="tx1"/>
                </a:solidFill>
                <a:effectLst/>
                <a:latin typeface="+mn-lt"/>
                <a:ea typeface="+mn-ea"/>
                <a:cs typeface="+mn-cs"/>
              </a:rPr>
              <a:t>1</a:t>
            </a:r>
            <a:r>
              <a:rPr kumimoji="1" lang="ja-JP" altLang="en-US" sz="1200" b="0" i="0" u="none" strike="noStrike" kern="1200">
                <a:solidFill>
                  <a:schemeClr val="tx1"/>
                </a:solidFill>
                <a:effectLst/>
                <a:latin typeface="+mn-lt"/>
                <a:ea typeface="+mn-ea"/>
                <a:cs typeface="+mn-cs"/>
              </a:rPr>
              <a:t>つのまとまりとして関数と定義することで</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コードクローンを削除するものです。</a:t>
            </a:r>
            <a:endParaRPr kumimoji="1" lang="en-US" altLang="ja-JP" sz="1200" b="0" i="0" u="none" strike="noStrike" kern="1200" dirty="0">
              <a:solidFill>
                <a:schemeClr val="tx1"/>
              </a:solidFill>
              <a:effectLst/>
              <a:latin typeface="+mn-lt"/>
              <a:ea typeface="+mn-ea"/>
              <a:cs typeface="+mn-cs"/>
            </a:endParaRPr>
          </a:p>
          <a:p>
            <a:pPr rtl="0"/>
            <a:endParaRPr lang="ja-JP" altLang="en-US" b="0">
              <a:effectLst/>
            </a:endParaRPr>
          </a:p>
          <a:p>
            <a:pPr rtl="0"/>
            <a:r>
              <a:rPr kumimoji="1" lang="ja-JP" altLang="en-US" sz="1200" b="0" i="0" u="none" strike="noStrike" kern="1200">
                <a:solidFill>
                  <a:schemeClr val="tx1"/>
                </a:solidFill>
                <a:effectLst/>
                <a:latin typeface="+mn-lt"/>
                <a:ea typeface="+mn-ea"/>
                <a:cs typeface="+mn-cs"/>
              </a:rPr>
              <a:t>こちらは変数やリテラルを引数として渡すことで</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識別子の異なるコードクローンにも対応することが可能ですが、</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文の構造の異なるコードクローンには適用することができません。</a:t>
            </a:r>
            <a:endParaRPr lang="ja-JP" altLang="en-US" b="0">
              <a:effectLst/>
            </a:endParaRPr>
          </a:p>
          <a:p>
            <a:br>
              <a:rPr lang="ja-JP" altLang="en-US"/>
            </a:br>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12</a:t>
            </a:fld>
            <a:endParaRPr kumimoji="1" lang="ja-JP" altLang="en-US"/>
          </a:p>
        </p:txBody>
      </p:sp>
    </p:spTree>
    <p:extLst>
      <p:ext uri="{BB962C8B-B14F-4D97-AF65-F5344CB8AC3E}">
        <p14:creationId xmlns:p14="http://schemas.microsoft.com/office/powerpoint/2010/main" val="9431798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u="none" strike="noStrike" kern="1200">
                <a:solidFill>
                  <a:schemeClr val="tx1"/>
                </a:solidFill>
                <a:effectLst/>
                <a:latin typeface="+mn-lt"/>
                <a:ea typeface="+mn-ea"/>
                <a:cs typeface="+mn-cs"/>
              </a:rPr>
              <a:t>そこで、本研究ではソースコードの構造からコードクローンを検出し、</a:t>
            </a:r>
            <a:endParaRPr kumimoji="1" lang="en-US" altLang="ja-JP" sz="1200" b="0" i="0" u="none" strike="noStrike" kern="1200" dirty="0">
              <a:solidFill>
                <a:schemeClr val="tx1"/>
              </a:solidFill>
              <a:effectLst/>
              <a:latin typeface="+mn-lt"/>
              <a:ea typeface="+mn-ea"/>
              <a:cs typeface="+mn-cs"/>
            </a:endParaRPr>
          </a:p>
          <a:p>
            <a:r>
              <a:rPr kumimoji="1" lang="ja-JP" altLang="en-US" sz="1200" b="0" i="0" u="none" strike="noStrike" kern="1200">
                <a:solidFill>
                  <a:schemeClr val="tx1"/>
                </a:solidFill>
                <a:effectLst/>
                <a:latin typeface="+mn-lt"/>
                <a:ea typeface="+mn-ea"/>
                <a:cs typeface="+mn-cs"/>
              </a:rPr>
              <a:t>構造の異なるコードクローンに対応した関数生成による</a:t>
            </a:r>
            <a:endParaRPr kumimoji="1" lang="en-US" altLang="ja-JP" sz="1200" b="0" i="0" u="none" strike="noStrike" kern="1200" dirty="0">
              <a:solidFill>
                <a:schemeClr val="tx1"/>
              </a:solidFill>
              <a:effectLst/>
              <a:latin typeface="+mn-lt"/>
              <a:ea typeface="+mn-ea"/>
              <a:cs typeface="+mn-cs"/>
            </a:endParaRPr>
          </a:p>
          <a:p>
            <a:r>
              <a:rPr kumimoji="1" lang="ja-JP" altLang="en-US" sz="1200" b="0" i="0" u="none" strike="noStrike" kern="1200">
                <a:solidFill>
                  <a:schemeClr val="tx1"/>
                </a:solidFill>
                <a:effectLst/>
                <a:latin typeface="+mn-lt"/>
                <a:ea typeface="+mn-ea"/>
                <a:cs typeface="+mn-cs"/>
              </a:rPr>
              <a:t>リファクタリング手法を提案します。</a:t>
            </a:r>
            <a:endParaRPr kumimoji="1" lang="en-US" altLang="ja-JP" sz="1200" b="0" i="0" u="none" strike="noStrike" kern="1200" dirty="0">
              <a:solidFill>
                <a:schemeClr val="tx1"/>
              </a:solidFill>
              <a:effectLst/>
              <a:latin typeface="+mn-lt"/>
              <a:ea typeface="+mn-ea"/>
              <a:cs typeface="+mn-cs"/>
            </a:endParaRPr>
          </a:p>
          <a:p>
            <a:endParaRPr kumimoji="1" lang="en-US" altLang="ja-JP" sz="1200" b="0" i="0" u="none" strike="noStrike" kern="1200" dirty="0">
              <a:solidFill>
                <a:schemeClr val="tx1"/>
              </a:solidFill>
              <a:effectLst/>
              <a:latin typeface="+mn-lt"/>
              <a:ea typeface="+mn-ea"/>
              <a:cs typeface="+mn-cs"/>
            </a:endParaRPr>
          </a:p>
          <a:p>
            <a:endParaRPr kumimoji="1" lang="en-US" altLang="ja-JP" sz="1200" b="0" i="0" u="none" strike="noStrike" kern="1200" dirty="0">
              <a:solidFill>
                <a:schemeClr val="tx1"/>
              </a:solidFill>
              <a:effectLst/>
              <a:latin typeface="+mn-lt"/>
              <a:ea typeface="+mn-ea"/>
              <a:cs typeface="+mn-cs"/>
            </a:endParaRPr>
          </a:p>
          <a:p>
            <a:r>
              <a:rPr kumimoji="1" lang="ja-JP" altLang="en-US" sz="1200" b="0" i="0" u="none" strike="noStrike" kern="1200">
                <a:solidFill>
                  <a:schemeClr val="tx1"/>
                </a:solidFill>
                <a:effectLst/>
                <a:latin typeface="+mn-lt"/>
                <a:ea typeface="+mn-ea"/>
                <a:cs typeface="+mn-cs"/>
              </a:rPr>
              <a:t>本方式では下の図のように、入力したソースコードを</a:t>
            </a:r>
            <a:endParaRPr kumimoji="1" lang="en-US" altLang="ja-JP" sz="1200" b="0" i="0" u="none" strike="noStrike" kern="1200" dirty="0">
              <a:solidFill>
                <a:schemeClr val="tx1"/>
              </a:solidFill>
              <a:effectLst/>
              <a:latin typeface="+mn-lt"/>
              <a:ea typeface="+mn-ea"/>
              <a:cs typeface="+mn-cs"/>
            </a:endParaRPr>
          </a:p>
          <a:p>
            <a:r>
              <a:rPr kumimoji="1" lang="ja-JP" altLang="en-US" sz="1200" b="0" i="0" u="none" strike="noStrike" kern="1200">
                <a:solidFill>
                  <a:schemeClr val="tx1"/>
                </a:solidFill>
                <a:effectLst/>
                <a:latin typeface="+mn-lt"/>
                <a:ea typeface="+mn-ea"/>
                <a:cs typeface="+mn-cs"/>
              </a:rPr>
              <a:t>一度構文木に変換し、類似または一致した構造を検出します。</a:t>
            </a:r>
            <a:endParaRPr kumimoji="1" lang="en-US" altLang="ja-JP" sz="1200" b="0" i="0" u="none" strike="noStrike" kern="1200" dirty="0">
              <a:solidFill>
                <a:schemeClr val="tx1"/>
              </a:solidFill>
              <a:effectLst/>
              <a:latin typeface="+mn-lt"/>
              <a:ea typeface="+mn-ea"/>
              <a:cs typeface="+mn-cs"/>
            </a:endParaRPr>
          </a:p>
          <a:p>
            <a:r>
              <a:rPr kumimoji="1" lang="ja-JP" altLang="en-US" sz="1200" b="0" i="0" u="none" strike="noStrike" kern="1200">
                <a:solidFill>
                  <a:schemeClr val="tx1"/>
                </a:solidFill>
                <a:effectLst/>
                <a:latin typeface="+mn-lt"/>
                <a:ea typeface="+mn-ea"/>
                <a:cs typeface="+mn-cs"/>
              </a:rPr>
              <a:t>その後、それらを関数として集約したソースコードを</a:t>
            </a:r>
            <a:endParaRPr kumimoji="1" lang="en-US" altLang="ja-JP" sz="1200" b="0" i="0" u="none" strike="noStrike" kern="1200" dirty="0">
              <a:solidFill>
                <a:schemeClr val="tx1"/>
              </a:solidFill>
              <a:effectLst/>
              <a:latin typeface="+mn-lt"/>
              <a:ea typeface="+mn-ea"/>
              <a:cs typeface="+mn-cs"/>
            </a:endParaRPr>
          </a:p>
          <a:p>
            <a:r>
              <a:rPr kumimoji="1" lang="ja-JP" altLang="en-US" sz="1200" b="0" i="0" u="none" strike="noStrike" kern="1200">
                <a:solidFill>
                  <a:schemeClr val="tx1"/>
                </a:solidFill>
                <a:effectLst/>
                <a:latin typeface="+mn-lt"/>
                <a:ea typeface="+mn-ea"/>
                <a:cs typeface="+mn-cs"/>
              </a:rPr>
              <a:t>出力することにより、保守性の向上を目的としています</a:t>
            </a:r>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13</a:t>
            </a:fld>
            <a:endParaRPr kumimoji="1" lang="ja-JP" altLang="en-US"/>
          </a:p>
        </p:txBody>
      </p:sp>
    </p:spTree>
    <p:extLst>
      <p:ext uri="{BB962C8B-B14F-4D97-AF65-F5344CB8AC3E}">
        <p14:creationId xmlns:p14="http://schemas.microsoft.com/office/powerpoint/2010/main" val="41498809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u="none" strike="noStrike" kern="1200">
                <a:solidFill>
                  <a:schemeClr val="tx1"/>
                </a:solidFill>
                <a:effectLst/>
                <a:latin typeface="+mn-lt"/>
                <a:ea typeface="+mn-ea"/>
                <a:cs typeface="+mn-cs"/>
              </a:rPr>
              <a:t>次に提案方式です。</a:t>
            </a:r>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14</a:t>
            </a:fld>
            <a:endParaRPr kumimoji="1" lang="ja-JP" altLang="en-US"/>
          </a:p>
        </p:txBody>
      </p:sp>
    </p:spTree>
    <p:extLst>
      <p:ext uri="{BB962C8B-B14F-4D97-AF65-F5344CB8AC3E}">
        <p14:creationId xmlns:p14="http://schemas.microsoft.com/office/powerpoint/2010/main" val="36453496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こちらが、システムの全体像になります。</a:t>
            </a:r>
            <a:endParaRPr lang="ja-JP" altLang="en-US" b="0">
              <a:effectLst/>
            </a:endParaRPr>
          </a:p>
          <a:p>
            <a:br>
              <a:rPr lang="ja-JP" altLang="en-US"/>
            </a:br>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15</a:t>
            </a:fld>
            <a:endParaRPr kumimoji="1" lang="ja-JP" altLang="en-US"/>
          </a:p>
        </p:txBody>
      </p:sp>
    </p:spTree>
    <p:extLst>
      <p:ext uri="{BB962C8B-B14F-4D97-AF65-F5344CB8AC3E}">
        <p14:creationId xmlns:p14="http://schemas.microsoft.com/office/powerpoint/2010/main" val="11750342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a:solidFill>
                  <a:schemeClr val="tx1"/>
                </a:solidFill>
                <a:effectLst/>
                <a:latin typeface="+mn-lt"/>
                <a:ea typeface="+mn-ea"/>
                <a:cs typeface="+mn-cs"/>
              </a:rPr>
              <a:t>まずは構文解析機能について説明いたします。</a:t>
            </a:r>
            <a:endParaRPr lang="ja-JP" altLang="en-US" b="0">
              <a:effectLst/>
            </a:endParaRPr>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16</a:t>
            </a:fld>
            <a:endParaRPr kumimoji="1" lang="ja-JP" altLang="en-US"/>
          </a:p>
        </p:txBody>
      </p:sp>
    </p:spTree>
    <p:extLst>
      <p:ext uri="{BB962C8B-B14F-4D97-AF65-F5344CB8AC3E}">
        <p14:creationId xmlns:p14="http://schemas.microsoft.com/office/powerpoint/2010/main" val="5476789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構文解析では、</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はじめに字句解析によってソースコードをトークン列へ分割したのち、</a:t>
            </a:r>
            <a:endParaRPr lang="ja-JP" altLang="en-US" b="0">
              <a:effectLst/>
            </a:endParaRPr>
          </a:p>
          <a:p>
            <a:pPr rtl="0"/>
            <a:r>
              <a:rPr kumimoji="1" lang="ja-JP" altLang="en-US" sz="1200" b="0" i="0" u="none" strike="noStrike" kern="1200">
                <a:solidFill>
                  <a:schemeClr val="tx1"/>
                </a:solidFill>
                <a:effectLst/>
                <a:latin typeface="+mn-lt"/>
                <a:ea typeface="+mn-ea"/>
                <a:cs typeface="+mn-cs"/>
              </a:rPr>
              <a:t>その関係性を木構造で表現した構文木として出力します。</a:t>
            </a:r>
            <a:br>
              <a:rPr lang="ja-JP" altLang="en-US"/>
            </a:br>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17</a:t>
            </a:fld>
            <a:endParaRPr kumimoji="1" lang="ja-JP" altLang="en-US"/>
          </a:p>
        </p:txBody>
      </p:sp>
    </p:spTree>
    <p:extLst>
      <p:ext uri="{BB962C8B-B14F-4D97-AF65-F5344CB8AC3E}">
        <p14:creationId xmlns:p14="http://schemas.microsoft.com/office/powerpoint/2010/main" val="11862645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本方式では、構文木のノードが保有する情報のうち、</a:t>
            </a:r>
            <a:endParaRPr kumimoji="1" lang="en-US" altLang="ja-JP" sz="1200" b="0" i="0" u="none" strike="noStrike" kern="1200" dirty="0">
              <a:solidFill>
                <a:schemeClr val="tx1"/>
              </a:solidFill>
              <a:effectLst/>
              <a:latin typeface="+mn-lt"/>
              <a:ea typeface="+mn-ea"/>
              <a:cs typeface="+mn-cs"/>
            </a:endParaRPr>
          </a:p>
          <a:p>
            <a:pPr rtl="0"/>
            <a:endParaRPr lang="ja-JP" altLang="en-US" b="0">
              <a:effectLst/>
            </a:endParaRPr>
          </a:p>
          <a:p>
            <a:pPr rtl="0"/>
            <a:r>
              <a:rPr kumimoji="1" lang="ja-JP" altLang="en-US" sz="1200" b="0" i="0" u="none" strike="noStrike" kern="1200">
                <a:solidFill>
                  <a:schemeClr val="tx1"/>
                </a:solidFill>
                <a:effectLst/>
                <a:latin typeface="+mn-lt"/>
                <a:ea typeface="+mn-ea"/>
                <a:cs typeface="+mn-cs"/>
              </a:rPr>
              <a:t>類似度計量機能で用いる情報として、</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抽象文法名と、親ノード・子ノードがあります。</a:t>
            </a:r>
            <a:endParaRPr lang="ja-JP" altLang="en-US" b="0">
              <a:effectLst/>
            </a:endParaRPr>
          </a:p>
          <a:p>
            <a:pPr rtl="0"/>
            <a:r>
              <a:rPr kumimoji="1" lang="ja-JP" altLang="en-US" sz="1200" b="0" i="0" u="none" strike="noStrike" kern="1200">
                <a:solidFill>
                  <a:schemeClr val="tx1"/>
                </a:solidFill>
                <a:effectLst/>
                <a:latin typeface="+mn-lt"/>
                <a:ea typeface="+mn-ea"/>
                <a:cs typeface="+mn-cs"/>
              </a:rPr>
              <a:t>抽象文法名とは、</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変数であれば </a:t>
            </a:r>
            <a:r>
              <a:rPr kumimoji="1" lang="en" altLang="ja-JP" sz="1200" b="0" i="0" u="none" strike="noStrike" kern="1200" dirty="0">
                <a:solidFill>
                  <a:schemeClr val="tx1"/>
                </a:solidFill>
                <a:effectLst/>
                <a:latin typeface="+mn-lt"/>
                <a:ea typeface="+mn-ea"/>
                <a:cs typeface="+mn-cs"/>
              </a:rPr>
              <a:t>Name</a:t>
            </a:r>
            <a:r>
              <a:rPr kumimoji="1" lang="ja-JP" altLang="en" sz="1200" b="0" i="0" u="none" strike="noStrike" kern="1200">
                <a:solidFill>
                  <a:schemeClr val="tx1"/>
                </a:solidFill>
                <a:effectLst/>
                <a:latin typeface="+mn-lt"/>
                <a:ea typeface="+mn-ea"/>
                <a:cs typeface="+mn-cs"/>
              </a:rPr>
              <a:t>、</a:t>
            </a:r>
            <a:r>
              <a:rPr kumimoji="1" lang="ja-JP" altLang="en-US" sz="1200" b="0" i="0" u="none" strike="noStrike" kern="1200">
                <a:solidFill>
                  <a:schemeClr val="tx1"/>
                </a:solidFill>
                <a:effectLst/>
                <a:latin typeface="+mn-lt"/>
                <a:ea typeface="+mn-ea"/>
                <a:cs typeface="+mn-cs"/>
              </a:rPr>
              <a:t>定数であれば、</a:t>
            </a:r>
            <a:r>
              <a:rPr kumimoji="1" lang="en" altLang="ja-JP" sz="1200" b="0" i="0" u="none" strike="noStrike" kern="1200" dirty="0">
                <a:solidFill>
                  <a:schemeClr val="tx1"/>
                </a:solidFill>
                <a:effectLst/>
                <a:latin typeface="+mn-lt"/>
                <a:ea typeface="+mn-ea"/>
                <a:cs typeface="+mn-cs"/>
              </a:rPr>
              <a:t>Constant</a:t>
            </a:r>
            <a:r>
              <a:rPr kumimoji="1" lang="ja-JP" altLang="en" sz="1200" b="0" i="0" u="none" strike="noStrike" kern="1200">
                <a:solidFill>
                  <a:schemeClr val="tx1"/>
                </a:solidFill>
                <a:effectLst/>
                <a:latin typeface="+mn-lt"/>
                <a:ea typeface="+mn-ea"/>
                <a:cs typeface="+mn-cs"/>
              </a:rPr>
              <a:t>、</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関数であれば</a:t>
            </a:r>
            <a:r>
              <a:rPr kumimoji="1" lang="en" altLang="ja-JP" sz="1200" b="0" i="0" u="none" strike="noStrike" kern="1200" dirty="0">
                <a:solidFill>
                  <a:schemeClr val="tx1"/>
                </a:solidFill>
                <a:effectLst/>
                <a:latin typeface="+mn-lt"/>
                <a:ea typeface="+mn-ea"/>
                <a:cs typeface="+mn-cs"/>
              </a:rPr>
              <a:t>Call</a:t>
            </a:r>
            <a:r>
              <a:rPr kumimoji="1" lang="ja-JP" altLang="en-US" sz="1200" b="0" i="0" u="none" strike="noStrike" kern="1200">
                <a:solidFill>
                  <a:schemeClr val="tx1"/>
                </a:solidFill>
                <a:effectLst/>
                <a:latin typeface="+mn-lt"/>
                <a:ea typeface="+mn-ea"/>
                <a:cs typeface="+mn-cs"/>
              </a:rPr>
              <a:t>と言ったそのトークンの役割のことを指し、</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今回はこれを使用する構文木のラベルとします。</a:t>
            </a:r>
            <a:endParaRPr kumimoji="1" lang="en-US" altLang="ja-JP" sz="1200" b="0" i="0" u="none" strike="noStrike" kern="1200" dirty="0">
              <a:solidFill>
                <a:schemeClr val="tx1"/>
              </a:solidFill>
              <a:effectLst/>
              <a:latin typeface="+mn-lt"/>
              <a:ea typeface="+mn-ea"/>
              <a:cs typeface="+mn-cs"/>
            </a:endParaRPr>
          </a:p>
          <a:p>
            <a:pPr rtl="0"/>
            <a:endParaRPr lang="ja-JP" altLang="en-US" b="0">
              <a:effectLst/>
            </a:endParaRPr>
          </a:p>
          <a:p>
            <a:pPr rtl="0"/>
            <a:r>
              <a:rPr kumimoji="1" lang="ja-JP" altLang="en-US" sz="1200" b="0" i="0" u="none" strike="noStrike" kern="1200">
                <a:solidFill>
                  <a:schemeClr val="tx1"/>
                </a:solidFill>
                <a:effectLst/>
                <a:latin typeface="+mn-lt"/>
                <a:ea typeface="+mn-ea"/>
                <a:cs typeface="+mn-cs"/>
              </a:rPr>
              <a:t>自動関数生成機能で用いる情報としては、</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構文木からソースコードへと逆変換するために、行</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や列番号といった位置情報、実際の変数名などのテキスト、</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根や葉といったノード属性、構文木内での深さがあります。</a:t>
            </a:r>
            <a:endParaRPr lang="ja-JP" altLang="en-US" b="0">
              <a:effectLst/>
            </a:endParaRPr>
          </a:p>
          <a:p>
            <a:br>
              <a:rPr lang="ja-JP" altLang="en-US"/>
            </a:br>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18</a:t>
            </a:fld>
            <a:endParaRPr kumimoji="1" lang="ja-JP" altLang="en-US"/>
          </a:p>
        </p:txBody>
      </p:sp>
    </p:spTree>
    <p:extLst>
      <p:ext uri="{BB962C8B-B14F-4D97-AF65-F5344CB8AC3E}">
        <p14:creationId xmlns:p14="http://schemas.microsoft.com/office/powerpoint/2010/main" val="17962781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u="none" strike="noStrike" kern="1200">
                <a:solidFill>
                  <a:schemeClr val="tx1"/>
                </a:solidFill>
                <a:effectLst/>
                <a:latin typeface="+mn-lt"/>
                <a:ea typeface="+mn-ea"/>
                <a:cs typeface="+mn-cs"/>
              </a:rPr>
              <a:t>次に部分木抽出機能について説明いたします。</a:t>
            </a:r>
            <a:endParaRPr kumimoji="1" lang="en-US" altLang="ja-JP" sz="1200" b="0" i="0" u="none" strike="noStrike"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19</a:t>
            </a:fld>
            <a:endParaRPr kumimoji="1" lang="ja-JP" altLang="en-US"/>
          </a:p>
        </p:txBody>
      </p:sp>
    </p:spTree>
    <p:extLst>
      <p:ext uri="{BB962C8B-B14F-4D97-AF65-F5344CB8AC3E}">
        <p14:creationId xmlns:p14="http://schemas.microsoft.com/office/powerpoint/2010/main" val="1628727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本発表では、研究概要・提案方式・実験・まとめの順で説明いたします。</a:t>
            </a:r>
            <a:endParaRPr lang="ja-JP" altLang="en-US" b="0">
              <a:effectLst/>
            </a:endParaRPr>
          </a:p>
          <a:p>
            <a:pPr rtl="0"/>
            <a:r>
              <a:rPr kumimoji="1" lang="ja-JP" altLang="en-US" sz="1200" b="0" i="0" u="none" strike="noStrike" kern="1200">
                <a:solidFill>
                  <a:schemeClr val="tx1"/>
                </a:solidFill>
                <a:effectLst/>
                <a:latin typeface="+mn-lt"/>
                <a:ea typeface="+mn-ea"/>
                <a:cs typeface="+mn-cs"/>
              </a:rPr>
              <a:t>よろしくお願いします。</a:t>
            </a:r>
            <a:endParaRPr lang="ja-JP" altLang="en-US" b="0">
              <a:effectLst/>
            </a:endParaRPr>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2</a:t>
            </a:fld>
            <a:endParaRPr kumimoji="1" lang="ja-JP" altLang="en-US"/>
          </a:p>
        </p:txBody>
      </p:sp>
    </p:spTree>
    <p:extLst>
      <p:ext uri="{BB962C8B-B14F-4D97-AF65-F5344CB8AC3E}">
        <p14:creationId xmlns:p14="http://schemas.microsoft.com/office/powerpoint/2010/main" val="7076401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関数生成を行うにあたって、</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あまり小さなコード片を対象としても</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保守性の向上に繋がらないと考えられます。</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また、処理の一部分だけを関数に置き換えることはできません。</a:t>
            </a:r>
            <a:endParaRPr kumimoji="1" lang="en-US" altLang="ja-JP" sz="1200" b="0" i="0" u="none" strike="noStrike" kern="1200" dirty="0">
              <a:solidFill>
                <a:schemeClr val="tx1"/>
              </a:solidFill>
              <a:effectLst/>
              <a:latin typeface="+mn-lt"/>
              <a:ea typeface="+mn-ea"/>
              <a:cs typeface="+mn-cs"/>
            </a:endParaRPr>
          </a:p>
          <a:p>
            <a:pPr rtl="0"/>
            <a:endParaRPr lang="ja-JP" altLang="en-US" b="0">
              <a:effectLst/>
            </a:endParaRPr>
          </a:p>
          <a:p>
            <a:pPr rtl="0"/>
            <a:r>
              <a:rPr kumimoji="1" lang="ja-JP" altLang="en-US" sz="1200" b="0" i="0" u="none" strike="noStrike" kern="1200">
                <a:solidFill>
                  <a:schemeClr val="tx1"/>
                </a:solidFill>
                <a:effectLst/>
                <a:latin typeface="+mn-lt"/>
                <a:ea typeface="+mn-ea"/>
                <a:cs typeface="+mn-cs"/>
              </a:rPr>
              <a:t>そこで、抽出する部分木の条件として、</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部分木の最大深さが任意に定める</a:t>
            </a:r>
            <a:r>
              <a:rPr kumimoji="1" lang="en" altLang="ja-JP" sz="1200" b="0" i="0" u="none" strike="noStrike" kern="1200" dirty="0">
                <a:solidFill>
                  <a:schemeClr val="tx1"/>
                </a:solidFill>
                <a:effectLst/>
                <a:latin typeface="+mn-lt"/>
                <a:ea typeface="+mn-ea"/>
                <a:cs typeface="+mn-cs"/>
              </a:rPr>
              <a:t>k</a:t>
            </a:r>
            <a:r>
              <a:rPr kumimoji="1" lang="ja-JP" altLang="en-US" sz="1200" b="0" i="0" u="none" strike="noStrike" kern="1200">
                <a:solidFill>
                  <a:schemeClr val="tx1"/>
                </a:solidFill>
                <a:effectLst/>
                <a:latin typeface="+mn-lt"/>
                <a:ea typeface="+mn-ea"/>
                <a:cs typeface="+mn-cs"/>
              </a:rPr>
              <a:t>以上であること、</a:t>
            </a:r>
            <a:endParaRPr lang="ja-JP" altLang="en-US" b="0">
              <a:effectLst/>
            </a:endParaRPr>
          </a:p>
          <a:p>
            <a:pPr rtl="0"/>
            <a:r>
              <a:rPr kumimoji="1" lang="ja-JP" altLang="en-US" sz="1200" b="0" i="0" u="none" strike="noStrike" kern="1200">
                <a:solidFill>
                  <a:schemeClr val="tx1"/>
                </a:solidFill>
                <a:effectLst/>
                <a:latin typeface="+mn-lt"/>
                <a:ea typeface="+mn-ea"/>
                <a:cs typeface="+mn-cs"/>
              </a:rPr>
              <a:t>部分木の根ノードの抽象文法名が文を指すことがあげられます。</a:t>
            </a:r>
            <a:endParaRPr lang="ja-JP" altLang="en-US" b="0">
              <a:effectLst/>
            </a:endParaRPr>
          </a:p>
          <a:p>
            <a:pPr rtl="0"/>
            <a:endParaRPr lang="ja-JP" altLang="en-US" b="0">
              <a:effectLst/>
            </a:endParaRPr>
          </a:p>
          <a:p>
            <a:pPr rtl="0"/>
            <a:r>
              <a:rPr kumimoji="1" lang="ja-JP" altLang="en-US" sz="1200" b="0" i="0" u="none" strike="noStrike" kern="1200">
                <a:solidFill>
                  <a:schemeClr val="tx1"/>
                </a:solidFill>
                <a:effectLst/>
                <a:latin typeface="+mn-lt"/>
                <a:ea typeface="+mn-ea"/>
                <a:cs typeface="+mn-cs"/>
              </a:rPr>
              <a:t>本方式では抽出する部分木の深さをパラメータとして</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任意の値を設定することで、検出するスコープを変更することができます。</a:t>
            </a:r>
            <a:br>
              <a:rPr lang="ja-JP" altLang="en-US"/>
            </a:br>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20</a:t>
            </a:fld>
            <a:endParaRPr kumimoji="1" lang="ja-JP" altLang="en-US"/>
          </a:p>
        </p:txBody>
      </p:sp>
    </p:spTree>
    <p:extLst>
      <p:ext uri="{BB962C8B-B14F-4D97-AF65-F5344CB8AC3E}">
        <p14:creationId xmlns:p14="http://schemas.microsoft.com/office/powerpoint/2010/main" val="14454933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図の赤いノードが文となるノード、</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緑が葉までの最長距離の経路です。</a:t>
            </a:r>
            <a:endParaRPr lang="ja-JP" altLang="en-US" b="0">
              <a:effectLst/>
            </a:endParaRPr>
          </a:p>
          <a:p>
            <a:pPr rtl="0"/>
            <a:r>
              <a:rPr kumimoji="1" lang="ja-JP" altLang="en-US" sz="1200" b="0" i="0" u="none" strike="noStrike" kern="1200">
                <a:solidFill>
                  <a:schemeClr val="tx1"/>
                </a:solidFill>
                <a:effectLst/>
                <a:latin typeface="+mn-lt"/>
                <a:ea typeface="+mn-ea"/>
                <a:cs typeface="+mn-cs"/>
              </a:rPr>
              <a:t>今回の場合、</a:t>
            </a:r>
            <a:r>
              <a:rPr kumimoji="1" lang="en" altLang="ja-JP" sz="1200" b="0" i="0" u="none" strike="noStrike" kern="1200" dirty="0">
                <a:solidFill>
                  <a:schemeClr val="tx1"/>
                </a:solidFill>
                <a:effectLst/>
                <a:latin typeface="+mn-lt"/>
                <a:ea typeface="+mn-ea"/>
                <a:cs typeface="+mn-cs"/>
              </a:rPr>
              <a:t>k</a:t>
            </a:r>
            <a:r>
              <a:rPr kumimoji="1" lang="ja-JP" altLang="en-US" sz="1200" b="0" i="0" u="none" strike="noStrike" kern="1200">
                <a:solidFill>
                  <a:schemeClr val="tx1"/>
                </a:solidFill>
                <a:effectLst/>
                <a:latin typeface="+mn-lt"/>
                <a:ea typeface="+mn-ea"/>
                <a:cs typeface="+mn-cs"/>
              </a:rPr>
              <a:t>を</a:t>
            </a:r>
            <a:r>
              <a:rPr kumimoji="1" lang="en-US" altLang="ja-JP" sz="1200" b="0" i="0" u="none" strike="noStrike" kern="1200" dirty="0">
                <a:solidFill>
                  <a:schemeClr val="tx1"/>
                </a:solidFill>
                <a:effectLst/>
                <a:latin typeface="+mn-lt"/>
                <a:ea typeface="+mn-ea"/>
                <a:cs typeface="+mn-cs"/>
              </a:rPr>
              <a:t>5</a:t>
            </a:r>
            <a:r>
              <a:rPr kumimoji="1" lang="ja-JP" altLang="en-US" sz="1200" b="0" i="0" u="none" strike="noStrike" kern="1200">
                <a:solidFill>
                  <a:schemeClr val="tx1"/>
                </a:solidFill>
                <a:effectLst/>
                <a:latin typeface="+mn-lt"/>
                <a:ea typeface="+mn-ea"/>
                <a:cs typeface="+mn-cs"/>
              </a:rPr>
              <a:t>として設定することで</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右側の部分木のみを抽出することが可能です。</a:t>
            </a:r>
            <a:endParaRPr lang="ja-JP" altLang="en-US" b="0">
              <a:effectLst/>
            </a:endParaRPr>
          </a:p>
          <a:p>
            <a:br>
              <a:rPr lang="ja-JP" altLang="en-US"/>
            </a:br>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21</a:t>
            </a:fld>
            <a:endParaRPr kumimoji="1" lang="ja-JP" altLang="en-US"/>
          </a:p>
        </p:txBody>
      </p:sp>
    </p:spTree>
    <p:extLst>
      <p:ext uri="{BB962C8B-B14F-4D97-AF65-F5344CB8AC3E}">
        <p14:creationId xmlns:p14="http://schemas.microsoft.com/office/powerpoint/2010/main" val="41305625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u="none" strike="noStrike" kern="1200">
                <a:solidFill>
                  <a:schemeClr val="tx1"/>
                </a:solidFill>
                <a:effectLst/>
                <a:latin typeface="+mn-lt"/>
                <a:ea typeface="+mn-ea"/>
                <a:cs typeface="+mn-cs"/>
              </a:rPr>
              <a:t>次に編集距離を用いた部分木間の</a:t>
            </a:r>
            <a:endParaRPr kumimoji="1" lang="en-US" altLang="ja-JP" sz="1200" b="0" i="0" u="none" strike="noStrike" kern="1200" dirty="0">
              <a:solidFill>
                <a:schemeClr val="tx1"/>
              </a:solidFill>
              <a:effectLst/>
              <a:latin typeface="+mn-lt"/>
              <a:ea typeface="+mn-ea"/>
              <a:cs typeface="+mn-cs"/>
            </a:endParaRPr>
          </a:p>
          <a:p>
            <a:r>
              <a:rPr kumimoji="1" lang="ja-JP" altLang="en-US" sz="1200" b="0" i="0" u="none" strike="noStrike" kern="1200">
                <a:solidFill>
                  <a:schemeClr val="tx1"/>
                </a:solidFill>
                <a:effectLst/>
                <a:latin typeface="+mn-lt"/>
                <a:ea typeface="+mn-ea"/>
                <a:cs typeface="+mn-cs"/>
              </a:rPr>
              <a:t>類似度計量機能について説明いたします。</a:t>
            </a:r>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22</a:t>
            </a:fld>
            <a:endParaRPr kumimoji="1" lang="ja-JP" altLang="en-US"/>
          </a:p>
        </p:txBody>
      </p:sp>
    </p:spTree>
    <p:extLst>
      <p:ext uri="{BB962C8B-B14F-4D97-AF65-F5344CB8AC3E}">
        <p14:creationId xmlns:p14="http://schemas.microsoft.com/office/powerpoint/2010/main" val="34720980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本方式ではある部分木から別の部分木へ変換する過程における</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挿入・削除・更新の最小ステップ数を編集距離として定義し、これを類似度とします。</a:t>
            </a:r>
            <a:endParaRPr lang="ja-JP" altLang="en-US" b="0">
              <a:effectLst/>
            </a:endParaRPr>
          </a:p>
          <a:p>
            <a:pPr rtl="0"/>
            <a:r>
              <a:rPr kumimoji="1" lang="ja-JP" altLang="en-US" sz="1200" b="0" i="0" u="none" strike="noStrike" kern="1200">
                <a:solidFill>
                  <a:schemeClr val="tx1"/>
                </a:solidFill>
                <a:effectLst/>
                <a:latin typeface="+mn-lt"/>
                <a:ea typeface="+mn-ea"/>
                <a:cs typeface="+mn-cs"/>
              </a:rPr>
              <a:t>下の図のように、リストの先頭の要素を出力するプログラムから</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リストの最後の要素を出力するプログラムへ変換する場合、</a:t>
            </a:r>
            <a:br>
              <a:rPr lang="ja-JP" altLang="en-US"/>
            </a:br>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23</a:t>
            </a:fld>
            <a:endParaRPr kumimoji="1" lang="ja-JP" altLang="en-US"/>
          </a:p>
        </p:txBody>
      </p:sp>
    </p:spTree>
    <p:extLst>
      <p:ext uri="{BB962C8B-B14F-4D97-AF65-F5344CB8AC3E}">
        <p14:creationId xmlns:p14="http://schemas.microsoft.com/office/powerpoint/2010/main" val="20434217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t>
            </a:r>
            <a:r>
              <a:rPr kumimoji="1" lang="ja-JP" altLang="en-US"/>
              <a:t>つのノードの更新と</a:t>
            </a:r>
            <a:r>
              <a:rPr kumimoji="1" lang="en-US" altLang="ja-JP" dirty="0"/>
              <a:t>4</a:t>
            </a:r>
            <a:r>
              <a:rPr kumimoji="1" lang="ja-JP" altLang="en-US"/>
              <a:t>ノードの追加によって、変形することができ、</a:t>
            </a:r>
            <a:endParaRPr kumimoji="1" lang="en-US" altLang="ja-JP" dirty="0"/>
          </a:p>
          <a:p>
            <a:r>
              <a:rPr kumimoji="1" lang="ja-JP" altLang="en-US"/>
              <a:t>編集距離は</a:t>
            </a:r>
            <a:r>
              <a:rPr kumimoji="1" lang="en-US" altLang="ja-JP" dirty="0"/>
              <a:t>5</a:t>
            </a:r>
            <a:r>
              <a:rPr kumimoji="1" lang="ja-JP" altLang="en-US"/>
              <a:t>となります。</a:t>
            </a:r>
            <a:endParaRPr kumimoji="1" lang="en-US" altLang="ja-JP" dirty="0"/>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24</a:t>
            </a:fld>
            <a:endParaRPr kumimoji="1" lang="ja-JP" altLang="en-US"/>
          </a:p>
        </p:txBody>
      </p:sp>
    </p:spTree>
    <p:extLst>
      <p:ext uri="{BB962C8B-B14F-4D97-AF65-F5344CB8AC3E}">
        <p14:creationId xmlns:p14="http://schemas.microsoft.com/office/powerpoint/2010/main" val="1014314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次に式の置換による構造同一化機能について説明いたします。</a:t>
            </a:r>
            <a:endParaRPr kumimoji="1" lang="en-US" altLang="ja-JP" sz="1200" b="0" i="0" u="none" strike="noStrike" kern="1200" dirty="0">
              <a:solidFill>
                <a:schemeClr val="tx1"/>
              </a:solidFill>
              <a:effectLst/>
              <a:latin typeface="+mn-lt"/>
              <a:ea typeface="+mn-ea"/>
              <a:cs typeface="+mn-cs"/>
            </a:endParaRPr>
          </a:p>
          <a:p>
            <a:pPr rtl="0"/>
            <a:endParaRPr lang="ja-JP" altLang="en-US" b="0">
              <a:effectLst/>
            </a:endParaRPr>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25</a:t>
            </a:fld>
            <a:endParaRPr kumimoji="1" lang="ja-JP" altLang="en-US"/>
          </a:p>
        </p:txBody>
      </p:sp>
    </p:spTree>
    <p:extLst>
      <p:ext uri="{BB962C8B-B14F-4D97-AF65-F5344CB8AC3E}">
        <p14:creationId xmlns:p14="http://schemas.microsoft.com/office/powerpoint/2010/main" val="8869252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本方式で提案する自動関数生成機能は</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完全一致する部分木にしか適用できません。</a:t>
            </a:r>
            <a:endParaRPr kumimoji="1" lang="en-US" altLang="ja-JP" sz="1200" b="0" i="0" u="none" strike="noStrike" kern="1200" dirty="0">
              <a:solidFill>
                <a:schemeClr val="tx1"/>
              </a:solidFill>
              <a:effectLst/>
              <a:latin typeface="+mn-lt"/>
              <a:ea typeface="+mn-ea"/>
              <a:cs typeface="+mn-cs"/>
            </a:endParaRPr>
          </a:p>
          <a:p>
            <a:pPr rtl="0"/>
            <a:endParaRPr lang="ja-JP" altLang="en-US" b="0">
              <a:effectLst/>
            </a:endParaRPr>
          </a:p>
          <a:p>
            <a:pPr rtl="0"/>
            <a:r>
              <a:rPr kumimoji="1" lang="ja-JP" altLang="en-US" sz="1200" b="0" i="0" u="none" strike="noStrike" kern="1200">
                <a:solidFill>
                  <a:schemeClr val="tx1"/>
                </a:solidFill>
                <a:effectLst/>
                <a:latin typeface="+mn-lt"/>
                <a:ea typeface="+mn-ea"/>
                <a:cs typeface="+mn-cs"/>
              </a:rPr>
              <a:t>しかし、本手法を用いることで完全一致でない部分木を同一構造に変形し、</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自動関数生成機能の適用範囲を拡張することができます。</a:t>
            </a:r>
            <a:endParaRPr kumimoji="1" lang="en-US" altLang="ja-JP" sz="1200" b="0" i="0" u="none" strike="noStrike" kern="1200" dirty="0">
              <a:solidFill>
                <a:schemeClr val="tx1"/>
              </a:solidFill>
              <a:effectLst/>
              <a:latin typeface="+mn-lt"/>
              <a:ea typeface="+mn-ea"/>
              <a:cs typeface="+mn-cs"/>
            </a:endParaRPr>
          </a:p>
          <a:p>
            <a:pPr rtl="0"/>
            <a:endParaRPr lang="ja-JP" altLang="en-US" b="0">
              <a:effectLst/>
            </a:endParaRPr>
          </a:p>
          <a:p>
            <a:pPr rtl="0"/>
            <a:r>
              <a:rPr kumimoji="1" lang="ja-JP" altLang="en-US" sz="1200" b="0" i="0" u="none" strike="noStrike" kern="1200">
                <a:solidFill>
                  <a:schemeClr val="tx1"/>
                </a:solidFill>
                <a:effectLst/>
                <a:latin typeface="+mn-lt"/>
                <a:ea typeface="+mn-ea"/>
                <a:cs typeface="+mn-cs"/>
              </a:rPr>
              <a:t>本手法を適用する対象となる部分木は編集距離が</a:t>
            </a:r>
            <a:r>
              <a:rPr kumimoji="1" lang="en-US" altLang="ja-JP" sz="1200" b="0" i="0" u="none" strike="noStrike" kern="1200" dirty="0">
                <a:solidFill>
                  <a:schemeClr val="tx1"/>
                </a:solidFill>
                <a:effectLst/>
                <a:latin typeface="+mn-lt"/>
                <a:ea typeface="+mn-ea"/>
                <a:cs typeface="+mn-cs"/>
              </a:rPr>
              <a:t>0</a:t>
            </a:r>
            <a:r>
              <a:rPr kumimoji="1" lang="ja-JP" altLang="en-US" sz="1200" b="0" i="0" u="none" strike="noStrike" kern="1200">
                <a:solidFill>
                  <a:schemeClr val="tx1"/>
                </a:solidFill>
                <a:effectLst/>
                <a:latin typeface="+mn-lt"/>
                <a:ea typeface="+mn-ea"/>
                <a:cs typeface="+mn-cs"/>
              </a:rPr>
              <a:t>より大きく、</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任意に定める閾値</a:t>
            </a:r>
            <a:r>
              <a:rPr kumimoji="1" lang="el-GR" altLang="ja-JP" sz="1200" b="0" i="0" u="none" strike="noStrike" kern="1200" dirty="0">
                <a:solidFill>
                  <a:schemeClr val="tx1"/>
                </a:solidFill>
                <a:effectLst/>
                <a:latin typeface="+mn-lt"/>
                <a:ea typeface="+mn-ea"/>
                <a:cs typeface="+mn-cs"/>
              </a:rPr>
              <a:t>ε</a:t>
            </a:r>
            <a:r>
              <a:rPr kumimoji="1" lang="ja-JP" altLang="en-US" sz="1200" b="0" i="0" u="none" strike="noStrike" kern="1200">
                <a:solidFill>
                  <a:schemeClr val="tx1"/>
                </a:solidFill>
                <a:effectLst/>
                <a:latin typeface="+mn-lt"/>
                <a:ea typeface="+mn-ea"/>
                <a:cs typeface="+mn-cs"/>
              </a:rPr>
              <a:t>以下の部分木となります。</a:t>
            </a:r>
            <a:endParaRPr kumimoji="1" lang="en-US" altLang="ja-JP" sz="1200" b="0" i="0" u="none" strike="noStrike" kern="1200" dirty="0">
              <a:solidFill>
                <a:schemeClr val="tx1"/>
              </a:solidFill>
              <a:effectLst/>
              <a:latin typeface="+mn-lt"/>
              <a:ea typeface="+mn-ea"/>
              <a:cs typeface="+mn-cs"/>
            </a:endParaRPr>
          </a:p>
          <a:p>
            <a:pPr rtl="0"/>
            <a:endParaRPr lang="ja-JP" altLang="en-US" b="0">
              <a:effectLst/>
            </a:endParaRPr>
          </a:p>
          <a:p>
            <a:pPr rtl="0"/>
            <a:r>
              <a:rPr kumimoji="1" lang="ja-JP" altLang="en-US" sz="1200" b="0" i="0" u="none" strike="noStrike" kern="1200">
                <a:solidFill>
                  <a:schemeClr val="tx1"/>
                </a:solidFill>
                <a:effectLst/>
                <a:latin typeface="+mn-lt"/>
                <a:ea typeface="+mn-ea"/>
                <a:cs typeface="+mn-cs"/>
              </a:rPr>
              <a:t>置換の対象となるノードは、部分木のうち、</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編集操作を行ったノード群の最上位のノードとなります。</a:t>
            </a:r>
            <a:endParaRPr lang="ja-JP" altLang="en-US" b="0">
              <a:effectLst/>
            </a:endParaRPr>
          </a:p>
          <a:p>
            <a:pPr rtl="0"/>
            <a:r>
              <a:rPr kumimoji="1" lang="ja-JP" altLang="en-US" sz="1200" b="0" i="0" u="none" strike="noStrike" kern="1200">
                <a:solidFill>
                  <a:schemeClr val="tx1"/>
                </a:solidFill>
                <a:effectLst/>
                <a:latin typeface="+mn-lt"/>
                <a:ea typeface="+mn-ea"/>
                <a:cs typeface="+mn-cs"/>
              </a:rPr>
              <a:t>また、置換を行える条件は</a:t>
            </a:r>
            <a:r>
              <a:rPr kumimoji="1" lang="en-US" altLang="ja-JP" sz="1200" b="0" i="0" u="none" strike="noStrike" kern="1200" dirty="0">
                <a:solidFill>
                  <a:schemeClr val="tx1"/>
                </a:solidFill>
                <a:effectLst/>
                <a:latin typeface="+mn-lt"/>
                <a:ea typeface="+mn-ea"/>
                <a:cs typeface="+mn-cs"/>
              </a:rPr>
              <a:t>2</a:t>
            </a:r>
            <a:r>
              <a:rPr kumimoji="1" lang="ja-JP" altLang="en-US" sz="1200" b="0" i="0" u="none" strike="noStrike" kern="1200">
                <a:solidFill>
                  <a:schemeClr val="tx1"/>
                </a:solidFill>
                <a:effectLst/>
                <a:latin typeface="+mn-lt"/>
                <a:ea typeface="+mn-ea"/>
                <a:cs typeface="+mn-cs"/>
              </a:rPr>
              <a:t>つあり、</a:t>
            </a:r>
            <a:endParaRPr kumimoji="1" lang="en-US" altLang="ja-JP" sz="1200" b="0" i="0" u="none" strike="noStrike" kern="1200" dirty="0">
              <a:solidFill>
                <a:schemeClr val="tx1"/>
              </a:solidFill>
              <a:effectLst/>
              <a:latin typeface="+mn-lt"/>
              <a:ea typeface="+mn-ea"/>
              <a:cs typeface="+mn-cs"/>
            </a:endParaRPr>
          </a:p>
          <a:p>
            <a:pPr rtl="0"/>
            <a:endParaRPr kumimoji="1" lang="en-US" altLang="ja-JP" sz="1200" b="0" i="0" u="none" strike="noStrike" kern="1200" dirty="0">
              <a:solidFill>
                <a:schemeClr val="tx1"/>
              </a:solidFill>
              <a:effectLst/>
              <a:latin typeface="+mn-lt"/>
              <a:ea typeface="+mn-ea"/>
              <a:cs typeface="+mn-cs"/>
            </a:endParaRPr>
          </a:p>
          <a:p>
            <a:pPr rtl="0"/>
            <a:r>
              <a:rPr kumimoji="1" lang="en-US" altLang="ja-JP" sz="1200" b="0" i="0" u="none" strike="noStrike" kern="1200" dirty="0">
                <a:solidFill>
                  <a:schemeClr val="tx1"/>
                </a:solidFill>
                <a:effectLst/>
                <a:latin typeface="+mn-lt"/>
                <a:ea typeface="+mn-ea"/>
                <a:cs typeface="+mn-cs"/>
              </a:rPr>
              <a:t>1</a:t>
            </a:r>
            <a:r>
              <a:rPr kumimoji="1" lang="ja-JP" altLang="en-US" sz="1200" b="0" i="0" u="none" strike="noStrike" kern="1200">
                <a:solidFill>
                  <a:schemeClr val="tx1"/>
                </a:solidFill>
                <a:effectLst/>
                <a:latin typeface="+mn-lt"/>
                <a:ea typeface="+mn-ea"/>
                <a:cs typeface="+mn-cs"/>
              </a:rPr>
              <a:t>つ目は対象ノードの抽象文法が式であること、</a:t>
            </a:r>
            <a:endParaRPr kumimoji="1" lang="en-US" altLang="ja-JP" sz="1200" b="0" i="0" u="none" strike="noStrike" kern="1200" dirty="0">
              <a:solidFill>
                <a:schemeClr val="tx1"/>
              </a:solidFill>
              <a:effectLst/>
              <a:latin typeface="+mn-lt"/>
              <a:ea typeface="+mn-ea"/>
              <a:cs typeface="+mn-cs"/>
            </a:endParaRPr>
          </a:p>
          <a:p>
            <a:pPr rtl="0"/>
            <a:r>
              <a:rPr kumimoji="1" lang="en-US" altLang="ja-JP" sz="1200" b="0" i="0" u="none" strike="noStrike" kern="1200" dirty="0">
                <a:solidFill>
                  <a:schemeClr val="tx1"/>
                </a:solidFill>
                <a:effectLst/>
                <a:latin typeface="+mn-lt"/>
                <a:ea typeface="+mn-ea"/>
                <a:cs typeface="+mn-cs"/>
              </a:rPr>
              <a:t>2</a:t>
            </a:r>
            <a:r>
              <a:rPr kumimoji="1" lang="ja-JP" altLang="en-US" sz="1200" b="0" i="0" u="none" strike="noStrike" kern="1200">
                <a:solidFill>
                  <a:schemeClr val="tx1"/>
                </a:solidFill>
                <a:effectLst/>
                <a:latin typeface="+mn-lt"/>
                <a:ea typeface="+mn-ea"/>
                <a:cs typeface="+mn-cs"/>
              </a:rPr>
              <a:t>つ目は編集操作の前後で対象ノードの兄弟ノードの数が</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変化していないことです。</a:t>
            </a:r>
            <a:endParaRPr kumimoji="1" lang="en-US" altLang="ja-JP" sz="1200" b="0" i="0" u="none" strike="noStrike" kern="1200" dirty="0">
              <a:solidFill>
                <a:schemeClr val="tx1"/>
              </a:solidFill>
              <a:effectLst/>
              <a:latin typeface="+mn-lt"/>
              <a:ea typeface="+mn-ea"/>
              <a:cs typeface="+mn-cs"/>
            </a:endParaRPr>
          </a:p>
          <a:p>
            <a:pPr rtl="0"/>
            <a:endParaRPr lang="ja-JP" altLang="en-US" b="0">
              <a:effectLst/>
            </a:endParaRPr>
          </a:p>
          <a:p>
            <a:pPr rtl="0"/>
            <a:r>
              <a:rPr kumimoji="1" lang="ja-JP" altLang="en-US" sz="1200" b="0" i="0" u="none" strike="noStrike" kern="1200">
                <a:solidFill>
                  <a:schemeClr val="tx1"/>
                </a:solidFill>
                <a:effectLst/>
                <a:latin typeface="+mn-lt"/>
                <a:ea typeface="+mn-ea"/>
                <a:cs typeface="+mn-cs"/>
              </a:rPr>
              <a:t>置換操作としては、対象ノードを新たに用意した式を表すノードに置換します。</a:t>
            </a:r>
            <a:endParaRPr lang="ja-JP" altLang="en-US" b="0">
              <a:effectLst/>
            </a:endParaRPr>
          </a:p>
          <a:p>
            <a:br>
              <a:rPr lang="ja-JP" altLang="en-US"/>
            </a:br>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26</a:t>
            </a:fld>
            <a:endParaRPr kumimoji="1" lang="ja-JP" altLang="en-US"/>
          </a:p>
        </p:txBody>
      </p:sp>
    </p:spTree>
    <p:extLst>
      <p:ext uri="{BB962C8B-B14F-4D97-AF65-F5344CB8AC3E}">
        <p14:creationId xmlns:p14="http://schemas.microsoft.com/office/powerpoint/2010/main" val="14310957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例として先程と同じ、リストの先頭と最後の要素を出力するプログラムに</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本機能を適用した結果です。</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赤いノードが編集操作の対象を指しています。</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置換後を見ると、それぞれの最上位ノードが置換され、</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その子孫ノードが消去されていることがわかると思います。</a:t>
            </a:r>
            <a:endParaRPr lang="ja-JP" altLang="en-US" b="0">
              <a:effectLst/>
            </a:endParaRPr>
          </a:p>
          <a:p>
            <a:br>
              <a:rPr lang="ja-JP" altLang="en-US"/>
            </a:br>
            <a:endParaRPr kumimoji="1" lang="ja-JP" altLang="en-US"/>
          </a:p>
        </p:txBody>
      </p:sp>
      <p:sp>
        <p:nvSpPr>
          <p:cNvPr id="4" name="スライド番号プレースホルダー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A0F479A-E5E6-D444-B758-4F1077A3D39C}"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34" charset="-128"/>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34" charset="-128"/>
              <a:cs typeface="+mn-cs"/>
            </a:endParaRPr>
          </a:p>
        </p:txBody>
      </p:sp>
    </p:spTree>
    <p:extLst>
      <p:ext uri="{BB962C8B-B14F-4D97-AF65-F5344CB8AC3E}">
        <p14:creationId xmlns:p14="http://schemas.microsoft.com/office/powerpoint/2010/main" val="26162980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u="none" strike="noStrike" kern="1200">
                <a:solidFill>
                  <a:schemeClr val="tx1"/>
                </a:solidFill>
                <a:effectLst/>
                <a:latin typeface="+mn-lt"/>
                <a:ea typeface="+mn-ea"/>
                <a:cs typeface="+mn-cs"/>
              </a:rPr>
              <a:t>最後に自動関数生成機能の手順について説明いたします。</a:t>
            </a:r>
            <a:endParaRPr kumimoji="1" lang="en-US" altLang="ja-JP" sz="1200" b="0" i="0" u="none" strike="noStrike" kern="1200" dirty="0">
              <a:solidFill>
                <a:schemeClr val="tx1"/>
              </a:solidFill>
              <a:effectLst/>
              <a:latin typeface="+mn-lt"/>
              <a:ea typeface="+mn-ea"/>
              <a:cs typeface="+mn-cs"/>
            </a:endParaRPr>
          </a:p>
          <a:p>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28</a:t>
            </a:fld>
            <a:endParaRPr kumimoji="1" lang="ja-JP" altLang="en-US"/>
          </a:p>
        </p:txBody>
      </p:sp>
    </p:spTree>
    <p:extLst>
      <p:ext uri="{BB962C8B-B14F-4D97-AF65-F5344CB8AC3E}">
        <p14:creationId xmlns:p14="http://schemas.microsoft.com/office/powerpoint/2010/main" val="15614148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まず、ソースコードの先頭に関数部のテンプレートを用意します。</a:t>
            </a:r>
            <a:endParaRPr lang="ja-JP" altLang="en-US" b="0">
              <a:effectLst/>
            </a:endParaRPr>
          </a:p>
          <a:p>
            <a:pPr rtl="0"/>
            <a:r>
              <a:rPr kumimoji="1" lang="ja-JP" altLang="en-US" sz="1200" b="0" i="0" u="none" strike="noStrike" kern="1200">
                <a:solidFill>
                  <a:schemeClr val="tx1"/>
                </a:solidFill>
                <a:effectLst/>
                <a:latin typeface="+mn-lt"/>
                <a:ea typeface="+mn-ea"/>
                <a:cs typeface="+mn-cs"/>
              </a:rPr>
              <a:t>次に、ソースコードの構文木のうち構造の一致する部分木に該当するノード片を抽出します。</a:t>
            </a:r>
            <a:endParaRPr lang="ja-JP" altLang="en-US" b="0">
              <a:effectLst/>
            </a:endParaRPr>
          </a:p>
          <a:p>
            <a:pPr rtl="0"/>
            <a:r>
              <a:rPr kumimoji="1" lang="ja-JP" altLang="en-US" sz="1200" b="0" i="0" u="none" strike="noStrike" kern="1200">
                <a:solidFill>
                  <a:schemeClr val="tx1"/>
                </a:solidFill>
                <a:effectLst/>
                <a:latin typeface="+mn-lt"/>
                <a:ea typeface="+mn-ea"/>
                <a:cs typeface="+mn-cs"/>
              </a:rPr>
              <a:t>その後、変数および、</a:t>
            </a:r>
            <a:r>
              <a:rPr kumimoji="1" lang="en-US" altLang="ja-JP" sz="1200" b="0" i="0" u="none" strike="noStrike" kern="1200" dirty="0">
                <a:solidFill>
                  <a:schemeClr val="tx1"/>
                </a:solidFill>
                <a:effectLst/>
                <a:latin typeface="+mn-lt"/>
                <a:ea typeface="+mn-ea"/>
                <a:cs typeface="+mn-cs"/>
              </a:rPr>
              <a:t>2</a:t>
            </a:r>
            <a:r>
              <a:rPr kumimoji="1" lang="ja-JP" altLang="en-US" sz="1200" b="0" i="0" u="none" strike="noStrike" kern="1200">
                <a:solidFill>
                  <a:schemeClr val="tx1"/>
                </a:solidFill>
                <a:effectLst/>
                <a:latin typeface="+mn-lt"/>
                <a:ea typeface="+mn-ea"/>
                <a:cs typeface="+mn-cs"/>
              </a:rPr>
              <a:t>つの部分木間で識別子が異なる式を関数内の変数とし、置換します。</a:t>
            </a:r>
            <a:endParaRPr lang="ja-JP" altLang="en-US" b="0">
              <a:effectLst/>
            </a:endParaRPr>
          </a:p>
          <a:p>
            <a:br>
              <a:rPr lang="ja-JP" altLang="en-US"/>
            </a:br>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29</a:t>
            </a:fld>
            <a:endParaRPr kumimoji="1" lang="ja-JP" altLang="en-US"/>
          </a:p>
        </p:txBody>
      </p:sp>
    </p:spTree>
    <p:extLst>
      <p:ext uri="{BB962C8B-B14F-4D97-AF65-F5344CB8AC3E}">
        <p14:creationId xmlns:p14="http://schemas.microsoft.com/office/powerpoint/2010/main" val="3827378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まずはじめに、研究概要です。</a:t>
            </a:r>
            <a:endParaRPr lang="ja-JP" altLang="en-US" b="0">
              <a:effectLst/>
            </a:endParaRPr>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3</a:t>
            </a:fld>
            <a:endParaRPr kumimoji="1" lang="ja-JP" altLang="en-US"/>
          </a:p>
        </p:txBody>
      </p:sp>
    </p:spTree>
    <p:extLst>
      <p:ext uri="{BB962C8B-B14F-4D97-AF65-F5344CB8AC3E}">
        <p14:creationId xmlns:p14="http://schemas.microsoft.com/office/powerpoint/2010/main" val="3749621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ここで置換した変数のうち、</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元のソースコード中で既に値の割り当てられている変数を引数に、</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処理をされる変数を戻り値とします。</a:t>
            </a:r>
            <a:endParaRPr lang="ja-JP" altLang="en-US" b="0">
              <a:effectLst/>
            </a:endParaRPr>
          </a:p>
          <a:p>
            <a:pPr rtl="0"/>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また、変数を置換後の文を関数内の処理文とします。</a:t>
            </a:r>
            <a:endParaRPr kumimoji="1" lang="en-US" altLang="ja-JP" sz="1200" b="0" i="0" u="none" strike="noStrike" kern="1200" dirty="0">
              <a:solidFill>
                <a:schemeClr val="tx1"/>
              </a:solidFill>
              <a:effectLst/>
              <a:latin typeface="+mn-lt"/>
              <a:ea typeface="+mn-ea"/>
              <a:cs typeface="+mn-cs"/>
            </a:endParaRPr>
          </a:p>
          <a:p>
            <a:pPr rtl="0"/>
            <a:endParaRPr lang="ja-JP" altLang="en-US" b="0">
              <a:effectLst/>
            </a:endParaRPr>
          </a:p>
          <a:p>
            <a:pPr rtl="0"/>
            <a:r>
              <a:rPr kumimoji="1" lang="ja-JP" altLang="en-US" sz="1200" b="0" i="0" u="none" strike="noStrike" kern="1200">
                <a:solidFill>
                  <a:schemeClr val="tx1"/>
                </a:solidFill>
                <a:effectLst/>
                <a:latin typeface="+mn-lt"/>
                <a:ea typeface="+mn-ea"/>
                <a:cs typeface="+mn-cs"/>
              </a:rPr>
              <a:t>最後に、元のコード片を削除し、生成した関数の呼び出し文を挿入します。</a:t>
            </a:r>
            <a:endParaRPr lang="ja-JP" altLang="en-US" b="0">
              <a:effectLst/>
            </a:endParaRPr>
          </a:p>
          <a:p>
            <a:br>
              <a:rPr lang="ja-JP" altLang="en-US"/>
            </a:br>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30</a:t>
            </a:fld>
            <a:endParaRPr kumimoji="1" lang="ja-JP" altLang="en-US"/>
          </a:p>
        </p:txBody>
      </p:sp>
    </p:spTree>
    <p:extLst>
      <p:ext uri="{BB962C8B-B14F-4D97-AF65-F5344CB8AC3E}">
        <p14:creationId xmlns:p14="http://schemas.microsoft.com/office/powerpoint/2010/main" val="36778087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こちらが自動関数生成機能の全体の流れを示した図となります。</a:t>
            </a:r>
            <a:endParaRPr lang="ja-JP" altLang="en-US" b="0">
              <a:effectLst/>
            </a:endParaRPr>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31</a:t>
            </a:fld>
            <a:endParaRPr kumimoji="1" lang="ja-JP" altLang="en-US"/>
          </a:p>
        </p:txBody>
      </p:sp>
    </p:spTree>
    <p:extLst>
      <p:ext uri="{BB962C8B-B14F-4D97-AF65-F5344CB8AC3E}">
        <p14:creationId xmlns:p14="http://schemas.microsoft.com/office/powerpoint/2010/main" val="11672773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u="none" strike="noStrike" kern="1200">
                <a:solidFill>
                  <a:schemeClr val="tx1"/>
                </a:solidFill>
                <a:effectLst/>
                <a:latin typeface="+mn-lt"/>
                <a:ea typeface="+mn-ea"/>
                <a:cs typeface="+mn-cs"/>
              </a:rPr>
              <a:t>次に本研究で行った</a:t>
            </a:r>
            <a:r>
              <a:rPr kumimoji="1" lang="en-US" altLang="ja-JP" sz="1200" b="0" i="0" u="none" strike="noStrike" kern="1200" dirty="0">
                <a:solidFill>
                  <a:schemeClr val="tx1"/>
                </a:solidFill>
                <a:effectLst/>
                <a:latin typeface="+mn-lt"/>
                <a:ea typeface="+mn-ea"/>
                <a:cs typeface="+mn-cs"/>
              </a:rPr>
              <a:t>3</a:t>
            </a:r>
            <a:r>
              <a:rPr kumimoji="1" lang="ja-JP" altLang="en-US" sz="1200" b="0" i="0" u="none" strike="noStrike" kern="1200">
                <a:solidFill>
                  <a:schemeClr val="tx1"/>
                </a:solidFill>
                <a:effectLst/>
                <a:latin typeface="+mn-lt"/>
                <a:ea typeface="+mn-ea"/>
                <a:cs typeface="+mn-cs"/>
              </a:rPr>
              <a:t>つの実験について説明いたします。</a:t>
            </a:r>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32</a:t>
            </a:fld>
            <a:endParaRPr kumimoji="1" lang="ja-JP" altLang="en-US"/>
          </a:p>
        </p:txBody>
      </p:sp>
    </p:spTree>
    <p:extLst>
      <p:ext uri="{BB962C8B-B14F-4D97-AF65-F5344CB8AC3E}">
        <p14:creationId xmlns:p14="http://schemas.microsoft.com/office/powerpoint/2010/main" val="39840176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実験</a:t>
            </a:r>
            <a:r>
              <a:rPr kumimoji="1" lang="en-US" altLang="ja-JP" sz="1200" b="0" i="0" u="none" strike="noStrike" kern="1200" dirty="0">
                <a:solidFill>
                  <a:schemeClr val="tx1"/>
                </a:solidFill>
                <a:effectLst/>
                <a:latin typeface="+mn-lt"/>
                <a:ea typeface="+mn-ea"/>
                <a:cs typeface="+mn-cs"/>
              </a:rPr>
              <a:t>1</a:t>
            </a:r>
            <a:r>
              <a:rPr kumimoji="1" lang="ja-JP" altLang="en-US" sz="1200" b="0" i="0" u="none" strike="noStrike" kern="1200">
                <a:solidFill>
                  <a:schemeClr val="tx1"/>
                </a:solidFill>
                <a:effectLst/>
                <a:latin typeface="+mn-lt"/>
                <a:ea typeface="+mn-ea"/>
                <a:cs typeface="+mn-cs"/>
              </a:rPr>
              <a:t>では部分木を抽出する際の最適な深さについて検討しました。</a:t>
            </a:r>
            <a:endParaRPr kumimoji="1" lang="en-US" altLang="ja-JP" sz="1200" b="0" i="0" u="none" strike="noStrike" kern="1200" dirty="0">
              <a:solidFill>
                <a:schemeClr val="tx1"/>
              </a:solidFill>
              <a:effectLst/>
              <a:latin typeface="+mn-lt"/>
              <a:ea typeface="+mn-ea"/>
              <a:cs typeface="+mn-cs"/>
            </a:endParaRPr>
          </a:p>
          <a:p>
            <a:pPr rtl="0"/>
            <a:endParaRPr lang="ja-JP" altLang="en-US" b="0">
              <a:effectLst/>
            </a:endParaRPr>
          </a:p>
          <a:p>
            <a:pPr rtl="0"/>
            <a:r>
              <a:rPr kumimoji="1" lang="ja-JP" altLang="en-US" sz="1200" b="0" i="0" u="none" strike="noStrike" kern="1200">
                <a:solidFill>
                  <a:schemeClr val="tx1"/>
                </a:solidFill>
                <a:effectLst/>
                <a:latin typeface="+mn-lt"/>
                <a:ea typeface="+mn-ea"/>
                <a:cs typeface="+mn-cs"/>
              </a:rPr>
              <a:t>実験</a:t>
            </a:r>
            <a:r>
              <a:rPr kumimoji="1" lang="en-US" altLang="ja-JP" sz="1200" b="0" i="0" u="none" strike="noStrike" kern="1200" dirty="0">
                <a:solidFill>
                  <a:schemeClr val="tx1"/>
                </a:solidFill>
                <a:effectLst/>
                <a:latin typeface="+mn-lt"/>
                <a:ea typeface="+mn-ea"/>
                <a:cs typeface="+mn-cs"/>
              </a:rPr>
              <a:t>2</a:t>
            </a:r>
            <a:r>
              <a:rPr kumimoji="1" lang="ja-JP" altLang="en-US" sz="1200" b="0" i="0" u="none" strike="noStrike" kern="1200">
                <a:solidFill>
                  <a:schemeClr val="tx1"/>
                </a:solidFill>
                <a:effectLst/>
                <a:latin typeface="+mn-lt"/>
                <a:ea typeface="+mn-ea"/>
                <a:cs typeface="+mn-cs"/>
              </a:rPr>
              <a:t>では一致するコードクローンを含むソースコードに対する</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自動関数生成機能の有効性を検証しました。</a:t>
            </a:r>
            <a:endParaRPr kumimoji="1" lang="en-US" altLang="ja-JP" sz="1200" b="0" i="0" u="none" strike="noStrike" kern="1200" dirty="0">
              <a:solidFill>
                <a:schemeClr val="tx1"/>
              </a:solidFill>
              <a:effectLst/>
              <a:latin typeface="+mn-lt"/>
              <a:ea typeface="+mn-ea"/>
              <a:cs typeface="+mn-cs"/>
            </a:endParaRPr>
          </a:p>
          <a:p>
            <a:pPr rtl="0"/>
            <a:endParaRPr lang="ja-JP" altLang="en-US" b="0">
              <a:effectLst/>
            </a:endParaRPr>
          </a:p>
          <a:p>
            <a:pPr rtl="0"/>
            <a:r>
              <a:rPr kumimoji="1" lang="ja-JP" altLang="en-US" sz="1200" b="0" i="0" u="none" strike="noStrike" kern="1200">
                <a:solidFill>
                  <a:schemeClr val="tx1"/>
                </a:solidFill>
                <a:effectLst/>
                <a:latin typeface="+mn-lt"/>
                <a:ea typeface="+mn-ea"/>
                <a:cs typeface="+mn-cs"/>
              </a:rPr>
              <a:t>実験</a:t>
            </a:r>
            <a:r>
              <a:rPr kumimoji="1" lang="en-US" altLang="ja-JP" sz="1200" b="0" i="0" u="none" strike="noStrike" kern="1200" dirty="0">
                <a:solidFill>
                  <a:schemeClr val="tx1"/>
                </a:solidFill>
                <a:effectLst/>
                <a:latin typeface="+mn-lt"/>
                <a:ea typeface="+mn-ea"/>
                <a:cs typeface="+mn-cs"/>
              </a:rPr>
              <a:t>3</a:t>
            </a:r>
            <a:r>
              <a:rPr kumimoji="1" lang="ja-JP" altLang="en-US" sz="1200" b="0" i="0" u="none" strike="noStrike" kern="1200">
                <a:solidFill>
                  <a:schemeClr val="tx1"/>
                </a:solidFill>
                <a:effectLst/>
                <a:latin typeface="+mn-lt"/>
                <a:ea typeface="+mn-ea"/>
                <a:cs typeface="+mn-cs"/>
              </a:rPr>
              <a:t>では類似するコードクローンを含むソースコードに対する</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自動関数生成機能の有効性を検証しました。</a:t>
            </a:r>
            <a:endParaRPr lang="ja-JP" altLang="en-US" b="0">
              <a:effectLst/>
            </a:endParaRPr>
          </a:p>
          <a:p>
            <a:br>
              <a:rPr lang="ja-JP" altLang="en-US"/>
            </a:br>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33</a:t>
            </a:fld>
            <a:endParaRPr kumimoji="1" lang="ja-JP" altLang="en-US"/>
          </a:p>
        </p:txBody>
      </p:sp>
    </p:spTree>
    <p:extLst>
      <p:ext uri="{BB962C8B-B14F-4D97-AF65-F5344CB8AC3E}">
        <p14:creationId xmlns:p14="http://schemas.microsoft.com/office/powerpoint/2010/main" val="8764827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はじめに、実験</a:t>
            </a:r>
            <a:r>
              <a:rPr kumimoji="1" lang="en-US" altLang="ja-JP" sz="1200" b="0" i="0" u="none" strike="noStrike" kern="1200" dirty="0">
                <a:solidFill>
                  <a:schemeClr val="tx1"/>
                </a:solidFill>
                <a:effectLst/>
                <a:latin typeface="+mn-lt"/>
                <a:ea typeface="+mn-ea"/>
                <a:cs typeface="+mn-cs"/>
              </a:rPr>
              <a:t>1</a:t>
            </a:r>
            <a:r>
              <a:rPr kumimoji="1" lang="ja-JP" altLang="en-US" sz="1200" b="0" i="0" u="none" strike="noStrike" kern="1200">
                <a:solidFill>
                  <a:schemeClr val="tx1"/>
                </a:solidFill>
                <a:effectLst/>
                <a:latin typeface="+mn-lt"/>
                <a:ea typeface="+mn-ea"/>
                <a:cs typeface="+mn-cs"/>
              </a:rPr>
              <a:t>の詳細について説明いたします。</a:t>
            </a:r>
            <a:endParaRPr lang="ja-JP" altLang="en-US" b="0">
              <a:effectLst/>
            </a:endParaRPr>
          </a:p>
          <a:p>
            <a:pPr rtl="0"/>
            <a:r>
              <a:rPr kumimoji="1" lang="ja-JP" altLang="en-US" sz="1200" b="0" i="0" u="none" strike="noStrike" kern="1200">
                <a:solidFill>
                  <a:schemeClr val="tx1"/>
                </a:solidFill>
                <a:effectLst/>
                <a:latin typeface="+mn-lt"/>
                <a:ea typeface="+mn-ea"/>
                <a:cs typeface="+mn-cs"/>
              </a:rPr>
              <a:t>実験環境として、使用言語は</a:t>
            </a:r>
            <a:r>
              <a:rPr kumimoji="1" lang="en" altLang="ja-JP" sz="1200" b="0" i="0" u="none" strike="noStrike" kern="1200" dirty="0">
                <a:solidFill>
                  <a:schemeClr val="tx1"/>
                </a:solidFill>
                <a:effectLst/>
                <a:latin typeface="+mn-lt"/>
                <a:ea typeface="+mn-ea"/>
                <a:cs typeface="+mn-cs"/>
              </a:rPr>
              <a:t>Python</a:t>
            </a:r>
            <a:r>
              <a:rPr kumimoji="1" lang="ja-JP" altLang="en" sz="1200" b="0" i="0" u="none" strike="noStrike" kern="1200">
                <a:solidFill>
                  <a:schemeClr val="tx1"/>
                </a:solidFill>
                <a:effectLst/>
                <a:latin typeface="+mn-lt"/>
                <a:ea typeface="+mn-ea"/>
                <a:cs typeface="+mn-cs"/>
              </a:rPr>
              <a:t>、</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構文木の抽出には標準ライブラリである</a:t>
            </a:r>
            <a:r>
              <a:rPr kumimoji="1" lang="en" altLang="ja-JP" sz="1200" b="0" i="0" u="none" strike="noStrike" kern="1200" dirty="0">
                <a:solidFill>
                  <a:schemeClr val="tx1"/>
                </a:solidFill>
                <a:effectLst/>
                <a:latin typeface="+mn-lt"/>
                <a:ea typeface="+mn-ea"/>
                <a:cs typeface="+mn-cs"/>
              </a:rPr>
              <a:t>ast</a:t>
            </a:r>
            <a:r>
              <a:rPr kumimoji="1" lang="ja-JP" altLang="en" sz="1200" b="0" i="0" u="none" strike="noStrike" kern="1200">
                <a:solidFill>
                  <a:schemeClr val="tx1"/>
                </a:solidFill>
                <a:effectLst/>
                <a:latin typeface="+mn-lt"/>
                <a:ea typeface="+mn-ea"/>
                <a:cs typeface="+mn-cs"/>
              </a:rPr>
              <a:t>、</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入力コードは右にある通りです。</a:t>
            </a:r>
            <a:endParaRPr kumimoji="1" lang="en-US" altLang="ja-JP" sz="1200" b="0" i="0" u="none" strike="noStrike" kern="1200" dirty="0">
              <a:solidFill>
                <a:schemeClr val="tx1"/>
              </a:solidFill>
              <a:effectLst/>
              <a:latin typeface="+mn-lt"/>
              <a:ea typeface="+mn-ea"/>
              <a:cs typeface="+mn-cs"/>
            </a:endParaRPr>
          </a:p>
          <a:p>
            <a:pPr rtl="0"/>
            <a:endParaRPr lang="ja-JP" altLang="en-US" b="0">
              <a:effectLst/>
            </a:endParaRPr>
          </a:p>
          <a:p>
            <a:pPr rtl="0"/>
            <a:r>
              <a:rPr kumimoji="1" lang="ja-JP" altLang="en-US" sz="1200" b="0" i="0" u="none" strike="noStrike" kern="1200">
                <a:solidFill>
                  <a:schemeClr val="tx1"/>
                </a:solidFill>
                <a:effectLst/>
                <a:latin typeface="+mn-lt"/>
                <a:ea typeface="+mn-ea"/>
                <a:cs typeface="+mn-cs"/>
              </a:rPr>
              <a:t>本実験の目的は関数を生成するにあたって、</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本ソースコードにおける最適な部分木の最大深さ</a:t>
            </a:r>
            <a:r>
              <a:rPr kumimoji="1" lang="en" altLang="ja-JP" sz="1200" b="0" i="0" u="none" strike="noStrike" kern="1200" dirty="0">
                <a:solidFill>
                  <a:schemeClr val="tx1"/>
                </a:solidFill>
                <a:effectLst/>
                <a:latin typeface="+mn-lt"/>
                <a:ea typeface="+mn-ea"/>
                <a:cs typeface="+mn-cs"/>
              </a:rPr>
              <a:t>k</a:t>
            </a:r>
            <a:r>
              <a:rPr kumimoji="1" lang="ja-JP" altLang="en-US" sz="1200" b="0" i="0" u="none" strike="noStrike" kern="1200">
                <a:solidFill>
                  <a:schemeClr val="tx1"/>
                </a:solidFill>
                <a:effectLst/>
                <a:latin typeface="+mn-lt"/>
                <a:ea typeface="+mn-ea"/>
                <a:cs typeface="+mn-cs"/>
              </a:rPr>
              <a:t>について検討することです。</a:t>
            </a:r>
            <a:endParaRPr lang="ja-JP" altLang="en-US" b="0">
              <a:effectLst/>
            </a:endParaRPr>
          </a:p>
          <a:p>
            <a:br>
              <a:rPr lang="ja-JP" altLang="en-US"/>
            </a:br>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34</a:t>
            </a:fld>
            <a:endParaRPr kumimoji="1" lang="ja-JP" altLang="en-US"/>
          </a:p>
        </p:txBody>
      </p:sp>
    </p:spTree>
    <p:extLst>
      <p:ext uri="{BB962C8B-B14F-4D97-AF65-F5344CB8AC3E}">
        <p14:creationId xmlns:p14="http://schemas.microsoft.com/office/powerpoint/2010/main" val="25651351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こちらが実験結果となります。</a:t>
            </a:r>
            <a:endParaRPr lang="ja-JP" altLang="en-US" b="0">
              <a:effectLst/>
            </a:endParaRPr>
          </a:p>
          <a:p>
            <a:pPr rtl="0"/>
            <a:r>
              <a:rPr kumimoji="1" lang="ja-JP" altLang="en-US" sz="1200" b="0" i="0" u="none" strike="noStrike" kern="1200">
                <a:solidFill>
                  <a:schemeClr val="tx1"/>
                </a:solidFill>
                <a:effectLst/>
                <a:latin typeface="+mn-lt"/>
                <a:ea typeface="+mn-ea"/>
                <a:cs typeface="+mn-cs"/>
              </a:rPr>
              <a:t>抽出した抽象構文木から、条件を満たす部分木を深さ別で分類しました。</a:t>
            </a:r>
            <a:endParaRPr lang="ja-JP" altLang="en-US" b="0">
              <a:effectLst/>
            </a:endParaRPr>
          </a:p>
          <a:p>
            <a:pPr rtl="0"/>
            <a:r>
              <a:rPr kumimoji="1" lang="ja-JP" altLang="en-US" sz="1200" b="0" i="0" u="none" strike="noStrike" kern="1200">
                <a:solidFill>
                  <a:schemeClr val="tx1"/>
                </a:solidFill>
                <a:effectLst/>
                <a:latin typeface="+mn-lt"/>
                <a:ea typeface="+mn-ea"/>
                <a:cs typeface="+mn-cs"/>
              </a:rPr>
              <a:t>最大深さ</a:t>
            </a:r>
            <a:r>
              <a:rPr kumimoji="1" lang="en-US" altLang="ja-JP" sz="1200" b="0" i="0" u="none" strike="noStrike" kern="1200" dirty="0">
                <a:solidFill>
                  <a:schemeClr val="tx1"/>
                </a:solidFill>
                <a:effectLst/>
                <a:latin typeface="+mn-lt"/>
                <a:ea typeface="+mn-ea"/>
                <a:cs typeface="+mn-cs"/>
              </a:rPr>
              <a:t>1</a:t>
            </a:r>
            <a:r>
              <a:rPr kumimoji="1" lang="ja-JP" altLang="en-US" sz="1200" b="0" i="0" u="none" strike="noStrike" kern="1200">
                <a:solidFill>
                  <a:schemeClr val="tx1"/>
                </a:solidFill>
                <a:effectLst/>
                <a:latin typeface="+mn-lt"/>
                <a:ea typeface="+mn-ea"/>
                <a:cs typeface="+mn-cs"/>
              </a:rPr>
              <a:t>の部分木では、インポート文、</a:t>
            </a:r>
            <a:endParaRPr lang="ja-JP" altLang="en-US" b="0">
              <a:effectLst/>
            </a:endParaRPr>
          </a:p>
          <a:p>
            <a:pPr rtl="0"/>
            <a:r>
              <a:rPr kumimoji="1" lang="ja-JP" altLang="en-US" sz="1200" b="0" i="0" u="none" strike="noStrike" kern="1200">
                <a:solidFill>
                  <a:schemeClr val="tx1"/>
                </a:solidFill>
                <a:effectLst/>
                <a:latin typeface="+mn-lt"/>
                <a:ea typeface="+mn-ea"/>
                <a:cs typeface="+mn-cs"/>
              </a:rPr>
              <a:t>最大深さ</a:t>
            </a:r>
            <a:r>
              <a:rPr kumimoji="1" lang="en-US" altLang="ja-JP" sz="1200" b="0" i="0" u="none" strike="noStrike" kern="1200" dirty="0">
                <a:solidFill>
                  <a:schemeClr val="tx1"/>
                </a:solidFill>
                <a:effectLst/>
                <a:latin typeface="+mn-lt"/>
                <a:ea typeface="+mn-ea"/>
                <a:cs typeface="+mn-cs"/>
              </a:rPr>
              <a:t>2</a:t>
            </a:r>
            <a:r>
              <a:rPr kumimoji="1" lang="ja-JP" altLang="en-US" sz="1200" b="0" i="0" u="none" strike="noStrike" kern="1200">
                <a:solidFill>
                  <a:schemeClr val="tx1"/>
                </a:solidFill>
                <a:effectLst/>
                <a:latin typeface="+mn-lt"/>
                <a:ea typeface="+mn-ea"/>
                <a:cs typeface="+mn-cs"/>
              </a:rPr>
              <a:t>の部分木では、代入文、</a:t>
            </a:r>
            <a:endParaRPr lang="ja-JP" altLang="en-US" b="0">
              <a:effectLst/>
            </a:endParaRPr>
          </a:p>
          <a:p>
            <a:br>
              <a:rPr lang="ja-JP" altLang="en-US"/>
            </a:br>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35</a:t>
            </a:fld>
            <a:endParaRPr kumimoji="1" lang="ja-JP" altLang="en-US"/>
          </a:p>
        </p:txBody>
      </p:sp>
    </p:spTree>
    <p:extLst>
      <p:ext uri="{BB962C8B-B14F-4D97-AF65-F5344CB8AC3E}">
        <p14:creationId xmlns:p14="http://schemas.microsoft.com/office/powerpoint/2010/main" val="7485790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最大深さ</a:t>
            </a:r>
            <a:r>
              <a:rPr kumimoji="1" lang="en-US" altLang="ja-JP" sz="1200" b="0" i="0" u="none" strike="noStrike" kern="1200" dirty="0">
                <a:solidFill>
                  <a:schemeClr val="tx1"/>
                </a:solidFill>
                <a:effectLst/>
                <a:latin typeface="+mn-lt"/>
                <a:ea typeface="+mn-ea"/>
                <a:cs typeface="+mn-cs"/>
              </a:rPr>
              <a:t>3</a:t>
            </a:r>
            <a:r>
              <a:rPr kumimoji="1" lang="ja-JP" altLang="en-US" sz="1200" b="0" i="0" u="none" strike="noStrike" kern="1200">
                <a:solidFill>
                  <a:schemeClr val="tx1"/>
                </a:solidFill>
                <a:effectLst/>
                <a:latin typeface="+mn-lt"/>
                <a:ea typeface="+mn-ea"/>
                <a:cs typeface="+mn-cs"/>
              </a:rPr>
              <a:t>の部分木では、パッキングを用いた代入文や</a:t>
            </a:r>
            <a:r>
              <a:rPr kumimoji="1" lang="en" altLang="ja-JP" sz="1200" b="0" i="0" u="none" strike="noStrike" kern="1200" dirty="0">
                <a:solidFill>
                  <a:schemeClr val="tx1"/>
                </a:solidFill>
                <a:effectLst/>
                <a:latin typeface="+mn-lt"/>
                <a:ea typeface="+mn-ea"/>
                <a:cs typeface="+mn-cs"/>
              </a:rPr>
              <a:t>print</a:t>
            </a:r>
            <a:r>
              <a:rPr kumimoji="1" lang="ja-JP" altLang="en-US" sz="1200" b="0" i="0" u="none" strike="noStrike" kern="1200">
                <a:solidFill>
                  <a:schemeClr val="tx1"/>
                </a:solidFill>
                <a:effectLst/>
                <a:latin typeface="+mn-lt"/>
                <a:ea typeface="+mn-ea"/>
                <a:cs typeface="+mn-cs"/>
              </a:rPr>
              <a:t>による標準出力、</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最大深さ</a:t>
            </a:r>
            <a:r>
              <a:rPr kumimoji="1" lang="en-US" altLang="ja-JP" sz="1200" b="0" i="0" u="none" strike="noStrike" kern="1200" dirty="0">
                <a:solidFill>
                  <a:schemeClr val="tx1"/>
                </a:solidFill>
                <a:effectLst/>
                <a:latin typeface="+mn-lt"/>
                <a:ea typeface="+mn-ea"/>
                <a:cs typeface="+mn-cs"/>
              </a:rPr>
              <a:t>4</a:t>
            </a:r>
            <a:r>
              <a:rPr kumimoji="1" lang="ja-JP" altLang="en-US" sz="1200" b="0" i="0" u="none" strike="noStrike" kern="1200">
                <a:solidFill>
                  <a:schemeClr val="tx1"/>
                </a:solidFill>
                <a:effectLst/>
                <a:latin typeface="+mn-lt"/>
                <a:ea typeface="+mn-ea"/>
                <a:cs typeface="+mn-cs"/>
              </a:rPr>
              <a:t>の部分木はなく、</a:t>
            </a:r>
            <a:endParaRPr lang="ja-JP" altLang="en-US" b="0">
              <a:effectLst/>
            </a:endParaRPr>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36</a:t>
            </a:fld>
            <a:endParaRPr kumimoji="1" lang="ja-JP" altLang="en-US"/>
          </a:p>
        </p:txBody>
      </p:sp>
    </p:spTree>
    <p:extLst>
      <p:ext uri="{BB962C8B-B14F-4D97-AF65-F5344CB8AC3E}">
        <p14:creationId xmlns:p14="http://schemas.microsoft.com/office/powerpoint/2010/main" val="27493035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最大深さ</a:t>
            </a:r>
            <a:r>
              <a:rPr kumimoji="1" lang="en-US" altLang="ja-JP" sz="1200" b="0" i="0" u="none" strike="noStrike" kern="1200" dirty="0">
                <a:solidFill>
                  <a:schemeClr val="tx1"/>
                </a:solidFill>
                <a:effectLst/>
                <a:latin typeface="+mn-lt"/>
                <a:ea typeface="+mn-ea"/>
                <a:cs typeface="+mn-cs"/>
              </a:rPr>
              <a:t>5</a:t>
            </a:r>
            <a:r>
              <a:rPr kumimoji="1" lang="ja-JP" altLang="en-US" sz="1200" b="0" i="0" u="none" strike="noStrike" kern="1200">
                <a:solidFill>
                  <a:schemeClr val="tx1"/>
                </a:solidFill>
                <a:effectLst/>
                <a:latin typeface="+mn-lt"/>
                <a:ea typeface="+mn-ea"/>
                <a:cs typeface="+mn-cs"/>
              </a:rPr>
              <a:t>の部分木では条件分岐及び値の更新、</a:t>
            </a:r>
            <a:endParaRPr lang="ja-JP" altLang="en-US" b="0">
              <a:effectLst/>
            </a:endParaRPr>
          </a:p>
          <a:p>
            <a:br>
              <a:rPr lang="ja-JP" altLang="en-US"/>
            </a:br>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37</a:t>
            </a:fld>
            <a:endParaRPr kumimoji="1" lang="ja-JP" altLang="en-US"/>
          </a:p>
        </p:txBody>
      </p:sp>
    </p:spTree>
    <p:extLst>
      <p:ext uri="{BB962C8B-B14F-4D97-AF65-F5344CB8AC3E}">
        <p14:creationId xmlns:p14="http://schemas.microsoft.com/office/powerpoint/2010/main" val="39065491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a:solidFill>
                  <a:schemeClr val="tx1"/>
                </a:solidFill>
                <a:effectLst/>
                <a:latin typeface="+mn-lt"/>
                <a:ea typeface="+mn-ea"/>
                <a:cs typeface="+mn-cs"/>
              </a:rPr>
              <a:t>最大深さ</a:t>
            </a:r>
            <a:r>
              <a:rPr kumimoji="1" lang="en-US" altLang="ja-JP" sz="1200" b="0" i="0" u="none" strike="noStrike" kern="1200" dirty="0">
                <a:solidFill>
                  <a:schemeClr val="tx1"/>
                </a:solidFill>
                <a:effectLst/>
                <a:latin typeface="+mn-lt"/>
                <a:ea typeface="+mn-ea"/>
                <a:cs typeface="+mn-cs"/>
              </a:rPr>
              <a:t>6</a:t>
            </a:r>
            <a:r>
              <a:rPr kumimoji="1" lang="ja-JP" altLang="en-US" sz="1200" b="0" i="0" u="none" strike="noStrike" kern="1200">
                <a:solidFill>
                  <a:schemeClr val="tx1"/>
                </a:solidFill>
                <a:effectLst/>
                <a:latin typeface="+mn-lt"/>
                <a:ea typeface="+mn-ea"/>
                <a:cs typeface="+mn-cs"/>
              </a:rPr>
              <a:t>の部分木では、先程の条件分岐を含む繰り返し文となっています。</a:t>
            </a:r>
            <a:endParaRPr lang="ja-JP" altLang="en-US" b="0">
              <a:effectLst/>
            </a:endParaRPr>
          </a:p>
          <a:p>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38</a:t>
            </a:fld>
            <a:endParaRPr kumimoji="1" lang="ja-JP" altLang="en-US"/>
          </a:p>
        </p:txBody>
      </p:sp>
    </p:spTree>
    <p:extLst>
      <p:ext uri="{BB962C8B-B14F-4D97-AF65-F5344CB8AC3E}">
        <p14:creationId xmlns:p14="http://schemas.microsoft.com/office/powerpoint/2010/main" val="291371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考察です。</a:t>
            </a:r>
            <a:endParaRPr lang="ja-JP" altLang="en-US" b="0">
              <a:effectLst/>
            </a:endParaRPr>
          </a:p>
          <a:p>
            <a:pPr rtl="0"/>
            <a:r>
              <a:rPr kumimoji="1" lang="ja-JP" altLang="en-US" sz="1200" b="0" i="0" u="none" strike="noStrike" kern="1200">
                <a:solidFill>
                  <a:schemeClr val="tx1"/>
                </a:solidFill>
                <a:effectLst/>
                <a:latin typeface="+mn-lt"/>
                <a:ea typeface="+mn-ea"/>
                <a:cs typeface="+mn-cs"/>
              </a:rPr>
              <a:t>本実験の結果から、</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深さ</a:t>
            </a:r>
            <a:r>
              <a:rPr kumimoji="1" lang="en-US" altLang="ja-JP" sz="1200" b="0" i="0" u="none" strike="noStrike" kern="1200" dirty="0">
                <a:solidFill>
                  <a:schemeClr val="tx1"/>
                </a:solidFill>
                <a:effectLst/>
                <a:latin typeface="+mn-lt"/>
                <a:ea typeface="+mn-ea"/>
                <a:cs typeface="+mn-cs"/>
              </a:rPr>
              <a:t>3</a:t>
            </a:r>
            <a:r>
              <a:rPr kumimoji="1" lang="ja-JP" altLang="en-US" sz="1200" b="0" i="0" u="none" strike="noStrike" kern="1200">
                <a:solidFill>
                  <a:schemeClr val="tx1"/>
                </a:solidFill>
                <a:effectLst/>
                <a:latin typeface="+mn-lt"/>
                <a:ea typeface="+mn-ea"/>
                <a:cs typeface="+mn-cs"/>
              </a:rPr>
              <a:t>以下の部分木は主に代入文などの</a:t>
            </a:r>
            <a:r>
              <a:rPr kumimoji="1" lang="en-US" altLang="ja-JP" sz="1200" b="0" i="0" u="none" strike="noStrike" kern="1200" dirty="0">
                <a:solidFill>
                  <a:schemeClr val="tx1"/>
                </a:solidFill>
                <a:effectLst/>
                <a:latin typeface="+mn-lt"/>
                <a:ea typeface="+mn-ea"/>
                <a:cs typeface="+mn-cs"/>
              </a:rPr>
              <a:t>1</a:t>
            </a:r>
            <a:r>
              <a:rPr kumimoji="1" lang="ja-JP" altLang="en-US" sz="1200" b="0" i="0" u="none" strike="noStrike" kern="1200">
                <a:solidFill>
                  <a:schemeClr val="tx1"/>
                </a:solidFill>
                <a:effectLst/>
                <a:latin typeface="+mn-lt"/>
                <a:ea typeface="+mn-ea"/>
                <a:cs typeface="+mn-cs"/>
              </a:rPr>
              <a:t>行の処理を表していることが多いです。</a:t>
            </a:r>
            <a:endParaRPr lang="ja-JP" altLang="en-US" b="0">
              <a:effectLst/>
            </a:endParaRPr>
          </a:p>
          <a:p>
            <a:pPr rtl="0"/>
            <a:r>
              <a:rPr kumimoji="1" lang="ja-JP" altLang="en-US" sz="1200" b="0" i="0" u="none" strike="noStrike" kern="1200">
                <a:solidFill>
                  <a:schemeClr val="tx1"/>
                </a:solidFill>
                <a:effectLst/>
                <a:latin typeface="+mn-lt"/>
                <a:ea typeface="+mn-ea"/>
                <a:cs typeface="+mn-cs"/>
              </a:rPr>
              <a:t>これらは頻繁にプログラム中に現れ、機能のまとまりを表すものではないケースが多いことや、</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関数化しても行数は増加することなどから、保守作業の効率化にあまり有用ではないと思われます。</a:t>
            </a:r>
            <a:endParaRPr kumimoji="1" lang="en-US" altLang="ja-JP" sz="1200" b="0" i="0" u="none" strike="noStrike" kern="1200" dirty="0">
              <a:solidFill>
                <a:schemeClr val="tx1"/>
              </a:solidFill>
              <a:effectLst/>
              <a:latin typeface="+mn-lt"/>
              <a:ea typeface="+mn-ea"/>
              <a:cs typeface="+mn-cs"/>
            </a:endParaRPr>
          </a:p>
          <a:p>
            <a:pPr rtl="0"/>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そこで、本ソースコードにおける抽出する部分木の最大深さ</a:t>
            </a:r>
            <a:r>
              <a:rPr kumimoji="1" lang="en" altLang="ja-JP" sz="1200" b="0" i="0" u="none" strike="noStrike" kern="1200" dirty="0">
                <a:solidFill>
                  <a:schemeClr val="tx1"/>
                </a:solidFill>
                <a:effectLst/>
                <a:latin typeface="+mn-lt"/>
                <a:ea typeface="+mn-ea"/>
                <a:cs typeface="+mn-cs"/>
              </a:rPr>
              <a:t>k</a:t>
            </a:r>
            <a:r>
              <a:rPr kumimoji="1" lang="ja-JP" altLang="en-US" sz="1200" b="0" i="0" u="none" strike="noStrike" kern="1200">
                <a:solidFill>
                  <a:schemeClr val="tx1"/>
                </a:solidFill>
                <a:effectLst/>
                <a:latin typeface="+mn-lt"/>
                <a:ea typeface="+mn-ea"/>
                <a:cs typeface="+mn-cs"/>
              </a:rPr>
              <a:t>は</a:t>
            </a:r>
            <a:r>
              <a:rPr kumimoji="1" lang="en-US" altLang="ja-JP" sz="1200" b="0" i="0" u="none" strike="noStrike" kern="1200" dirty="0">
                <a:solidFill>
                  <a:schemeClr val="tx1"/>
                </a:solidFill>
                <a:effectLst/>
                <a:latin typeface="+mn-lt"/>
                <a:ea typeface="+mn-ea"/>
                <a:cs typeface="+mn-cs"/>
              </a:rPr>
              <a:t>5</a:t>
            </a:r>
            <a:r>
              <a:rPr kumimoji="1" lang="ja-JP" altLang="en-US" sz="1200" b="0" i="0" u="none" strike="noStrike" kern="1200">
                <a:solidFill>
                  <a:schemeClr val="tx1"/>
                </a:solidFill>
                <a:effectLst/>
                <a:latin typeface="+mn-lt"/>
                <a:ea typeface="+mn-ea"/>
                <a:cs typeface="+mn-cs"/>
              </a:rPr>
              <a:t>以上が適切であると考えられます。</a:t>
            </a:r>
            <a:endParaRPr lang="ja-JP" altLang="en-US" b="0">
              <a:effectLst/>
            </a:endParaRPr>
          </a:p>
          <a:p>
            <a:br>
              <a:rPr lang="ja-JP" altLang="en-US"/>
            </a:br>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39</a:t>
            </a:fld>
            <a:endParaRPr kumimoji="1" lang="ja-JP" altLang="en-US"/>
          </a:p>
        </p:txBody>
      </p:sp>
    </p:spTree>
    <p:extLst>
      <p:ext uri="{BB962C8B-B14F-4D97-AF65-F5344CB8AC3E}">
        <p14:creationId xmlns:p14="http://schemas.microsoft.com/office/powerpoint/2010/main" val="39091544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近年、デジタル化が進んでいることにより、</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ソフトウェアの利用分野が拡大しています。</a:t>
            </a:r>
            <a:endParaRPr lang="ja-JP" altLang="en-US" b="0">
              <a:effectLst/>
            </a:endParaRPr>
          </a:p>
          <a:p>
            <a:pPr rtl="0"/>
            <a:r>
              <a:rPr kumimoji="1" lang="ja-JP" altLang="en-US" sz="1200" b="0" i="0" u="none" strike="noStrike" kern="1200">
                <a:solidFill>
                  <a:schemeClr val="tx1"/>
                </a:solidFill>
                <a:effectLst/>
                <a:latin typeface="+mn-lt"/>
                <a:ea typeface="+mn-ea"/>
                <a:cs typeface="+mn-cs"/>
              </a:rPr>
              <a:t>その中で、システムの障害が社会的な問題となることが増えています。</a:t>
            </a:r>
            <a:endParaRPr kumimoji="1" lang="en-US" altLang="ja-JP" sz="1200" b="0" i="0" u="none" strike="noStrike" kern="1200" dirty="0">
              <a:solidFill>
                <a:schemeClr val="tx1"/>
              </a:solidFill>
              <a:effectLst/>
              <a:latin typeface="+mn-lt"/>
              <a:ea typeface="+mn-ea"/>
              <a:cs typeface="+mn-cs"/>
            </a:endParaRPr>
          </a:p>
          <a:p>
            <a:pPr rtl="0"/>
            <a:endParaRPr lang="ja-JP" altLang="en-US" b="0">
              <a:effectLst/>
            </a:endParaRPr>
          </a:p>
          <a:p>
            <a:pPr rtl="0"/>
            <a:r>
              <a:rPr kumimoji="1" lang="ja-JP" altLang="en-US" sz="1200" b="0" i="0" u="none" strike="noStrike" kern="1200">
                <a:solidFill>
                  <a:schemeClr val="tx1"/>
                </a:solidFill>
                <a:effectLst/>
                <a:latin typeface="+mn-lt"/>
                <a:ea typeface="+mn-ea"/>
                <a:cs typeface="+mn-cs"/>
              </a:rPr>
              <a:t>また、ソフトウェアの開発において</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保守作業が占める割合は非常に高いです。</a:t>
            </a:r>
            <a:endParaRPr kumimoji="1" lang="en-US" altLang="ja-JP" sz="1200" b="0" i="0" u="none" strike="noStrike" kern="1200" dirty="0">
              <a:solidFill>
                <a:schemeClr val="tx1"/>
              </a:solidFill>
              <a:effectLst/>
              <a:latin typeface="+mn-lt"/>
              <a:ea typeface="+mn-ea"/>
              <a:cs typeface="+mn-cs"/>
            </a:endParaRPr>
          </a:p>
          <a:p>
            <a:pPr rtl="0"/>
            <a:endParaRPr lang="ja-JP" altLang="en-US" b="0">
              <a:effectLst/>
            </a:endParaRPr>
          </a:p>
          <a:p>
            <a:pPr rtl="0"/>
            <a:r>
              <a:rPr kumimoji="1" lang="ja-JP" altLang="en-US" sz="1200" b="0" i="0" u="none" strike="noStrike" kern="1200">
                <a:solidFill>
                  <a:schemeClr val="tx1"/>
                </a:solidFill>
                <a:effectLst/>
                <a:latin typeface="+mn-lt"/>
                <a:ea typeface="+mn-ea"/>
                <a:cs typeface="+mn-cs"/>
              </a:rPr>
              <a:t>これらのことから、保守作業の効率化が課題となっています。</a:t>
            </a:r>
            <a:endParaRPr lang="ja-JP" altLang="en-US" b="0">
              <a:effectLst/>
            </a:endParaRPr>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4</a:t>
            </a:fld>
            <a:endParaRPr kumimoji="1" lang="ja-JP" altLang="en-US"/>
          </a:p>
        </p:txBody>
      </p:sp>
    </p:spTree>
    <p:extLst>
      <p:ext uri="{BB962C8B-B14F-4D97-AF65-F5344CB8AC3E}">
        <p14:creationId xmlns:p14="http://schemas.microsoft.com/office/powerpoint/2010/main" val="33146581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次に、実験</a:t>
            </a:r>
            <a:r>
              <a:rPr kumimoji="1" lang="en-US" altLang="ja-JP" sz="1200" b="0" i="0" u="none" strike="noStrike" kern="1200" dirty="0">
                <a:solidFill>
                  <a:schemeClr val="tx1"/>
                </a:solidFill>
                <a:effectLst/>
                <a:latin typeface="+mn-lt"/>
                <a:ea typeface="+mn-ea"/>
                <a:cs typeface="+mn-cs"/>
              </a:rPr>
              <a:t>2</a:t>
            </a:r>
            <a:r>
              <a:rPr kumimoji="1" lang="ja-JP" altLang="en-US" sz="1200" b="0" i="0" u="none" strike="noStrike" kern="1200">
                <a:solidFill>
                  <a:schemeClr val="tx1"/>
                </a:solidFill>
                <a:effectLst/>
                <a:latin typeface="+mn-lt"/>
                <a:ea typeface="+mn-ea"/>
                <a:cs typeface="+mn-cs"/>
              </a:rPr>
              <a:t>の詳細について説明いたします。</a:t>
            </a:r>
            <a:endParaRPr lang="ja-JP" altLang="en-US" b="0">
              <a:effectLst/>
            </a:endParaRPr>
          </a:p>
          <a:p>
            <a:pPr rtl="0"/>
            <a:r>
              <a:rPr kumimoji="1" lang="ja-JP" altLang="en-US" sz="1200" b="0" i="0" u="none" strike="noStrike" kern="1200">
                <a:solidFill>
                  <a:schemeClr val="tx1"/>
                </a:solidFill>
                <a:effectLst/>
                <a:latin typeface="+mn-lt"/>
                <a:ea typeface="+mn-ea"/>
                <a:cs typeface="+mn-cs"/>
              </a:rPr>
              <a:t>実験環境として使用言語、入力のソースコードともに先程と同じです。</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ソースコードの総行数は</a:t>
            </a:r>
            <a:r>
              <a:rPr kumimoji="1" lang="en-US" altLang="ja-JP" sz="1200" b="0" i="0" u="none" strike="noStrike" kern="1200" dirty="0">
                <a:solidFill>
                  <a:schemeClr val="tx1"/>
                </a:solidFill>
                <a:effectLst/>
                <a:latin typeface="+mn-lt"/>
                <a:ea typeface="+mn-ea"/>
                <a:cs typeface="+mn-cs"/>
              </a:rPr>
              <a:t>15</a:t>
            </a:r>
            <a:r>
              <a:rPr kumimoji="1" lang="ja-JP" altLang="en-US" sz="1200" b="0" i="0" u="none" strike="noStrike" kern="1200">
                <a:solidFill>
                  <a:schemeClr val="tx1"/>
                </a:solidFill>
                <a:effectLst/>
                <a:latin typeface="+mn-lt"/>
                <a:ea typeface="+mn-ea"/>
                <a:cs typeface="+mn-cs"/>
              </a:rPr>
              <a:t>行であり、緑色の部分がコードクローンとなっています。</a:t>
            </a:r>
            <a:endParaRPr kumimoji="1" lang="en-US" altLang="ja-JP" sz="1200" b="0" i="0" u="none" strike="noStrike" kern="1200" dirty="0">
              <a:solidFill>
                <a:schemeClr val="tx1"/>
              </a:solidFill>
              <a:effectLst/>
              <a:latin typeface="+mn-lt"/>
              <a:ea typeface="+mn-ea"/>
              <a:cs typeface="+mn-cs"/>
            </a:endParaRPr>
          </a:p>
          <a:p>
            <a:pPr rtl="0"/>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また抽出する部分木の最大深さは実験</a:t>
            </a:r>
            <a:r>
              <a:rPr kumimoji="1" lang="en-US" altLang="ja-JP" sz="1200" b="0" i="0" u="none" strike="noStrike" kern="1200" dirty="0">
                <a:solidFill>
                  <a:schemeClr val="tx1"/>
                </a:solidFill>
                <a:effectLst/>
                <a:latin typeface="+mn-lt"/>
                <a:ea typeface="+mn-ea"/>
                <a:cs typeface="+mn-cs"/>
              </a:rPr>
              <a:t>1</a:t>
            </a:r>
            <a:r>
              <a:rPr kumimoji="1" lang="ja-JP" altLang="en-US" sz="1200" b="0" i="0" u="none" strike="noStrike" kern="1200">
                <a:solidFill>
                  <a:schemeClr val="tx1"/>
                </a:solidFill>
                <a:effectLst/>
                <a:latin typeface="+mn-lt"/>
                <a:ea typeface="+mn-ea"/>
                <a:cs typeface="+mn-cs"/>
              </a:rPr>
              <a:t>から、</a:t>
            </a:r>
            <a:r>
              <a:rPr kumimoji="1" lang="en" altLang="ja-JP" sz="1200" b="0" i="0" u="none" strike="noStrike" kern="1200" dirty="0">
                <a:solidFill>
                  <a:schemeClr val="tx1"/>
                </a:solidFill>
                <a:effectLst/>
                <a:latin typeface="+mn-lt"/>
                <a:ea typeface="+mn-ea"/>
                <a:cs typeface="+mn-cs"/>
              </a:rPr>
              <a:t>k=5, k=6</a:t>
            </a:r>
            <a:r>
              <a:rPr kumimoji="1" lang="ja-JP" altLang="en-US" sz="1200" b="0" i="0" u="none" strike="noStrike" kern="1200">
                <a:solidFill>
                  <a:schemeClr val="tx1"/>
                </a:solidFill>
                <a:effectLst/>
                <a:latin typeface="+mn-lt"/>
                <a:ea typeface="+mn-ea"/>
                <a:cs typeface="+mn-cs"/>
              </a:rPr>
              <a:t>を用います。</a:t>
            </a:r>
            <a:endParaRPr lang="ja-JP" altLang="en-US" b="0">
              <a:effectLst/>
            </a:endParaRPr>
          </a:p>
          <a:p>
            <a:pPr rtl="0"/>
            <a:r>
              <a:rPr kumimoji="1" lang="ja-JP" altLang="en-US" sz="1200" b="0" i="0" u="none" strike="noStrike" kern="1200">
                <a:solidFill>
                  <a:schemeClr val="tx1"/>
                </a:solidFill>
                <a:effectLst/>
                <a:latin typeface="+mn-lt"/>
                <a:ea typeface="+mn-ea"/>
                <a:cs typeface="+mn-cs"/>
              </a:rPr>
              <a:t>本実験の目的は一致するコードクローンを含むソースコードへの</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自動関数生成機能の有効性検証です。</a:t>
            </a:r>
            <a:endParaRPr kumimoji="1" lang="en-US" altLang="ja-JP" sz="1200" b="0" i="0" u="none" strike="noStrike" kern="1200" dirty="0">
              <a:solidFill>
                <a:schemeClr val="tx1"/>
              </a:solidFill>
              <a:effectLst/>
              <a:latin typeface="+mn-lt"/>
              <a:ea typeface="+mn-ea"/>
              <a:cs typeface="+mn-cs"/>
            </a:endParaRPr>
          </a:p>
          <a:p>
            <a:pPr rtl="0"/>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また、本実験では抽出する部分木の最大深さ</a:t>
            </a:r>
            <a:r>
              <a:rPr kumimoji="1" lang="en" altLang="ja-JP" sz="1200" b="0" i="0" u="none" strike="noStrike" kern="1200" dirty="0">
                <a:solidFill>
                  <a:schemeClr val="tx1"/>
                </a:solidFill>
                <a:effectLst/>
                <a:latin typeface="+mn-lt"/>
                <a:ea typeface="+mn-ea"/>
                <a:cs typeface="+mn-cs"/>
              </a:rPr>
              <a:t>k</a:t>
            </a:r>
            <a:r>
              <a:rPr kumimoji="1" lang="ja-JP" altLang="en-US" sz="1200" b="0" i="0" u="none" strike="noStrike" kern="1200">
                <a:solidFill>
                  <a:schemeClr val="tx1"/>
                </a:solidFill>
                <a:effectLst/>
                <a:latin typeface="+mn-lt"/>
                <a:ea typeface="+mn-ea"/>
                <a:cs typeface="+mn-cs"/>
              </a:rPr>
              <a:t>の違いによる実行結果の変化を調査します。</a:t>
            </a:r>
            <a:endParaRPr lang="ja-JP" altLang="en-US" b="0">
              <a:effectLst/>
            </a:endParaRPr>
          </a:p>
          <a:p>
            <a:br>
              <a:rPr lang="ja-JP" altLang="en-US"/>
            </a:br>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40</a:t>
            </a:fld>
            <a:endParaRPr kumimoji="1" lang="ja-JP" altLang="en-US"/>
          </a:p>
        </p:txBody>
      </p:sp>
    </p:spTree>
    <p:extLst>
      <p:ext uri="{BB962C8B-B14F-4D97-AF65-F5344CB8AC3E}">
        <p14:creationId xmlns:p14="http://schemas.microsoft.com/office/powerpoint/2010/main" val="12216836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こちらが実験結果となります。</a:t>
            </a:r>
            <a:endParaRPr lang="ja-JP" altLang="en-US" b="0">
              <a:effectLst/>
            </a:endParaRPr>
          </a:p>
          <a:p>
            <a:pPr rtl="0"/>
            <a:r>
              <a:rPr kumimoji="1" lang="en" altLang="ja-JP" sz="1200" b="0" i="0" u="none" strike="noStrike" kern="1200" dirty="0">
                <a:solidFill>
                  <a:schemeClr val="tx1"/>
                </a:solidFill>
                <a:effectLst/>
                <a:latin typeface="+mn-lt"/>
                <a:ea typeface="+mn-ea"/>
                <a:cs typeface="+mn-cs"/>
              </a:rPr>
              <a:t>k=5</a:t>
            </a:r>
            <a:r>
              <a:rPr kumimoji="1" lang="ja-JP" altLang="en-US" sz="1200" b="0" i="0" u="none" strike="noStrike" kern="1200">
                <a:solidFill>
                  <a:schemeClr val="tx1"/>
                </a:solidFill>
                <a:effectLst/>
                <a:latin typeface="+mn-lt"/>
                <a:ea typeface="+mn-ea"/>
                <a:cs typeface="+mn-cs"/>
              </a:rPr>
              <a:t>のとき、</a:t>
            </a:r>
            <a:r>
              <a:rPr kumimoji="1" lang="en" altLang="ja-JP" sz="1200" b="0" i="0" u="none" strike="noStrike" kern="1200" dirty="0">
                <a:solidFill>
                  <a:schemeClr val="tx1"/>
                </a:solidFill>
                <a:effectLst/>
                <a:latin typeface="+mn-lt"/>
                <a:ea typeface="+mn-ea"/>
                <a:cs typeface="+mn-cs"/>
              </a:rPr>
              <a:t>if</a:t>
            </a:r>
            <a:r>
              <a:rPr kumimoji="1" lang="ja-JP" altLang="en-US" sz="1200" b="0" i="0" u="none" strike="noStrike" kern="1200">
                <a:solidFill>
                  <a:schemeClr val="tx1"/>
                </a:solidFill>
                <a:effectLst/>
                <a:latin typeface="+mn-lt"/>
                <a:ea typeface="+mn-ea"/>
                <a:cs typeface="+mn-cs"/>
              </a:rPr>
              <a:t>文による条件分岐のみが関数化されました。</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行数は、関数部</a:t>
            </a:r>
            <a:r>
              <a:rPr kumimoji="1" lang="en-US" altLang="ja-JP" sz="1200" b="0" i="0" u="none" strike="noStrike" kern="1200" dirty="0">
                <a:solidFill>
                  <a:schemeClr val="tx1"/>
                </a:solidFill>
                <a:effectLst/>
                <a:latin typeface="+mn-lt"/>
                <a:ea typeface="+mn-ea"/>
                <a:cs typeface="+mn-cs"/>
              </a:rPr>
              <a:t>4</a:t>
            </a:r>
            <a:r>
              <a:rPr kumimoji="1" lang="ja-JP" altLang="en-US" sz="1200" b="0" i="0" u="none" strike="noStrike" kern="1200">
                <a:solidFill>
                  <a:schemeClr val="tx1"/>
                </a:solidFill>
                <a:effectLst/>
                <a:latin typeface="+mn-lt"/>
                <a:ea typeface="+mn-ea"/>
                <a:cs typeface="+mn-cs"/>
              </a:rPr>
              <a:t>行、実行部</a:t>
            </a:r>
            <a:r>
              <a:rPr kumimoji="1" lang="en-US" altLang="ja-JP" sz="1200" b="0" i="0" u="none" strike="noStrike" kern="1200" dirty="0">
                <a:solidFill>
                  <a:schemeClr val="tx1"/>
                </a:solidFill>
                <a:effectLst/>
                <a:latin typeface="+mn-lt"/>
                <a:ea typeface="+mn-ea"/>
                <a:cs typeface="+mn-cs"/>
              </a:rPr>
              <a:t>13</a:t>
            </a:r>
            <a:r>
              <a:rPr kumimoji="1" lang="ja-JP" altLang="en-US" sz="1200" b="0" i="0" u="none" strike="noStrike" kern="1200">
                <a:solidFill>
                  <a:schemeClr val="tx1"/>
                </a:solidFill>
                <a:effectLst/>
                <a:latin typeface="+mn-lt"/>
                <a:ea typeface="+mn-ea"/>
                <a:cs typeface="+mn-cs"/>
              </a:rPr>
              <a:t>行の計</a:t>
            </a:r>
            <a:r>
              <a:rPr kumimoji="1" lang="en-US" altLang="ja-JP" sz="1200" b="0" i="0" u="none" strike="noStrike" kern="1200" dirty="0">
                <a:solidFill>
                  <a:schemeClr val="tx1"/>
                </a:solidFill>
                <a:effectLst/>
                <a:latin typeface="+mn-lt"/>
                <a:ea typeface="+mn-ea"/>
                <a:cs typeface="+mn-cs"/>
              </a:rPr>
              <a:t>17</a:t>
            </a:r>
            <a:r>
              <a:rPr kumimoji="1" lang="ja-JP" altLang="en-US" sz="1200" b="0" i="0" u="none" strike="noStrike" kern="1200">
                <a:solidFill>
                  <a:schemeClr val="tx1"/>
                </a:solidFill>
                <a:effectLst/>
                <a:latin typeface="+mn-lt"/>
                <a:ea typeface="+mn-ea"/>
                <a:cs typeface="+mn-cs"/>
              </a:rPr>
              <a:t>行となっています。</a:t>
            </a:r>
            <a:endParaRPr lang="ja-JP" altLang="en-US" b="0">
              <a:effectLst/>
            </a:endParaRPr>
          </a:p>
          <a:p>
            <a:br>
              <a:rPr lang="ja-JP" altLang="en-US"/>
            </a:br>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41</a:t>
            </a:fld>
            <a:endParaRPr kumimoji="1" lang="ja-JP" altLang="en-US"/>
          </a:p>
        </p:txBody>
      </p:sp>
    </p:spTree>
    <p:extLst>
      <p:ext uri="{BB962C8B-B14F-4D97-AF65-F5344CB8AC3E}">
        <p14:creationId xmlns:p14="http://schemas.microsoft.com/office/powerpoint/2010/main" val="6735307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こちらが</a:t>
            </a:r>
            <a:r>
              <a:rPr kumimoji="1" lang="en" altLang="ja-JP" sz="1200" b="0" i="0" u="none" strike="noStrike" kern="1200" dirty="0">
                <a:solidFill>
                  <a:schemeClr val="tx1"/>
                </a:solidFill>
                <a:effectLst/>
                <a:latin typeface="+mn-lt"/>
                <a:ea typeface="+mn-ea"/>
                <a:cs typeface="+mn-cs"/>
              </a:rPr>
              <a:t>k=6</a:t>
            </a:r>
            <a:r>
              <a:rPr kumimoji="1" lang="ja-JP" altLang="en-US" sz="1200" b="0" i="0" u="none" strike="noStrike" kern="1200">
                <a:solidFill>
                  <a:schemeClr val="tx1"/>
                </a:solidFill>
                <a:effectLst/>
                <a:latin typeface="+mn-lt"/>
                <a:ea typeface="+mn-ea"/>
                <a:cs typeface="+mn-cs"/>
              </a:rPr>
              <a:t>の実行結果です。</a:t>
            </a:r>
            <a:endParaRPr lang="ja-JP" altLang="en-US" b="0">
              <a:effectLst/>
            </a:endParaRPr>
          </a:p>
          <a:p>
            <a:pPr rtl="0"/>
            <a:r>
              <a:rPr kumimoji="1" lang="ja-JP" altLang="en-US" sz="1200" b="0" i="0" u="none" strike="noStrike" kern="1200">
                <a:solidFill>
                  <a:schemeClr val="tx1"/>
                </a:solidFill>
                <a:effectLst/>
                <a:latin typeface="+mn-lt"/>
                <a:ea typeface="+mn-ea"/>
                <a:cs typeface="+mn-cs"/>
              </a:rPr>
              <a:t>このとき、</a:t>
            </a:r>
            <a:r>
              <a:rPr kumimoji="1" lang="en" altLang="ja-JP" sz="1200" b="0" i="0" u="none" strike="noStrike" kern="1200" dirty="0">
                <a:solidFill>
                  <a:schemeClr val="tx1"/>
                </a:solidFill>
                <a:effectLst/>
                <a:latin typeface="+mn-lt"/>
                <a:ea typeface="+mn-ea"/>
                <a:cs typeface="+mn-cs"/>
              </a:rPr>
              <a:t>for</a:t>
            </a:r>
            <a:r>
              <a:rPr kumimoji="1" lang="ja-JP" altLang="en-US" sz="1200" b="0" i="0" u="none" strike="noStrike" kern="1200">
                <a:solidFill>
                  <a:schemeClr val="tx1"/>
                </a:solidFill>
                <a:effectLst/>
                <a:latin typeface="+mn-lt"/>
                <a:ea typeface="+mn-ea"/>
                <a:cs typeface="+mn-cs"/>
              </a:rPr>
              <a:t>文による繰り返し文が関数化されました。</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行数は、関数部</a:t>
            </a:r>
            <a:r>
              <a:rPr kumimoji="1" lang="en-US" altLang="ja-JP" sz="1200" b="0" i="0" u="none" strike="noStrike" kern="1200" dirty="0">
                <a:solidFill>
                  <a:schemeClr val="tx1"/>
                </a:solidFill>
                <a:effectLst/>
                <a:latin typeface="+mn-lt"/>
                <a:ea typeface="+mn-ea"/>
                <a:cs typeface="+mn-cs"/>
              </a:rPr>
              <a:t>7</a:t>
            </a:r>
            <a:r>
              <a:rPr kumimoji="1" lang="ja-JP" altLang="en-US" sz="1200" b="0" i="0" u="none" strike="noStrike" kern="1200">
                <a:solidFill>
                  <a:schemeClr val="tx1"/>
                </a:solidFill>
                <a:effectLst/>
                <a:latin typeface="+mn-lt"/>
                <a:ea typeface="+mn-ea"/>
                <a:cs typeface="+mn-cs"/>
              </a:rPr>
              <a:t>行、実行部</a:t>
            </a:r>
            <a:r>
              <a:rPr kumimoji="1" lang="en-US" altLang="ja-JP" sz="1200" b="0" i="0" u="none" strike="noStrike" kern="1200" dirty="0">
                <a:solidFill>
                  <a:schemeClr val="tx1"/>
                </a:solidFill>
                <a:effectLst/>
                <a:latin typeface="+mn-lt"/>
                <a:ea typeface="+mn-ea"/>
                <a:cs typeface="+mn-cs"/>
              </a:rPr>
              <a:t>7</a:t>
            </a:r>
            <a:r>
              <a:rPr kumimoji="1" lang="ja-JP" altLang="en-US" sz="1200" b="0" i="0" u="none" strike="noStrike" kern="1200">
                <a:solidFill>
                  <a:schemeClr val="tx1"/>
                </a:solidFill>
                <a:effectLst/>
                <a:latin typeface="+mn-lt"/>
                <a:ea typeface="+mn-ea"/>
                <a:cs typeface="+mn-cs"/>
              </a:rPr>
              <a:t>行の計</a:t>
            </a:r>
            <a:r>
              <a:rPr kumimoji="1" lang="en-US" altLang="ja-JP" sz="1200" b="0" i="0" u="none" strike="noStrike" kern="1200" dirty="0">
                <a:solidFill>
                  <a:schemeClr val="tx1"/>
                </a:solidFill>
                <a:effectLst/>
                <a:latin typeface="+mn-lt"/>
                <a:ea typeface="+mn-ea"/>
                <a:cs typeface="+mn-cs"/>
              </a:rPr>
              <a:t>1</a:t>
            </a:r>
            <a:r>
              <a:rPr kumimoji="1" lang="ja-JP" altLang="en-US" sz="1200" b="0" i="0" u="none" strike="noStrike" kern="1200">
                <a:solidFill>
                  <a:schemeClr val="tx1"/>
                </a:solidFill>
                <a:effectLst/>
                <a:latin typeface="+mn-lt"/>
                <a:ea typeface="+mn-ea"/>
                <a:cs typeface="+mn-cs"/>
              </a:rPr>
              <a:t>行となっています。</a:t>
            </a:r>
            <a:endParaRPr lang="ja-JP" altLang="en-US" b="0">
              <a:effectLst/>
            </a:endParaRPr>
          </a:p>
          <a:p>
            <a:br>
              <a:rPr lang="ja-JP" altLang="en-US"/>
            </a:br>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42</a:t>
            </a:fld>
            <a:endParaRPr kumimoji="1" lang="ja-JP" altLang="en-US"/>
          </a:p>
        </p:txBody>
      </p:sp>
    </p:spTree>
    <p:extLst>
      <p:ext uri="{BB962C8B-B14F-4D97-AF65-F5344CB8AC3E}">
        <p14:creationId xmlns:p14="http://schemas.microsoft.com/office/powerpoint/2010/main" val="130093273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考察です。</a:t>
            </a:r>
            <a:endParaRPr lang="ja-JP" altLang="en-US" b="0">
              <a:effectLst/>
            </a:endParaRPr>
          </a:p>
          <a:p>
            <a:pPr rtl="0"/>
            <a:r>
              <a:rPr kumimoji="1" lang="ja-JP" altLang="en-US" sz="1200" b="0" i="0" u="none" strike="noStrike" kern="1200">
                <a:solidFill>
                  <a:schemeClr val="tx1"/>
                </a:solidFill>
                <a:effectLst/>
                <a:latin typeface="+mn-lt"/>
                <a:ea typeface="+mn-ea"/>
                <a:cs typeface="+mn-cs"/>
              </a:rPr>
              <a:t>本ソースコードにおいて、</a:t>
            </a:r>
            <a:r>
              <a:rPr kumimoji="1" lang="en" altLang="ja-JP" sz="1200" b="0" i="0" u="none" strike="noStrike" kern="1200" dirty="0">
                <a:solidFill>
                  <a:schemeClr val="tx1"/>
                </a:solidFill>
                <a:effectLst/>
                <a:latin typeface="+mn-lt"/>
                <a:ea typeface="+mn-ea"/>
                <a:cs typeface="+mn-cs"/>
              </a:rPr>
              <a:t>k=5, k=6</a:t>
            </a:r>
            <a:r>
              <a:rPr kumimoji="1" lang="ja-JP" altLang="en-US" sz="1200" b="0" i="0" u="none" strike="noStrike" kern="1200">
                <a:solidFill>
                  <a:schemeClr val="tx1"/>
                </a:solidFill>
                <a:effectLst/>
                <a:latin typeface="+mn-lt"/>
                <a:ea typeface="+mn-ea"/>
                <a:cs typeface="+mn-cs"/>
              </a:rPr>
              <a:t>のどちらも機能のまとまりを関数に置き換えることに成功した。</a:t>
            </a:r>
            <a:endParaRPr lang="ja-JP" altLang="en-US" b="0">
              <a:effectLst/>
            </a:endParaRPr>
          </a:p>
          <a:p>
            <a:pPr rtl="0"/>
            <a:r>
              <a:rPr kumimoji="1" lang="ja-JP" altLang="en-US" sz="1200" b="0" i="0" u="none" strike="noStrike" kern="1200">
                <a:solidFill>
                  <a:schemeClr val="tx1"/>
                </a:solidFill>
                <a:effectLst/>
                <a:latin typeface="+mn-lt"/>
                <a:ea typeface="+mn-ea"/>
                <a:cs typeface="+mn-cs"/>
              </a:rPr>
              <a:t>空行を除く行数を比較すると、</a:t>
            </a:r>
            <a:r>
              <a:rPr kumimoji="1" lang="en" altLang="ja-JP" sz="1200" b="0" i="0" u="none" strike="noStrike" kern="1200" dirty="0">
                <a:solidFill>
                  <a:schemeClr val="tx1"/>
                </a:solidFill>
                <a:effectLst/>
                <a:latin typeface="+mn-lt"/>
                <a:ea typeface="+mn-ea"/>
                <a:cs typeface="+mn-cs"/>
              </a:rPr>
              <a:t>k= 5</a:t>
            </a:r>
            <a:r>
              <a:rPr kumimoji="1" lang="ja-JP" altLang="en-US" sz="1200" b="0" i="0" u="none" strike="noStrike" kern="1200">
                <a:solidFill>
                  <a:schemeClr val="tx1"/>
                </a:solidFill>
                <a:effectLst/>
                <a:latin typeface="+mn-lt"/>
                <a:ea typeface="+mn-ea"/>
                <a:cs typeface="+mn-cs"/>
              </a:rPr>
              <a:t>のときは</a:t>
            </a:r>
            <a:r>
              <a:rPr kumimoji="1" lang="en-US" altLang="ja-JP" sz="1200" b="0" i="0" u="none" strike="noStrike" kern="1200" dirty="0">
                <a:solidFill>
                  <a:schemeClr val="tx1"/>
                </a:solidFill>
                <a:effectLst/>
                <a:latin typeface="+mn-lt"/>
                <a:ea typeface="+mn-ea"/>
                <a:cs typeface="+mn-cs"/>
              </a:rPr>
              <a:t>15</a:t>
            </a:r>
            <a:r>
              <a:rPr kumimoji="1" lang="ja-JP" altLang="en-US" sz="1200" b="0" i="0" u="none" strike="noStrike" kern="1200">
                <a:solidFill>
                  <a:schemeClr val="tx1"/>
                </a:solidFill>
                <a:effectLst/>
                <a:latin typeface="+mn-lt"/>
                <a:ea typeface="+mn-ea"/>
                <a:cs typeface="+mn-cs"/>
              </a:rPr>
              <a:t>行から</a:t>
            </a:r>
            <a:r>
              <a:rPr kumimoji="1" lang="en-US" altLang="ja-JP" sz="1200" b="0" i="0" u="none" strike="noStrike" kern="1200" dirty="0">
                <a:solidFill>
                  <a:schemeClr val="tx1"/>
                </a:solidFill>
                <a:effectLst/>
                <a:latin typeface="+mn-lt"/>
                <a:ea typeface="+mn-ea"/>
                <a:cs typeface="+mn-cs"/>
              </a:rPr>
              <a:t>17</a:t>
            </a:r>
            <a:r>
              <a:rPr kumimoji="1" lang="ja-JP" altLang="en-US" sz="1200" b="0" i="0" u="none" strike="noStrike" kern="1200">
                <a:solidFill>
                  <a:schemeClr val="tx1"/>
                </a:solidFill>
                <a:effectLst/>
                <a:latin typeface="+mn-lt"/>
                <a:ea typeface="+mn-ea"/>
                <a:cs typeface="+mn-cs"/>
              </a:rPr>
              <a:t>行と増えてしまいましたが、</a:t>
            </a:r>
            <a:endParaRPr lang="ja-JP" altLang="en-US" b="0">
              <a:effectLst/>
            </a:endParaRPr>
          </a:p>
          <a:p>
            <a:pPr rtl="0"/>
            <a:r>
              <a:rPr kumimoji="1" lang="en" altLang="ja-JP" sz="1200" b="0" i="0" u="none" strike="noStrike" kern="1200" dirty="0">
                <a:solidFill>
                  <a:schemeClr val="tx1"/>
                </a:solidFill>
                <a:effectLst/>
                <a:latin typeface="+mn-lt"/>
                <a:ea typeface="+mn-ea"/>
                <a:cs typeface="+mn-cs"/>
              </a:rPr>
              <a:t>k=6</a:t>
            </a:r>
            <a:r>
              <a:rPr kumimoji="1" lang="ja-JP" altLang="en-US" sz="1200" b="0" i="0" u="none" strike="noStrike" kern="1200">
                <a:solidFill>
                  <a:schemeClr val="tx1"/>
                </a:solidFill>
                <a:effectLst/>
                <a:latin typeface="+mn-lt"/>
                <a:ea typeface="+mn-ea"/>
                <a:cs typeface="+mn-cs"/>
              </a:rPr>
              <a:t>のときは</a:t>
            </a:r>
            <a:r>
              <a:rPr kumimoji="1" lang="en-US" altLang="ja-JP" sz="1200" b="0" i="0" u="none" strike="noStrike" kern="1200" dirty="0">
                <a:solidFill>
                  <a:schemeClr val="tx1"/>
                </a:solidFill>
                <a:effectLst/>
                <a:latin typeface="+mn-lt"/>
                <a:ea typeface="+mn-ea"/>
                <a:cs typeface="+mn-cs"/>
              </a:rPr>
              <a:t>14</a:t>
            </a:r>
            <a:r>
              <a:rPr kumimoji="1" lang="ja-JP" altLang="en-US" sz="1200" b="0" i="0" u="none" strike="noStrike" kern="1200">
                <a:solidFill>
                  <a:schemeClr val="tx1"/>
                </a:solidFill>
                <a:effectLst/>
                <a:latin typeface="+mn-lt"/>
                <a:ea typeface="+mn-ea"/>
                <a:cs typeface="+mn-cs"/>
              </a:rPr>
              <a:t>行と減少していることがわかります。</a:t>
            </a:r>
            <a:endParaRPr lang="ja-JP" altLang="en-US" b="0">
              <a:effectLst/>
            </a:endParaRPr>
          </a:p>
          <a:p>
            <a:pPr rtl="0"/>
            <a:r>
              <a:rPr kumimoji="1" lang="ja-JP" altLang="en-US" sz="1200" b="0" i="0" u="none" strike="noStrike" kern="1200">
                <a:solidFill>
                  <a:schemeClr val="tx1"/>
                </a:solidFill>
                <a:effectLst/>
                <a:latin typeface="+mn-lt"/>
                <a:ea typeface="+mn-ea"/>
                <a:cs typeface="+mn-cs"/>
              </a:rPr>
              <a:t>このことから、適切な深さを設定することができれば、保守性の向上が可能であると考えられます。</a:t>
            </a:r>
            <a:endParaRPr lang="ja-JP" altLang="en-US" b="0">
              <a:effectLst/>
            </a:endParaRPr>
          </a:p>
          <a:p>
            <a:br>
              <a:rPr lang="ja-JP" altLang="en-US"/>
            </a:br>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43</a:t>
            </a:fld>
            <a:endParaRPr kumimoji="1" lang="ja-JP" altLang="en-US"/>
          </a:p>
        </p:txBody>
      </p:sp>
    </p:spTree>
    <p:extLst>
      <p:ext uri="{BB962C8B-B14F-4D97-AF65-F5344CB8AC3E}">
        <p14:creationId xmlns:p14="http://schemas.microsoft.com/office/powerpoint/2010/main" val="2141419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最後に、実験</a:t>
            </a:r>
            <a:r>
              <a:rPr kumimoji="1" lang="en-US" altLang="ja-JP" sz="1200" b="0" i="0" u="none" strike="noStrike" kern="1200" dirty="0">
                <a:solidFill>
                  <a:schemeClr val="tx1"/>
                </a:solidFill>
                <a:effectLst/>
                <a:latin typeface="+mn-lt"/>
                <a:ea typeface="+mn-ea"/>
                <a:cs typeface="+mn-cs"/>
              </a:rPr>
              <a:t>3</a:t>
            </a:r>
            <a:r>
              <a:rPr kumimoji="1" lang="ja-JP" altLang="en-US" sz="1200" b="0" i="0" u="none" strike="noStrike" kern="1200">
                <a:solidFill>
                  <a:schemeClr val="tx1"/>
                </a:solidFill>
                <a:effectLst/>
                <a:latin typeface="+mn-lt"/>
                <a:ea typeface="+mn-ea"/>
                <a:cs typeface="+mn-cs"/>
              </a:rPr>
              <a:t>の詳細について説明いたします。</a:t>
            </a:r>
            <a:endParaRPr lang="ja-JP" altLang="en-US" b="0">
              <a:effectLst/>
            </a:endParaRPr>
          </a:p>
          <a:p>
            <a:pPr rtl="0"/>
            <a:r>
              <a:rPr kumimoji="1" lang="ja-JP" altLang="en-US" sz="1200" b="0" i="0" u="none" strike="noStrike" kern="1200">
                <a:solidFill>
                  <a:schemeClr val="tx1"/>
                </a:solidFill>
                <a:effectLst/>
                <a:latin typeface="+mn-lt"/>
                <a:ea typeface="+mn-ea"/>
                <a:cs typeface="+mn-cs"/>
              </a:rPr>
              <a:t>実験環境として使用言語は同じく</a:t>
            </a:r>
            <a:r>
              <a:rPr kumimoji="1" lang="en" altLang="ja-JP" sz="1200" b="0" i="0" u="none" strike="noStrike" kern="1200" dirty="0">
                <a:solidFill>
                  <a:schemeClr val="tx1"/>
                </a:solidFill>
                <a:effectLst/>
                <a:latin typeface="+mn-lt"/>
                <a:ea typeface="+mn-ea"/>
                <a:cs typeface="+mn-cs"/>
              </a:rPr>
              <a:t>Python</a:t>
            </a:r>
            <a:r>
              <a:rPr kumimoji="1" lang="ja-JP" altLang="en" sz="1200" b="0" i="0" u="none" strike="noStrike" kern="1200">
                <a:solidFill>
                  <a:schemeClr val="tx1"/>
                </a:solidFill>
                <a:effectLst/>
                <a:latin typeface="+mn-lt"/>
                <a:ea typeface="+mn-ea"/>
                <a:cs typeface="+mn-cs"/>
              </a:rPr>
              <a:t>、</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入力のソースコードは</a:t>
            </a:r>
            <a:r>
              <a:rPr kumimoji="1" lang="en" altLang="ja-JP" sz="1200" b="0" i="0" u="none" strike="noStrike" kern="1200" dirty="0">
                <a:solidFill>
                  <a:schemeClr val="tx1"/>
                </a:solidFill>
                <a:effectLst/>
                <a:latin typeface="+mn-lt"/>
                <a:ea typeface="+mn-ea"/>
                <a:cs typeface="+mn-cs"/>
              </a:rPr>
              <a:t>Exchange Srot</a:t>
            </a:r>
            <a:r>
              <a:rPr kumimoji="1" lang="ja-JP" altLang="en-US" sz="1200" b="0" i="0" u="none" strike="noStrike" kern="1200">
                <a:solidFill>
                  <a:schemeClr val="tx1"/>
                </a:solidFill>
                <a:effectLst/>
                <a:latin typeface="+mn-lt"/>
                <a:ea typeface="+mn-ea"/>
                <a:cs typeface="+mn-cs"/>
              </a:rPr>
              <a:t>と</a:t>
            </a:r>
            <a:r>
              <a:rPr kumimoji="1" lang="en" altLang="ja-JP" sz="1200" b="0" i="0" u="none" strike="noStrike" kern="1200" dirty="0">
                <a:solidFill>
                  <a:schemeClr val="tx1"/>
                </a:solidFill>
                <a:effectLst/>
                <a:latin typeface="+mn-lt"/>
                <a:ea typeface="+mn-ea"/>
                <a:cs typeface="+mn-cs"/>
              </a:rPr>
              <a:t>Bubble Sort</a:t>
            </a:r>
            <a:r>
              <a:rPr kumimoji="1" lang="ja-JP" altLang="en-US" sz="1200" b="0" i="0" u="none" strike="noStrike" kern="1200">
                <a:solidFill>
                  <a:schemeClr val="tx1"/>
                </a:solidFill>
                <a:effectLst/>
                <a:latin typeface="+mn-lt"/>
                <a:ea typeface="+mn-ea"/>
                <a:cs typeface="+mn-cs"/>
              </a:rPr>
              <a:t>を並べたものとなっています。</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総行数は</a:t>
            </a:r>
            <a:r>
              <a:rPr kumimoji="1" lang="en-US" altLang="ja-JP" sz="1200" b="0" i="0" u="none" strike="noStrike" kern="1200" dirty="0">
                <a:solidFill>
                  <a:schemeClr val="tx1"/>
                </a:solidFill>
                <a:effectLst/>
                <a:latin typeface="+mn-lt"/>
                <a:ea typeface="+mn-ea"/>
                <a:cs typeface="+mn-cs"/>
              </a:rPr>
              <a:t>16</a:t>
            </a:r>
            <a:r>
              <a:rPr kumimoji="1" lang="ja-JP" altLang="en-US" sz="1200" b="0" i="0" u="none" strike="noStrike" kern="1200">
                <a:solidFill>
                  <a:schemeClr val="tx1"/>
                </a:solidFill>
                <a:effectLst/>
                <a:latin typeface="+mn-lt"/>
                <a:ea typeface="+mn-ea"/>
                <a:cs typeface="+mn-cs"/>
              </a:rPr>
              <a:t>行です。こちらも緑色の部分がコードクローンとなっています。</a:t>
            </a:r>
            <a:endParaRPr kumimoji="1" lang="en-US" altLang="ja-JP" sz="1200" b="0" i="0" u="none" strike="noStrike" kern="1200" dirty="0">
              <a:solidFill>
                <a:schemeClr val="tx1"/>
              </a:solidFill>
              <a:effectLst/>
              <a:latin typeface="+mn-lt"/>
              <a:ea typeface="+mn-ea"/>
              <a:cs typeface="+mn-cs"/>
            </a:endParaRPr>
          </a:p>
          <a:p>
            <a:pPr rtl="0"/>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本実験の目的は類似するコードクローンを含むソースコードへの自</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動関数生成機能の有効性検証です。</a:t>
            </a:r>
            <a:endParaRPr lang="ja-JP" altLang="en-US" b="0">
              <a:effectLst/>
            </a:endParaRPr>
          </a:p>
          <a:p>
            <a:br>
              <a:rPr lang="ja-JP" altLang="en-US"/>
            </a:br>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44</a:t>
            </a:fld>
            <a:endParaRPr kumimoji="1" lang="ja-JP" altLang="en-US"/>
          </a:p>
        </p:txBody>
      </p:sp>
    </p:spTree>
    <p:extLst>
      <p:ext uri="{BB962C8B-B14F-4D97-AF65-F5344CB8AC3E}">
        <p14:creationId xmlns:p14="http://schemas.microsoft.com/office/powerpoint/2010/main" val="278909449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u="none" strike="noStrike" kern="1200">
                <a:solidFill>
                  <a:schemeClr val="tx1"/>
                </a:solidFill>
                <a:effectLst/>
                <a:latin typeface="+mn-lt"/>
                <a:ea typeface="+mn-ea"/>
                <a:cs typeface="+mn-cs"/>
              </a:rPr>
              <a:t>本ソースコードの構造における相違点としては、</a:t>
            </a:r>
            <a:endParaRPr kumimoji="1" lang="en-US" altLang="ja-JP" sz="1200" b="0" i="0" u="none" strike="noStrike" kern="1200" dirty="0">
              <a:solidFill>
                <a:schemeClr val="tx1"/>
              </a:solidFill>
              <a:effectLst/>
              <a:latin typeface="+mn-lt"/>
              <a:ea typeface="+mn-ea"/>
              <a:cs typeface="+mn-cs"/>
            </a:endParaRPr>
          </a:p>
          <a:p>
            <a:r>
              <a:rPr kumimoji="1" lang="en" altLang="ja-JP" sz="1200" b="0" i="0" u="none" strike="noStrike" kern="1200" dirty="0">
                <a:solidFill>
                  <a:schemeClr val="tx1"/>
                </a:solidFill>
                <a:effectLst/>
                <a:latin typeface="+mn-lt"/>
                <a:ea typeface="+mn-ea"/>
                <a:cs typeface="+mn-cs"/>
              </a:rPr>
              <a:t>Exchange Sort</a:t>
            </a:r>
            <a:r>
              <a:rPr kumimoji="1" lang="ja-JP" altLang="en-US" sz="1200" b="0" i="0" u="none" strike="noStrike" kern="1200">
                <a:solidFill>
                  <a:schemeClr val="tx1"/>
                </a:solidFill>
                <a:effectLst/>
                <a:latin typeface="+mn-lt"/>
                <a:ea typeface="+mn-ea"/>
                <a:cs typeface="+mn-cs"/>
              </a:rPr>
              <a:t>では関数の引数やリストのインデックスが変数であるのに対し、</a:t>
            </a:r>
            <a:endParaRPr kumimoji="1" lang="en-US" altLang="ja-JP" sz="1200" b="0" i="0" u="none" strike="noStrike" kern="1200" dirty="0">
              <a:solidFill>
                <a:schemeClr val="tx1"/>
              </a:solidFill>
              <a:effectLst/>
              <a:latin typeface="+mn-lt"/>
              <a:ea typeface="+mn-ea"/>
              <a:cs typeface="+mn-cs"/>
            </a:endParaRPr>
          </a:p>
          <a:p>
            <a:r>
              <a:rPr kumimoji="1" lang="en" altLang="ja-JP" sz="1200" b="0" i="0" u="none" strike="noStrike" kern="1200" dirty="0">
                <a:solidFill>
                  <a:schemeClr val="tx1"/>
                </a:solidFill>
                <a:effectLst/>
                <a:latin typeface="+mn-lt"/>
                <a:ea typeface="+mn-ea"/>
                <a:cs typeface="+mn-cs"/>
              </a:rPr>
              <a:t>BubbleSort</a:t>
            </a:r>
            <a:r>
              <a:rPr kumimoji="1" lang="ja-JP" altLang="en-US" sz="1200" b="0" i="0" u="none" strike="noStrike" kern="1200">
                <a:solidFill>
                  <a:schemeClr val="tx1"/>
                </a:solidFill>
                <a:effectLst/>
                <a:latin typeface="+mn-lt"/>
                <a:ea typeface="+mn-ea"/>
                <a:cs typeface="+mn-cs"/>
              </a:rPr>
              <a:t>では演算子式になっている箇所があります。</a:t>
            </a:r>
            <a:endParaRPr kumimoji="1" lang="en-US" altLang="ja-JP" sz="1200" b="0" i="0" u="none" strike="noStrike"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45</a:t>
            </a:fld>
            <a:endParaRPr kumimoji="1" lang="ja-JP" altLang="en-US"/>
          </a:p>
        </p:txBody>
      </p:sp>
    </p:spTree>
    <p:extLst>
      <p:ext uri="{BB962C8B-B14F-4D97-AF65-F5344CB8AC3E}">
        <p14:creationId xmlns:p14="http://schemas.microsoft.com/office/powerpoint/2010/main" val="427575656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u="none" strike="noStrike" kern="1200">
                <a:solidFill>
                  <a:schemeClr val="tx1"/>
                </a:solidFill>
                <a:effectLst/>
                <a:latin typeface="+mn-lt"/>
                <a:ea typeface="+mn-ea"/>
                <a:cs typeface="+mn-cs"/>
              </a:rPr>
              <a:t>また、</a:t>
            </a:r>
            <a:r>
              <a:rPr kumimoji="1" lang="en-US" altLang="ja-JP" sz="1200" b="0" i="0" u="none" strike="noStrike" kern="1200" dirty="0">
                <a:solidFill>
                  <a:schemeClr val="tx1"/>
                </a:solidFill>
                <a:effectLst/>
                <a:latin typeface="+mn-lt"/>
                <a:ea typeface="+mn-ea"/>
                <a:cs typeface="+mn-cs"/>
              </a:rPr>
              <a:t>2</a:t>
            </a:r>
            <a:r>
              <a:rPr kumimoji="1" lang="ja-JP" altLang="en-US" sz="1200" b="0" i="0" u="none" strike="noStrike" kern="1200">
                <a:solidFill>
                  <a:schemeClr val="tx1"/>
                </a:solidFill>
                <a:effectLst/>
                <a:latin typeface="+mn-lt"/>
                <a:ea typeface="+mn-ea"/>
                <a:cs typeface="+mn-cs"/>
              </a:rPr>
              <a:t>つめの</a:t>
            </a:r>
            <a:r>
              <a:rPr kumimoji="1" lang="en" altLang="ja-JP" sz="1200" b="0" i="0" u="none" strike="noStrike" kern="1200" dirty="0">
                <a:solidFill>
                  <a:schemeClr val="tx1"/>
                </a:solidFill>
                <a:effectLst/>
                <a:latin typeface="+mn-lt"/>
                <a:ea typeface="+mn-ea"/>
                <a:cs typeface="+mn-cs"/>
              </a:rPr>
              <a:t>range</a:t>
            </a:r>
            <a:r>
              <a:rPr kumimoji="1" lang="ja-JP" altLang="en-US" sz="1200" b="0" i="0" u="none" strike="noStrike" kern="1200">
                <a:solidFill>
                  <a:schemeClr val="tx1"/>
                </a:solidFill>
                <a:effectLst/>
                <a:latin typeface="+mn-lt"/>
                <a:ea typeface="+mn-ea"/>
                <a:cs typeface="+mn-cs"/>
              </a:rPr>
              <a:t>関数について、</a:t>
            </a:r>
            <a:r>
              <a:rPr kumimoji="1" lang="en" altLang="ja-JP" sz="1200" b="0" i="0" u="none" strike="noStrike" kern="1200" dirty="0">
                <a:solidFill>
                  <a:schemeClr val="tx1"/>
                </a:solidFill>
                <a:effectLst/>
                <a:latin typeface="+mn-lt"/>
                <a:ea typeface="+mn-ea"/>
                <a:cs typeface="+mn-cs"/>
              </a:rPr>
              <a:t>Exchange Sort</a:t>
            </a:r>
            <a:r>
              <a:rPr kumimoji="1" lang="ja-JP" altLang="en-US" sz="1200" b="0" i="0" u="none" strike="noStrike" kern="1200">
                <a:solidFill>
                  <a:schemeClr val="tx1"/>
                </a:solidFill>
                <a:effectLst/>
                <a:latin typeface="+mn-lt"/>
                <a:ea typeface="+mn-ea"/>
                <a:cs typeface="+mn-cs"/>
              </a:rPr>
              <a:t>では引数を</a:t>
            </a:r>
            <a:r>
              <a:rPr kumimoji="1" lang="en-US" altLang="ja-JP" sz="1200" b="0" i="0" u="none" strike="noStrike" kern="1200" dirty="0">
                <a:solidFill>
                  <a:schemeClr val="tx1"/>
                </a:solidFill>
                <a:effectLst/>
                <a:latin typeface="+mn-lt"/>
                <a:ea typeface="+mn-ea"/>
                <a:cs typeface="+mn-cs"/>
              </a:rPr>
              <a:t>2</a:t>
            </a:r>
            <a:r>
              <a:rPr kumimoji="1" lang="ja-JP" altLang="en-US" sz="1200" b="0" i="0" u="none" strike="noStrike" kern="1200">
                <a:solidFill>
                  <a:schemeClr val="tx1"/>
                </a:solidFill>
                <a:effectLst/>
                <a:latin typeface="+mn-lt"/>
                <a:ea typeface="+mn-ea"/>
                <a:cs typeface="+mn-cs"/>
              </a:rPr>
              <a:t>つ取るのに対し、</a:t>
            </a:r>
            <a:endParaRPr kumimoji="1" lang="en-US" altLang="ja-JP" sz="1200" b="0" i="0" u="none" strike="noStrike" kern="1200" dirty="0">
              <a:solidFill>
                <a:schemeClr val="tx1"/>
              </a:solidFill>
              <a:effectLst/>
              <a:latin typeface="+mn-lt"/>
              <a:ea typeface="+mn-ea"/>
              <a:cs typeface="+mn-cs"/>
            </a:endParaRPr>
          </a:p>
          <a:p>
            <a:r>
              <a:rPr kumimoji="1" lang="en" altLang="ja-JP" sz="1200" b="0" i="0" u="none" strike="noStrike" kern="1200" dirty="0">
                <a:solidFill>
                  <a:schemeClr val="tx1"/>
                </a:solidFill>
                <a:effectLst/>
                <a:latin typeface="+mn-lt"/>
                <a:ea typeface="+mn-ea"/>
                <a:cs typeface="+mn-cs"/>
              </a:rPr>
              <a:t>Bubble Sort</a:t>
            </a:r>
            <a:r>
              <a:rPr kumimoji="1" lang="ja-JP" altLang="en-US" sz="1200" b="0" i="0" u="none" strike="noStrike" kern="1200">
                <a:solidFill>
                  <a:schemeClr val="tx1"/>
                </a:solidFill>
                <a:effectLst/>
                <a:latin typeface="+mn-lt"/>
                <a:ea typeface="+mn-ea"/>
                <a:cs typeface="+mn-cs"/>
              </a:rPr>
              <a:t>では</a:t>
            </a:r>
            <a:r>
              <a:rPr kumimoji="1" lang="en-US" altLang="ja-JP" sz="1200" b="0" i="0" u="none" strike="noStrike" kern="1200" dirty="0">
                <a:solidFill>
                  <a:schemeClr val="tx1"/>
                </a:solidFill>
                <a:effectLst/>
                <a:latin typeface="+mn-lt"/>
                <a:ea typeface="+mn-ea"/>
                <a:cs typeface="+mn-cs"/>
              </a:rPr>
              <a:t>1</a:t>
            </a:r>
            <a:r>
              <a:rPr kumimoji="1" lang="ja-JP" altLang="en-US" sz="1200" b="0" i="0" u="none" strike="noStrike" kern="1200">
                <a:solidFill>
                  <a:schemeClr val="tx1"/>
                </a:solidFill>
                <a:effectLst/>
                <a:latin typeface="+mn-lt"/>
                <a:ea typeface="+mn-ea"/>
                <a:cs typeface="+mn-cs"/>
              </a:rPr>
              <a:t>つしか取りません。</a:t>
            </a:r>
            <a:endParaRPr kumimoji="1" lang="ja-JP" altLang="en-US"/>
          </a:p>
          <a:p>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46</a:t>
            </a:fld>
            <a:endParaRPr kumimoji="1" lang="ja-JP" altLang="en-US"/>
          </a:p>
        </p:txBody>
      </p:sp>
    </p:spTree>
    <p:extLst>
      <p:ext uri="{BB962C8B-B14F-4D97-AF65-F5344CB8AC3E}">
        <p14:creationId xmlns:p14="http://schemas.microsoft.com/office/powerpoint/2010/main" val="38525577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こちらが実験結果となります。</a:t>
            </a:r>
            <a:endParaRPr lang="ja-JP" altLang="en-US" b="0">
              <a:effectLst/>
            </a:endParaRPr>
          </a:p>
          <a:p>
            <a:pPr rtl="0"/>
            <a:r>
              <a:rPr kumimoji="1" lang="en" altLang="ja-JP" sz="1200" b="0" i="0" u="none" strike="noStrike" kern="1200" dirty="0">
                <a:solidFill>
                  <a:schemeClr val="tx1"/>
                </a:solidFill>
                <a:effectLst/>
                <a:latin typeface="+mn-lt"/>
                <a:ea typeface="+mn-ea"/>
                <a:cs typeface="+mn-cs"/>
              </a:rPr>
              <a:t>k=5</a:t>
            </a:r>
            <a:r>
              <a:rPr kumimoji="1" lang="ja-JP" altLang="en-US" sz="1200" b="0" i="0" u="none" strike="noStrike" kern="1200">
                <a:solidFill>
                  <a:schemeClr val="tx1"/>
                </a:solidFill>
                <a:effectLst/>
                <a:latin typeface="+mn-lt"/>
                <a:ea typeface="+mn-ea"/>
                <a:cs typeface="+mn-cs"/>
              </a:rPr>
              <a:t>のとき、</a:t>
            </a:r>
            <a:r>
              <a:rPr kumimoji="1" lang="en" altLang="ja-JP" sz="1200" b="0" i="0" u="none" strike="noStrike" kern="1200" dirty="0">
                <a:solidFill>
                  <a:schemeClr val="tx1"/>
                </a:solidFill>
                <a:effectLst/>
                <a:latin typeface="+mn-lt"/>
                <a:ea typeface="+mn-ea"/>
                <a:cs typeface="+mn-cs"/>
              </a:rPr>
              <a:t>if</a:t>
            </a:r>
            <a:r>
              <a:rPr kumimoji="1" lang="ja-JP" altLang="en-US" sz="1200" b="0" i="0" u="none" strike="noStrike" kern="1200">
                <a:solidFill>
                  <a:schemeClr val="tx1"/>
                </a:solidFill>
                <a:effectLst/>
                <a:latin typeface="+mn-lt"/>
                <a:ea typeface="+mn-ea"/>
                <a:cs typeface="+mn-cs"/>
              </a:rPr>
              <a:t>文による条件分岐および値の更新部分が関数化されました。</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行数は、関数部</a:t>
            </a:r>
            <a:r>
              <a:rPr kumimoji="1" lang="en-US" altLang="ja-JP" sz="1200" b="0" i="0" u="none" strike="noStrike" kern="1200" dirty="0">
                <a:solidFill>
                  <a:schemeClr val="tx1"/>
                </a:solidFill>
                <a:effectLst/>
                <a:latin typeface="+mn-lt"/>
                <a:ea typeface="+mn-ea"/>
                <a:cs typeface="+mn-cs"/>
              </a:rPr>
              <a:t>4</a:t>
            </a:r>
            <a:r>
              <a:rPr kumimoji="1" lang="ja-JP" altLang="en-US" sz="1200" b="0" i="0" u="none" strike="noStrike" kern="1200">
                <a:solidFill>
                  <a:schemeClr val="tx1"/>
                </a:solidFill>
                <a:effectLst/>
                <a:latin typeface="+mn-lt"/>
                <a:ea typeface="+mn-ea"/>
                <a:cs typeface="+mn-cs"/>
              </a:rPr>
              <a:t>行、実行部</a:t>
            </a:r>
            <a:r>
              <a:rPr kumimoji="1" lang="en-US" altLang="ja-JP" sz="1200" b="0" i="0" u="none" strike="noStrike" kern="1200" dirty="0">
                <a:solidFill>
                  <a:schemeClr val="tx1"/>
                </a:solidFill>
                <a:effectLst/>
                <a:latin typeface="+mn-lt"/>
                <a:ea typeface="+mn-ea"/>
                <a:cs typeface="+mn-cs"/>
              </a:rPr>
              <a:t>14</a:t>
            </a:r>
            <a:r>
              <a:rPr kumimoji="1" lang="ja-JP" altLang="en-US" sz="1200" b="0" i="0" u="none" strike="noStrike" kern="1200">
                <a:solidFill>
                  <a:schemeClr val="tx1"/>
                </a:solidFill>
                <a:effectLst/>
                <a:latin typeface="+mn-lt"/>
                <a:ea typeface="+mn-ea"/>
                <a:cs typeface="+mn-cs"/>
              </a:rPr>
              <a:t>行の計</a:t>
            </a:r>
            <a:r>
              <a:rPr kumimoji="1" lang="en-US" altLang="ja-JP" sz="1200" b="0" i="0" u="none" strike="noStrike" kern="1200" dirty="0">
                <a:solidFill>
                  <a:schemeClr val="tx1"/>
                </a:solidFill>
                <a:effectLst/>
                <a:latin typeface="+mn-lt"/>
                <a:ea typeface="+mn-ea"/>
                <a:cs typeface="+mn-cs"/>
              </a:rPr>
              <a:t>18</a:t>
            </a:r>
            <a:r>
              <a:rPr kumimoji="1" lang="ja-JP" altLang="en-US" sz="1200" b="0" i="0" u="none" strike="noStrike" kern="1200">
                <a:solidFill>
                  <a:schemeClr val="tx1"/>
                </a:solidFill>
                <a:effectLst/>
                <a:latin typeface="+mn-lt"/>
                <a:ea typeface="+mn-ea"/>
                <a:cs typeface="+mn-cs"/>
              </a:rPr>
              <a:t>行となっています。</a:t>
            </a:r>
            <a:endParaRPr lang="ja-JP" altLang="en-US" b="0">
              <a:effectLst/>
            </a:endParaRPr>
          </a:p>
          <a:p>
            <a:br>
              <a:rPr lang="ja-JP" altLang="en-US"/>
            </a:br>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47</a:t>
            </a:fld>
            <a:endParaRPr kumimoji="1" lang="ja-JP" altLang="en-US"/>
          </a:p>
        </p:txBody>
      </p:sp>
    </p:spTree>
    <p:extLst>
      <p:ext uri="{BB962C8B-B14F-4D97-AF65-F5344CB8AC3E}">
        <p14:creationId xmlns:p14="http://schemas.microsoft.com/office/powerpoint/2010/main" val="59090099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k=6</a:t>
            </a:r>
            <a:r>
              <a:rPr kumimoji="1" lang="ja-JP" altLang="en-US"/>
              <a:t>以上のとき関数化されませんでした。</a:t>
            </a:r>
            <a:endParaRPr kumimoji="1" lang="en-US" altLang="ja-JP" dirty="0"/>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48</a:t>
            </a:fld>
            <a:endParaRPr kumimoji="1" lang="ja-JP" altLang="en-US"/>
          </a:p>
        </p:txBody>
      </p:sp>
    </p:spTree>
    <p:extLst>
      <p:ext uri="{BB962C8B-B14F-4D97-AF65-F5344CB8AC3E}">
        <p14:creationId xmlns:p14="http://schemas.microsoft.com/office/powerpoint/2010/main" val="30587923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考察です。</a:t>
            </a:r>
            <a:endParaRPr lang="ja-JP" altLang="en-US" b="0">
              <a:effectLst/>
            </a:endParaRPr>
          </a:p>
          <a:p>
            <a:pPr rtl="0"/>
            <a:r>
              <a:rPr kumimoji="1" lang="ja-JP" altLang="en-US" sz="1200" b="0" i="0" u="none" strike="noStrike" kern="1200">
                <a:solidFill>
                  <a:schemeClr val="tx1"/>
                </a:solidFill>
                <a:effectLst/>
                <a:latin typeface="+mn-lt"/>
                <a:ea typeface="+mn-ea"/>
                <a:cs typeface="+mn-cs"/>
              </a:rPr>
              <a:t>本ソースコードにおいて、</a:t>
            </a:r>
            <a:r>
              <a:rPr kumimoji="1" lang="en" altLang="ja-JP" sz="1200" b="0" i="0" u="none" strike="noStrike" kern="1200" dirty="0">
                <a:solidFill>
                  <a:schemeClr val="tx1"/>
                </a:solidFill>
                <a:effectLst/>
                <a:latin typeface="+mn-lt"/>
                <a:ea typeface="+mn-ea"/>
                <a:cs typeface="+mn-cs"/>
              </a:rPr>
              <a:t>k=5</a:t>
            </a:r>
            <a:r>
              <a:rPr kumimoji="1" lang="ja-JP" altLang="en-US" sz="1200" b="0" i="0" u="none" strike="noStrike" kern="1200">
                <a:solidFill>
                  <a:schemeClr val="tx1"/>
                </a:solidFill>
                <a:effectLst/>
                <a:latin typeface="+mn-lt"/>
                <a:ea typeface="+mn-ea"/>
                <a:cs typeface="+mn-cs"/>
              </a:rPr>
              <a:t>のとき、機能のまとまりを関数に置き換えることに成功しました。</a:t>
            </a:r>
            <a:endParaRPr lang="ja-JP" altLang="en-US" b="0">
              <a:effectLst/>
            </a:endParaRPr>
          </a:p>
          <a:p>
            <a:pPr rtl="0"/>
            <a:r>
              <a:rPr kumimoji="1" lang="ja-JP" altLang="en-US" sz="1200" b="0" i="0" u="none" strike="noStrike" kern="1200">
                <a:solidFill>
                  <a:schemeClr val="tx1"/>
                </a:solidFill>
                <a:effectLst/>
                <a:latin typeface="+mn-lt"/>
                <a:ea typeface="+mn-ea"/>
                <a:cs typeface="+mn-cs"/>
              </a:rPr>
              <a:t>空行を除く行数を比較すると、総行数は</a:t>
            </a:r>
            <a:r>
              <a:rPr kumimoji="1" lang="en-US" altLang="ja-JP" sz="1200" b="0" i="0" u="none" strike="noStrike" kern="1200" dirty="0">
                <a:solidFill>
                  <a:schemeClr val="tx1"/>
                </a:solidFill>
                <a:effectLst/>
                <a:latin typeface="+mn-lt"/>
                <a:ea typeface="+mn-ea"/>
                <a:cs typeface="+mn-cs"/>
              </a:rPr>
              <a:t>16</a:t>
            </a:r>
            <a:r>
              <a:rPr kumimoji="1" lang="ja-JP" altLang="en-US" sz="1200" b="0" i="0" u="none" strike="noStrike" kern="1200">
                <a:solidFill>
                  <a:schemeClr val="tx1"/>
                </a:solidFill>
                <a:effectLst/>
                <a:latin typeface="+mn-lt"/>
                <a:ea typeface="+mn-ea"/>
                <a:cs typeface="+mn-cs"/>
              </a:rPr>
              <a:t>行から</a:t>
            </a:r>
            <a:r>
              <a:rPr kumimoji="1" lang="en-US" altLang="ja-JP" sz="1200" b="0" i="0" u="none" strike="noStrike" kern="1200" dirty="0">
                <a:solidFill>
                  <a:schemeClr val="tx1"/>
                </a:solidFill>
                <a:effectLst/>
                <a:latin typeface="+mn-lt"/>
                <a:ea typeface="+mn-ea"/>
                <a:cs typeface="+mn-cs"/>
              </a:rPr>
              <a:t>18</a:t>
            </a:r>
            <a:r>
              <a:rPr kumimoji="1" lang="ja-JP" altLang="en-US" sz="1200" b="0" i="0" u="none" strike="noStrike" kern="1200">
                <a:solidFill>
                  <a:schemeClr val="tx1"/>
                </a:solidFill>
                <a:effectLst/>
                <a:latin typeface="+mn-lt"/>
                <a:ea typeface="+mn-ea"/>
                <a:cs typeface="+mn-cs"/>
              </a:rPr>
              <a:t>行と増えてしまいましたが、</a:t>
            </a:r>
            <a:endParaRPr lang="ja-JP" altLang="en-US" b="0">
              <a:effectLst/>
            </a:endParaRPr>
          </a:p>
          <a:p>
            <a:pPr rtl="0"/>
            <a:r>
              <a:rPr kumimoji="1" lang="ja-JP" altLang="en-US" sz="1200" b="0" i="0" u="none" strike="noStrike" kern="1200">
                <a:solidFill>
                  <a:schemeClr val="tx1"/>
                </a:solidFill>
                <a:effectLst/>
                <a:latin typeface="+mn-lt"/>
                <a:ea typeface="+mn-ea"/>
                <a:cs typeface="+mn-cs"/>
              </a:rPr>
              <a:t>実行部だけに着目すると</a:t>
            </a:r>
            <a:r>
              <a:rPr kumimoji="1" lang="en-US" altLang="ja-JP" sz="1200" b="0" i="0" u="none" strike="noStrike" kern="1200" dirty="0">
                <a:solidFill>
                  <a:schemeClr val="tx1"/>
                </a:solidFill>
                <a:effectLst/>
                <a:latin typeface="+mn-lt"/>
                <a:ea typeface="+mn-ea"/>
                <a:cs typeface="+mn-cs"/>
              </a:rPr>
              <a:t>14</a:t>
            </a:r>
            <a:r>
              <a:rPr kumimoji="1" lang="ja-JP" altLang="en-US" sz="1200" b="0" i="0" u="none" strike="noStrike" kern="1200">
                <a:solidFill>
                  <a:schemeClr val="tx1"/>
                </a:solidFill>
                <a:effectLst/>
                <a:latin typeface="+mn-lt"/>
                <a:ea typeface="+mn-ea"/>
                <a:cs typeface="+mn-cs"/>
              </a:rPr>
              <a:t>行と減少していることがわかります。</a:t>
            </a:r>
            <a:endParaRPr lang="ja-JP" altLang="en-US" b="0">
              <a:effectLst/>
            </a:endParaRPr>
          </a:p>
          <a:p>
            <a:pPr rtl="0"/>
            <a:r>
              <a:rPr kumimoji="1" lang="ja-JP" altLang="en-US" sz="1200" b="0" i="0" u="none" strike="noStrike" kern="1200">
                <a:solidFill>
                  <a:schemeClr val="tx1"/>
                </a:solidFill>
                <a:effectLst/>
                <a:latin typeface="+mn-lt"/>
                <a:ea typeface="+mn-ea"/>
                <a:cs typeface="+mn-cs"/>
              </a:rPr>
              <a:t>このことから、より長いソースコードに対しては恩恵が得られる可能性があると思われます。</a:t>
            </a:r>
            <a:endParaRPr kumimoji="1" lang="en-US" altLang="ja-JP" sz="1200" b="0" i="0" u="none" strike="noStrike" kern="1200" dirty="0">
              <a:solidFill>
                <a:schemeClr val="tx1"/>
              </a:solidFill>
              <a:effectLst/>
              <a:latin typeface="+mn-lt"/>
              <a:ea typeface="+mn-ea"/>
              <a:cs typeface="+mn-cs"/>
            </a:endParaRPr>
          </a:p>
          <a:p>
            <a:pPr rtl="0"/>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本ソースコードにおいて、</a:t>
            </a:r>
            <a:r>
              <a:rPr kumimoji="1" lang="en" altLang="ja-JP" sz="1200" b="0" i="0" u="none" strike="noStrike" kern="1200" dirty="0">
                <a:solidFill>
                  <a:schemeClr val="tx1"/>
                </a:solidFill>
                <a:effectLst/>
                <a:latin typeface="+mn-lt"/>
                <a:ea typeface="+mn-ea"/>
                <a:cs typeface="+mn-cs"/>
              </a:rPr>
              <a:t>k</a:t>
            </a:r>
            <a:r>
              <a:rPr kumimoji="1" lang="ja-JP" altLang="en-US" sz="1200" b="0" i="0" u="none" strike="noStrike" kern="1200">
                <a:solidFill>
                  <a:schemeClr val="tx1"/>
                </a:solidFill>
                <a:effectLst/>
                <a:latin typeface="+mn-lt"/>
                <a:ea typeface="+mn-ea"/>
                <a:cs typeface="+mn-cs"/>
              </a:rPr>
              <a:t>が</a:t>
            </a:r>
            <a:r>
              <a:rPr kumimoji="1" lang="en-US" altLang="ja-JP" sz="1200" b="0" i="0" u="none" strike="noStrike" kern="1200" dirty="0">
                <a:solidFill>
                  <a:schemeClr val="tx1"/>
                </a:solidFill>
                <a:effectLst/>
                <a:latin typeface="+mn-lt"/>
                <a:ea typeface="+mn-ea"/>
                <a:cs typeface="+mn-cs"/>
              </a:rPr>
              <a:t>6</a:t>
            </a:r>
            <a:r>
              <a:rPr kumimoji="1" lang="ja-JP" altLang="en-US" sz="1200" b="0" i="0" u="none" strike="noStrike" kern="1200">
                <a:solidFill>
                  <a:schemeClr val="tx1"/>
                </a:solidFill>
                <a:effectLst/>
                <a:latin typeface="+mn-lt"/>
                <a:ea typeface="+mn-ea"/>
                <a:cs typeface="+mn-cs"/>
              </a:rPr>
              <a:t>以上のときは関数化されませんでした。</a:t>
            </a:r>
            <a:endParaRPr lang="ja-JP" altLang="en-US" b="0">
              <a:effectLst/>
            </a:endParaRPr>
          </a:p>
          <a:p>
            <a:pPr rtl="0"/>
            <a:r>
              <a:rPr kumimoji="1" lang="ja-JP" altLang="en-US" sz="1200" b="0" i="0" u="none" strike="noStrike" kern="1200">
                <a:solidFill>
                  <a:schemeClr val="tx1"/>
                </a:solidFill>
                <a:effectLst/>
                <a:latin typeface="+mn-lt"/>
                <a:ea typeface="+mn-ea"/>
                <a:cs typeface="+mn-cs"/>
              </a:rPr>
              <a:t>これは</a:t>
            </a:r>
            <a:r>
              <a:rPr kumimoji="1" lang="en" altLang="ja-JP" sz="1200" b="0" i="0" u="none" strike="noStrike" kern="1200" dirty="0">
                <a:solidFill>
                  <a:schemeClr val="tx1"/>
                </a:solidFill>
                <a:effectLst/>
                <a:latin typeface="+mn-lt"/>
                <a:ea typeface="+mn-ea"/>
                <a:cs typeface="+mn-cs"/>
              </a:rPr>
              <a:t>for</a:t>
            </a:r>
            <a:r>
              <a:rPr kumimoji="1" lang="ja-JP" altLang="en-US" sz="1200" b="0" i="0" u="none" strike="noStrike" kern="1200">
                <a:solidFill>
                  <a:schemeClr val="tx1"/>
                </a:solidFill>
                <a:effectLst/>
                <a:latin typeface="+mn-lt"/>
                <a:ea typeface="+mn-ea"/>
                <a:cs typeface="+mn-cs"/>
              </a:rPr>
              <a:t>文に含まれる</a:t>
            </a:r>
            <a:r>
              <a:rPr kumimoji="1" lang="en" altLang="ja-JP" sz="1200" b="0" i="0" u="none" strike="noStrike" kern="1200" dirty="0">
                <a:solidFill>
                  <a:schemeClr val="tx1"/>
                </a:solidFill>
                <a:effectLst/>
                <a:latin typeface="+mn-lt"/>
                <a:ea typeface="+mn-ea"/>
                <a:cs typeface="+mn-cs"/>
              </a:rPr>
              <a:t>range</a:t>
            </a:r>
            <a:r>
              <a:rPr kumimoji="1" lang="ja-JP" altLang="en-US" sz="1200" b="0" i="0" u="none" strike="noStrike" kern="1200">
                <a:solidFill>
                  <a:schemeClr val="tx1"/>
                </a:solidFill>
                <a:effectLst/>
                <a:latin typeface="+mn-lt"/>
                <a:ea typeface="+mn-ea"/>
                <a:cs typeface="+mn-cs"/>
              </a:rPr>
              <a:t>関数の引数の数が違うことが要因であると思われます。</a:t>
            </a:r>
            <a:endParaRPr lang="ja-JP" altLang="en-US" b="0">
              <a:effectLst/>
            </a:endParaRPr>
          </a:p>
          <a:p>
            <a:pPr rtl="0"/>
            <a:r>
              <a:rPr kumimoji="1" lang="ja-JP" altLang="en-US" sz="1200" b="0" i="0" u="none" strike="noStrike" kern="1200">
                <a:solidFill>
                  <a:schemeClr val="tx1"/>
                </a:solidFill>
                <a:effectLst/>
                <a:latin typeface="+mn-lt"/>
                <a:ea typeface="+mn-ea"/>
                <a:cs typeface="+mn-cs"/>
              </a:rPr>
              <a:t>これについて、引数の数に応じてデフォルト引数を加えることで解決できると考えました。</a:t>
            </a:r>
            <a:endParaRPr lang="ja-JP" altLang="en-US" b="0">
              <a:effectLst/>
            </a:endParaRPr>
          </a:p>
          <a:p>
            <a:br>
              <a:rPr lang="ja-JP" altLang="en-US"/>
            </a:br>
            <a:endParaRPr lang="ja-JP" altLang="en-US" b="0">
              <a:effectLst/>
            </a:endParaRPr>
          </a:p>
          <a:p>
            <a:br>
              <a:rPr lang="ja-JP" altLang="en-US"/>
            </a:br>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49</a:t>
            </a:fld>
            <a:endParaRPr kumimoji="1" lang="ja-JP" altLang="en-US"/>
          </a:p>
        </p:txBody>
      </p:sp>
    </p:spTree>
    <p:extLst>
      <p:ext uri="{BB962C8B-B14F-4D97-AF65-F5344CB8AC3E}">
        <p14:creationId xmlns:p14="http://schemas.microsoft.com/office/powerpoint/2010/main" val="2696685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保守作業では、プログラムの理解や修正に多大なコストを要します。</a:t>
            </a:r>
            <a:endParaRPr lang="ja-JP" altLang="en-US" b="0">
              <a:effectLst/>
            </a:endParaRPr>
          </a:p>
          <a:p>
            <a:pPr rtl="0"/>
            <a:r>
              <a:rPr kumimoji="1" lang="ja-JP" altLang="en-US" sz="1200" b="0" i="0" u="none" strike="noStrike" kern="1200">
                <a:solidFill>
                  <a:schemeClr val="tx1"/>
                </a:solidFill>
                <a:effectLst/>
                <a:latin typeface="+mn-lt"/>
                <a:ea typeface="+mn-ea"/>
                <a:cs typeface="+mn-cs"/>
              </a:rPr>
              <a:t>そこで、保守作業の効率化において、これらを容易にすることが重要です。</a:t>
            </a:r>
            <a:endParaRPr kumimoji="1" lang="en-US" altLang="ja-JP" sz="1200" b="0" i="0" u="none" strike="noStrike" kern="1200" dirty="0">
              <a:solidFill>
                <a:schemeClr val="tx1"/>
              </a:solidFill>
              <a:effectLst/>
              <a:latin typeface="+mn-lt"/>
              <a:ea typeface="+mn-ea"/>
              <a:cs typeface="+mn-cs"/>
            </a:endParaRPr>
          </a:p>
          <a:p>
            <a:pPr rtl="0"/>
            <a:endParaRPr lang="ja-JP" altLang="en-US" b="0">
              <a:effectLst/>
            </a:endParaRPr>
          </a:p>
          <a:p>
            <a:pPr rtl="0"/>
            <a:r>
              <a:rPr kumimoji="1" lang="ja-JP" altLang="en-US" sz="1200" b="0" i="0" u="none" strike="noStrike" kern="1200">
                <a:solidFill>
                  <a:schemeClr val="tx1"/>
                </a:solidFill>
                <a:effectLst/>
                <a:latin typeface="+mn-lt"/>
                <a:ea typeface="+mn-ea"/>
                <a:cs typeface="+mn-cs"/>
              </a:rPr>
              <a:t>しかし、プログラムの理解・修正を困難にする要因に</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コードクローンがあります。</a:t>
            </a:r>
            <a:endParaRPr kumimoji="1" lang="en-US" altLang="ja-JP" sz="1200" b="0" i="0" u="none" strike="noStrike" kern="1200" dirty="0">
              <a:solidFill>
                <a:schemeClr val="tx1"/>
              </a:solidFill>
              <a:effectLst/>
              <a:latin typeface="+mn-lt"/>
              <a:ea typeface="+mn-ea"/>
              <a:cs typeface="+mn-cs"/>
            </a:endParaRPr>
          </a:p>
          <a:p>
            <a:pPr rtl="0"/>
            <a:endParaRPr lang="ja-JP" altLang="en-US" b="0">
              <a:effectLst/>
            </a:endParaRPr>
          </a:p>
          <a:p>
            <a:pPr rtl="0"/>
            <a:r>
              <a:rPr kumimoji="1" lang="ja-JP" altLang="en-US" sz="1200" b="0" i="0" u="none" strike="noStrike" kern="1200">
                <a:solidFill>
                  <a:schemeClr val="tx1"/>
                </a:solidFill>
                <a:effectLst/>
                <a:latin typeface="+mn-lt"/>
                <a:ea typeface="+mn-ea"/>
                <a:cs typeface="+mn-cs"/>
              </a:rPr>
              <a:t>コードクローンとは、ソースコードの中に類似または一致するコード片が複数存在するものを指し、</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主にソースコードのコピーアンドペーストなどによって発生します。</a:t>
            </a:r>
            <a:endParaRPr kumimoji="1" lang="en-US" altLang="ja-JP" sz="1200" b="0" i="0" u="none" strike="noStrike" kern="1200" dirty="0">
              <a:solidFill>
                <a:schemeClr val="tx1"/>
              </a:solidFill>
              <a:effectLst/>
              <a:latin typeface="+mn-lt"/>
              <a:ea typeface="+mn-ea"/>
              <a:cs typeface="+mn-cs"/>
            </a:endParaRPr>
          </a:p>
          <a:p>
            <a:pPr rtl="0"/>
            <a:endParaRPr lang="ja-JP" altLang="en-US" b="0">
              <a:effectLst/>
            </a:endParaRPr>
          </a:p>
          <a:p>
            <a:pPr rtl="0"/>
            <a:r>
              <a:rPr kumimoji="1" lang="ja-JP" altLang="en-US" sz="1200" b="0" i="0" u="none" strike="noStrike" kern="1200">
                <a:solidFill>
                  <a:schemeClr val="tx1"/>
                </a:solidFill>
                <a:effectLst/>
                <a:latin typeface="+mn-lt"/>
                <a:ea typeface="+mn-ea"/>
                <a:cs typeface="+mn-cs"/>
              </a:rPr>
              <a:t>コードクローンにもいくつか種類があり、下の図のようにプログラムとしては一致しているが</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空白やコメントを含むもの、変数名などの識別子のみが異なるもの、</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また、構造が一部異なるものなどが挙げられます。</a:t>
            </a:r>
            <a:endParaRPr lang="ja-JP" altLang="en-US" b="0">
              <a:effectLst/>
            </a:endParaRPr>
          </a:p>
          <a:p>
            <a:br>
              <a:rPr lang="ja-JP" altLang="en-US"/>
            </a:br>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5</a:t>
            </a:fld>
            <a:endParaRPr kumimoji="1" lang="ja-JP" altLang="en-US"/>
          </a:p>
        </p:txBody>
      </p:sp>
    </p:spTree>
    <p:extLst>
      <p:ext uri="{BB962C8B-B14F-4D97-AF65-F5344CB8AC3E}">
        <p14:creationId xmlns:p14="http://schemas.microsoft.com/office/powerpoint/2010/main" val="166033281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ソースコードを理解する上で、ネストは深いほど可読性が落ちると一般的に言われています。</a:t>
            </a:r>
            <a:endParaRPr lang="ja-JP" altLang="en-US" b="0">
              <a:effectLst/>
            </a:endParaRPr>
          </a:p>
          <a:p>
            <a:pPr rtl="0"/>
            <a:r>
              <a:rPr kumimoji="1" lang="ja-JP" altLang="en-US" sz="1200" b="0" i="0" u="none" strike="noStrike" kern="1200">
                <a:solidFill>
                  <a:schemeClr val="tx1"/>
                </a:solidFill>
                <a:effectLst/>
                <a:latin typeface="+mn-lt"/>
                <a:ea typeface="+mn-ea"/>
                <a:cs typeface="+mn-cs"/>
              </a:rPr>
              <a:t>そこで、</a:t>
            </a:r>
            <a:r>
              <a:rPr kumimoji="1" lang="en" altLang="ja-JP" sz="1200" b="0" i="0" u="none" strike="noStrike" kern="1200" dirty="0">
                <a:solidFill>
                  <a:schemeClr val="tx1"/>
                </a:solidFill>
                <a:effectLst/>
                <a:latin typeface="+mn-lt"/>
                <a:ea typeface="+mn-ea"/>
                <a:cs typeface="+mn-cs"/>
              </a:rPr>
              <a:t>for</a:t>
            </a:r>
            <a:r>
              <a:rPr kumimoji="1" lang="ja-JP" altLang="en-US" sz="1200" b="0" i="0" u="none" strike="noStrike" kern="1200">
                <a:solidFill>
                  <a:schemeClr val="tx1"/>
                </a:solidFill>
                <a:effectLst/>
                <a:latin typeface="+mn-lt"/>
                <a:ea typeface="+mn-ea"/>
                <a:cs typeface="+mn-cs"/>
              </a:rPr>
              <a:t>文で頻繁に用いられる</a:t>
            </a:r>
            <a:r>
              <a:rPr kumimoji="1" lang="en" altLang="ja-JP" sz="1200" b="0" i="0" u="none" strike="noStrike" kern="1200" dirty="0">
                <a:solidFill>
                  <a:schemeClr val="tx1"/>
                </a:solidFill>
                <a:effectLst/>
                <a:latin typeface="+mn-lt"/>
                <a:ea typeface="+mn-ea"/>
                <a:cs typeface="+mn-cs"/>
              </a:rPr>
              <a:t>range</a:t>
            </a:r>
            <a:r>
              <a:rPr kumimoji="1" lang="ja-JP" altLang="en-US" sz="1200" b="0" i="0" u="none" strike="noStrike" kern="1200">
                <a:solidFill>
                  <a:schemeClr val="tx1"/>
                </a:solidFill>
                <a:effectLst/>
                <a:latin typeface="+mn-lt"/>
                <a:ea typeface="+mn-ea"/>
                <a:cs typeface="+mn-cs"/>
              </a:rPr>
              <a:t>関数の引数の違いに対応することは、</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ソースコードの簡略化や可読性の向上に大きく寄与できると思われます。</a:t>
            </a:r>
            <a:endParaRPr lang="ja-JP" altLang="en-US" b="0">
              <a:effectLst/>
            </a:endParaRPr>
          </a:p>
          <a:p>
            <a:br>
              <a:rPr lang="ja-JP" altLang="en-US"/>
            </a:br>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50</a:t>
            </a:fld>
            <a:endParaRPr kumimoji="1" lang="ja-JP" altLang="en-US"/>
          </a:p>
        </p:txBody>
      </p:sp>
    </p:spTree>
    <p:extLst>
      <p:ext uri="{BB962C8B-B14F-4D97-AF65-F5344CB8AC3E}">
        <p14:creationId xmlns:p14="http://schemas.microsoft.com/office/powerpoint/2010/main" val="127377432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u="none" strike="noStrike" kern="1200">
                <a:solidFill>
                  <a:schemeClr val="tx1"/>
                </a:solidFill>
                <a:effectLst/>
                <a:latin typeface="+mn-lt"/>
                <a:ea typeface="+mn-ea"/>
                <a:cs typeface="+mn-cs"/>
              </a:rPr>
              <a:t>まとめです。</a:t>
            </a:r>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51</a:t>
            </a:fld>
            <a:endParaRPr kumimoji="1" lang="ja-JP" altLang="en-US"/>
          </a:p>
        </p:txBody>
      </p:sp>
    </p:spTree>
    <p:extLst>
      <p:ext uri="{BB962C8B-B14F-4D97-AF65-F5344CB8AC3E}">
        <p14:creationId xmlns:p14="http://schemas.microsoft.com/office/powerpoint/2010/main" val="262396628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本研究では、ソースコードの構文木表現による構造類似生を用いた自動関数生成方式を提案しました。</a:t>
            </a:r>
            <a:endParaRPr kumimoji="1" lang="en-US" altLang="ja-JP" sz="1200" b="0" i="0" u="none" strike="noStrike" kern="1200" dirty="0">
              <a:solidFill>
                <a:schemeClr val="tx1"/>
              </a:solidFill>
              <a:effectLst/>
              <a:latin typeface="+mn-lt"/>
              <a:ea typeface="+mn-ea"/>
              <a:cs typeface="+mn-cs"/>
            </a:endParaRPr>
          </a:p>
          <a:p>
            <a:pPr rtl="0"/>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そこでは、ソースコードを構文木として表現することでその構造類似生からコードクローンを検出しました。</a:t>
            </a:r>
            <a:endParaRPr kumimoji="1" lang="en-US" altLang="ja-JP" sz="1200" b="0" i="0" u="none" strike="noStrike" kern="1200" dirty="0">
              <a:solidFill>
                <a:schemeClr val="tx1"/>
              </a:solidFill>
              <a:effectLst/>
              <a:latin typeface="+mn-lt"/>
              <a:ea typeface="+mn-ea"/>
              <a:cs typeface="+mn-cs"/>
            </a:endParaRPr>
          </a:p>
          <a:p>
            <a:pPr rtl="0"/>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検出したコードクローンを関数に置き換えることで構造の簡略化を実現しました。</a:t>
            </a:r>
            <a:endParaRPr lang="ja-JP" altLang="en-US" b="0">
              <a:effectLst/>
            </a:endParaRPr>
          </a:p>
          <a:p>
            <a:pPr rtl="0"/>
            <a:r>
              <a:rPr kumimoji="1" lang="ja-JP" altLang="en-US" sz="1200" b="0" i="0" u="none" strike="noStrike" kern="1200">
                <a:solidFill>
                  <a:schemeClr val="tx1"/>
                </a:solidFill>
                <a:effectLst/>
                <a:latin typeface="+mn-lt"/>
                <a:ea typeface="+mn-ea"/>
                <a:cs typeface="+mn-cs"/>
              </a:rPr>
              <a:t>また、完全一致でない類似するコードクローンについても</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構造を変形させることで関数生成を適用することに成功しました。</a:t>
            </a:r>
            <a:endParaRPr kumimoji="1" lang="en-US" altLang="ja-JP" sz="1200" b="0" i="0" u="none" strike="noStrike" kern="1200" dirty="0">
              <a:solidFill>
                <a:schemeClr val="tx1"/>
              </a:solidFill>
              <a:effectLst/>
              <a:latin typeface="+mn-lt"/>
              <a:ea typeface="+mn-ea"/>
              <a:cs typeface="+mn-cs"/>
            </a:endParaRPr>
          </a:p>
          <a:p>
            <a:pPr rtl="0"/>
            <a:endParaRPr lang="ja-JP" altLang="en-US" b="0">
              <a:effectLst/>
            </a:endParaRPr>
          </a:p>
          <a:p>
            <a:pPr rtl="0"/>
            <a:r>
              <a:rPr kumimoji="1" lang="ja-JP" altLang="en-US" sz="1200" b="0" i="0" u="none" strike="noStrike" kern="1200">
                <a:solidFill>
                  <a:schemeClr val="tx1"/>
                </a:solidFill>
                <a:effectLst/>
                <a:latin typeface="+mn-lt"/>
                <a:ea typeface="+mn-ea"/>
                <a:cs typeface="+mn-cs"/>
              </a:rPr>
              <a:t>コードクローンを集約することにより、</a:t>
            </a:r>
            <a:r>
              <a:rPr lang="ja-JP" altLang="en-US" sz="12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可読性や再利用性といった</a:t>
            </a:r>
            <a:r>
              <a:rPr kumimoji="1" lang="ja-JP" altLang="en-US" sz="1200" b="0" i="0" u="none" strike="noStrike" kern="1200">
                <a:solidFill>
                  <a:schemeClr val="tx1"/>
                </a:solidFill>
                <a:effectLst/>
                <a:latin typeface="+mn-lt"/>
                <a:ea typeface="+mn-ea"/>
                <a:cs typeface="+mn-cs"/>
              </a:rPr>
              <a:t>保守性の向上が可能となりました。</a:t>
            </a:r>
            <a:endParaRPr lang="ja-JP" altLang="en-US" b="0">
              <a:effectLst/>
            </a:endParaRPr>
          </a:p>
          <a:p>
            <a:br>
              <a:rPr lang="ja-JP" altLang="en-US"/>
            </a:br>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52</a:t>
            </a:fld>
            <a:endParaRPr kumimoji="1" lang="ja-JP" altLang="en-US"/>
          </a:p>
        </p:txBody>
      </p:sp>
    </p:spTree>
    <p:extLst>
      <p:ext uri="{BB962C8B-B14F-4D97-AF65-F5344CB8AC3E}">
        <p14:creationId xmlns:p14="http://schemas.microsoft.com/office/powerpoint/2010/main" val="226373449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最後に今後の展望です。</a:t>
            </a:r>
            <a:endParaRPr lang="ja-JP" altLang="en-US" b="0">
              <a:effectLst/>
            </a:endParaRPr>
          </a:p>
          <a:p>
            <a:pPr rtl="0"/>
            <a:r>
              <a:rPr kumimoji="1" lang="ja-JP" altLang="en-US" sz="1200" b="0" i="0" u="none" strike="noStrike" kern="1200">
                <a:solidFill>
                  <a:schemeClr val="tx1"/>
                </a:solidFill>
                <a:effectLst/>
                <a:latin typeface="+mn-lt"/>
                <a:ea typeface="+mn-ea"/>
                <a:cs typeface="+mn-cs"/>
              </a:rPr>
              <a:t>まず、先程説明した関数の取る引数の数の違いに対応することです。</a:t>
            </a:r>
            <a:endParaRPr lang="ja-JP" altLang="en-US" b="0">
              <a:effectLst/>
            </a:endParaRPr>
          </a:p>
          <a:p>
            <a:pPr rtl="0"/>
            <a:r>
              <a:rPr kumimoji="1" lang="ja-JP" altLang="en-US" sz="1200" b="0" i="0" u="none" strike="noStrike" kern="1200">
                <a:solidFill>
                  <a:schemeClr val="tx1"/>
                </a:solidFill>
                <a:effectLst/>
                <a:latin typeface="+mn-lt"/>
                <a:ea typeface="+mn-ea"/>
                <a:cs typeface="+mn-cs"/>
              </a:rPr>
              <a:t>次に、抽出する部分木の深さや編集距離の閾値といったパラメータの自動調整を行う機能、</a:t>
            </a:r>
            <a:endParaRPr lang="ja-JP" altLang="en-US" b="0">
              <a:effectLst/>
            </a:endParaRPr>
          </a:p>
          <a:p>
            <a:pPr rtl="0"/>
            <a:r>
              <a:rPr kumimoji="1" lang="ja-JP" altLang="en-US" sz="1200" b="0" i="0" u="none" strike="noStrike" kern="1200">
                <a:solidFill>
                  <a:schemeClr val="tx1"/>
                </a:solidFill>
                <a:effectLst/>
                <a:latin typeface="+mn-lt"/>
                <a:ea typeface="+mn-ea"/>
                <a:cs typeface="+mn-cs"/>
              </a:rPr>
              <a:t>変数名や関数名といった識別子を適切に命名する機能の実装が考えられます。</a:t>
            </a:r>
            <a:endParaRPr lang="ja-JP" altLang="en-US" b="0">
              <a:effectLst/>
            </a:endParaRPr>
          </a:p>
          <a:p>
            <a:pPr rtl="0"/>
            <a:r>
              <a:rPr kumimoji="1" lang="ja-JP" altLang="en-US" sz="1200" b="0" i="0" u="none" strike="noStrike" kern="1200">
                <a:solidFill>
                  <a:schemeClr val="tx1"/>
                </a:solidFill>
                <a:effectLst/>
                <a:latin typeface="+mn-lt"/>
                <a:ea typeface="+mn-ea"/>
                <a:cs typeface="+mn-cs"/>
              </a:rPr>
              <a:t>また、本方式を適用する前と後のソースコードにおいて、等価性検証もあげられます。</a:t>
            </a:r>
            <a:endParaRPr lang="ja-JP" altLang="en-US" b="0">
              <a:effectLst/>
            </a:endParaRPr>
          </a:p>
          <a:p>
            <a:pPr rtl="0"/>
            <a:br>
              <a:rPr lang="ja-JP" altLang="en-US" b="0">
                <a:effectLst/>
              </a:rPr>
            </a:br>
            <a:r>
              <a:rPr kumimoji="1" lang="ja-JP" altLang="en-US" sz="1200" b="0" i="0" u="none" strike="noStrike" kern="1200">
                <a:solidFill>
                  <a:schemeClr val="tx1"/>
                </a:solidFill>
                <a:effectLst/>
                <a:latin typeface="+mn-lt"/>
                <a:ea typeface="+mn-ea"/>
                <a:cs typeface="+mn-cs"/>
              </a:rPr>
              <a:t>以上で発表を終わります。ご成長ありがとうございました。</a:t>
            </a:r>
            <a:endParaRPr kumimoji="1" lang="en-US" altLang="ja-JP" sz="1200" b="0" i="0" u="none" strike="noStrike" kern="1200" dirty="0">
              <a:solidFill>
                <a:schemeClr val="tx1"/>
              </a:solidFill>
              <a:effectLst/>
              <a:latin typeface="+mn-lt"/>
              <a:ea typeface="+mn-ea"/>
              <a:cs typeface="+mn-cs"/>
            </a:endParaRPr>
          </a:p>
          <a:p>
            <a:pPr rtl="0"/>
            <a:endParaRPr kumimoji="1" lang="en-US" altLang="ja-JP" sz="1200" b="0" i="0" u="none" strike="noStrike" kern="1200" dirty="0">
              <a:solidFill>
                <a:schemeClr val="tx1"/>
              </a:solidFill>
              <a:effectLst/>
              <a:latin typeface="+mn-lt"/>
              <a:ea typeface="+mn-ea"/>
              <a:cs typeface="+mn-cs"/>
            </a:endParaRPr>
          </a:p>
          <a:p>
            <a:pPr rtl="0"/>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今後の展望としてはスライドにある通りです。</a:t>
            </a:r>
            <a:br>
              <a:rPr lang="ja-JP" altLang="en-US" b="0">
                <a:effectLst/>
              </a:rPr>
            </a:br>
            <a:r>
              <a:rPr kumimoji="1" lang="ja-JP" altLang="en-US" sz="1200" b="0" i="0" u="none" strike="noStrike" kern="1200">
                <a:solidFill>
                  <a:schemeClr val="tx1"/>
                </a:solidFill>
                <a:effectLst/>
                <a:latin typeface="+mn-lt"/>
                <a:ea typeface="+mn-ea"/>
                <a:cs typeface="+mn-cs"/>
              </a:rPr>
              <a:t>以上で発表を終わります。ご成長ありがとうございました。</a:t>
            </a:r>
            <a:endParaRPr lang="ja-JP" altLang="en-US" b="0">
              <a:effectLst/>
            </a:endParaRPr>
          </a:p>
          <a:p>
            <a:pPr rtl="0"/>
            <a:endParaRPr lang="ja-JP" altLang="en-US" b="0">
              <a:effectLst/>
            </a:endParaRPr>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53</a:t>
            </a:fld>
            <a:endParaRPr kumimoji="1" lang="ja-JP" altLang="en-US"/>
          </a:p>
        </p:txBody>
      </p:sp>
    </p:spTree>
    <p:extLst>
      <p:ext uri="{BB962C8B-B14F-4D97-AF65-F5344CB8AC3E}">
        <p14:creationId xmlns:p14="http://schemas.microsoft.com/office/powerpoint/2010/main" val="157113902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endParaRPr lang="ja-JP" altLang="en-US" b="0">
              <a:effectLst/>
            </a:endParaRPr>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54</a:t>
            </a:fld>
            <a:endParaRPr kumimoji="1" lang="ja-JP" altLang="en-US"/>
          </a:p>
        </p:txBody>
      </p:sp>
    </p:spTree>
    <p:extLst>
      <p:ext uri="{BB962C8B-B14F-4D97-AF65-F5344CB8AC3E}">
        <p14:creationId xmlns:p14="http://schemas.microsoft.com/office/powerpoint/2010/main" val="49263527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55</a:t>
            </a:fld>
            <a:endParaRPr kumimoji="1" lang="ja-JP" altLang="en-US"/>
          </a:p>
        </p:txBody>
      </p:sp>
    </p:spTree>
    <p:extLst>
      <p:ext uri="{BB962C8B-B14F-4D97-AF65-F5344CB8AC3E}">
        <p14:creationId xmlns:p14="http://schemas.microsoft.com/office/powerpoint/2010/main" val="48561709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56</a:t>
            </a:fld>
            <a:endParaRPr kumimoji="1" lang="ja-JP" altLang="en-US"/>
          </a:p>
        </p:txBody>
      </p:sp>
    </p:spTree>
    <p:extLst>
      <p:ext uri="{BB962C8B-B14F-4D97-AF65-F5344CB8AC3E}">
        <p14:creationId xmlns:p14="http://schemas.microsoft.com/office/powerpoint/2010/main" val="1349001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コードクローンのデメリットとして、</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ソースコード内で欠陥が発見されたときに、そのコード片に対応する</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すべてのコードクローンに対して検査や修正を行う必要があります。</a:t>
            </a:r>
            <a:endParaRPr kumimoji="1" lang="en-US" altLang="ja-JP" sz="1200" b="0" i="0" u="none" strike="noStrike" kern="1200" dirty="0">
              <a:solidFill>
                <a:schemeClr val="tx1"/>
              </a:solidFill>
              <a:effectLst/>
              <a:latin typeface="+mn-lt"/>
              <a:ea typeface="+mn-ea"/>
              <a:cs typeface="+mn-cs"/>
            </a:endParaRPr>
          </a:p>
          <a:p>
            <a:pPr rtl="0"/>
            <a:endParaRPr lang="ja-JP" altLang="en-US" b="0">
              <a:effectLst/>
            </a:endParaRPr>
          </a:p>
          <a:p>
            <a:pPr rtl="0"/>
            <a:r>
              <a:rPr kumimoji="1" lang="ja-JP" altLang="en-US" sz="1200" b="0" i="0" u="none" strike="noStrike" kern="1200">
                <a:solidFill>
                  <a:schemeClr val="tx1"/>
                </a:solidFill>
                <a:effectLst/>
                <a:latin typeface="+mn-lt"/>
                <a:ea typeface="+mn-ea"/>
                <a:cs typeface="+mn-cs"/>
              </a:rPr>
              <a:t>そのため、効率的にコードクローンを検出し、</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解消することが課題となっています。</a:t>
            </a:r>
            <a:endParaRPr lang="ja-JP" altLang="en-US" b="0">
              <a:effectLst/>
            </a:endParaRPr>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6</a:t>
            </a:fld>
            <a:endParaRPr kumimoji="1" lang="ja-JP" altLang="en-US"/>
          </a:p>
        </p:txBody>
      </p:sp>
    </p:spTree>
    <p:extLst>
      <p:ext uri="{BB962C8B-B14F-4D97-AF65-F5344CB8AC3E}">
        <p14:creationId xmlns:p14="http://schemas.microsoft.com/office/powerpoint/2010/main" val="1241713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そこで、既存のコードクローン検出手法について簡単に説明いたします。</a:t>
            </a:r>
            <a:endParaRPr kumimoji="1" lang="en-US" altLang="ja-JP" sz="1200" b="0" i="0" u="none" strike="noStrike" kern="1200" dirty="0">
              <a:solidFill>
                <a:schemeClr val="tx1"/>
              </a:solidFill>
              <a:effectLst/>
              <a:latin typeface="+mn-lt"/>
              <a:ea typeface="+mn-ea"/>
              <a:cs typeface="+mn-cs"/>
            </a:endParaRPr>
          </a:p>
          <a:p>
            <a:pPr rtl="0"/>
            <a:endParaRPr lang="ja-JP" altLang="en-US" b="0">
              <a:effectLst/>
            </a:endParaRPr>
          </a:p>
          <a:p>
            <a:pPr rtl="0"/>
            <a:r>
              <a:rPr kumimoji="1" lang="ja-JP" altLang="en-US" sz="1200" b="0" i="0" u="none" strike="noStrike" kern="1200">
                <a:solidFill>
                  <a:schemeClr val="tx1"/>
                </a:solidFill>
                <a:effectLst/>
                <a:latin typeface="+mn-lt"/>
                <a:ea typeface="+mn-ea"/>
                <a:cs typeface="+mn-cs"/>
              </a:rPr>
              <a:t>主な検出手法として、</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コード片から抽出したキーワードを用いて検索するキーワード検索と、</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ソースコードを一度、トークン列やグラフに変換し機械的に検出する、</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ツールを用いた手法の</a:t>
            </a:r>
            <a:r>
              <a:rPr kumimoji="1" lang="en-US" altLang="ja-JP" sz="1200" b="0" i="0" u="none" strike="noStrike" kern="1200" dirty="0">
                <a:solidFill>
                  <a:schemeClr val="tx1"/>
                </a:solidFill>
                <a:effectLst/>
                <a:latin typeface="+mn-lt"/>
                <a:ea typeface="+mn-ea"/>
                <a:cs typeface="+mn-cs"/>
              </a:rPr>
              <a:t>2</a:t>
            </a:r>
            <a:r>
              <a:rPr kumimoji="1" lang="ja-JP" altLang="en-US" sz="1200" b="0" i="0" u="none" strike="noStrike" kern="1200">
                <a:solidFill>
                  <a:schemeClr val="tx1"/>
                </a:solidFill>
                <a:effectLst/>
                <a:latin typeface="+mn-lt"/>
                <a:ea typeface="+mn-ea"/>
                <a:cs typeface="+mn-cs"/>
              </a:rPr>
              <a:t>つが挙げられます。</a:t>
            </a:r>
            <a:endParaRPr lang="ja-JP" altLang="en-US" b="0">
              <a:effectLst/>
            </a:endParaRPr>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7</a:t>
            </a:fld>
            <a:endParaRPr kumimoji="1" lang="ja-JP" altLang="en-US"/>
          </a:p>
        </p:txBody>
      </p:sp>
    </p:spTree>
    <p:extLst>
      <p:ext uri="{BB962C8B-B14F-4D97-AF65-F5344CB8AC3E}">
        <p14:creationId xmlns:p14="http://schemas.microsoft.com/office/powerpoint/2010/main" val="1218776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キーワード検索では、</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クエリとするキーワードと完全一致するコード片のみを出力します。</a:t>
            </a:r>
            <a:endParaRPr lang="ja-JP" altLang="en-US" b="0">
              <a:effectLst/>
            </a:endParaRPr>
          </a:p>
          <a:p>
            <a:pPr rtl="0"/>
            <a:r>
              <a:rPr kumimoji="1" lang="ja-JP" altLang="en-US" sz="1200" b="0" i="0" u="none" strike="noStrike" kern="1200">
                <a:solidFill>
                  <a:schemeClr val="tx1"/>
                </a:solidFill>
                <a:effectLst/>
                <a:latin typeface="+mn-lt"/>
                <a:ea typeface="+mn-ea"/>
                <a:cs typeface="+mn-cs"/>
              </a:rPr>
              <a:t>そのため、空白の有無や変数名の違いなどに影響を受けてしまいます。</a:t>
            </a:r>
            <a:endParaRPr kumimoji="1" lang="en-US" altLang="ja-JP" sz="1200" b="0" i="0" u="none" strike="noStrike" kern="1200" dirty="0">
              <a:solidFill>
                <a:schemeClr val="tx1"/>
              </a:solidFill>
              <a:effectLst/>
              <a:latin typeface="+mn-lt"/>
              <a:ea typeface="+mn-ea"/>
              <a:cs typeface="+mn-cs"/>
            </a:endParaRPr>
          </a:p>
          <a:p>
            <a:pPr rtl="0"/>
            <a:endParaRPr lang="ja-JP" altLang="en-US" b="0">
              <a:effectLst/>
            </a:endParaRPr>
          </a:p>
          <a:p>
            <a:pPr rtl="0"/>
            <a:r>
              <a:rPr kumimoji="1" lang="ja-JP" altLang="en-US" sz="1200" b="0" i="0" u="none" strike="noStrike" kern="1200">
                <a:solidFill>
                  <a:schemeClr val="tx1"/>
                </a:solidFill>
                <a:effectLst/>
                <a:latin typeface="+mn-lt"/>
                <a:ea typeface="+mn-ea"/>
                <a:cs typeface="+mn-cs"/>
              </a:rPr>
              <a:t>また、適切なキーワードの選定には、</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ソースコードを十分に理解している必要があります。</a:t>
            </a:r>
            <a:endParaRPr lang="ja-JP" altLang="en-US" b="0">
              <a:effectLst/>
            </a:endParaRPr>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8</a:t>
            </a:fld>
            <a:endParaRPr kumimoji="1" lang="ja-JP" altLang="en-US"/>
          </a:p>
        </p:txBody>
      </p:sp>
    </p:spTree>
    <p:extLst>
      <p:ext uri="{BB962C8B-B14F-4D97-AF65-F5344CB8AC3E}">
        <p14:creationId xmlns:p14="http://schemas.microsoft.com/office/powerpoint/2010/main" val="19969423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u="none" strike="noStrike" kern="1200">
                <a:solidFill>
                  <a:schemeClr val="tx1"/>
                </a:solidFill>
                <a:effectLst/>
                <a:latin typeface="+mn-lt"/>
                <a:ea typeface="+mn-ea"/>
                <a:cs typeface="+mn-cs"/>
              </a:rPr>
              <a:t>検出ツールを用いた検出手法では、</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選択したコード片のコードクローンを機械的に検索し、</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位置情報や類似度を出力します。</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こちらの手法では、</a:t>
            </a:r>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殆どのツールで空白や識別子の違いには対応しています。</a:t>
            </a:r>
            <a:endParaRPr kumimoji="1" lang="en-US" altLang="ja-JP" sz="1200" b="0" i="0" u="none" strike="noStrike" kern="1200" dirty="0">
              <a:solidFill>
                <a:schemeClr val="tx1"/>
              </a:solidFill>
              <a:effectLst/>
              <a:latin typeface="+mn-lt"/>
              <a:ea typeface="+mn-ea"/>
              <a:cs typeface="+mn-cs"/>
            </a:endParaRPr>
          </a:p>
          <a:p>
            <a:pPr rtl="0"/>
            <a:endParaRPr kumimoji="1" lang="en-US" altLang="ja-JP" sz="1200" b="0" i="0" u="none" strike="noStrike" kern="1200" dirty="0">
              <a:solidFill>
                <a:schemeClr val="tx1"/>
              </a:solidFill>
              <a:effectLst/>
              <a:latin typeface="+mn-lt"/>
              <a:ea typeface="+mn-ea"/>
              <a:cs typeface="+mn-cs"/>
            </a:endParaRPr>
          </a:p>
          <a:p>
            <a:pPr rtl="0"/>
            <a:r>
              <a:rPr kumimoji="1" lang="ja-JP" altLang="en-US" sz="1200" b="0" i="0" u="none" strike="noStrike" kern="1200">
                <a:solidFill>
                  <a:schemeClr val="tx1"/>
                </a:solidFill>
                <a:effectLst/>
                <a:latin typeface="+mn-lt"/>
                <a:ea typeface="+mn-ea"/>
                <a:cs typeface="+mn-cs"/>
              </a:rPr>
              <a:t>しかし、文の構造が一致していないコードクローンへは対応できません。</a:t>
            </a:r>
            <a:endParaRPr kumimoji="1" lang="en-US" altLang="ja-JP" sz="1200" b="0" i="0" u="none" strike="noStrike"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fld id="{1A0F479A-E5E6-D444-B758-4F1077A3D39C}" type="slidenum">
              <a:rPr kumimoji="1" lang="ja-JP" altLang="en-US" smtClean="0"/>
              <a:t>9</a:t>
            </a:fld>
            <a:endParaRPr kumimoji="1" lang="ja-JP" altLang="en-US"/>
          </a:p>
        </p:txBody>
      </p:sp>
    </p:spTree>
    <p:extLst>
      <p:ext uri="{BB962C8B-B14F-4D97-AF65-F5344CB8AC3E}">
        <p14:creationId xmlns:p14="http://schemas.microsoft.com/office/powerpoint/2010/main" val="4224750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7C3F-0FB2-4B2E-BA6A-FEEEFF1AF7E3}"/>
              </a:ext>
            </a:extLst>
          </p:cNvPr>
          <p:cNvSpPr>
            <a:spLocks noGrp="1"/>
          </p:cNvSpPr>
          <p:nvPr>
            <p:ph type="ctrTitle"/>
          </p:nvPr>
        </p:nvSpPr>
        <p:spPr>
          <a:xfrm>
            <a:off x="2057400" y="685801"/>
            <a:ext cx="8115300" cy="3046228"/>
          </a:xfrm>
        </p:spPr>
        <p:txBody>
          <a:bodyPr anchor="b">
            <a:normAutofit/>
          </a:bodyPr>
          <a:lstStyle>
            <a:lvl1pPr algn="ctr">
              <a:defRPr sz="3600" cap="none" spc="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08583AE9-1CC1-4572-A6E5-E97F80E47661}"/>
              </a:ext>
            </a:extLst>
          </p:cNvPr>
          <p:cNvSpPr>
            <a:spLocks noGrp="1"/>
          </p:cNvSpPr>
          <p:nvPr>
            <p:ph type="subTitle" idx="1"/>
          </p:nvPr>
        </p:nvSpPr>
        <p:spPr>
          <a:xfrm>
            <a:off x="2057400" y="4114800"/>
            <a:ext cx="8115300" cy="2057400"/>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C04DE7C-68AB-403D-B9D8-7398C292C6DA}"/>
              </a:ext>
            </a:extLst>
          </p:cNvPr>
          <p:cNvSpPr>
            <a:spLocks noGrp="1"/>
          </p:cNvSpPr>
          <p:nvPr>
            <p:ph type="dt" sz="half" idx="10"/>
          </p:nvPr>
        </p:nvSpPr>
        <p:spPr/>
        <p:txBody>
          <a:bodyPr/>
          <a:lstStyle/>
          <a:p>
            <a:fld id="{F8EF7C6D-7F17-D246-9BCB-D5AB676BDD4F}" type="datetime1">
              <a:rPr lang="ja-JP" altLang="en-US" smtClean="0"/>
              <a:t>2022/2/28</a:t>
            </a:fld>
            <a:endParaRPr lang="en-US" dirty="0"/>
          </a:p>
        </p:txBody>
      </p:sp>
      <p:sp>
        <p:nvSpPr>
          <p:cNvPr id="5" name="Footer Placeholder 4">
            <a:extLst>
              <a:ext uri="{FF2B5EF4-FFF2-40B4-BE49-F238E27FC236}">
                <a16:creationId xmlns:a16="http://schemas.microsoft.com/office/drawing/2014/main" id="{51003E50-6613-4D86-AA22-43B14E7279E9}"/>
              </a:ext>
            </a:extLst>
          </p:cNvPr>
          <p:cNvSpPr>
            <a:spLocks noGrp="1"/>
          </p:cNvSpPr>
          <p:nvPr>
            <p:ph type="ftr" sz="quarter" idx="11"/>
          </p:nvPr>
        </p:nvSpPr>
        <p:spPr/>
        <p:txBody>
          <a:bodyPr/>
          <a:lstStyle/>
          <a:p>
            <a:r>
              <a:rPr lang="en-US" dirty="0"/>
              <a:t>Sample Footer Text</a:t>
            </a:r>
          </a:p>
        </p:txBody>
      </p:sp>
    </p:spTree>
    <p:extLst>
      <p:ext uri="{BB962C8B-B14F-4D97-AF65-F5344CB8AC3E}">
        <p14:creationId xmlns:p14="http://schemas.microsoft.com/office/powerpoint/2010/main" val="1478060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0" y="685800"/>
            <a:ext cx="9486900" cy="1371600"/>
          </a:xfrm>
        </p:spPr>
        <p:txBody>
          <a:bodyPr>
            <a:normAutofit/>
          </a:bodyPr>
          <a:lstStyle>
            <a:lvl1pPr algn="l">
              <a:defRPr sz="3200"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p>
            <a:fld id="{8A27A2BF-9F7D-EF46-8B68-812518953D6E}" type="datetime1">
              <a:rPr lang="ja-JP" altLang="en-US" smtClean="0"/>
              <a:t>2022/2/28</a:t>
            </a:fld>
            <a:endParaRPr lang="en-US" dirty="0"/>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p>
            <a:r>
              <a:rPr lang="en-US" dirty="0"/>
              <a:t>Sample Footer Text</a:t>
            </a:r>
          </a:p>
        </p:txBody>
      </p:sp>
      <p:sp>
        <p:nvSpPr>
          <p:cNvPr id="8" name="Slide Number Placeholder 5">
            <a:extLst>
              <a:ext uri="{FF2B5EF4-FFF2-40B4-BE49-F238E27FC236}">
                <a16:creationId xmlns:a16="http://schemas.microsoft.com/office/drawing/2014/main" id="{9D417BD7-7718-FE49-B17A-6EF02B950438}"/>
              </a:ext>
            </a:extLst>
          </p:cNvPr>
          <p:cNvSpPr>
            <a:spLocks noGrp="1"/>
          </p:cNvSpPr>
          <p:nvPr>
            <p:ph type="sldNum" sz="quarter" idx="4"/>
          </p:nvPr>
        </p:nvSpPr>
        <p:spPr>
          <a:xfrm>
            <a:off x="10858500" y="6211669"/>
            <a:ext cx="1333500" cy="365125"/>
          </a:xfrm>
          <a:prstGeom prst="rect">
            <a:avLst/>
          </a:prstGeom>
        </p:spPr>
        <p:txBody>
          <a:bodyPr anchor="ctr"/>
          <a:lstStyle>
            <a:lvl1pPr algn="ctr">
              <a:defRPr sz="1800" b="1">
                <a:solidFill>
                  <a:srgbClr val="D0D0D0"/>
                </a:solidFill>
                <a:latin typeface="Ricty" panose="020B0509020203020207" pitchFamily="49" charset="-128"/>
                <a:ea typeface="Ricty" panose="020B0509020203020207" pitchFamily="49" charset="-128"/>
                <a:cs typeface="Ricty" panose="020B0509020203020207" pitchFamily="49" charset="-128"/>
              </a:defRPr>
            </a:lvl1pPr>
          </a:lstStyle>
          <a:p>
            <a:r>
              <a:rPr lang="en-US" dirty="0"/>
              <a:t>p.</a:t>
            </a:r>
            <a:fld id="{F8E28480-1C08-4458-AD97-0283E6FFD09D}" type="slidenum">
              <a:rPr lang="en-US" smtClean="0"/>
              <a:pPr/>
              <a:t>‹#›</a:t>
            </a:fld>
            <a:endParaRPr lang="en-US" dirty="0"/>
          </a:p>
        </p:txBody>
      </p:sp>
      <p:sp>
        <p:nvSpPr>
          <p:cNvPr id="9" name="Slide Number Placeholder 5">
            <a:extLst>
              <a:ext uri="{FF2B5EF4-FFF2-40B4-BE49-F238E27FC236}">
                <a16:creationId xmlns:a16="http://schemas.microsoft.com/office/drawing/2014/main" id="{B16E1A9A-E32B-C342-8CCC-AA48A1786435}"/>
              </a:ext>
            </a:extLst>
          </p:cNvPr>
          <p:cNvSpPr txBox="1">
            <a:spLocks/>
          </p:cNvSpPr>
          <p:nvPr userDrawn="1"/>
        </p:nvSpPr>
        <p:spPr>
          <a:xfrm>
            <a:off x="11320132" y="0"/>
            <a:ext cx="871868" cy="365125"/>
          </a:xfrm>
          <a:prstGeom prst="rect">
            <a:avLst/>
          </a:prstGeom>
        </p:spPr>
        <p:txBody>
          <a:bodyPr anchor="ctr"/>
          <a:lstStyle>
            <a:defPPr>
              <a:defRPr lang="en-US"/>
            </a:defPPr>
            <a:lvl1pPr marL="0" algn="ctr" defTabSz="457200" rtl="0" eaLnBrk="1" latinLnBrk="0" hangingPunct="1">
              <a:defRPr sz="2400" b="1" kern="1200">
                <a:solidFill>
                  <a:schemeClr val="bg1"/>
                </a:solidFill>
                <a:latin typeface="Ricty" panose="020B0509020203020207" pitchFamily="49" charset="-128"/>
                <a:ea typeface="Ricty" panose="020B0509020203020207" pitchFamily="49" charset="-128"/>
                <a:cs typeface="Ricty" panose="020B0509020203020207" pitchFamily="49" charset="-12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14" name="テキスト ボックス 13">
            <a:extLst>
              <a:ext uri="{FF2B5EF4-FFF2-40B4-BE49-F238E27FC236}">
                <a16:creationId xmlns:a16="http://schemas.microsoft.com/office/drawing/2014/main" id="{AB7BDD75-9FD6-6145-B81D-7C8CFE9053D2}"/>
              </a:ext>
            </a:extLst>
          </p:cNvPr>
          <p:cNvSpPr txBox="1"/>
          <p:nvPr userDrawn="1"/>
        </p:nvSpPr>
        <p:spPr>
          <a:xfrm>
            <a:off x="-8964" y="6211669"/>
            <a:ext cx="6104964" cy="369332"/>
          </a:xfrm>
          <a:prstGeom prst="rect">
            <a:avLst/>
          </a:prstGeom>
          <a:noFill/>
        </p:spPr>
        <p:txBody>
          <a:bodyPr wrap="square">
            <a:spAutoFit/>
          </a:bodyPr>
          <a:lstStyle/>
          <a:p>
            <a:r>
              <a:rPr lang="en" altLang="ja-JP" sz="1800" b="1" i="0" kern="1200" dirty="0">
                <a:solidFill>
                  <a:srgbClr val="D0D0D0"/>
                </a:solidFill>
                <a:effectLst/>
                <a:latin typeface="Ricty" panose="020B0509020203020207" pitchFamily="49" charset="-128"/>
                <a:ea typeface="Ricty" panose="020B0509020203020207" pitchFamily="49" charset="-128"/>
                <a:cs typeface="Ricty" panose="020B0509020203020207" pitchFamily="49" charset="-128"/>
              </a:rPr>
              <a:t>DEIM2022 J24-4(day2 p42)</a:t>
            </a:r>
            <a:endParaRPr lang="en-US" altLang="ja-JP" sz="1800" b="1" dirty="0">
              <a:solidFill>
                <a:srgbClr val="D0D0D0"/>
              </a:solidFill>
            </a:endParaRPr>
          </a:p>
        </p:txBody>
      </p:sp>
      <p:sp>
        <p:nvSpPr>
          <p:cNvPr id="10" name="テキスト ボックス 9">
            <a:extLst>
              <a:ext uri="{FF2B5EF4-FFF2-40B4-BE49-F238E27FC236}">
                <a16:creationId xmlns:a16="http://schemas.microsoft.com/office/drawing/2014/main" id="{83D8F36B-5F37-C54E-B897-86B10FE899B4}"/>
              </a:ext>
            </a:extLst>
          </p:cNvPr>
          <p:cNvSpPr txBox="1"/>
          <p:nvPr userDrawn="1"/>
        </p:nvSpPr>
        <p:spPr>
          <a:xfrm>
            <a:off x="-8964" y="6528137"/>
            <a:ext cx="6104964" cy="307777"/>
          </a:xfrm>
          <a:prstGeom prst="rect">
            <a:avLst/>
          </a:prstGeom>
          <a:noFill/>
        </p:spPr>
        <p:txBody>
          <a:bodyPr wrap="square">
            <a:spAutoFit/>
          </a:bodyPr>
          <a:lstStyle/>
          <a:p>
            <a:r>
              <a:rPr lang="en" altLang="ja-JP" sz="1400" b="0" i="0" kern="1200" dirty="0">
                <a:solidFill>
                  <a:srgbClr val="AFAF87"/>
                </a:solidFill>
                <a:effectLst/>
                <a:latin typeface="Ricty" panose="020B0509020203020207" pitchFamily="49" charset="-128"/>
                <a:ea typeface="Ricty" panose="020B0509020203020207" pitchFamily="49" charset="-128"/>
                <a:cs typeface="Ricty" panose="020B0509020203020207" pitchFamily="49" charset="-128"/>
              </a:rPr>
              <a:t>Department of Data Science, Musashino University.</a:t>
            </a:r>
            <a:endParaRPr lang="en-US" altLang="ja-JP" sz="1400" b="0" i="0" dirty="0">
              <a:solidFill>
                <a:srgbClr val="AFAF87"/>
              </a:solidFill>
            </a:endParaRPr>
          </a:p>
        </p:txBody>
      </p:sp>
    </p:spTree>
    <p:extLst>
      <p:ext uri="{BB962C8B-B14F-4D97-AF65-F5344CB8AC3E}">
        <p14:creationId xmlns:p14="http://schemas.microsoft.com/office/powerpoint/2010/main" val="22259112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2121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A0686-7BAC-45C0-BA30-0D0CBCE5CE63}"/>
              </a:ext>
            </a:extLst>
          </p:cNvPr>
          <p:cNvSpPr>
            <a:spLocks noGrp="1"/>
          </p:cNvSpPr>
          <p:nvPr>
            <p:ph type="title"/>
          </p:nvPr>
        </p:nvSpPr>
        <p:spPr>
          <a:xfrm>
            <a:off x="1371600" y="685800"/>
            <a:ext cx="9486900" cy="1371600"/>
          </a:xfrm>
          <a:prstGeom prst="rect">
            <a:avLst/>
          </a:prstGeom>
        </p:spPr>
        <p:txBody>
          <a:bodyPr lIns="109728" tIns="109728" rIns="109728" bIns="91440"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334202DE-82CD-407D-8C68-174B0CBB57F7}"/>
              </a:ext>
            </a:extLst>
          </p:cNvPr>
          <p:cNvSpPr>
            <a:spLocks noGrp="1"/>
          </p:cNvSpPr>
          <p:nvPr>
            <p:ph type="body" idx="1"/>
          </p:nvPr>
        </p:nvSpPr>
        <p:spPr>
          <a:xfrm>
            <a:off x="1371599" y="2254103"/>
            <a:ext cx="9486901" cy="3918098"/>
          </a:xfrm>
          <a:prstGeom prst="rect">
            <a:avLst/>
          </a:prstGeom>
        </p:spPr>
        <p:txBody>
          <a:bodyPr lIns="109728" tIns="109728" rIns="109728"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554AC9D-6E1B-46D3-959F-A068A1EDBDBA}"/>
              </a:ext>
            </a:extLst>
          </p:cNvPr>
          <p:cNvSpPr>
            <a:spLocks noGrp="1"/>
          </p:cNvSpPr>
          <p:nvPr>
            <p:ph type="dt" sz="half" idx="2"/>
          </p:nvPr>
        </p:nvSpPr>
        <p:spPr>
          <a:xfrm rot="5400000">
            <a:off x="9800022" y="3223751"/>
            <a:ext cx="4114801" cy="410501"/>
          </a:xfrm>
          <a:prstGeom prst="rect">
            <a:avLst/>
          </a:prstGeom>
        </p:spPr>
        <p:txBody>
          <a:bodyPr lIns="109728" tIns="109728" rIns="109728" bIns="91440" anchor="ctr"/>
          <a:lstStyle>
            <a:lvl1pPr algn="ctr">
              <a:defRPr sz="900" cap="all" spc="100" baseline="0">
                <a:solidFill>
                  <a:schemeClr val="tx2">
                    <a:lumMod val="75000"/>
                    <a:lumOff val="25000"/>
                  </a:schemeClr>
                </a:solidFill>
                <a:latin typeface="Ricty" panose="020B0509020203020207" pitchFamily="49" charset="-128"/>
                <a:ea typeface="Ricty" panose="020B0509020203020207" pitchFamily="49" charset="-128"/>
                <a:cs typeface="Ricty" panose="020B0509020203020207" pitchFamily="49" charset="-128"/>
              </a:defRPr>
            </a:lvl1pPr>
          </a:lstStyle>
          <a:p>
            <a:fld id="{DE2F46CD-60E2-E04D-B16A-BE2AC26F5C76}" type="datetime1">
              <a:rPr lang="ja-JP" altLang="en-US" smtClean="0"/>
              <a:t>2022/2/28</a:t>
            </a:fld>
            <a:endParaRPr lang="en-US" dirty="0"/>
          </a:p>
        </p:txBody>
      </p:sp>
      <p:sp>
        <p:nvSpPr>
          <p:cNvPr id="5" name="Footer Placeholder 4">
            <a:extLst>
              <a:ext uri="{FF2B5EF4-FFF2-40B4-BE49-F238E27FC236}">
                <a16:creationId xmlns:a16="http://schemas.microsoft.com/office/drawing/2014/main" id="{A5FC0015-9EFB-40F8-BC00-AC2483D60905}"/>
              </a:ext>
            </a:extLst>
          </p:cNvPr>
          <p:cNvSpPr>
            <a:spLocks noGrp="1"/>
          </p:cNvSpPr>
          <p:nvPr>
            <p:ph type="ftr" sz="quarter" idx="3"/>
          </p:nvPr>
        </p:nvSpPr>
        <p:spPr>
          <a:xfrm rot="5400000">
            <a:off x="-1708136" y="3223750"/>
            <a:ext cx="4114800" cy="410501"/>
          </a:xfrm>
          <a:prstGeom prst="rect">
            <a:avLst/>
          </a:prstGeom>
        </p:spPr>
        <p:txBody>
          <a:bodyPr lIns="109728" tIns="109728" rIns="109728" bIns="91440" anchor="ctr"/>
          <a:lstStyle>
            <a:lvl1pPr algn="ctr">
              <a:defRPr sz="900" cap="none" spc="120" baseline="0">
                <a:solidFill>
                  <a:schemeClr val="tx2">
                    <a:lumMod val="75000"/>
                    <a:lumOff val="25000"/>
                  </a:schemeClr>
                </a:solidFill>
                <a:latin typeface="Ricty" panose="020B0509020203020207" pitchFamily="49" charset="-128"/>
                <a:ea typeface="Ricty" panose="020B0509020203020207" pitchFamily="49" charset="-128"/>
                <a:cs typeface="Ricty" panose="020B0509020203020207" pitchFamily="49" charset="-128"/>
              </a:defRPr>
            </a:lvl1pPr>
          </a:lstStyle>
          <a:p>
            <a:r>
              <a:rPr lang="en-US" dirty="0"/>
              <a:t>Sample Footer Text</a:t>
            </a:r>
          </a:p>
        </p:txBody>
      </p:sp>
      <p:sp>
        <p:nvSpPr>
          <p:cNvPr id="7" name="正方形/長方形 6">
            <a:extLst>
              <a:ext uri="{FF2B5EF4-FFF2-40B4-BE49-F238E27FC236}">
                <a16:creationId xmlns:a16="http://schemas.microsoft.com/office/drawing/2014/main" id="{9DC949A6-2DF3-D449-B9F4-AAEABF5F1F55}"/>
              </a:ext>
            </a:extLst>
          </p:cNvPr>
          <p:cNvSpPr/>
          <p:nvPr userDrawn="1"/>
        </p:nvSpPr>
        <p:spPr>
          <a:xfrm>
            <a:off x="0" y="6197412"/>
            <a:ext cx="12191993" cy="365126"/>
          </a:xfrm>
          <a:prstGeom prst="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Ricty" panose="020B0509020203020207" pitchFamily="49" charset="-128"/>
              <a:ea typeface="Ricty" panose="020B0509020203020207" pitchFamily="49" charset="-128"/>
              <a:cs typeface="Ricty" panose="020B0509020203020207" pitchFamily="49" charset="-128"/>
            </a:endParaRPr>
          </a:p>
        </p:txBody>
      </p:sp>
      <p:sp>
        <p:nvSpPr>
          <p:cNvPr id="10" name="正方形/長方形 9">
            <a:extLst>
              <a:ext uri="{FF2B5EF4-FFF2-40B4-BE49-F238E27FC236}">
                <a16:creationId xmlns:a16="http://schemas.microsoft.com/office/drawing/2014/main" id="{89B6CD7B-9E7B-E54F-B756-238D1A2D8A7D}"/>
              </a:ext>
            </a:extLst>
          </p:cNvPr>
          <p:cNvSpPr/>
          <p:nvPr userDrawn="1"/>
        </p:nvSpPr>
        <p:spPr>
          <a:xfrm>
            <a:off x="-1" y="0"/>
            <a:ext cx="12191993" cy="720630"/>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Ricty" panose="020B0509020203020207" pitchFamily="49" charset="-128"/>
              <a:ea typeface="Ricty" panose="020B0509020203020207" pitchFamily="49" charset="-128"/>
              <a:cs typeface="Ricty" panose="020B0509020203020207" pitchFamily="49" charset="-128"/>
            </a:endParaRPr>
          </a:p>
        </p:txBody>
      </p:sp>
      <p:sp>
        <p:nvSpPr>
          <p:cNvPr id="11" name="円/楕円 10">
            <a:extLst>
              <a:ext uri="{FF2B5EF4-FFF2-40B4-BE49-F238E27FC236}">
                <a16:creationId xmlns:a16="http://schemas.microsoft.com/office/drawing/2014/main" id="{448065E6-DEF2-BB41-B91B-4B442997FD8B}"/>
              </a:ext>
            </a:extLst>
          </p:cNvPr>
          <p:cNvSpPr/>
          <p:nvPr userDrawn="1"/>
        </p:nvSpPr>
        <p:spPr>
          <a:xfrm>
            <a:off x="202142" y="209872"/>
            <a:ext cx="294243" cy="300886"/>
          </a:xfrm>
          <a:prstGeom prst="ellipse">
            <a:avLst/>
          </a:prstGeom>
          <a:solidFill>
            <a:srgbClr val="FF5F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Ricty" panose="020B0509020203020207" pitchFamily="49" charset="-128"/>
              <a:ea typeface="Ricty" panose="020B0509020203020207" pitchFamily="49" charset="-128"/>
              <a:cs typeface="Ricty" panose="020B0509020203020207" pitchFamily="49" charset="-128"/>
            </a:endParaRPr>
          </a:p>
        </p:txBody>
      </p:sp>
      <p:sp>
        <p:nvSpPr>
          <p:cNvPr id="15" name="円/楕円 14">
            <a:extLst>
              <a:ext uri="{FF2B5EF4-FFF2-40B4-BE49-F238E27FC236}">
                <a16:creationId xmlns:a16="http://schemas.microsoft.com/office/drawing/2014/main" id="{FE00D8EA-67FA-8849-8884-682A67564B1B}"/>
              </a:ext>
            </a:extLst>
          </p:cNvPr>
          <p:cNvSpPr/>
          <p:nvPr userDrawn="1"/>
        </p:nvSpPr>
        <p:spPr>
          <a:xfrm>
            <a:off x="698528" y="209872"/>
            <a:ext cx="294243" cy="300886"/>
          </a:xfrm>
          <a:prstGeom prst="ellipse">
            <a:avLst/>
          </a:prstGeom>
          <a:solidFill>
            <a:srgbClr val="FFBD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Ricty" panose="020B0509020203020207" pitchFamily="49" charset="-128"/>
              <a:ea typeface="Ricty" panose="020B0509020203020207" pitchFamily="49" charset="-128"/>
              <a:cs typeface="Ricty" panose="020B0509020203020207" pitchFamily="49" charset="-128"/>
            </a:endParaRPr>
          </a:p>
        </p:txBody>
      </p:sp>
      <p:sp>
        <p:nvSpPr>
          <p:cNvPr id="16" name="円/楕円 15">
            <a:extLst>
              <a:ext uri="{FF2B5EF4-FFF2-40B4-BE49-F238E27FC236}">
                <a16:creationId xmlns:a16="http://schemas.microsoft.com/office/drawing/2014/main" id="{542BD041-0159-7F44-BC4F-5EE590A0337C}"/>
              </a:ext>
            </a:extLst>
          </p:cNvPr>
          <p:cNvSpPr/>
          <p:nvPr userDrawn="1"/>
        </p:nvSpPr>
        <p:spPr>
          <a:xfrm>
            <a:off x="1194914" y="209872"/>
            <a:ext cx="294243" cy="300886"/>
          </a:xfrm>
          <a:prstGeom prst="ellipse">
            <a:avLst/>
          </a:prstGeom>
          <a:solidFill>
            <a:srgbClr val="26C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Ricty" panose="020B0509020203020207" pitchFamily="49" charset="-128"/>
              <a:ea typeface="Ricty" panose="020B0509020203020207" pitchFamily="49" charset="-128"/>
              <a:cs typeface="Ricty" panose="020B0509020203020207" pitchFamily="49" charset="-128"/>
            </a:endParaRPr>
          </a:p>
        </p:txBody>
      </p:sp>
      <p:sp>
        <p:nvSpPr>
          <p:cNvPr id="17" name="角丸四角形 16">
            <a:extLst>
              <a:ext uri="{FF2B5EF4-FFF2-40B4-BE49-F238E27FC236}">
                <a16:creationId xmlns:a16="http://schemas.microsoft.com/office/drawing/2014/main" id="{31E90622-29D1-D346-8B91-A41B5244BF22}"/>
              </a:ext>
            </a:extLst>
          </p:cNvPr>
          <p:cNvSpPr/>
          <p:nvPr userDrawn="1"/>
        </p:nvSpPr>
        <p:spPr>
          <a:xfrm>
            <a:off x="1692445" y="0"/>
            <a:ext cx="10499547" cy="720630"/>
          </a:xfrm>
          <a:prstGeom prst="roundRect">
            <a:avLst>
              <a:gd name="adj" fmla="val 13297"/>
            </a:avLst>
          </a:prstGeom>
          <a:solidFill>
            <a:srgbClr val="363C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Ricty" panose="020B0509020203020207" pitchFamily="49" charset="-128"/>
              <a:ea typeface="Ricty" panose="020B0509020203020207" pitchFamily="49" charset="-128"/>
              <a:cs typeface="Ricty" panose="020B0509020203020207" pitchFamily="49" charset="-128"/>
            </a:endParaRPr>
          </a:p>
        </p:txBody>
      </p:sp>
      <p:cxnSp>
        <p:nvCxnSpPr>
          <p:cNvPr id="21" name="直線コネクタ 20">
            <a:extLst>
              <a:ext uri="{FF2B5EF4-FFF2-40B4-BE49-F238E27FC236}">
                <a16:creationId xmlns:a16="http://schemas.microsoft.com/office/drawing/2014/main" id="{4392FEED-9ECD-8640-8897-8B7E38FB0D27}"/>
              </a:ext>
            </a:extLst>
          </p:cNvPr>
          <p:cNvCxnSpPr>
            <a:cxnSpLocks/>
          </p:cNvCxnSpPr>
          <p:nvPr/>
        </p:nvCxnSpPr>
        <p:spPr>
          <a:xfrm>
            <a:off x="2008095" y="717176"/>
            <a:ext cx="0" cy="5455024"/>
          </a:xfrm>
          <a:prstGeom prst="line">
            <a:avLst/>
          </a:prstGeom>
          <a:ln w="28575">
            <a:solidFill>
              <a:srgbClr val="807F8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856667"/>
      </p:ext>
    </p:extLst>
  </p:cSld>
  <p:clrMap bg1="lt1" tx1="dk1" bg2="lt2" tx2="dk2" accent1="accent1" accent2="accent2" accent3="accent3" accent4="accent4" accent5="accent5" accent6="accent6" hlink="hlink" folHlink="folHlink"/>
  <p:sldLayoutIdLst>
    <p:sldLayoutId id="2147483745" r:id="rId1"/>
    <p:sldLayoutId id="2147483746" r:id="rId2"/>
  </p:sldLayoutIdLst>
  <p:hf hdr="0" ftr="0" dt="0"/>
  <p:txStyles>
    <p:titleStyle>
      <a:lvl1pPr algn="l" defTabSz="914400" rtl="0" eaLnBrk="1" latinLnBrk="0" hangingPunct="1">
        <a:lnSpc>
          <a:spcPct val="105000"/>
        </a:lnSpc>
        <a:spcBef>
          <a:spcPct val="0"/>
        </a:spcBef>
        <a:buNone/>
        <a:defRPr sz="3600" b="1" kern="1200" spc="130">
          <a:solidFill>
            <a:schemeClr val="tx2"/>
          </a:solidFill>
          <a:latin typeface="Ricty" panose="020B0509020203020207" pitchFamily="49" charset="-128"/>
          <a:ea typeface="Ricty" panose="020B0509020203020207" pitchFamily="49" charset="-128"/>
          <a:cs typeface="Ricty" panose="020B0509020203020207" pitchFamily="49" charset="-128"/>
        </a:defRPr>
      </a:lvl1pPr>
    </p:titleStyle>
    <p:bodyStyle>
      <a:lvl1pPr marL="228600" indent="-228600" algn="l" defTabSz="914400" rtl="0" eaLnBrk="1" latinLnBrk="0" hangingPunct="1">
        <a:lnSpc>
          <a:spcPct val="107000"/>
        </a:lnSpc>
        <a:spcBef>
          <a:spcPts val="1000"/>
        </a:spcBef>
        <a:buSzPct val="70000"/>
        <a:buFont typeface="Arial" panose="020B0604020202020204" pitchFamily="34" charset="0"/>
        <a:buChar char="•"/>
        <a:defRPr sz="2400" kern="1200" spc="100">
          <a:solidFill>
            <a:schemeClr val="tx2"/>
          </a:solidFill>
          <a:latin typeface="Ricty" panose="020B0509020203020207" pitchFamily="49" charset="-128"/>
          <a:ea typeface="Ricty" panose="020B0509020203020207" pitchFamily="49" charset="-128"/>
          <a:cs typeface="Ricty" panose="020B0509020203020207" pitchFamily="49" charset="-128"/>
        </a:defRPr>
      </a:lvl1pPr>
      <a:lvl2pPr marL="685800" indent="-228600" algn="l" defTabSz="914400" rtl="0" eaLnBrk="1" latinLnBrk="0" hangingPunct="1">
        <a:lnSpc>
          <a:spcPct val="107000"/>
        </a:lnSpc>
        <a:spcBef>
          <a:spcPts val="500"/>
        </a:spcBef>
        <a:buSzPct val="70000"/>
        <a:buFont typeface="Arial" panose="020B0604020202020204" pitchFamily="34" charset="0"/>
        <a:buChar char="•"/>
        <a:defRPr sz="2000" kern="1200" spc="100">
          <a:solidFill>
            <a:schemeClr val="tx2"/>
          </a:solidFill>
          <a:latin typeface="Ricty" panose="020B0509020203020207" pitchFamily="49" charset="-128"/>
          <a:ea typeface="Ricty" panose="020B0509020203020207" pitchFamily="49" charset="-128"/>
          <a:cs typeface="Ricty" panose="020B0509020203020207" pitchFamily="49" charset="-128"/>
        </a:defRPr>
      </a:lvl2pPr>
      <a:lvl3pPr marL="1143000" indent="-228600" algn="l" defTabSz="914400" rtl="0" eaLnBrk="1" latinLnBrk="0" hangingPunct="1">
        <a:lnSpc>
          <a:spcPct val="107000"/>
        </a:lnSpc>
        <a:spcBef>
          <a:spcPts val="500"/>
        </a:spcBef>
        <a:buSzPct val="70000"/>
        <a:buFont typeface="Arial" panose="020B0604020202020204" pitchFamily="34" charset="0"/>
        <a:buChar char="•"/>
        <a:defRPr sz="1800" kern="1200" spc="100">
          <a:solidFill>
            <a:schemeClr val="tx2"/>
          </a:solidFill>
          <a:latin typeface="Ricty" panose="020B0509020203020207" pitchFamily="49" charset="-128"/>
          <a:ea typeface="Ricty" panose="020B0509020203020207" pitchFamily="49" charset="-128"/>
          <a:cs typeface="Ricty" panose="020B0509020203020207" pitchFamily="49" charset="-128"/>
        </a:defRPr>
      </a:lvl3pPr>
      <a:lvl4pPr marL="1600200" indent="-228600" algn="l" defTabSz="914400" rtl="0" eaLnBrk="1" latinLnBrk="0" hangingPunct="1">
        <a:lnSpc>
          <a:spcPct val="107000"/>
        </a:lnSpc>
        <a:spcBef>
          <a:spcPts val="500"/>
        </a:spcBef>
        <a:buSzPct val="70000"/>
        <a:buFont typeface="Arial" panose="020B0604020202020204" pitchFamily="34" charset="0"/>
        <a:buChar char="•"/>
        <a:defRPr sz="1600" kern="1200" spc="100">
          <a:solidFill>
            <a:schemeClr val="tx2"/>
          </a:solidFill>
          <a:latin typeface="Ricty" panose="020B0509020203020207" pitchFamily="49" charset="-128"/>
          <a:ea typeface="Ricty" panose="020B0509020203020207" pitchFamily="49" charset="-128"/>
          <a:cs typeface="Ricty" panose="020B0509020203020207" pitchFamily="49" charset="-128"/>
        </a:defRPr>
      </a:lvl4pPr>
      <a:lvl5pPr marL="2057400" indent="-228600" algn="l" defTabSz="914400" rtl="0" eaLnBrk="1" latinLnBrk="0" hangingPunct="1">
        <a:lnSpc>
          <a:spcPct val="107000"/>
        </a:lnSpc>
        <a:spcBef>
          <a:spcPts val="500"/>
        </a:spcBef>
        <a:buSzPct val="70000"/>
        <a:buFont typeface="Arial" panose="020B0604020202020204" pitchFamily="34" charset="0"/>
        <a:buChar char="•"/>
        <a:defRPr sz="1600" kern="1200" spc="100">
          <a:solidFill>
            <a:schemeClr val="tx2"/>
          </a:solidFill>
          <a:latin typeface="Ricty" panose="020B0509020203020207" pitchFamily="49" charset="-128"/>
          <a:ea typeface="Ricty" panose="020B0509020203020207" pitchFamily="49" charset="-128"/>
          <a:cs typeface="Ricty" panose="020B0509020203020207" pitchFamily="49" charset="-128"/>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21212"/>
        </a:solidFill>
        <a:effectLst/>
      </p:bgPr>
    </p:bg>
    <p:spTree>
      <p:nvGrpSpPr>
        <p:cNvPr id="1" name=""/>
        <p:cNvGrpSpPr/>
        <p:nvPr/>
      </p:nvGrpSpPr>
      <p:grpSpPr>
        <a:xfrm>
          <a:off x="0" y="0"/>
          <a:ext cx="0" cy="0"/>
          <a:chOff x="0" y="0"/>
          <a:chExt cx="0" cy="0"/>
        </a:xfrm>
      </p:grpSpPr>
      <p:sp>
        <p:nvSpPr>
          <p:cNvPr id="42" name="正方形/長方形 41">
            <a:extLst>
              <a:ext uri="{FF2B5EF4-FFF2-40B4-BE49-F238E27FC236}">
                <a16:creationId xmlns:a16="http://schemas.microsoft.com/office/drawing/2014/main" id="{DABF1E3D-230F-894E-B05A-145B47DA28F5}"/>
              </a:ext>
            </a:extLst>
          </p:cNvPr>
          <p:cNvSpPr/>
          <p:nvPr/>
        </p:nvSpPr>
        <p:spPr>
          <a:xfrm>
            <a:off x="0" y="1389293"/>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4C4C3EEF-DA95-8441-B5FA-7B9923141862}"/>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タイトル</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目次</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19" name="タイトル 1">
            <a:extLst>
              <a:ext uri="{FF2B5EF4-FFF2-40B4-BE49-F238E27FC236}">
                <a16:creationId xmlns:a16="http://schemas.microsoft.com/office/drawing/2014/main" id="{43CAEDF4-8E6A-004A-A2BE-FA9E9FFA9267}"/>
              </a:ext>
            </a:extLst>
          </p:cNvPr>
          <p:cNvSpPr txBox="1">
            <a:spLocks/>
          </p:cNvSpPr>
          <p:nvPr/>
        </p:nvSpPr>
        <p:spPr>
          <a:xfrm>
            <a:off x="1990166" y="1446835"/>
            <a:ext cx="10201834" cy="2161459"/>
          </a:xfrm>
          <a:prstGeom prst="rect">
            <a:avLst/>
          </a:prstGeom>
        </p:spPr>
        <p:txBody>
          <a:bodyPr lIns="109728" tIns="109728" rIns="109728" bIns="91440" anchor="ctr">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algn="ctr">
              <a:lnSpc>
                <a:spcPct val="150000"/>
              </a:lnSpc>
            </a:pPr>
            <a:r>
              <a:rPr lang="ja-JP" altLang="en-US" sz="360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ソースコードの構文木表現による</a:t>
            </a:r>
            <a:br>
              <a:rPr lang="ja-JP" altLang="en-US" sz="360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br>
            <a:r>
              <a:rPr lang="ja-JP" altLang="en-US" sz="360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構造類似性を用いた自動関数生成方式</a:t>
            </a:r>
            <a:endParaRPr kumimoji="1" lang="ja-JP" altLang="en-US" sz="3600">
              <a:solidFill>
                <a:schemeClr val="bg1"/>
              </a:solidFill>
              <a:latin typeface="Ricty" panose="020B0509020203020207" pitchFamily="49" charset="-128"/>
              <a:ea typeface="Ricty" panose="020B0509020203020207" pitchFamily="49" charset="-128"/>
              <a:cs typeface="Ricty" panose="020B0509020203020207" pitchFamily="49" charset="-128"/>
            </a:endParaRPr>
          </a:p>
        </p:txBody>
      </p:sp>
      <p:sp>
        <p:nvSpPr>
          <p:cNvPr id="20" name="字幕 2">
            <a:extLst>
              <a:ext uri="{FF2B5EF4-FFF2-40B4-BE49-F238E27FC236}">
                <a16:creationId xmlns:a16="http://schemas.microsoft.com/office/drawing/2014/main" id="{16221CB5-7F41-224F-8C1B-A7FDB668E9CF}"/>
              </a:ext>
            </a:extLst>
          </p:cNvPr>
          <p:cNvSpPr txBox="1">
            <a:spLocks/>
          </p:cNvSpPr>
          <p:nvPr/>
        </p:nvSpPr>
        <p:spPr>
          <a:xfrm>
            <a:off x="1990164" y="3608294"/>
            <a:ext cx="10201834" cy="1513308"/>
          </a:xfrm>
          <a:prstGeom prst="rect">
            <a:avLst/>
          </a:prstGeom>
        </p:spPr>
        <p:txBody>
          <a:bodyPr lIns="109728" tIns="109728" rIns="109728" bIns="91440" anchor="ctr">
            <a:noAutofit/>
          </a:bodyPr>
          <a:lstStyle>
            <a:lvl1pPr marL="228600" indent="-228600" algn="l" defTabSz="914400" rtl="0" eaLnBrk="1" latinLnBrk="0" hangingPunct="1">
              <a:lnSpc>
                <a:spcPct val="107000"/>
              </a:lnSpc>
              <a:spcBef>
                <a:spcPts val="1000"/>
              </a:spcBef>
              <a:buSzPct val="70000"/>
              <a:buFont typeface="Arial" panose="020B0604020202020204" pitchFamily="34" charset="0"/>
              <a:buChar char="•"/>
              <a:defRPr sz="2400" kern="1200" spc="100">
                <a:solidFill>
                  <a:schemeClr val="tx2"/>
                </a:solidFill>
                <a:latin typeface="+mj-lt"/>
                <a:ea typeface="+mn-ea"/>
                <a:cs typeface="+mn-cs"/>
              </a:defRPr>
            </a:lvl1pPr>
            <a:lvl2pPr marL="685800" indent="-228600" algn="l" defTabSz="914400" rtl="0" eaLnBrk="1" latinLnBrk="0" hangingPunct="1">
              <a:lnSpc>
                <a:spcPct val="107000"/>
              </a:lnSpc>
              <a:spcBef>
                <a:spcPts val="500"/>
              </a:spcBef>
              <a:buSzPct val="70000"/>
              <a:buFont typeface="Arial" panose="020B0604020202020204" pitchFamily="34" charset="0"/>
              <a:buChar char="•"/>
              <a:defRPr sz="2000" kern="1200" spc="100">
                <a:solidFill>
                  <a:schemeClr val="tx2"/>
                </a:solidFill>
                <a:latin typeface="+mj-lt"/>
                <a:ea typeface="+mn-ea"/>
                <a:cs typeface="+mn-cs"/>
              </a:defRPr>
            </a:lvl2pPr>
            <a:lvl3pPr marL="1143000" indent="-228600" algn="l" defTabSz="914400" rtl="0" eaLnBrk="1" latinLnBrk="0" hangingPunct="1">
              <a:lnSpc>
                <a:spcPct val="107000"/>
              </a:lnSpc>
              <a:spcBef>
                <a:spcPts val="500"/>
              </a:spcBef>
              <a:buSzPct val="70000"/>
              <a:buFont typeface="Arial" panose="020B0604020202020204" pitchFamily="34" charset="0"/>
              <a:buChar char="•"/>
              <a:defRPr sz="1800" kern="1200" spc="100">
                <a:solidFill>
                  <a:schemeClr val="tx2"/>
                </a:solidFill>
                <a:latin typeface="+mj-lt"/>
                <a:ea typeface="+mn-ea"/>
                <a:cs typeface="+mn-cs"/>
              </a:defRPr>
            </a:lvl3pPr>
            <a:lvl4pPr marL="1600200" indent="-228600" algn="l" defTabSz="914400" rtl="0" eaLnBrk="1" latinLnBrk="0" hangingPunct="1">
              <a:lnSpc>
                <a:spcPct val="107000"/>
              </a:lnSpc>
              <a:spcBef>
                <a:spcPts val="500"/>
              </a:spcBef>
              <a:buSzPct val="70000"/>
              <a:buFont typeface="Arial" panose="020B0604020202020204" pitchFamily="34" charset="0"/>
              <a:buChar char="•"/>
              <a:defRPr sz="1600" kern="1200" spc="100">
                <a:solidFill>
                  <a:schemeClr val="tx2"/>
                </a:solidFill>
                <a:latin typeface="+mj-lt"/>
                <a:ea typeface="+mn-ea"/>
                <a:cs typeface="+mn-cs"/>
              </a:defRPr>
            </a:lvl4pPr>
            <a:lvl5pPr marL="2057400" indent="-228600" algn="l" defTabSz="914400" rtl="0" eaLnBrk="1" latinLnBrk="0" hangingPunct="1">
              <a:lnSpc>
                <a:spcPct val="107000"/>
              </a:lnSpc>
              <a:spcBef>
                <a:spcPts val="500"/>
              </a:spcBef>
              <a:buSzPct val="70000"/>
              <a:buFont typeface="Arial" panose="020B0604020202020204" pitchFamily="34" charset="0"/>
              <a:buChar char="•"/>
              <a:defRPr sz="1600" kern="1200" spc="1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200000"/>
              </a:lnSpc>
              <a:buNone/>
            </a:pPr>
            <a:r>
              <a:rPr lang="ja-JP" altLang="en-US" u="sng">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北 椋太</a:t>
            </a:r>
            <a:r>
              <a:rPr lang="ja-JP" altLang="en-US">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岡田</a:t>
            </a:r>
            <a:r>
              <a:rPr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龍太郎　峰松</a:t>
            </a:r>
            <a:r>
              <a:rPr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彩子　中西 崇文</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marL="0" indent="0" algn="ctr">
              <a:lnSpc>
                <a:spcPct val="100000"/>
              </a:lnSpc>
              <a:buNone/>
            </a:pPr>
            <a:r>
              <a:rPr lang="ja-JP" altLang="en-US" sz="2000">
                <a:solidFill>
                  <a:srgbClr val="AFB087"/>
                </a:solidFill>
                <a:latin typeface="Ricty" panose="020B0509020203020207" pitchFamily="49" charset="-128"/>
                <a:ea typeface="Ricty" panose="020B0509020203020207" pitchFamily="49" charset="-128"/>
                <a:cs typeface="Ricty" panose="020B0509020203020207" pitchFamily="49" charset="-128"/>
                <a:sym typeface="Georgia"/>
              </a:rPr>
              <a:t>武蔵野大学データサイエンス学部</a:t>
            </a:r>
            <a:r>
              <a:rPr lang="en-US" altLang="ja-JP" sz="2000" dirty="0">
                <a:solidFill>
                  <a:srgbClr val="AFB087"/>
                </a:solidFill>
                <a:latin typeface="Ricty" panose="020B0509020203020207" pitchFamily="49" charset="-128"/>
                <a:ea typeface="Ricty" panose="020B0509020203020207" pitchFamily="49" charset="-128"/>
                <a:cs typeface="Ricty" panose="020B0509020203020207" pitchFamily="49" charset="-128"/>
                <a:sym typeface="Georgia"/>
              </a:rPr>
              <a:t>  </a:t>
            </a:r>
            <a:r>
              <a:rPr lang="en" altLang="ja-JP" sz="2000" dirty="0">
                <a:solidFill>
                  <a:srgbClr val="AFB087"/>
                </a:solidFill>
                <a:latin typeface="Ricty" panose="020B0509020203020207" pitchFamily="49" charset="-128"/>
                <a:ea typeface="Ricty" panose="020B0509020203020207" pitchFamily="49" charset="-128"/>
                <a:cs typeface="Ricty" panose="020B0509020203020207" pitchFamily="49" charset="-128"/>
                <a:sym typeface="Georgia"/>
              </a:rPr>
              <a:t>TransMedia Tech Lab</a:t>
            </a:r>
          </a:p>
        </p:txBody>
      </p:sp>
      <p:sp>
        <p:nvSpPr>
          <p:cNvPr id="2" name="テキスト ボックス 1">
            <a:extLst>
              <a:ext uri="{FF2B5EF4-FFF2-40B4-BE49-F238E27FC236}">
                <a16:creationId xmlns:a16="http://schemas.microsoft.com/office/drawing/2014/main" id="{4C32090B-B503-4E48-B53B-86D354124DA9}"/>
              </a:ext>
            </a:extLst>
          </p:cNvPr>
          <p:cNvSpPr txBox="1"/>
          <p:nvPr/>
        </p:nvSpPr>
        <p:spPr>
          <a:xfrm>
            <a:off x="2008091" y="50955"/>
            <a:ext cx="10183909" cy="584775"/>
          </a:xfrm>
          <a:prstGeom prst="rect">
            <a:avLst/>
          </a:prstGeom>
          <a:noFill/>
        </p:spPr>
        <p:txBody>
          <a:bodyPr wrap="square" rtlCol="0" anchor="ctr">
            <a:spAutoFit/>
          </a:bodyPr>
          <a:lstStyle/>
          <a:p>
            <a:pPr lvl="1"/>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DEIM2022</a:t>
            </a:r>
            <a:r>
              <a:rPr kumimoji="1" lang="en-US" altLang="ja-JP" sz="1050"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chemeClr val="bg1"/>
                </a:solidFill>
                <a:latin typeface="Ricty" panose="020B0509020203020207" pitchFamily="49" charset="-128"/>
                <a:ea typeface="Ricty" panose="020B0509020203020207" pitchFamily="49" charset="-128"/>
                <a:cs typeface="Ricty" panose="020B0509020203020207" pitchFamily="49" charset="-128"/>
              </a:rPr>
              <a:t>(</a:t>
            </a:r>
            <a:r>
              <a:rPr kumimoji="1" lang="ja-JP" altLang="en-US" sz="1400">
                <a:solidFill>
                  <a:schemeClr val="bg1"/>
                </a:solidFill>
                <a:latin typeface="Ricty" panose="020B0509020203020207" pitchFamily="49" charset="-128"/>
                <a:ea typeface="Ricty" panose="020B0509020203020207" pitchFamily="49" charset="-128"/>
                <a:cs typeface="Ricty" panose="020B0509020203020207" pitchFamily="49" charset="-128"/>
              </a:rPr>
              <a:t>第</a:t>
            </a:r>
            <a:r>
              <a:rPr kumimoji="1" lang="en-US" altLang="ja-JP" sz="1400" dirty="0">
                <a:solidFill>
                  <a:schemeClr val="bg1"/>
                </a:solidFill>
                <a:latin typeface="Ricty" panose="020B0509020203020207" pitchFamily="49" charset="-128"/>
                <a:ea typeface="Ricty" panose="020B0509020203020207" pitchFamily="49" charset="-128"/>
                <a:cs typeface="Ricty" panose="020B0509020203020207" pitchFamily="49" charset="-128"/>
              </a:rPr>
              <a:t>14</a:t>
            </a:r>
            <a:r>
              <a:rPr kumimoji="1" lang="ja-JP" altLang="en-US" sz="1400">
                <a:solidFill>
                  <a:schemeClr val="bg1"/>
                </a:solidFill>
                <a:latin typeface="Ricty" panose="020B0509020203020207" pitchFamily="49" charset="-128"/>
                <a:ea typeface="Ricty" panose="020B0509020203020207" pitchFamily="49" charset="-128"/>
                <a:cs typeface="Ricty" panose="020B0509020203020207" pitchFamily="49" charset="-128"/>
              </a:rPr>
              <a:t>回データ工学と情報マネジメントに関するフォーラム</a:t>
            </a:r>
            <a:r>
              <a:rPr kumimoji="1" lang="en-US" altLang="ja-JP" sz="1400"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2000" dirty="0">
                <a:solidFill>
                  <a:schemeClr val="bg1"/>
                </a:solidFill>
                <a:latin typeface="Ricty" panose="020B0509020203020207" pitchFamily="49" charset="-128"/>
                <a:ea typeface="Ricty" panose="020B0509020203020207" pitchFamily="49" charset="-128"/>
                <a:cs typeface="Ricty" panose="020B0509020203020207" pitchFamily="49" charset="-128"/>
              </a:rPr>
              <a:t>2022/02/28</a:t>
            </a:r>
          </a:p>
        </p:txBody>
      </p:sp>
      <p:sp>
        <p:nvSpPr>
          <p:cNvPr id="9" name="テキスト ボックス 34">
            <a:extLst>
              <a:ext uri="{FF2B5EF4-FFF2-40B4-BE49-F238E27FC236}">
                <a16:creationId xmlns:a16="http://schemas.microsoft.com/office/drawing/2014/main" id="{FB32695E-A815-2C4C-98AE-72973B5B05BA}"/>
              </a:ext>
            </a:extLst>
          </p:cNvPr>
          <p:cNvSpPr txBox="1"/>
          <p:nvPr/>
        </p:nvSpPr>
        <p:spPr>
          <a:xfrm>
            <a:off x="8963" y="893326"/>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p>
        </p:txBody>
      </p:sp>
      <p:sp>
        <p:nvSpPr>
          <p:cNvPr id="3" name="スライド番号プレースホルダー 2">
            <a:extLst>
              <a:ext uri="{FF2B5EF4-FFF2-40B4-BE49-F238E27FC236}">
                <a16:creationId xmlns:a16="http://schemas.microsoft.com/office/drawing/2014/main" id="{11166343-00EC-DB4A-A36D-697D6D43C360}"/>
              </a:ext>
            </a:extLst>
          </p:cNvPr>
          <p:cNvSpPr>
            <a:spLocks noGrp="1"/>
          </p:cNvSpPr>
          <p:nvPr>
            <p:ph type="sldNum" sz="quarter" idx="4"/>
          </p:nvPr>
        </p:nvSpPr>
        <p:spPr/>
        <p:txBody>
          <a:bodyPr/>
          <a:lstStyle/>
          <a:p>
            <a:r>
              <a:rPr lang="en-US" dirty="0"/>
              <a:t>p.</a:t>
            </a:r>
            <a:fld id="{F8E28480-1C08-4458-AD97-0283E6FFD09D}" type="slidenum">
              <a:rPr lang="en-US" smtClean="0"/>
              <a:pPr/>
              <a:t>1</a:t>
            </a:fld>
            <a:endParaRPr lang="en-US" dirty="0"/>
          </a:p>
        </p:txBody>
      </p:sp>
    </p:spTree>
    <p:extLst>
      <p:ext uri="{BB962C8B-B14F-4D97-AF65-F5344CB8AC3E}">
        <p14:creationId xmlns:p14="http://schemas.microsoft.com/office/powerpoint/2010/main" val="2656097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1795530E-F222-EF4E-AE4C-9E91EC6A6F4C}"/>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D0D0D0"/>
              </a:solidFill>
              <a:effectLst/>
              <a:uLnTx/>
              <a:uFillTx/>
              <a:latin typeface="Yu Gothic Medium"/>
              <a:ea typeface="+mn-ea"/>
              <a:cs typeface="+mn-cs"/>
            </a:endParaRPr>
          </a:p>
        </p:txBody>
      </p:sp>
      <p:sp>
        <p:nvSpPr>
          <p:cNvPr id="6" name="テキスト ボックス 5">
            <a:extLst>
              <a:ext uri="{FF2B5EF4-FFF2-40B4-BE49-F238E27FC236}">
                <a16:creationId xmlns:a16="http://schemas.microsoft.com/office/drawing/2014/main" id="{47E635BB-6227-274C-B8D4-0F452D1E2C2B}"/>
              </a:ext>
            </a:extLst>
          </p:cNvPr>
          <p:cNvSpPr txBox="1"/>
          <p:nvPr/>
        </p:nvSpPr>
        <p:spPr>
          <a:xfrm>
            <a:off x="2008091" y="50954"/>
            <a:ext cx="10183909" cy="584775"/>
          </a:xfrm>
          <a:prstGeom prst="rect">
            <a:avLst/>
          </a:prstGeom>
          <a:noFill/>
        </p:spPr>
        <p:txBody>
          <a:bodyPr wrap="square" rtlCol="0" anchor="ctr">
            <a:spAutoFit/>
          </a:bodyPr>
          <a:lstStyle/>
          <a:p>
            <a:pPr lvl="1">
              <a:defRPr/>
            </a:pP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研究背景</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コードクローン検出の既存手法</a:t>
            </a:r>
            <a:endPar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endParaRPr>
          </a:p>
        </p:txBody>
      </p:sp>
      <p:sp>
        <p:nvSpPr>
          <p:cNvPr id="2" name="スライド番号プレースホルダー 1">
            <a:extLst>
              <a:ext uri="{FF2B5EF4-FFF2-40B4-BE49-F238E27FC236}">
                <a16:creationId xmlns:a16="http://schemas.microsoft.com/office/drawing/2014/main" id="{DD8A7BC3-1CDC-6F43-8559-9BE6435A34F9}"/>
              </a:ext>
            </a:extLst>
          </p:cNvPr>
          <p:cNvSpPr>
            <a:spLocks noGrp="1"/>
          </p:cNvSpPr>
          <p:nvPr>
            <p:ph type="sldNum" sz="quarter" idx="4"/>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p.</a:t>
            </a:r>
            <a:fld id="{F8E28480-1C08-4458-AD97-0283E6FFD09D}" type="slidenum">
              <a:rPr kumimoji="0" lang="en-US" sz="1800" b="1" i="0" u="none" strike="noStrike" kern="1200" cap="none" spc="0" normalizeH="0" baseline="0" noProof="0" smtClean="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pPr marL="0" marR="0" lvl="0" indent="0" algn="ctr" defTabSz="457200" rtl="0" eaLnBrk="1" fontAlgn="auto" latinLnBrk="0" hangingPunct="1">
                <a:lnSpc>
                  <a:spcPct val="100000"/>
                </a:lnSpc>
                <a:spcBef>
                  <a:spcPts val="0"/>
                </a:spcBef>
                <a:spcAft>
                  <a:spcPts val="0"/>
                </a:spcAft>
                <a:buClrTx/>
                <a:buSzTx/>
                <a:buFontTx/>
                <a:buNone/>
                <a:tabLst/>
                <a:defRPr/>
              </a:pPr>
              <a:t>10</a:t>
            </a:fld>
            <a:endParaRPr kumimoji="0" lang="en-US" sz="1800" b="1"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p:txBody>
      </p:sp>
      <p:sp>
        <p:nvSpPr>
          <p:cNvPr id="10" name="正方形/長方形 9">
            <a:extLst>
              <a:ext uri="{FF2B5EF4-FFF2-40B4-BE49-F238E27FC236}">
                <a16:creationId xmlns:a16="http://schemas.microsoft.com/office/drawing/2014/main" id="{6D079738-75D2-2748-A486-F67838FA9DF2}"/>
              </a:ext>
            </a:extLst>
          </p:cNvPr>
          <p:cNvSpPr/>
          <p:nvPr/>
        </p:nvSpPr>
        <p:spPr>
          <a:xfrm>
            <a:off x="0" y="1948639"/>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D0D0D0"/>
              </a:solidFill>
              <a:effectLst/>
              <a:uLnTx/>
              <a:uFillTx/>
              <a:latin typeface="Yu Gothic Medium"/>
              <a:ea typeface="+mn-ea"/>
              <a:cs typeface="+mn-cs"/>
            </a:endParaRPr>
          </a:p>
        </p:txBody>
      </p:sp>
      <p:sp>
        <p:nvSpPr>
          <p:cNvPr id="11" name="正方形/長方形 10">
            <a:extLst>
              <a:ext uri="{FF2B5EF4-FFF2-40B4-BE49-F238E27FC236}">
                <a16:creationId xmlns:a16="http://schemas.microsoft.com/office/drawing/2014/main" id="{E4F08ED2-9B85-E845-8C3B-C711283A63B5}"/>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sz="1800" b="0" i="0" u="none" strike="noStrike" kern="1200" cap="none" spc="0" normalizeH="0" baseline="0" noProof="0" dirty="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研究背景</a:t>
            </a:r>
            <a:endPar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研究目的</a:t>
            </a:r>
            <a:endPar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実験</a:t>
            </a:r>
            <a:endPar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p:txBody>
      </p:sp>
      <p:sp>
        <p:nvSpPr>
          <p:cNvPr id="12" name="テキスト ボックス 34">
            <a:extLst>
              <a:ext uri="{FF2B5EF4-FFF2-40B4-BE49-F238E27FC236}">
                <a16:creationId xmlns:a16="http://schemas.microsoft.com/office/drawing/2014/main" id="{7A2AC933-3303-134A-9AD0-17BD8F9EF960}"/>
              </a:ext>
            </a:extLst>
          </p:cNvPr>
          <p:cNvSpPr txBox="1"/>
          <p:nvPr/>
        </p:nvSpPr>
        <p:spPr>
          <a:xfrm>
            <a:off x="0" y="1462615"/>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rPr>
              <a:t>▶︎</a:t>
            </a:r>
            <a:endParaRPr kumimoji="0" lang="ja-JP" altLang="en-US" sz="1800" b="0" i="0" u="none" strike="noStrike" kern="1200" cap="none" spc="0" normalizeH="0" baseline="0" noProof="0">
              <a:ln>
                <a:noFill/>
              </a:ln>
              <a:solidFill>
                <a:srgbClr val="88F906"/>
              </a:solidFill>
              <a:effectLst/>
              <a:uLnTx/>
              <a:uFillTx/>
              <a:latin typeface="Yu Gothic Medium"/>
              <a:ea typeface="+mn-ea"/>
              <a:cs typeface="+mn-cs"/>
            </a:endParaRPr>
          </a:p>
        </p:txBody>
      </p:sp>
      <p:sp>
        <p:nvSpPr>
          <p:cNvPr id="18" name="テキスト ボックス 17">
            <a:extLst>
              <a:ext uri="{FF2B5EF4-FFF2-40B4-BE49-F238E27FC236}">
                <a16:creationId xmlns:a16="http://schemas.microsoft.com/office/drawing/2014/main" id="{78875DA5-46EC-2743-88A0-91406965D608}"/>
              </a:ext>
            </a:extLst>
          </p:cNvPr>
          <p:cNvSpPr txBox="1"/>
          <p:nvPr/>
        </p:nvSpPr>
        <p:spPr>
          <a:xfrm>
            <a:off x="2008088" y="946697"/>
            <a:ext cx="10183912" cy="1589666"/>
          </a:xfrm>
          <a:prstGeom prst="rect">
            <a:avLst/>
          </a:prstGeom>
          <a:noFill/>
        </p:spPr>
        <p:txBody>
          <a:bodyPr wrap="square">
            <a:spAutoFit/>
          </a:bodyPr>
          <a:lstStyle/>
          <a:p>
            <a:pPr lvl="1">
              <a:lnSpc>
                <a:spcPct val="150000"/>
              </a:lnSpc>
              <a:defRPr/>
            </a:pP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キーワード検索</a:t>
            </a:r>
            <a:endParaRPr lang="en-US" altLang="ja-JP" sz="28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欠陥を含むコード片から</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抽出した</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キーワード</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を用いて検索する</a:t>
            </a:r>
            <a:endParaRPr lang="en-US" altLang="ja-JP" sz="2000" u="sng"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13" name="テキスト ボックス 12">
            <a:extLst>
              <a:ext uri="{FF2B5EF4-FFF2-40B4-BE49-F238E27FC236}">
                <a16:creationId xmlns:a16="http://schemas.microsoft.com/office/drawing/2014/main" id="{2CBA0C74-D321-DF4B-BECF-6D3A06C2BD70}"/>
              </a:ext>
            </a:extLst>
          </p:cNvPr>
          <p:cNvSpPr txBox="1"/>
          <p:nvPr/>
        </p:nvSpPr>
        <p:spPr>
          <a:xfrm>
            <a:off x="2008088" y="3477207"/>
            <a:ext cx="10183912" cy="2051331"/>
          </a:xfrm>
          <a:prstGeom prst="rect">
            <a:avLst/>
          </a:prstGeom>
          <a:noFill/>
        </p:spPr>
        <p:txBody>
          <a:bodyPr wrap="square">
            <a:spAutoFit/>
          </a:bodyPr>
          <a:lstStyle/>
          <a:p>
            <a:pPr lvl="1">
              <a:lnSpc>
                <a:spcPct val="150000"/>
              </a:lnSpc>
              <a:defRPr/>
            </a:pP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コードクローン検出ツール</a:t>
            </a:r>
            <a:endParaRPr lang="en-US" altLang="ja-JP" sz="28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buClr>
                <a:srgbClr val="D0D0D0"/>
              </a:buClr>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ソースコードを</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トークン列</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や</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グラフ</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などに</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buClr>
                <a:srgbClr val="D0D0D0"/>
              </a:buClr>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変換したのち、同一パターンを検出する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marL="889000" lvl="2">
              <a:lnSpc>
                <a:spcPct val="15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endParaRPr lang="en-US" altLang="ja-JP" sz="2800"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38" name="テキスト ボックス 37">
            <a:extLst>
              <a:ext uri="{FF2B5EF4-FFF2-40B4-BE49-F238E27FC236}">
                <a16:creationId xmlns:a16="http://schemas.microsoft.com/office/drawing/2014/main" id="{0E00C47C-5A10-3C4E-AFA1-1E28CDEB9A7E}"/>
              </a:ext>
            </a:extLst>
          </p:cNvPr>
          <p:cNvSpPr txBox="1"/>
          <p:nvPr/>
        </p:nvSpPr>
        <p:spPr>
          <a:xfrm>
            <a:off x="2433894" y="5138686"/>
            <a:ext cx="9776030" cy="774507"/>
          </a:xfrm>
          <a:prstGeom prst="rect">
            <a:avLst/>
          </a:prstGeom>
          <a:noFill/>
        </p:spPr>
        <p:txBody>
          <a:bodyPr wrap="square">
            <a:spAutoFit/>
          </a:bodyPr>
          <a:lstStyle/>
          <a:p>
            <a:pPr algn="just">
              <a:lnSpc>
                <a:spcPct val="250000"/>
              </a:lnSpc>
              <a:defRPr/>
            </a:pPr>
            <a:r>
              <a:rPr kumimoji="0" lang="en-US" altLang="ja-JP" sz="2200" b="0" i="0"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-&gt; </a:t>
            </a:r>
            <a:r>
              <a:rPr kumimoji="0" lang="ja-JP" altLang="en-US" sz="2200" b="0" i="0"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検出された</a:t>
            </a:r>
            <a:r>
              <a:rPr kumimoji="0" lang="ja-JP" altLang="en-US" sz="2200" b="1" i="0" strike="noStrike" kern="1200" cap="none" spc="0" normalizeH="0" baseline="0" noProof="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コードクローン</a:t>
            </a:r>
            <a:r>
              <a:rPr kumimoji="0" lang="ja-JP" altLang="en-US" sz="2200" b="0" i="0"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に対して，</a:t>
            </a:r>
            <a:r>
              <a:rPr kumimoji="0" lang="ja-JP" altLang="en-US" sz="2200" i="0"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手作業で修正</a:t>
            </a:r>
            <a:r>
              <a:rPr kumimoji="0" lang="ja-JP" altLang="en-US" sz="2200" b="0" i="0"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を行う必要がある</a:t>
            </a:r>
            <a:endParaRPr kumimoji="0" lang="en-US" altLang="ja-JP" sz="2200" b="0" i="0"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p:txBody>
      </p:sp>
      <p:grpSp>
        <p:nvGrpSpPr>
          <p:cNvPr id="40" name="グループ化 39">
            <a:extLst>
              <a:ext uri="{FF2B5EF4-FFF2-40B4-BE49-F238E27FC236}">
                <a16:creationId xmlns:a16="http://schemas.microsoft.com/office/drawing/2014/main" id="{F20AB904-C59A-0148-9D26-2D8087E38855}"/>
              </a:ext>
            </a:extLst>
          </p:cNvPr>
          <p:cNvGrpSpPr/>
          <p:nvPr/>
        </p:nvGrpSpPr>
        <p:grpSpPr>
          <a:xfrm>
            <a:off x="7924857" y="941469"/>
            <a:ext cx="3911605" cy="1822150"/>
            <a:chOff x="4827794" y="1665562"/>
            <a:chExt cx="3911605" cy="1822150"/>
          </a:xfrm>
        </p:grpSpPr>
        <p:grpSp>
          <p:nvGrpSpPr>
            <p:cNvPr id="41" name="グループ化 40">
              <a:extLst>
                <a:ext uri="{FF2B5EF4-FFF2-40B4-BE49-F238E27FC236}">
                  <a16:creationId xmlns:a16="http://schemas.microsoft.com/office/drawing/2014/main" id="{2DB14E35-B536-1E45-9246-54FB82B72D0F}"/>
                </a:ext>
              </a:extLst>
            </p:cNvPr>
            <p:cNvGrpSpPr/>
            <p:nvPr/>
          </p:nvGrpSpPr>
          <p:grpSpPr>
            <a:xfrm>
              <a:off x="6891529" y="1665562"/>
              <a:ext cx="1847870" cy="1822150"/>
              <a:chOff x="2514842" y="2883178"/>
              <a:chExt cx="2008088" cy="2161458"/>
            </a:xfrm>
          </p:grpSpPr>
          <p:sp>
            <p:nvSpPr>
              <p:cNvPr id="47" name="メモ 46">
                <a:extLst>
                  <a:ext uri="{FF2B5EF4-FFF2-40B4-BE49-F238E27FC236}">
                    <a16:creationId xmlns:a16="http://schemas.microsoft.com/office/drawing/2014/main" id="{BA27F0C5-26E2-0E4F-AF38-E46F9CD5EF04}"/>
                  </a:ext>
                </a:extLst>
              </p:cNvPr>
              <p:cNvSpPr/>
              <p:nvPr/>
            </p:nvSpPr>
            <p:spPr>
              <a:xfrm rot="10800000" flipH="1">
                <a:off x="2514842" y="2883178"/>
                <a:ext cx="2008088" cy="2161458"/>
              </a:xfrm>
              <a:prstGeom prst="foldedCorner">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8" name="フリーフォーム 47">
                <a:extLst>
                  <a:ext uri="{FF2B5EF4-FFF2-40B4-BE49-F238E27FC236}">
                    <a16:creationId xmlns:a16="http://schemas.microsoft.com/office/drawing/2014/main" id="{E828D6A1-A391-7148-91C4-FC27962D4B07}"/>
                  </a:ext>
                </a:extLst>
              </p:cNvPr>
              <p:cNvSpPr/>
              <p:nvPr/>
            </p:nvSpPr>
            <p:spPr>
              <a:xfrm>
                <a:off x="2623032" y="3492146"/>
                <a:ext cx="1656642" cy="265626"/>
              </a:xfrm>
              <a:custGeom>
                <a:avLst/>
                <a:gdLst>
                  <a:gd name="connsiteX0" fmla="*/ 0 w 2156501"/>
                  <a:gd name="connsiteY0" fmla="*/ 0 h 597432"/>
                  <a:gd name="connsiteX1" fmla="*/ 2156501 w 2156501"/>
                  <a:gd name="connsiteY1" fmla="*/ 0 h 597432"/>
                  <a:gd name="connsiteX2" fmla="*/ 2156501 w 2156501"/>
                  <a:gd name="connsiteY2" fmla="*/ 298716 h 597432"/>
                  <a:gd name="connsiteX3" fmla="*/ 1710267 w 2156501"/>
                  <a:gd name="connsiteY3" fmla="*/ 298716 h 597432"/>
                  <a:gd name="connsiteX4" fmla="*/ 1710267 w 2156501"/>
                  <a:gd name="connsiteY4" fmla="*/ 597432 h 597432"/>
                  <a:gd name="connsiteX5" fmla="*/ 1 w 2156501"/>
                  <a:gd name="connsiteY5" fmla="*/ 597432 h 597432"/>
                  <a:gd name="connsiteX6" fmla="*/ 1 w 2156501"/>
                  <a:gd name="connsiteY6" fmla="*/ 298716 h 597432"/>
                  <a:gd name="connsiteX7" fmla="*/ 0 w 2156501"/>
                  <a:gd name="connsiteY7" fmla="*/ 298716 h 59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6501" h="597432">
                    <a:moveTo>
                      <a:pt x="0" y="0"/>
                    </a:moveTo>
                    <a:lnTo>
                      <a:pt x="2156501" y="0"/>
                    </a:lnTo>
                    <a:lnTo>
                      <a:pt x="2156501" y="298716"/>
                    </a:lnTo>
                    <a:lnTo>
                      <a:pt x="1710267" y="298716"/>
                    </a:lnTo>
                    <a:lnTo>
                      <a:pt x="1710267" y="597432"/>
                    </a:lnTo>
                    <a:lnTo>
                      <a:pt x="1" y="597432"/>
                    </a:lnTo>
                    <a:lnTo>
                      <a:pt x="1" y="298716"/>
                    </a:lnTo>
                    <a:lnTo>
                      <a:pt x="0" y="298716"/>
                    </a:lnTo>
                    <a:close/>
                  </a:path>
                </a:pathLst>
              </a:cu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kumimoji="1" lang="ja-JP" altLang="en-US" sz="1100" b="1">
                    <a:solidFill>
                      <a:srgbClr val="282D31"/>
                    </a:solidFill>
                    <a:latin typeface="Ricty" panose="020B0509020203020207" pitchFamily="49" charset="-128"/>
                    <a:ea typeface="Ricty" panose="020B0509020203020207" pitchFamily="49" charset="-128"/>
                    <a:cs typeface="Ricty" panose="020B0509020203020207" pitchFamily="49" charset="-128"/>
                  </a:rPr>
                  <a:t>コードクローン</a:t>
                </a:r>
                <a:r>
                  <a:rPr kumimoji="1" lang="en-US" altLang="ja-JP" sz="1100" b="1" dirty="0">
                    <a:solidFill>
                      <a:srgbClr val="282D31"/>
                    </a:solidFill>
                    <a:latin typeface="Ricty" panose="020B0509020203020207" pitchFamily="49" charset="-128"/>
                    <a:ea typeface="Ricty" panose="020B0509020203020207" pitchFamily="49" charset="-128"/>
                    <a:cs typeface="Ricty" panose="020B0509020203020207" pitchFamily="49" charset="-128"/>
                  </a:rPr>
                  <a:t>1</a:t>
                </a:r>
                <a:endParaRPr kumimoji="1" lang="ja-JP" altLang="en-US" sz="1100" b="1">
                  <a:solidFill>
                    <a:srgbClr val="282D31"/>
                  </a:solidFill>
                  <a:latin typeface="Ricty" panose="020B0509020203020207" pitchFamily="49" charset="-128"/>
                  <a:ea typeface="Ricty" panose="020B0509020203020207" pitchFamily="49" charset="-128"/>
                  <a:cs typeface="Ricty" panose="020B0509020203020207" pitchFamily="49" charset="-128"/>
                </a:endParaRPr>
              </a:p>
            </p:txBody>
          </p:sp>
          <p:sp>
            <p:nvSpPr>
              <p:cNvPr id="49" name="フリーフォーム 48">
                <a:extLst>
                  <a:ext uri="{FF2B5EF4-FFF2-40B4-BE49-F238E27FC236}">
                    <a16:creationId xmlns:a16="http://schemas.microsoft.com/office/drawing/2014/main" id="{3C72756C-6B32-EF46-874F-B79CFA3B791E}"/>
                  </a:ext>
                </a:extLst>
              </p:cNvPr>
              <p:cNvSpPr/>
              <p:nvPr/>
            </p:nvSpPr>
            <p:spPr>
              <a:xfrm>
                <a:off x="2623032" y="4134495"/>
                <a:ext cx="1656642" cy="265626"/>
              </a:xfrm>
              <a:custGeom>
                <a:avLst/>
                <a:gdLst>
                  <a:gd name="connsiteX0" fmla="*/ 0 w 2156501"/>
                  <a:gd name="connsiteY0" fmla="*/ 0 h 597432"/>
                  <a:gd name="connsiteX1" fmla="*/ 2156501 w 2156501"/>
                  <a:gd name="connsiteY1" fmla="*/ 0 h 597432"/>
                  <a:gd name="connsiteX2" fmla="*/ 2156501 w 2156501"/>
                  <a:gd name="connsiteY2" fmla="*/ 298716 h 597432"/>
                  <a:gd name="connsiteX3" fmla="*/ 1710267 w 2156501"/>
                  <a:gd name="connsiteY3" fmla="*/ 298716 h 597432"/>
                  <a:gd name="connsiteX4" fmla="*/ 1710267 w 2156501"/>
                  <a:gd name="connsiteY4" fmla="*/ 597432 h 597432"/>
                  <a:gd name="connsiteX5" fmla="*/ 1 w 2156501"/>
                  <a:gd name="connsiteY5" fmla="*/ 597432 h 597432"/>
                  <a:gd name="connsiteX6" fmla="*/ 1 w 2156501"/>
                  <a:gd name="connsiteY6" fmla="*/ 298716 h 597432"/>
                  <a:gd name="connsiteX7" fmla="*/ 0 w 2156501"/>
                  <a:gd name="connsiteY7" fmla="*/ 298716 h 59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6501" h="597432">
                    <a:moveTo>
                      <a:pt x="0" y="0"/>
                    </a:moveTo>
                    <a:lnTo>
                      <a:pt x="2156501" y="0"/>
                    </a:lnTo>
                    <a:lnTo>
                      <a:pt x="2156501" y="298716"/>
                    </a:lnTo>
                    <a:lnTo>
                      <a:pt x="1710267" y="298716"/>
                    </a:lnTo>
                    <a:lnTo>
                      <a:pt x="1710267" y="597432"/>
                    </a:lnTo>
                    <a:lnTo>
                      <a:pt x="1" y="597432"/>
                    </a:lnTo>
                    <a:lnTo>
                      <a:pt x="1" y="298716"/>
                    </a:lnTo>
                    <a:lnTo>
                      <a:pt x="0" y="298716"/>
                    </a:lnTo>
                    <a:close/>
                  </a:path>
                </a:pathLst>
              </a:cu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kumimoji="1" lang="ja-JP" altLang="en-US" sz="1100" b="1">
                    <a:solidFill>
                      <a:srgbClr val="282D31"/>
                    </a:solidFill>
                    <a:latin typeface="Ricty" panose="020B0509020203020207" pitchFamily="49" charset="-128"/>
                    <a:ea typeface="Ricty" panose="020B0509020203020207" pitchFamily="49" charset="-128"/>
                    <a:cs typeface="Ricty" panose="020B0509020203020207" pitchFamily="49" charset="-128"/>
                  </a:rPr>
                  <a:t>コードクローン</a:t>
                </a:r>
                <a:r>
                  <a:rPr kumimoji="1" lang="en-US" altLang="ja-JP" sz="1100" b="1" dirty="0">
                    <a:solidFill>
                      <a:srgbClr val="282D31"/>
                    </a:solidFill>
                    <a:latin typeface="Ricty" panose="020B0509020203020207" pitchFamily="49" charset="-128"/>
                    <a:ea typeface="Ricty" panose="020B0509020203020207" pitchFamily="49" charset="-128"/>
                    <a:cs typeface="Ricty" panose="020B0509020203020207" pitchFamily="49" charset="-128"/>
                  </a:rPr>
                  <a:t>2</a:t>
                </a:r>
                <a:endParaRPr kumimoji="1" lang="ja-JP" altLang="en-US" sz="1100" b="1">
                  <a:solidFill>
                    <a:srgbClr val="282D31"/>
                  </a:solidFill>
                  <a:latin typeface="Ricty" panose="020B0509020203020207" pitchFamily="49" charset="-128"/>
                  <a:ea typeface="Ricty" panose="020B0509020203020207" pitchFamily="49" charset="-128"/>
                  <a:cs typeface="Ricty" panose="020B0509020203020207" pitchFamily="49" charset="-128"/>
                </a:endParaRPr>
              </a:p>
            </p:txBody>
          </p:sp>
          <p:sp>
            <p:nvSpPr>
              <p:cNvPr id="50" name="フリーフォーム 49">
                <a:extLst>
                  <a:ext uri="{FF2B5EF4-FFF2-40B4-BE49-F238E27FC236}">
                    <a16:creationId xmlns:a16="http://schemas.microsoft.com/office/drawing/2014/main" id="{C6ADC881-EC33-F34E-997C-F4E7DC2C2988}"/>
                  </a:ext>
                </a:extLst>
              </p:cNvPr>
              <p:cNvSpPr/>
              <p:nvPr/>
            </p:nvSpPr>
            <p:spPr>
              <a:xfrm>
                <a:off x="2623032" y="4573657"/>
                <a:ext cx="1656642" cy="265626"/>
              </a:xfrm>
              <a:custGeom>
                <a:avLst/>
                <a:gdLst>
                  <a:gd name="connsiteX0" fmla="*/ 0 w 2156501"/>
                  <a:gd name="connsiteY0" fmla="*/ 0 h 597432"/>
                  <a:gd name="connsiteX1" fmla="*/ 2156501 w 2156501"/>
                  <a:gd name="connsiteY1" fmla="*/ 0 h 597432"/>
                  <a:gd name="connsiteX2" fmla="*/ 2156501 w 2156501"/>
                  <a:gd name="connsiteY2" fmla="*/ 298716 h 597432"/>
                  <a:gd name="connsiteX3" fmla="*/ 1710267 w 2156501"/>
                  <a:gd name="connsiteY3" fmla="*/ 298716 h 597432"/>
                  <a:gd name="connsiteX4" fmla="*/ 1710267 w 2156501"/>
                  <a:gd name="connsiteY4" fmla="*/ 597432 h 597432"/>
                  <a:gd name="connsiteX5" fmla="*/ 1 w 2156501"/>
                  <a:gd name="connsiteY5" fmla="*/ 597432 h 597432"/>
                  <a:gd name="connsiteX6" fmla="*/ 1 w 2156501"/>
                  <a:gd name="connsiteY6" fmla="*/ 298716 h 597432"/>
                  <a:gd name="connsiteX7" fmla="*/ 0 w 2156501"/>
                  <a:gd name="connsiteY7" fmla="*/ 298716 h 59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6501" h="597432">
                    <a:moveTo>
                      <a:pt x="0" y="0"/>
                    </a:moveTo>
                    <a:lnTo>
                      <a:pt x="2156501" y="0"/>
                    </a:lnTo>
                    <a:lnTo>
                      <a:pt x="2156501" y="298716"/>
                    </a:lnTo>
                    <a:lnTo>
                      <a:pt x="1710267" y="298716"/>
                    </a:lnTo>
                    <a:lnTo>
                      <a:pt x="1710267" y="597432"/>
                    </a:lnTo>
                    <a:lnTo>
                      <a:pt x="1" y="597432"/>
                    </a:lnTo>
                    <a:lnTo>
                      <a:pt x="1" y="298716"/>
                    </a:lnTo>
                    <a:lnTo>
                      <a:pt x="0" y="298716"/>
                    </a:lnTo>
                    <a:close/>
                  </a:path>
                </a:pathLst>
              </a:cu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kumimoji="1" lang="ja-JP" altLang="en-US" sz="1100" b="1">
                    <a:solidFill>
                      <a:srgbClr val="282D31"/>
                    </a:solidFill>
                    <a:latin typeface="Ricty" panose="020B0509020203020207" pitchFamily="49" charset="-128"/>
                    <a:ea typeface="Ricty" panose="020B0509020203020207" pitchFamily="49" charset="-128"/>
                    <a:cs typeface="Ricty" panose="020B0509020203020207" pitchFamily="49" charset="-128"/>
                  </a:rPr>
                  <a:t>コードクローン</a:t>
                </a:r>
                <a:r>
                  <a:rPr kumimoji="1" lang="en-US" altLang="ja-JP" sz="1100" b="1" dirty="0">
                    <a:solidFill>
                      <a:srgbClr val="282D31"/>
                    </a:solidFill>
                    <a:latin typeface="Ricty" panose="020B0509020203020207" pitchFamily="49" charset="-128"/>
                    <a:ea typeface="Ricty" panose="020B0509020203020207" pitchFamily="49" charset="-128"/>
                    <a:cs typeface="Ricty" panose="020B0509020203020207" pitchFamily="49" charset="-128"/>
                  </a:rPr>
                  <a:t>3</a:t>
                </a:r>
                <a:endParaRPr kumimoji="1" lang="ja-JP" altLang="en-US" sz="1100" b="1">
                  <a:solidFill>
                    <a:srgbClr val="282D31"/>
                  </a:solidFill>
                  <a:latin typeface="Ricty" panose="020B0509020203020207" pitchFamily="49" charset="-128"/>
                  <a:ea typeface="Ricty" panose="020B0509020203020207" pitchFamily="49" charset="-128"/>
                  <a:cs typeface="Ricty" panose="020B0509020203020207" pitchFamily="49" charset="-128"/>
                </a:endParaRPr>
              </a:p>
            </p:txBody>
          </p:sp>
          <p:cxnSp>
            <p:nvCxnSpPr>
              <p:cNvPr id="52" name="直線コネクタ 51">
                <a:extLst>
                  <a:ext uri="{FF2B5EF4-FFF2-40B4-BE49-F238E27FC236}">
                    <a16:creationId xmlns:a16="http://schemas.microsoft.com/office/drawing/2014/main" id="{349F3607-5D03-2A4A-BD7B-5D5F10B32395}"/>
                  </a:ext>
                </a:extLst>
              </p:cNvPr>
              <p:cNvCxnSpPr>
                <a:cxnSpLocks/>
              </p:cNvCxnSpPr>
              <p:nvPr/>
            </p:nvCxnSpPr>
            <p:spPr>
              <a:xfrm>
                <a:off x="2623032" y="3873373"/>
                <a:ext cx="980902"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06AF15EC-9D21-B447-B7BC-354E11A3F196}"/>
                  </a:ext>
                </a:extLst>
              </p:cNvPr>
              <p:cNvCxnSpPr>
                <a:cxnSpLocks/>
              </p:cNvCxnSpPr>
              <p:nvPr/>
            </p:nvCxnSpPr>
            <p:spPr>
              <a:xfrm>
                <a:off x="2623032" y="3963907"/>
                <a:ext cx="1116049"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82189C46-4B3D-5D4B-832C-77FA63CC9EAD}"/>
                  </a:ext>
                </a:extLst>
              </p:cNvPr>
              <p:cNvCxnSpPr>
                <a:cxnSpLocks/>
              </p:cNvCxnSpPr>
              <p:nvPr/>
            </p:nvCxnSpPr>
            <p:spPr>
              <a:xfrm>
                <a:off x="2623032" y="3274335"/>
                <a:ext cx="980902"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B4B264AE-A7C3-C245-B6CD-EAFB85EBAB25}"/>
                  </a:ext>
                </a:extLst>
              </p:cNvPr>
              <p:cNvCxnSpPr>
                <a:cxnSpLocks/>
              </p:cNvCxnSpPr>
              <p:nvPr/>
            </p:nvCxnSpPr>
            <p:spPr>
              <a:xfrm>
                <a:off x="2623032" y="3364869"/>
                <a:ext cx="1116049"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7D423FF8-F21D-814D-A556-C43D7528B36E}"/>
                  </a:ext>
                </a:extLst>
              </p:cNvPr>
              <p:cNvCxnSpPr>
                <a:cxnSpLocks/>
              </p:cNvCxnSpPr>
              <p:nvPr/>
            </p:nvCxnSpPr>
            <p:spPr>
              <a:xfrm>
                <a:off x="2623032" y="4504097"/>
                <a:ext cx="980902"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grpSp>
        <p:sp>
          <p:nvSpPr>
            <p:cNvPr id="42" name="フリーフォーム 41">
              <a:extLst>
                <a:ext uri="{FF2B5EF4-FFF2-40B4-BE49-F238E27FC236}">
                  <a16:creationId xmlns:a16="http://schemas.microsoft.com/office/drawing/2014/main" id="{3946366C-02E3-7E4F-B478-1FDAD9FCB19C}"/>
                </a:ext>
              </a:extLst>
            </p:cNvPr>
            <p:cNvSpPr/>
            <p:nvPr/>
          </p:nvSpPr>
          <p:spPr>
            <a:xfrm>
              <a:off x="4827794" y="2178934"/>
              <a:ext cx="1524465" cy="223928"/>
            </a:xfrm>
            <a:custGeom>
              <a:avLst/>
              <a:gdLst>
                <a:gd name="connsiteX0" fmla="*/ 0 w 2156501"/>
                <a:gd name="connsiteY0" fmla="*/ 0 h 597432"/>
                <a:gd name="connsiteX1" fmla="*/ 2156501 w 2156501"/>
                <a:gd name="connsiteY1" fmla="*/ 0 h 597432"/>
                <a:gd name="connsiteX2" fmla="*/ 2156501 w 2156501"/>
                <a:gd name="connsiteY2" fmla="*/ 298716 h 597432"/>
                <a:gd name="connsiteX3" fmla="*/ 1710267 w 2156501"/>
                <a:gd name="connsiteY3" fmla="*/ 298716 h 597432"/>
                <a:gd name="connsiteX4" fmla="*/ 1710267 w 2156501"/>
                <a:gd name="connsiteY4" fmla="*/ 597432 h 597432"/>
                <a:gd name="connsiteX5" fmla="*/ 1 w 2156501"/>
                <a:gd name="connsiteY5" fmla="*/ 597432 h 597432"/>
                <a:gd name="connsiteX6" fmla="*/ 1 w 2156501"/>
                <a:gd name="connsiteY6" fmla="*/ 298716 h 597432"/>
                <a:gd name="connsiteX7" fmla="*/ 0 w 2156501"/>
                <a:gd name="connsiteY7" fmla="*/ 298716 h 59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6501" h="597432">
                  <a:moveTo>
                    <a:pt x="0" y="0"/>
                  </a:moveTo>
                  <a:lnTo>
                    <a:pt x="2156501" y="0"/>
                  </a:lnTo>
                  <a:lnTo>
                    <a:pt x="2156501" y="298716"/>
                  </a:lnTo>
                  <a:lnTo>
                    <a:pt x="1710267" y="298716"/>
                  </a:lnTo>
                  <a:lnTo>
                    <a:pt x="1710267" y="597432"/>
                  </a:lnTo>
                  <a:lnTo>
                    <a:pt x="1" y="597432"/>
                  </a:lnTo>
                  <a:lnTo>
                    <a:pt x="1" y="298716"/>
                  </a:lnTo>
                  <a:lnTo>
                    <a:pt x="0" y="298716"/>
                  </a:lnTo>
                  <a:close/>
                </a:path>
              </a:pathLst>
            </a:cu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kumimoji="1" lang="ja-JP" altLang="en-US" sz="1100" b="1">
                  <a:solidFill>
                    <a:srgbClr val="282D31"/>
                  </a:solidFill>
                  <a:latin typeface="Ricty" panose="020B0509020203020207" pitchFamily="49" charset="-128"/>
                  <a:ea typeface="Ricty" panose="020B0509020203020207" pitchFamily="49" charset="-128"/>
                  <a:cs typeface="Ricty" panose="020B0509020203020207" pitchFamily="49" charset="-128"/>
                </a:rPr>
                <a:t>クエリ</a:t>
              </a:r>
            </a:p>
          </p:txBody>
        </p:sp>
        <p:cxnSp>
          <p:nvCxnSpPr>
            <p:cNvPr id="43" name="直線コネクタ 42">
              <a:extLst>
                <a:ext uri="{FF2B5EF4-FFF2-40B4-BE49-F238E27FC236}">
                  <a16:creationId xmlns:a16="http://schemas.microsoft.com/office/drawing/2014/main" id="{1226D899-147D-7F4E-8A2D-2AE8D76FFC60}"/>
                </a:ext>
              </a:extLst>
            </p:cNvPr>
            <p:cNvCxnSpPr>
              <a:cxnSpLocks/>
              <a:stCxn id="42" idx="2"/>
              <a:endCxn id="48" idx="6"/>
            </p:cNvCxnSpPr>
            <p:nvPr/>
          </p:nvCxnSpPr>
          <p:spPr>
            <a:xfrm>
              <a:off x="6352259" y="2290898"/>
              <a:ext cx="638829" cy="0"/>
            </a:xfrm>
            <a:prstGeom prst="line">
              <a:avLst/>
            </a:prstGeom>
            <a:ln w="19050">
              <a:solidFill>
                <a:srgbClr val="D7225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0A5755EF-C495-194E-9783-18AC885E911F}"/>
                </a:ext>
              </a:extLst>
            </p:cNvPr>
            <p:cNvCxnSpPr>
              <a:cxnSpLocks/>
              <a:stCxn id="42" idx="2"/>
              <a:endCxn id="49" idx="6"/>
            </p:cNvCxnSpPr>
            <p:nvPr/>
          </p:nvCxnSpPr>
          <p:spPr>
            <a:xfrm>
              <a:off x="6352259" y="2290898"/>
              <a:ext cx="638829" cy="541512"/>
            </a:xfrm>
            <a:prstGeom prst="line">
              <a:avLst/>
            </a:prstGeom>
            <a:ln w="19050">
              <a:solidFill>
                <a:srgbClr val="D7225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11D02C75-EB56-AC42-86FE-D17223B4BF61}"/>
                </a:ext>
              </a:extLst>
            </p:cNvPr>
            <p:cNvCxnSpPr>
              <a:cxnSpLocks/>
              <a:stCxn id="42" idx="2"/>
              <a:endCxn id="50" idx="6"/>
            </p:cNvCxnSpPr>
            <p:nvPr/>
          </p:nvCxnSpPr>
          <p:spPr>
            <a:xfrm>
              <a:off x="6352259" y="2290898"/>
              <a:ext cx="638829" cy="911734"/>
            </a:xfrm>
            <a:prstGeom prst="line">
              <a:avLst/>
            </a:prstGeom>
            <a:ln w="19050">
              <a:solidFill>
                <a:srgbClr val="D7225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58" name="グループ化 57">
            <a:extLst>
              <a:ext uri="{FF2B5EF4-FFF2-40B4-BE49-F238E27FC236}">
                <a16:creationId xmlns:a16="http://schemas.microsoft.com/office/drawing/2014/main" id="{D4E3433A-B1E7-074B-B10C-611829C78467}"/>
              </a:ext>
            </a:extLst>
          </p:cNvPr>
          <p:cNvGrpSpPr/>
          <p:nvPr/>
        </p:nvGrpSpPr>
        <p:grpSpPr>
          <a:xfrm>
            <a:off x="8844801" y="3429000"/>
            <a:ext cx="1847870" cy="1822150"/>
            <a:chOff x="8877458" y="3848891"/>
            <a:chExt cx="1847870" cy="1822150"/>
          </a:xfrm>
        </p:grpSpPr>
        <p:grpSp>
          <p:nvGrpSpPr>
            <p:cNvPr id="59" name="グループ化 58">
              <a:extLst>
                <a:ext uri="{FF2B5EF4-FFF2-40B4-BE49-F238E27FC236}">
                  <a16:creationId xmlns:a16="http://schemas.microsoft.com/office/drawing/2014/main" id="{A2B415F4-F2B3-304E-B2B8-DE92F1D4A7DA}"/>
                </a:ext>
              </a:extLst>
            </p:cNvPr>
            <p:cNvGrpSpPr/>
            <p:nvPr/>
          </p:nvGrpSpPr>
          <p:grpSpPr>
            <a:xfrm>
              <a:off x="8877458" y="3848891"/>
              <a:ext cx="1847870" cy="1822150"/>
              <a:chOff x="2514842" y="2883178"/>
              <a:chExt cx="2008088" cy="2161458"/>
            </a:xfrm>
          </p:grpSpPr>
          <p:sp>
            <p:nvSpPr>
              <p:cNvPr id="62" name="メモ 61">
                <a:extLst>
                  <a:ext uri="{FF2B5EF4-FFF2-40B4-BE49-F238E27FC236}">
                    <a16:creationId xmlns:a16="http://schemas.microsoft.com/office/drawing/2014/main" id="{E3FD4849-223A-9A4A-93E0-C0626828B4C6}"/>
                  </a:ext>
                </a:extLst>
              </p:cNvPr>
              <p:cNvSpPr/>
              <p:nvPr/>
            </p:nvSpPr>
            <p:spPr>
              <a:xfrm rot="10800000" flipH="1">
                <a:off x="2514842" y="2883178"/>
                <a:ext cx="2008088" cy="2161458"/>
              </a:xfrm>
              <a:prstGeom prst="foldedCorner">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63" name="フリーフォーム 62">
                <a:extLst>
                  <a:ext uri="{FF2B5EF4-FFF2-40B4-BE49-F238E27FC236}">
                    <a16:creationId xmlns:a16="http://schemas.microsoft.com/office/drawing/2014/main" id="{9C62BD31-1EE8-BE43-ADD7-8CE01FDE887D}"/>
                  </a:ext>
                </a:extLst>
              </p:cNvPr>
              <p:cNvSpPr/>
              <p:nvPr/>
            </p:nvSpPr>
            <p:spPr>
              <a:xfrm>
                <a:off x="2623032" y="3492146"/>
                <a:ext cx="1656642" cy="265626"/>
              </a:xfrm>
              <a:custGeom>
                <a:avLst/>
                <a:gdLst>
                  <a:gd name="connsiteX0" fmla="*/ 0 w 2156501"/>
                  <a:gd name="connsiteY0" fmla="*/ 0 h 597432"/>
                  <a:gd name="connsiteX1" fmla="*/ 2156501 w 2156501"/>
                  <a:gd name="connsiteY1" fmla="*/ 0 h 597432"/>
                  <a:gd name="connsiteX2" fmla="*/ 2156501 w 2156501"/>
                  <a:gd name="connsiteY2" fmla="*/ 298716 h 597432"/>
                  <a:gd name="connsiteX3" fmla="*/ 1710267 w 2156501"/>
                  <a:gd name="connsiteY3" fmla="*/ 298716 h 597432"/>
                  <a:gd name="connsiteX4" fmla="*/ 1710267 w 2156501"/>
                  <a:gd name="connsiteY4" fmla="*/ 597432 h 597432"/>
                  <a:gd name="connsiteX5" fmla="*/ 1 w 2156501"/>
                  <a:gd name="connsiteY5" fmla="*/ 597432 h 597432"/>
                  <a:gd name="connsiteX6" fmla="*/ 1 w 2156501"/>
                  <a:gd name="connsiteY6" fmla="*/ 298716 h 597432"/>
                  <a:gd name="connsiteX7" fmla="*/ 0 w 2156501"/>
                  <a:gd name="connsiteY7" fmla="*/ 298716 h 59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6501" h="597432">
                    <a:moveTo>
                      <a:pt x="0" y="0"/>
                    </a:moveTo>
                    <a:lnTo>
                      <a:pt x="2156501" y="0"/>
                    </a:lnTo>
                    <a:lnTo>
                      <a:pt x="2156501" y="298716"/>
                    </a:lnTo>
                    <a:lnTo>
                      <a:pt x="1710267" y="298716"/>
                    </a:lnTo>
                    <a:lnTo>
                      <a:pt x="1710267" y="597432"/>
                    </a:lnTo>
                    <a:lnTo>
                      <a:pt x="1" y="597432"/>
                    </a:lnTo>
                    <a:lnTo>
                      <a:pt x="1" y="298716"/>
                    </a:lnTo>
                    <a:lnTo>
                      <a:pt x="0" y="298716"/>
                    </a:lnTo>
                    <a:close/>
                  </a:path>
                </a:pathLst>
              </a:cu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kumimoji="1" lang="ja-JP" altLang="en-US" sz="1100" b="1">
                    <a:solidFill>
                      <a:srgbClr val="282D31"/>
                    </a:solidFill>
                    <a:latin typeface="Ricty" panose="020B0509020203020207" pitchFamily="49" charset="-128"/>
                    <a:ea typeface="Ricty" panose="020B0509020203020207" pitchFamily="49" charset="-128"/>
                    <a:cs typeface="Ricty" panose="020B0509020203020207" pitchFamily="49" charset="-128"/>
                  </a:rPr>
                  <a:t>コードクローン</a:t>
                </a:r>
                <a:r>
                  <a:rPr kumimoji="1" lang="en-US" altLang="ja-JP" sz="1100" b="1" dirty="0">
                    <a:solidFill>
                      <a:srgbClr val="282D31"/>
                    </a:solidFill>
                    <a:latin typeface="Ricty" panose="020B0509020203020207" pitchFamily="49" charset="-128"/>
                    <a:ea typeface="Ricty" panose="020B0509020203020207" pitchFamily="49" charset="-128"/>
                    <a:cs typeface="Ricty" panose="020B0509020203020207" pitchFamily="49" charset="-128"/>
                  </a:rPr>
                  <a:t>1</a:t>
                </a:r>
                <a:endParaRPr kumimoji="1" lang="ja-JP" altLang="en-US" sz="1100" b="1">
                  <a:solidFill>
                    <a:srgbClr val="282D31"/>
                  </a:solidFill>
                  <a:latin typeface="Ricty" panose="020B0509020203020207" pitchFamily="49" charset="-128"/>
                  <a:ea typeface="Ricty" panose="020B0509020203020207" pitchFamily="49" charset="-128"/>
                  <a:cs typeface="Ricty" panose="020B0509020203020207" pitchFamily="49" charset="-128"/>
                </a:endParaRPr>
              </a:p>
            </p:txBody>
          </p:sp>
          <p:sp>
            <p:nvSpPr>
              <p:cNvPr id="64" name="フリーフォーム 63">
                <a:extLst>
                  <a:ext uri="{FF2B5EF4-FFF2-40B4-BE49-F238E27FC236}">
                    <a16:creationId xmlns:a16="http://schemas.microsoft.com/office/drawing/2014/main" id="{F510E8D3-40D7-B746-9F14-6218B75DE9F5}"/>
                  </a:ext>
                </a:extLst>
              </p:cNvPr>
              <p:cNvSpPr/>
              <p:nvPr/>
            </p:nvSpPr>
            <p:spPr>
              <a:xfrm>
                <a:off x="2623032" y="4134495"/>
                <a:ext cx="1656642" cy="265626"/>
              </a:xfrm>
              <a:custGeom>
                <a:avLst/>
                <a:gdLst>
                  <a:gd name="connsiteX0" fmla="*/ 0 w 2156501"/>
                  <a:gd name="connsiteY0" fmla="*/ 0 h 597432"/>
                  <a:gd name="connsiteX1" fmla="*/ 2156501 w 2156501"/>
                  <a:gd name="connsiteY1" fmla="*/ 0 h 597432"/>
                  <a:gd name="connsiteX2" fmla="*/ 2156501 w 2156501"/>
                  <a:gd name="connsiteY2" fmla="*/ 298716 h 597432"/>
                  <a:gd name="connsiteX3" fmla="*/ 1710267 w 2156501"/>
                  <a:gd name="connsiteY3" fmla="*/ 298716 h 597432"/>
                  <a:gd name="connsiteX4" fmla="*/ 1710267 w 2156501"/>
                  <a:gd name="connsiteY4" fmla="*/ 597432 h 597432"/>
                  <a:gd name="connsiteX5" fmla="*/ 1 w 2156501"/>
                  <a:gd name="connsiteY5" fmla="*/ 597432 h 597432"/>
                  <a:gd name="connsiteX6" fmla="*/ 1 w 2156501"/>
                  <a:gd name="connsiteY6" fmla="*/ 298716 h 597432"/>
                  <a:gd name="connsiteX7" fmla="*/ 0 w 2156501"/>
                  <a:gd name="connsiteY7" fmla="*/ 298716 h 59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6501" h="597432">
                    <a:moveTo>
                      <a:pt x="0" y="0"/>
                    </a:moveTo>
                    <a:lnTo>
                      <a:pt x="2156501" y="0"/>
                    </a:lnTo>
                    <a:lnTo>
                      <a:pt x="2156501" y="298716"/>
                    </a:lnTo>
                    <a:lnTo>
                      <a:pt x="1710267" y="298716"/>
                    </a:lnTo>
                    <a:lnTo>
                      <a:pt x="1710267" y="597432"/>
                    </a:lnTo>
                    <a:lnTo>
                      <a:pt x="1" y="597432"/>
                    </a:lnTo>
                    <a:lnTo>
                      <a:pt x="1" y="298716"/>
                    </a:lnTo>
                    <a:lnTo>
                      <a:pt x="0" y="298716"/>
                    </a:lnTo>
                    <a:close/>
                  </a:path>
                </a:pathLst>
              </a:cu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kumimoji="1" lang="ja-JP" altLang="en-US" sz="1100" b="1">
                    <a:solidFill>
                      <a:srgbClr val="282D31"/>
                    </a:solidFill>
                    <a:latin typeface="Ricty" panose="020B0509020203020207" pitchFamily="49" charset="-128"/>
                    <a:ea typeface="Ricty" panose="020B0509020203020207" pitchFamily="49" charset="-128"/>
                    <a:cs typeface="Ricty" panose="020B0509020203020207" pitchFamily="49" charset="-128"/>
                  </a:rPr>
                  <a:t>コードクローン</a:t>
                </a:r>
                <a:r>
                  <a:rPr kumimoji="1" lang="en-US" altLang="ja-JP" sz="1100" b="1" dirty="0">
                    <a:solidFill>
                      <a:srgbClr val="282D31"/>
                    </a:solidFill>
                    <a:latin typeface="Ricty" panose="020B0509020203020207" pitchFamily="49" charset="-128"/>
                    <a:ea typeface="Ricty" panose="020B0509020203020207" pitchFamily="49" charset="-128"/>
                    <a:cs typeface="Ricty" panose="020B0509020203020207" pitchFamily="49" charset="-128"/>
                  </a:rPr>
                  <a:t>2</a:t>
                </a:r>
                <a:endParaRPr kumimoji="1" lang="ja-JP" altLang="en-US" sz="1100" b="1">
                  <a:solidFill>
                    <a:srgbClr val="282D31"/>
                  </a:solidFill>
                  <a:latin typeface="Ricty" panose="020B0509020203020207" pitchFamily="49" charset="-128"/>
                  <a:ea typeface="Ricty" panose="020B0509020203020207" pitchFamily="49" charset="-128"/>
                  <a:cs typeface="Ricty" panose="020B0509020203020207" pitchFamily="49" charset="-128"/>
                </a:endParaRPr>
              </a:p>
            </p:txBody>
          </p:sp>
          <p:sp>
            <p:nvSpPr>
              <p:cNvPr id="65" name="フリーフォーム 64">
                <a:extLst>
                  <a:ext uri="{FF2B5EF4-FFF2-40B4-BE49-F238E27FC236}">
                    <a16:creationId xmlns:a16="http://schemas.microsoft.com/office/drawing/2014/main" id="{FF3367E8-6267-6A42-9725-84709AF9752C}"/>
                  </a:ext>
                </a:extLst>
              </p:cNvPr>
              <p:cNvSpPr/>
              <p:nvPr/>
            </p:nvSpPr>
            <p:spPr>
              <a:xfrm>
                <a:off x="2623032" y="4573657"/>
                <a:ext cx="1656642" cy="265626"/>
              </a:xfrm>
              <a:custGeom>
                <a:avLst/>
                <a:gdLst>
                  <a:gd name="connsiteX0" fmla="*/ 0 w 2156501"/>
                  <a:gd name="connsiteY0" fmla="*/ 0 h 597432"/>
                  <a:gd name="connsiteX1" fmla="*/ 2156501 w 2156501"/>
                  <a:gd name="connsiteY1" fmla="*/ 0 h 597432"/>
                  <a:gd name="connsiteX2" fmla="*/ 2156501 w 2156501"/>
                  <a:gd name="connsiteY2" fmla="*/ 298716 h 597432"/>
                  <a:gd name="connsiteX3" fmla="*/ 1710267 w 2156501"/>
                  <a:gd name="connsiteY3" fmla="*/ 298716 h 597432"/>
                  <a:gd name="connsiteX4" fmla="*/ 1710267 w 2156501"/>
                  <a:gd name="connsiteY4" fmla="*/ 597432 h 597432"/>
                  <a:gd name="connsiteX5" fmla="*/ 1 w 2156501"/>
                  <a:gd name="connsiteY5" fmla="*/ 597432 h 597432"/>
                  <a:gd name="connsiteX6" fmla="*/ 1 w 2156501"/>
                  <a:gd name="connsiteY6" fmla="*/ 298716 h 597432"/>
                  <a:gd name="connsiteX7" fmla="*/ 0 w 2156501"/>
                  <a:gd name="connsiteY7" fmla="*/ 298716 h 59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6501" h="597432">
                    <a:moveTo>
                      <a:pt x="0" y="0"/>
                    </a:moveTo>
                    <a:lnTo>
                      <a:pt x="2156501" y="0"/>
                    </a:lnTo>
                    <a:lnTo>
                      <a:pt x="2156501" y="298716"/>
                    </a:lnTo>
                    <a:lnTo>
                      <a:pt x="1710267" y="298716"/>
                    </a:lnTo>
                    <a:lnTo>
                      <a:pt x="1710267" y="597432"/>
                    </a:lnTo>
                    <a:lnTo>
                      <a:pt x="1" y="597432"/>
                    </a:lnTo>
                    <a:lnTo>
                      <a:pt x="1" y="298716"/>
                    </a:lnTo>
                    <a:lnTo>
                      <a:pt x="0" y="298716"/>
                    </a:lnTo>
                    <a:close/>
                  </a:path>
                </a:pathLst>
              </a:cu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kumimoji="1" lang="ja-JP" altLang="en-US" sz="1100" b="1">
                    <a:solidFill>
                      <a:srgbClr val="282D31"/>
                    </a:solidFill>
                    <a:latin typeface="Ricty" panose="020B0509020203020207" pitchFamily="49" charset="-128"/>
                    <a:ea typeface="Ricty" panose="020B0509020203020207" pitchFamily="49" charset="-128"/>
                    <a:cs typeface="Ricty" panose="020B0509020203020207" pitchFamily="49" charset="-128"/>
                  </a:rPr>
                  <a:t>コードクローン</a:t>
                </a:r>
                <a:r>
                  <a:rPr kumimoji="1" lang="en-US" altLang="ja-JP" sz="1100" b="1" dirty="0">
                    <a:solidFill>
                      <a:srgbClr val="282D31"/>
                    </a:solidFill>
                    <a:latin typeface="Ricty" panose="020B0509020203020207" pitchFamily="49" charset="-128"/>
                    <a:ea typeface="Ricty" panose="020B0509020203020207" pitchFamily="49" charset="-128"/>
                    <a:cs typeface="Ricty" panose="020B0509020203020207" pitchFamily="49" charset="-128"/>
                  </a:rPr>
                  <a:t>3</a:t>
                </a:r>
                <a:endParaRPr kumimoji="1" lang="ja-JP" altLang="en-US" sz="1100" b="1">
                  <a:solidFill>
                    <a:srgbClr val="282D31"/>
                  </a:solidFill>
                  <a:latin typeface="Ricty" panose="020B0509020203020207" pitchFamily="49" charset="-128"/>
                  <a:ea typeface="Ricty" panose="020B0509020203020207" pitchFamily="49" charset="-128"/>
                  <a:cs typeface="Ricty" panose="020B0509020203020207" pitchFamily="49" charset="-128"/>
                </a:endParaRPr>
              </a:p>
            </p:txBody>
          </p:sp>
          <p:cxnSp>
            <p:nvCxnSpPr>
              <p:cNvPr id="66" name="直線コネクタ 65">
                <a:extLst>
                  <a:ext uri="{FF2B5EF4-FFF2-40B4-BE49-F238E27FC236}">
                    <a16:creationId xmlns:a16="http://schemas.microsoft.com/office/drawing/2014/main" id="{84D647B4-3DB0-8A49-AD42-13972CBE5F3F}"/>
                  </a:ext>
                </a:extLst>
              </p:cNvPr>
              <p:cNvCxnSpPr>
                <a:cxnSpLocks/>
              </p:cNvCxnSpPr>
              <p:nvPr/>
            </p:nvCxnSpPr>
            <p:spPr>
              <a:xfrm>
                <a:off x="2623032" y="3873373"/>
                <a:ext cx="980902"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F982C3A7-BD05-964F-87AB-098B193673B2}"/>
                  </a:ext>
                </a:extLst>
              </p:cNvPr>
              <p:cNvCxnSpPr>
                <a:cxnSpLocks/>
              </p:cNvCxnSpPr>
              <p:nvPr/>
            </p:nvCxnSpPr>
            <p:spPr>
              <a:xfrm>
                <a:off x="2623032" y="3963907"/>
                <a:ext cx="1116049"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61E5C675-93D1-C946-B248-5B3CE91C0FBA}"/>
                  </a:ext>
                </a:extLst>
              </p:cNvPr>
              <p:cNvCxnSpPr>
                <a:cxnSpLocks/>
              </p:cNvCxnSpPr>
              <p:nvPr/>
            </p:nvCxnSpPr>
            <p:spPr>
              <a:xfrm>
                <a:off x="2623032" y="3274335"/>
                <a:ext cx="980902"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EC96E901-EA23-2841-BF6B-6B1355FD8565}"/>
                  </a:ext>
                </a:extLst>
              </p:cNvPr>
              <p:cNvCxnSpPr>
                <a:cxnSpLocks/>
              </p:cNvCxnSpPr>
              <p:nvPr/>
            </p:nvCxnSpPr>
            <p:spPr>
              <a:xfrm>
                <a:off x="2623032" y="3364869"/>
                <a:ext cx="1116049"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CE15ED5F-F471-DE4F-97EA-67674A88F0F1}"/>
                  </a:ext>
                </a:extLst>
              </p:cNvPr>
              <p:cNvCxnSpPr>
                <a:cxnSpLocks/>
              </p:cNvCxnSpPr>
              <p:nvPr/>
            </p:nvCxnSpPr>
            <p:spPr>
              <a:xfrm>
                <a:off x="2623032" y="4504097"/>
                <a:ext cx="980902"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grpSp>
        <p:cxnSp>
          <p:nvCxnSpPr>
            <p:cNvPr id="60" name="直線コネクタ 59">
              <a:extLst>
                <a:ext uri="{FF2B5EF4-FFF2-40B4-BE49-F238E27FC236}">
                  <a16:creationId xmlns:a16="http://schemas.microsoft.com/office/drawing/2014/main" id="{292994FD-7FE3-FF4D-9FFD-9ECCBEDE169C}"/>
                </a:ext>
              </a:extLst>
            </p:cNvPr>
            <p:cNvCxnSpPr>
              <a:cxnSpLocks/>
            </p:cNvCxnSpPr>
            <p:nvPr/>
          </p:nvCxnSpPr>
          <p:spPr>
            <a:xfrm>
              <a:off x="10224856" y="4557801"/>
              <a:ext cx="0" cy="317584"/>
            </a:xfrm>
            <a:prstGeom prst="line">
              <a:avLst/>
            </a:prstGeom>
            <a:ln w="19050">
              <a:solidFill>
                <a:srgbClr val="D7225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F177D55A-FA61-2348-9C8E-B9509A893F16}"/>
                </a:ext>
              </a:extLst>
            </p:cNvPr>
            <p:cNvCxnSpPr>
              <a:cxnSpLocks/>
            </p:cNvCxnSpPr>
            <p:nvPr/>
          </p:nvCxnSpPr>
          <p:spPr>
            <a:xfrm>
              <a:off x="10407660" y="4445837"/>
              <a:ext cx="0" cy="799770"/>
            </a:xfrm>
            <a:prstGeom prst="line">
              <a:avLst/>
            </a:prstGeom>
            <a:ln w="19050">
              <a:solidFill>
                <a:srgbClr val="D7225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49831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1795530E-F222-EF4E-AE4C-9E91EC6A6F4C}"/>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D0D0D0"/>
              </a:solidFill>
              <a:effectLst/>
              <a:uLnTx/>
              <a:uFillTx/>
              <a:latin typeface="Yu Gothic Medium"/>
              <a:ea typeface="+mn-ea"/>
              <a:cs typeface="+mn-cs"/>
            </a:endParaRPr>
          </a:p>
        </p:txBody>
      </p:sp>
      <p:sp>
        <p:nvSpPr>
          <p:cNvPr id="6" name="テキスト ボックス 5">
            <a:extLst>
              <a:ext uri="{FF2B5EF4-FFF2-40B4-BE49-F238E27FC236}">
                <a16:creationId xmlns:a16="http://schemas.microsoft.com/office/drawing/2014/main" id="{47E635BB-6227-274C-B8D4-0F452D1E2C2B}"/>
              </a:ext>
            </a:extLst>
          </p:cNvPr>
          <p:cNvSpPr txBox="1"/>
          <p:nvPr/>
        </p:nvSpPr>
        <p:spPr>
          <a:xfrm>
            <a:off x="2008091" y="50954"/>
            <a:ext cx="10183909" cy="584775"/>
          </a:xfrm>
          <a:prstGeom prst="rect">
            <a:avLst/>
          </a:prstGeom>
          <a:noFill/>
        </p:spPr>
        <p:txBody>
          <a:bodyPr wrap="square" rtlCol="0" anchor="ctr">
            <a:spAutoFit/>
          </a:bodyPr>
          <a:lstStyle/>
          <a:p>
            <a:pPr lvl="1">
              <a:defRPr/>
            </a:pP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研究背景</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リファクタリングの既存手法</a:t>
            </a:r>
            <a:endPar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endParaRPr>
          </a:p>
        </p:txBody>
      </p:sp>
      <p:sp>
        <p:nvSpPr>
          <p:cNvPr id="2" name="スライド番号プレースホルダー 1">
            <a:extLst>
              <a:ext uri="{FF2B5EF4-FFF2-40B4-BE49-F238E27FC236}">
                <a16:creationId xmlns:a16="http://schemas.microsoft.com/office/drawing/2014/main" id="{DD8A7BC3-1CDC-6F43-8559-9BE6435A34F9}"/>
              </a:ext>
            </a:extLst>
          </p:cNvPr>
          <p:cNvSpPr>
            <a:spLocks noGrp="1"/>
          </p:cNvSpPr>
          <p:nvPr>
            <p:ph type="sldNum" sz="quarter" idx="4"/>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p.</a:t>
            </a:r>
            <a:fld id="{F8E28480-1C08-4458-AD97-0283E6FFD09D}" type="slidenum">
              <a:rPr kumimoji="0" lang="en-US" sz="1800" b="1" i="0" u="none" strike="noStrike" kern="1200" cap="none" spc="0" normalizeH="0" baseline="0" noProof="0" smtClean="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pPr marL="0" marR="0" lvl="0" indent="0" algn="ctr" defTabSz="457200" rtl="0" eaLnBrk="1" fontAlgn="auto" latinLnBrk="0" hangingPunct="1">
                <a:lnSpc>
                  <a:spcPct val="100000"/>
                </a:lnSpc>
                <a:spcBef>
                  <a:spcPts val="0"/>
                </a:spcBef>
                <a:spcAft>
                  <a:spcPts val="0"/>
                </a:spcAft>
                <a:buClrTx/>
                <a:buSzTx/>
                <a:buFontTx/>
                <a:buNone/>
                <a:tabLst/>
                <a:defRPr/>
              </a:pPr>
              <a:t>11</a:t>
            </a:fld>
            <a:endParaRPr kumimoji="0" lang="en-US" sz="1800" b="1"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p:txBody>
      </p:sp>
      <p:sp>
        <p:nvSpPr>
          <p:cNvPr id="10" name="正方形/長方形 9">
            <a:extLst>
              <a:ext uri="{FF2B5EF4-FFF2-40B4-BE49-F238E27FC236}">
                <a16:creationId xmlns:a16="http://schemas.microsoft.com/office/drawing/2014/main" id="{6D079738-75D2-2748-A486-F67838FA9DF2}"/>
              </a:ext>
            </a:extLst>
          </p:cNvPr>
          <p:cNvSpPr/>
          <p:nvPr/>
        </p:nvSpPr>
        <p:spPr>
          <a:xfrm>
            <a:off x="0" y="1948639"/>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D0D0D0"/>
              </a:solidFill>
              <a:effectLst/>
              <a:uLnTx/>
              <a:uFillTx/>
              <a:latin typeface="Yu Gothic Medium"/>
              <a:ea typeface="+mn-ea"/>
              <a:cs typeface="+mn-cs"/>
            </a:endParaRPr>
          </a:p>
        </p:txBody>
      </p:sp>
      <p:sp>
        <p:nvSpPr>
          <p:cNvPr id="11" name="正方形/長方形 10">
            <a:extLst>
              <a:ext uri="{FF2B5EF4-FFF2-40B4-BE49-F238E27FC236}">
                <a16:creationId xmlns:a16="http://schemas.microsoft.com/office/drawing/2014/main" id="{E4F08ED2-9B85-E845-8C3B-C711283A63B5}"/>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sz="1800" b="0" i="0" u="none" strike="noStrike" kern="1200" cap="none" spc="0" normalizeH="0" baseline="0" noProof="0" dirty="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研究背景</a:t>
            </a:r>
            <a:endPar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研究目的</a:t>
            </a:r>
            <a:endPar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実験</a:t>
            </a:r>
            <a:endPar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p:txBody>
      </p:sp>
      <p:sp>
        <p:nvSpPr>
          <p:cNvPr id="12" name="テキスト ボックス 34">
            <a:extLst>
              <a:ext uri="{FF2B5EF4-FFF2-40B4-BE49-F238E27FC236}">
                <a16:creationId xmlns:a16="http://schemas.microsoft.com/office/drawing/2014/main" id="{7A2AC933-3303-134A-9AD0-17BD8F9EF960}"/>
              </a:ext>
            </a:extLst>
          </p:cNvPr>
          <p:cNvSpPr txBox="1"/>
          <p:nvPr/>
        </p:nvSpPr>
        <p:spPr>
          <a:xfrm>
            <a:off x="0" y="1462615"/>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rPr>
              <a:t>▶︎</a:t>
            </a:r>
            <a:endParaRPr kumimoji="0" lang="ja-JP" altLang="en-US" sz="1800" b="0" i="0" u="none" strike="noStrike" kern="1200" cap="none" spc="0" normalizeH="0" baseline="0" noProof="0">
              <a:ln>
                <a:noFill/>
              </a:ln>
              <a:solidFill>
                <a:srgbClr val="88F906"/>
              </a:solidFill>
              <a:effectLst/>
              <a:uLnTx/>
              <a:uFillTx/>
              <a:latin typeface="Yu Gothic Medium"/>
              <a:ea typeface="+mn-ea"/>
              <a:cs typeface="+mn-cs"/>
            </a:endParaRPr>
          </a:p>
        </p:txBody>
      </p:sp>
      <p:sp>
        <p:nvSpPr>
          <p:cNvPr id="18" name="テキスト ボックス 17">
            <a:extLst>
              <a:ext uri="{FF2B5EF4-FFF2-40B4-BE49-F238E27FC236}">
                <a16:creationId xmlns:a16="http://schemas.microsoft.com/office/drawing/2014/main" id="{78875DA5-46EC-2743-88A0-91406965D608}"/>
              </a:ext>
            </a:extLst>
          </p:cNvPr>
          <p:cNvSpPr txBox="1"/>
          <p:nvPr/>
        </p:nvSpPr>
        <p:spPr>
          <a:xfrm>
            <a:off x="2008087" y="946697"/>
            <a:ext cx="9753451" cy="1806007"/>
          </a:xfrm>
          <a:prstGeom prst="rect">
            <a:avLst/>
          </a:prstGeom>
          <a:noFill/>
        </p:spPr>
        <p:txBody>
          <a:bodyPr wrap="square">
            <a:spAutoFit/>
          </a:bodyPr>
          <a:lstStyle/>
          <a:p>
            <a:pPr lvl="1">
              <a:lnSpc>
                <a:spcPct val="150000"/>
              </a:lnSpc>
              <a:defRPr/>
            </a:pP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関数</a:t>
            </a:r>
            <a:r>
              <a:rPr lang="en-US" altLang="ja-JP" sz="28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a:t>
            </a: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メソッド</a:t>
            </a:r>
            <a:r>
              <a:rPr lang="en-US" altLang="ja-JP" sz="28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a:t>
            </a: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の引き上げ</a:t>
            </a:r>
            <a:endParaRPr lang="en-US" altLang="ja-JP" sz="28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複数のオブジェクトに共通する関数</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メソッド</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を親クラスへ引き上げる</a:t>
            </a:r>
            <a:endParaRPr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200000"/>
              </a:lnSpc>
            </a:pPr>
            <a:r>
              <a:rPr lang="en-US" altLang="ja-JP" sz="24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-&gt; </a:t>
            </a:r>
            <a:r>
              <a:rPr lang="ja-JP" altLang="en-US" sz="24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関数</a:t>
            </a:r>
            <a:r>
              <a:rPr lang="en-US" altLang="ja-JP" sz="24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a:t>
            </a:r>
            <a:r>
              <a:rPr lang="ja-JP" altLang="en-US" sz="24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メソッド</a:t>
            </a:r>
            <a:r>
              <a:rPr lang="en-US" altLang="ja-JP" sz="24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a:t>
            </a:r>
            <a:r>
              <a:rPr lang="ja-JP" altLang="en-US" sz="24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単位でしか適用することができない</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46" name="テキスト ボックス 45">
            <a:extLst>
              <a:ext uri="{FF2B5EF4-FFF2-40B4-BE49-F238E27FC236}">
                <a16:creationId xmlns:a16="http://schemas.microsoft.com/office/drawing/2014/main" id="{120E5F96-B8B7-F04F-97AA-D9539377591D}"/>
              </a:ext>
            </a:extLst>
          </p:cNvPr>
          <p:cNvSpPr txBox="1"/>
          <p:nvPr/>
        </p:nvSpPr>
        <p:spPr>
          <a:xfrm>
            <a:off x="4982705" y="6554167"/>
            <a:ext cx="7209296" cy="338554"/>
          </a:xfrm>
          <a:prstGeom prst="rect">
            <a:avLst/>
          </a:prstGeom>
          <a:noFill/>
        </p:spPr>
        <p:txBody>
          <a:bodyPr wrap="square" anchor="ctr">
            <a:spAutoFit/>
          </a:bodyPr>
          <a:lstStyle/>
          <a:p>
            <a:pPr algn="r"/>
            <a:r>
              <a:rPr lang="en" altLang="ja-JP" sz="800" dirty="0">
                <a:solidFill>
                  <a:srgbClr val="D0D0D0"/>
                </a:solidFill>
                <a:effectLst/>
                <a:latin typeface="Ricty" panose="020B0509020203020207" pitchFamily="49" charset="-128"/>
                <a:ea typeface="Ricty" panose="020B0509020203020207" pitchFamily="49" charset="-128"/>
                <a:cs typeface="Ricty" panose="020B0509020203020207" pitchFamily="49" charset="-128"/>
              </a:rPr>
              <a:t>[3</a:t>
            </a:r>
            <a:r>
              <a:rPr lang="en" altLang="ja-JP" sz="8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lang="ja-JP" altLang="en-US" sz="800">
                <a:solidFill>
                  <a:srgbClr val="D0D0D0"/>
                </a:solidFill>
                <a:latin typeface="Ricty" panose="020B0509020203020207" pitchFamily="49" charset="-128"/>
                <a:ea typeface="Ricty" panose="020B0509020203020207" pitchFamily="49" charset="-128"/>
                <a:cs typeface="Ricty" panose="020B0509020203020207" pitchFamily="49" charset="-128"/>
              </a:rPr>
              <a:t>肥後芳樹</a:t>
            </a:r>
            <a:r>
              <a:rPr lang="en" altLang="ja-JP" sz="8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lang="ja-JP" altLang="en-US" sz="800">
                <a:solidFill>
                  <a:srgbClr val="D0D0D0"/>
                </a:solidFill>
                <a:latin typeface="Ricty" panose="020B0509020203020207" pitchFamily="49" charset="-128"/>
                <a:ea typeface="Ricty" panose="020B0509020203020207" pitchFamily="49" charset="-128"/>
                <a:cs typeface="Ricty" panose="020B0509020203020207" pitchFamily="49" charset="-128"/>
              </a:rPr>
              <a:t>吉田則裕</a:t>
            </a:r>
            <a:r>
              <a:rPr lang="en" altLang="ja-JP" sz="8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lang="ja-JP" altLang="en-US" sz="800">
                <a:solidFill>
                  <a:srgbClr val="D0D0D0"/>
                </a:solidFill>
                <a:latin typeface="Ricty" panose="020B0509020203020207" pitchFamily="49" charset="-128"/>
                <a:ea typeface="Ricty" panose="020B0509020203020207" pitchFamily="49" charset="-128"/>
                <a:cs typeface="Ricty" panose="020B0509020203020207" pitchFamily="49" charset="-128"/>
              </a:rPr>
              <a:t>コードクローンを対象としたリファクタリング</a:t>
            </a:r>
            <a:r>
              <a:rPr lang="en" altLang="ja-JP" sz="800" dirty="0">
                <a:solidFill>
                  <a:srgbClr val="D0D0D0"/>
                </a:solidFill>
                <a:latin typeface="Ricty" panose="020B0509020203020207" pitchFamily="49" charset="-128"/>
                <a:ea typeface="Ricty" panose="020B0509020203020207" pitchFamily="49" charset="-128"/>
                <a:cs typeface="Ricty" panose="020B0509020203020207" pitchFamily="49" charset="-128"/>
              </a:rPr>
              <a:t>", </a:t>
            </a:r>
          </a:p>
          <a:p>
            <a:pPr algn="r"/>
            <a:r>
              <a:rPr lang="ja-JP" altLang="en-US" sz="800">
                <a:solidFill>
                  <a:srgbClr val="D0D0D0"/>
                </a:solidFill>
                <a:latin typeface="Ricty" panose="020B0509020203020207" pitchFamily="49" charset="-128"/>
                <a:ea typeface="Ricty" panose="020B0509020203020207" pitchFamily="49" charset="-128"/>
                <a:cs typeface="Ricty" panose="020B0509020203020207" pitchFamily="49" charset="-128"/>
              </a:rPr>
              <a:t>コンピュータソフトウェア</a:t>
            </a:r>
            <a:r>
              <a:rPr lang="en" altLang="ja-JP" sz="800" dirty="0">
                <a:solidFill>
                  <a:srgbClr val="D0D0D0"/>
                </a:solidFill>
                <a:latin typeface="Ricty" panose="020B0509020203020207" pitchFamily="49" charset="-128"/>
                <a:ea typeface="Ricty" panose="020B0509020203020207" pitchFamily="49" charset="-128"/>
                <a:cs typeface="Ricty" panose="020B0509020203020207" pitchFamily="49" charset="-128"/>
              </a:rPr>
              <a:t>, 28(4), pp. 43-56, 2011.</a:t>
            </a:r>
            <a:endParaRPr lang="en" altLang="ja-JP" sz="800" dirty="0">
              <a:solidFill>
                <a:srgbClr val="D0D0D0"/>
              </a:solidFill>
              <a:effectLst/>
              <a:latin typeface="Ricty" panose="020B0509020203020207" pitchFamily="49" charset="-128"/>
              <a:ea typeface="Ricty" panose="020B0509020203020207" pitchFamily="49" charset="-128"/>
              <a:cs typeface="Ricty" panose="020B0509020203020207" pitchFamily="49" charset="-128"/>
            </a:endParaRPr>
          </a:p>
        </p:txBody>
      </p:sp>
      <p:grpSp>
        <p:nvGrpSpPr>
          <p:cNvPr id="34" name="グループ化 33">
            <a:extLst>
              <a:ext uri="{FF2B5EF4-FFF2-40B4-BE49-F238E27FC236}">
                <a16:creationId xmlns:a16="http://schemas.microsoft.com/office/drawing/2014/main" id="{41A6DB2B-4851-E34E-8D49-507E722F5757}"/>
              </a:ext>
            </a:extLst>
          </p:cNvPr>
          <p:cNvGrpSpPr/>
          <p:nvPr/>
        </p:nvGrpSpPr>
        <p:grpSpPr>
          <a:xfrm>
            <a:off x="5180369" y="3475308"/>
            <a:ext cx="6581169" cy="2275542"/>
            <a:chOff x="3156693" y="3124201"/>
            <a:chExt cx="7462688" cy="2580341"/>
          </a:xfrm>
        </p:grpSpPr>
        <p:cxnSp>
          <p:nvCxnSpPr>
            <p:cNvPr id="96" name="直線コネクタ 95">
              <a:extLst>
                <a:ext uri="{FF2B5EF4-FFF2-40B4-BE49-F238E27FC236}">
                  <a16:creationId xmlns:a16="http://schemas.microsoft.com/office/drawing/2014/main" id="{6A9BAF73-3957-124A-9A16-948DA99262BD}"/>
                </a:ext>
              </a:extLst>
            </p:cNvPr>
            <p:cNvCxnSpPr/>
            <p:nvPr/>
          </p:nvCxnSpPr>
          <p:spPr>
            <a:xfrm flipH="1">
              <a:off x="8296337" y="4072899"/>
              <a:ext cx="752033" cy="505930"/>
            </a:xfrm>
            <a:prstGeom prst="line">
              <a:avLst/>
            </a:prstGeom>
            <a:ln w="19050">
              <a:solidFill>
                <a:srgbClr val="282D31"/>
              </a:solidFill>
            </a:ln>
          </p:spPr>
          <p:style>
            <a:lnRef idx="1">
              <a:schemeClr val="accent1"/>
            </a:lnRef>
            <a:fillRef idx="0">
              <a:schemeClr val="accent1"/>
            </a:fillRef>
            <a:effectRef idx="0">
              <a:schemeClr val="accent1"/>
            </a:effectRef>
            <a:fontRef idx="minor">
              <a:schemeClr val="tx1"/>
            </a:fontRef>
          </p:style>
        </p:cxnSp>
        <p:cxnSp>
          <p:nvCxnSpPr>
            <p:cNvPr id="97" name="直線コネクタ 96">
              <a:extLst>
                <a:ext uri="{FF2B5EF4-FFF2-40B4-BE49-F238E27FC236}">
                  <a16:creationId xmlns:a16="http://schemas.microsoft.com/office/drawing/2014/main" id="{EFDABFE1-71A5-B448-B6FA-03DF41490E5D}"/>
                </a:ext>
              </a:extLst>
            </p:cNvPr>
            <p:cNvCxnSpPr>
              <a:cxnSpLocks/>
            </p:cNvCxnSpPr>
            <p:nvPr/>
          </p:nvCxnSpPr>
          <p:spPr>
            <a:xfrm>
              <a:off x="9048370" y="4072899"/>
              <a:ext cx="827947" cy="501691"/>
            </a:xfrm>
            <a:prstGeom prst="line">
              <a:avLst/>
            </a:prstGeom>
            <a:ln w="19050">
              <a:solidFill>
                <a:srgbClr val="282D31"/>
              </a:solidFill>
            </a:ln>
          </p:spPr>
          <p:style>
            <a:lnRef idx="1">
              <a:schemeClr val="accent1"/>
            </a:lnRef>
            <a:fillRef idx="0">
              <a:schemeClr val="accent1"/>
            </a:fillRef>
            <a:effectRef idx="0">
              <a:schemeClr val="accent1"/>
            </a:effectRef>
            <a:fontRef idx="minor">
              <a:schemeClr val="tx1"/>
            </a:fontRef>
          </p:style>
        </p:cxnSp>
        <p:sp>
          <p:nvSpPr>
            <p:cNvPr id="91" name="正方形/長方形 90">
              <a:extLst>
                <a:ext uri="{FF2B5EF4-FFF2-40B4-BE49-F238E27FC236}">
                  <a16:creationId xmlns:a16="http://schemas.microsoft.com/office/drawing/2014/main" id="{92896823-7A0B-004D-9302-D5E0B4582144}"/>
                </a:ext>
              </a:extLst>
            </p:cNvPr>
            <p:cNvSpPr/>
            <p:nvPr/>
          </p:nvSpPr>
          <p:spPr>
            <a:xfrm flipH="1">
              <a:off x="8161715" y="3124201"/>
              <a:ext cx="1742473" cy="946848"/>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latin typeface="Ricty" panose="020B0509020203020207" pitchFamily="49" charset="-128"/>
                  <a:ea typeface="Ricty" panose="020B0509020203020207" pitchFamily="49" charset="-128"/>
                  <a:cs typeface="Ricty" panose="020B0509020203020207" pitchFamily="49" charset="-128"/>
                </a:rPr>
                <a:t>main</a:t>
              </a:r>
            </a:p>
            <a:p>
              <a:pPr algn="ctr"/>
              <a:endParaRPr kumimoji="1" lang="ja-JP" altLang="en-US" sz="2000">
                <a:latin typeface="Ricty" panose="020B0509020203020207" pitchFamily="49" charset="-128"/>
                <a:ea typeface="Ricty" panose="020B0509020203020207" pitchFamily="49" charset="-128"/>
                <a:cs typeface="Ricty" panose="020B0509020203020207" pitchFamily="49" charset="-128"/>
              </a:endParaRPr>
            </a:p>
          </p:txBody>
        </p:sp>
        <p:sp>
          <p:nvSpPr>
            <p:cNvPr id="47" name="正方形/長方形 46">
              <a:extLst>
                <a:ext uri="{FF2B5EF4-FFF2-40B4-BE49-F238E27FC236}">
                  <a16:creationId xmlns:a16="http://schemas.microsoft.com/office/drawing/2014/main" id="{BA27F0C5-26E2-0E4F-AF38-E46F9CD5EF04}"/>
                </a:ext>
              </a:extLst>
            </p:cNvPr>
            <p:cNvSpPr/>
            <p:nvPr/>
          </p:nvSpPr>
          <p:spPr>
            <a:xfrm rot="10800000" flipH="1">
              <a:off x="3156693" y="4576982"/>
              <a:ext cx="1504071" cy="1114535"/>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Ricty" panose="020B0509020203020207" pitchFamily="49" charset="-128"/>
                <a:ea typeface="Ricty" panose="020B0509020203020207" pitchFamily="49" charset="-128"/>
                <a:cs typeface="Ricty" panose="020B0509020203020207" pitchFamily="49" charset="-128"/>
              </a:endParaRPr>
            </a:p>
          </p:txBody>
        </p:sp>
        <p:sp>
          <p:nvSpPr>
            <p:cNvPr id="48" name="フリーフォーム 47">
              <a:extLst>
                <a:ext uri="{FF2B5EF4-FFF2-40B4-BE49-F238E27FC236}">
                  <a16:creationId xmlns:a16="http://schemas.microsoft.com/office/drawing/2014/main" id="{E828D6A1-A391-7148-91C4-FC27962D4B07}"/>
                </a:ext>
              </a:extLst>
            </p:cNvPr>
            <p:cNvSpPr/>
            <p:nvPr/>
          </p:nvSpPr>
          <p:spPr>
            <a:xfrm>
              <a:off x="3242446" y="4775070"/>
              <a:ext cx="1313076" cy="271751"/>
            </a:xfrm>
            <a:custGeom>
              <a:avLst/>
              <a:gdLst>
                <a:gd name="connsiteX0" fmla="*/ 0 w 2156501"/>
                <a:gd name="connsiteY0" fmla="*/ 0 h 597432"/>
                <a:gd name="connsiteX1" fmla="*/ 2156501 w 2156501"/>
                <a:gd name="connsiteY1" fmla="*/ 0 h 597432"/>
                <a:gd name="connsiteX2" fmla="*/ 2156501 w 2156501"/>
                <a:gd name="connsiteY2" fmla="*/ 298716 h 597432"/>
                <a:gd name="connsiteX3" fmla="*/ 1710267 w 2156501"/>
                <a:gd name="connsiteY3" fmla="*/ 298716 h 597432"/>
                <a:gd name="connsiteX4" fmla="*/ 1710267 w 2156501"/>
                <a:gd name="connsiteY4" fmla="*/ 597432 h 597432"/>
                <a:gd name="connsiteX5" fmla="*/ 1 w 2156501"/>
                <a:gd name="connsiteY5" fmla="*/ 597432 h 597432"/>
                <a:gd name="connsiteX6" fmla="*/ 1 w 2156501"/>
                <a:gd name="connsiteY6" fmla="*/ 298716 h 597432"/>
                <a:gd name="connsiteX7" fmla="*/ 0 w 2156501"/>
                <a:gd name="connsiteY7" fmla="*/ 298716 h 59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6501" h="597432">
                  <a:moveTo>
                    <a:pt x="0" y="0"/>
                  </a:moveTo>
                  <a:lnTo>
                    <a:pt x="2156501" y="0"/>
                  </a:lnTo>
                  <a:lnTo>
                    <a:pt x="2156501" y="298716"/>
                  </a:lnTo>
                  <a:lnTo>
                    <a:pt x="1710267" y="298716"/>
                  </a:lnTo>
                  <a:lnTo>
                    <a:pt x="1710267" y="597432"/>
                  </a:lnTo>
                  <a:lnTo>
                    <a:pt x="1" y="597432"/>
                  </a:lnTo>
                  <a:lnTo>
                    <a:pt x="1" y="298716"/>
                  </a:lnTo>
                  <a:lnTo>
                    <a:pt x="0" y="298716"/>
                  </a:lnTo>
                  <a:close/>
                </a:path>
              </a:pathLst>
            </a:cu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kumimoji="1" lang="ja-JP" altLang="en-US" sz="1400" b="1">
                  <a:solidFill>
                    <a:srgbClr val="282D31"/>
                  </a:solidFill>
                  <a:latin typeface="Ricty" panose="020B0509020203020207" pitchFamily="49" charset="-128"/>
                  <a:ea typeface="Ricty" panose="020B0509020203020207" pitchFamily="49" charset="-128"/>
                  <a:cs typeface="Ricty" panose="020B0509020203020207" pitchFamily="49" charset="-128"/>
                </a:rPr>
                <a:t>メソッド</a:t>
              </a:r>
              <a:r>
                <a:rPr kumimoji="1" lang="en-US" altLang="ja-JP" sz="1400" b="1" dirty="0">
                  <a:solidFill>
                    <a:srgbClr val="282D31"/>
                  </a:solidFill>
                  <a:latin typeface="Ricty" panose="020B0509020203020207" pitchFamily="49" charset="-128"/>
                  <a:ea typeface="Ricty" panose="020B0509020203020207" pitchFamily="49" charset="-128"/>
                  <a:cs typeface="Ricty" panose="020B0509020203020207" pitchFamily="49" charset="-128"/>
                </a:rPr>
                <a:t>A</a:t>
              </a:r>
              <a:endParaRPr kumimoji="1" lang="ja-JP" altLang="en-US" sz="1400" b="1">
                <a:solidFill>
                  <a:srgbClr val="282D31"/>
                </a:solidFill>
                <a:latin typeface="Ricty" panose="020B0509020203020207" pitchFamily="49" charset="-128"/>
                <a:ea typeface="Ricty" panose="020B0509020203020207" pitchFamily="49" charset="-128"/>
                <a:cs typeface="Ricty" panose="020B0509020203020207" pitchFamily="49" charset="-128"/>
              </a:endParaRPr>
            </a:p>
          </p:txBody>
        </p:sp>
        <p:sp>
          <p:nvSpPr>
            <p:cNvPr id="102" name="フリーフォーム 101">
              <a:extLst>
                <a:ext uri="{FF2B5EF4-FFF2-40B4-BE49-F238E27FC236}">
                  <a16:creationId xmlns:a16="http://schemas.microsoft.com/office/drawing/2014/main" id="{258E4299-4504-A24C-83CD-76D891E17A30}"/>
                </a:ext>
              </a:extLst>
            </p:cNvPr>
            <p:cNvSpPr/>
            <p:nvPr/>
          </p:nvSpPr>
          <p:spPr>
            <a:xfrm>
              <a:off x="3242446" y="5181469"/>
              <a:ext cx="1313076" cy="271751"/>
            </a:xfrm>
            <a:custGeom>
              <a:avLst/>
              <a:gdLst>
                <a:gd name="connsiteX0" fmla="*/ 0 w 2156501"/>
                <a:gd name="connsiteY0" fmla="*/ 0 h 597432"/>
                <a:gd name="connsiteX1" fmla="*/ 2156501 w 2156501"/>
                <a:gd name="connsiteY1" fmla="*/ 0 h 597432"/>
                <a:gd name="connsiteX2" fmla="*/ 2156501 w 2156501"/>
                <a:gd name="connsiteY2" fmla="*/ 298716 h 597432"/>
                <a:gd name="connsiteX3" fmla="*/ 1710267 w 2156501"/>
                <a:gd name="connsiteY3" fmla="*/ 298716 h 597432"/>
                <a:gd name="connsiteX4" fmla="*/ 1710267 w 2156501"/>
                <a:gd name="connsiteY4" fmla="*/ 597432 h 597432"/>
                <a:gd name="connsiteX5" fmla="*/ 1 w 2156501"/>
                <a:gd name="connsiteY5" fmla="*/ 597432 h 597432"/>
                <a:gd name="connsiteX6" fmla="*/ 1 w 2156501"/>
                <a:gd name="connsiteY6" fmla="*/ 298716 h 597432"/>
                <a:gd name="connsiteX7" fmla="*/ 0 w 2156501"/>
                <a:gd name="connsiteY7" fmla="*/ 298716 h 59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6501" h="597432">
                  <a:moveTo>
                    <a:pt x="0" y="0"/>
                  </a:moveTo>
                  <a:lnTo>
                    <a:pt x="2156501" y="0"/>
                  </a:lnTo>
                  <a:lnTo>
                    <a:pt x="2156501" y="298716"/>
                  </a:lnTo>
                  <a:lnTo>
                    <a:pt x="1710267" y="298716"/>
                  </a:lnTo>
                  <a:lnTo>
                    <a:pt x="1710267" y="597432"/>
                  </a:lnTo>
                  <a:lnTo>
                    <a:pt x="1" y="597432"/>
                  </a:lnTo>
                  <a:lnTo>
                    <a:pt x="1" y="298716"/>
                  </a:lnTo>
                  <a:lnTo>
                    <a:pt x="0" y="298716"/>
                  </a:lnTo>
                  <a:close/>
                </a:path>
              </a:pathLst>
            </a:custGeom>
            <a:solidFill>
              <a:srgbClr val="D7225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kumimoji="1" lang="ja-JP" altLang="en-US" sz="1400" b="1">
                  <a:solidFill>
                    <a:schemeClr val="bg1"/>
                  </a:solidFill>
                  <a:latin typeface="Ricty" panose="020B0509020203020207" pitchFamily="49" charset="-128"/>
                  <a:ea typeface="Ricty" panose="020B0509020203020207" pitchFamily="49" charset="-128"/>
                  <a:cs typeface="Ricty" panose="020B0509020203020207" pitchFamily="49" charset="-128"/>
                </a:rPr>
                <a:t>メソッド</a:t>
              </a:r>
              <a:r>
                <a:rPr kumimoji="1" lang="en-US" altLang="ja-JP" sz="1400" b="1" dirty="0">
                  <a:solidFill>
                    <a:schemeClr val="bg1"/>
                  </a:solidFill>
                  <a:latin typeface="Ricty" panose="020B0509020203020207" pitchFamily="49" charset="-128"/>
                  <a:ea typeface="Ricty" panose="020B0509020203020207" pitchFamily="49" charset="-128"/>
                  <a:cs typeface="Ricty" panose="020B0509020203020207" pitchFamily="49" charset="-128"/>
                </a:rPr>
                <a:t>C</a:t>
              </a:r>
            </a:p>
          </p:txBody>
        </p:sp>
        <p:sp>
          <p:nvSpPr>
            <p:cNvPr id="105" name="正方形/長方形 104">
              <a:extLst>
                <a:ext uri="{FF2B5EF4-FFF2-40B4-BE49-F238E27FC236}">
                  <a16:creationId xmlns:a16="http://schemas.microsoft.com/office/drawing/2014/main" id="{19D0556B-5F44-D348-AD91-CBB84D3BBBC3}"/>
                </a:ext>
              </a:extLst>
            </p:cNvPr>
            <p:cNvSpPr/>
            <p:nvPr/>
          </p:nvSpPr>
          <p:spPr>
            <a:xfrm rot="10800000" flipH="1">
              <a:off x="7535330" y="4576983"/>
              <a:ext cx="1504071" cy="1114535"/>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Ricty" panose="020B0509020203020207" pitchFamily="49" charset="-128"/>
                <a:ea typeface="Ricty" panose="020B0509020203020207" pitchFamily="49" charset="-128"/>
                <a:cs typeface="Ricty" panose="020B0509020203020207" pitchFamily="49" charset="-128"/>
              </a:endParaRPr>
            </a:p>
          </p:txBody>
        </p:sp>
        <p:sp>
          <p:nvSpPr>
            <p:cNvPr id="106" name="フリーフォーム 105">
              <a:extLst>
                <a:ext uri="{FF2B5EF4-FFF2-40B4-BE49-F238E27FC236}">
                  <a16:creationId xmlns:a16="http://schemas.microsoft.com/office/drawing/2014/main" id="{728D110D-01C7-8947-A856-E213259AE3C3}"/>
                </a:ext>
              </a:extLst>
            </p:cNvPr>
            <p:cNvSpPr/>
            <p:nvPr/>
          </p:nvSpPr>
          <p:spPr>
            <a:xfrm>
              <a:off x="7621084" y="4775070"/>
              <a:ext cx="1313076" cy="271751"/>
            </a:xfrm>
            <a:custGeom>
              <a:avLst/>
              <a:gdLst>
                <a:gd name="connsiteX0" fmla="*/ 0 w 2156501"/>
                <a:gd name="connsiteY0" fmla="*/ 0 h 597432"/>
                <a:gd name="connsiteX1" fmla="*/ 2156501 w 2156501"/>
                <a:gd name="connsiteY1" fmla="*/ 0 h 597432"/>
                <a:gd name="connsiteX2" fmla="*/ 2156501 w 2156501"/>
                <a:gd name="connsiteY2" fmla="*/ 298716 h 597432"/>
                <a:gd name="connsiteX3" fmla="*/ 1710267 w 2156501"/>
                <a:gd name="connsiteY3" fmla="*/ 298716 h 597432"/>
                <a:gd name="connsiteX4" fmla="*/ 1710267 w 2156501"/>
                <a:gd name="connsiteY4" fmla="*/ 597432 h 597432"/>
                <a:gd name="connsiteX5" fmla="*/ 1 w 2156501"/>
                <a:gd name="connsiteY5" fmla="*/ 597432 h 597432"/>
                <a:gd name="connsiteX6" fmla="*/ 1 w 2156501"/>
                <a:gd name="connsiteY6" fmla="*/ 298716 h 597432"/>
                <a:gd name="connsiteX7" fmla="*/ 0 w 2156501"/>
                <a:gd name="connsiteY7" fmla="*/ 298716 h 59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6501" h="597432">
                  <a:moveTo>
                    <a:pt x="0" y="0"/>
                  </a:moveTo>
                  <a:lnTo>
                    <a:pt x="2156501" y="0"/>
                  </a:lnTo>
                  <a:lnTo>
                    <a:pt x="2156501" y="298716"/>
                  </a:lnTo>
                  <a:lnTo>
                    <a:pt x="1710267" y="298716"/>
                  </a:lnTo>
                  <a:lnTo>
                    <a:pt x="1710267" y="597432"/>
                  </a:lnTo>
                  <a:lnTo>
                    <a:pt x="1" y="597432"/>
                  </a:lnTo>
                  <a:lnTo>
                    <a:pt x="1" y="298716"/>
                  </a:lnTo>
                  <a:lnTo>
                    <a:pt x="0" y="298716"/>
                  </a:lnTo>
                  <a:close/>
                </a:path>
              </a:pathLst>
            </a:cu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kumimoji="1" lang="ja-JP" altLang="en-US" sz="1400" b="1">
                  <a:solidFill>
                    <a:srgbClr val="282D31"/>
                  </a:solidFill>
                  <a:latin typeface="Ricty" panose="020B0509020203020207" pitchFamily="49" charset="-128"/>
                  <a:ea typeface="Ricty" panose="020B0509020203020207" pitchFamily="49" charset="-128"/>
                  <a:cs typeface="Ricty" panose="020B0509020203020207" pitchFamily="49" charset="-128"/>
                </a:rPr>
                <a:t>メソッド</a:t>
              </a:r>
              <a:r>
                <a:rPr kumimoji="1" lang="en-US" altLang="ja-JP" sz="1400" b="1" dirty="0">
                  <a:solidFill>
                    <a:srgbClr val="282D31"/>
                  </a:solidFill>
                  <a:latin typeface="Ricty" panose="020B0509020203020207" pitchFamily="49" charset="-128"/>
                  <a:ea typeface="Ricty" panose="020B0509020203020207" pitchFamily="49" charset="-128"/>
                  <a:cs typeface="Ricty" panose="020B0509020203020207" pitchFamily="49" charset="-128"/>
                </a:rPr>
                <a:t>A</a:t>
              </a:r>
              <a:endParaRPr kumimoji="1" lang="ja-JP" altLang="en-US" sz="1400" b="1">
                <a:solidFill>
                  <a:srgbClr val="282D31"/>
                </a:solidFill>
                <a:latin typeface="Ricty" panose="020B0509020203020207" pitchFamily="49" charset="-128"/>
                <a:ea typeface="Ricty" panose="020B0509020203020207" pitchFamily="49" charset="-128"/>
                <a:cs typeface="Ricty" panose="020B0509020203020207" pitchFamily="49" charset="-128"/>
              </a:endParaRPr>
            </a:p>
          </p:txBody>
        </p:sp>
        <p:sp>
          <p:nvSpPr>
            <p:cNvPr id="107" name="フリーフォーム 106">
              <a:extLst>
                <a:ext uri="{FF2B5EF4-FFF2-40B4-BE49-F238E27FC236}">
                  <a16:creationId xmlns:a16="http://schemas.microsoft.com/office/drawing/2014/main" id="{77937D40-DD3D-5443-AA98-8E567878AC58}"/>
                </a:ext>
              </a:extLst>
            </p:cNvPr>
            <p:cNvSpPr/>
            <p:nvPr/>
          </p:nvSpPr>
          <p:spPr>
            <a:xfrm>
              <a:off x="7621084" y="5181469"/>
              <a:ext cx="1313076" cy="271751"/>
            </a:xfrm>
            <a:custGeom>
              <a:avLst/>
              <a:gdLst>
                <a:gd name="connsiteX0" fmla="*/ 0 w 2156501"/>
                <a:gd name="connsiteY0" fmla="*/ 0 h 597432"/>
                <a:gd name="connsiteX1" fmla="*/ 2156501 w 2156501"/>
                <a:gd name="connsiteY1" fmla="*/ 0 h 597432"/>
                <a:gd name="connsiteX2" fmla="*/ 2156501 w 2156501"/>
                <a:gd name="connsiteY2" fmla="*/ 298716 h 597432"/>
                <a:gd name="connsiteX3" fmla="*/ 1710267 w 2156501"/>
                <a:gd name="connsiteY3" fmla="*/ 298716 h 597432"/>
                <a:gd name="connsiteX4" fmla="*/ 1710267 w 2156501"/>
                <a:gd name="connsiteY4" fmla="*/ 597432 h 597432"/>
                <a:gd name="connsiteX5" fmla="*/ 1 w 2156501"/>
                <a:gd name="connsiteY5" fmla="*/ 597432 h 597432"/>
                <a:gd name="connsiteX6" fmla="*/ 1 w 2156501"/>
                <a:gd name="connsiteY6" fmla="*/ 298716 h 597432"/>
                <a:gd name="connsiteX7" fmla="*/ 0 w 2156501"/>
                <a:gd name="connsiteY7" fmla="*/ 298716 h 59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6501" h="597432">
                  <a:moveTo>
                    <a:pt x="0" y="0"/>
                  </a:moveTo>
                  <a:lnTo>
                    <a:pt x="2156501" y="0"/>
                  </a:lnTo>
                  <a:lnTo>
                    <a:pt x="2156501" y="298716"/>
                  </a:lnTo>
                  <a:lnTo>
                    <a:pt x="1710267" y="298716"/>
                  </a:lnTo>
                  <a:lnTo>
                    <a:pt x="1710267" y="597432"/>
                  </a:lnTo>
                  <a:lnTo>
                    <a:pt x="1" y="597432"/>
                  </a:lnTo>
                  <a:lnTo>
                    <a:pt x="1" y="298716"/>
                  </a:lnTo>
                  <a:lnTo>
                    <a:pt x="0" y="298716"/>
                  </a:lnTo>
                  <a:close/>
                </a:path>
              </a:pathLst>
            </a:custGeom>
            <a:noFill/>
            <a:ln w="19050">
              <a:solidFill>
                <a:srgbClr val="D7225F"/>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kumimoji="1" lang="en-US" altLang="ja-JP" sz="1400" b="1" dirty="0">
                <a:solidFill>
                  <a:schemeClr val="bg1"/>
                </a:solidFill>
                <a:latin typeface="Ricty" panose="020B0509020203020207" pitchFamily="49" charset="-128"/>
                <a:ea typeface="Ricty" panose="020B0509020203020207" pitchFamily="49" charset="-128"/>
                <a:cs typeface="Ricty" panose="020B0509020203020207" pitchFamily="49" charset="-128"/>
              </a:endParaRPr>
            </a:p>
          </p:txBody>
        </p:sp>
        <p:sp>
          <p:nvSpPr>
            <p:cNvPr id="108" name="正方形/長方形 107">
              <a:extLst>
                <a:ext uri="{FF2B5EF4-FFF2-40B4-BE49-F238E27FC236}">
                  <a16:creationId xmlns:a16="http://schemas.microsoft.com/office/drawing/2014/main" id="{DEB76300-DE7C-5044-A1F8-4F61C416E650}"/>
                </a:ext>
              </a:extLst>
            </p:cNvPr>
            <p:cNvSpPr/>
            <p:nvPr/>
          </p:nvSpPr>
          <p:spPr>
            <a:xfrm rot="10800000" flipH="1">
              <a:off x="9115310" y="4572744"/>
              <a:ext cx="1504071" cy="1131798"/>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Ricty" panose="020B0509020203020207" pitchFamily="49" charset="-128"/>
                <a:ea typeface="Ricty" panose="020B0509020203020207" pitchFamily="49" charset="-128"/>
                <a:cs typeface="Ricty" panose="020B0509020203020207" pitchFamily="49" charset="-128"/>
              </a:endParaRPr>
            </a:p>
          </p:txBody>
        </p:sp>
        <p:sp>
          <p:nvSpPr>
            <p:cNvPr id="54" name="正方形/長方形 53">
              <a:extLst>
                <a:ext uri="{FF2B5EF4-FFF2-40B4-BE49-F238E27FC236}">
                  <a16:creationId xmlns:a16="http://schemas.microsoft.com/office/drawing/2014/main" id="{884E4DA0-A86E-6349-9AB6-C6018756A1BB}"/>
                </a:ext>
              </a:extLst>
            </p:cNvPr>
            <p:cNvSpPr/>
            <p:nvPr/>
          </p:nvSpPr>
          <p:spPr>
            <a:xfrm rot="10800000" flipH="1">
              <a:off x="4736673" y="4572743"/>
              <a:ext cx="1504071" cy="1131798"/>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Ricty" panose="020B0509020203020207" pitchFamily="49" charset="-128"/>
                <a:ea typeface="Ricty" panose="020B0509020203020207" pitchFamily="49" charset="-128"/>
                <a:cs typeface="Ricty" panose="020B0509020203020207" pitchFamily="49" charset="-128"/>
              </a:endParaRPr>
            </a:p>
          </p:txBody>
        </p:sp>
        <p:sp>
          <p:nvSpPr>
            <p:cNvPr id="71" name="フリーフォーム 70">
              <a:extLst>
                <a:ext uri="{FF2B5EF4-FFF2-40B4-BE49-F238E27FC236}">
                  <a16:creationId xmlns:a16="http://schemas.microsoft.com/office/drawing/2014/main" id="{E65BB3C0-90C5-254A-A313-C497465C3A13}"/>
                </a:ext>
              </a:extLst>
            </p:cNvPr>
            <p:cNvSpPr/>
            <p:nvPr/>
          </p:nvSpPr>
          <p:spPr>
            <a:xfrm>
              <a:off x="4822426" y="4788093"/>
              <a:ext cx="1313076" cy="271751"/>
            </a:xfrm>
            <a:custGeom>
              <a:avLst/>
              <a:gdLst>
                <a:gd name="connsiteX0" fmla="*/ 0 w 2156501"/>
                <a:gd name="connsiteY0" fmla="*/ 0 h 597432"/>
                <a:gd name="connsiteX1" fmla="*/ 2156501 w 2156501"/>
                <a:gd name="connsiteY1" fmla="*/ 0 h 597432"/>
                <a:gd name="connsiteX2" fmla="*/ 2156501 w 2156501"/>
                <a:gd name="connsiteY2" fmla="*/ 298716 h 597432"/>
                <a:gd name="connsiteX3" fmla="*/ 1710267 w 2156501"/>
                <a:gd name="connsiteY3" fmla="*/ 298716 h 597432"/>
                <a:gd name="connsiteX4" fmla="*/ 1710267 w 2156501"/>
                <a:gd name="connsiteY4" fmla="*/ 597432 h 597432"/>
                <a:gd name="connsiteX5" fmla="*/ 1 w 2156501"/>
                <a:gd name="connsiteY5" fmla="*/ 597432 h 597432"/>
                <a:gd name="connsiteX6" fmla="*/ 1 w 2156501"/>
                <a:gd name="connsiteY6" fmla="*/ 298716 h 597432"/>
                <a:gd name="connsiteX7" fmla="*/ 0 w 2156501"/>
                <a:gd name="connsiteY7" fmla="*/ 298716 h 59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6501" h="597432">
                  <a:moveTo>
                    <a:pt x="0" y="0"/>
                  </a:moveTo>
                  <a:lnTo>
                    <a:pt x="2156501" y="0"/>
                  </a:lnTo>
                  <a:lnTo>
                    <a:pt x="2156501" y="298716"/>
                  </a:lnTo>
                  <a:lnTo>
                    <a:pt x="1710267" y="298716"/>
                  </a:lnTo>
                  <a:lnTo>
                    <a:pt x="1710267" y="597432"/>
                  </a:lnTo>
                  <a:lnTo>
                    <a:pt x="1" y="597432"/>
                  </a:lnTo>
                  <a:lnTo>
                    <a:pt x="1" y="298716"/>
                  </a:lnTo>
                  <a:lnTo>
                    <a:pt x="0" y="298716"/>
                  </a:lnTo>
                  <a:close/>
                </a:path>
              </a:pathLst>
            </a:cu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kumimoji="1" lang="ja-JP" altLang="en-US" sz="1400" b="1">
                  <a:solidFill>
                    <a:srgbClr val="282D31"/>
                  </a:solidFill>
                  <a:latin typeface="Ricty" panose="020B0509020203020207" pitchFamily="49" charset="-128"/>
                  <a:ea typeface="Ricty" panose="020B0509020203020207" pitchFamily="49" charset="-128"/>
                  <a:cs typeface="Ricty" panose="020B0509020203020207" pitchFamily="49" charset="-128"/>
                </a:rPr>
                <a:t>メソッド</a:t>
              </a:r>
              <a:r>
                <a:rPr kumimoji="1" lang="en-US" altLang="ja-JP" sz="1400" b="1" dirty="0">
                  <a:solidFill>
                    <a:srgbClr val="282D31"/>
                  </a:solidFill>
                  <a:latin typeface="Ricty" panose="020B0509020203020207" pitchFamily="49" charset="-128"/>
                  <a:ea typeface="Ricty" panose="020B0509020203020207" pitchFamily="49" charset="-128"/>
                  <a:cs typeface="Ricty" panose="020B0509020203020207" pitchFamily="49" charset="-128"/>
                </a:rPr>
                <a:t>B</a:t>
              </a:r>
              <a:endParaRPr kumimoji="1" lang="ja-JP" altLang="en-US" sz="1400" b="1">
                <a:solidFill>
                  <a:srgbClr val="282D31"/>
                </a:solidFill>
                <a:latin typeface="Ricty" panose="020B0509020203020207" pitchFamily="49" charset="-128"/>
                <a:ea typeface="Ricty" panose="020B0509020203020207" pitchFamily="49" charset="-128"/>
                <a:cs typeface="Ricty" panose="020B0509020203020207" pitchFamily="49" charset="-128"/>
              </a:endParaRPr>
            </a:p>
          </p:txBody>
        </p:sp>
        <p:sp>
          <p:nvSpPr>
            <p:cNvPr id="103" name="フリーフォーム 102">
              <a:extLst>
                <a:ext uri="{FF2B5EF4-FFF2-40B4-BE49-F238E27FC236}">
                  <a16:creationId xmlns:a16="http://schemas.microsoft.com/office/drawing/2014/main" id="{37FA90F9-2873-8044-9B95-0EBAD5D04380}"/>
                </a:ext>
              </a:extLst>
            </p:cNvPr>
            <p:cNvSpPr/>
            <p:nvPr/>
          </p:nvSpPr>
          <p:spPr>
            <a:xfrm>
              <a:off x="4822426" y="5194492"/>
              <a:ext cx="1313076" cy="271751"/>
            </a:xfrm>
            <a:custGeom>
              <a:avLst/>
              <a:gdLst>
                <a:gd name="connsiteX0" fmla="*/ 0 w 2156501"/>
                <a:gd name="connsiteY0" fmla="*/ 0 h 597432"/>
                <a:gd name="connsiteX1" fmla="*/ 2156501 w 2156501"/>
                <a:gd name="connsiteY1" fmla="*/ 0 h 597432"/>
                <a:gd name="connsiteX2" fmla="*/ 2156501 w 2156501"/>
                <a:gd name="connsiteY2" fmla="*/ 298716 h 597432"/>
                <a:gd name="connsiteX3" fmla="*/ 1710267 w 2156501"/>
                <a:gd name="connsiteY3" fmla="*/ 298716 h 597432"/>
                <a:gd name="connsiteX4" fmla="*/ 1710267 w 2156501"/>
                <a:gd name="connsiteY4" fmla="*/ 597432 h 597432"/>
                <a:gd name="connsiteX5" fmla="*/ 1 w 2156501"/>
                <a:gd name="connsiteY5" fmla="*/ 597432 h 597432"/>
                <a:gd name="connsiteX6" fmla="*/ 1 w 2156501"/>
                <a:gd name="connsiteY6" fmla="*/ 298716 h 597432"/>
                <a:gd name="connsiteX7" fmla="*/ 0 w 2156501"/>
                <a:gd name="connsiteY7" fmla="*/ 298716 h 59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6501" h="597432">
                  <a:moveTo>
                    <a:pt x="0" y="0"/>
                  </a:moveTo>
                  <a:lnTo>
                    <a:pt x="2156501" y="0"/>
                  </a:lnTo>
                  <a:lnTo>
                    <a:pt x="2156501" y="298716"/>
                  </a:lnTo>
                  <a:lnTo>
                    <a:pt x="1710267" y="298716"/>
                  </a:lnTo>
                  <a:lnTo>
                    <a:pt x="1710267" y="597432"/>
                  </a:lnTo>
                  <a:lnTo>
                    <a:pt x="1" y="597432"/>
                  </a:lnTo>
                  <a:lnTo>
                    <a:pt x="1" y="298716"/>
                  </a:lnTo>
                  <a:lnTo>
                    <a:pt x="0" y="298716"/>
                  </a:lnTo>
                  <a:close/>
                </a:path>
              </a:pathLst>
            </a:custGeom>
            <a:solidFill>
              <a:srgbClr val="D7225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kumimoji="1" lang="ja-JP" altLang="en-US" sz="1400" b="1">
                  <a:solidFill>
                    <a:schemeClr val="bg1"/>
                  </a:solidFill>
                  <a:latin typeface="Ricty" panose="020B0509020203020207" pitchFamily="49" charset="-128"/>
                  <a:ea typeface="Ricty" panose="020B0509020203020207" pitchFamily="49" charset="-128"/>
                  <a:cs typeface="Ricty" panose="020B0509020203020207" pitchFamily="49" charset="-128"/>
                </a:rPr>
                <a:t>メソッド</a:t>
              </a:r>
              <a:r>
                <a:rPr kumimoji="1" lang="en-US" altLang="ja-JP" sz="1400" b="1" dirty="0">
                  <a:solidFill>
                    <a:schemeClr val="bg1"/>
                  </a:solidFill>
                  <a:latin typeface="Ricty" panose="020B0509020203020207" pitchFamily="49" charset="-128"/>
                  <a:ea typeface="Ricty" panose="020B0509020203020207" pitchFamily="49" charset="-128"/>
                  <a:cs typeface="Ricty" panose="020B0509020203020207" pitchFamily="49" charset="-128"/>
                </a:rPr>
                <a:t>C</a:t>
              </a:r>
              <a:endParaRPr kumimoji="1" lang="ja-JP" altLang="en-US" sz="1400" b="1">
                <a:solidFill>
                  <a:schemeClr val="bg1"/>
                </a:solidFill>
                <a:latin typeface="Ricty" panose="020B0509020203020207" pitchFamily="49" charset="-128"/>
                <a:ea typeface="Ricty" panose="020B0509020203020207" pitchFamily="49" charset="-128"/>
                <a:cs typeface="Ricty" panose="020B0509020203020207" pitchFamily="49" charset="-128"/>
              </a:endParaRPr>
            </a:p>
          </p:txBody>
        </p:sp>
        <p:sp>
          <p:nvSpPr>
            <p:cNvPr id="109" name="フリーフォーム 108">
              <a:extLst>
                <a:ext uri="{FF2B5EF4-FFF2-40B4-BE49-F238E27FC236}">
                  <a16:creationId xmlns:a16="http://schemas.microsoft.com/office/drawing/2014/main" id="{34132021-E80E-C44C-B035-45B56B8BDC7E}"/>
                </a:ext>
              </a:extLst>
            </p:cNvPr>
            <p:cNvSpPr/>
            <p:nvPr/>
          </p:nvSpPr>
          <p:spPr>
            <a:xfrm>
              <a:off x="9201064" y="4788091"/>
              <a:ext cx="1313076" cy="271751"/>
            </a:xfrm>
            <a:custGeom>
              <a:avLst/>
              <a:gdLst>
                <a:gd name="connsiteX0" fmla="*/ 0 w 2156501"/>
                <a:gd name="connsiteY0" fmla="*/ 0 h 597432"/>
                <a:gd name="connsiteX1" fmla="*/ 2156501 w 2156501"/>
                <a:gd name="connsiteY1" fmla="*/ 0 h 597432"/>
                <a:gd name="connsiteX2" fmla="*/ 2156501 w 2156501"/>
                <a:gd name="connsiteY2" fmla="*/ 298716 h 597432"/>
                <a:gd name="connsiteX3" fmla="*/ 1710267 w 2156501"/>
                <a:gd name="connsiteY3" fmla="*/ 298716 h 597432"/>
                <a:gd name="connsiteX4" fmla="*/ 1710267 w 2156501"/>
                <a:gd name="connsiteY4" fmla="*/ 597432 h 597432"/>
                <a:gd name="connsiteX5" fmla="*/ 1 w 2156501"/>
                <a:gd name="connsiteY5" fmla="*/ 597432 h 597432"/>
                <a:gd name="connsiteX6" fmla="*/ 1 w 2156501"/>
                <a:gd name="connsiteY6" fmla="*/ 298716 h 597432"/>
                <a:gd name="connsiteX7" fmla="*/ 0 w 2156501"/>
                <a:gd name="connsiteY7" fmla="*/ 298716 h 59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6501" h="597432">
                  <a:moveTo>
                    <a:pt x="0" y="0"/>
                  </a:moveTo>
                  <a:lnTo>
                    <a:pt x="2156501" y="0"/>
                  </a:lnTo>
                  <a:lnTo>
                    <a:pt x="2156501" y="298716"/>
                  </a:lnTo>
                  <a:lnTo>
                    <a:pt x="1710267" y="298716"/>
                  </a:lnTo>
                  <a:lnTo>
                    <a:pt x="1710267" y="597432"/>
                  </a:lnTo>
                  <a:lnTo>
                    <a:pt x="1" y="597432"/>
                  </a:lnTo>
                  <a:lnTo>
                    <a:pt x="1" y="298716"/>
                  </a:lnTo>
                  <a:lnTo>
                    <a:pt x="0" y="298716"/>
                  </a:lnTo>
                  <a:close/>
                </a:path>
              </a:pathLst>
            </a:cu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kumimoji="1" lang="ja-JP" altLang="en-US" sz="1400" b="1">
                  <a:solidFill>
                    <a:srgbClr val="282D31"/>
                  </a:solidFill>
                  <a:latin typeface="Ricty" panose="020B0509020203020207" pitchFamily="49" charset="-128"/>
                  <a:ea typeface="Ricty" panose="020B0509020203020207" pitchFamily="49" charset="-128"/>
                  <a:cs typeface="Ricty" panose="020B0509020203020207" pitchFamily="49" charset="-128"/>
                </a:rPr>
                <a:t>メソッド</a:t>
              </a:r>
              <a:r>
                <a:rPr kumimoji="1" lang="en-US" altLang="ja-JP" sz="1400" b="1" dirty="0">
                  <a:solidFill>
                    <a:srgbClr val="282D31"/>
                  </a:solidFill>
                  <a:latin typeface="Ricty" panose="020B0509020203020207" pitchFamily="49" charset="-128"/>
                  <a:ea typeface="Ricty" panose="020B0509020203020207" pitchFamily="49" charset="-128"/>
                  <a:cs typeface="Ricty" panose="020B0509020203020207" pitchFamily="49" charset="-128"/>
                </a:rPr>
                <a:t>B</a:t>
              </a:r>
              <a:endParaRPr kumimoji="1" lang="ja-JP" altLang="en-US" sz="1400" b="1">
                <a:solidFill>
                  <a:srgbClr val="282D31"/>
                </a:solidFill>
                <a:latin typeface="Ricty" panose="020B0509020203020207" pitchFamily="49" charset="-128"/>
                <a:ea typeface="Ricty" panose="020B0509020203020207" pitchFamily="49" charset="-128"/>
                <a:cs typeface="Ricty" panose="020B0509020203020207" pitchFamily="49" charset="-128"/>
              </a:endParaRPr>
            </a:p>
          </p:txBody>
        </p:sp>
        <p:sp>
          <p:nvSpPr>
            <p:cNvPr id="110" name="フリーフォーム 109">
              <a:extLst>
                <a:ext uri="{FF2B5EF4-FFF2-40B4-BE49-F238E27FC236}">
                  <a16:creationId xmlns:a16="http://schemas.microsoft.com/office/drawing/2014/main" id="{B94F8025-9674-B844-9C94-F720B59C2DFB}"/>
                </a:ext>
              </a:extLst>
            </p:cNvPr>
            <p:cNvSpPr/>
            <p:nvPr/>
          </p:nvSpPr>
          <p:spPr>
            <a:xfrm>
              <a:off x="9201064" y="5194491"/>
              <a:ext cx="1313076" cy="271751"/>
            </a:xfrm>
            <a:custGeom>
              <a:avLst/>
              <a:gdLst>
                <a:gd name="connsiteX0" fmla="*/ 0 w 2156501"/>
                <a:gd name="connsiteY0" fmla="*/ 0 h 597432"/>
                <a:gd name="connsiteX1" fmla="*/ 2156501 w 2156501"/>
                <a:gd name="connsiteY1" fmla="*/ 0 h 597432"/>
                <a:gd name="connsiteX2" fmla="*/ 2156501 w 2156501"/>
                <a:gd name="connsiteY2" fmla="*/ 298716 h 597432"/>
                <a:gd name="connsiteX3" fmla="*/ 1710267 w 2156501"/>
                <a:gd name="connsiteY3" fmla="*/ 298716 h 597432"/>
                <a:gd name="connsiteX4" fmla="*/ 1710267 w 2156501"/>
                <a:gd name="connsiteY4" fmla="*/ 597432 h 597432"/>
                <a:gd name="connsiteX5" fmla="*/ 1 w 2156501"/>
                <a:gd name="connsiteY5" fmla="*/ 597432 h 597432"/>
                <a:gd name="connsiteX6" fmla="*/ 1 w 2156501"/>
                <a:gd name="connsiteY6" fmla="*/ 298716 h 597432"/>
                <a:gd name="connsiteX7" fmla="*/ 0 w 2156501"/>
                <a:gd name="connsiteY7" fmla="*/ 298716 h 59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6501" h="597432">
                  <a:moveTo>
                    <a:pt x="0" y="0"/>
                  </a:moveTo>
                  <a:lnTo>
                    <a:pt x="2156501" y="0"/>
                  </a:lnTo>
                  <a:lnTo>
                    <a:pt x="2156501" y="298716"/>
                  </a:lnTo>
                  <a:lnTo>
                    <a:pt x="1710267" y="298716"/>
                  </a:lnTo>
                  <a:lnTo>
                    <a:pt x="1710267" y="597432"/>
                  </a:lnTo>
                  <a:lnTo>
                    <a:pt x="1" y="597432"/>
                  </a:lnTo>
                  <a:lnTo>
                    <a:pt x="1" y="298716"/>
                  </a:lnTo>
                  <a:lnTo>
                    <a:pt x="0" y="298716"/>
                  </a:lnTo>
                  <a:close/>
                </a:path>
              </a:pathLst>
            </a:custGeom>
            <a:noFill/>
            <a:ln w="19050">
              <a:solidFill>
                <a:srgbClr val="D7225F"/>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kumimoji="1" lang="ja-JP" altLang="en-US" sz="1400" b="1">
                <a:solidFill>
                  <a:schemeClr val="bg1"/>
                </a:solidFill>
                <a:latin typeface="Ricty" panose="020B0509020203020207" pitchFamily="49" charset="-128"/>
                <a:ea typeface="Ricty" panose="020B0509020203020207" pitchFamily="49" charset="-128"/>
                <a:cs typeface="Ricty" panose="020B0509020203020207" pitchFamily="49" charset="-128"/>
              </a:endParaRPr>
            </a:p>
          </p:txBody>
        </p:sp>
        <p:sp>
          <p:nvSpPr>
            <p:cNvPr id="76" name="正方形/長方形 75">
              <a:extLst>
                <a:ext uri="{FF2B5EF4-FFF2-40B4-BE49-F238E27FC236}">
                  <a16:creationId xmlns:a16="http://schemas.microsoft.com/office/drawing/2014/main" id="{8FC8297E-98BB-5641-A77C-7F3321EA6714}"/>
                </a:ext>
              </a:extLst>
            </p:cNvPr>
            <p:cNvSpPr/>
            <p:nvPr/>
          </p:nvSpPr>
          <p:spPr>
            <a:xfrm flipH="1">
              <a:off x="3789527" y="3124201"/>
              <a:ext cx="1742473" cy="946848"/>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latin typeface="Ricty" panose="020B0509020203020207" pitchFamily="49" charset="-128"/>
                  <a:ea typeface="Ricty" panose="020B0509020203020207" pitchFamily="49" charset="-128"/>
                  <a:cs typeface="Ricty" panose="020B0509020203020207" pitchFamily="49" charset="-128"/>
                </a:rPr>
                <a:t>main</a:t>
              </a:r>
            </a:p>
            <a:p>
              <a:pPr algn="ctr"/>
              <a:endParaRPr kumimoji="1" lang="ja-JP" altLang="en-US" sz="2000">
                <a:latin typeface="Ricty" panose="020B0509020203020207" pitchFamily="49" charset="-128"/>
                <a:ea typeface="Ricty" panose="020B0509020203020207" pitchFamily="49" charset="-128"/>
                <a:cs typeface="Ricty" panose="020B0509020203020207" pitchFamily="49" charset="-128"/>
              </a:endParaRPr>
            </a:p>
          </p:txBody>
        </p:sp>
        <p:cxnSp>
          <p:nvCxnSpPr>
            <p:cNvPr id="14" name="直線コネクタ 13">
              <a:extLst>
                <a:ext uri="{FF2B5EF4-FFF2-40B4-BE49-F238E27FC236}">
                  <a16:creationId xmlns:a16="http://schemas.microsoft.com/office/drawing/2014/main" id="{66D773E4-3E1F-1147-B72C-BCDCA804C1C7}"/>
                </a:ext>
              </a:extLst>
            </p:cNvPr>
            <p:cNvCxnSpPr>
              <a:stCxn id="76" idx="2"/>
              <a:endCxn id="47" idx="2"/>
            </p:cNvCxnSpPr>
            <p:nvPr/>
          </p:nvCxnSpPr>
          <p:spPr>
            <a:xfrm flipH="1">
              <a:off x="3908729" y="4071049"/>
              <a:ext cx="752033" cy="505930"/>
            </a:xfrm>
            <a:prstGeom prst="line">
              <a:avLst/>
            </a:prstGeom>
            <a:ln w="19050">
              <a:solidFill>
                <a:srgbClr val="282D31"/>
              </a:solidFill>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B550C4A7-B017-6948-A0AB-7E98AF9EBF40}"/>
                </a:ext>
              </a:extLst>
            </p:cNvPr>
            <p:cNvCxnSpPr>
              <a:cxnSpLocks/>
              <a:stCxn id="76" idx="2"/>
              <a:endCxn id="54" idx="2"/>
            </p:cNvCxnSpPr>
            <p:nvPr/>
          </p:nvCxnSpPr>
          <p:spPr>
            <a:xfrm>
              <a:off x="4660763" y="4071049"/>
              <a:ext cx="827947" cy="501691"/>
            </a:xfrm>
            <a:prstGeom prst="line">
              <a:avLst/>
            </a:prstGeom>
            <a:ln w="19050">
              <a:solidFill>
                <a:srgbClr val="282D31"/>
              </a:solidFill>
            </a:ln>
          </p:spPr>
          <p:style>
            <a:lnRef idx="1">
              <a:schemeClr val="accent1"/>
            </a:lnRef>
            <a:fillRef idx="0">
              <a:schemeClr val="accent1"/>
            </a:fillRef>
            <a:effectRef idx="0">
              <a:schemeClr val="accent1"/>
            </a:effectRef>
            <a:fontRef idx="minor">
              <a:schemeClr val="tx1"/>
            </a:fontRef>
          </p:style>
        </p:cxnSp>
        <p:sp>
          <p:nvSpPr>
            <p:cNvPr id="28" name="右矢印 27">
              <a:extLst>
                <a:ext uri="{FF2B5EF4-FFF2-40B4-BE49-F238E27FC236}">
                  <a16:creationId xmlns:a16="http://schemas.microsoft.com/office/drawing/2014/main" id="{5FB72593-4D69-CC48-80AD-43CF4B6C83E5}"/>
                </a:ext>
              </a:extLst>
            </p:cNvPr>
            <p:cNvSpPr/>
            <p:nvPr/>
          </p:nvSpPr>
          <p:spPr>
            <a:xfrm>
              <a:off x="6354224" y="4321894"/>
              <a:ext cx="1067626" cy="563111"/>
            </a:xfrm>
            <a:prstGeom prst="rightArrow">
              <a:avLst>
                <a:gd name="adj1" fmla="val 50000"/>
                <a:gd name="adj2" fmla="val 72561"/>
              </a:avLst>
            </a:prstGeom>
            <a:solidFill>
              <a:srgbClr val="545D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12" name="フリーフォーム 111">
              <a:extLst>
                <a:ext uri="{FF2B5EF4-FFF2-40B4-BE49-F238E27FC236}">
                  <a16:creationId xmlns:a16="http://schemas.microsoft.com/office/drawing/2014/main" id="{866C5A0B-8C41-8E4E-8D9D-C9EBB20322D2}"/>
                </a:ext>
              </a:extLst>
            </p:cNvPr>
            <p:cNvSpPr/>
            <p:nvPr/>
          </p:nvSpPr>
          <p:spPr>
            <a:xfrm>
              <a:off x="8391832" y="3712883"/>
              <a:ext cx="1313076" cy="271751"/>
            </a:xfrm>
            <a:custGeom>
              <a:avLst/>
              <a:gdLst>
                <a:gd name="connsiteX0" fmla="*/ 0 w 2156501"/>
                <a:gd name="connsiteY0" fmla="*/ 0 h 597432"/>
                <a:gd name="connsiteX1" fmla="*/ 2156501 w 2156501"/>
                <a:gd name="connsiteY1" fmla="*/ 0 h 597432"/>
                <a:gd name="connsiteX2" fmla="*/ 2156501 w 2156501"/>
                <a:gd name="connsiteY2" fmla="*/ 298716 h 597432"/>
                <a:gd name="connsiteX3" fmla="*/ 1710267 w 2156501"/>
                <a:gd name="connsiteY3" fmla="*/ 298716 h 597432"/>
                <a:gd name="connsiteX4" fmla="*/ 1710267 w 2156501"/>
                <a:gd name="connsiteY4" fmla="*/ 597432 h 597432"/>
                <a:gd name="connsiteX5" fmla="*/ 1 w 2156501"/>
                <a:gd name="connsiteY5" fmla="*/ 597432 h 597432"/>
                <a:gd name="connsiteX6" fmla="*/ 1 w 2156501"/>
                <a:gd name="connsiteY6" fmla="*/ 298716 h 597432"/>
                <a:gd name="connsiteX7" fmla="*/ 0 w 2156501"/>
                <a:gd name="connsiteY7" fmla="*/ 298716 h 59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6501" h="597432">
                  <a:moveTo>
                    <a:pt x="0" y="0"/>
                  </a:moveTo>
                  <a:lnTo>
                    <a:pt x="2156501" y="0"/>
                  </a:lnTo>
                  <a:lnTo>
                    <a:pt x="2156501" y="298716"/>
                  </a:lnTo>
                  <a:lnTo>
                    <a:pt x="1710267" y="298716"/>
                  </a:lnTo>
                  <a:lnTo>
                    <a:pt x="1710267" y="597432"/>
                  </a:lnTo>
                  <a:lnTo>
                    <a:pt x="1" y="597432"/>
                  </a:lnTo>
                  <a:lnTo>
                    <a:pt x="1" y="298716"/>
                  </a:lnTo>
                  <a:lnTo>
                    <a:pt x="0" y="298716"/>
                  </a:lnTo>
                  <a:close/>
                </a:path>
              </a:pathLst>
            </a:custGeom>
            <a:solidFill>
              <a:srgbClr val="D7225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kumimoji="1" lang="ja-JP" altLang="en-US" sz="1400" b="1">
                  <a:solidFill>
                    <a:schemeClr val="bg1"/>
                  </a:solidFill>
                  <a:latin typeface="Ricty" panose="020B0509020203020207" pitchFamily="49" charset="-128"/>
                  <a:ea typeface="Ricty" panose="020B0509020203020207" pitchFamily="49" charset="-128"/>
                  <a:cs typeface="Ricty" panose="020B0509020203020207" pitchFamily="49" charset="-128"/>
                </a:rPr>
                <a:t>メソッド</a:t>
              </a:r>
              <a:r>
                <a:rPr kumimoji="1" lang="en-US" altLang="ja-JP" sz="1400" b="1" dirty="0">
                  <a:solidFill>
                    <a:schemeClr val="bg1"/>
                  </a:solidFill>
                  <a:latin typeface="Ricty" panose="020B0509020203020207" pitchFamily="49" charset="-128"/>
                  <a:ea typeface="Ricty" panose="020B0509020203020207" pitchFamily="49" charset="-128"/>
                  <a:cs typeface="Ricty" panose="020B0509020203020207" pitchFamily="49" charset="-128"/>
                </a:rPr>
                <a:t>C</a:t>
              </a:r>
              <a:endParaRPr kumimoji="1" lang="ja-JP" altLang="en-US" sz="1400" b="1">
                <a:solidFill>
                  <a:schemeClr val="bg1"/>
                </a:solidFill>
                <a:latin typeface="Ricty" panose="020B0509020203020207" pitchFamily="49" charset="-128"/>
                <a:ea typeface="Ricty" panose="020B0509020203020207" pitchFamily="49" charset="-128"/>
                <a:cs typeface="Ricty" panose="020B0509020203020207" pitchFamily="49" charset="-128"/>
              </a:endParaRPr>
            </a:p>
          </p:txBody>
        </p:sp>
      </p:grpSp>
    </p:spTree>
    <p:extLst>
      <p:ext uri="{BB962C8B-B14F-4D97-AF65-F5344CB8AC3E}">
        <p14:creationId xmlns:p14="http://schemas.microsoft.com/office/powerpoint/2010/main" val="2576322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1795530E-F222-EF4E-AE4C-9E91EC6A6F4C}"/>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D0D0D0"/>
              </a:solidFill>
              <a:effectLst/>
              <a:uLnTx/>
              <a:uFillTx/>
              <a:latin typeface="Yu Gothic Medium"/>
              <a:ea typeface="+mn-ea"/>
              <a:cs typeface="+mn-cs"/>
            </a:endParaRPr>
          </a:p>
        </p:txBody>
      </p:sp>
      <p:sp>
        <p:nvSpPr>
          <p:cNvPr id="6" name="テキスト ボックス 5">
            <a:extLst>
              <a:ext uri="{FF2B5EF4-FFF2-40B4-BE49-F238E27FC236}">
                <a16:creationId xmlns:a16="http://schemas.microsoft.com/office/drawing/2014/main" id="{47E635BB-6227-274C-B8D4-0F452D1E2C2B}"/>
              </a:ext>
            </a:extLst>
          </p:cNvPr>
          <p:cNvSpPr txBox="1"/>
          <p:nvPr/>
        </p:nvSpPr>
        <p:spPr>
          <a:xfrm>
            <a:off x="2008091" y="50954"/>
            <a:ext cx="10183909" cy="584775"/>
          </a:xfrm>
          <a:prstGeom prst="rect">
            <a:avLst/>
          </a:prstGeom>
          <a:noFill/>
        </p:spPr>
        <p:txBody>
          <a:bodyPr wrap="square" rtlCol="0" anchor="ctr">
            <a:spAutoFit/>
          </a:bodyPr>
          <a:lstStyle/>
          <a:p>
            <a:pPr lvl="1">
              <a:defRPr/>
            </a:pP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研究背景</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リファクタリングの既存手法</a:t>
            </a:r>
            <a:endPar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endParaRPr>
          </a:p>
        </p:txBody>
      </p:sp>
      <p:sp>
        <p:nvSpPr>
          <p:cNvPr id="2" name="スライド番号プレースホルダー 1">
            <a:extLst>
              <a:ext uri="{FF2B5EF4-FFF2-40B4-BE49-F238E27FC236}">
                <a16:creationId xmlns:a16="http://schemas.microsoft.com/office/drawing/2014/main" id="{DD8A7BC3-1CDC-6F43-8559-9BE6435A34F9}"/>
              </a:ext>
            </a:extLst>
          </p:cNvPr>
          <p:cNvSpPr>
            <a:spLocks noGrp="1"/>
          </p:cNvSpPr>
          <p:nvPr>
            <p:ph type="sldNum" sz="quarter" idx="4"/>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p.</a:t>
            </a:r>
            <a:fld id="{F8E28480-1C08-4458-AD97-0283E6FFD09D}" type="slidenum">
              <a:rPr kumimoji="0" lang="en-US" sz="1800" b="1" i="0" u="none" strike="noStrike" kern="1200" cap="none" spc="0" normalizeH="0" baseline="0" noProof="0" smtClean="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pPr marL="0" marR="0" lvl="0" indent="0" algn="ctr" defTabSz="457200" rtl="0" eaLnBrk="1" fontAlgn="auto" latinLnBrk="0" hangingPunct="1">
                <a:lnSpc>
                  <a:spcPct val="100000"/>
                </a:lnSpc>
                <a:spcBef>
                  <a:spcPts val="0"/>
                </a:spcBef>
                <a:spcAft>
                  <a:spcPts val="0"/>
                </a:spcAft>
                <a:buClrTx/>
                <a:buSzTx/>
                <a:buFontTx/>
                <a:buNone/>
                <a:tabLst/>
                <a:defRPr/>
              </a:pPr>
              <a:t>12</a:t>
            </a:fld>
            <a:endParaRPr kumimoji="0" lang="en-US" sz="1800" b="1"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p:txBody>
      </p:sp>
      <p:sp>
        <p:nvSpPr>
          <p:cNvPr id="10" name="正方形/長方形 9">
            <a:extLst>
              <a:ext uri="{FF2B5EF4-FFF2-40B4-BE49-F238E27FC236}">
                <a16:creationId xmlns:a16="http://schemas.microsoft.com/office/drawing/2014/main" id="{6D079738-75D2-2748-A486-F67838FA9DF2}"/>
              </a:ext>
            </a:extLst>
          </p:cNvPr>
          <p:cNvSpPr/>
          <p:nvPr/>
        </p:nvSpPr>
        <p:spPr>
          <a:xfrm>
            <a:off x="0" y="1948639"/>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D0D0D0"/>
              </a:solidFill>
              <a:effectLst/>
              <a:uLnTx/>
              <a:uFillTx/>
              <a:latin typeface="Yu Gothic Medium"/>
              <a:ea typeface="+mn-ea"/>
              <a:cs typeface="+mn-cs"/>
            </a:endParaRPr>
          </a:p>
        </p:txBody>
      </p:sp>
      <p:sp>
        <p:nvSpPr>
          <p:cNvPr id="11" name="正方形/長方形 10">
            <a:extLst>
              <a:ext uri="{FF2B5EF4-FFF2-40B4-BE49-F238E27FC236}">
                <a16:creationId xmlns:a16="http://schemas.microsoft.com/office/drawing/2014/main" id="{E4F08ED2-9B85-E845-8C3B-C711283A63B5}"/>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sz="1800" b="0" i="0" u="none" strike="noStrike" kern="1200" cap="none" spc="0" normalizeH="0" baseline="0" noProof="0" dirty="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研究背景</a:t>
            </a:r>
            <a:endPar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研究目的</a:t>
            </a:r>
            <a:endPar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実験</a:t>
            </a:r>
            <a:endPar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p:txBody>
      </p:sp>
      <p:sp>
        <p:nvSpPr>
          <p:cNvPr id="12" name="テキスト ボックス 34">
            <a:extLst>
              <a:ext uri="{FF2B5EF4-FFF2-40B4-BE49-F238E27FC236}">
                <a16:creationId xmlns:a16="http://schemas.microsoft.com/office/drawing/2014/main" id="{7A2AC933-3303-134A-9AD0-17BD8F9EF960}"/>
              </a:ext>
            </a:extLst>
          </p:cNvPr>
          <p:cNvSpPr txBox="1"/>
          <p:nvPr/>
        </p:nvSpPr>
        <p:spPr>
          <a:xfrm>
            <a:off x="0" y="1462615"/>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rPr>
              <a:t>▶︎</a:t>
            </a:r>
            <a:endParaRPr kumimoji="0" lang="ja-JP" altLang="en-US" sz="1800" b="0" i="0" u="none" strike="noStrike" kern="1200" cap="none" spc="0" normalizeH="0" baseline="0" noProof="0">
              <a:ln>
                <a:noFill/>
              </a:ln>
              <a:solidFill>
                <a:srgbClr val="88F906"/>
              </a:solidFill>
              <a:effectLst/>
              <a:uLnTx/>
              <a:uFillTx/>
              <a:latin typeface="Yu Gothic Medium"/>
              <a:ea typeface="+mn-ea"/>
              <a:cs typeface="+mn-cs"/>
            </a:endParaRPr>
          </a:p>
        </p:txBody>
      </p:sp>
      <p:sp>
        <p:nvSpPr>
          <p:cNvPr id="18" name="テキスト ボックス 17">
            <a:extLst>
              <a:ext uri="{FF2B5EF4-FFF2-40B4-BE49-F238E27FC236}">
                <a16:creationId xmlns:a16="http://schemas.microsoft.com/office/drawing/2014/main" id="{78875DA5-46EC-2743-88A0-91406965D608}"/>
              </a:ext>
            </a:extLst>
          </p:cNvPr>
          <p:cNvSpPr txBox="1"/>
          <p:nvPr/>
        </p:nvSpPr>
        <p:spPr>
          <a:xfrm>
            <a:off x="2008087" y="946697"/>
            <a:ext cx="9753451" cy="2729337"/>
          </a:xfrm>
          <a:prstGeom prst="rect">
            <a:avLst/>
          </a:prstGeom>
          <a:noFill/>
        </p:spPr>
        <p:txBody>
          <a:bodyPr wrap="square">
            <a:spAutoFit/>
          </a:bodyPr>
          <a:lstStyle/>
          <a:p>
            <a:pPr lvl="1">
              <a:lnSpc>
                <a:spcPct val="150000"/>
              </a:lnSpc>
              <a:defRPr/>
            </a:pP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関数</a:t>
            </a:r>
            <a:r>
              <a:rPr lang="en-US" altLang="ja-JP" sz="28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a:t>
            </a: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メソッド</a:t>
            </a:r>
            <a:r>
              <a:rPr lang="en-US" altLang="ja-JP" sz="28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a:t>
            </a: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の抽出</a:t>
            </a:r>
            <a:endParaRPr lang="en-US" altLang="ja-JP" sz="28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共通する文のまとまりを関数</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メソッド</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として定義する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変数やリテラルを引数として渡すことで，</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識別子の異なるコードクローンに対応可能</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200000"/>
              </a:lnSpc>
            </a:pPr>
            <a:r>
              <a:rPr lang="en-US" altLang="ja-JP" sz="24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-&gt; </a:t>
            </a:r>
            <a:r>
              <a:rPr lang="ja-JP" altLang="en-US" sz="24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識別子レベルの差異しか認められない</a:t>
            </a:r>
            <a:endParaRPr lang="en-US" altLang="ja-JP" sz="24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46" name="テキスト ボックス 45">
            <a:extLst>
              <a:ext uri="{FF2B5EF4-FFF2-40B4-BE49-F238E27FC236}">
                <a16:creationId xmlns:a16="http://schemas.microsoft.com/office/drawing/2014/main" id="{120E5F96-B8B7-F04F-97AA-D9539377591D}"/>
              </a:ext>
            </a:extLst>
          </p:cNvPr>
          <p:cNvSpPr txBox="1"/>
          <p:nvPr/>
        </p:nvSpPr>
        <p:spPr>
          <a:xfrm>
            <a:off x="4982705" y="6554167"/>
            <a:ext cx="7209296" cy="338554"/>
          </a:xfrm>
          <a:prstGeom prst="rect">
            <a:avLst/>
          </a:prstGeom>
          <a:noFill/>
        </p:spPr>
        <p:txBody>
          <a:bodyPr wrap="square" anchor="ctr">
            <a:spAutoFit/>
          </a:bodyPr>
          <a:lstStyle/>
          <a:p>
            <a:pPr algn="r"/>
            <a:r>
              <a:rPr lang="en" altLang="ja-JP" sz="800" dirty="0">
                <a:solidFill>
                  <a:srgbClr val="D0D0D0"/>
                </a:solidFill>
                <a:effectLst/>
                <a:latin typeface="Ricty" panose="020B0509020203020207" pitchFamily="49" charset="-128"/>
                <a:ea typeface="Ricty" panose="020B0509020203020207" pitchFamily="49" charset="-128"/>
                <a:cs typeface="Ricty" panose="020B0509020203020207" pitchFamily="49" charset="-128"/>
              </a:rPr>
              <a:t>[3</a:t>
            </a:r>
            <a:r>
              <a:rPr lang="en" altLang="ja-JP" sz="8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lang="ja-JP" altLang="en-US" sz="800">
                <a:solidFill>
                  <a:srgbClr val="D0D0D0"/>
                </a:solidFill>
                <a:latin typeface="Ricty" panose="020B0509020203020207" pitchFamily="49" charset="-128"/>
                <a:ea typeface="Ricty" panose="020B0509020203020207" pitchFamily="49" charset="-128"/>
                <a:cs typeface="Ricty" panose="020B0509020203020207" pitchFamily="49" charset="-128"/>
              </a:rPr>
              <a:t>肥後芳樹</a:t>
            </a:r>
            <a:r>
              <a:rPr lang="en" altLang="ja-JP" sz="8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lang="ja-JP" altLang="en-US" sz="800">
                <a:solidFill>
                  <a:srgbClr val="D0D0D0"/>
                </a:solidFill>
                <a:latin typeface="Ricty" panose="020B0509020203020207" pitchFamily="49" charset="-128"/>
                <a:ea typeface="Ricty" panose="020B0509020203020207" pitchFamily="49" charset="-128"/>
                <a:cs typeface="Ricty" panose="020B0509020203020207" pitchFamily="49" charset="-128"/>
              </a:rPr>
              <a:t>吉田則裕</a:t>
            </a:r>
            <a:r>
              <a:rPr lang="en" altLang="ja-JP" sz="8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lang="ja-JP" altLang="en-US" sz="800">
                <a:solidFill>
                  <a:srgbClr val="D0D0D0"/>
                </a:solidFill>
                <a:latin typeface="Ricty" panose="020B0509020203020207" pitchFamily="49" charset="-128"/>
                <a:ea typeface="Ricty" panose="020B0509020203020207" pitchFamily="49" charset="-128"/>
                <a:cs typeface="Ricty" panose="020B0509020203020207" pitchFamily="49" charset="-128"/>
              </a:rPr>
              <a:t>コードクローンを対象としたリファクタリング</a:t>
            </a:r>
            <a:r>
              <a:rPr lang="en" altLang="ja-JP" sz="800" dirty="0">
                <a:solidFill>
                  <a:srgbClr val="D0D0D0"/>
                </a:solidFill>
                <a:latin typeface="Ricty" panose="020B0509020203020207" pitchFamily="49" charset="-128"/>
                <a:ea typeface="Ricty" panose="020B0509020203020207" pitchFamily="49" charset="-128"/>
                <a:cs typeface="Ricty" panose="020B0509020203020207" pitchFamily="49" charset="-128"/>
              </a:rPr>
              <a:t>", </a:t>
            </a:r>
          </a:p>
          <a:p>
            <a:pPr algn="r"/>
            <a:r>
              <a:rPr lang="ja-JP" altLang="en-US" sz="800">
                <a:solidFill>
                  <a:srgbClr val="D0D0D0"/>
                </a:solidFill>
                <a:latin typeface="Ricty" panose="020B0509020203020207" pitchFamily="49" charset="-128"/>
                <a:ea typeface="Ricty" panose="020B0509020203020207" pitchFamily="49" charset="-128"/>
                <a:cs typeface="Ricty" panose="020B0509020203020207" pitchFamily="49" charset="-128"/>
              </a:rPr>
              <a:t>コンピュータソフトウェア</a:t>
            </a:r>
            <a:r>
              <a:rPr lang="en" altLang="ja-JP" sz="800" dirty="0">
                <a:solidFill>
                  <a:srgbClr val="D0D0D0"/>
                </a:solidFill>
                <a:latin typeface="Ricty" panose="020B0509020203020207" pitchFamily="49" charset="-128"/>
                <a:ea typeface="Ricty" panose="020B0509020203020207" pitchFamily="49" charset="-128"/>
                <a:cs typeface="Ricty" panose="020B0509020203020207" pitchFamily="49" charset="-128"/>
              </a:rPr>
              <a:t>, 28(4), pp. 43-56, 2011.</a:t>
            </a:r>
            <a:endParaRPr lang="en" altLang="ja-JP" sz="800" dirty="0">
              <a:solidFill>
                <a:srgbClr val="D0D0D0"/>
              </a:solidFill>
              <a:effectLst/>
              <a:latin typeface="Ricty" panose="020B0509020203020207" pitchFamily="49" charset="-128"/>
              <a:ea typeface="Ricty" panose="020B0509020203020207" pitchFamily="49" charset="-128"/>
              <a:cs typeface="Ricty" panose="020B0509020203020207" pitchFamily="49" charset="-128"/>
            </a:endParaRPr>
          </a:p>
        </p:txBody>
      </p:sp>
      <p:grpSp>
        <p:nvGrpSpPr>
          <p:cNvPr id="13" name="グループ化 12">
            <a:extLst>
              <a:ext uri="{FF2B5EF4-FFF2-40B4-BE49-F238E27FC236}">
                <a16:creationId xmlns:a16="http://schemas.microsoft.com/office/drawing/2014/main" id="{BB1213E4-392B-7A4D-8D57-5CDE94492910}"/>
              </a:ext>
            </a:extLst>
          </p:cNvPr>
          <p:cNvGrpSpPr/>
          <p:nvPr/>
        </p:nvGrpSpPr>
        <p:grpSpPr>
          <a:xfrm>
            <a:off x="6096000" y="3897066"/>
            <a:ext cx="5343779" cy="1955071"/>
            <a:chOff x="3393346" y="3147410"/>
            <a:chExt cx="6989382" cy="2557130"/>
          </a:xfrm>
        </p:grpSpPr>
        <p:sp>
          <p:nvSpPr>
            <p:cNvPr id="28" name="右矢印 27">
              <a:extLst>
                <a:ext uri="{FF2B5EF4-FFF2-40B4-BE49-F238E27FC236}">
                  <a16:creationId xmlns:a16="http://schemas.microsoft.com/office/drawing/2014/main" id="{5FB72593-4D69-CC48-80AD-43CF4B6C83E5}"/>
                </a:ext>
              </a:extLst>
            </p:cNvPr>
            <p:cNvSpPr/>
            <p:nvPr/>
          </p:nvSpPr>
          <p:spPr>
            <a:xfrm>
              <a:off x="6354224" y="4321893"/>
              <a:ext cx="1067626" cy="563111"/>
            </a:xfrm>
            <a:prstGeom prst="rightArrow">
              <a:avLst>
                <a:gd name="adj1" fmla="val 50000"/>
                <a:gd name="adj2" fmla="val 72561"/>
              </a:avLst>
            </a:prstGeom>
            <a:solidFill>
              <a:srgbClr val="545D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58" name="メモ 57">
              <a:extLst>
                <a:ext uri="{FF2B5EF4-FFF2-40B4-BE49-F238E27FC236}">
                  <a16:creationId xmlns:a16="http://schemas.microsoft.com/office/drawing/2014/main" id="{D25AD926-A457-F847-8190-C9D5B2C01823}"/>
                </a:ext>
              </a:extLst>
            </p:cNvPr>
            <p:cNvSpPr/>
            <p:nvPr/>
          </p:nvSpPr>
          <p:spPr>
            <a:xfrm rot="10800000" flipH="1">
              <a:off x="3393346" y="3147410"/>
              <a:ext cx="2593223" cy="2557129"/>
            </a:xfrm>
            <a:prstGeom prst="foldedCorner">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Ricty" panose="020B0509020203020207" pitchFamily="49" charset="-128"/>
                <a:ea typeface="Ricty" panose="020B0509020203020207" pitchFamily="49" charset="-128"/>
                <a:cs typeface="Ricty" panose="020B0509020203020207" pitchFamily="49" charset="-128"/>
              </a:endParaRPr>
            </a:p>
          </p:txBody>
        </p:sp>
        <p:sp>
          <p:nvSpPr>
            <p:cNvPr id="59" name="フリーフォーム 58">
              <a:extLst>
                <a:ext uri="{FF2B5EF4-FFF2-40B4-BE49-F238E27FC236}">
                  <a16:creationId xmlns:a16="http://schemas.microsoft.com/office/drawing/2014/main" id="{9B0E250B-8311-6C45-8A74-6ADF74AC238E}"/>
                </a:ext>
              </a:extLst>
            </p:cNvPr>
            <p:cNvSpPr/>
            <p:nvPr/>
          </p:nvSpPr>
          <p:spPr>
            <a:xfrm>
              <a:off x="3533061" y="3967942"/>
              <a:ext cx="2139369" cy="314251"/>
            </a:xfrm>
            <a:custGeom>
              <a:avLst/>
              <a:gdLst>
                <a:gd name="connsiteX0" fmla="*/ 0 w 2156501"/>
                <a:gd name="connsiteY0" fmla="*/ 0 h 597432"/>
                <a:gd name="connsiteX1" fmla="*/ 2156501 w 2156501"/>
                <a:gd name="connsiteY1" fmla="*/ 0 h 597432"/>
                <a:gd name="connsiteX2" fmla="*/ 2156501 w 2156501"/>
                <a:gd name="connsiteY2" fmla="*/ 298716 h 597432"/>
                <a:gd name="connsiteX3" fmla="*/ 1710267 w 2156501"/>
                <a:gd name="connsiteY3" fmla="*/ 298716 h 597432"/>
                <a:gd name="connsiteX4" fmla="*/ 1710267 w 2156501"/>
                <a:gd name="connsiteY4" fmla="*/ 597432 h 597432"/>
                <a:gd name="connsiteX5" fmla="*/ 1 w 2156501"/>
                <a:gd name="connsiteY5" fmla="*/ 597432 h 597432"/>
                <a:gd name="connsiteX6" fmla="*/ 1 w 2156501"/>
                <a:gd name="connsiteY6" fmla="*/ 298716 h 597432"/>
                <a:gd name="connsiteX7" fmla="*/ 0 w 2156501"/>
                <a:gd name="connsiteY7" fmla="*/ 298716 h 59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6501" h="597432">
                  <a:moveTo>
                    <a:pt x="0" y="0"/>
                  </a:moveTo>
                  <a:lnTo>
                    <a:pt x="2156501" y="0"/>
                  </a:lnTo>
                  <a:lnTo>
                    <a:pt x="2156501" y="298716"/>
                  </a:lnTo>
                  <a:lnTo>
                    <a:pt x="1710267" y="298716"/>
                  </a:lnTo>
                  <a:lnTo>
                    <a:pt x="1710267" y="597432"/>
                  </a:lnTo>
                  <a:lnTo>
                    <a:pt x="1" y="597432"/>
                  </a:lnTo>
                  <a:lnTo>
                    <a:pt x="1" y="298716"/>
                  </a:lnTo>
                  <a:lnTo>
                    <a:pt x="0" y="298716"/>
                  </a:lnTo>
                  <a:close/>
                </a:path>
              </a:pathLst>
            </a:custGeom>
            <a:solidFill>
              <a:srgbClr val="D7225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kumimoji="1" lang="ja-JP" altLang="en-US" sz="1200" b="1">
                  <a:solidFill>
                    <a:schemeClr val="bg1"/>
                  </a:solidFill>
                  <a:latin typeface="Ricty" panose="020B0509020203020207" pitchFamily="49" charset="-128"/>
                  <a:ea typeface="Ricty" panose="020B0509020203020207" pitchFamily="49" charset="-128"/>
                  <a:cs typeface="Ricty" panose="020B0509020203020207" pitchFamily="49" charset="-128"/>
                </a:rPr>
                <a:t>コードクローン</a:t>
              </a:r>
            </a:p>
          </p:txBody>
        </p:sp>
        <p:sp>
          <p:nvSpPr>
            <p:cNvPr id="60" name="フリーフォーム 59">
              <a:extLst>
                <a:ext uri="{FF2B5EF4-FFF2-40B4-BE49-F238E27FC236}">
                  <a16:creationId xmlns:a16="http://schemas.microsoft.com/office/drawing/2014/main" id="{08962D0B-A322-8F4C-808C-141BD7555428}"/>
                </a:ext>
              </a:extLst>
            </p:cNvPr>
            <p:cNvSpPr/>
            <p:nvPr/>
          </p:nvSpPr>
          <p:spPr>
            <a:xfrm>
              <a:off x="3533061" y="4727878"/>
              <a:ext cx="2139369" cy="314251"/>
            </a:xfrm>
            <a:custGeom>
              <a:avLst/>
              <a:gdLst>
                <a:gd name="connsiteX0" fmla="*/ 0 w 2156501"/>
                <a:gd name="connsiteY0" fmla="*/ 0 h 597432"/>
                <a:gd name="connsiteX1" fmla="*/ 2156501 w 2156501"/>
                <a:gd name="connsiteY1" fmla="*/ 0 h 597432"/>
                <a:gd name="connsiteX2" fmla="*/ 2156501 w 2156501"/>
                <a:gd name="connsiteY2" fmla="*/ 298716 h 597432"/>
                <a:gd name="connsiteX3" fmla="*/ 1710267 w 2156501"/>
                <a:gd name="connsiteY3" fmla="*/ 298716 h 597432"/>
                <a:gd name="connsiteX4" fmla="*/ 1710267 w 2156501"/>
                <a:gd name="connsiteY4" fmla="*/ 597432 h 597432"/>
                <a:gd name="connsiteX5" fmla="*/ 1 w 2156501"/>
                <a:gd name="connsiteY5" fmla="*/ 597432 h 597432"/>
                <a:gd name="connsiteX6" fmla="*/ 1 w 2156501"/>
                <a:gd name="connsiteY6" fmla="*/ 298716 h 597432"/>
                <a:gd name="connsiteX7" fmla="*/ 0 w 2156501"/>
                <a:gd name="connsiteY7" fmla="*/ 298716 h 59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6501" h="597432">
                  <a:moveTo>
                    <a:pt x="0" y="0"/>
                  </a:moveTo>
                  <a:lnTo>
                    <a:pt x="2156501" y="0"/>
                  </a:lnTo>
                  <a:lnTo>
                    <a:pt x="2156501" y="298716"/>
                  </a:lnTo>
                  <a:lnTo>
                    <a:pt x="1710267" y="298716"/>
                  </a:lnTo>
                  <a:lnTo>
                    <a:pt x="1710267" y="597432"/>
                  </a:lnTo>
                  <a:lnTo>
                    <a:pt x="1" y="597432"/>
                  </a:lnTo>
                  <a:lnTo>
                    <a:pt x="1" y="298716"/>
                  </a:lnTo>
                  <a:lnTo>
                    <a:pt x="0" y="298716"/>
                  </a:lnTo>
                  <a:close/>
                </a:path>
              </a:pathLst>
            </a:custGeom>
            <a:solidFill>
              <a:srgbClr val="D7225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kumimoji="1" lang="ja-JP" altLang="en-US" sz="1200" b="1">
                  <a:solidFill>
                    <a:schemeClr val="bg1"/>
                  </a:solidFill>
                  <a:latin typeface="Ricty" panose="020B0509020203020207" pitchFamily="49" charset="-128"/>
                  <a:ea typeface="Ricty" panose="020B0509020203020207" pitchFamily="49" charset="-128"/>
                  <a:cs typeface="Ricty" panose="020B0509020203020207" pitchFamily="49" charset="-128"/>
                </a:rPr>
                <a:t>コードクローン</a:t>
              </a:r>
            </a:p>
          </p:txBody>
        </p:sp>
        <p:cxnSp>
          <p:nvCxnSpPr>
            <p:cNvPr id="62" name="直線コネクタ 61">
              <a:extLst>
                <a:ext uri="{FF2B5EF4-FFF2-40B4-BE49-F238E27FC236}">
                  <a16:creationId xmlns:a16="http://schemas.microsoft.com/office/drawing/2014/main" id="{63C68F70-239E-CD47-9F2D-311F1430BF3A}"/>
                </a:ext>
              </a:extLst>
            </p:cNvPr>
            <p:cNvCxnSpPr>
              <a:cxnSpLocks/>
            </p:cNvCxnSpPr>
            <p:nvPr/>
          </p:nvCxnSpPr>
          <p:spPr>
            <a:xfrm>
              <a:off x="3533061" y="4418956"/>
              <a:ext cx="1266726"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1EE4B237-755E-1F40-A372-1F42D47C8A57}"/>
                </a:ext>
              </a:extLst>
            </p:cNvPr>
            <p:cNvCxnSpPr>
              <a:cxnSpLocks/>
            </p:cNvCxnSpPr>
            <p:nvPr/>
          </p:nvCxnSpPr>
          <p:spPr>
            <a:xfrm>
              <a:off x="3533061" y="4526063"/>
              <a:ext cx="1441254"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5230837F-59FB-A44F-822D-B0580B780C59}"/>
                </a:ext>
              </a:extLst>
            </p:cNvPr>
            <p:cNvCxnSpPr>
              <a:cxnSpLocks/>
            </p:cNvCxnSpPr>
            <p:nvPr/>
          </p:nvCxnSpPr>
          <p:spPr>
            <a:xfrm>
              <a:off x="3533061" y="3710259"/>
              <a:ext cx="1266726"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4D5A21D9-1AA0-1245-9098-864A3B78A1E7}"/>
                </a:ext>
              </a:extLst>
            </p:cNvPr>
            <p:cNvCxnSpPr>
              <a:cxnSpLocks/>
            </p:cNvCxnSpPr>
            <p:nvPr/>
          </p:nvCxnSpPr>
          <p:spPr>
            <a:xfrm>
              <a:off x="3533061" y="3817366"/>
              <a:ext cx="1441254"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789751D9-1C64-8247-9B59-1ACAA8559AEE}"/>
                </a:ext>
              </a:extLst>
            </p:cNvPr>
            <p:cNvCxnSpPr>
              <a:cxnSpLocks/>
            </p:cNvCxnSpPr>
            <p:nvPr/>
          </p:nvCxnSpPr>
          <p:spPr>
            <a:xfrm>
              <a:off x="3533061" y="5165138"/>
              <a:ext cx="1266726"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60B8490A-833F-1249-AB3E-F651DE132142}"/>
                </a:ext>
              </a:extLst>
            </p:cNvPr>
            <p:cNvCxnSpPr>
              <a:cxnSpLocks/>
            </p:cNvCxnSpPr>
            <p:nvPr/>
          </p:nvCxnSpPr>
          <p:spPr>
            <a:xfrm>
              <a:off x="3533061" y="5278134"/>
              <a:ext cx="1441254"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62BA82F9-7D9D-B141-8A14-E35254E7D48D}"/>
                </a:ext>
              </a:extLst>
            </p:cNvPr>
            <p:cNvCxnSpPr>
              <a:cxnSpLocks/>
            </p:cNvCxnSpPr>
            <p:nvPr/>
          </p:nvCxnSpPr>
          <p:spPr>
            <a:xfrm>
              <a:off x="3533061" y="5382761"/>
              <a:ext cx="1266726"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sp>
          <p:nvSpPr>
            <p:cNvPr id="69" name="メモ 68">
              <a:extLst>
                <a:ext uri="{FF2B5EF4-FFF2-40B4-BE49-F238E27FC236}">
                  <a16:creationId xmlns:a16="http://schemas.microsoft.com/office/drawing/2014/main" id="{42CC7812-50DA-5D4D-A1D7-4D9F25EFCD6B}"/>
                </a:ext>
              </a:extLst>
            </p:cNvPr>
            <p:cNvSpPr/>
            <p:nvPr/>
          </p:nvSpPr>
          <p:spPr>
            <a:xfrm rot="10800000" flipH="1">
              <a:off x="7789505" y="3147411"/>
              <a:ext cx="2593223" cy="2557129"/>
            </a:xfrm>
            <a:prstGeom prst="foldedCorner">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Ricty" panose="020B0509020203020207" pitchFamily="49" charset="-128"/>
                <a:ea typeface="Ricty" panose="020B0509020203020207" pitchFamily="49" charset="-128"/>
                <a:cs typeface="Ricty" panose="020B0509020203020207" pitchFamily="49" charset="-128"/>
              </a:endParaRPr>
            </a:p>
          </p:txBody>
        </p:sp>
        <p:sp>
          <p:nvSpPr>
            <p:cNvPr id="70" name="フリーフォーム 69">
              <a:extLst>
                <a:ext uri="{FF2B5EF4-FFF2-40B4-BE49-F238E27FC236}">
                  <a16:creationId xmlns:a16="http://schemas.microsoft.com/office/drawing/2014/main" id="{E4904ED5-51D3-6A41-B2D2-657A69287485}"/>
                </a:ext>
              </a:extLst>
            </p:cNvPr>
            <p:cNvSpPr/>
            <p:nvPr/>
          </p:nvSpPr>
          <p:spPr>
            <a:xfrm>
              <a:off x="7919602" y="4474247"/>
              <a:ext cx="2139369" cy="236343"/>
            </a:xfrm>
            <a:custGeom>
              <a:avLst/>
              <a:gdLst>
                <a:gd name="connsiteX0" fmla="*/ 0 w 2156501"/>
                <a:gd name="connsiteY0" fmla="*/ 0 h 597432"/>
                <a:gd name="connsiteX1" fmla="*/ 2156501 w 2156501"/>
                <a:gd name="connsiteY1" fmla="*/ 0 h 597432"/>
                <a:gd name="connsiteX2" fmla="*/ 2156501 w 2156501"/>
                <a:gd name="connsiteY2" fmla="*/ 298716 h 597432"/>
                <a:gd name="connsiteX3" fmla="*/ 1710267 w 2156501"/>
                <a:gd name="connsiteY3" fmla="*/ 298716 h 597432"/>
                <a:gd name="connsiteX4" fmla="*/ 1710267 w 2156501"/>
                <a:gd name="connsiteY4" fmla="*/ 597432 h 597432"/>
                <a:gd name="connsiteX5" fmla="*/ 1 w 2156501"/>
                <a:gd name="connsiteY5" fmla="*/ 597432 h 597432"/>
                <a:gd name="connsiteX6" fmla="*/ 1 w 2156501"/>
                <a:gd name="connsiteY6" fmla="*/ 298716 h 597432"/>
                <a:gd name="connsiteX7" fmla="*/ 0 w 2156501"/>
                <a:gd name="connsiteY7" fmla="*/ 298716 h 59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6501" h="597432">
                  <a:moveTo>
                    <a:pt x="0" y="0"/>
                  </a:moveTo>
                  <a:lnTo>
                    <a:pt x="2156501" y="0"/>
                  </a:lnTo>
                  <a:lnTo>
                    <a:pt x="2156501" y="298716"/>
                  </a:lnTo>
                  <a:lnTo>
                    <a:pt x="1710267" y="298716"/>
                  </a:lnTo>
                  <a:lnTo>
                    <a:pt x="1710267" y="597432"/>
                  </a:lnTo>
                  <a:lnTo>
                    <a:pt x="1" y="597432"/>
                  </a:lnTo>
                  <a:lnTo>
                    <a:pt x="1" y="298716"/>
                  </a:lnTo>
                  <a:lnTo>
                    <a:pt x="0" y="298716"/>
                  </a:lnTo>
                  <a:close/>
                </a:path>
              </a:pathLst>
            </a:cu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kumimoji="1" lang="ja-JP" altLang="en-US" sz="1200" b="1">
                  <a:solidFill>
                    <a:srgbClr val="282D31"/>
                  </a:solidFill>
                  <a:latin typeface="Ricty" panose="020B0509020203020207" pitchFamily="49" charset="-128"/>
                  <a:ea typeface="Ricty" panose="020B0509020203020207" pitchFamily="49" charset="-128"/>
                  <a:cs typeface="Ricty" panose="020B0509020203020207" pitchFamily="49" charset="-128"/>
                </a:rPr>
                <a:t>呼び出し文</a:t>
              </a:r>
            </a:p>
          </p:txBody>
        </p:sp>
        <p:sp>
          <p:nvSpPr>
            <p:cNvPr id="94" name="フリーフォーム 93">
              <a:extLst>
                <a:ext uri="{FF2B5EF4-FFF2-40B4-BE49-F238E27FC236}">
                  <a16:creationId xmlns:a16="http://schemas.microsoft.com/office/drawing/2014/main" id="{8229732E-74B1-1346-ADA1-18C15E1E3E16}"/>
                </a:ext>
              </a:extLst>
            </p:cNvPr>
            <p:cNvSpPr/>
            <p:nvPr/>
          </p:nvSpPr>
          <p:spPr>
            <a:xfrm>
              <a:off x="7919603" y="5070063"/>
              <a:ext cx="2139369" cy="207758"/>
            </a:xfrm>
            <a:custGeom>
              <a:avLst/>
              <a:gdLst>
                <a:gd name="connsiteX0" fmla="*/ 0 w 2156501"/>
                <a:gd name="connsiteY0" fmla="*/ 0 h 597432"/>
                <a:gd name="connsiteX1" fmla="*/ 2156501 w 2156501"/>
                <a:gd name="connsiteY1" fmla="*/ 0 h 597432"/>
                <a:gd name="connsiteX2" fmla="*/ 2156501 w 2156501"/>
                <a:gd name="connsiteY2" fmla="*/ 298716 h 597432"/>
                <a:gd name="connsiteX3" fmla="*/ 1710267 w 2156501"/>
                <a:gd name="connsiteY3" fmla="*/ 298716 h 597432"/>
                <a:gd name="connsiteX4" fmla="*/ 1710267 w 2156501"/>
                <a:gd name="connsiteY4" fmla="*/ 597432 h 597432"/>
                <a:gd name="connsiteX5" fmla="*/ 1 w 2156501"/>
                <a:gd name="connsiteY5" fmla="*/ 597432 h 597432"/>
                <a:gd name="connsiteX6" fmla="*/ 1 w 2156501"/>
                <a:gd name="connsiteY6" fmla="*/ 298716 h 597432"/>
                <a:gd name="connsiteX7" fmla="*/ 0 w 2156501"/>
                <a:gd name="connsiteY7" fmla="*/ 298716 h 59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6501" h="597432">
                  <a:moveTo>
                    <a:pt x="0" y="0"/>
                  </a:moveTo>
                  <a:lnTo>
                    <a:pt x="2156501" y="0"/>
                  </a:lnTo>
                  <a:lnTo>
                    <a:pt x="2156501" y="298716"/>
                  </a:lnTo>
                  <a:lnTo>
                    <a:pt x="1710267" y="298716"/>
                  </a:lnTo>
                  <a:lnTo>
                    <a:pt x="1710267" y="597432"/>
                  </a:lnTo>
                  <a:lnTo>
                    <a:pt x="1" y="597432"/>
                  </a:lnTo>
                  <a:lnTo>
                    <a:pt x="1" y="298716"/>
                  </a:lnTo>
                  <a:lnTo>
                    <a:pt x="0" y="298716"/>
                  </a:lnTo>
                  <a:close/>
                </a:path>
              </a:pathLst>
            </a:cu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kumimoji="1" lang="ja-JP" altLang="en-US" sz="1200" b="1">
                  <a:solidFill>
                    <a:srgbClr val="282D31"/>
                  </a:solidFill>
                  <a:latin typeface="Ricty" panose="020B0509020203020207" pitchFamily="49" charset="-128"/>
                  <a:ea typeface="Ricty" panose="020B0509020203020207" pitchFamily="49" charset="-128"/>
                  <a:cs typeface="Ricty" panose="020B0509020203020207" pitchFamily="49" charset="-128"/>
                </a:rPr>
                <a:t>呼び出し文</a:t>
              </a:r>
            </a:p>
          </p:txBody>
        </p:sp>
        <p:cxnSp>
          <p:nvCxnSpPr>
            <p:cNvPr id="99" name="直線コネクタ 98">
              <a:extLst>
                <a:ext uri="{FF2B5EF4-FFF2-40B4-BE49-F238E27FC236}">
                  <a16:creationId xmlns:a16="http://schemas.microsoft.com/office/drawing/2014/main" id="{836EAC82-9308-6642-9BC7-F8AB7A7B637E}"/>
                </a:ext>
              </a:extLst>
            </p:cNvPr>
            <p:cNvCxnSpPr>
              <a:cxnSpLocks/>
            </p:cNvCxnSpPr>
            <p:nvPr/>
          </p:nvCxnSpPr>
          <p:spPr>
            <a:xfrm>
              <a:off x="7929220" y="4808160"/>
              <a:ext cx="1266726"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100" name="直線コネクタ 99">
              <a:extLst>
                <a:ext uri="{FF2B5EF4-FFF2-40B4-BE49-F238E27FC236}">
                  <a16:creationId xmlns:a16="http://schemas.microsoft.com/office/drawing/2014/main" id="{F2B5710D-6046-BF4B-B4C0-C75B26ADD3B1}"/>
                </a:ext>
              </a:extLst>
            </p:cNvPr>
            <p:cNvCxnSpPr>
              <a:cxnSpLocks/>
            </p:cNvCxnSpPr>
            <p:nvPr/>
          </p:nvCxnSpPr>
          <p:spPr>
            <a:xfrm>
              <a:off x="7929220" y="4915267"/>
              <a:ext cx="1441254"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a:extLst>
                <a:ext uri="{FF2B5EF4-FFF2-40B4-BE49-F238E27FC236}">
                  <a16:creationId xmlns:a16="http://schemas.microsoft.com/office/drawing/2014/main" id="{F0F94F93-B7D3-7549-B99B-EA40C5B4CE25}"/>
                </a:ext>
              </a:extLst>
            </p:cNvPr>
            <p:cNvCxnSpPr>
              <a:cxnSpLocks/>
            </p:cNvCxnSpPr>
            <p:nvPr/>
          </p:nvCxnSpPr>
          <p:spPr>
            <a:xfrm>
              <a:off x="7929220" y="4282193"/>
              <a:ext cx="1266726"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a:extLst>
                <a:ext uri="{FF2B5EF4-FFF2-40B4-BE49-F238E27FC236}">
                  <a16:creationId xmlns:a16="http://schemas.microsoft.com/office/drawing/2014/main" id="{E1583183-2819-554F-8D04-905126FF8BFB}"/>
                </a:ext>
              </a:extLst>
            </p:cNvPr>
            <p:cNvCxnSpPr>
              <a:cxnSpLocks/>
            </p:cNvCxnSpPr>
            <p:nvPr/>
          </p:nvCxnSpPr>
          <p:spPr>
            <a:xfrm>
              <a:off x="7929220" y="4389300"/>
              <a:ext cx="1441254"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a:extLst>
                <a:ext uri="{FF2B5EF4-FFF2-40B4-BE49-F238E27FC236}">
                  <a16:creationId xmlns:a16="http://schemas.microsoft.com/office/drawing/2014/main" id="{3213D6A7-6062-DC45-B6D8-789A972FBF12}"/>
                </a:ext>
              </a:extLst>
            </p:cNvPr>
            <p:cNvCxnSpPr>
              <a:cxnSpLocks/>
            </p:cNvCxnSpPr>
            <p:nvPr/>
          </p:nvCxnSpPr>
          <p:spPr>
            <a:xfrm>
              <a:off x="7929220" y="5381039"/>
              <a:ext cx="1266726"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104" name="直線コネクタ 103">
              <a:extLst>
                <a:ext uri="{FF2B5EF4-FFF2-40B4-BE49-F238E27FC236}">
                  <a16:creationId xmlns:a16="http://schemas.microsoft.com/office/drawing/2014/main" id="{12A1E858-6ADA-D247-B527-05313D341D09}"/>
                </a:ext>
              </a:extLst>
            </p:cNvPr>
            <p:cNvCxnSpPr>
              <a:cxnSpLocks/>
            </p:cNvCxnSpPr>
            <p:nvPr/>
          </p:nvCxnSpPr>
          <p:spPr>
            <a:xfrm>
              <a:off x="7929220" y="5494035"/>
              <a:ext cx="1441254"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105" name="直線コネクタ 104">
              <a:extLst>
                <a:ext uri="{FF2B5EF4-FFF2-40B4-BE49-F238E27FC236}">
                  <a16:creationId xmlns:a16="http://schemas.microsoft.com/office/drawing/2014/main" id="{BBF2BD10-1895-6240-90BF-7D5E59E635A8}"/>
                </a:ext>
              </a:extLst>
            </p:cNvPr>
            <p:cNvCxnSpPr>
              <a:cxnSpLocks/>
            </p:cNvCxnSpPr>
            <p:nvPr/>
          </p:nvCxnSpPr>
          <p:spPr>
            <a:xfrm>
              <a:off x="7929220" y="5598662"/>
              <a:ext cx="1266726"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sp>
          <p:nvSpPr>
            <p:cNvPr id="106" name="フリーフォーム 105">
              <a:extLst>
                <a:ext uri="{FF2B5EF4-FFF2-40B4-BE49-F238E27FC236}">
                  <a16:creationId xmlns:a16="http://schemas.microsoft.com/office/drawing/2014/main" id="{FECD1A37-1F9F-6943-9983-8C60AE49FC49}"/>
                </a:ext>
              </a:extLst>
            </p:cNvPr>
            <p:cNvSpPr/>
            <p:nvPr/>
          </p:nvSpPr>
          <p:spPr>
            <a:xfrm>
              <a:off x="7929220" y="3496578"/>
              <a:ext cx="2139369" cy="314251"/>
            </a:xfrm>
            <a:custGeom>
              <a:avLst/>
              <a:gdLst>
                <a:gd name="connsiteX0" fmla="*/ 0 w 2156501"/>
                <a:gd name="connsiteY0" fmla="*/ 0 h 597432"/>
                <a:gd name="connsiteX1" fmla="*/ 2156501 w 2156501"/>
                <a:gd name="connsiteY1" fmla="*/ 0 h 597432"/>
                <a:gd name="connsiteX2" fmla="*/ 2156501 w 2156501"/>
                <a:gd name="connsiteY2" fmla="*/ 298716 h 597432"/>
                <a:gd name="connsiteX3" fmla="*/ 1710267 w 2156501"/>
                <a:gd name="connsiteY3" fmla="*/ 298716 h 597432"/>
                <a:gd name="connsiteX4" fmla="*/ 1710267 w 2156501"/>
                <a:gd name="connsiteY4" fmla="*/ 597432 h 597432"/>
                <a:gd name="connsiteX5" fmla="*/ 1 w 2156501"/>
                <a:gd name="connsiteY5" fmla="*/ 597432 h 597432"/>
                <a:gd name="connsiteX6" fmla="*/ 1 w 2156501"/>
                <a:gd name="connsiteY6" fmla="*/ 298716 h 597432"/>
                <a:gd name="connsiteX7" fmla="*/ 0 w 2156501"/>
                <a:gd name="connsiteY7" fmla="*/ 298716 h 59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6501" h="597432">
                  <a:moveTo>
                    <a:pt x="0" y="0"/>
                  </a:moveTo>
                  <a:lnTo>
                    <a:pt x="2156501" y="0"/>
                  </a:lnTo>
                  <a:lnTo>
                    <a:pt x="2156501" y="298716"/>
                  </a:lnTo>
                  <a:lnTo>
                    <a:pt x="1710267" y="298716"/>
                  </a:lnTo>
                  <a:lnTo>
                    <a:pt x="1710267" y="597432"/>
                  </a:lnTo>
                  <a:lnTo>
                    <a:pt x="1" y="597432"/>
                  </a:lnTo>
                  <a:lnTo>
                    <a:pt x="1" y="298716"/>
                  </a:lnTo>
                  <a:lnTo>
                    <a:pt x="0" y="298716"/>
                  </a:lnTo>
                  <a:close/>
                </a:path>
              </a:pathLst>
            </a:custGeom>
            <a:solidFill>
              <a:srgbClr val="D7225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kumimoji="1" lang="ja-JP" altLang="en-US" sz="1200" b="1">
                  <a:solidFill>
                    <a:schemeClr val="bg1"/>
                  </a:solidFill>
                  <a:latin typeface="Ricty" panose="020B0509020203020207" pitchFamily="49" charset="-128"/>
                  <a:ea typeface="Ricty" panose="020B0509020203020207" pitchFamily="49" charset="-128"/>
                  <a:cs typeface="Ricty" panose="020B0509020203020207" pitchFamily="49" charset="-128"/>
                </a:rPr>
                <a:t>関数</a:t>
              </a:r>
              <a:r>
                <a:rPr kumimoji="1" lang="en-US" altLang="ja-JP" sz="1200" b="1" dirty="0">
                  <a:solidFill>
                    <a:schemeClr val="bg1"/>
                  </a:solidFill>
                  <a:latin typeface="Ricty" panose="020B0509020203020207" pitchFamily="49" charset="-128"/>
                  <a:ea typeface="Ricty" panose="020B0509020203020207" pitchFamily="49" charset="-128"/>
                  <a:cs typeface="Ricty" panose="020B0509020203020207" pitchFamily="49" charset="-128"/>
                </a:rPr>
                <a:t>(</a:t>
              </a:r>
              <a:r>
                <a:rPr kumimoji="1" lang="ja-JP" altLang="en-US" sz="1200" b="1">
                  <a:solidFill>
                    <a:schemeClr val="bg1"/>
                  </a:solidFill>
                  <a:latin typeface="Ricty" panose="020B0509020203020207" pitchFamily="49" charset="-128"/>
                  <a:ea typeface="Ricty" panose="020B0509020203020207" pitchFamily="49" charset="-128"/>
                  <a:cs typeface="Ricty" panose="020B0509020203020207" pitchFamily="49" charset="-128"/>
                </a:rPr>
                <a:t>メソッド</a:t>
              </a:r>
              <a:r>
                <a:rPr kumimoji="1" lang="en-US" altLang="ja-JP" sz="1200" b="1" dirty="0">
                  <a:solidFill>
                    <a:schemeClr val="bg1"/>
                  </a:solidFill>
                  <a:latin typeface="Ricty" panose="020B0509020203020207" pitchFamily="49" charset="-128"/>
                  <a:ea typeface="Ricty" panose="020B0509020203020207" pitchFamily="49" charset="-128"/>
                  <a:cs typeface="Ricty" panose="020B0509020203020207" pitchFamily="49" charset="-128"/>
                </a:rPr>
                <a:t>)</a:t>
              </a:r>
              <a:endParaRPr kumimoji="1" lang="ja-JP" altLang="en-US" sz="1200" b="1">
                <a:solidFill>
                  <a:schemeClr val="bg1"/>
                </a:solidFill>
                <a:latin typeface="Ricty" panose="020B0509020203020207" pitchFamily="49" charset="-128"/>
                <a:ea typeface="Ricty" panose="020B0509020203020207" pitchFamily="49" charset="-128"/>
                <a:cs typeface="Ricty" panose="020B0509020203020207" pitchFamily="49" charset="-128"/>
              </a:endParaRPr>
            </a:p>
          </p:txBody>
        </p:sp>
        <p:cxnSp>
          <p:nvCxnSpPr>
            <p:cNvPr id="107" name="直線コネクタ 106">
              <a:extLst>
                <a:ext uri="{FF2B5EF4-FFF2-40B4-BE49-F238E27FC236}">
                  <a16:creationId xmlns:a16="http://schemas.microsoft.com/office/drawing/2014/main" id="{F19E4BD7-9C6D-2D4F-A9C8-4DD322C4C70B}"/>
                </a:ext>
              </a:extLst>
            </p:cNvPr>
            <p:cNvCxnSpPr>
              <a:cxnSpLocks/>
              <a:stCxn id="59" idx="2"/>
              <a:endCxn id="106" idx="6"/>
            </p:cNvCxnSpPr>
            <p:nvPr/>
          </p:nvCxnSpPr>
          <p:spPr>
            <a:xfrm flipV="1">
              <a:off x="5672430" y="3653704"/>
              <a:ext cx="2256791" cy="471364"/>
            </a:xfrm>
            <a:prstGeom prst="line">
              <a:avLst/>
            </a:prstGeom>
            <a:ln w="28575">
              <a:solidFill>
                <a:srgbClr val="D7225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D1235CB8-9078-8B44-BD58-2FB02B2B8F81}"/>
                </a:ext>
              </a:extLst>
            </p:cNvPr>
            <p:cNvCxnSpPr>
              <a:cxnSpLocks/>
              <a:stCxn id="60" idx="1"/>
              <a:endCxn id="106" idx="5"/>
            </p:cNvCxnSpPr>
            <p:nvPr/>
          </p:nvCxnSpPr>
          <p:spPr>
            <a:xfrm flipV="1">
              <a:off x="5672430" y="3810829"/>
              <a:ext cx="2256791" cy="917049"/>
            </a:xfrm>
            <a:prstGeom prst="line">
              <a:avLst/>
            </a:prstGeom>
            <a:ln w="28575">
              <a:solidFill>
                <a:srgbClr val="D7225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3418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B74542B9-86A5-BD46-805C-8CEE72AB7638}"/>
              </a:ext>
            </a:extLst>
          </p:cNvPr>
          <p:cNvSpPr/>
          <p:nvPr/>
        </p:nvSpPr>
        <p:spPr>
          <a:xfrm>
            <a:off x="0" y="2354275"/>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5" name="正方形/長方形 4">
            <a:extLst>
              <a:ext uri="{FF2B5EF4-FFF2-40B4-BE49-F238E27FC236}">
                <a16:creationId xmlns:a16="http://schemas.microsoft.com/office/drawing/2014/main" id="{1795530E-F222-EF4E-AE4C-9E91EC6A6F4C}"/>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7" name="正方形/長方形 6">
            <a:extLst>
              <a:ext uri="{FF2B5EF4-FFF2-40B4-BE49-F238E27FC236}">
                <a16:creationId xmlns:a16="http://schemas.microsoft.com/office/drawing/2014/main" id="{8956AF88-E2D1-6B44-9B30-1D23AEE481CA}"/>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研究背景</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研究目的</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13" name="テキスト ボックス 34">
            <a:extLst>
              <a:ext uri="{FF2B5EF4-FFF2-40B4-BE49-F238E27FC236}">
                <a16:creationId xmlns:a16="http://schemas.microsoft.com/office/drawing/2014/main" id="{47255D28-2D77-6E46-B806-BE153AB906A3}"/>
              </a:ext>
            </a:extLst>
          </p:cNvPr>
          <p:cNvSpPr txBox="1"/>
          <p:nvPr/>
        </p:nvSpPr>
        <p:spPr>
          <a:xfrm>
            <a:off x="0" y="1462615"/>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1E909B02-4399-5E48-B94E-3FE916469877}"/>
              </a:ext>
            </a:extLst>
          </p:cNvPr>
          <p:cNvSpPr>
            <a:spLocks noGrp="1"/>
          </p:cNvSpPr>
          <p:nvPr>
            <p:ph type="sldNum" sz="quarter" idx="4"/>
          </p:nvPr>
        </p:nvSpPr>
        <p:spPr/>
        <p:txBody>
          <a:bodyPr/>
          <a:lstStyle/>
          <a:p>
            <a:r>
              <a:rPr lang="en-US" dirty="0"/>
              <a:t>p.</a:t>
            </a:r>
            <a:fld id="{F8E28480-1C08-4458-AD97-0283E6FFD09D}" type="slidenum">
              <a:rPr lang="en-US" smtClean="0"/>
              <a:pPr/>
              <a:t>13</a:t>
            </a:fld>
            <a:endParaRPr lang="en-US" dirty="0"/>
          </a:p>
        </p:txBody>
      </p:sp>
      <p:sp>
        <p:nvSpPr>
          <p:cNvPr id="10" name="テキスト ボックス 9">
            <a:extLst>
              <a:ext uri="{FF2B5EF4-FFF2-40B4-BE49-F238E27FC236}">
                <a16:creationId xmlns:a16="http://schemas.microsoft.com/office/drawing/2014/main" id="{D583AE4B-DACD-9341-BA5D-C9A5932947EF}"/>
              </a:ext>
            </a:extLst>
          </p:cNvPr>
          <p:cNvSpPr txBox="1"/>
          <p:nvPr/>
        </p:nvSpPr>
        <p:spPr>
          <a:xfrm>
            <a:off x="2008091" y="50954"/>
            <a:ext cx="10183909" cy="584775"/>
          </a:xfrm>
          <a:prstGeom prst="rect">
            <a:avLst/>
          </a:prstGeom>
          <a:noFill/>
        </p:spPr>
        <p:txBody>
          <a:bodyPr wrap="square" rtlCol="0" anchor="ctr">
            <a:spAutoFit/>
          </a:bodyPr>
          <a:lstStyle/>
          <a:p>
            <a:pPr marL="457200" marR="0" lvl="1" indent="0" algn="l" defTabSz="457200" rtl="0" eaLnBrk="1" fontAlgn="auto" latinLnBrk="0" hangingPunct="1">
              <a:lnSpc>
                <a:spcPct val="100000"/>
              </a:lnSpc>
              <a:spcBef>
                <a:spcPts val="0"/>
              </a:spcBef>
              <a:spcAft>
                <a:spcPts val="0"/>
              </a:spcAft>
              <a:buClrTx/>
              <a:buSzTx/>
              <a:buFontTx/>
              <a:buNone/>
              <a:tabLst/>
              <a:defRPr/>
            </a:pPr>
            <a:r>
              <a:rPr kumimoji="1" lang="ja-JP" altLang="en-US" sz="3200" i="0" u="none" strike="noStrike" kern="1200" cap="none" spc="0" normalizeH="0" baseline="0" noProof="0">
                <a:ln>
                  <a:noFill/>
                </a:ln>
                <a:solidFill>
                  <a:schemeClr val="bg1"/>
                </a:solidFill>
                <a:effectLst/>
                <a:uLnTx/>
                <a:uFillTx/>
                <a:latin typeface="Ricty" panose="020B0509020203020207" pitchFamily="49" charset="-128"/>
                <a:ea typeface="Ricty" panose="020B0509020203020207" pitchFamily="49" charset="-128"/>
                <a:cs typeface="Ricty" panose="020B0509020203020207" pitchFamily="49" charset="-128"/>
              </a:rPr>
              <a:t>研究目的</a:t>
            </a:r>
            <a:endParaRPr kumimoji="1" lang="en-US" altLang="ja-JP" sz="3200" i="0" u="none" strike="noStrike" kern="1200" cap="none" spc="0" normalizeH="0" baseline="0" noProof="0" dirty="0">
              <a:ln>
                <a:noFill/>
              </a:ln>
              <a:solidFill>
                <a:schemeClr val="bg1"/>
              </a:solidFill>
              <a:effectLst/>
              <a:uLnTx/>
              <a:uFillTx/>
              <a:latin typeface="Ricty" panose="020B0509020203020207" pitchFamily="49" charset="-128"/>
              <a:ea typeface="Ricty" panose="020B0509020203020207" pitchFamily="49" charset="-128"/>
              <a:cs typeface="Ricty" panose="020B0509020203020207" pitchFamily="49" charset="-128"/>
            </a:endParaRPr>
          </a:p>
        </p:txBody>
      </p:sp>
      <p:sp>
        <p:nvSpPr>
          <p:cNvPr id="12" name="タイトル 1">
            <a:extLst>
              <a:ext uri="{FF2B5EF4-FFF2-40B4-BE49-F238E27FC236}">
                <a16:creationId xmlns:a16="http://schemas.microsoft.com/office/drawing/2014/main" id="{D1AC9BB0-1B37-E04E-A5CC-87FDA3DC6A6F}"/>
              </a:ext>
            </a:extLst>
          </p:cNvPr>
          <p:cNvSpPr txBox="1">
            <a:spLocks/>
          </p:cNvSpPr>
          <p:nvPr/>
        </p:nvSpPr>
        <p:spPr>
          <a:xfrm>
            <a:off x="1990163" y="867909"/>
            <a:ext cx="10183912" cy="2161459"/>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lvl="1">
              <a:lnSpc>
                <a:spcPct val="200000"/>
              </a:lnSpc>
              <a:defRPr/>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ソースコードの構造から</a:t>
            </a:r>
            <a:r>
              <a:rPr lang="ja-JP" altLang="en-US" sz="2000" b="1">
                <a:solidFill>
                  <a:srgbClr val="88F906"/>
                </a:solidFill>
                <a:latin typeface="Ricty" panose="020B0509020203020207" pitchFamily="49" charset="-128"/>
                <a:ea typeface="Ricty" panose="020B0509020203020207" pitchFamily="49" charset="-128"/>
                <a:cs typeface="Ricty" panose="020B0509020203020207" pitchFamily="49" charset="-128"/>
                <a:sym typeface="Georgia"/>
              </a:rPr>
              <a:t>コードクローン</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を検出する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200000"/>
              </a:lnSpc>
              <a:defRPr/>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完全一致だけでなく</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構造の異なるコードクローン</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にも適用する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200000"/>
              </a:lnSpc>
              <a:defRPr/>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コードクローンを</a:t>
            </a:r>
            <a:r>
              <a:rPr lang="ja-JP" altLang="en-US" sz="2000" b="1">
                <a:solidFill>
                  <a:srgbClr val="88F906"/>
                </a:solidFill>
                <a:latin typeface="Ricty" panose="020B0509020203020207" pitchFamily="49" charset="-128"/>
                <a:ea typeface="Ricty" panose="020B0509020203020207" pitchFamily="49" charset="-128"/>
                <a:cs typeface="Ricty" panose="020B0509020203020207" pitchFamily="49" charset="-128"/>
                <a:sym typeface="Georgia"/>
              </a:rPr>
              <a:t>関数</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に置き換えることで，保守コストの低減させる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200000"/>
              </a:lnSpc>
              <a:defRPr/>
            </a:pP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p:txBody>
      </p:sp>
      <p:grpSp>
        <p:nvGrpSpPr>
          <p:cNvPr id="30" name="グループ化 29">
            <a:extLst>
              <a:ext uri="{FF2B5EF4-FFF2-40B4-BE49-F238E27FC236}">
                <a16:creationId xmlns:a16="http://schemas.microsoft.com/office/drawing/2014/main" id="{B7F0378F-BE8F-C74C-A518-479756344C37}"/>
              </a:ext>
            </a:extLst>
          </p:cNvPr>
          <p:cNvGrpSpPr/>
          <p:nvPr/>
        </p:nvGrpSpPr>
        <p:grpSpPr>
          <a:xfrm>
            <a:off x="2628900" y="3429000"/>
            <a:ext cx="8944022" cy="2415299"/>
            <a:chOff x="963557" y="3583958"/>
            <a:chExt cx="10282793" cy="2776829"/>
          </a:xfrm>
        </p:grpSpPr>
        <p:sp>
          <p:nvSpPr>
            <p:cNvPr id="31" name="タイトル 1">
              <a:extLst>
                <a:ext uri="{FF2B5EF4-FFF2-40B4-BE49-F238E27FC236}">
                  <a16:creationId xmlns:a16="http://schemas.microsoft.com/office/drawing/2014/main" id="{B1FECC15-3D06-AD46-92D6-3EC7A6E38B09}"/>
                </a:ext>
              </a:extLst>
            </p:cNvPr>
            <p:cNvSpPr txBox="1">
              <a:spLocks/>
            </p:cNvSpPr>
            <p:nvPr/>
          </p:nvSpPr>
          <p:spPr>
            <a:xfrm>
              <a:off x="963557" y="5736560"/>
              <a:ext cx="2185454" cy="618691"/>
            </a:xfrm>
            <a:prstGeom prst="rect">
              <a:avLst/>
            </a:prstGeom>
          </p:spPr>
          <p:txBody>
            <a:bodyPr lIns="109728" tIns="109728" rIns="109728" bIns="91440" anchor="ctr">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algn="ctr" defTabSz="457200">
                <a:lnSpc>
                  <a:spcPct val="150000"/>
                </a:lnSpc>
                <a:spcBef>
                  <a:spcPts val="0"/>
                </a:spcBef>
                <a:defRPr/>
              </a:pPr>
              <a:r>
                <a:rPr kumimoji="0" lang="ja-JP" altLang="en-US" sz="240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入力</a:t>
              </a:r>
              <a:endParaRPr kumimoji="0" lang="en-US" altLang="ja-JP" sz="240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32" name="タイトル 1">
              <a:extLst>
                <a:ext uri="{FF2B5EF4-FFF2-40B4-BE49-F238E27FC236}">
                  <a16:creationId xmlns:a16="http://schemas.microsoft.com/office/drawing/2014/main" id="{EBFDC262-186F-5D4B-86AA-C22FB5ADDF35}"/>
                </a:ext>
              </a:extLst>
            </p:cNvPr>
            <p:cNvSpPr txBox="1">
              <a:spLocks/>
            </p:cNvSpPr>
            <p:nvPr/>
          </p:nvSpPr>
          <p:spPr>
            <a:xfrm>
              <a:off x="3534992" y="5736560"/>
              <a:ext cx="4470456" cy="622322"/>
            </a:xfrm>
            <a:prstGeom prst="rect">
              <a:avLst/>
            </a:prstGeom>
          </p:spPr>
          <p:txBody>
            <a:bodyPr lIns="109728" tIns="109728" rIns="109728" bIns="91440" anchor="ctr">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algn="ctr" defTabSz="457200">
                <a:lnSpc>
                  <a:spcPct val="150000"/>
                </a:lnSpc>
                <a:spcBef>
                  <a:spcPts val="0"/>
                </a:spcBef>
                <a:defRPr/>
              </a:pPr>
              <a:r>
                <a:rPr kumimoji="0" lang="ja-JP" altLang="en-US" sz="240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構文木</a:t>
              </a:r>
              <a:endParaRPr kumimoji="0" lang="en-US" altLang="ja-JP" sz="240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37" name="タイトル 1">
              <a:extLst>
                <a:ext uri="{FF2B5EF4-FFF2-40B4-BE49-F238E27FC236}">
                  <a16:creationId xmlns:a16="http://schemas.microsoft.com/office/drawing/2014/main" id="{9DA081F6-D25A-6640-99EA-6B91F0CDFBE9}"/>
                </a:ext>
              </a:extLst>
            </p:cNvPr>
            <p:cNvSpPr txBox="1">
              <a:spLocks/>
            </p:cNvSpPr>
            <p:nvPr/>
          </p:nvSpPr>
          <p:spPr>
            <a:xfrm>
              <a:off x="8391414" y="5742096"/>
              <a:ext cx="2837009" cy="618691"/>
            </a:xfrm>
            <a:prstGeom prst="rect">
              <a:avLst/>
            </a:prstGeom>
          </p:spPr>
          <p:txBody>
            <a:bodyPr lIns="109728" tIns="109728" rIns="109728" bIns="91440" anchor="ctr">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algn="ctr" defTabSz="457200">
                <a:lnSpc>
                  <a:spcPct val="150000"/>
                </a:lnSpc>
                <a:spcBef>
                  <a:spcPts val="0"/>
                </a:spcBef>
                <a:defRPr/>
              </a:pPr>
              <a:r>
                <a:rPr kumimoji="0" lang="ja-JP" altLang="en-US" sz="240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出力</a:t>
              </a:r>
              <a:endParaRPr kumimoji="0" lang="en-US" altLang="ja-JP" sz="240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38" name="正方形/長方形 37">
              <a:extLst>
                <a:ext uri="{FF2B5EF4-FFF2-40B4-BE49-F238E27FC236}">
                  <a16:creationId xmlns:a16="http://schemas.microsoft.com/office/drawing/2014/main" id="{4558F8F7-4712-2447-AE1D-DC13C3F56D01}"/>
                </a:ext>
              </a:extLst>
            </p:cNvPr>
            <p:cNvSpPr/>
            <p:nvPr/>
          </p:nvSpPr>
          <p:spPr>
            <a:xfrm>
              <a:off x="3534994" y="3583959"/>
              <a:ext cx="4470453" cy="2221619"/>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a:latin typeface="Ricty" panose="020B0509020203020207" pitchFamily="49" charset="-128"/>
                <a:ea typeface="Ricty" panose="020B0509020203020207" pitchFamily="49" charset="-128"/>
                <a:cs typeface="Ricty" panose="020B0509020203020207" pitchFamily="49" charset="-128"/>
              </a:endParaRPr>
            </a:p>
          </p:txBody>
        </p:sp>
        <p:cxnSp>
          <p:nvCxnSpPr>
            <p:cNvPr id="39" name="直線矢印コネクタ 38">
              <a:extLst>
                <a:ext uri="{FF2B5EF4-FFF2-40B4-BE49-F238E27FC236}">
                  <a16:creationId xmlns:a16="http://schemas.microsoft.com/office/drawing/2014/main" id="{0E0B4F42-1CBC-EF4B-A553-F646ED404F5C}"/>
                </a:ext>
              </a:extLst>
            </p:cNvPr>
            <p:cNvCxnSpPr>
              <a:cxnSpLocks/>
              <a:stCxn id="47" idx="1"/>
            </p:cNvCxnSpPr>
            <p:nvPr/>
          </p:nvCxnSpPr>
          <p:spPr>
            <a:xfrm>
              <a:off x="3149018" y="4694768"/>
              <a:ext cx="5575293" cy="0"/>
            </a:xfrm>
            <a:prstGeom prst="straightConnector1">
              <a:avLst/>
            </a:prstGeom>
            <a:ln w="76200">
              <a:solidFill>
                <a:srgbClr val="545D65"/>
              </a:solidFill>
              <a:tailEnd type="triangle"/>
            </a:ln>
          </p:spPr>
          <p:style>
            <a:lnRef idx="1">
              <a:schemeClr val="accent1"/>
            </a:lnRef>
            <a:fillRef idx="0">
              <a:schemeClr val="accent1"/>
            </a:fillRef>
            <a:effectRef idx="0">
              <a:schemeClr val="accent1"/>
            </a:effectRef>
            <a:fontRef idx="minor">
              <a:schemeClr val="tx1"/>
            </a:fontRef>
          </p:style>
        </p:cxnSp>
        <p:grpSp>
          <p:nvGrpSpPr>
            <p:cNvPr id="40" name="グループ化 39">
              <a:extLst>
                <a:ext uri="{FF2B5EF4-FFF2-40B4-BE49-F238E27FC236}">
                  <a16:creationId xmlns:a16="http://schemas.microsoft.com/office/drawing/2014/main" id="{87ED89EE-085A-3F4B-9299-E356F0EF2345}"/>
                </a:ext>
              </a:extLst>
            </p:cNvPr>
            <p:cNvGrpSpPr/>
            <p:nvPr/>
          </p:nvGrpSpPr>
          <p:grpSpPr>
            <a:xfrm>
              <a:off x="963560" y="3583958"/>
              <a:ext cx="2504112" cy="2221619"/>
              <a:chOff x="2656731" y="7558088"/>
              <a:chExt cx="2008089" cy="2161458"/>
            </a:xfrm>
          </p:grpSpPr>
          <p:sp>
            <p:nvSpPr>
              <p:cNvPr id="47" name="正方形/長方形 46">
                <a:extLst>
                  <a:ext uri="{FF2B5EF4-FFF2-40B4-BE49-F238E27FC236}">
                    <a16:creationId xmlns:a16="http://schemas.microsoft.com/office/drawing/2014/main" id="{EA025FE8-006A-174C-AAC5-BFC4EB93AE20}"/>
                  </a:ext>
                </a:extLst>
              </p:cNvPr>
              <p:cNvSpPr/>
              <p:nvPr/>
            </p:nvSpPr>
            <p:spPr>
              <a:xfrm flipH="1">
                <a:off x="2656731" y="7558088"/>
                <a:ext cx="1752555" cy="2161458"/>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a = 5 * 10</a:t>
                </a:r>
              </a:p>
              <a:p>
                <a:r>
                  <a:rPr kumimoji="1" lang="en-US" altLang="ja-JP" sz="1600" b="1" dirty="0">
                    <a:solidFill>
                      <a:srgbClr val="D0D0D0"/>
                    </a:solidFill>
                    <a:latin typeface="Ricty" panose="020B0509020203020207" pitchFamily="49" charset="-128"/>
                    <a:ea typeface="Ricty" panose="020B0509020203020207" pitchFamily="49" charset="-128"/>
                    <a:cs typeface="Ricty" panose="020B0509020203020207" pitchFamily="49" charset="-128"/>
                  </a:rPr>
                  <a:t>b = 3</a:t>
                </a:r>
              </a:p>
              <a:p>
                <a:r>
                  <a:rPr kumimoji="1" lang="en-US"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c = a * 10</a:t>
                </a:r>
                <a:endParaRPr kumimoji="1" lang="ja-JP" altLang="en-US" sz="1600" b="1">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gn="ctr"/>
                <a:endParaRPr kumimoji="1" lang="ja-JP" altLang="en-US" sz="1600"/>
              </a:p>
            </p:txBody>
          </p:sp>
          <p:sp>
            <p:nvSpPr>
              <p:cNvPr id="48" name="フリーフォーム 47">
                <a:extLst>
                  <a:ext uri="{FF2B5EF4-FFF2-40B4-BE49-F238E27FC236}">
                    <a16:creationId xmlns:a16="http://schemas.microsoft.com/office/drawing/2014/main" id="{98BD2A68-8874-7749-A5E7-AA7EF93F9181}"/>
                  </a:ext>
                </a:extLst>
              </p:cNvPr>
              <p:cNvSpPr/>
              <p:nvPr/>
            </p:nvSpPr>
            <p:spPr>
              <a:xfrm>
                <a:off x="2656732" y="8944934"/>
                <a:ext cx="2008088" cy="486257"/>
              </a:xfrm>
              <a:custGeom>
                <a:avLst/>
                <a:gdLst>
                  <a:gd name="connsiteX0" fmla="*/ 0 w 2156501"/>
                  <a:gd name="connsiteY0" fmla="*/ 0 h 597432"/>
                  <a:gd name="connsiteX1" fmla="*/ 2156501 w 2156501"/>
                  <a:gd name="connsiteY1" fmla="*/ 0 h 597432"/>
                  <a:gd name="connsiteX2" fmla="*/ 2156501 w 2156501"/>
                  <a:gd name="connsiteY2" fmla="*/ 298716 h 597432"/>
                  <a:gd name="connsiteX3" fmla="*/ 1710267 w 2156501"/>
                  <a:gd name="connsiteY3" fmla="*/ 298716 h 597432"/>
                  <a:gd name="connsiteX4" fmla="*/ 1710267 w 2156501"/>
                  <a:gd name="connsiteY4" fmla="*/ 597432 h 597432"/>
                  <a:gd name="connsiteX5" fmla="*/ 1 w 2156501"/>
                  <a:gd name="connsiteY5" fmla="*/ 597432 h 597432"/>
                  <a:gd name="connsiteX6" fmla="*/ 1 w 2156501"/>
                  <a:gd name="connsiteY6" fmla="*/ 298716 h 597432"/>
                  <a:gd name="connsiteX7" fmla="*/ 0 w 2156501"/>
                  <a:gd name="connsiteY7" fmla="*/ 298716 h 59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6501" h="597432">
                    <a:moveTo>
                      <a:pt x="0" y="0"/>
                    </a:moveTo>
                    <a:lnTo>
                      <a:pt x="2156501" y="0"/>
                    </a:lnTo>
                    <a:lnTo>
                      <a:pt x="2156501" y="298716"/>
                    </a:lnTo>
                    <a:lnTo>
                      <a:pt x="1710267" y="298716"/>
                    </a:lnTo>
                    <a:lnTo>
                      <a:pt x="1710267" y="597432"/>
                    </a:lnTo>
                    <a:lnTo>
                      <a:pt x="1" y="597432"/>
                    </a:lnTo>
                    <a:lnTo>
                      <a:pt x="1" y="298716"/>
                    </a:lnTo>
                    <a:lnTo>
                      <a:pt x="0" y="298716"/>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kumimoji="1" lang="ja-JP" altLang="en-US" sz="1600" b="1">
                  <a:solidFill>
                    <a:srgbClr val="D7225F"/>
                  </a:solidFill>
                  <a:latin typeface="Ricty" panose="020B0509020203020207" pitchFamily="49" charset="-128"/>
                  <a:ea typeface="Ricty" panose="020B0509020203020207" pitchFamily="49" charset="-128"/>
                  <a:cs typeface="Ricty" panose="020B0509020203020207" pitchFamily="49" charset="-128"/>
                </a:endParaRPr>
              </a:p>
            </p:txBody>
          </p:sp>
        </p:grpSp>
        <p:grpSp>
          <p:nvGrpSpPr>
            <p:cNvPr id="41" name="グループ化 40">
              <a:extLst>
                <a:ext uri="{FF2B5EF4-FFF2-40B4-BE49-F238E27FC236}">
                  <a16:creationId xmlns:a16="http://schemas.microsoft.com/office/drawing/2014/main" id="{693233AF-936B-B84F-BB26-29266EED9051}"/>
                </a:ext>
              </a:extLst>
            </p:cNvPr>
            <p:cNvGrpSpPr/>
            <p:nvPr/>
          </p:nvGrpSpPr>
          <p:grpSpPr>
            <a:xfrm>
              <a:off x="8391421" y="3583958"/>
              <a:ext cx="2854929" cy="2221619"/>
              <a:chOff x="8728465" y="3382403"/>
              <a:chExt cx="2854929" cy="2221619"/>
            </a:xfrm>
          </p:grpSpPr>
          <p:grpSp>
            <p:nvGrpSpPr>
              <p:cNvPr id="43" name="グループ化 42">
                <a:extLst>
                  <a:ext uri="{FF2B5EF4-FFF2-40B4-BE49-F238E27FC236}">
                    <a16:creationId xmlns:a16="http://schemas.microsoft.com/office/drawing/2014/main" id="{D09F8342-4AC4-D443-BA94-FFFD9BAE4680}"/>
                  </a:ext>
                </a:extLst>
              </p:cNvPr>
              <p:cNvGrpSpPr/>
              <p:nvPr/>
            </p:nvGrpSpPr>
            <p:grpSpPr>
              <a:xfrm>
                <a:off x="8728465" y="3382403"/>
                <a:ext cx="2837002" cy="2221619"/>
                <a:chOff x="2389782" y="7558089"/>
                <a:chExt cx="2275038" cy="2161458"/>
              </a:xfrm>
            </p:grpSpPr>
            <p:sp>
              <p:nvSpPr>
                <p:cNvPr id="45" name="正方形/長方形 44">
                  <a:extLst>
                    <a:ext uri="{FF2B5EF4-FFF2-40B4-BE49-F238E27FC236}">
                      <a16:creationId xmlns:a16="http://schemas.microsoft.com/office/drawing/2014/main" id="{E82C4E7B-E8B2-4A4C-9D59-850B178EBD79}"/>
                    </a:ext>
                  </a:extLst>
                </p:cNvPr>
                <p:cNvSpPr/>
                <p:nvPr/>
              </p:nvSpPr>
              <p:spPr>
                <a:xfrm rot="10800000" flipH="1">
                  <a:off x="2389782" y="7558089"/>
                  <a:ext cx="2275038" cy="2161458"/>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フリーフォーム 45">
                  <a:extLst>
                    <a:ext uri="{FF2B5EF4-FFF2-40B4-BE49-F238E27FC236}">
                      <a16:creationId xmlns:a16="http://schemas.microsoft.com/office/drawing/2014/main" id="{7749D343-2CE7-DC4B-A96D-B41CC30B06D0}"/>
                    </a:ext>
                  </a:extLst>
                </p:cNvPr>
                <p:cNvSpPr/>
                <p:nvPr/>
              </p:nvSpPr>
              <p:spPr>
                <a:xfrm>
                  <a:off x="2656732" y="8944934"/>
                  <a:ext cx="2008088" cy="486257"/>
                </a:xfrm>
                <a:custGeom>
                  <a:avLst/>
                  <a:gdLst>
                    <a:gd name="connsiteX0" fmla="*/ 0 w 2156501"/>
                    <a:gd name="connsiteY0" fmla="*/ 0 h 597432"/>
                    <a:gd name="connsiteX1" fmla="*/ 2156501 w 2156501"/>
                    <a:gd name="connsiteY1" fmla="*/ 0 h 597432"/>
                    <a:gd name="connsiteX2" fmla="*/ 2156501 w 2156501"/>
                    <a:gd name="connsiteY2" fmla="*/ 298716 h 597432"/>
                    <a:gd name="connsiteX3" fmla="*/ 1710267 w 2156501"/>
                    <a:gd name="connsiteY3" fmla="*/ 298716 h 597432"/>
                    <a:gd name="connsiteX4" fmla="*/ 1710267 w 2156501"/>
                    <a:gd name="connsiteY4" fmla="*/ 597432 h 597432"/>
                    <a:gd name="connsiteX5" fmla="*/ 1 w 2156501"/>
                    <a:gd name="connsiteY5" fmla="*/ 597432 h 597432"/>
                    <a:gd name="connsiteX6" fmla="*/ 1 w 2156501"/>
                    <a:gd name="connsiteY6" fmla="*/ 298716 h 597432"/>
                    <a:gd name="connsiteX7" fmla="*/ 0 w 2156501"/>
                    <a:gd name="connsiteY7" fmla="*/ 298716 h 59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6501" h="597432">
                      <a:moveTo>
                        <a:pt x="0" y="0"/>
                      </a:moveTo>
                      <a:lnTo>
                        <a:pt x="2156501" y="0"/>
                      </a:lnTo>
                      <a:lnTo>
                        <a:pt x="2156501" y="298716"/>
                      </a:lnTo>
                      <a:lnTo>
                        <a:pt x="1710267" y="298716"/>
                      </a:lnTo>
                      <a:lnTo>
                        <a:pt x="1710267" y="597432"/>
                      </a:lnTo>
                      <a:lnTo>
                        <a:pt x="1" y="597432"/>
                      </a:lnTo>
                      <a:lnTo>
                        <a:pt x="1" y="298716"/>
                      </a:lnTo>
                      <a:lnTo>
                        <a:pt x="0" y="298716"/>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kumimoji="1" lang="ja-JP" altLang="en-US" sz="1600" b="1">
                    <a:solidFill>
                      <a:srgbClr val="D7225F"/>
                    </a:solidFill>
                    <a:latin typeface="Ricty" panose="020B0509020203020207" pitchFamily="49" charset="-128"/>
                    <a:ea typeface="Ricty" panose="020B0509020203020207" pitchFamily="49" charset="-128"/>
                    <a:cs typeface="Ricty" panose="020B0509020203020207" pitchFamily="49" charset="-128"/>
                  </a:endParaRPr>
                </a:p>
              </p:txBody>
            </p:sp>
          </p:grpSp>
          <p:sp>
            <p:nvSpPr>
              <p:cNvPr id="44" name="テキスト ボックス 43">
                <a:extLst>
                  <a:ext uri="{FF2B5EF4-FFF2-40B4-BE49-F238E27FC236}">
                    <a16:creationId xmlns:a16="http://schemas.microsoft.com/office/drawing/2014/main" id="{F29290A5-4B96-AE46-A636-6CC0B48072AC}"/>
                  </a:ext>
                </a:extLst>
              </p:cNvPr>
              <p:cNvSpPr txBox="1"/>
              <p:nvPr/>
            </p:nvSpPr>
            <p:spPr>
              <a:xfrm>
                <a:off x="8732526" y="3400040"/>
                <a:ext cx="2850868" cy="2087689"/>
              </a:xfrm>
              <a:prstGeom prst="rect">
                <a:avLst/>
              </a:prstGeom>
              <a:noFill/>
            </p:spPr>
            <p:txBody>
              <a:bodyPr wrap="square">
                <a:spAutoFit/>
              </a:bodyPr>
              <a:lstStyle/>
              <a:p>
                <a:r>
                  <a:rPr kumimoji="1"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def function1(var2):</a:t>
                </a:r>
              </a:p>
              <a:p>
                <a:r>
                  <a:rPr kumimoji="1" lang="en" altLang="ja-JP" sz="1600" dirty="0">
                    <a:solidFill>
                      <a:srgbClr val="D7225F"/>
                    </a:solidFill>
                    <a:latin typeface="Ricty" panose="020B0509020203020207" pitchFamily="49" charset="-128"/>
                    <a:ea typeface="Ricty" panose="020B0509020203020207" pitchFamily="49" charset="-128"/>
                    <a:cs typeface="Ricty" panose="020B0509020203020207" pitchFamily="49" charset="-128"/>
                  </a:rPr>
                  <a:t>  </a:t>
                </a:r>
                <a:r>
                  <a:rPr kumimoji="1"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var1 = var2 * 10</a:t>
                </a:r>
              </a:p>
              <a:p>
                <a:r>
                  <a:rPr kumimoji="1"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return var1</a:t>
                </a:r>
              </a:p>
              <a:p>
                <a:endParaRPr kumimoji="1"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r>
                  <a:rPr kumimoji="1"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a = function1(5)</a:t>
                </a:r>
              </a:p>
              <a:p>
                <a:r>
                  <a:rPr kumimoji="1"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b = 3</a:t>
                </a:r>
              </a:p>
              <a:p>
                <a:r>
                  <a:rPr kumimoji="1"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c = function1(a)</a:t>
                </a:r>
                <a:endParaRPr kumimoji="1" lang="ja-JP" altLang="en-US" sz="1600" b="1">
                  <a:solidFill>
                    <a:srgbClr val="88F906"/>
                  </a:solidFill>
                  <a:latin typeface="Ricty" panose="020B0509020203020207" pitchFamily="49" charset="-128"/>
                  <a:ea typeface="Ricty" panose="020B0509020203020207" pitchFamily="49" charset="-128"/>
                  <a:cs typeface="Ricty" panose="020B0509020203020207" pitchFamily="49" charset="-128"/>
                </a:endParaRPr>
              </a:p>
            </p:txBody>
          </p:sp>
        </p:grpSp>
        <p:pic>
          <p:nvPicPr>
            <p:cNvPr id="42" name="図 41">
              <a:extLst>
                <a:ext uri="{FF2B5EF4-FFF2-40B4-BE49-F238E27FC236}">
                  <a16:creationId xmlns:a16="http://schemas.microsoft.com/office/drawing/2014/main" id="{069DB836-9794-9942-80A3-A0497A2EAB52}"/>
                </a:ext>
              </a:extLst>
            </p:cNvPr>
            <p:cNvPicPr>
              <a:picLocks noChangeAspect="1"/>
            </p:cNvPicPr>
            <p:nvPr/>
          </p:nvPicPr>
          <p:blipFill>
            <a:blip r:embed="rId3"/>
            <a:srcRect/>
            <a:stretch/>
          </p:blipFill>
          <p:spPr>
            <a:xfrm>
              <a:off x="3618905" y="3665082"/>
              <a:ext cx="4302630" cy="1996595"/>
            </a:xfrm>
            <a:prstGeom prst="rect">
              <a:avLst/>
            </a:prstGeom>
          </p:spPr>
        </p:pic>
      </p:grpSp>
    </p:spTree>
    <p:extLst>
      <p:ext uri="{BB962C8B-B14F-4D97-AF65-F5344CB8AC3E}">
        <p14:creationId xmlns:p14="http://schemas.microsoft.com/office/powerpoint/2010/main" val="247951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C60042A-4181-CB4D-B230-064ED7D6A3F3}"/>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1" name="正方形/長方形 10">
            <a:extLst>
              <a:ext uri="{FF2B5EF4-FFF2-40B4-BE49-F238E27FC236}">
                <a16:creationId xmlns:a16="http://schemas.microsoft.com/office/drawing/2014/main" id="{82B1D5B2-F695-1243-8D88-FBF06DC3D34D}"/>
              </a:ext>
            </a:extLst>
          </p:cNvPr>
          <p:cNvSpPr/>
          <p:nvPr/>
        </p:nvSpPr>
        <p:spPr>
          <a:xfrm>
            <a:off x="0" y="2000109"/>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2" name="正方形/長方形 11">
            <a:extLst>
              <a:ext uri="{FF2B5EF4-FFF2-40B4-BE49-F238E27FC236}">
                <a16:creationId xmlns:a16="http://schemas.microsoft.com/office/drawing/2014/main" id="{B95F42B1-0FAE-6B43-88B2-334B0763399F}"/>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全体像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構文解析</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部分木抽出</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類似度計量</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構造同一化</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関数生成</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14" name="テキスト ボックス 34">
            <a:extLst>
              <a:ext uri="{FF2B5EF4-FFF2-40B4-BE49-F238E27FC236}">
                <a16:creationId xmlns:a16="http://schemas.microsoft.com/office/drawing/2014/main" id="{F9533F8D-59E7-6D48-9A57-FDEA5D6DE5EE}"/>
              </a:ext>
            </a:extLst>
          </p:cNvPr>
          <p:cNvSpPr txBox="1"/>
          <p:nvPr/>
        </p:nvSpPr>
        <p:spPr>
          <a:xfrm>
            <a:off x="8963" y="2000109"/>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93C0007D-7283-6D43-AE6F-471805C1EF68}"/>
              </a:ext>
            </a:extLst>
          </p:cNvPr>
          <p:cNvSpPr>
            <a:spLocks noGrp="1"/>
          </p:cNvSpPr>
          <p:nvPr>
            <p:ph type="sldNum" sz="quarter" idx="4"/>
          </p:nvPr>
        </p:nvSpPr>
        <p:spPr/>
        <p:txBody>
          <a:bodyPr/>
          <a:lstStyle/>
          <a:p>
            <a:r>
              <a:rPr lang="en-US" dirty="0"/>
              <a:t>p.</a:t>
            </a:r>
            <a:fld id="{F8E28480-1C08-4458-AD97-0283E6FFD09D}" type="slidenum">
              <a:rPr lang="en-US" smtClean="0"/>
              <a:pPr/>
              <a:t>14</a:t>
            </a:fld>
            <a:endParaRPr lang="en-US" dirty="0"/>
          </a:p>
        </p:txBody>
      </p:sp>
      <p:sp>
        <p:nvSpPr>
          <p:cNvPr id="15" name="正方形/長方形 14">
            <a:extLst>
              <a:ext uri="{FF2B5EF4-FFF2-40B4-BE49-F238E27FC236}">
                <a16:creationId xmlns:a16="http://schemas.microsoft.com/office/drawing/2014/main" id="{42658983-B2A7-1944-9336-53EF3284F155}"/>
              </a:ext>
            </a:extLst>
          </p:cNvPr>
          <p:cNvSpPr/>
          <p:nvPr/>
        </p:nvSpPr>
        <p:spPr>
          <a:xfrm>
            <a:off x="2616305" y="3637279"/>
            <a:ext cx="9003323" cy="943911"/>
          </a:xfrm>
          <a:prstGeom prst="rect">
            <a:avLst/>
          </a:prstGeom>
          <a:noFill/>
          <a:ln w="57150">
            <a:solidFill>
              <a:srgbClr val="363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6" name="正方形/長方形 15">
            <a:extLst>
              <a:ext uri="{FF2B5EF4-FFF2-40B4-BE49-F238E27FC236}">
                <a16:creationId xmlns:a16="http://schemas.microsoft.com/office/drawing/2014/main" id="{EF115B51-ED9D-1B4A-B325-5A98812BE219}"/>
              </a:ext>
            </a:extLst>
          </p:cNvPr>
          <p:cNvSpPr/>
          <p:nvPr/>
        </p:nvSpPr>
        <p:spPr>
          <a:xfrm>
            <a:off x="2598381" y="3637279"/>
            <a:ext cx="1885354" cy="943279"/>
          </a:xfrm>
          <a:prstGeom prst="rect">
            <a:avLst/>
          </a:prstGeom>
          <a:solidFill>
            <a:srgbClr val="363C41"/>
          </a:solidFill>
          <a:ln>
            <a:solidFill>
              <a:srgbClr val="363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b="1"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2400" b="1">
                <a:solidFill>
                  <a:schemeClr val="bg1"/>
                </a:solidFill>
                <a:latin typeface="Ricty" panose="020B0509020203020207" pitchFamily="49" charset="-128"/>
                <a:ea typeface="Ricty" panose="020B0509020203020207" pitchFamily="49" charset="-128"/>
                <a:cs typeface="Ricty" panose="020B0509020203020207" pitchFamily="49" charset="-128"/>
              </a:rPr>
              <a:t>実験</a:t>
            </a:r>
          </a:p>
        </p:txBody>
      </p:sp>
      <p:sp>
        <p:nvSpPr>
          <p:cNvPr id="17" name="正方形/長方形 16">
            <a:extLst>
              <a:ext uri="{FF2B5EF4-FFF2-40B4-BE49-F238E27FC236}">
                <a16:creationId xmlns:a16="http://schemas.microsoft.com/office/drawing/2014/main" id="{AA1BC325-2CFA-B748-8ED6-A7DB54923C11}"/>
              </a:ext>
            </a:extLst>
          </p:cNvPr>
          <p:cNvSpPr/>
          <p:nvPr/>
        </p:nvSpPr>
        <p:spPr>
          <a:xfrm>
            <a:off x="4483734" y="3635653"/>
            <a:ext cx="7117968" cy="943279"/>
          </a:xfrm>
          <a:prstGeom prst="rect">
            <a:avLst/>
          </a:prstGeom>
          <a:noFill/>
          <a:ln>
            <a:solidFill>
              <a:srgbClr val="363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1.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最適な深さの検討</a:t>
            </a:r>
            <a:endPar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2.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一致するコードクローンへの有効性</a:t>
            </a:r>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p>
          <a:p>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3.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類似するコードクローンへの有効性</a:t>
            </a:r>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18" name="正方形/長方形 17">
            <a:extLst>
              <a:ext uri="{FF2B5EF4-FFF2-40B4-BE49-F238E27FC236}">
                <a16:creationId xmlns:a16="http://schemas.microsoft.com/office/drawing/2014/main" id="{A5DEC77F-4E5C-9945-AF75-DD04A2DEFB48}"/>
              </a:ext>
            </a:extLst>
          </p:cNvPr>
          <p:cNvSpPr/>
          <p:nvPr/>
        </p:nvSpPr>
        <p:spPr>
          <a:xfrm>
            <a:off x="2616305" y="4774211"/>
            <a:ext cx="9003323" cy="943911"/>
          </a:xfrm>
          <a:prstGeom prst="rect">
            <a:avLst/>
          </a:prstGeom>
          <a:noFill/>
          <a:ln w="57150">
            <a:solidFill>
              <a:srgbClr val="363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9" name="正方形/長方形 18">
            <a:extLst>
              <a:ext uri="{FF2B5EF4-FFF2-40B4-BE49-F238E27FC236}">
                <a16:creationId xmlns:a16="http://schemas.microsoft.com/office/drawing/2014/main" id="{A538CCDB-663E-DD41-B6E4-DEA52CBBBDE1}"/>
              </a:ext>
            </a:extLst>
          </p:cNvPr>
          <p:cNvSpPr/>
          <p:nvPr/>
        </p:nvSpPr>
        <p:spPr>
          <a:xfrm>
            <a:off x="2598381" y="4774211"/>
            <a:ext cx="1885354" cy="943279"/>
          </a:xfrm>
          <a:prstGeom prst="rect">
            <a:avLst/>
          </a:prstGeom>
          <a:solidFill>
            <a:srgbClr val="363C41"/>
          </a:solidFill>
          <a:ln>
            <a:solidFill>
              <a:srgbClr val="363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b="1"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2400" b="1">
                <a:solidFill>
                  <a:schemeClr val="bg1"/>
                </a:solidFill>
                <a:latin typeface="Ricty" panose="020B0509020203020207" pitchFamily="49" charset="-128"/>
                <a:ea typeface="Ricty" panose="020B0509020203020207" pitchFamily="49" charset="-128"/>
                <a:cs typeface="Ricty" panose="020B0509020203020207" pitchFamily="49" charset="-128"/>
              </a:rPr>
              <a:t>おわりに</a:t>
            </a:r>
          </a:p>
        </p:txBody>
      </p:sp>
      <p:sp>
        <p:nvSpPr>
          <p:cNvPr id="20" name="正方形/長方形 19">
            <a:extLst>
              <a:ext uri="{FF2B5EF4-FFF2-40B4-BE49-F238E27FC236}">
                <a16:creationId xmlns:a16="http://schemas.microsoft.com/office/drawing/2014/main" id="{7549FF15-614A-894B-A0F1-1864C24DDC1D}"/>
              </a:ext>
            </a:extLst>
          </p:cNvPr>
          <p:cNvSpPr/>
          <p:nvPr/>
        </p:nvSpPr>
        <p:spPr>
          <a:xfrm>
            <a:off x="4483734" y="4772585"/>
            <a:ext cx="7117968" cy="943279"/>
          </a:xfrm>
          <a:prstGeom prst="rect">
            <a:avLst/>
          </a:prstGeom>
          <a:noFill/>
          <a:ln>
            <a:solidFill>
              <a:srgbClr val="363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まとめ</a:t>
            </a:r>
            <a:endPar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今後の課題</a:t>
            </a:r>
          </a:p>
        </p:txBody>
      </p:sp>
      <p:sp>
        <p:nvSpPr>
          <p:cNvPr id="21" name="正方形/長方形 20">
            <a:extLst>
              <a:ext uri="{FF2B5EF4-FFF2-40B4-BE49-F238E27FC236}">
                <a16:creationId xmlns:a16="http://schemas.microsoft.com/office/drawing/2014/main" id="{841DEE8A-5F93-1140-84FE-CD43BFBD2729}"/>
              </a:ext>
            </a:extLst>
          </p:cNvPr>
          <p:cNvSpPr/>
          <p:nvPr/>
        </p:nvSpPr>
        <p:spPr>
          <a:xfrm>
            <a:off x="2625266" y="1366424"/>
            <a:ext cx="9003323" cy="943911"/>
          </a:xfrm>
          <a:prstGeom prst="rect">
            <a:avLst/>
          </a:prstGeom>
          <a:noFill/>
          <a:ln w="57150">
            <a:solidFill>
              <a:srgbClr val="363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22" name="正方形/長方形 21">
            <a:extLst>
              <a:ext uri="{FF2B5EF4-FFF2-40B4-BE49-F238E27FC236}">
                <a16:creationId xmlns:a16="http://schemas.microsoft.com/office/drawing/2014/main" id="{40371879-1EF4-D743-A7AB-789D91E96C2E}"/>
              </a:ext>
            </a:extLst>
          </p:cNvPr>
          <p:cNvSpPr/>
          <p:nvPr/>
        </p:nvSpPr>
        <p:spPr>
          <a:xfrm>
            <a:off x="2607342" y="1366424"/>
            <a:ext cx="1885354" cy="943279"/>
          </a:xfrm>
          <a:prstGeom prst="rect">
            <a:avLst/>
          </a:prstGeom>
          <a:solidFill>
            <a:srgbClr val="363C41"/>
          </a:solidFill>
          <a:ln>
            <a:solidFill>
              <a:srgbClr val="363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b="1"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2400" b="1">
                <a:solidFill>
                  <a:schemeClr val="bg1"/>
                </a:solidFill>
                <a:latin typeface="Ricty" panose="020B0509020203020207" pitchFamily="49" charset="-128"/>
                <a:ea typeface="Ricty" panose="020B0509020203020207" pitchFamily="49" charset="-128"/>
                <a:cs typeface="Ricty" panose="020B0509020203020207" pitchFamily="49" charset="-128"/>
              </a:rPr>
              <a:t>研究概要</a:t>
            </a:r>
          </a:p>
        </p:txBody>
      </p:sp>
      <p:sp>
        <p:nvSpPr>
          <p:cNvPr id="23" name="正方形/長方形 22">
            <a:extLst>
              <a:ext uri="{FF2B5EF4-FFF2-40B4-BE49-F238E27FC236}">
                <a16:creationId xmlns:a16="http://schemas.microsoft.com/office/drawing/2014/main" id="{365775B6-E241-9C4F-B4A5-5AD92C529204}"/>
              </a:ext>
            </a:extLst>
          </p:cNvPr>
          <p:cNvSpPr/>
          <p:nvPr/>
        </p:nvSpPr>
        <p:spPr>
          <a:xfrm>
            <a:off x="4492695" y="1364798"/>
            <a:ext cx="7117968" cy="943279"/>
          </a:xfrm>
          <a:prstGeom prst="rect">
            <a:avLst/>
          </a:prstGeom>
          <a:noFill/>
          <a:ln>
            <a:solidFill>
              <a:srgbClr val="363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研究背景</a:t>
            </a:r>
            <a:endPar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研究目的</a:t>
            </a:r>
          </a:p>
        </p:txBody>
      </p:sp>
      <p:sp>
        <p:nvSpPr>
          <p:cNvPr id="24" name="正方形/長方形 23">
            <a:extLst>
              <a:ext uri="{FF2B5EF4-FFF2-40B4-BE49-F238E27FC236}">
                <a16:creationId xmlns:a16="http://schemas.microsoft.com/office/drawing/2014/main" id="{71B9514D-FF0B-CB4A-AD10-347BB8A4F002}"/>
              </a:ext>
            </a:extLst>
          </p:cNvPr>
          <p:cNvSpPr/>
          <p:nvPr/>
        </p:nvSpPr>
        <p:spPr>
          <a:xfrm>
            <a:off x="2625266" y="2503356"/>
            <a:ext cx="9003323" cy="943911"/>
          </a:xfrm>
          <a:prstGeom prst="rect">
            <a:avLst/>
          </a:prstGeom>
          <a:noFill/>
          <a:ln w="57150">
            <a:solidFill>
              <a:srgbClr val="D72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25" name="正方形/長方形 24">
            <a:extLst>
              <a:ext uri="{FF2B5EF4-FFF2-40B4-BE49-F238E27FC236}">
                <a16:creationId xmlns:a16="http://schemas.microsoft.com/office/drawing/2014/main" id="{4A60E0AB-07EE-2840-9873-99C6DDA0FFDC}"/>
              </a:ext>
            </a:extLst>
          </p:cNvPr>
          <p:cNvSpPr/>
          <p:nvPr/>
        </p:nvSpPr>
        <p:spPr>
          <a:xfrm>
            <a:off x="2607342" y="2503356"/>
            <a:ext cx="1885354" cy="943279"/>
          </a:xfrm>
          <a:prstGeom prst="rect">
            <a:avLst/>
          </a:prstGeom>
          <a:solidFill>
            <a:srgbClr val="D7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b="1"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2400" b="1">
                <a:solidFill>
                  <a:schemeClr val="bg1"/>
                </a:solidFill>
                <a:latin typeface="Ricty" panose="020B0509020203020207" pitchFamily="49" charset="-128"/>
                <a:ea typeface="Ricty" panose="020B0509020203020207" pitchFamily="49" charset="-128"/>
                <a:cs typeface="Ricty" panose="020B0509020203020207" pitchFamily="49" charset="-128"/>
              </a:rPr>
              <a:t>提案方式</a:t>
            </a:r>
          </a:p>
        </p:txBody>
      </p:sp>
      <p:sp>
        <p:nvSpPr>
          <p:cNvPr id="26" name="正方形/長方形 25">
            <a:extLst>
              <a:ext uri="{FF2B5EF4-FFF2-40B4-BE49-F238E27FC236}">
                <a16:creationId xmlns:a16="http://schemas.microsoft.com/office/drawing/2014/main" id="{DD267DBE-4119-9849-BA1F-20E1C7E4C200}"/>
              </a:ext>
            </a:extLst>
          </p:cNvPr>
          <p:cNvSpPr/>
          <p:nvPr/>
        </p:nvSpPr>
        <p:spPr>
          <a:xfrm>
            <a:off x="4492695" y="2501730"/>
            <a:ext cx="7117968" cy="943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システムの全体像</a:t>
            </a:r>
            <a:endPar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構文解析</a:t>
            </a:r>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-&gt;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部分木抽出</a:t>
            </a:r>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-&gt;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類似度計量</a:t>
            </a:r>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-&gt;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構造同一化</a:t>
            </a:r>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-&gt;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関数生成</a:t>
            </a:r>
          </a:p>
        </p:txBody>
      </p:sp>
      <p:sp>
        <p:nvSpPr>
          <p:cNvPr id="27" name="テキスト ボックス 26">
            <a:extLst>
              <a:ext uri="{FF2B5EF4-FFF2-40B4-BE49-F238E27FC236}">
                <a16:creationId xmlns:a16="http://schemas.microsoft.com/office/drawing/2014/main" id="{E3C684F4-32C2-7B47-9A8D-92EF2A7FC825}"/>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endParaRPr>
          </a:p>
        </p:txBody>
      </p:sp>
    </p:spTree>
    <p:extLst>
      <p:ext uri="{BB962C8B-B14F-4D97-AF65-F5344CB8AC3E}">
        <p14:creationId xmlns:p14="http://schemas.microsoft.com/office/powerpoint/2010/main" val="2435562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7" name="直線矢印コネクタ 66">
            <a:extLst>
              <a:ext uri="{FF2B5EF4-FFF2-40B4-BE49-F238E27FC236}">
                <a16:creationId xmlns:a16="http://schemas.microsoft.com/office/drawing/2014/main" id="{FB95B959-7F44-4A4F-859D-A9C0FD09754A}"/>
              </a:ext>
            </a:extLst>
          </p:cNvPr>
          <p:cNvCxnSpPr>
            <a:cxnSpLocks/>
          </p:cNvCxnSpPr>
          <p:nvPr/>
        </p:nvCxnSpPr>
        <p:spPr>
          <a:xfrm flipH="1">
            <a:off x="8578269" y="4146649"/>
            <a:ext cx="0" cy="367136"/>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044CACF5-B04A-DE46-B5F5-5C848016B9A8}"/>
              </a:ext>
            </a:extLst>
          </p:cNvPr>
          <p:cNvCxnSpPr>
            <a:cxnSpLocks/>
          </p:cNvCxnSpPr>
          <p:nvPr/>
        </p:nvCxnSpPr>
        <p:spPr>
          <a:xfrm>
            <a:off x="5642669" y="4146649"/>
            <a:ext cx="0" cy="367136"/>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a:extLst>
              <a:ext uri="{FF2B5EF4-FFF2-40B4-BE49-F238E27FC236}">
                <a16:creationId xmlns:a16="http://schemas.microsoft.com/office/drawing/2014/main" id="{D9EABF6C-58C9-6F40-A4F5-D797882D1D24}"/>
              </a:ext>
            </a:extLst>
          </p:cNvPr>
          <p:cNvCxnSpPr>
            <a:cxnSpLocks/>
          </p:cNvCxnSpPr>
          <p:nvPr/>
        </p:nvCxnSpPr>
        <p:spPr>
          <a:xfrm>
            <a:off x="8587588" y="4924164"/>
            <a:ext cx="0" cy="367136"/>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A6A1A1DD-1136-1140-A570-9784C599F23C}"/>
              </a:ext>
            </a:extLst>
          </p:cNvPr>
          <p:cNvCxnSpPr>
            <a:cxnSpLocks/>
            <a:endCxn id="18" idx="0"/>
          </p:cNvCxnSpPr>
          <p:nvPr/>
        </p:nvCxnSpPr>
        <p:spPr>
          <a:xfrm>
            <a:off x="5635588" y="4924164"/>
            <a:ext cx="0" cy="367136"/>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3DACA52A-B876-2849-8C77-422F232CF838}"/>
              </a:ext>
            </a:extLst>
          </p:cNvPr>
          <p:cNvCxnSpPr>
            <a:cxnSpLocks/>
            <a:stCxn id="19" idx="3"/>
          </p:cNvCxnSpPr>
          <p:nvPr/>
        </p:nvCxnSpPr>
        <p:spPr>
          <a:xfrm flipV="1">
            <a:off x="9811588" y="5573937"/>
            <a:ext cx="504000" cy="1"/>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96A26C93-2FD0-6B40-8B53-1E9698CB2B35}"/>
              </a:ext>
            </a:extLst>
          </p:cNvPr>
          <p:cNvCxnSpPr>
            <a:cxnSpLocks/>
            <a:endCxn id="15" idx="1"/>
          </p:cNvCxnSpPr>
          <p:nvPr/>
        </p:nvCxnSpPr>
        <p:spPr>
          <a:xfrm flipV="1">
            <a:off x="3759200" y="1197821"/>
            <a:ext cx="635983" cy="1496"/>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D54F09A5-F993-5644-A2EF-45C8261DDFF0}"/>
              </a:ext>
            </a:extLst>
          </p:cNvPr>
          <p:cNvCxnSpPr>
            <a:cxnSpLocks/>
            <a:endCxn id="17" idx="0"/>
          </p:cNvCxnSpPr>
          <p:nvPr/>
        </p:nvCxnSpPr>
        <p:spPr>
          <a:xfrm flipH="1">
            <a:off x="7111588" y="990821"/>
            <a:ext cx="14167" cy="2767094"/>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sp>
        <p:nvSpPr>
          <p:cNvPr id="5" name="正方形/長方形 4">
            <a:extLst>
              <a:ext uri="{FF2B5EF4-FFF2-40B4-BE49-F238E27FC236}">
                <a16:creationId xmlns:a16="http://schemas.microsoft.com/office/drawing/2014/main" id="{9C60042A-4181-CB4D-B230-064ED7D6A3F3}"/>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1" name="正方形/長方形 10">
            <a:extLst>
              <a:ext uri="{FF2B5EF4-FFF2-40B4-BE49-F238E27FC236}">
                <a16:creationId xmlns:a16="http://schemas.microsoft.com/office/drawing/2014/main" id="{82B1D5B2-F695-1243-8D88-FBF06DC3D34D}"/>
              </a:ext>
            </a:extLst>
          </p:cNvPr>
          <p:cNvSpPr/>
          <p:nvPr/>
        </p:nvSpPr>
        <p:spPr>
          <a:xfrm>
            <a:off x="0" y="2512442"/>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2" name="正方形/長方形 11">
            <a:extLst>
              <a:ext uri="{FF2B5EF4-FFF2-40B4-BE49-F238E27FC236}">
                <a16:creationId xmlns:a16="http://schemas.microsoft.com/office/drawing/2014/main" id="{B95F42B1-0FAE-6B43-88B2-334B0763399F}"/>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全体像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構文解析</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部分木抽出</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類似度計量</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構造同一化</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関数生成</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14" name="テキスト ボックス 34">
            <a:extLst>
              <a:ext uri="{FF2B5EF4-FFF2-40B4-BE49-F238E27FC236}">
                <a16:creationId xmlns:a16="http://schemas.microsoft.com/office/drawing/2014/main" id="{F9533F8D-59E7-6D48-9A57-FDEA5D6DE5EE}"/>
              </a:ext>
            </a:extLst>
          </p:cNvPr>
          <p:cNvSpPr txBox="1"/>
          <p:nvPr/>
        </p:nvSpPr>
        <p:spPr>
          <a:xfrm>
            <a:off x="8963" y="2000109"/>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93C0007D-7283-6D43-AE6F-471805C1EF68}"/>
              </a:ext>
            </a:extLst>
          </p:cNvPr>
          <p:cNvSpPr>
            <a:spLocks noGrp="1"/>
          </p:cNvSpPr>
          <p:nvPr>
            <p:ph type="sldNum" sz="quarter" idx="4"/>
          </p:nvPr>
        </p:nvSpPr>
        <p:spPr/>
        <p:txBody>
          <a:bodyPr/>
          <a:lstStyle/>
          <a:p>
            <a:r>
              <a:rPr lang="en-US" dirty="0"/>
              <a:t>p.</a:t>
            </a:r>
            <a:fld id="{F8E28480-1C08-4458-AD97-0283E6FFD09D}" type="slidenum">
              <a:rPr lang="en-US" smtClean="0"/>
              <a:pPr/>
              <a:t>15</a:t>
            </a:fld>
            <a:endParaRPr lang="en-US" dirty="0"/>
          </a:p>
        </p:txBody>
      </p:sp>
      <p:sp>
        <p:nvSpPr>
          <p:cNvPr id="8" name="テキスト ボックス 7">
            <a:extLst>
              <a:ext uri="{FF2B5EF4-FFF2-40B4-BE49-F238E27FC236}">
                <a16:creationId xmlns:a16="http://schemas.microsoft.com/office/drawing/2014/main" id="{02FB935E-A4C0-9848-B121-9C1FC2947450}"/>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システムの全体像</a:t>
            </a:r>
            <a:endPar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endParaRPr>
          </a:p>
        </p:txBody>
      </p:sp>
      <p:sp>
        <p:nvSpPr>
          <p:cNvPr id="4" name="平行四辺形 3">
            <a:extLst>
              <a:ext uri="{FF2B5EF4-FFF2-40B4-BE49-F238E27FC236}">
                <a16:creationId xmlns:a16="http://schemas.microsoft.com/office/drawing/2014/main" id="{98EC8EC0-D9F3-764E-8E78-D61EBFE45628}"/>
              </a:ext>
            </a:extLst>
          </p:cNvPr>
          <p:cNvSpPr/>
          <p:nvPr/>
        </p:nvSpPr>
        <p:spPr>
          <a:xfrm>
            <a:off x="2209965" y="993812"/>
            <a:ext cx="1549235" cy="411009"/>
          </a:xfrm>
          <a:prstGeom prst="parallelogram">
            <a:avLst/>
          </a:prstGeom>
          <a:solidFill>
            <a:srgbClr val="282D31"/>
          </a:solidFill>
          <a:ln w="57150">
            <a:solidFill>
              <a:srgbClr val="88F90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300" b="1">
                <a:solidFill>
                  <a:srgbClr val="D0D0D0"/>
                </a:solidFill>
                <a:latin typeface="Ricty" panose="020B0509020203020207" pitchFamily="49" charset="-128"/>
                <a:ea typeface="Ricty" panose="020B0509020203020207" pitchFamily="49" charset="-128"/>
                <a:cs typeface="Ricty" panose="020B0509020203020207" pitchFamily="49" charset="-128"/>
              </a:rPr>
              <a:t>ソースコード</a:t>
            </a:r>
          </a:p>
        </p:txBody>
      </p:sp>
      <p:sp>
        <p:nvSpPr>
          <p:cNvPr id="15" name="正方形/長方形 14">
            <a:extLst>
              <a:ext uri="{FF2B5EF4-FFF2-40B4-BE49-F238E27FC236}">
                <a16:creationId xmlns:a16="http://schemas.microsoft.com/office/drawing/2014/main" id="{2B4008E0-120D-B34B-AAE8-6F0745C264CB}"/>
              </a:ext>
            </a:extLst>
          </p:cNvPr>
          <p:cNvSpPr>
            <a:spLocks/>
          </p:cNvSpPr>
          <p:nvPr/>
        </p:nvSpPr>
        <p:spPr>
          <a:xfrm>
            <a:off x="4395183" y="990821"/>
            <a:ext cx="5400000" cy="414000"/>
          </a:xfrm>
          <a:prstGeom prst="rect">
            <a:avLst/>
          </a:prstGeom>
          <a:solidFill>
            <a:srgbClr val="282D31"/>
          </a:solidFill>
          <a:ln w="57150">
            <a:solidFill>
              <a:srgbClr val="D72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構文解析機能</a:t>
            </a:r>
          </a:p>
        </p:txBody>
      </p:sp>
      <p:sp>
        <p:nvSpPr>
          <p:cNvPr id="16" name="正方形/長方形 15">
            <a:extLst>
              <a:ext uri="{FF2B5EF4-FFF2-40B4-BE49-F238E27FC236}">
                <a16:creationId xmlns:a16="http://schemas.microsoft.com/office/drawing/2014/main" id="{04CF0B6E-E8EB-DC4D-8EF3-F08C50980744}"/>
              </a:ext>
            </a:extLst>
          </p:cNvPr>
          <p:cNvSpPr>
            <a:spLocks/>
          </p:cNvSpPr>
          <p:nvPr/>
        </p:nvSpPr>
        <p:spPr>
          <a:xfrm>
            <a:off x="4411588" y="2375843"/>
            <a:ext cx="5400000" cy="414000"/>
          </a:xfrm>
          <a:prstGeom prst="rect">
            <a:avLst/>
          </a:prstGeom>
          <a:solidFill>
            <a:srgbClr val="282D31"/>
          </a:solidFill>
          <a:ln w="57150">
            <a:solidFill>
              <a:srgbClr val="D72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部分木抽出機能</a:t>
            </a:r>
          </a:p>
        </p:txBody>
      </p:sp>
      <p:sp>
        <p:nvSpPr>
          <p:cNvPr id="17" name="正方形/長方形 16">
            <a:extLst>
              <a:ext uri="{FF2B5EF4-FFF2-40B4-BE49-F238E27FC236}">
                <a16:creationId xmlns:a16="http://schemas.microsoft.com/office/drawing/2014/main" id="{4598C239-F720-274B-AF82-58448F9F7B40}"/>
              </a:ext>
            </a:extLst>
          </p:cNvPr>
          <p:cNvSpPr>
            <a:spLocks/>
          </p:cNvSpPr>
          <p:nvPr/>
        </p:nvSpPr>
        <p:spPr>
          <a:xfrm>
            <a:off x="4411588" y="3757915"/>
            <a:ext cx="5400000" cy="411050"/>
          </a:xfrm>
          <a:prstGeom prst="rect">
            <a:avLst/>
          </a:prstGeom>
          <a:solidFill>
            <a:srgbClr val="282D31"/>
          </a:solidFill>
          <a:ln w="57150">
            <a:solidFill>
              <a:srgbClr val="D72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編集距離を用いた部分木間の類似度計量機能</a:t>
            </a:r>
          </a:p>
        </p:txBody>
      </p:sp>
      <p:sp>
        <p:nvSpPr>
          <p:cNvPr id="18" name="正方形/長方形 17">
            <a:extLst>
              <a:ext uri="{FF2B5EF4-FFF2-40B4-BE49-F238E27FC236}">
                <a16:creationId xmlns:a16="http://schemas.microsoft.com/office/drawing/2014/main" id="{BA385A58-F0F0-C942-9257-733639D57C59}"/>
              </a:ext>
            </a:extLst>
          </p:cNvPr>
          <p:cNvSpPr>
            <a:spLocks/>
          </p:cNvSpPr>
          <p:nvPr/>
        </p:nvSpPr>
        <p:spPr>
          <a:xfrm>
            <a:off x="4411588" y="5291300"/>
            <a:ext cx="2448000" cy="565275"/>
          </a:xfrm>
          <a:prstGeom prst="rect">
            <a:avLst/>
          </a:prstGeom>
          <a:solidFill>
            <a:srgbClr val="282D31"/>
          </a:solidFill>
          <a:ln w="57150">
            <a:solidFill>
              <a:srgbClr val="D72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式の置換による</a:t>
            </a:r>
            <a:endParaRPr kumimoji="1" lang="en-US" altLang="ja-JP" sz="1600" b="1"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構造同一化機能</a:t>
            </a:r>
          </a:p>
        </p:txBody>
      </p:sp>
      <p:sp>
        <p:nvSpPr>
          <p:cNvPr id="19" name="正方形/長方形 18">
            <a:extLst>
              <a:ext uri="{FF2B5EF4-FFF2-40B4-BE49-F238E27FC236}">
                <a16:creationId xmlns:a16="http://schemas.microsoft.com/office/drawing/2014/main" id="{67E404B7-6A3B-F147-8DF2-BF69983D3F84}"/>
              </a:ext>
            </a:extLst>
          </p:cNvPr>
          <p:cNvSpPr>
            <a:spLocks/>
          </p:cNvSpPr>
          <p:nvPr/>
        </p:nvSpPr>
        <p:spPr>
          <a:xfrm>
            <a:off x="7363588" y="5291300"/>
            <a:ext cx="2448000" cy="565275"/>
          </a:xfrm>
          <a:prstGeom prst="rect">
            <a:avLst/>
          </a:prstGeom>
          <a:solidFill>
            <a:srgbClr val="282D31"/>
          </a:solidFill>
          <a:ln w="57150">
            <a:solidFill>
              <a:srgbClr val="D72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自動関数生成機能</a:t>
            </a:r>
          </a:p>
        </p:txBody>
      </p:sp>
      <p:sp>
        <p:nvSpPr>
          <p:cNvPr id="20" name="平行四辺形 19">
            <a:extLst>
              <a:ext uri="{FF2B5EF4-FFF2-40B4-BE49-F238E27FC236}">
                <a16:creationId xmlns:a16="http://schemas.microsoft.com/office/drawing/2014/main" id="{B8882A74-C488-B84E-B100-31120FDDB401}"/>
              </a:ext>
            </a:extLst>
          </p:cNvPr>
          <p:cNvSpPr>
            <a:spLocks/>
          </p:cNvSpPr>
          <p:nvPr/>
        </p:nvSpPr>
        <p:spPr>
          <a:xfrm>
            <a:off x="4395183" y="1683332"/>
            <a:ext cx="5400000" cy="414000"/>
          </a:xfrm>
          <a:prstGeom prst="parallelogram">
            <a:avLst/>
          </a:prstGeom>
          <a:solidFill>
            <a:srgbClr val="282D31"/>
          </a:solidFill>
          <a:ln w="57150">
            <a:solidFill>
              <a:srgbClr val="D0D0D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構文木</a:t>
            </a:r>
          </a:p>
        </p:txBody>
      </p:sp>
      <p:sp>
        <p:nvSpPr>
          <p:cNvPr id="21" name="平行四辺形 20">
            <a:extLst>
              <a:ext uri="{FF2B5EF4-FFF2-40B4-BE49-F238E27FC236}">
                <a16:creationId xmlns:a16="http://schemas.microsoft.com/office/drawing/2014/main" id="{43A23BF8-EF61-014D-BDD4-9776EA474753}"/>
              </a:ext>
            </a:extLst>
          </p:cNvPr>
          <p:cNvSpPr>
            <a:spLocks/>
          </p:cNvSpPr>
          <p:nvPr/>
        </p:nvSpPr>
        <p:spPr>
          <a:xfrm>
            <a:off x="4395183" y="3068354"/>
            <a:ext cx="5400000" cy="411050"/>
          </a:xfrm>
          <a:prstGeom prst="parallelogram">
            <a:avLst/>
          </a:prstGeom>
          <a:solidFill>
            <a:srgbClr val="282D31"/>
          </a:solidFill>
          <a:ln w="57150">
            <a:solidFill>
              <a:srgbClr val="D0D0D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部分木集合</a:t>
            </a:r>
          </a:p>
        </p:txBody>
      </p:sp>
      <p:sp>
        <p:nvSpPr>
          <p:cNvPr id="22" name="フローチャート: 判断 21">
            <a:extLst>
              <a:ext uri="{FF2B5EF4-FFF2-40B4-BE49-F238E27FC236}">
                <a16:creationId xmlns:a16="http://schemas.microsoft.com/office/drawing/2014/main" id="{0ED0F684-2B3A-1749-909B-5A666C4470F6}"/>
              </a:ext>
            </a:extLst>
          </p:cNvPr>
          <p:cNvSpPr>
            <a:spLocks/>
          </p:cNvSpPr>
          <p:nvPr/>
        </p:nvSpPr>
        <p:spPr>
          <a:xfrm>
            <a:off x="4425755" y="4513785"/>
            <a:ext cx="2433828" cy="411049"/>
          </a:xfrm>
          <a:prstGeom prst="flowChartDecision">
            <a:avLst/>
          </a:prstGeom>
          <a:solidFill>
            <a:srgbClr val="282D31"/>
          </a:solidFill>
          <a:ln w="28575">
            <a:solidFill>
              <a:srgbClr val="D0D0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b="1" dirty="0">
                <a:solidFill>
                  <a:srgbClr val="D0D0D0"/>
                </a:solidFill>
                <a:latin typeface="Ricty" panose="020B0509020203020207" pitchFamily="49" charset="-128"/>
                <a:ea typeface="Ricty" panose="020B0509020203020207" pitchFamily="49" charset="-128"/>
                <a:cs typeface="Ricty" panose="020B0509020203020207" pitchFamily="49" charset="-128"/>
              </a:rPr>
              <a:t>0 &lt; </a:t>
            </a:r>
            <a:r>
              <a:rPr kumimoji="1" lang="ja-JP" altLang="en-US" sz="1100" b="1">
                <a:solidFill>
                  <a:srgbClr val="D0D0D0"/>
                </a:solidFill>
                <a:latin typeface="Ricty" panose="020B0509020203020207" pitchFamily="49" charset="-128"/>
                <a:ea typeface="Ricty" panose="020B0509020203020207" pitchFamily="49" charset="-128"/>
                <a:cs typeface="Ricty" panose="020B0509020203020207" pitchFamily="49" charset="-128"/>
              </a:rPr>
              <a:t>距離</a:t>
            </a:r>
            <a:r>
              <a:rPr kumimoji="1" lang="en-US" altLang="ja-JP" sz="1100" b="1" dirty="0">
                <a:solidFill>
                  <a:srgbClr val="D0D0D0"/>
                </a:solidFill>
                <a:latin typeface="Ricty" panose="020B0509020203020207" pitchFamily="49" charset="-128"/>
                <a:ea typeface="Ricty" panose="020B0509020203020207" pitchFamily="49" charset="-128"/>
                <a:cs typeface="Ricty" panose="020B0509020203020207" pitchFamily="49" charset="-128"/>
              </a:rPr>
              <a:t> &lt;= ε</a:t>
            </a:r>
            <a:endParaRPr kumimoji="1" lang="ja-JP" altLang="en-US" sz="1100" b="1">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25" name="平行四辺形 24">
            <a:extLst>
              <a:ext uri="{FF2B5EF4-FFF2-40B4-BE49-F238E27FC236}">
                <a16:creationId xmlns:a16="http://schemas.microsoft.com/office/drawing/2014/main" id="{685670E5-E381-F542-84B2-A5D5F6AD4B8D}"/>
              </a:ext>
            </a:extLst>
          </p:cNvPr>
          <p:cNvSpPr/>
          <p:nvPr/>
        </p:nvSpPr>
        <p:spPr>
          <a:xfrm>
            <a:off x="10315588" y="5368432"/>
            <a:ext cx="1548000" cy="411009"/>
          </a:xfrm>
          <a:prstGeom prst="parallelogram">
            <a:avLst/>
          </a:prstGeom>
          <a:solidFill>
            <a:srgbClr val="282D31"/>
          </a:solidFill>
          <a:ln w="57150">
            <a:solidFill>
              <a:srgbClr val="88F90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300" b="1">
                <a:solidFill>
                  <a:srgbClr val="D0D0D0"/>
                </a:solidFill>
                <a:latin typeface="Ricty" panose="020B0509020203020207" pitchFamily="49" charset="-128"/>
                <a:ea typeface="Ricty" panose="020B0509020203020207" pitchFamily="49" charset="-128"/>
                <a:cs typeface="Ricty" panose="020B0509020203020207" pitchFamily="49" charset="-128"/>
              </a:rPr>
              <a:t>ソースコード</a:t>
            </a:r>
          </a:p>
        </p:txBody>
      </p:sp>
      <p:cxnSp>
        <p:nvCxnSpPr>
          <p:cNvPr id="59" name="直線矢印コネクタ 58">
            <a:extLst>
              <a:ext uri="{FF2B5EF4-FFF2-40B4-BE49-F238E27FC236}">
                <a16:creationId xmlns:a16="http://schemas.microsoft.com/office/drawing/2014/main" id="{D64EDB64-FD87-8249-9849-F327B4474F6D}"/>
              </a:ext>
            </a:extLst>
          </p:cNvPr>
          <p:cNvCxnSpPr>
            <a:cxnSpLocks/>
            <a:stCxn id="18" idx="3"/>
            <a:endCxn id="19" idx="1"/>
          </p:cNvCxnSpPr>
          <p:nvPr/>
        </p:nvCxnSpPr>
        <p:spPr>
          <a:xfrm>
            <a:off x="6859588" y="5573938"/>
            <a:ext cx="504000" cy="0"/>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sp>
        <p:nvSpPr>
          <p:cNvPr id="64" name="フローチャート: 判断 63">
            <a:extLst>
              <a:ext uri="{FF2B5EF4-FFF2-40B4-BE49-F238E27FC236}">
                <a16:creationId xmlns:a16="http://schemas.microsoft.com/office/drawing/2014/main" id="{6511EB6A-C898-FE42-90DA-2F52CE9E136B}"/>
              </a:ext>
            </a:extLst>
          </p:cNvPr>
          <p:cNvSpPr>
            <a:spLocks/>
          </p:cNvSpPr>
          <p:nvPr/>
        </p:nvSpPr>
        <p:spPr>
          <a:xfrm>
            <a:off x="7361355" y="4513785"/>
            <a:ext cx="2433828" cy="411049"/>
          </a:xfrm>
          <a:prstGeom prst="flowChartDecision">
            <a:avLst/>
          </a:prstGeom>
          <a:solidFill>
            <a:srgbClr val="282D31"/>
          </a:solidFill>
          <a:ln w="28575">
            <a:solidFill>
              <a:srgbClr val="D0D0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b="1">
                <a:solidFill>
                  <a:srgbClr val="D0D0D0"/>
                </a:solidFill>
                <a:latin typeface="Ricty" panose="020B0509020203020207" pitchFamily="49" charset="-128"/>
                <a:ea typeface="Ricty" panose="020B0509020203020207" pitchFamily="49" charset="-128"/>
                <a:cs typeface="Ricty" panose="020B0509020203020207" pitchFamily="49" charset="-128"/>
              </a:rPr>
              <a:t>距離</a:t>
            </a:r>
            <a:r>
              <a:rPr kumimoji="1" lang="en-US" altLang="ja-JP" sz="1100" b="1" dirty="0">
                <a:solidFill>
                  <a:srgbClr val="D0D0D0"/>
                </a:solidFill>
                <a:latin typeface="Ricty" panose="020B0509020203020207" pitchFamily="49" charset="-128"/>
                <a:ea typeface="Ricty" panose="020B0509020203020207" pitchFamily="49" charset="-128"/>
                <a:cs typeface="Ricty" panose="020B0509020203020207" pitchFamily="49" charset="-128"/>
              </a:rPr>
              <a:t> = 0</a:t>
            </a:r>
            <a:endParaRPr kumimoji="1" lang="ja-JP" altLang="en-US" sz="1100" b="1">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Tree>
    <p:extLst>
      <p:ext uri="{BB962C8B-B14F-4D97-AF65-F5344CB8AC3E}">
        <p14:creationId xmlns:p14="http://schemas.microsoft.com/office/powerpoint/2010/main" val="3542697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正方形/長方形 27">
            <a:extLst>
              <a:ext uri="{FF2B5EF4-FFF2-40B4-BE49-F238E27FC236}">
                <a16:creationId xmlns:a16="http://schemas.microsoft.com/office/drawing/2014/main" id="{274A1B76-0836-F541-86B2-152A169B480E}"/>
              </a:ext>
            </a:extLst>
          </p:cNvPr>
          <p:cNvSpPr/>
          <p:nvPr/>
        </p:nvSpPr>
        <p:spPr>
          <a:xfrm>
            <a:off x="0" y="2931829"/>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cxnSp>
        <p:nvCxnSpPr>
          <p:cNvPr id="67" name="直線矢印コネクタ 66">
            <a:extLst>
              <a:ext uri="{FF2B5EF4-FFF2-40B4-BE49-F238E27FC236}">
                <a16:creationId xmlns:a16="http://schemas.microsoft.com/office/drawing/2014/main" id="{FB95B959-7F44-4A4F-859D-A9C0FD09754A}"/>
              </a:ext>
            </a:extLst>
          </p:cNvPr>
          <p:cNvCxnSpPr>
            <a:cxnSpLocks/>
          </p:cNvCxnSpPr>
          <p:nvPr/>
        </p:nvCxnSpPr>
        <p:spPr>
          <a:xfrm flipH="1">
            <a:off x="8578269" y="4146649"/>
            <a:ext cx="0" cy="367136"/>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044CACF5-B04A-DE46-B5F5-5C848016B9A8}"/>
              </a:ext>
            </a:extLst>
          </p:cNvPr>
          <p:cNvCxnSpPr>
            <a:cxnSpLocks/>
          </p:cNvCxnSpPr>
          <p:nvPr/>
        </p:nvCxnSpPr>
        <p:spPr>
          <a:xfrm>
            <a:off x="5642669" y="4146649"/>
            <a:ext cx="0" cy="367136"/>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a:extLst>
              <a:ext uri="{FF2B5EF4-FFF2-40B4-BE49-F238E27FC236}">
                <a16:creationId xmlns:a16="http://schemas.microsoft.com/office/drawing/2014/main" id="{D9EABF6C-58C9-6F40-A4F5-D797882D1D24}"/>
              </a:ext>
            </a:extLst>
          </p:cNvPr>
          <p:cNvCxnSpPr>
            <a:cxnSpLocks/>
          </p:cNvCxnSpPr>
          <p:nvPr/>
        </p:nvCxnSpPr>
        <p:spPr>
          <a:xfrm>
            <a:off x="8587588" y="4924164"/>
            <a:ext cx="0" cy="367136"/>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A6A1A1DD-1136-1140-A570-9784C599F23C}"/>
              </a:ext>
            </a:extLst>
          </p:cNvPr>
          <p:cNvCxnSpPr>
            <a:cxnSpLocks/>
            <a:endCxn id="18" idx="0"/>
          </p:cNvCxnSpPr>
          <p:nvPr/>
        </p:nvCxnSpPr>
        <p:spPr>
          <a:xfrm>
            <a:off x="5635588" y="4924164"/>
            <a:ext cx="0" cy="367136"/>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3DACA52A-B876-2849-8C77-422F232CF838}"/>
              </a:ext>
            </a:extLst>
          </p:cNvPr>
          <p:cNvCxnSpPr>
            <a:cxnSpLocks/>
            <a:stCxn id="19" idx="3"/>
          </p:cNvCxnSpPr>
          <p:nvPr/>
        </p:nvCxnSpPr>
        <p:spPr>
          <a:xfrm flipV="1">
            <a:off x="9811588" y="5573937"/>
            <a:ext cx="504000" cy="1"/>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96A26C93-2FD0-6B40-8B53-1E9698CB2B35}"/>
              </a:ext>
            </a:extLst>
          </p:cNvPr>
          <p:cNvCxnSpPr>
            <a:cxnSpLocks/>
            <a:endCxn id="15" idx="1"/>
          </p:cNvCxnSpPr>
          <p:nvPr/>
        </p:nvCxnSpPr>
        <p:spPr>
          <a:xfrm flipV="1">
            <a:off x="3759200" y="1197821"/>
            <a:ext cx="635983" cy="1496"/>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D54F09A5-F993-5644-A2EF-45C8261DDFF0}"/>
              </a:ext>
            </a:extLst>
          </p:cNvPr>
          <p:cNvCxnSpPr>
            <a:cxnSpLocks/>
            <a:endCxn id="17" idx="0"/>
          </p:cNvCxnSpPr>
          <p:nvPr/>
        </p:nvCxnSpPr>
        <p:spPr>
          <a:xfrm flipH="1">
            <a:off x="7111588" y="990821"/>
            <a:ext cx="14167" cy="2767094"/>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sp>
        <p:nvSpPr>
          <p:cNvPr id="5" name="正方形/長方形 4">
            <a:extLst>
              <a:ext uri="{FF2B5EF4-FFF2-40B4-BE49-F238E27FC236}">
                <a16:creationId xmlns:a16="http://schemas.microsoft.com/office/drawing/2014/main" id="{9C60042A-4181-CB4D-B230-064ED7D6A3F3}"/>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2" name="正方形/長方形 11">
            <a:extLst>
              <a:ext uri="{FF2B5EF4-FFF2-40B4-BE49-F238E27FC236}">
                <a16:creationId xmlns:a16="http://schemas.microsoft.com/office/drawing/2014/main" id="{B95F42B1-0FAE-6B43-88B2-334B0763399F}"/>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全体像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構文解析</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部分木抽出</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類似度計量</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構造同一化</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関数生成</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14" name="テキスト ボックス 34">
            <a:extLst>
              <a:ext uri="{FF2B5EF4-FFF2-40B4-BE49-F238E27FC236}">
                <a16:creationId xmlns:a16="http://schemas.microsoft.com/office/drawing/2014/main" id="{F9533F8D-59E7-6D48-9A57-FDEA5D6DE5EE}"/>
              </a:ext>
            </a:extLst>
          </p:cNvPr>
          <p:cNvSpPr txBox="1"/>
          <p:nvPr/>
        </p:nvSpPr>
        <p:spPr>
          <a:xfrm>
            <a:off x="8963" y="2000109"/>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93C0007D-7283-6D43-AE6F-471805C1EF68}"/>
              </a:ext>
            </a:extLst>
          </p:cNvPr>
          <p:cNvSpPr>
            <a:spLocks noGrp="1"/>
          </p:cNvSpPr>
          <p:nvPr>
            <p:ph type="sldNum" sz="quarter" idx="4"/>
          </p:nvPr>
        </p:nvSpPr>
        <p:spPr/>
        <p:txBody>
          <a:bodyPr/>
          <a:lstStyle/>
          <a:p>
            <a:r>
              <a:rPr lang="en-US" dirty="0"/>
              <a:t>p.</a:t>
            </a:r>
            <a:fld id="{F8E28480-1C08-4458-AD97-0283E6FFD09D}" type="slidenum">
              <a:rPr lang="en-US" smtClean="0"/>
              <a:pPr/>
              <a:t>16</a:t>
            </a:fld>
            <a:endParaRPr lang="en-US" dirty="0"/>
          </a:p>
        </p:txBody>
      </p:sp>
      <p:sp>
        <p:nvSpPr>
          <p:cNvPr id="4" name="平行四辺形 3">
            <a:extLst>
              <a:ext uri="{FF2B5EF4-FFF2-40B4-BE49-F238E27FC236}">
                <a16:creationId xmlns:a16="http://schemas.microsoft.com/office/drawing/2014/main" id="{98EC8EC0-D9F3-764E-8E78-D61EBFE45628}"/>
              </a:ext>
            </a:extLst>
          </p:cNvPr>
          <p:cNvSpPr/>
          <p:nvPr/>
        </p:nvSpPr>
        <p:spPr>
          <a:xfrm>
            <a:off x="2209965" y="993812"/>
            <a:ext cx="1549235" cy="411009"/>
          </a:xfrm>
          <a:prstGeom prst="parallelogram">
            <a:avLst/>
          </a:prstGeom>
          <a:solidFill>
            <a:srgbClr val="282D31"/>
          </a:solidFill>
          <a:ln w="57150">
            <a:solidFill>
              <a:srgbClr val="88F90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300" b="1">
                <a:solidFill>
                  <a:srgbClr val="D0D0D0"/>
                </a:solidFill>
                <a:latin typeface="Ricty" panose="020B0509020203020207" pitchFamily="49" charset="-128"/>
                <a:ea typeface="Ricty" panose="020B0509020203020207" pitchFamily="49" charset="-128"/>
                <a:cs typeface="Ricty" panose="020B0509020203020207" pitchFamily="49" charset="-128"/>
              </a:rPr>
              <a:t>ソースコード</a:t>
            </a:r>
          </a:p>
        </p:txBody>
      </p:sp>
      <p:sp>
        <p:nvSpPr>
          <p:cNvPr id="15" name="正方形/長方形 14">
            <a:extLst>
              <a:ext uri="{FF2B5EF4-FFF2-40B4-BE49-F238E27FC236}">
                <a16:creationId xmlns:a16="http://schemas.microsoft.com/office/drawing/2014/main" id="{2B4008E0-120D-B34B-AAE8-6F0745C264CB}"/>
              </a:ext>
            </a:extLst>
          </p:cNvPr>
          <p:cNvSpPr>
            <a:spLocks/>
          </p:cNvSpPr>
          <p:nvPr/>
        </p:nvSpPr>
        <p:spPr>
          <a:xfrm>
            <a:off x="4395183" y="990821"/>
            <a:ext cx="5400000" cy="414000"/>
          </a:xfrm>
          <a:prstGeom prst="rect">
            <a:avLst/>
          </a:prstGeom>
          <a:solidFill>
            <a:srgbClr val="282D31"/>
          </a:solidFill>
          <a:ln w="57150">
            <a:solidFill>
              <a:srgbClr val="D72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構文解析機能</a:t>
            </a:r>
          </a:p>
        </p:txBody>
      </p:sp>
      <p:sp>
        <p:nvSpPr>
          <p:cNvPr id="16" name="正方形/長方形 15">
            <a:extLst>
              <a:ext uri="{FF2B5EF4-FFF2-40B4-BE49-F238E27FC236}">
                <a16:creationId xmlns:a16="http://schemas.microsoft.com/office/drawing/2014/main" id="{04CF0B6E-E8EB-DC4D-8EF3-F08C50980744}"/>
              </a:ext>
            </a:extLst>
          </p:cNvPr>
          <p:cNvSpPr>
            <a:spLocks/>
          </p:cNvSpPr>
          <p:nvPr/>
        </p:nvSpPr>
        <p:spPr>
          <a:xfrm>
            <a:off x="4411588" y="2375843"/>
            <a:ext cx="5400000" cy="414000"/>
          </a:xfrm>
          <a:prstGeom prst="rect">
            <a:avLst/>
          </a:prstGeom>
          <a:solidFill>
            <a:srgbClr val="282D31"/>
          </a:solidFill>
          <a:ln w="57150">
            <a:solidFill>
              <a:srgbClr val="D0D0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部分木抽出機能</a:t>
            </a:r>
          </a:p>
        </p:txBody>
      </p:sp>
      <p:sp>
        <p:nvSpPr>
          <p:cNvPr id="17" name="正方形/長方形 16">
            <a:extLst>
              <a:ext uri="{FF2B5EF4-FFF2-40B4-BE49-F238E27FC236}">
                <a16:creationId xmlns:a16="http://schemas.microsoft.com/office/drawing/2014/main" id="{4598C239-F720-274B-AF82-58448F9F7B40}"/>
              </a:ext>
            </a:extLst>
          </p:cNvPr>
          <p:cNvSpPr>
            <a:spLocks/>
          </p:cNvSpPr>
          <p:nvPr/>
        </p:nvSpPr>
        <p:spPr>
          <a:xfrm>
            <a:off x="4411588" y="3757915"/>
            <a:ext cx="5400000" cy="411050"/>
          </a:xfrm>
          <a:prstGeom prst="rect">
            <a:avLst/>
          </a:prstGeom>
          <a:solidFill>
            <a:srgbClr val="282D31"/>
          </a:solidFill>
          <a:ln w="57150">
            <a:solidFill>
              <a:srgbClr val="D0D0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編集距離を用いた部分木間の類似度計量機能</a:t>
            </a:r>
          </a:p>
        </p:txBody>
      </p:sp>
      <p:sp>
        <p:nvSpPr>
          <p:cNvPr id="18" name="正方形/長方形 17">
            <a:extLst>
              <a:ext uri="{FF2B5EF4-FFF2-40B4-BE49-F238E27FC236}">
                <a16:creationId xmlns:a16="http://schemas.microsoft.com/office/drawing/2014/main" id="{BA385A58-F0F0-C942-9257-733639D57C59}"/>
              </a:ext>
            </a:extLst>
          </p:cNvPr>
          <p:cNvSpPr>
            <a:spLocks/>
          </p:cNvSpPr>
          <p:nvPr/>
        </p:nvSpPr>
        <p:spPr>
          <a:xfrm>
            <a:off x="4411588" y="5291300"/>
            <a:ext cx="2448000" cy="565275"/>
          </a:xfrm>
          <a:prstGeom prst="rect">
            <a:avLst/>
          </a:prstGeom>
          <a:solidFill>
            <a:srgbClr val="282D31"/>
          </a:solidFill>
          <a:ln w="57150">
            <a:solidFill>
              <a:srgbClr val="D0D0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式の置換による</a:t>
            </a:r>
            <a:endParaRPr kumimoji="1" lang="en-US" altLang="ja-JP" sz="1600" b="1"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構造同一化機能</a:t>
            </a:r>
          </a:p>
        </p:txBody>
      </p:sp>
      <p:sp>
        <p:nvSpPr>
          <p:cNvPr id="19" name="正方形/長方形 18">
            <a:extLst>
              <a:ext uri="{FF2B5EF4-FFF2-40B4-BE49-F238E27FC236}">
                <a16:creationId xmlns:a16="http://schemas.microsoft.com/office/drawing/2014/main" id="{67E404B7-6A3B-F147-8DF2-BF69983D3F84}"/>
              </a:ext>
            </a:extLst>
          </p:cNvPr>
          <p:cNvSpPr>
            <a:spLocks/>
          </p:cNvSpPr>
          <p:nvPr/>
        </p:nvSpPr>
        <p:spPr>
          <a:xfrm>
            <a:off x="7363588" y="5291300"/>
            <a:ext cx="2448000" cy="565275"/>
          </a:xfrm>
          <a:prstGeom prst="rect">
            <a:avLst/>
          </a:prstGeom>
          <a:solidFill>
            <a:srgbClr val="282D31"/>
          </a:solidFill>
          <a:ln w="57150">
            <a:solidFill>
              <a:srgbClr val="D0D0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自動関数生成機能</a:t>
            </a:r>
          </a:p>
        </p:txBody>
      </p:sp>
      <p:sp>
        <p:nvSpPr>
          <p:cNvPr id="20" name="平行四辺形 19">
            <a:extLst>
              <a:ext uri="{FF2B5EF4-FFF2-40B4-BE49-F238E27FC236}">
                <a16:creationId xmlns:a16="http://schemas.microsoft.com/office/drawing/2014/main" id="{B8882A74-C488-B84E-B100-31120FDDB401}"/>
              </a:ext>
            </a:extLst>
          </p:cNvPr>
          <p:cNvSpPr>
            <a:spLocks/>
          </p:cNvSpPr>
          <p:nvPr/>
        </p:nvSpPr>
        <p:spPr>
          <a:xfrm>
            <a:off x="4395183" y="1683332"/>
            <a:ext cx="5400000" cy="414000"/>
          </a:xfrm>
          <a:prstGeom prst="parallelogram">
            <a:avLst/>
          </a:prstGeom>
          <a:solidFill>
            <a:srgbClr val="282D31"/>
          </a:solidFill>
          <a:ln w="57150">
            <a:solidFill>
              <a:srgbClr val="88F90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構文木</a:t>
            </a:r>
          </a:p>
        </p:txBody>
      </p:sp>
      <p:sp>
        <p:nvSpPr>
          <p:cNvPr id="21" name="平行四辺形 20">
            <a:extLst>
              <a:ext uri="{FF2B5EF4-FFF2-40B4-BE49-F238E27FC236}">
                <a16:creationId xmlns:a16="http://schemas.microsoft.com/office/drawing/2014/main" id="{43A23BF8-EF61-014D-BDD4-9776EA474753}"/>
              </a:ext>
            </a:extLst>
          </p:cNvPr>
          <p:cNvSpPr>
            <a:spLocks/>
          </p:cNvSpPr>
          <p:nvPr/>
        </p:nvSpPr>
        <p:spPr>
          <a:xfrm>
            <a:off x="4395183" y="3068354"/>
            <a:ext cx="5400000" cy="411050"/>
          </a:xfrm>
          <a:prstGeom prst="parallelogram">
            <a:avLst/>
          </a:prstGeom>
          <a:solidFill>
            <a:srgbClr val="282D31"/>
          </a:solidFill>
          <a:ln w="57150">
            <a:solidFill>
              <a:srgbClr val="D0D0D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部分木集合</a:t>
            </a:r>
          </a:p>
        </p:txBody>
      </p:sp>
      <p:sp>
        <p:nvSpPr>
          <p:cNvPr id="22" name="フローチャート: 判断 21">
            <a:extLst>
              <a:ext uri="{FF2B5EF4-FFF2-40B4-BE49-F238E27FC236}">
                <a16:creationId xmlns:a16="http://schemas.microsoft.com/office/drawing/2014/main" id="{0ED0F684-2B3A-1749-909B-5A666C4470F6}"/>
              </a:ext>
            </a:extLst>
          </p:cNvPr>
          <p:cNvSpPr>
            <a:spLocks/>
          </p:cNvSpPr>
          <p:nvPr/>
        </p:nvSpPr>
        <p:spPr>
          <a:xfrm>
            <a:off x="4425755" y="4513785"/>
            <a:ext cx="2433828" cy="411049"/>
          </a:xfrm>
          <a:prstGeom prst="flowChartDecision">
            <a:avLst/>
          </a:prstGeom>
          <a:solidFill>
            <a:srgbClr val="282D31"/>
          </a:solidFill>
          <a:ln w="28575">
            <a:solidFill>
              <a:srgbClr val="D0D0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b="1" dirty="0">
                <a:solidFill>
                  <a:srgbClr val="D0D0D0"/>
                </a:solidFill>
                <a:latin typeface="Ricty" panose="020B0509020203020207" pitchFamily="49" charset="-128"/>
                <a:ea typeface="Ricty" panose="020B0509020203020207" pitchFamily="49" charset="-128"/>
                <a:cs typeface="Ricty" panose="020B0509020203020207" pitchFamily="49" charset="-128"/>
              </a:rPr>
              <a:t>0 &lt; </a:t>
            </a:r>
            <a:r>
              <a:rPr kumimoji="1" lang="ja-JP" altLang="en-US" sz="1100" b="1">
                <a:solidFill>
                  <a:srgbClr val="D0D0D0"/>
                </a:solidFill>
                <a:latin typeface="Ricty" panose="020B0509020203020207" pitchFamily="49" charset="-128"/>
                <a:ea typeface="Ricty" panose="020B0509020203020207" pitchFamily="49" charset="-128"/>
                <a:cs typeface="Ricty" panose="020B0509020203020207" pitchFamily="49" charset="-128"/>
              </a:rPr>
              <a:t>距離</a:t>
            </a:r>
            <a:r>
              <a:rPr kumimoji="1" lang="en-US" altLang="ja-JP" sz="1100" b="1" dirty="0">
                <a:solidFill>
                  <a:srgbClr val="D0D0D0"/>
                </a:solidFill>
                <a:latin typeface="Ricty" panose="020B0509020203020207" pitchFamily="49" charset="-128"/>
                <a:ea typeface="Ricty" panose="020B0509020203020207" pitchFamily="49" charset="-128"/>
                <a:cs typeface="Ricty" panose="020B0509020203020207" pitchFamily="49" charset="-128"/>
              </a:rPr>
              <a:t> &lt;= ε</a:t>
            </a:r>
            <a:endParaRPr kumimoji="1" lang="ja-JP" altLang="en-US" sz="1100" b="1">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25" name="平行四辺形 24">
            <a:extLst>
              <a:ext uri="{FF2B5EF4-FFF2-40B4-BE49-F238E27FC236}">
                <a16:creationId xmlns:a16="http://schemas.microsoft.com/office/drawing/2014/main" id="{685670E5-E381-F542-84B2-A5D5F6AD4B8D}"/>
              </a:ext>
            </a:extLst>
          </p:cNvPr>
          <p:cNvSpPr/>
          <p:nvPr/>
        </p:nvSpPr>
        <p:spPr>
          <a:xfrm>
            <a:off x="10315588" y="5368432"/>
            <a:ext cx="1548000" cy="411009"/>
          </a:xfrm>
          <a:prstGeom prst="parallelogram">
            <a:avLst/>
          </a:prstGeom>
          <a:solidFill>
            <a:srgbClr val="282D31"/>
          </a:solidFill>
          <a:ln w="57150">
            <a:solidFill>
              <a:srgbClr val="D0D0D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300" b="1">
                <a:solidFill>
                  <a:srgbClr val="D0D0D0"/>
                </a:solidFill>
                <a:latin typeface="Ricty" panose="020B0509020203020207" pitchFamily="49" charset="-128"/>
                <a:ea typeface="Ricty" panose="020B0509020203020207" pitchFamily="49" charset="-128"/>
                <a:cs typeface="Ricty" panose="020B0509020203020207" pitchFamily="49" charset="-128"/>
              </a:rPr>
              <a:t>ソースコード</a:t>
            </a:r>
          </a:p>
        </p:txBody>
      </p:sp>
      <p:cxnSp>
        <p:nvCxnSpPr>
          <p:cNvPr id="59" name="直線矢印コネクタ 58">
            <a:extLst>
              <a:ext uri="{FF2B5EF4-FFF2-40B4-BE49-F238E27FC236}">
                <a16:creationId xmlns:a16="http://schemas.microsoft.com/office/drawing/2014/main" id="{D64EDB64-FD87-8249-9849-F327B4474F6D}"/>
              </a:ext>
            </a:extLst>
          </p:cNvPr>
          <p:cNvCxnSpPr>
            <a:cxnSpLocks/>
            <a:stCxn id="18" idx="3"/>
            <a:endCxn id="19" idx="1"/>
          </p:cNvCxnSpPr>
          <p:nvPr/>
        </p:nvCxnSpPr>
        <p:spPr>
          <a:xfrm>
            <a:off x="6859588" y="5573938"/>
            <a:ext cx="504000" cy="0"/>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sp>
        <p:nvSpPr>
          <p:cNvPr id="64" name="フローチャート: 判断 63">
            <a:extLst>
              <a:ext uri="{FF2B5EF4-FFF2-40B4-BE49-F238E27FC236}">
                <a16:creationId xmlns:a16="http://schemas.microsoft.com/office/drawing/2014/main" id="{6511EB6A-C898-FE42-90DA-2F52CE9E136B}"/>
              </a:ext>
            </a:extLst>
          </p:cNvPr>
          <p:cNvSpPr>
            <a:spLocks/>
          </p:cNvSpPr>
          <p:nvPr/>
        </p:nvSpPr>
        <p:spPr>
          <a:xfrm>
            <a:off x="7361355" y="4513785"/>
            <a:ext cx="2433828" cy="411049"/>
          </a:xfrm>
          <a:prstGeom prst="flowChartDecision">
            <a:avLst/>
          </a:prstGeom>
          <a:solidFill>
            <a:srgbClr val="282D31"/>
          </a:solidFill>
          <a:ln w="28575">
            <a:solidFill>
              <a:srgbClr val="D0D0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b="1">
                <a:solidFill>
                  <a:srgbClr val="D0D0D0"/>
                </a:solidFill>
                <a:latin typeface="Ricty" panose="020B0509020203020207" pitchFamily="49" charset="-128"/>
                <a:ea typeface="Ricty" panose="020B0509020203020207" pitchFamily="49" charset="-128"/>
                <a:cs typeface="Ricty" panose="020B0509020203020207" pitchFamily="49" charset="-128"/>
              </a:rPr>
              <a:t>距離</a:t>
            </a:r>
            <a:r>
              <a:rPr kumimoji="1" lang="en-US" altLang="ja-JP" sz="1100" b="1" dirty="0">
                <a:solidFill>
                  <a:srgbClr val="D0D0D0"/>
                </a:solidFill>
                <a:latin typeface="Ricty" panose="020B0509020203020207" pitchFamily="49" charset="-128"/>
                <a:ea typeface="Ricty" panose="020B0509020203020207" pitchFamily="49" charset="-128"/>
                <a:cs typeface="Ricty" panose="020B0509020203020207" pitchFamily="49" charset="-128"/>
              </a:rPr>
              <a:t> = 0</a:t>
            </a:r>
            <a:endParaRPr kumimoji="1" lang="ja-JP" altLang="en-US" sz="1100" b="1">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27" name="テキスト ボックス 26">
            <a:extLst>
              <a:ext uri="{FF2B5EF4-FFF2-40B4-BE49-F238E27FC236}">
                <a16:creationId xmlns:a16="http://schemas.microsoft.com/office/drawing/2014/main" id="{36DF0641-BBE9-224B-BAA0-E4722570837D}"/>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構文解析機能</a:t>
            </a:r>
            <a:endPar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endParaRPr>
          </a:p>
        </p:txBody>
      </p:sp>
    </p:spTree>
    <p:extLst>
      <p:ext uri="{BB962C8B-B14F-4D97-AF65-F5344CB8AC3E}">
        <p14:creationId xmlns:p14="http://schemas.microsoft.com/office/powerpoint/2010/main" val="2433105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テキスト ボックス 35">
            <a:extLst>
              <a:ext uri="{FF2B5EF4-FFF2-40B4-BE49-F238E27FC236}">
                <a16:creationId xmlns:a16="http://schemas.microsoft.com/office/drawing/2014/main" id="{583B84E9-B641-5342-8287-FE3AEF87D2FB}"/>
              </a:ext>
            </a:extLst>
          </p:cNvPr>
          <p:cNvSpPr txBox="1"/>
          <p:nvPr/>
        </p:nvSpPr>
        <p:spPr>
          <a:xfrm>
            <a:off x="2008090" y="3429000"/>
            <a:ext cx="10183910" cy="2012410"/>
          </a:xfrm>
          <a:prstGeom prst="rect">
            <a:avLst/>
          </a:prstGeom>
          <a:noFill/>
        </p:spPr>
        <p:txBody>
          <a:bodyPr wrap="square">
            <a:spAutoFit/>
          </a:bodyPr>
          <a:lstStyle/>
          <a:p>
            <a:pPr lvl="1">
              <a:lnSpc>
                <a:spcPct val="150000"/>
              </a:lnSpc>
              <a:defRPr/>
            </a:pPr>
            <a:r>
              <a:rPr lang="ja-JP" altLang="en-US" sz="2800" b="1">
                <a:solidFill>
                  <a:srgbClr val="88F906"/>
                </a:solidFill>
                <a:latin typeface="Ricty" panose="020B0509020203020207" pitchFamily="49" charset="-128"/>
                <a:ea typeface="Ricty" panose="020B0509020203020207" pitchFamily="49" charset="-128"/>
                <a:cs typeface="Ricty" panose="020B0509020203020207" pitchFamily="49" charset="-128"/>
                <a:sym typeface="Georgia"/>
              </a:rPr>
              <a:t>構文木</a:t>
            </a:r>
          </a:p>
          <a:p>
            <a:pPr marL="1257300" lvl="2" indent="-342900">
              <a:lnSpc>
                <a:spcPct val="150000"/>
              </a:lnSpc>
              <a:buFontTx/>
              <a:buChar char="-"/>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構文解析で得られた結果を木構造で表現したもの</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marL="1257300" lvl="2" indent="-342900">
              <a:lnSpc>
                <a:spcPct val="150000"/>
              </a:lnSpc>
              <a:buFontTx/>
              <a:buChar char="-"/>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動作に関係ある情報のみの構文木を</a:t>
            </a:r>
            <a:r>
              <a:rPr lang="ja-JP" altLang="en-US" sz="2000" b="1">
                <a:solidFill>
                  <a:srgbClr val="88F906"/>
                </a:solidFill>
                <a:latin typeface="Ricty" panose="020B0509020203020207" pitchFamily="49" charset="-128"/>
                <a:ea typeface="Ricty" panose="020B0509020203020207" pitchFamily="49" charset="-128"/>
                <a:cs typeface="Ricty" panose="020B0509020203020207" pitchFamily="49" charset="-128"/>
                <a:sym typeface="Georgia"/>
              </a:rPr>
              <a:t>抽象構文木</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と呼ぶ</a:t>
            </a:r>
          </a:p>
          <a:p>
            <a:pPr lvl="2">
              <a:lnSpc>
                <a:spcPct val="150000"/>
              </a:lnSpc>
            </a:pPr>
            <a:endParaRPr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p:txBody>
      </p:sp>
      <p:grpSp>
        <p:nvGrpSpPr>
          <p:cNvPr id="28" name="グループ化 27">
            <a:extLst>
              <a:ext uri="{FF2B5EF4-FFF2-40B4-BE49-F238E27FC236}">
                <a16:creationId xmlns:a16="http://schemas.microsoft.com/office/drawing/2014/main" id="{EC2A7C5C-3B78-E34C-8FAF-7B1B7FD4D062}"/>
              </a:ext>
            </a:extLst>
          </p:cNvPr>
          <p:cNvGrpSpPr/>
          <p:nvPr/>
        </p:nvGrpSpPr>
        <p:grpSpPr>
          <a:xfrm>
            <a:off x="9912600" y="4120659"/>
            <a:ext cx="1908000" cy="1718287"/>
            <a:chOff x="5014167" y="3828633"/>
            <a:chExt cx="2008089" cy="1813848"/>
          </a:xfrm>
        </p:grpSpPr>
        <p:sp>
          <p:nvSpPr>
            <p:cNvPr id="29" name="角丸四角形 33">
              <a:extLst>
                <a:ext uri="{FF2B5EF4-FFF2-40B4-BE49-F238E27FC236}">
                  <a16:creationId xmlns:a16="http://schemas.microsoft.com/office/drawing/2014/main" id="{CCE52C56-3FFE-0F47-90F0-7B0D99BE45A2}"/>
                </a:ext>
              </a:extLst>
            </p:cNvPr>
            <p:cNvSpPr/>
            <p:nvPr/>
          </p:nvSpPr>
          <p:spPr>
            <a:xfrm>
              <a:off x="5014167" y="3828633"/>
              <a:ext cx="2008089" cy="1813848"/>
            </a:xfrm>
            <a:prstGeom prst="rect">
              <a:avLst/>
            </a:prstGeom>
            <a:solidFill>
              <a:srgbClr val="282D31"/>
            </a:solidFill>
            <a:ln w="38100">
              <a:solidFill>
                <a:srgbClr val="D0D0D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a:latin typeface="Ricty" panose="020B0509020203020207" pitchFamily="49" charset="-128"/>
                <a:ea typeface="Ricty" panose="020B0509020203020207" pitchFamily="49" charset="-128"/>
                <a:cs typeface="Ricty" panose="020B0509020203020207" pitchFamily="49" charset="-128"/>
              </a:endParaRPr>
            </a:p>
          </p:txBody>
        </p:sp>
        <p:pic>
          <p:nvPicPr>
            <p:cNvPr id="30" name="図 29">
              <a:extLst>
                <a:ext uri="{FF2B5EF4-FFF2-40B4-BE49-F238E27FC236}">
                  <a16:creationId xmlns:a16="http://schemas.microsoft.com/office/drawing/2014/main" id="{B502D7C1-7AC9-394F-B48F-A8E856E75E37}"/>
                </a:ext>
              </a:extLst>
            </p:cNvPr>
            <p:cNvPicPr>
              <a:picLocks noChangeAspect="1"/>
            </p:cNvPicPr>
            <p:nvPr/>
          </p:nvPicPr>
          <p:blipFill>
            <a:blip r:embed="rId3"/>
            <a:srcRect/>
            <a:stretch/>
          </p:blipFill>
          <p:spPr>
            <a:xfrm>
              <a:off x="5162470" y="3954227"/>
              <a:ext cx="1711482" cy="1562658"/>
            </a:xfrm>
            <a:prstGeom prst="rect">
              <a:avLst/>
            </a:prstGeom>
            <a:ln w="38100">
              <a:noFill/>
            </a:ln>
          </p:spPr>
        </p:pic>
      </p:grpSp>
      <p:grpSp>
        <p:nvGrpSpPr>
          <p:cNvPr id="18" name="グループ化 17">
            <a:extLst>
              <a:ext uri="{FF2B5EF4-FFF2-40B4-BE49-F238E27FC236}">
                <a16:creationId xmlns:a16="http://schemas.microsoft.com/office/drawing/2014/main" id="{93F55698-D2D9-274A-B568-02DAB602B5C5}"/>
              </a:ext>
            </a:extLst>
          </p:cNvPr>
          <p:cNvGrpSpPr/>
          <p:nvPr/>
        </p:nvGrpSpPr>
        <p:grpSpPr>
          <a:xfrm>
            <a:off x="9902537" y="2712291"/>
            <a:ext cx="1908163" cy="326799"/>
            <a:chOff x="5546887" y="4976958"/>
            <a:chExt cx="2808500" cy="617672"/>
          </a:xfrm>
        </p:grpSpPr>
        <p:sp>
          <p:nvSpPr>
            <p:cNvPr id="19" name="正方形/長方形 18">
              <a:extLst>
                <a:ext uri="{FF2B5EF4-FFF2-40B4-BE49-F238E27FC236}">
                  <a16:creationId xmlns:a16="http://schemas.microsoft.com/office/drawing/2014/main" id="{5A7EC164-EE7F-8D47-BBB5-371539C7E26D}"/>
                </a:ext>
              </a:extLst>
            </p:cNvPr>
            <p:cNvSpPr/>
            <p:nvPr/>
          </p:nvSpPr>
          <p:spPr>
            <a:xfrm>
              <a:off x="5546887" y="4976958"/>
              <a:ext cx="425125" cy="617668"/>
            </a:xfrm>
            <a:prstGeom prst="rect">
              <a:avLst/>
            </a:prstGeom>
            <a:solidFill>
              <a:srgbClr val="282D31"/>
            </a:solidFill>
            <a:ln w="38100">
              <a:solidFill>
                <a:srgbClr val="D0D0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ja-JP" sz="1400" dirty="0">
                  <a:latin typeface="Ricty" panose="020B0509020203020207" pitchFamily="49" charset="-128"/>
                  <a:ea typeface="Ricty" panose="020B0509020203020207" pitchFamily="49" charset="-128"/>
                  <a:cs typeface="Ricty" panose="020B0509020203020207" pitchFamily="49" charset="-128"/>
                </a:rPr>
                <a:t>a</a:t>
              </a:r>
              <a:endParaRPr kumimoji="1" lang="en" altLang="ja-JP" sz="1400" dirty="0">
                <a:solidFill>
                  <a:srgbClr val="A95CF7"/>
                </a:solidFill>
                <a:latin typeface="Ricty" panose="020B0509020203020207" pitchFamily="49" charset="-128"/>
                <a:ea typeface="Ricty" panose="020B0509020203020207" pitchFamily="49" charset="-128"/>
                <a:cs typeface="Ricty" panose="020B0509020203020207" pitchFamily="49" charset="-128"/>
              </a:endParaRPr>
            </a:p>
          </p:txBody>
        </p:sp>
        <p:sp>
          <p:nvSpPr>
            <p:cNvPr id="20" name="正方形/長方形 19">
              <a:extLst>
                <a:ext uri="{FF2B5EF4-FFF2-40B4-BE49-F238E27FC236}">
                  <a16:creationId xmlns:a16="http://schemas.microsoft.com/office/drawing/2014/main" id="{10995725-CEC4-9545-87B3-AA801F6A57AB}"/>
                </a:ext>
              </a:extLst>
            </p:cNvPr>
            <p:cNvSpPr/>
            <p:nvPr/>
          </p:nvSpPr>
          <p:spPr>
            <a:xfrm>
              <a:off x="7639263" y="4976960"/>
              <a:ext cx="716124" cy="617668"/>
            </a:xfrm>
            <a:prstGeom prst="rect">
              <a:avLst/>
            </a:prstGeom>
            <a:solidFill>
              <a:srgbClr val="282D31"/>
            </a:solidFill>
            <a:ln w="38100">
              <a:solidFill>
                <a:srgbClr val="D0D0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ja-JP" sz="1400" dirty="0">
                  <a:latin typeface="Ricty" panose="020B0509020203020207" pitchFamily="49" charset="-128"/>
                  <a:ea typeface="Ricty" panose="020B0509020203020207" pitchFamily="49" charset="-128"/>
                  <a:cs typeface="Ricty" panose="020B0509020203020207" pitchFamily="49" charset="-128"/>
                </a:rPr>
                <a:t>10</a:t>
              </a:r>
              <a:endParaRPr kumimoji="1" lang="en" altLang="ja-JP" sz="1400" dirty="0">
                <a:solidFill>
                  <a:srgbClr val="A95CF7"/>
                </a:solidFill>
                <a:latin typeface="Ricty" panose="020B0509020203020207" pitchFamily="49" charset="-128"/>
                <a:ea typeface="Ricty" panose="020B0509020203020207" pitchFamily="49" charset="-128"/>
                <a:cs typeface="Ricty" panose="020B0509020203020207" pitchFamily="49" charset="-128"/>
              </a:endParaRPr>
            </a:p>
          </p:txBody>
        </p:sp>
        <p:sp>
          <p:nvSpPr>
            <p:cNvPr id="21" name="正方形/長方形 20">
              <a:extLst>
                <a:ext uri="{FF2B5EF4-FFF2-40B4-BE49-F238E27FC236}">
                  <a16:creationId xmlns:a16="http://schemas.microsoft.com/office/drawing/2014/main" id="{9A25DD8C-BE5D-2B46-A411-D6D9D8029414}"/>
                </a:ext>
              </a:extLst>
            </p:cNvPr>
            <p:cNvSpPr/>
            <p:nvPr/>
          </p:nvSpPr>
          <p:spPr>
            <a:xfrm>
              <a:off x="6593074" y="4976962"/>
              <a:ext cx="425125" cy="617668"/>
            </a:xfrm>
            <a:prstGeom prst="rect">
              <a:avLst/>
            </a:prstGeom>
            <a:solidFill>
              <a:srgbClr val="282D31"/>
            </a:solidFill>
            <a:ln w="38100">
              <a:solidFill>
                <a:srgbClr val="D0D0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ja-JP" sz="1400" dirty="0">
                  <a:latin typeface="Ricty" panose="020B0509020203020207" pitchFamily="49" charset="-128"/>
                  <a:ea typeface="Ricty" panose="020B0509020203020207" pitchFamily="49" charset="-128"/>
                  <a:cs typeface="Ricty" panose="020B0509020203020207" pitchFamily="49" charset="-128"/>
                </a:rPr>
                <a:t>5</a:t>
              </a:r>
              <a:endParaRPr kumimoji="1" lang="en" altLang="ja-JP" sz="1400" dirty="0">
                <a:solidFill>
                  <a:srgbClr val="A95CF7"/>
                </a:solidFill>
                <a:latin typeface="Ricty" panose="020B0509020203020207" pitchFamily="49" charset="-128"/>
                <a:ea typeface="Ricty" panose="020B0509020203020207" pitchFamily="49" charset="-128"/>
                <a:cs typeface="Ricty" panose="020B0509020203020207" pitchFamily="49" charset="-128"/>
              </a:endParaRPr>
            </a:p>
          </p:txBody>
        </p:sp>
        <p:sp>
          <p:nvSpPr>
            <p:cNvPr id="22" name="正方形/長方形 21">
              <a:extLst>
                <a:ext uri="{FF2B5EF4-FFF2-40B4-BE49-F238E27FC236}">
                  <a16:creationId xmlns:a16="http://schemas.microsoft.com/office/drawing/2014/main" id="{CF7DFBF1-7458-E94A-AF4D-04FEFEE01A55}"/>
                </a:ext>
              </a:extLst>
            </p:cNvPr>
            <p:cNvSpPr/>
            <p:nvPr/>
          </p:nvSpPr>
          <p:spPr>
            <a:xfrm>
              <a:off x="6069981" y="4976962"/>
              <a:ext cx="425125" cy="617668"/>
            </a:xfrm>
            <a:prstGeom prst="rect">
              <a:avLst/>
            </a:prstGeom>
            <a:solidFill>
              <a:srgbClr val="282D31"/>
            </a:solidFill>
            <a:ln w="38100">
              <a:solidFill>
                <a:srgbClr val="D0D0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ja-JP" sz="1400" dirty="0">
                  <a:latin typeface="Ricty" panose="020B0509020203020207" pitchFamily="49" charset="-128"/>
                  <a:ea typeface="Ricty" panose="020B0509020203020207" pitchFamily="49" charset="-128"/>
                  <a:cs typeface="Ricty" panose="020B0509020203020207" pitchFamily="49" charset="-128"/>
                </a:rPr>
                <a:t>=</a:t>
              </a:r>
              <a:endParaRPr kumimoji="1" lang="en" altLang="ja-JP" sz="1400" dirty="0">
                <a:solidFill>
                  <a:srgbClr val="A95CF7"/>
                </a:solidFill>
                <a:latin typeface="Ricty" panose="020B0509020203020207" pitchFamily="49" charset="-128"/>
                <a:ea typeface="Ricty" panose="020B0509020203020207" pitchFamily="49" charset="-128"/>
                <a:cs typeface="Ricty" panose="020B0509020203020207" pitchFamily="49" charset="-128"/>
              </a:endParaRPr>
            </a:p>
          </p:txBody>
        </p:sp>
        <p:sp>
          <p:nvSpPr>
            <p:cNvPr id="23" name="正方形/長方形 22">
              <a:extLst>
                <a:ext uri="{FF2B5EF4-FFF2-40B4-BE49-F238E27FC236}">
                  <a16:creationId xmlns:a16="http://schemas.microsoft.com/office/drawing/2014/main" id="{B7A76CE1-F900-3746-A8B0-5172CF9C8BBF}"/>
                </a:ext>
              </a:extLst>
            </p:cNvPr>
            <p:cNvSpPr/>
            <p:nvPr/>
          </p:nvSpPr>
          <p:spPr>
            <a:xfrm>
              <a:off x="7116169" y="4976962"/>
              <a:ext cx="425125" cy="617668"/>
            </a:xfrm>
            <a:prstGeom prst="rect">
              <a:avLst/>
            </a:prstGeom>
            <a:solidFill>
              <a:srgbClr val="282D31"/>
            </a:solidFill>
            <a:ln w="38100">
              <a:solidFill>
                <a:srgbClr val="D0D0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ja-JP" sz="1400" dirty="0">
                  <a:latin typeface="Ricty" panose="020B0509020203020207" pitchFamily="49" charset="-128"/>
                  <a:ea typeface="Ricty" panose="020B0509020203020207" pitchFamily="49" charset="-128"/>
                  <a:cs typeface="Ricty" panose="020B0509020203020207" pitchFamily="49" charset="-128"/>
                </a:rPr>
                <a:t>*</a:t>
              </a:r>
              <a:endParaRPr kumimoji="1" lang="en" altLang="ja-JP" sz="1400" dirty="0">
                <a:solidFill>
                  <a:srgbClr val="A95CF7"/>
                </a:solidFill>
                <a:latin typeface="Ricty" panose="020B0509020203020207" pitchFamily="49" charset="-128"/>
                <a:ea typeface="Ricty" panose="020B0509020203020207" pitchFamily="49" charset="-128"/>
                <a:cs typeface="Ricty" panose="020B0509020203020207" pitchFamily="49" charset="-128"/>
              </a:endParaRPr>
            </a:p>
          </p:txBody>
        </p:sp>
      </p:grpSp>
      <p:sp>
        <p:nvSpPr>
          <p:cNvPr id="5" name="正方形/長方形 4">
            <a:extLst>
              <a:ext uri="{FF2B5EF4-FFF2-40B4-BE49-F238E27FC236}">
                <a16:creationId xmlns:a16="http://schemas.microsoft.com/office/drawing/2014/main" id="{9C60042A-4181-CB4D-B230-064ED7D6A3F3}"/>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1" name="正方形/長方形 10">
            <a:extLst>
              <a:ext uri="{FF2B5EF4-FFF2-40B4-BE49-F238E27FC236}">
                <a16:creationId xmlns:a16="http://schemas.microsoft.com/office/drawing/2014/main" id="{82B1D5B2-F695-1243-8D88-FBF06DC3D34D}"/>
              </a:ext>
            </a:extLst>
          </p:cNvPr>
          <p:cNvSpPr/>
          <p:nvPr/>
        </p:nvSpPr>
        <p:spPr>
          <a:xfrm>
            <a:off x="0" y="2931829"/>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2" name="正方形/長方形 11">
            <a:extLst>
              <a:ext uri="{FF2B5EF4-FFF2-40B4-BE49-F238E27FC236}">
                <a16:creationId xmlns:a16="http://schemas.microsoft.com/office/drawing/2014/main" id="{B95F42B1-0FAE-6B43-88B2-334B0763399F}"/>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全体像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構文解析</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部分木抽出</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類似度計量</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構造同一化</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関数生成</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14" name="テキスト ボックス 34">
            <a:extLst>
              <a:ext uri="{FF2B5EF4-FFF2-40B4-BE49-F238E27FC236}">
                <a16:creationId xmlns:a16="http://schemas.microsoft.com/office/drawing/2014/main" id="{F9533F8D-59E7-6D48-9A57-FDEA5D6DE5EE}"/>
              </a:ext>
            </a:extLst>
          </p:cNvPr>
          <p:cNvSpPr txBox="1"/>
          <p:nvPr/>
        </p:nvSpPr>
        <p:spPr>
          <a:xfrm>
            <a:off x="8963" y="2000109"/>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C926154E-FC6D-0D49-A39A-A72661B7DA13}"/>
              </a:ext>
            </a:extLst>
          </p:cNvPr>
          <p:cNvSpPr>
            <a:spLocks noGrp="1"/>
          </p:cNvSpPr>
          <p:nvPr>
            <p:ph type="sldNum" sz="quarter" idx="4"/>
          </p:nvPr>
        </p:nvSpPr>
        <p:spPr/>
        <p:txBody>
          <a:bodyPr/>
          <a:lstStyle/>
          <a:p>
            <a:r>
              <a:rPr lang="en-US" dirty="0"/>
              <a:t>p.</a:t>
            </a:r>
            <a:fld id="{F8E28480-1C08-4458-AD97-0283E6FFD09D}" type="slidenum">
              <a:rPr lang="en-US" smtClean="0"/>
              <a:pPr/>
              <a:t>17</a:t>
            </a:fld>
            <a:endParaRPr lang="en-US" dirty="0"/>
          </a:p>
        </p:txBody>
      </p:sp>
      <p:sp>
        <p:nvSpPr>
          <p:cNvPr id="9" name="テキスト ボックス 8">
            <a:extLst>
              <a:ext uri="{FF2B5EF4-FFF2-40B4-BE49-F238E27FC236}">
                <a16:creationId xmlns:a16="http://schemas.microsoft.com/office/drawing/2014/main" id="{9B3BED78-8153-4644-AF1B-54F685D30BC6}"/>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構文解析機能</a:t>
            </a:r>
            <a:endPar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endParaRPr>
          </a:p>
        </p:txBody>
      </p:sp>
      <p:sp>
        <p:nvSpPr>
          <p:cNvPr id="15" name="タイトル 1">
            <a:extLst>
              <a:ext uri="{FF2B5EF4-FFF2-40B4-BE49-F238E27FC236}">
                <a16:creationId xmlns:a16="http://schemas.microsoft.com/office/drawing/2014/main" id="{87BB02CC-1CEA-3D4A-BECA-94A1B1A780A4}"/>
              </a:ext>
            </a:extLst>
          </p:cNvPr>
          <p:cNvSpPr txBox="1">
            <a:spLocks/>
          </p:cNvSpPr>
          <p:nvPr/>
        </p:nvSpPr>
        <p:spPr>
          <a:xfrm>
            <a:off x="1990163" y="867909"/>
            <a:ext cx="10183912" cy="2161459"/>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marL="457200" marR="0" lvl="1" indent="0" algn="l" defTabSz="457200" rtl="0" eaLnBrk="1" fontAlgn="auto" latinLnBrk="0" hangingPunct="1">
              <a:lnSpc>
                <a:spcPct val="150000"/>
              </a:lnSpc>
              <a:spcBef>
                <a:spcPts val="0"/>
              </a:spcBef>
              <a:spcAft>
                <a:spcPts val="0"/>
              </a:spcAft>
              <a:buClrTx/>
              <a:buSzTx/>
              <a:buFontTx/>
              <a:buNone/>
              <a:tabLst/>
              <a:defRPr/>
            </a:pPr>
            <a:r>
              <a:rPr lang="ja-JP" altLang="en-US" sz="28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字句解析</a:t>
            </a:r>
            <a:endParaRPr kumimoji="0" lang="ja-JP" altLang="en-US" sz="2800" b="1"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kumimoji="0" lang="ja-JP" altLang="en-US" sz="200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トークン</a:t>
            </a:r>
            <a:r>
              <a:rPr kumimoji="0" lang="en-US" altLang="ja-JP" sz="20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a:t>
            </a:r>
            <a:r>
              <a:rPr kumimoji="0" lang="ja-JP" altLang="en-US" sz="20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最小単位</a:t>
            </a:r>
            <a:r>
              <a:rPr kumimoji="0" lang="en-US" altLang="ja-JP" sz="20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a:t>
            </a:r>
            <a:r>
              <a:rPr kumimoji="0" lang="ja-JP" altLang="en-US" sz="20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へ分割する処理のこと</a:t>
            </a:r>
            <a:endParaRPr kumimoji="0" lang="en-US" altLang="ja-JP" sz="20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150000"/>
              </a:lnSpc>
              <a:defRPr/>
            </a:pPr>
            <a:r>
              <a:rPr lang="ja-JP" altLang="en-US" sz="28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構文解析</a:t>
            </a:r>
          </a:p>
          <a:p>
            <a:pPr marL="1257300" lvl="2" indent="-342900">
              <a:lnSpc>
                <a:spcPct val="150000"/>
              </a:lnSpc>
              <a:buFontTx/>
              <a:buChar char="-"/>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トークン間の関係性を明確にする処理のこと</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24" name="正方形/長方形 23">
            <a:extLst>
              <a:ext uri="{FF2B5EF4-FFF2-40B4-BE49-F238E27FC236}">
                <a16:creationId xmlns:a16="http://schemas.microsoft.com/office/drawing/2014/main" id="{FA93C981-EFBA-4243-9696-9B3DE287EF79}"/>
              </a:ext>
            </a:extLst>
          </p:cNvPr>
          <p:cNvSpPr/>
          <p:nvPr/>
        </p:nvSpPr>
        <p:spPr>
          <a:xfrm>
            <a:off x="9902537" y="2442758"/>
            <a:ext cx="1908163" cy="287999"/>
          </a:xfrm>
          <a:prstGeom prst="rect">
            <a:avLst/>
          </a:prstGeom>
          <a:solidFill>
            <a:srgbClr val="363C41"/>
          </a:solidFill>
          <a:ln w="38100">
            <a:solidFill>
              <a:srgbClr val="D0D0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トークン列</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cxnSp>
        <p:nvCxnSpPr>
          <p:cNvPr id="25" name="直線矢印コネクタ 24">
            <a:extLst>
              <a:ext uri="{FF2B5EF4-FFF2-40B4-BE49-F238E27FC236}">
                <a16:creationId xmlns:a16="http://schemas.microsoft.com/office/drawing/2014/main" id="{C6C9726B-F50C-0A4A-9E3F-D92BA277FF97}"/>
              </a:ext>
            </a:extLst>
          </p:cNvPr>
          <p:cNvCxnSpPr>
            <a:cxnSpLocks/>
            <a:endCxn id="32" idx="0"/>
          </p:cNvCxnSpPr>
          <p:nvPr/>
        </p:nvCxnSpPr>
        <p:spPr>
          <a:xfrm flipH="1">
            <a:off x="10867073" y="3039088"/>
            <a:ext cx="0" cy="808019"/>
          </a:xfrm>
          <a:prstGeom prst="straightConnector1">
            <a:avLst/>
          </a:prstGeom>
          <a:ln w="38100">
            <a:solidFill>
              <a:srgbClr val="D0D0D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16612EC9-0B4F-4C48-BC6A-3C057E31329E}"/>
              </a:ext>
            </a:extLst>
          </p:cNvPr>
          <p:cNvCxnSpPr>
            <a:cxnSpLocks/>
            <a:stCxn id="27" idx="2"/>
            <a:endCxn id="24" idx="0"/>
          </p:cNvCxnSpPr>
          <p:nvPr/>
        </p:nvCxnSpPr>
        <p:spPr>
          <a:xfrm>
            <a:off x="10853079" y="1662070"/>
            <a:ext cx="3540" cy="780688"/>
          </a:xfrm>
          <a:prstGeom prst="straightConnector1">
            <a:avLst/>
          </a:prstGeom>
          <a:ln w="38100">
            <a:solidFill>
              <a:srgbClr val="D0D0D0"/>
            </a:solidFill>
            <a:tailEnd type="triangle"/>
          </a:ln>
        </p:spPr>
        <p:style>
          <a:lnRef idx="1">
            <a:schemeClr val="accent1"/>
          </a:lnRef>
          <a:fillRef idx="0">
            <a:schemeClr val="accent1"/>
          </a:fillRef>
          <a:effectRef idx="0">
            <a:schemeClr val="accent1"/>
          </a:effectRef>
          <a:fontRef idx="minor">
            <a:schemeClr val="tx1"/>
          </a:fontRef>
        </p:style>
      </p:cxnSp>
      <p:sp>
        <p:nvSpPr>
          <p:cNvPr id="27" name="正方形/長方形 26">
            <a:extLst>
              <a:ext uri="{FF2B5EF4-FFF2-40B4-BE49-F238E27FC236}">
                <a16:creationId xmlns:a16="http://schemas.microsoft.com/office/drawing/2014/main" id="{E77B2ECE-AE91-4847-BDDF-AC76687408C8}"/>
              </a:ext>
            </a:extLst>
          </p:cNvPr>
          <p:cNvSpPr/>
          <p:nvPr/>
        </p:nvSpPr>
        <p:spPr>
          <a:xfrm>
            <a:off x="9895456" y="1374070"/>
            <a:ext cx="1915246" cy="288000"/>
          </a:xfrm>
          <a:prstGeom prst="rect">
            <a:avLst/>
          </a:prstGeom>
          <a:solidFill>
            <a:srgbClr val="282D31"/>
          </a:solidFill>
          <a:ln w="38100">
            <a:solidFill>
              <a:srgbClr val="D0D0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ja-JP" sz="1400" dirty="0">
                <a:latin typeface="Ricty" panose="020B0509020203020207" pitchFamily="49" charset="-128"/>
                <a:ea typeface="Ricty" panose="020B0509020203020207" pitchFamily="49" charset="-128"/>
                <a:cs typeface="Ricty" panose="020B0509020203020207" pitchFamily="49" charset="-128"/>
              </a:rPr>
              <a:t>a = </a:t>
            </a:r>
            <a:r>
              <a:rPr kumimoji="1" lang="en" altLang="ja-JP" sz="1400" dirty="0">
                <a:solidFill>
                  <a:srgbClr val="A95CF7"/>
                </a:solidFill>
                <a:latin typeface="Ricty" panose="020B0509020203020207" pitchFamily="49" charset="-128"/>
                <a:ea typeface="Ricty" panose="020B0509020203020207" pitchFamily="49" charset="-128"/>
                <a:cs typeface="Ricty" panose="020B0509020203020207" pitchFamily="49" charset="-128"/>
              </a:rPr>
              <a:t>5</a:t>
            </a:r>
            <a:r>
              <a:rPr kumimoji="1" lang="en" altLang="ja-JP" sz="1400" dirty="0">
                <a:latin typeface="Ricty" panose="020B0509020203020207" pitchFamily="49" charset="-128"/>
                <a:ea typeface="Ricty" panose="020B0509020203020207" pitchFamily="49" charset="-128"/>
                <a:cs typeface="Ricty" panose="020B0509020203020207" pitchFamily="49" charset="-128"/>
              </a:rPr>
              <a:t> * </a:t>
            </a:r>
            <a:r>
              <a:rPr kumimoji="1" lang="en" altLang="ja-JP" sz="1400" dirty="0">
                <a:solidFill>
                  <a:srgbClr val="A95CF7"/>
                </a:solidFill>
                <a:latin typeface="Ricty" panose="020B0509020203020207" pitchFamily="49" charset="-128"/>
                <a:ea typeface="Ricty" panose="020B0509020203020207" pitchFamily="49" charset="-128"/>
                <a:cs typeface="Ricty" panose="020B0509020203020207" pitchFamily="49" charset="-128"/>
              </a:rPr>
              <a:t>10</a:t>
            </a:r>
          </a:p>
        </p:txBody>
      </p:sp>
      <p:sp>
        <p:nvSpPr>
          <p:cNvPr id="31" name="テキスト ボックス 30">
            <a:extLst>
              <a:ext uri="{FF2B5EF4-FFF2-40B4-BE49-F238E27FC236}">
                <a16:creationId xmlns:a16="http://schemas.microsoft.com/office/drawing/2014/main" id="{3A3B83BC-5EEF-C741-8D7D-9B575304E7E8}"/>
              </a:ext>
            </a:extLst>
          </p:cNvPr>
          <p:cNvSpPr txBox="1"/>
          <p:nvPr/>
        </p:nvSpPr>
        <p:spPr>
          <a:xfrm>
            <a:off x="9902702" y="1910104"/>
            <a:ext cx="1908000" cy="288000"/>
          </a:xfrm>
          <a:prstGeom prst="rect">
            <a:avLst/>
          </a:prstGeom>
          <a:solidFill>
            <a:srgbClr val="363C41"/>
          </a:solidFill>
          <a:ln w="38100">
            <a:solidFill>
              <a:srgbClr val="D7225F"/>
            </a:solidFill>
          </a:ln>
        </p:spPr>
        <p:txBody>
          <a:bodyPr wrap="square" rtlCol="0" anchor="ctr">
            <a:spAutoFit/>
          </a:bodyPr>
          <a:lstStyle/>
          <a:p>
            <a:pPr algn="ct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字句解析</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32" name="正方形/長方形 31">
            <a:extLst>
              <a:ext uri="{FF2B5EF4-FFF2-40B4-BE49-F238E27FC236}">
                <a16:creationId xmlns:a16="http://schemas.microsoft.com/office/drawing/2014/main" id="{989145F5-8AB9-6041-B54E-D297A1346B2A}"/>
              </a:ext>
            </a:extLst>
          </p:cNvPr>
          <p:cNvSpPr/>
          <p:nvPr/>
        </p:nvSpPr>
        <p:spPr>
          <a:xfrm>
            <a:off x="9912601" y="3847107"/>
            <a:ext cx="1908943" cy="288000"/>
          </a:xfrm>
          <a:prstGeom prst="rect">
            <a:avLst/>
          </a:prstGeom>
          <a:solidFill>
            <a:srgbClr val="363C41"/>
          </a:solidFill>
          <a:ln w="38100">
            <a:solidFill>
              <a:srgbClr val="88F9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構文木</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33" name="テキスト ボックス 32">
            <a:extLst>
              <a:ext uri="{FF2B5EF4-FFF2-40B4-BE49-F238E27FC236}">
                <a16:creationId xmlns:a16="http://schemas.microsoft.com/office/drawing/2014/main" id="{E0C6699B-D85C-644A-98D1-E0628B7F0ACC}"/>
              </a:ext>
            </a:extLst>
          </p:cNvPr>
          <p:cNvSpPr txBox="1"/>
          <p:nvPr/>
        </p:nvSpPr>
        <p:spPr>
          <a:xfrm>
            <a:off x="9899950" y="1089898"/>
            <a:ext cx="1908163" cy="288000"/>
          </a:xfrm>
          <a:prstGeom prst="rect">
            <a:avLst/>
          </a:prstGeom>
          <a:solidFill>
            <a:srgbClr val="363C41"/>
          </a:solidFill>
          <a:ln w="38100">
            <a:solidFill>
              <a:srgbClr val="D0D0D0"/>
            </a:solidFill>
          </a:ln>
        </p:spPr>
        <p:txBody>
          <a:bodyPr wrap="square" rtlCol="0" anchor="ctr">
            <a:spAutoFit/>
          </a:bodyPr>
          <a:lstStyle/>
          <a:p>
            <a:pPr algn="ct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ソースコード</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34" name="テキスト ボックス 33">
            <a:extLst>
              <a:ext uri="{FF2B5EF4-FFF2-40B4-BE49-F238E27FC236}">
                <a16:creationId xmlns:a16="http://schemas.microsoft.com/office/drawing/2014/main" id="{320E7B8E-D050-C646-85AF-DBCEB6A482B1}"/>
              </a:ext>
            </a:extLst>
          </p:cNvPr>
          <p:cNvSpPr txBox="1"/>
          <p:nvPr/>
        </p:nvSpPr>
        <p:spPr>
          <a:xfrm>
            <a:off x="9902700" y="3312642"/>
            <a:ext cx="1908000" cy="288000"/>
          </a:xfrm>
          <a:prstGeom prst="rect">
            <a:avLst/>
          </a:prstGeom>
          <a:solidFill>
            <a:srgbClr val="363C41"/>
          </a:solidFill>
          <a:ln w="38100">
            <a:solidFill>
              <a:srgbClr val="D7225F"/>
            </a:solidFill>
          </a:ln>
        </p:spPr>
        <p:txBody>
          <a:bodyPr wrap="square" rtlCol="0" anchor="ctr">
            <a:spAutoFit/>
          </a:bodyPr>
          <a:lstStyle/>
          <a:p>
            <a:pPr algn="ct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構文解析</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Tree>
    <p:extLst>
      <p:ext uri="{BB962C8B-B14F-4D97-AF65-F5344CB8AC3E}">
        <p14:creationId xmlns:p14="http://schemas.microsoft.com/office/powerpoint/2010/main" val="677172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C60042A-4181-CB4D-B230-064ED7D6A3F3}"/>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1" name="正方形/長方形 10">
            <a:extLst>
              <a:ext uri="{FF2B5EF4-FFF2-40B4-BE49-F238E27FC236}">
                <a16:creationId xmlns:a16="http://schemas.microsoft.com/office/drawing/2014/main" id="{82B1D5B2-F695-1243-8D88-FBF06DC3D34D}"/>
              </a:ext>
            </a:extLst>
          </p:cNvPr>
          <p:cNvSpPr/>
          <p:nvPr/>
        </p:nvSpPr>
        <p:spPr>
          <a:xfrm>
            <a:off x="0" y="2931829"/>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2" name="正方形/長方形 11">
            <a:extLst>
              <a:ext uri="{FF2B5EF4-FFF2-40B4-BE49-F238E27FC236}">
                <a16:creationId xmlns:a16="http://schemas.microsoft.com/office/drawing/2014/main" id="{B95F42B1-0FAE-6B43-88B2-334B0763399F}"/>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全体像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構文解析</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部分木抽出</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類似度計量</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構造同一化</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関数生成</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14" name="テキスト ボックス 34">
            <a:extLst>
              <a:ext uri="{FF2B5EF4-FFF2-40B4-BE49-F238E27FC236}">
                <a16:creationId xmlns:a16="http://schemas.microsoft.com/office/drawing/2014/main" id="{F9533F8D-59E7-6D48-9A57-FDEA5D6DE5EE}"/>
              </a:ext>
            </a:extLst>
          </p:cNvPr>
          <p:cNvSpPr txBox="1"/>
          <p:nvPr/>
        </p:nvSpPr>
        <p:spPr>
          <a:xfrm>
            <a:off x="8963" y="2000109"/>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C926154E-FC6D-0D49-A39A-A72661B7DA13}"/>
              </a:ext>
            </a:extLst>
          </p:cNvPr>
          <p:cNvSpPr>
            <a:spLocks noGrp="1"/>
          </p:cNvSpPr>
          <p:nvPr>
            <p:ph type="sldNum" sz="quarter" idx="4"/>
          </p:nvPr>
        </p:nvSpPr>
        <p:spPr/>
        <p:txBody>
          <a:bodyPr/>
          <a:lstStyle/>
          <a:p>
            <a:r>
              <a:rPr lang="en-US" dirty="0"/>
              <a:t>p.</a:t>
            </a:r>
            <a:fld id="{F8E28480-1C08-4458-AD97-0283E6FFD09D}" type="slidenum">
              <a:rPr lang="en-US" smtClean="0"/>
              <a:pPr/>
              <a:t>18</a:t>
            </a:fld>
            <a:endParaRPr lang="en-US" dirty="0"/>
          </a:p>
        </p:txBody>
      </p:sp>
      <p:sp>
        <p:nvSpPr>
          <p:cNvPr id="9" name="テキスト ボックス 8">
            <a:extLst>
              <a:ext uri="{FF2B5EF4-FFF2-40B4-BE49-F238E27FC236}">
                <a16:creationId xmlns:a16="http://schemas.microsoft.com/office/drawing/2014/main" id="{9B3BED78-8153-4644-AF1B-54F685D30BC6}"/>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構文解析機能</a:t>
            </a:r>
            <a:endPar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endParaRPr>
          </a:p>
        </p:txBody>
      </p:sp>
      <p:sp>
        <p:nvSpPr>
          <p:cNvPr id="15" name="タイトル 1">
            <a:extLst>
              <a:ext uri="{FF2B5EF4-FFF2-40B4-BE49-F238E27FC236}">
                <a16:creationId xmlns:a16="http://schemas.microsoft.com/office/drawing/2014/main" id="{87BB02CC-1CEA-3D4A-BECA-94A1B1A780A4}"/>
              </a:ext>
            </a:extLst>
          </p:cNvPr>
          <p:cNvSpPr txBox="1">
            <a:spLocks/>
          </p:cNvSpPr>
          <p:nvPr/>
        </p:nvSpPr>
        <p:spPr>
          <a:xfrm>
            <a:off x="1990163" y="867909"/>
            <a:ext cx="10183912" cy="2161459"/>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lvl="2">
              <a:lnSpc>
                <a:spcPct val="150000"/>
              </a:lnSpc>
            </a:pPr>
            <a:endParaRPr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10" name="タイトル 1">
            <a:extLst>
              <a:ext uri="{FF2B5EF4-FFF2-40B4-BE49-F238E27FC236}">
                <a16:creationId xmlns:a16="http://schemas.microsoft.com/office/drawing/2014/main" id="{2BF9E2AB-0F33-1C42-8EA0-BF3E663B8F49}"/>
              </a:ext>
            </a:extLst>
          </p:cNvPr>
          <p:cNvSpPr txBox="1">
            <a:spLocks/>
          </p:cNvSpPr>
          <p:nvPr/>
        </p:nvSpPr>
        <p:spPr>
          <a:xfrm>
            <a:off x="2008087" y="867909"/>
            <a:ext cx="10183912" cy="2161459"/>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lvl="1">
              <a:lnSpc>
                <a:spcPct val="150000"/>
              </a:lnSpc>
            </a:pP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ノードの保有する情報</a:t>
            </a:r>
            <a:endParaRPr lang="en-US" altLang="ja-JP" sz="28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150000"/>
              </a:lnSpc>
            </a:pPr>
            <a:r>
              <a:rPr lang="en-US" altLang="ja-JP" sz="24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4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a:t>
            </a:r>
            <a:r>
              <a:rPr lang="en-US" altLang="ja-JP" sz="24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4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編集距離を用いた部分木間の類似度計量機能</a:t>
            </a:r>
            <a:endParaRPr lang="en-US" altLang="ja-JP" sz="2400" b="1" dirty="0">
              <a:solidFill>
                <a:srgbClr val="D7225F"/>
              </a:solidFill>
              <a:latin typeface="Ricty" panose="020B0509020203020207" pitchFamily="49" charset="-128"/>
              <a:ea typeface="Ricty" panose="020B0509020203020207" pitchFamily="49" charset="-128"/>
              <a:cs typeface="Ricty" panose="020B0509020203020207" pitchFamily="49" charset="-128"/>
              <a:sym typeface="Georgia"/>
            </a:endParaRPr>
          </a:p>
          <a:p>
            <a:pPr marL="1022350" lvl="1">
              <a:lnSpc>
                <a:spcPct val="150000"/>
              </a:lnSpc>
            </a:pPr>
            <a:r>
              <a:rPr lang="ja-JP" altLang="en-US" sz="2000" b="1">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ー 抽象文法名</a:t>
            </a:r>
            <a:r>
              <a:rPr lang="en-US" altLang="ja-JP" sz="2000" b="1"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(Name, Constant, Call ...)</a:t>
            </a:r>
            <a:endParaRPr lang="en-US" altLang="ja-JP" sz="24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endParaRPr>
          </a:p>
          <a:p>
            <a:pPr marL="1022350" lvl="1">
              <a:lnSpc>
                <a:spcPct val="150000"/>
              </a:lnSpc>
            </a:pPr>
            <a:r>
              <a:rPr lang="ja-JP" altLang="en-US" sz="2000" b="1">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ー 親・子ノード</a:t>
            </a:r>
            <a:endParaRPr lang="en-US" altLang="ja-JP" sz="2400" b="1" dirty="0">
              <a:solidFill>
                <a:srgbClr val="D7225F"/>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150000"/>
              </a:lnSpc>
            </a:pPr>
            <a:r>
              <a:rPr lang="en-US" altLang="ja-JP" sz="24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4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a:t>
            </a:r>
            <a:r>
              <a:rPr lang="en-US" altLang="ja-JP" sz="24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4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自動関数生成機能</a:t>
            </a:r>
            <a:endParaRPr lang="en-US" altLang="ja-JP" sz="2400" b="1" dirty="0">
              <a:solidFill>
                <a:srgbClr val="D7225F"/>
              </a:solidFill>
              <a:latin typeface="Ricty" panose="020B0509020203020207" pitchFamily="49" charset="-128"/>
              <a:ea typeface="Ricty" panose="020B0509020203020207" pitchFamily="49" charset="-128"/>
              <a:cs typeface="Ricty" panose="020B0509020203020207" pitchFamily="49" charset="-128"/>
              <a:sym typeface="Georgia"/>
            </a:endParaRPr>
          </a:p>
          <a:p>
            <a:pPr marL="1022350" lvl="1">
              <a:lnSpc>
                <a:spcPct val="150000"/>
              </a:lnSpc>
            </a:pPr>
            <a:r>
              <a:rPr lang="ja-JP" altLang="en-US" sz="2000" b="1">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ー 行番号</a:t>
            </a:r>
            <a:r>
              <a:rPr lang="en-US" altLang="ja-JP" sz="2000" b="1"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b="1">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列番号</a:t>
            </a:r>
            <a:endParaRPr lang="en-US" altLang="ja-JP" sz="2400" b="1" dirty="0">
              <a:solidFill>
                <a:srgbClr val="D7225F"/>
              </a:solidFill>
              <a:latin typeface="Ricty" panose="020B0509020203020207" pitchFamily="49" charset="-128"/>
              <a:ea typeface="Ricty" panose="020B0509020203020207" pitchFamily="49" charset="-128"/>
              <a:cs typeface="Ricty" panose="020B0509020203020207" pitchFamily="49" charset="-128"/>
              <a:sym typeface="Georgia"/>
            </a:endParaRPr>
          </a:p>
          <a:p>
            <a:pPr marL="1022350" lvl="1">
              <a:lnSpc>
                <a:spcPct val="150000"/>
              </a:lnSpc>
            </a:pPr>
            <a:r>
              <a:rPr lang="ja-JP" altLang="en-US" sz="2000" b="1">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ー テキスト</a:t>
            </a:r>
            <a:r>
              <a:rPr lang="en-US" altLang="ja-JP" sz="2000" b="1"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(hoge, for, + ...)</a:t>
            </a:r>
            <a:endParaRPr lang="en-US" altLang="ja-JP" sz="2400" b="1" dirty="0">
              <a:solidFill>
                <a:srgbClr val="D7225F"/>
              </a:solidFill>
              <a:latin typeface="Ricty" panose="020B0509020203020207" pitchFamily="49" charset="-128"/>
              <a:ea typeface="Ricty" panose="020B0509020203020207" pitchFamily="49" charset="-128"/>
              <a:cs typeface="Ricty" panose="020B0509020203020207" pitchFamily="49" charset="-128"/>
              <a:sym typeface="Georgia"/>
            </a:endParaRPr>
          </a:p>
          <a:p>
            <a:pPr marL="1022350" lvl="1">
              <a:lnSpc>
                <a:spcPct val="150000"/>
              </a:lnSpc>
            </a:pPr>
            <a:r>
              <a:rPr lang="ja-JP" altLang="en-US" sz="2000" b="1">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ー ノード属性</a:t>
            </a:r>
            <a:r>
              <a:rPr lang="en-US" altLang="ja-JP" sz="2000" b="1"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a:t>
            </a:r>
            <a:r>
              <a:rPr lang="ja-JP" altLang="en-US" sz="2000" b="1">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根</a:t>
            </a:r>
            <a:r>
              <a:rPr lang="en-US" altLang="ja-JP" sz="2000" b="1"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b="1">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内部</a:t>
            </a:r>
            <a:r>
              <a:rPr lang="en-US" altLang="ja-JP" sz="2000" b="1"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b="1">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葉</a:t>
            </a:r>
            <a:r>
              <a:rPr lang="en-US" altLang="ja-JP" sz="2000" b="1"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a:t>
            </a:r>
            <a:endParaRPr lang="en-US" altLang="ja-JP" sz="2400" b="1" dirty="0">
              <a:solidFill>
                <a:srgbClr val="D7225F"/>
              </a:solidFill>
              <a:latin typeface="Ricty" panose="020B0509020203020207" pitchFamily="49" charset="-128"/>
              <a:ea typeface="Ricty" panose="020B0509020203020207" pitchFamily="49" charset="-128"/>
              <a:cs typeface="Ricty" panose="020B0509020203020207" pitchFamily="49" charset="-128"/>
              <a:sym typeface="Georgia"/>
            </a:endParaRPr>
          </a:p>
          <a:p>
            <a:pPr marL="1022350" lvl="1">
              <a:lnSpc>
                <a:spcPct val="150000"/>
              </a:lnSpc>
            </a:pPr>
            <a:r>
              <a:rPr lang="ja-JP" altLang="en-US" sz="2000" b="1">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ー 構文木の深さ</a:t>
            </a:r>
            <a:endParaRPr lang="en-US" altLang="ja-JP" sz="2400" b="1" dirty="0">
              <a:solidFill>
                <a:srgbClr val="D7225F"/>
              </a:solidFill>
              <a:latin typeface="Ricty" panose="020B0509020203020207" pitchFamily="49" charset="-128"/>
              <a:ea typeface="Ricty" panose="020B0509020203020207" pitchFamily="49" charset="-128"/>
              <a:cs typeface="Ricty" panose="020B0509020203020207" pitchFamily="49" charset="-128"/>
              <a:sym typeface="Georgia"/>
            </a:endParaRPr>
          </a:p>
        </p:txBody>
      </p:sp>
    </p:spTree>
    <p:extLst>
      <p:ext uri="{BB962C8B-B14F-4D97-AF65-F5344CB8AC3E}">
        <p14:creationId xmlns:p14="http://schemas.microsoft.com/office/powerpoint/2010/main" val="3171028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正方形/長方形 27">
            <a:extLst>
              <a:ext uri="{FF2B5EF4-FFF2-40B4-BE49-F238E27FC236}">
                <a16:creationId xmlns:a16="http://schemas.microsoft.com/office/drawing/2014/main" id="{2F7D9419-1191-1345-9BD5-5D40874F9495}"/>
              </a:ext>
            </a:extLst>
          </p:cNvPr>
          <p:cNvSpPr/>
          <p:nvPr/>
        </p:nvSpPr>
        <p:spPr>
          <a:xfrm>
            <a:off x="0" y="3367092"/>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cxnSp>
        <p:nvCxnSpPr>
          <p:cNvPr id="67" name="直線矢印コネクタ 66">
            <a:extLst>
              <a:ext uri="{FF2B5EF4-FFF2-40B4-BE49-F238E27FC236}">
                <a16:creationId xmlns:a16="http://schemas.microsoft.com/office/drawing/2014/main" id="{FB95B959-7F44-4A4F-859D-A9C0FD09754A}"/>
              </a:ext>
            </a:extLst>
          </p:cNvPr>
          <p:cNvCxnSpPr>
            <a:cxnSpLocks/>
          </p:cNvCxnSpPr>
          <p:nvPr/>
        </p:nvCxnSpPr>
        <p:spPr>
          <a:xfrm flipH="1">
            <a:off x="8578269" y="4146649"/>
            <a:ext cx="0" cy="367136"/>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044CACF5-B04A-DE46-B5F5-5C848016B9A8}"/>
              </a:ext>
            </a:extLst>
          </p:cNvPr>
          <p:cNvCxnSpPr>
            <a:cxnSpLocks/>
          </p:cNvCxnSpPr>
          <p:nvPr/>
        </p:nvCxnSpPr>
        <p:spPr>
          <a:xfrm>
            <a:off x="5642669" y="4146649"/>
            <a:ext cx="0" cy="367136"/>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a:extLst>
              <a:ext uri="{FF2B5EF4-FFF2-40B4-BE49-F238E27FC236}">
                <a16:creationId xmlns:a16="http://schemas.microsoft.com/office/drawing/2014/main" id="{D9EABF6C-58C9-6F40-A4F5-D797882D1D24}"/>
              </a:ext>
            </a:extLst>
          </p:cNvPr>
          <p:cNvCxnSpPr>
            <a:cxnSpLocks/>
          </p:cNvCxnSpPr>
          <p:nvPr/>
        </p:nvCxnSpPr>
        <p:spPr>
          <a:xfrm>
            <a:off x="8587588" y="4924164"/>
            <a:ext cx="0" cy="367136"/>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A6A1A1DD-1136-1140-A570-9784C599F23C}"/>
              </a:ext>
            </a:extLst>
          </p:cNvPr>
          <p:cNvCxnSpPr>
            <a:cxnSpLocks/>
            <a:endCxn id="18" idx="0"/>
          </p:cNvCxnSpPr>
          <p:nvPr/>
        </p:nvCxnSpPr>
        <p:spPr>
          <a:xfrm>
            <a:off x="5635588" y="4924164"/>
            <a:ext cx="0" cy="367136"/>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3DACA52A-B876-2849-8C77-422F232CF838}"/>
              </a:ext>
            </a:extLst>
          </p:cNvPr>
          <p:cNvCxnSpPr>
            <a:cxnSpLocks/>
            <a:stCxn id="19" idx="3"/>
          </p:cNvCxnSpPr>
          <p:nvPr/>
        </p:nvCxnSpPr>
        <p:spPr>
          <a:xfrm flipV="1">
            <a:off x="9811588" y="5573937"/>
            <a:ext cx="504000" cy="1"/>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96A26C93-2FD0-6B40-8B53-1E9698CB2B35}"/>
              </a:ext>
            </a:extLst>
          </p:cNvPr>
          <p:cNvCxnSpPr>
            <a:cxnSpLocks/>
            <a:endCxn id="15" idx="1"/>
          </p:cNvCxnSpPr>
          <p:nvPr/>
        </p:nvCxnSpPr>
        <p:spPr>
          <a:xfrm flipV="1">
            <a:off x="3759200" y="1197821"/>
            <a:ext cx="635983" cy="1496"/>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D54F09A5-F993-5644-A2EF-45C8261DDFF0}"/>
              </a:ext>
            </a:extLst>
          </p:cNvPr>
          <p:cNvCxnSpPr>
            <a:cxnSpLocks/>
            <a:endCxn id="17" idx="0"/>
          </p:cNvCxnSpPr>
          <p:nvPr/>
        </p:nvCxnSpPr>
        <p:spPr>
          <a:xfrm flipH="1">
            <a:off x="7111588" y="990821"/>
            <a:ext cx="14167" cy="2767094"/>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sp>
        <p:nvSpPr>
          <p:cNvPr id="5" name="正方形/長方形 4">
            <a:extLst>
              <a:ext uri="{FF2B5EF4-FFF2-40B4-BE49-F238E27FC236}">
                <a16:creationId xmlns:a16="http://schemas.microsoft.com/office/drawing/2014/main" id="{9C60042A-4181-CB4D-B230-064ED7D6A3F3}"/>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2" name="正方形/長方形 11">
            <a:extLst>
              <a:ext uri="{FF2B5EF4-FFF2-40B4-BE49-F238E27FC236}">
                <a16:creationId xmlns:a16="http://schemas.microsoft.com/office/drawing/2014/main" id="{B95F42B1-0FAE-6B43-88B2-334B0763399F}"/>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全体像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構文解析</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部分木抽出</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類似度計量</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構造同一化</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関数生成</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14" name="テキスト ボックス 34">
            <a:extLst>
              <a:ext uri="{FF2B5EF4-FFF2-40B4-BE49-F238E27FC236}">
                <a16:creationId xmlns:a16="http://schemas.microsoft.com/office/drawing/2014/main" id="{F9533F8D-59E7-6D48-9A57-FDEA5D6DE5EE}"/>
              </a:ext>
            </a:extLst>
          </p:cNvPr>
          <p:cNvSpPr txBox="1"/>
          <p:nvPr/>
        </p:nvSpPr>
        <p:spPr>
          <a:xfrm>
            <a:off x="8963" y="2000109"/>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93C0007D-7283-6D43-AE6F-471805C1EF68}"/>
              </a:ext>
            </a:extLst>
          </p:cNvPr>
          <p:cNvSpPr>
            <a:spLocks noGrp="1"/>
          </p:cNvSpPr>
          <p:nvPr>
            <p:ph type="sldNum" sz="quarter" idx="4"/>
          </p:nvPr>
        </p:nvSpPr>
        <p:spPr/>
        <p:txBody>
          <a:bodyPr/>
          <a:lstStyle/>
          <a:p>
            <a:r>
              <a:rPr lang="en-US" dirty="0"/>
              <a:t>p.</a:t>
            </a:r>
            <a:fld id="{F8E28480-1C08-4458-AD97-0283E6FFD09D}" type="slidenum">
              <a:rPr lang="en-US" smtClean="0"/>
              <a:pPr/>
              <a:t>19</a:t>
            </a:fld>
            <a:endParaRPr lang="en-US" dirty="0"/>
          </a:p>
        </p:txBody>
      </p:sp>
      <p:sp>
        <p:nvSpPr>
          <p:cNvPr id="4" name="平行四辺形 3">
            <a:extLst>
              <a:ext uri="{FF2B5EF4-FFF2-40B4-BE49-F238E27FC236}">
                <a16:creationId xmlns:a16="http://schemas.microsoft.com/office/drawing/2014/main" id="{98EC8EC0-D9F3-764E-8E78-D61EBFE45628}"/>
              </a:ext>
            </a:extLst>
          </p:cNvPr>
          <p:cNvSpPr/>
          <p:nvPr/>
        </p:nvSpPr>
        <p:spPr>
          <a:xfrm>
            <a:off x="2209965" y="993812"/>
            <a:ext cx="1549235" cy="411009"/>
          </a:xfrm>
          <a:prstGeom prst="parallelogram">
            <a:avLst/>
          </a:prstGeom>
          <a:solidFill>
            <a:srgbClr val="282D31"/>
          </a:solidFill>
          <a:ln w="57150">
            <a:solidFill>
              <a:srgbClr val="D0D0D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300" b="1">
                <a:solidFill>
                  <a:srgbClr val="D0D0D0"/>
                </a:solidFill>
                <a:latin typeface="Ricty" panose="020B0509020203020207" pitchFamily="49" charset="-128"/>
                <a:ea typeface="Ricty" panose="020B0509020203020207" pitchFamily="49" charset="-128"/>
                <a:cs typeface="Ricty" panose="020B0509020203020207" pitchFamily="49" charset="-128"/>
              </a:rPr>
              <a:t>ソースコード</a:t>
            </a:r>
          </a:p>
        </p:txBody>
      </p:sp>
      <p:sp>
        <p:nvSpPr>
          <p:cNvPr id="15" name="正方形/長方形 14">
            <a:extLst>
              <a:ext uri="{FF2B5EF4-FFF2-40B4-BE49-F238E27FC236}">
                <a16:creationId xmlns:a16="http://schemas.microsoft.com/office/drawing/2014/main" id="{2B4008E0-120D-B34B-AAE8-6F0745C264CB}"/>
              </a:ext>
            </a:extLst>
          </p:cNvPr>
          <p:cNvSpPr>
            <a:spLocks/>
          </p:cNvSpPr>
          <p:nvPr/>
        </p:nvSpPr>
        <p:spPr>
          <a:xfrm>
            <a:off x="4395183" y="990821"/>
            <a:ext cx="5400000" cy="414000"/>
          </a:xfrm>
          <a:prstGeom prst="rect">
            <a:avLst/>
          </a:prstGeom>
          <a:solidFill>
            <a:srgbClr val="282D31"/>
          </a:solidFill>
          <a:ln w="57150">
            <a:solidFill>
              <a:srgbClr val="D0D0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構文解析機能</a:t>
            </a:r>
          </a:p>
        </p:txBody>
      </p:sp>
      <p:sp>
        <p:nvSpPr>
          <p:cNvPr id="16" name="正方形/長方形 15">
            <a:extLst>
              <a:ext uri="{FF2B5EF4-FFF2-40B4-BE49-F238E27FC236}">
                <a16:creationId xmlns:a16="http://schemas.microsoft.com/office/drawing/2014/main" id="{04CF0B6E-E8EB-DC4D-8EF3-F08C50980744}"/>
              </a:ext>
            </a:extLst>
          </p:cNvPr>
          <p:cNvSpPr>
            <a:spLocks/>
          </p:cNvSpPr>
          <p:nvPr/>
        </p:nvSpPr>
        <p:spPr>
          <a:xfrm>
            <a:off x="4411588" y="2375843"/>
            <a:ext cx="5400000" cy="414000"/>
          </a:xfrm>
          <a:prstGeom prst="rect">
            <a:avLst/>
          </a:prstGeom>
          <a:solidFill>
            <a:srgbClr val="282D31"/>
          </a:solidFill>
          <a:ln w="57150">
            <a:solidFill>
              <a:srgbClr val="D72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部分木抽出機能</a:t>
            </a:r>
          </a:p>
        </p:txBody>
      </p:sp>
      <p:sp>
        <p:nvSpPr>
          <p:cNvPr id="17" name="正方形/長方形 16">
            <a:extLst>
              <a:ext uri="{FF2B5EF4-FFF2-40B4-BE49-F238E27FC236}">
                <a16:creationId xmlns:a16="http://schemas.microsoft.com/office/drawing/2014/main" id="{4598C239-F720-274B-AF82-58448F9F7B40}"/>
              </a:ext>
            </a:extLst>
          </p:cNvPr>
          <p:cNvSpPr>
            <a:spLocks/>
          </p:cNvSpPr>
          <p:nvPr/>
        </p:nvSpPr>
        <p:spPr>
          <a:xfrm>
            <a:off x="4411588" y="3757915"/>
            <a:ext cx="5400000" cy="411050"/>
          </a:xfrm>
          <a:prstGeom prst="rect">
            <a:avLst/>
          </a:prstGeom>
          <a:solidFill>
            <a:srgbClr val="282D31"/>
          </a:solidFill>
          <a:ln w="57150">
            <a:solidFill>
              <a:srgbClr val="D0D0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編集距離を用いた部分木間の類似度計量機能</a:t>
            </a:r>
          </a:p>
        </p:txBody>
      </p:sp>
      <p:sp>
        <p:nvSpPr>
          <p:cNvPr id="18" name="正方形/長方形 17">
            <a:extLst>
              <a:ext uri="{FF2B5EF4-FFF2-40B4-BE49-F238E27FC236}">
                <a16:creationId xmlns:a16="http://schemas.microsoft.com/office/drawing/2014/main" id="{BA385A58-F0F0-C942-9257-733639D57C59}"/>
              </a:ext>
            </a:extLst>
          </p:cNvPr>
          <p:cNvSpPr>
            <a:spLocks/>
          </p:cNvSpPr>
          <p:nvPr/>
        </p:nvSpPr>
        <p:spPr>
          <a:xfrm>
            <a:off x="4411588" y="5291300"/>
            <a:ext cx="2448000" cy="565275"/>
          </a:xfrm>
          <a:prstGeom prst="rect">
            <a:avLst/>
          </a:prstGeom>
          <a:solidFill>
            <a:srgbClr val="282D31"/>
          </a:solidFill>
          <a:ln w="57150">
            <a:solidFill>
              <a:srgbClr val="D0D0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式の置換による</a:t>
            </a:r>
            <a:endParaRPr kumimoji="1" lang="en-US" altLang="ja-JP" sz="1600" b="1"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構造同一化機能</a:t>
            </a:r>
          </a:p>
        </p:txBody>
      </p:sp>
      <p:sp>
        <p:nvSpPr>
          <p:cNvPr id="19" name="正方形/長方形 18">
            <a:extLst>
              <a:ext uri="{FF2B5EF4-FFF2-40B4-BE49-F238E27FC236}">
                <a16:creationId xmlns:a16="http://schemas.microsoft.com/office/drawing/2014/main" id="{67E404B7-6A3B-F147-8DF2-BF69983D3F84}"/>
              </a:ext>
            </a:extLst>
          </p:cNvPr>
          <p:cNvSpPr>
            <a:spLocks/>
          </p:cNvSpPr>
          <p:nvPr/>
        </p:nvSpPr>
        <p:spPr>
          <a:xfrm>
            <a:off x="7363588" y="5291300"/>
            <a:ext cx="2448000" cy="565275"/>
          </a:xfrm>
          <a:prstGeom prst="rect">
            <a:avLst/>
          </a:prstGeom>
          <a:solidFill>
            <a:srgbClr val="282D31"/>
          </a:solidFill>
          <a:ln w="57150">
            <a:solidFill>
              <a:srgbClr val="D0D0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自動関数生成機能</a:t>
            </a:r>
          </a:p>
        </p:txBody>
      </p:sp>
      <p:sp>
        <p:nvSpPr>
          <p:cNvPr id="20" name="平行四辺形 19">
            <a:extLst>
              <a:ext uri="{FF2B5EF4-FFF2-40B4-BE49-F238E27FC236}">
                <a16:creationId xmlns:a16="http://schemas.microsoft.com/office/drawing/2014/main" id="{B8882A74-C488-B84E-B100-31120FDDB401}"/>
              </a:ext>
            </a:extLst>
          </p:cNvPr>
          <p:cNvSpPr>
            <a:spLocks/>
          </p:cNvSpPr>
          <p:nvPr/>
        </p:nvSpPr>
        <p:spPr>
          <a:xfrm>
            <a:off x="4395183" y="1683332"/>
            <a:ext cx="5400000" cy="414000"/>
          </a:xfrm>
          <a:prstGeom prst="parallelogram">
            <a:avLst/>
          </a:prstGeom>
          <a:solidFill>
            <a:srgbClr val="282D31"/>
          </a:solidFill>
          <a:ln w="57150">
            <a:solidFill>
              <a:srgbClr val="88F90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構文木</a:t>
            </a:r>
          </a:p>
        </p:txBody>
      </p:sp>
      <p:sp>
        <p:nvSpPr>
          <p:cNvPr id="21" name="平行四辺形 20">
            <a:extLst>
              <a:ext uri="{FF2B5EF4-FFF2-40B4-BE49-F238E27FC236}">
                <a16:creationId xmlns:a16="http://schemas.microsoft.com/office/drawing/2014/main" id="{43A23BF8-EF61-014D-BDD4-9776EA474753}"/>
              </a:ext>
            </a:extLst>
          </p:cNvPr>
          <p:cNvSpPr>
            <a:spLocks/>
          </p:cNvSpPr>
          <p:nvPr/>
        </p:nvSpPr>
        <p:spPr>
          <a:xfrm>
            <a:off x="4395183" y="3068354"/>
            <a:ext cx="5400000" cy="411050"/>
          </a:xfrm>
          <a:prstGeom prst="parallelogram">
            <a:avLst/>
          </a:prstGeom>
          <a:solidFill>
            <a:srgbClr val="282D31"/>
          </a:solidFill>
          <a:ln w="57150">
            <a:solidFill>
              <a:srgbClr val="88F90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部分木集合</a:t>
            </a:r>
          </a:p>
        </p:txBody>
      </p:sp>
      <p:sp>
        <p:nvSpPr>
          <p:cNvPr id="22" name="フローチャート: 判断 21">
            <a:extLst>
              <a:ext uri="{FF2B5EF4-FFF2-40B4-BE49-F238E27FC236}">
                <a16:creationId xmlns:a16="http://schemas.microsoft.com/office/drawing/2014/main" id="{0ED0F684-2B3A-1749-909B-5A666C4470F6}"/>
              </a:ext>
            </a:extLst>
          </p:cNvPr>
          <p:cNvSpPr>
            <a:spLocks/>
          </p:cNvSpPr>
          <p:nvPr/>
        </p:nvSpPr>
        <p:spPr>
          <a:xfrm>
            <a:off x="4425755" y="4513785"/>
            <a:ext cx="2433828" cy="411049"/>
          </a:xfrm>
          <a:prstGeom prst="flowChartDecision">
            <a:avLst/>
          </a:prstGeom>
          <a:solidFill>
            <a:srgbClr val="282D31"/>
          </a:solidFill>
          <a:ln w="28575">
            <a:solidFill>
              <a:srgbClr val="D0D0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b="1" dirty="0">
                <a:solidFill>
                  <a:srgbClr val="D0D0D0"/>
                </a:solidFill>
                <a:latin typeface="Ricty" panose="020B0509020203020207" pitchFamily="49" charset="-128"/>
                <a:ea typeface="Ricty" panose="020B0509020203020207" pitchFamily="49" charset="-128"/>
                <a:cs typeface="Ricty" panose="020B0509020203020207" pitchFamily="49" charset="-128"/>
              </a:rPr>
              <a:t>0 &lt; </a:t>
            </a:r>
            <a:r>
              <a:rPr kumimoji="1" lang="ja-JP" altLang="en-US" sz="1100" b="1">
                <a:solidFill>
                  <a:srgbClr val="D0D0D0"/>
                </a:solidFill>
                <a:latin typeface="Ricty" panose="020B0509020203020207" pitchFamily="49" charset="-128"/>
                <a:ea typeface="Ricty" panose="020B0509020203020207" pitchFamily="49" charset="-128"/>
                <a:cs typeface="Ricty" panose="020B0509020203020207" pitchFamily="49" charset="-128"/>
              </a:rPr>
              <a:t>距離</a:t>
            </a:r>
            <a:r>
              <a:rPr kumimoji="1" lang="en-US" altLang="ja-JP" sz="1100" b="1" dirty="0">
                <a:solidFill>
                  <a:srgbClr val="D0D0D0"/>
                </a:solidFill>
                <a:latin typeface="Ricty" panose="020B0509020203020207" pitchFamily="49" charset="-128"/>
                <a:ea typeface="Ricty" panose="020B0509020203020207" pitchFamily="49" charset="-128"/>
                <a:cs typeface="Ricty" panose="020B0509020203020207" pitchFamily="49" charset="-128"/>
              </a:rPr>
              <a:t> &lt;= ε</a:t>
            </a:r>
            <a:endParaRPr kumimoji="1" lang="ja-JP" altLang="en-US" sz="1100" b="1">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25" name="平行四辺形 24">
            <a:extLst>
              <a:ext uri="{FF2B5EF4-FFF2-40B4-BE49-F238E27FC236}">
                <a16:creationId xmlns:a16="http://schemas.microsoft.com/office/drawing/2014/main" id="{685670E5-E381-F542-84B2-A5D5F6AD4B8D}"/>
              </a:ext>
            </a:extLst>
          </p:cNvPr>
          <p:cNvSpPr/>
          <p:nvPr/>
        </p:nvSpPr>
        <p:spPr>
          <a:xfrm>
            <a:off x="10315588" y="5368432"/>
            <a:ext cx="1548000" cy="411009"/>
          </a:xfrm>
          <a:prstGeom prst="parallelogram">
            <a:avLst/>
          </a:prstGeom>
          <a:solidFill>
            <a:srgbClr val="282D31"/>
          </a:solidFill>
          <a:ln w="57150">
            <a:solidFill>
              <a:srgbClr val="D0D0D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300" b="1">
                <a:solidFill>
                  <a:srgbClr val="D0D0D0"/>
                </a:solidFill>
                <a:latin typeface="Ricty" panose="020B0509020203020207" pitchFamily="49" charset="-128"/>
                <a:ea typeface="Ricty" panose="020B0509020203020207" pitchFamily="49" charset="-128"/>
                <a:cs typeface="Ricty" panose="020B0509020203020207" pitchFamily="49" charset="-128"/>
              </a:rPr>
              <a:t>ソースコード</a:t>
            </a:r>
          </a:p>
        </p:txBody>
      </p:sp>
      <p:cxnSp>
        <p:nvCxnSpPr>
          <p:cNvPr id="59" name="直線矢印コネクタ 58">
            <a:extLst>
              <a:ext uri="{FF2B5EF4-FFF2-40B4-BE49-F238E27FC236}">
                <a16:creationId xmlns:a16="http://schemas.microsoft.com/office/drawing/2014/main" id="{D64EDB64-FD87-8249-9849-F327B4474F6D}"/>
              </a:ext>
            </a:extLst>
          </p:cNvPr>
          <p:cNvCxnSpPr>
            <a:cxnSpLocks/>
            <a:stCxn id="18" idx="3"/>
            <a:endCxn id="19" idx="1"/>
          </p:cNvCxnSpPr>
          <p:nvPr/>
        </p:nvCxnSpPr>
        <p:spPr>
          <a:xfrm>
            <a:off x="6859588" y="5573938"/>
            <a:ext cx="504000" cy="0"/>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sp>
        <p:nvSpPr>
          <p:cNvPr id="64" name="フローチャート: 判断 63">
            <a:extLst>
              <a:ext uri="{FF2B5EF4-FFF2-40B4-BE49-F238E27FC236}">
                <a16:creationId xmlns:a16="http://schemas.microsoft.com/office/drawing/2014/main" id="{6511EB6A-C898-FE42-90DA-2F52CE9E136B}"/>
              </a:ext>
            </a:extLst>
          </p:cNvPr>
          <p:cNvSpPr>
            <a:spLocks/>
          </p:cNvSpPr>
          <p:nvPr/>
        </p:nvSpPr>
        <p:spPr>
          <a:xfrm>
            <a:off x="7361355" y="4513785"/>
            <a:ext cx="2433828" cy="411049"/>
          </a:xfrm>
          <a:prstGeom prst="flowChartDecision">
            <a:avLst/>
          </a:prstGeom>
          <a:solidFill>
            <a:srgbClr val="282D31"/>
          </a:solidFill>
          <a:ln w="28575">
            <a:solidFill>
              <a:srgbClr val="D0D0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b="1">
                <a:solidFill>
                  <a:srgbClr val="D0D0D0"/>
                </a:solidFill>
                <a:latin typeface="Ricty" panose="020B0509020203020207" pitchFamily="49" charset="-128"/>
                <a:ea typeface="Ricty" panose="020B0509020203020207" pitchFamily="49" charset="-128"/>
                <a:cs typeface="Ricty" panose="020B0509020203020207" pitchFamily="49" charset="-128"/>
              </a:rPr>
              <a:t>距離</a:t>
            </a:r>
            <a:r>
              <a:rPr kumimoji="1" lang="en-US" altLang="ja-JP" sz="1100" b="1" dirty="0">
                <a:solidFill>
                  <a:srgbClr val="D0D0D0"/>
                </a:solidFill>
                <a:latin typeface="Ricty" panose="020B0509020203020207" pitchFamily="49" charset="-128"/>
                <a:ea typeface="Ricty" panose="020B0509020203020207" pitchFamily="49" charset="-128"/>
                <a:cs typeface="Ricty" panose="020B0509020203020207" pitchFamily="49" charset="-128"/>
              </a:rPr>
              <a:t> = 0</a:t>
            </a:r>
            <a:endParaRPr kumimoji="1" lang="ja-JP" altLang="en-US" sz="1100" b="1">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27" name="テキスト ボックス 26">
            <a:extLst>
              <a:ext uri="{FF2B5EF4-FFF2-40B4-BE49-F238E27FC236}">
                <a16:creationId xmlns:a16="http://schemas.microsoft.com/office/drawing/2014/main" id="{38180320-ECBF-B240-91A1-692396620C97}"/>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部分木抽出機能</a:t>
            </a:r>
            <a:endPar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endParaRPr>
          </a:p>
        </p:txBody>
      </p:sp>
    </p:spTree>
    <p:extLst>
      <p:ext uri="{BB962C8B-B14F-4D97-AF65-F5344CB8AC3E}">
        <p14:creationId xmlns:p14="http://schemas.microsoft.com/office/powerpoint/2010/main" val="2621785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66C51631-16EC-FA40-9770-FBCE7A51DE64}"/>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1" name="テキスト ボックス 10">
            <a:extLst>
              <a:ext uri="{FF2B5EF4-FFF2-40B4-BE49-F238E27FC236}">
                <a16:creationId xmlns:a16="http://schemas.microsoft.com/office/drawing/2014/main" id="{AF8A59CF-7427-DF46-A9D8-48BD02F08D46}"/>
              </a:ext>
            </a:extLst>
          </p:cNvPr>
          <p:cNvSpPr txBox="1"/>
          <p:nvPr/>
        </p:nvSpPr>
        <p:spPr>
          <a:xfrm>
            <a:off x="2008091" y="50955"/>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目次</a:t>
            </a:r>
            <a:endPar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endParaRPr>
          </a:p>
        </p:txBody>
      </p:sp>
      <p:sp>
        <p:nvSpPr>
          <p:cNvPr id="50" name="正方形/長方形 49">
            <a:extLst>
              <a:ext uri="{FF2B5EF4-FFF2-40B4-BE49-F238E27FC236}">
                <a16:creationId xmlns:a16="http://schemas.microsoft.com/office/drawing/2014/main" id="{B3E81DDD-F937-FE49-925F-3A2A327D7785}"/>
              </a:ext>
            </a:extLst>
          </p:cNvPr>
          <p:cNvSpPr/>
          <p:nvPr/>
        </p:nvSpPr>
        <p:spPr>
          <a:xfrm>
            <a:off x="8963" y="1816189"/>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51" name="正方形/長方形 50">
            <a:extLst>
              <a:ext uri="{FF2B5EF4-FFF2-40B4-BE49-F238E27FC236}">
                <a16:creationId xmlns:a16="http://schemas.microsoft.com/office/drawing/2014/main" id="{7F0766AF-3169-2446-99F0-F7404106C430}"/>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タイトル</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目次</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35" name="正方形/長方形 34">
            <a:extLst>
              <a:ext uri="{FF2B5EF4-FFF2-40B4-BE49-F238E27FC236}">
                <a16:creationId xmlns:a16="http://schemas.microsoft.com/office/drawing/2014/main" id="{7D28D7A6-E969-F542-8287-840E60275D3F}"/>
              </a:ext>
            </a:extLst>
          </p:cNvPr>
          <p:cNvSpPr/>
          <p:nvPr/>
        </p:nvSpPr>
        <p:spPr>
          <a:xfrm>
            <a:off x="2616305" y="3637279"/>
            <a:ext cx="9003323" cy="943911"/>
          </a:xfrm>
          <a:prstGeom prst="rect">
            <a:avLst/>
          </a:prstGeom>
          <a:noFill/>
          <a:ln w="57150">
            <a:solidFill>
              <a:srgbClr val="D72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36" name="正方形/長方形 35">
            <a:extLst>
              <a:ext uri="{FF2B5EF4-FFF2-40B4-BE49-F238E27FC236}">
                <a16:creationId xmlns:a16="http://schemas.microsoft.com/office/drawing/2014/main" id="{19EC7C83-30C2-6544-82B5-A5824F686D9F}"/>
              </a:ext>
            </a:extLst>
          </p:cNvPr>
          <p:cNvSpPr/>
          <p:nvPr/>
        </p:nvSpPr>
        <p:spPr>
          <a:xfrm>
            <a:off x="2598381" y="3637279"/>
            <a:ext cx="1885354" cy="943279"/>
          </a:xfrm>
          <a:prstGeom prst="rect">
            <a:avLst/>
          </a:prstGeom>
          <a:solidFill>
            <a:srgbClr val="D7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b="1"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2400" b="1">
                <a:solidFill>
                  <a:schemeClr val="bg1"/>
                </a:solidFill>
                <a:latin typeface="Ricty" panose="020B0509020203020207" pitchFamily="49" charset="-128"/>
                <a:ea typeface="Ricty" panose="020B0509020203020207" pitchFamily="49" charset="-128"/>
                <a:cs typeface="Ricty" panose="020B0509020203020207" pitchFamily="49" charset="-128"/>
              </a:rPr>
              <a:t>実験</a:t>
            </a:r>
          </a:p>
        </p:txBody>
      </p:sp>
      <p:sp>
        <p:nvSpPr>
          <p:cNvPr id="46" name="正方形/長方形 45">
            <a:extLst>
              <a:ext uri="{FF2B5EF4-FFF2-40B4-BE49-F238E27FC236}">
                <a16:creationId xmlns:a16="http://schemas.microsoft.com/office/drawing/2014/main" id="{A2D946EC-4B02-4D42-B754-FB59DB343541}"/>
              </a:ext>
            </a:extLst>
          </p:cNvPr>
          <p:cNvSpPr/>
          <p:nvPr/>
        </p:nvSpPr>
        <p:spPr>
          <a:xfrm>
            <a:off x="4483734" y="3635653"/>
            <a:ext cx="7117968" cy="943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1.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最適な深さの検討</a:t>
            </a:r>
            <a:endPar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2.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一致するコードクローンへの有効性</a:t>
            </a:r>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p>
          <a:p>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3.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類似するコードクローンへの有効性</a:t>
            </a:r>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53" name="正方形/長方形 52">
            <a:extLst>
              <a:ext uri="{FF2B5EF4-FFF2-40B4-BE49-F238E27FC236}">
                <a16:creationId xmlns:a16="http://schemas.microsoft.com/office/drawing/2014/main" id="{0C275A45-4CDF-F84C-AB2D-5F63A98D949E}"/>
              </a:ext>
            </a:extLst>
          </p:cNvPr>
          <p:cNvSpPr/>
          <p:nvPr/>
        </p:nvSpPr>
        <p:spPr>
          <a:xfrm>
            <a:off x="2616305" y="4774211"/>
            <a:ext cx="9003323" cy="943911"/>
          </a:xfrm>
          <a:prstGeom prst="rect">
            <a:avLst/>
          </a:prstGeom>
          <a:noFill/>
          <a:ln w="57150">
            <a:solidFill>
              <a:srgbClr val="D72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54" name="正方形/長方形 53">
            <a:extLst>
              <a:ext uri="{FF2B5EF4-FFF2-40B4-BE49-F238E27FC236}">
                <a16:creationId xmlns:a16="http://schemas.microsoft.com/office/drawing/2014/main" id="{276A2030-5642-D347-A0DF-81F10705DDED}"/>
              </a:ext>
            </a:extLst>
          </p:cNvPr>
          <p:cNvSpPr/>
          <p:nvPr/>
        </p:nvSpPr>
        <p:spPr>
          <a:xfrm>
            <a:off x="2598381" y="4774211"/>
            <a:ext cx="1885354" cy="943279"/>
          </a:xfrm>
          <a:prstGeom prst="rect">
            <a:avLst/>
          </a:prstGeom>
          <a:solidFill>
            <a:srgbClr val="D7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b="1"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2400" b="1">
                <a:solidFill>
                  <a:schemeClr val="bg1"/>
                </a:solidFill>
                <a:latin typeface="Ricty" panose="020B0509020203020207" pitchFamily="49" charset="-128"/>
                <a:ea typeface="Ricty" panose="020B0509020203020207" pitchFamily="49" charset="-128"/>
                <a:cs typeface="Ricty" panose="020B0509020203020207" pitchFamily="49" charset="-128"/>
              </a:rPr>
              <a:t>おわりに</a:t>
            </a:r>
          </a:p>
        </p:txBody>
      </p:sp>
      <p:sp>
        <p:nvSpPr>
          <p:cNvPr id="55" name="正方形/長方形 54">
            <a:extLst>
              <a:ext uri="{FF2B5EF4-FFF2-40B4-BE49-F238E27FC236}">
                <a16:creationId xmlns:a16="http://schemas.microsoft.com/office/drawing/2014/main" id="{9BDEBEAC-4E1A-E148-BD39-95F6CB18F291}"/>
              </a:ext>
            </a:extLst>
          </p:cNvPr>
          <p:cNvSpPr/>
          <p:nvPr/>
        </p:nvSpPr>
        <p:spPr>
          <a:xfrm>
            <a:off x="4483734" y="4772585"/>
            <a:ext cx="7117968" cy="943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まとめ</a:t>
            </a:r>
            <a:endPar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今後の課題</a:t>
            </a:r>
          </a:p>
        </p:txBody>
      </p:sp>
      <p:sp>
        <p:nvSpPr>
          <p:cNvPr id="60" name="正方形/長方形 59">
            <a:extLst>
              <a:ext uri="{FF2B5EF4-FFF2-40B4-BE49-F238E27FC236}">
                <a16:creationId xmlns:a16="http://schemas.microsoft.com/office/drawing/2014/main" id="{FE33B95D-A079-1245-B815-C7A2DBA4E8FE}"/>
              </a:ext>
            </a:extLst>
          </p:cNvPr>
          <p:cNvSpPr/>
          <p:nvPr/>
        </p:nvSpPr>
        <p:spPr>
          <a:xfrm>
            <a:off x="2625266" y="1366424"/>
            <a:ext cx="9003323" cy="943911"/>
          </a:xfrm>
          <a:prstGeom prst="rect">
            <a:avLst/>
          </a:prstGeom>
          <a:noFill/>
          <a:ln w="57150">
            <a:solidFill>
              <a:srgbClr val="D72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61" name="正方形/長方形 60">
            <a:extLst>
              <a:ext uri="{FF2B5EF4-FFF2-40B4-BE49-F238E27FC236}">
                <a16:creationId xmlns:a16="http://schemas.microsoft.com/office/drawing/2014/main" id="{160BD5F2-A202-5E41-BA84-FFAEAD350C23}"/>
              </a:ext>
            </a:extLst>
          </p:cNvPr>
          <p:cNvSpPr/>
          <p:nvPr/>
        </p:nvSpPr>
        <p:spPr>
          <a:xfrm>
            <a:off x="2607342" y="1366424"/>
            <a:ext cx="1885354" cy="943279"/>
          </a:xfrm>
          <a:prstGeom prst="rect">
            <a:avLst/>
          </a:prstGeom>
          <a:solidFill>
            <a:srgbClr val="D7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b="1"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2400" b="1">
                <a:solidFill>
                  <a:schemeClr val="bg1"/>
                </a:solidFill>
                <a:latin typeface="Ricty" panose="020B0509020203020207" pitchFamily="49" charset="-128"/>
                <a:ea typeface="Ricty" panose="020B0509020203020207" pitchFamily="49" charset="-128"/>
                <a:cs typeface="Ricty" panose="020B0509020203020207" pitchFamily="49" charset="-128"/>
              </a:rPr>
              <a:t>研究概要</a:t>
            </a:r>
          </a:p>
        </p:txBody>
      </p:sp>
      <p:sp>
        <p:nvSpPr>
          <p:cNvPr id="62" name="正方形/長方形 61">
            <a:extLst>
              <a:ext uri="{FF2B5EF4-FFF2-40B4-BE49-F238E27FC236}">
                <a16:creationId xmlns:a16="http://schemas.microsoft.com/office/drawing/2014/main" id="{5E760290-59EE-434C-98D5-ECBACF0E4AE4}"/>
              </a:ext>
            </a:extLst>
          </p:cNvPr>
          <p:cNvSpPr/>
          <p:nvPr/>
        </p:nvSpPr>
        <p:spPr>
          <a:xfrm>
            <a:off x="4492695" y="1364798"/>
            <a:ext cx="7117968" cy="943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研究背景</a:t>
            </a:r>
            <a:endPar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研究目的</a:t>
            </a:r>
          </a:p>
        </p:txBody>
      </p:sp>
      <p:sp>
        <p:nvSpPr>
          <p:cNvPr id="63" name="正方形/長方形 62">
            <a:extLst>
              <a:ext uri="{FF2B5EF4-FFF2-40B4-BE49-F238E27FC236}">
                <a16:creationId xmlns:a16="http://schemas.microsoft.com/office/drawing/2014/main" id="{1F4B05F0-B9D6-6646-B385-14052381DF26}"/>
              </a:ext>
            </a:extLst>
          </p:cNvPr>
          <p:cNvSpPr/>
          <p:nvPr/>
        </p:nvSpPr>
        <p:spPr>
          <a:xfrm>
            <a:off x="2625266" y="2503356"/>
            <a:ext cx="9003323" cy="943911"/>
          </a:xfrm>
          <a:prstGeom prst="rect">
            <a:avLst/>
          </a:prstGeom>
          <a:noFill/>
          <a:ln w="57150">
            <a:solidFill>
              <a:srgbClr val="D72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64" name="正方形/長方形 63">
            <a:extLst>
              <a:ext uri="{FF2B5EF4-FFF2-40B4-BE49-F238E27FC236}">
                <a16:creationId xmlns:a16="http://schemas.microsoft.com/office/drawing/2014/main" id="{91B6622C-6177-464F-AF83-033CE110A546}"/>
              </a:ext>
            </a:extLst>
          </p:cNvPr>
          <p:cNvSpPr/>
          <p:nvPr/>
        </p:nvSpPr>
        <p:spPr>
          <a:xfrm>
            <a:off x="2607342" y="2503356"/>
            <a:ext cx="1885354" cy="943279"/>
          </a:xfrm>
          <a:prstGeom prst="rect">
            <a:avLst/>
          </a:prstGeom>
          <a:solidFill>
            <a:srgbClr val="D7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b="1"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2400" b="1">
                <a:solidFill>
                  <a:schemeClr val="bg1"/>
                </a:solidFill>
                <a:latin typeface="Ricty" panose="020B0509020203020207" pitchFamily="49" charset="-128"/>
                <a:ea typeface="Ricty" panose="020B0509020203020207" pitchFamily="49" charset="-128"/>
                <a:cs typeface="Ricty" panose="020B0509020203020207" pitchFamily="49" charset="-128"/>
              </a:rPr>
              <a:t>提案方式</a:t>
            </a:r>
          </a:p>
        </p:txBody>
      </p:sp>
      <p:sp>
        <p:nvSpPr>
          <p:cNvPr id="65" name="正方形/長方形 64">
            <a:extLst>
              <a:ext uri="{FF2B5EF4-FFF2-40B4-BE49-F238E27FC236}">
                <a16:creationId xmlns:a16="http://schemas.microsoft.com/office/drawing/2014/main" id="{D8E89179-45E0-ED4A-B726-4979B9C16B07}"/>
              </a:ext>
            </a:extLst>
          </p:cNvPr>
          <p:cNvSpPr/>
          <p:nvPr/>
        </p:nvSpPr>
        <p:spPr>
          <a:xfrm>
            <a:off x="4492695" y="2501730"/>
            <a:ext cx="7117968" cy="943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システムの全体像</a:t>
            </a:r>
            <a:endPar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構文解析</a:t>
            </a:r>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-&gt;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部分木抽出</a:t>
            </a:r>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-&gt;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類似度計量</a:t>
            </a:r>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-&gt;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構造同一化</a:t>
            </a:r>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-&gt;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関数生成</a:t>
            </a:r>
          </a:p>
        </p:txBody>
      </p:sp>
      <p:sp>
        <p:nvSpPr>
          <p:cNvPr id="66" name="テキスト ボックス 34">
            <a:extLst>
              <a:ext uri="{FF2B5EF4-FFF2-40B4-BE49-F238E27FC236}">
                <a16:creationId xmlns:a16="http://schemas.microsoft.com/office/drawing/2014/main" id="{80129C9C-1E6F-9E4E-8AFC-6A0BE2AA1A36}"/>
              </a:ext>
            </a:extLst>
          </p:cNvPr>
          <p:cNvSpPr txBox="1"/>
          <p:nvPr/>
        </p:nvSpPr>
        <p:spPr>
          <a:xfrm>
            <a:off x="8963" y="893326"/>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9" name="スライド番号プレースホルダー 8">
            <a:extLst>
              <a:ext uri="{FF2B5EF4-FFF2-40B4-BE49-F238E27FC236}">
                <a16:creationId xmlns:a16="http://schemas.microsoft.com/office/drawing/2014/main" id="{6BC129E4-AEF9-5641-BA58-E406C580A4D4}"/>
              </a:ext>
            </a:extLst>
          </p:cNvPr>
          <p:cNvSpPr>
            <a:spLocks noGrp="1"/>
          </p:cNvSpPr>
          <p:nvPr>
            <p:ph type="sldNum" sz="quarter" idx="4"/>
          </p:nvPr>
        </p:nvSpPr>
        <p:spPr/>
        <p:txBody>
          <a:bodyPr/>
          <a:lstStyle/>
          <a:p>
            <a:r>
              <a:rPr lang="en-US" dirty="0"/>
              <a:t>p.</a:t>
            </a:r>
            <a:fld id="{F8E28480-1C08-4458-AD97-0283E6FFD09D}" type="slidenum">
              <a:rPr lang="en-US" smtClean="0"/>
              <a:pPr/>
              <a:t>2</a:t>
            </a:fld>
            <a:endParaRPr lang="en-US" dirty="0"/>
          </a:p>
        </p:txBody>
      </p:sp>
    </p:spTree>
    <p:extLst>
      <p:ext uri="{BB962C8B-B14F-4D97-AF65-F5344CB8AC3E}">
        <p14:creationId xmlns:p14="http://schemas.microsoft.com/office/powerpoint/2010/main" val="3304337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タイトル 1">
            <a:extLst>
              <a:ext uri="{FF2B5EF4-FFF2-40B4-BE49-F238E27FC236}">
                <a16:creationId xmlns:a16="http://schemas.microsoft.com/office/drawing/2014/main" id="{199D42B2-347E-7C4F-AD21-B9A0A28F5096}"/>
              </a:ext>
            </a:extLst>
          </p:cNvPr>
          <p:cNvSpPr txBox="1">
            <a:spLocks/>
          </p:cNvSpPr>
          <p:nvPr/>
        </p:nvSpPr>
        <p:spPr>
          <a:xfrm>
            <a:off x="1990163" y="2131201"/>
            <a:ext cx="10183912" cy="2161459"/>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marL="457200" marR="0" lvl="1" indent="0" algn="l" defTabSz="457200" rtl="0" eaLnBrk="1" fontAlgn="auto" latinLnBrk="0" hangingPunct="1">
              <a:lnSpc>
                <a:spcPct val="150000"/>
              </a:lnSpc>
              <a:spcBef>
                <a:spcPts val="0"/>
              </a:spcBef>
              <a:spcAft>
                <a:spcPts val="0"/>
              </a:spcAft>
              <a:buClrTx/>
              <a:buSzTx/>
              <a:buFontTx/>
              <a:buNone/>
              <a:tabLst/>
              <a:defRPr/>
            </a:pPr>
            <a:r>
              <a:rPr kumimoji="0" lang="ja-JP" altLang="en-US" sz="2800" b="1" i="0" u="none" strike="noStrike" kern="1200" cap="none" spc="0" normalizeH="0" baseline="0" noProof="0">
                <a:ln>
                  <a:noFill/>
                </a:ln>
                <a:solidFill>
                  <a:schemeClr val="bg1"/>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抽出条件</a:t>
            </a:r>
            <a:endParaRPr kumimoji="0" lang="en-US" altLang="ja-JP" sz="2800" b="1" i="0" u="none" strike="noStrike" kern="1200" cap="none" spc="0" normalizeH="0" baseline="0" noProof="0" dirty="0">
              <a:ln>
                <a:noFill/>
              </a:ln>
              <a:solidFill>
                <a:schemeClr val="bg1"/>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a:p>
            <a:pPr marL="1257300" lvl="2" indent="-342900">
              <a:lnSpc>
                <a:spcPct val="150000"/>
              </a:lnSpc>
              <a:buClr>
                <a:srgbClr val="D0D0D0"/>
              </a:buClr>
              <a:buFontTx/>
              <a:buChar char="-"/>
            </a:pPr>
            <a:r>
              <a:rPr lang="ja-JP" altLang="en-US" sz="2000" b="1">
                <a:solidFill>
                  <a:srgbClr val="88F906"/>
                </a:solidFill>
                <a:latin typeface="Ricty" panose="020B0509020203020207" pitchFamily="49" charset="-128"/>
                <a:ea typeface="Ricty" panose="020B0509020203020207" pitchFamily="49" charset="-128"/>
                <a:cs typeface="Ricty" panose="020B0509020203020207" pitchFamily="49" charset="-128"/>
                <a:sym typeface="Georgia"/>
              </a:rPr>
              <a:t>最大深さ</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が任意に定める</a:t>
            </a:r>
            <a:r>
              <a:rPr kumimoji="0" lang="en-US" altLang="ja-JP" sz="2000" b="1" i="0" u="none" strike="noStrike" kern="1200" cap="none" spc="0" normalizeH="0" baseline="0" noProof="0" dirty="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k</a:t>
            </a:r>
            <a:r>
              <a:rPr kumimoji="0" lang="en-US" altLang="ja-JP" sz="2000" b="1"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 </a:t>
            </a:r>
            <a:r>
              <a:rPr kumimoji="0" lang="ja-JP" altLang="en-US" sz="20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以上の部分木</a:t>
            </a:r>
            <a:endParaRPr kumimoji="0" lang="en-US" altLang="ja-JP" sz="20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a:p>
            <a:pPr marL="1257300" lvl="2" indent="-342900">
              <a:lnSpc>
                <a:spcPct val="150000"/>
              </a:lnSpc>
              <a:buFontTx/>
              <a:buChar char="-"/>
            </a:pPr>
            <a:r>
              <a:rPr kumimoji="0" lang="ja-JP" altLang="en-US" sz="20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根ノードが</a:t>
            </a:r>
            <a:r>
              <a:rPr kumimoji="0" lang="ja-JP" altLang="en-US" sz="2000" b="1"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文</a:t>
            </a:r>
            <a:r>
              <a:rPr kumimoji="0" lang="ja-JP" altLang="en-US" sz="20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となる部分木</a:t>
            </a:r>
            <a:endParaRPr kumimoji="0" lang="en-US" altLang="ja-JP" sz="20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a:p>
            <a:pPr lvl="3">
              <a:lnSpc>
                <a:spcPct val="150000"/>
              </a:lnSpc>
              <a:defRPr/>
            </a:pPr>
            <a:r>
              <a:rPr lang="ja-JP" altLang="en-US">
                <a:solidFill>
                  <a:srgbClr val="AFAF87"/>
                </a:solidFill>
                <a:latin typeface="Ricty" panose="020B0509020203020207" pitchFamily="49" charset="-128"/>
                <a:ea typeface="Ricty" panose="020B0509020203020207" pitchFamily="49" charset="-128"/>
                <a:cs typeface="Ricty" panose="020B0509020203020207" pitchFamily="49" charset="-128"/>
                <a:sym typeface="Georgia"/>
              </a:rPr>
              <a:t>文</a:t>
            </a:r>
            <a:r>
              <a:rPr lang="en-US" altLang="ja-JP" dirty="0">
                <a:solidFill>
                  <a:srgbClr val="AFAF87"/>
                </a:solidFill>
                <a:latin typeface="Ricty" panose="020B0509020203020207" pitchFamily="49" charset="-128"/>
                <a:ea typeface="Ricty" panose="020B0509020203020207" pitchFamily="49" charset="-128"/>
                <a:cs typeface="Ricty" panose="020B0509020203020207" pitchFamily="49" charset="-128"/>
                <a:sym typeface="Georgia"/>
              </a:rPr>
              <a:t> ... </a:t>
            </a:r>
            <a:r>
              <a:rPr lang="ja-JP" altLang="en-US">
                <a:solidFill>
                  <a:srgbClr val="AFAF87"/>
                </a:solidFill>
                <a:latin typeface="Ricty" panose="020B0509020203020207" pitchFamily="49" charset="-128"/>
                <a:ea typeface="Ricty" panose="020B0509020203020207" pitchFamily="49" charset="-128"/>
                <a:cs typeface="Ricty" panose="020B0509020203020207" pitchFamily="49" charset="-128"/>
                <a:sym typeface="Georgia"/>
              </a:rPr>
              <a:t>トークンを組み合わせることで手続き，命令，宣言などを行う構成単位</a:t>
            </a:r>
            <a:endParaRPr lang="en-US" altLang="ja-JP" dirty="0">
              <a:solidFill>
                <a:srgbClr val="AFAF87"/>
              </a:solidFill>
              <a:latin typeface="Ricty" panose="020B0509020203020207" pitchFamily="49" charset="-128"/>
              <a:ea typeface="Ricty" panose="020B0509020203020207" pitchFamily="49" charset="-128"/>
              <a:cs typeface="Ricty" panose="020B0509020203020207" pitchFamily="49" charset="-128"/>
              <a:sym typeface="Georgia"/>
            </a:endParaRPr>
          </a:p>
          <a:p>
            <a:pPr lvl="3">
              <a:lnSpc>
                <a:spcPct val="150000"/>
              </a:lnSpc>
              <a:defRPr/>
            </a:pPr>
            <a:r>
              <a:rPr lang="en-US" altLang="ja-JP" dirty="0">
                <a:solidFill>
                  <a:srgbClr val="AFAF87"/>
                </a:solidFill>
                <a:latin typeface="Ricty" panose="020B0509020203020207" pitchFamily="49" charset="-128"/>
                <a:ea typeface="Ricty" panose="020B0509020203020207" pitchFamily="49" charset="-128"/>
                <a:cs typeface="Ricty" panose="020B0509020203020207" pitchFamily="49" charset="-128"/>
                <a:sym typeface="Georgia"/>
              </a:rPr>
              <a:t>       Assign, For, If, While ... </a:t>
            </a:r>
            <a:r>
              <a:rPr lang="ja-JP" altLang="en-US">
                <a:solidFill>
                  <a:srgbClr val="AFAF87"/>
                </a:solidFill>
                <a:latin typeface="Ricty" panose="020B0509020203020207" pitchFamily="49" charset="-128"/>
                <a:ea typeface="Ricty" panose="020B0509020203020207" pitchFamily="49" charset="-128"/>
                <a:cs typeface="Ricty" panose="020B0509020203020207" pitchFamily="49" charset="-128"/>
                <a:sym typeface="Georgia"/>
              </a:rPr>
              <a:t>など</a:t>
            </a:r>
            <a:endParaRPr lang="en-US" altLang="ja-JP" dirty="0">
              <a:solidFill>
                <a:srgbClr val="AFAF87"/>
              </a:solidFill>
              <a:latin typeface="Ricty" panose="020B0509020203020207" pitchFamily="49" charset="-128"/>
              <a:ea typeface="Ricty" panose="020B0509020203020207" pitchFamily="49" charset="-128"/>
              <a:cs typeface="Ricty" panose="020B0509020203020207" pitchFamily="49" charset="-128"/>
              <a:sym typeface="Georgia"/>
            </a:endParaRPr>
          </a:p>
          <a:p>
            <a:pPr lvl="3">
              <a:lnSpc>
                <a:spcPct val="150000"/>
              </a:lnSpc>
              <a:defRPr/>
            </a:pPr>
            <a:endParaRPr lang="en-US" altLang="ja-JP" dirty="0">
              <a:solidFill>
                <a:srgbClr val="AFAF87"/>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150000"/>
              </a:lnSpc>
              <a:defRPr/>
            </a:pPr>
            <a:r>
              <a:rPr lang="en-US" altLang="ja-JP" sz="22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-&gt;	</a:t>
            </a:r>
            <a:r>
              <a:rPr lang="ja-JP" altLang="en-US" sz="22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抽出する</a:t>
            </a:r>
            <a:r>
              <a:rPr lang="ja-JP" altLang="en-US" sz="2200" b="1">
                <a:solidFill>
                  <a:srgbClr val="88F906"/>
                </a:solidFill>
                <a:latin typeface="Ricty" panose="020B0509020203020207" pitchFamily="49" charset="-128"/>
                <a:ea typeface="Ricty" panose="020B0509020203020207" pitchFamily="49" charset="-128"/>
                <a:cs typeface="Ricty" panose="020B0509020203020207" pitchFamily="49" charset="-128"/>
                <a:sym typeface="Georgia"/>
              </a:rPr>
              <a:t>部分木の深さ</a:t>
            </a:r>
            <a:r>
              <a:rPr lang="ja-JP" altLang="en-US" sz="22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をパラメータとして任意の値で設定することで，</a:t>
            </a:r>
            <a:endParaRPr lang="en-US" altLang="ja-JP" sz="22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150000"/>
              </a:lnSpc>
              <a:defRPr/>
            </a:pPr>
            <a:r>
              <a:rPr lang="en-US" altLang="ja-JP" sz="22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2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検出するスコープを変更</a:t>
            </a:r>
            <a:r>
              <a:rPr lang="ja-JP" altLang="en-US" sz="22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することができる</a:t>
            </a:r>
            <a:endParaRPr lang="en-US" altLang="ja-JP" sz="22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endParaRPr kumimoji="0" lang="en-US" altLang="ja-JP" sz="2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a:p>
            <a:pPr marL="1257300" lvl="2" indent="-342900">
              <a:lnSpc>
                <a:spcPct val="150000"/>
              </a:lnSpc>
              <a:buFontTx/>
              <a:buChar char="-"/>
            </a:pPr>
            <a:endParaRPr kumimoji="0" lang="en-US" altLang="ja-JP" sz="2000" b="0" i="0" u="none" strike="noStrike" kern="1200" cap="none" spc="0" normalizeH="0" baseline="0" noProof="0" dirty="0">
              <a:ln>
                <a:noFill/>
              </a:ln>
              <a:solidFill>
                <a:srgbClr val="AFAF87"/>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5" name="正方形/長方形 4">
            <a:extLst>
              <a:ext uri="{FF2B5EF4-FFF2-40B4-BE49-F238E27FC236}">
                <a16:creationId xmlns:a16="http://schemas.microsoft.com/office/drawing/2014/main" id="{9C60042A-4181-CB4D-B230-064ED7D6A3F3}"/>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1" name="正方形/長方形 10">
            <a:extLst>
              <a:ext uri="{FF2B5EF4-FFF2-40B4-BE49-F238E27FC236}">
                <a16:creationId xmlns:a16="http://schemas.microsoft.com/office/drawing/2014/main" id="{82B1D5B2-F695-1243-8D88-FBF06DC3D34D}"/>
              </a:ext>
            </a:extLst>
          </p:cNvPr>
          <p:cNvSpPr/>
          <p:nvPr/>
        </p:nvSpPr>
        <p:spPr>
          <a:xfrm>
            <a:off x="0" y="3367092"/>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2" name="正方形/長方形 11">
            <a:extLst>
              <a:ext uri="{FF2B5EF4-FFF2-40B4-BE49-F238E27FC236}">
                <a16:creationId xmlns:a16="http://schemas.microsoft.com/office/drawing/2014/main" id="{B95F42B1-0FAE-6B43-88B2-334B0763399F}"/>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全体像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構文解析</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部分木抽出</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類似度計量</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構造同一化</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関数生成</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14" name="テキスト ボックス 34">
            <a:extLst>
              <a:ext uri="{FF2B5EF4-FFF2-40B4-BE49-F238E27FC236}">
                <a16:creationId xmlns:a16="http://schemas.microsoft.com/office/drawing/2014/main" id="{F9533F8D-59E7-6D48-9A57-FDEA5D6DE5EE}"/>
              </a:ext>
            </a:extLst>
          </p:cNvPr>
          <p:cNvSpPr txBox="1"/>
          <p:nvPr/>
        </p:nvSpPr>
        <p:spPr>
          <a:xfrm>
            <a:off x="8963" y="2000109"/>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734C04C5-2154-934F-A834-FB41BC89C4EA}"/>
              </a:ext>
            </a:extLst>
          </p:cNvPr>
          <p:cNvSpPr>
            <a:spLocks noGrp="1"/>
          </p:cNvSpPr>
          <p:nvPr>
            <p:ph type="sldNum" sz="quarter" idx="4"/>
          </p:nvPr>
        </p:nvSpPr>
        <p:spPr/>
        <p:txBody>
          <a:bodyPr/>
          <a:lstStyle/>
          <a:p>
            <a:r>
              <a:rPr lang="en-US" dirty="0"/>
              <a:t>p.</a:t>
            </a:r>
            <a:fld id="{F8E28480-1C08-4458-AD97-0283E6FFD09D}" type="slidenum">
              <a:rPr lang="en-US" smtClean="0"/>
              <a:pPr/>
              <a:t>20</a:t>
            </a:fld>
            <a:endParaRPr lang="en-US" dirty="0"/>
          </a:p>
        </p:txBody>
      </p:sp>
      <p:sp>
        <p:nvSpPr>
          <p:cNvPr id="10" name="テキスト ボックス 9">
            <a:extLst>
              <a:ext uri="{FF2B5EF4-FFF2-40B4-BE49-F238E27FC236}">
                <a16:creationId xmlns:a16="http://schemas.microsoft.com/office/drawing/2014/main" id="{9513C175-F99A-1D4E-A8A2-1130AB420297}"/>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部分木抽出機能</a:t>
            </a:r>
            <a:endPar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endParaRPr>
          </a:p>
        </p:txBody>
      </p:sp>
      <p:sp>
        <p:nvSpPr>
          <p:cNvPr id="26" name="タイトル 1">
            <a:extLst>
              <a:ext uri="{FF2B5EF4-FFF2-40B4-BE49-F238E27FC236}">
                <a16:creationId xmlns:a16="http://schemas.microsoft.com/office/drawing/2014/main" id="{118A62F4-4660-FC40-9838-895CA767FDFE}"/>
              </a:ext>
            </a:extLst>
          </p:cNvPr>
          <p:cNvSpPr txBox="1">
            <a:spLocks/>
          </p:cNvSpPr>
          <p:nvPr/>
        </p:nvSpPr>
        <p:spPr>
          <a:xfrm>
            <a:off x="2008087" y="867909"/>
            <a:ext cx="10183912" cy="2161459"/>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lvl="1">
              <a:lnSpc>
                <a:spcPct val="150000"/>
              </a:lnSpc>
            </a:pPr>
            <a:r>
              <a:rPr lang="en-US" altLang="ja-JP" sz="24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4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小さなコード片を関数に置き換えても保守性の向上に繋がらない</a:t>
            </a:r>
            <a:endParaRPr lang="en-US" altLang="ja-JP" sz="24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150000"/>
              </a:lnSpc>
            </a:pPr>
            <a:r>
              <a:rPr lang="en-US" altLang="ja-JP" sz="24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4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処理の一部分</a:t>
            </a:r>
            <a:r>
              <a:rPr lang="en-US" altLang="ja-JP" sz="24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a:t>
            </a:r>
            <a:r>
              <a:rPr lang="ja-JP" altLang="en-US" sz="24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行の途中</a:t>
            </a:r>
            <a:r>
              <a:rPr lang="en-US" altLang="ja-JP" sz="24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a:t>
            </a:r>
            <a:r>
              <a:rPr lang="ja-JP" altLang="en-US" sz="24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だけを関数に置き換えることはできない</a:t>
            </a:r>
            <a:endParaRPr lang="en-US" altLang="ja-JP" sz="24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150000"/>
              </a:lnSpc>
            </a:pPr>
            <a:endParaRPr lang="en-US" altLang="ja-JP" sz="24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3" name="テキスト ボックス 2">
            <a:extLst>
              <a:ext uri="{FF2B5EF4-FFF2-40B4-BE49-F238E27FC236}">
                <a16:creationId xmlns:a16="http://schemas.microsoft.com/office/drawing/2014/main" id="{A33F41A3-C438-1644-A77C-293522890B89}"/>
              </a:ext>
            </a:extLst>
          </p:cNvPr>
          <p:cNvSpPr txBox="1"/>
          <p:nvPr/>
        </p:nvSpPr>
        <p:spPr>
          <a:xfrm>
            <a:off x="4419600" y="7753350"/>
            <a:ext cx="184731" cy="369332"/>
          </a:xfrm>
          <a:prstGeom prst="rect">
            <a:avLst/>
          </a:prstGeom>
          <a:noFill/>
        </p:spPr>
        <p:txBody>
          <a:bodyPr wrap="none" rtlCol="0">
            <a:spAutoFit/>
          </a:bodyPr>
          <a:lstStyle/>
          <a:p>
            <a:endParaRPr kumimoji="1" lang="ja-JP" altLang="en-US"/>
          </a:p>
        </p:txBody>
      </p:sp>
    </p:spTree>
    <p:extLst>
      <p:ext uri="{BB962C8B-B14F-4D97-AF65-F5344CB8AC3E}">
        <p14:creationId xmlns:p14="http://schemas.microsoft.com/office/powerpoint/2010/main" val="9670710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タイトル 1">
            <a:extLst>
              <a:ext uri="{FF2B5EF4-FFF2-40B4-BE49-F238E27FC236}">
                <a16:creationId xmlns:a16="http://schemas.microsoft.com/office/drawing/2014/main" id="{199D42B2-347E-7C4F-AD21-B9A0A28F5096}"/>
              </a:ext>
            </a:extLst>
          </p:cNvPr>
          <p:cNvSpPr txBox="1">
            <a:spLocks/>
          </p:cNvSpPr>
          <p:nvPr/>
        </p:nvSpPr>
        <p:spPr>
          <a:xfrm>
            <a:off x="1990164" y="902270"/>
            <a:ext cx="10183912" cy="2161459"/>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marL="457200" marR="0" lvl="1" indent="0" algn="l" defTabSz="457200" rtl="0" eaLnBrk="1" fontAlgn="auto" latinLnBrk="0" hangingPunct="1">
              <a:lnSpc>
                <a:spcPct val="150000"/>
              </a:lnSpc>
              <a:spcBef>
                <a:spcPts val="0"/>
              </a:spcBef>
              <a:spcAft>
                <a:spcPts val="0"/>
              </a:spcAft>
              <a:buClrTx/>
              <a:buSzTx/>
              <a:buFontTx/>
              <a:buNone/>
              <a:tabLst/>
              <a:defRPr/>
            </a:pPr>
            <a:r>
              <a:rPr kumimoji="0" lang="ja-JP" altLang="en-US" sz="2800" b="1" i="0" u="none" strike="noStrike" kern="1200" cap="none" spc="0" normalizeH="0" baseline="0" noProof="0">
                <a:ln>
                  <a:noFill/>
                </a:ln>
                <a:solidFill>
                  <a:schemeClr val="bg1"/>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抽出条件</a:t>
            </a:r>
            <a:endParaRPr kumimoji="0" lang="en-US" altLang="ja-JP" sz="2800" b="1" i="0" u="none" strike="noStrike" kern="1200" cap="none" spc="0" normalizeH="0" baseline="0" noProof="0" dirty="0">
              <a:ln>
                <a:noFill/>
              </a:ln>
              <a:solidFill>
                <a:schemeClr val="bg1"/>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a:p>
            <a:pPr marL="1257300" lvl="2" indent="-342900">
              <a:lnSpc>
                <a:spcPct val="150000"/>
              </a:lnSpc>
              <a:buClr>
                <a:srgbClr val="D0D0D0"/>
              </a:buClr>
              <a:buFontTx/>
              <a:buChar char="-"/>
            </a:pPr>
            <a:r>
              <a:rPr lang="ja-JP" altLang="en-US" sz="2000" b="1">
                <a:solidFill>
                  <a:srgbClr val="88F906"/>
                </a:solidFill>
                <a:latin typeface="Ricty" panose="020B0509020203020207" pitchFamily="49" charset="-128"/>
                <a:ea typeface="Ricty" panose="020B0509020203020207" pitchFamily="49" charset="-128"/>
                <a:cs typeface="Ricty" panose="020B0509020203020207" pitchFamily="49" charset="-128"/>
                <a:sym typeface="Georgia"/>
              </a:rPr>
              <a:t>最大深さ</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が任意に定める</a:t>
            </a:r>
            <a:r>
              <a:rPr kumimoji="0" lang="en-US" altLang="ja-JP" sz="2000" b="1" i="0" u="none" strike="noStrike" kern="1200" cap="none" spc="0" normalizeH="0" baseline="0" noProof="0" dirty="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k</a:t>
            </a:r>
            <a:r>
              <a:rPr kumimoji="0" lang="en-US" altLang="ja-JP" sz="2000" b="1"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 </a:t>
            </a:r>
            <a:r>
              <a:rPr kumimoji="0" lang="ja-JP" altLang="en-US" sz="20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以上の部分木</a:t>
            </a:r>
            <a:endParaRPr kumimoji="0" lang="en-US" altLang="ja-JP" sz="20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a:p>
            <a:pPr marL="1257300" lvl="2" indent="-342900">
              <a:lnSpc>
                <a:spcPct val="150000"/>
              </a:lnSpc>
              <a:buFontTx/>
              <a:buChar char="-"/>
            </a:pPr>
            <a:r>
              <a:rPr kumimoji="0" lang="ja-JP" altLang="en-US" sz="20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根ノードが</a:t>
            </a:r>
            <a:r>
              <a:rPr kumimoji="0" lang="ja-JP" altLang="en-US" sz="2000" b="1" i="0" u="none" strike="noStrike" kern="1200" cap="none" spc="0" normalizeH="0" baseline="0" noProof="0">
                <a:ln>
                  <a:noFill/>
                </a:ln>
                <a:solidFill>
                  <a:srgbClr val="D7225F"/>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文</a:t>
            </a:r>
            <a:r>
              <a:rPr kumimoji="0" lang="ja-JP" altLang="en-US" sz="20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となる部分木</a:t>
            </a:r>
            <a:endParaRPr kumimoji="0" lang="en-US" altLang="ja-JP" sz="20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a:p>
            <a:pPr marL="1257300" lvl="2" indent="-342900">
              <a:lnSpc>
                <a:spcPct val="150000"/>
              </a:lnSpc>
              <a:buFontTx/>
              <a:buChar char="-"/>
            </a:pPr>
            <a:endParaRPr kumimoji="0" lang="en-US" altLang="ja-JP" sz="2000" b="0" i="0" u="none" strike="noStrike" kern="1200" cap="none" spc="0" normalizeH="0" baseline="0" noProof="0" dirty="0">
              <a:ln>
                <a:noFill/>
              </a:ln>
              <a:solidFill>
                <a:srgbClr val="AFAF87"/>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5" name="正方形/長方形 4">
            <a:extLst>
              <a:ext uri="{FF2B5EF4-FFF2-40B4-BE49-F238E27FC236}">
                <a16:creationId xmlns:a16="http://schemas.microsoft.com/office/drawing/2014/main" id="{9C60042A-4181-CB4D-B230-064ED7D6A3F3}"/>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1" name="正方形/長方形 10">
            <a:extLst>
              <a:ext uri="{FF2B5EF4-FFF2-40B4-BE49-F238E27FC236}">
                <a16:creationId xmlns:a16="http://schemas.microsoft.com/office/drawing/2014/main" id="{82B1D5B2-F695-1243-8D88-FBF06DC3D34D}"/>
              </a:ext>
            </a:extLst>
          </p:cNvPr>
          <p:cNvSpPr/>
          <p:nvPr/>
        </p:nvSpPr>
        <p:spPr>
          <a:xfrm>
            <a:off x="0" y="3367092"/>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2" name="正方形/長方形 11">
            <a:extLst>
              <a:ext uri="{FF2B5EF4-FFF2-40B4-BE49-F238E27FC236}">
                <a16:creationId xmlns:a16="http://schemas.microsoft.com/office/drawing/2014/main" id="{B95F42B1-0FAE-6B43-88B2-334B0763399F}"/>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全体像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構文解析</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部分木抽出</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類似度計量</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構造同一化</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関数生成</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14" name="テキスト ボックス 34">
            <a:extLst>
              <a:ext uri="{FF2B5EF4-FFF2-40B4-BE49-F238E27FC236}">
                <a16:creationId xmlns:a16="http://schemas.microsoft.com/office/drawing/2014/main" id="{F9533F8D-59E7-6D48-9A57-FDEA5D6DE5EE}"/>
              </a:ext>
            </a:extLst>
          </p:cNvPr>
          <p:cNvSpPr txBox="1"/>
          <p:nvPr/>
        </p:nvSpPr>
        <p:spPr>
          <a:xfrm>
            <a:off x="8963" y="2000109"/>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734C04C5-2154-934F-A834-FB41BC89C4EA}"/>
              </a:ext>
            </a:extLst>
          </p:cNvPr>
          <p:cNvSpPr>
            <a:spLocks noGrp="1"/>
          </p:cNvSpPr>
          <p:nvPr>
            <p:ph type="sldNum" sz="quarter" idx="4"/>
          </p:nvPr>
        </p:nvSpPr>
        <p:spPr/>
        <p:txBody>
          <a:bodyPr/>
          <a:lstStyle/>
          <a:p>
            <a:r>
              <a:rPr lang="en-US" dirty="0"/>
              <a:t>p.</a:t>
            </a:r>
            <a:fld id="{F8E28480-1C08-4458-AD97-0283E6FFD09D}" type="slidenum">
              <a:rPr lang="en-US" smtClean="0"/>
              <a:pPr/>
              <a:t>21</a:t>
            </a:fld>
            <a:endParaRPr lang="en-US" dirty="0"/>
          </a:p>
        </p:txBody>
      </p:sp>
      <p:sp>
        <p:nvSpPr>
          <p:cNvPr id="10" name="テキスト ボックス 9">
            <a:extLst>
              <a:ext uri="{FF2B5EF4-FFF2-40B4-BE49-F238E27FC236}">
                <a16:creationId xmlns:a16="http://schemas.microsoft.com/office/drawing/2014/main" id="{9513C175-F99A-1D4E-A8A2-1130AB420297}"/>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部分木抽出機能</a:t>
            </a:r>
            <a:endPar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endParaRPr>
          </a:p>
        </p:txBody>
      </p:sp>
      <p:sp>
        <p:nvSpPr>
          <p:cNvPr id="3" name="テキスト ボックス 2">
            <a:extLst>
              <a:ext uri="{FF2B5EF4-FFF2-40B4-BE49-F238E27FC236}">
                <a16:creationId xmlns:a16="http://schemas.microsoft.com/office/drawing/2014/main" id="{A33F41A3-C438-1644-A77C-293522890B89}"/>
              </a:ext>
            </a:extLst>
          </p:cNvPr>
          <p:cNvSpPr txBox="1"/>
          <p:nvPr/>
        </p:nvSpPr>
        <p:spPr>
          <a:xfrm>
            <a:off x="4419600" y="7753350"/>
            <a:ext cx="184731" cy="369332"/>
          </a:xfrm>
          <a:prstGeom prst="rect">
            <a:avLst/>
          </a:prstGeom>
          <a:noFill/>
        </p:spPr>
        <p:txBody>
          <a:bodyPr wrap="none" rtlCol="0">
            <a:spAutoFit/>
          </a:bodyPr>
          <a:lstStyle/>
          <a:p>
            <a:endParaRPr kumimoji="1" lang="ja-JP" altLang="en-US"/>
          </a:p>
        </p:txBody>
      </p:sp>
      <p:grpSp>
        <p:nvGrpSpPr>
          <p:cNvPr id="55" name="グループ化 54">
            <a:extLst>
              <a:ext uri="{FF2B5EF4-FFF2-40B4-BE49-F238E27FC236}">
                <a16:creationId xmlns:a16="http://schemas.microsoft.com/office/drawing/2014/main" id="{2BCA77CF-B9CC-7B40-A6E7-30A5E5CF89AC}"/>
              </a:ext>
            </a:extLst>
          </p:cNvPr>
          <p:cNvGrpSpPr/>
          <p:nvPr/>
        </p:nvGrpSpPr>
        <p:grpSpPr>
          <a:xfrm>
            <a:off x="4148330" y="2690046"/>
            <a:ext cx="5903429" cy="3355228"/>
            <a:chOff x="4148330" y="2600502"/>
            <a:chExt cx="5903429" cy="3355228"/>
          </a:xfrm>
        </p:grpSpPr>
        <p:grpSp>
          <p:nvGrpSpPr>
            <p:cNvPr id="7" name="グループ化 6">
              <a:extLst>
                <a:ext uri="{FF2B5EF4-FFF2-40B4-BE49-F238E27FC236}">
                  <a16:creationId xmlns:a16="http://schemas.microsoft.com/office/drawing/2014/main" id="{FB718D65-BAE7-3348-A150-6BFD7897DA1D}"/>
                </a:ext>
              </a:extLst>
            </p:cNvPr>
            <p:cNvGrpSpPr/>
            <p:nvPr/>
          </p:nvGrpSpPr>
          <p:grpSpPr>
            <a:xfrm>
              <a:off x="4148330" y="2600502"/>
              <a:ext cx="5903429" cy="3355228"/>
              <a:chOff x="2748202" y="2725614"/>
              <a:chExt cx="5903429" cy="3355228"/>
            </a:xfrm>
          </p:grpSpPr>
          <p:sp>
            <p:nvSpPr>
              <p:cNvPr id="18" name="正方形/長方形 17">
                <a:extLst>
                  <a:ext uri="{FF2B5EF4-FFF2-40B4-BE49-F238E27FC236}">
                    <a16:creationId xmlns:a16="http://schemas.microsoft.com/office/drawing/2014/main" id="{5FC87A0B-7C4D-A84F-860E-8C7B252F5639}"/>
                  </a:ext>
                </a:extLst>
              </p:cNvPr>
              <p:cNvSpPr/>
              <p:nvPr/>
            </p:nvSpPr>
            <p:spPr>
              <a:xfrm>
                <a:off x="2748202" y="2725615"/>
                <a:ext cx="5903429" cy="3355227"/>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Ricty" panose="020B0509020203020207" pitchFamily="49" charset="-128"/>
                  <a:ea typeface="Ricty" panose="020B0509020203020207" pitchFamily="49" charset="-128"/>
                  <a:cs typeface="Ricty" panose="020B0509020203020207" pitchFamily="49" charset="-128"/>
                </a:endParaRPr>
              </a:p>
            </p:txBody>
          </p:sp>
          <p:pic>
            <p:nvPicPr>
              <p:cNvPr id="6" name="図 5">
                <a:extLst>
                  <a:ext uri="{FF2B5EF4-FFF2-40B4-BE49-F238E27FC236}">
                    <a16:creationId xmlns:a16="http://schemas.microsoft.com/office/drawing/2014/main" id="{57525B05-8F82-7840-8D18-8CF054EBE6CC}"/>
                  </a:ext>
                </a:extLst>
              </p:cNvPr>
              <p:cNvPicPr>
                <a:picLocks noChangeAspect="1"/>
              </p:cNvPicPr>
              <p:nvPr/>
            </p:nvPicPr>
            <p:blipFill>
              <a:blip r:embed="rId3"/>
              <a:srcRect/>
              <a:stretch/>
            </p:blipFill>
            <p:spPr>
              <a:xfrm>
                <a:off x="2748202" y="2725614"/>
                <a:ext cx="5903428" cy="3353074"/>
              </a:xfrm>
              <a:prstGeom prst="rect">
                <a:avLst/>
              </a:prstGeom>
            </p:spPr>
          </p:pic>
        </p:grpSp>
        <p:sp>
          <p:nvSpPr>
            <p:cNvPr id="44" name="角丸四角形 43">
              <a:extLst>
                <a:ext uri="{FF2B5EF4-FFF2-40B4-BE49-F238E27FC236}">
                  <a16:creationId xmlns:a16="http://schemas.microsoft.com/office/drawing/2014/main" id="{48B41211-38A5-CB4B-BDC0-C22B7453F70F}"/>
                </a:ext>
              </a:extLst>
            </p:cNvPr>
            <p:cNvSpPr/>
            <p:nvPr/>
          </p:nvSpPr>
          <p:spPr>
            <a:xfrm>
              <a:off x="5094357" y="3188789"/>
              <a:ext cx="731907" cy="241437"/>
            </a:xfrm>
            <a:prstGeom prst="roundRect">
              <a:avLst/>
            </a:prstGeom>
            <a:solidFill>
              <a:srgbClr val="AFAF87">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solidFill>
                    <a:schemeClr val="bg1"/>
                  </a:solidFill>
                  <a:latin typeface="Ricty" panose="020B0509020203020207" pitchFamily="49" charset="-128"/>
                  <a:ea typeface="Ricty" panose="020B0509020203020207" pitchFamily="49" charset="-128"/>
                  <a:cs typeface="Ricty" panose="020B0509020203020207" pitchFamily="49" charset="-128"/>
                </a:rPr>
                <a:t>最大深さ</a:t>
              </a:r>
              <a:r>
                <a:rPr kumimoji="1" lang="en-US" altLang="ja-JP" sz="900" dirty="0">
                  <a:solidFill>
                    <a:schemeClr val="bg1"/>
                  </a:solidFill>
                  <a:latin typeface="Ricty" panose="020B0509020203020207" pitchFamily="49" charset="-128"/>
                  <a:ea typeface="Ricty" panose="020B0509020203020207" pitchFamily="49" charset="-128"/>
                  <a:cs typeface="Ricty" panose="020B0509020203020207" pitchFamily="49" charset="-128"/>
                </a:rPr>
                <a:t>2</a:t>
              </a:r>
              <a:endParaRPr kumimoji="1" lang="ja-JP" altLang="en-US" sz="900">
                <a:solidFill>
                  <a:schemeClr val="bg1"/>
                </a:solidFill>
                <a:latin typeface="Ricty" panose="020B0509020203020207" pitchFamily="49" charset="-128"/>
                <a:ea typeface="Ricty" panose="020B0509020203020207" pitchFamily="49" charset="-128"/>
                <a:cs typeface="Ricty" panose="020B0509020203020207" pitchFamily="49" charset="-128"/>
              </a:endParaRPr>
            </a:p>
          </p:txBody>
        </p:sp>
        <p:sp>
          <p:nvSpPr>
            <p:cNvPr id="52" name="角丸四角形 51">
              <a:extLst>
                <a:ext uri="{FF2B5EF4-FFF2-40B4-BE49-F238E27FC236}">
                  <a16:creationId xmlns:a16="http://schemas.microsoft.com/office/drawing/2014/main" id="{1E8A4C0A-AB02-5048-B841-8B30A8286EA1}"/>
                </a:ext>
              </a:extLst>
            </p:cNvPr>
            <p:cNvSpPr/>
            <p:nvPr/>
          </p:nvSpPr>
          <p:spPr>
            <a:xfrm>
              <a:off x="7002031" y="3156400"/>
              <a:ext cx="731907" cy="241437"/>
            </a:xfrm>
            <a:prstGeom prst="roundRect">
              <a:avLst/>
            </a:prstGeom>
            <a:solidFill>
              <a:srgbClr val="AFAF87">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solidFill>
                    <a:schemeClr val="bg1"/>
                  </a:solidFill>
                  <a:latin typeface="Ricty" panose="020B0509020203020207" pitchFamily="49" charset="-128"/>
                  <a:ea typeface="Ricty" panose="020B0509020203020207" pitchFamily="49" charset="-128"/>
                  <a:cs typeface="Ricty" panose="020B0509020203020207" pitchFamily="49" charset="-128"/>
                </a:rPr>
                <a:t>最大深さ</a:t>
              </a:r>
              <a:r>
                <a:rPr kumimoji="1" lang="en-US" altLang="ja-JP" sz="900" dirty="0">
                  <a:solidFill>
                    <a:schemeClr val="bg1"/>
                  </a:solidFill>
                  <a:latin typeface="Ricty" panose="020B0509020203020207" pitchFamily="49" charset="-128"/>
                  <a:ea typeface="Ricty" panose="020B0509020203020207" pitchFamily="49" charset="-128"/>
                  <a:cs typeface="Ricty" panose="020B0509020203020207" pitchFamily="49" charset="-128"/>
                </a:rPr>
                <a:t>3</a:t>
              </a:r>
              <a:endParaRPr kumimoji="1" lang="ja-JP" altLang="en-US" sz="900">
                <a:solidFill>
                  <a:schemeClr val="bg1"/>
                </a:solidFill>
                <a:latin typeface="Ricty" panose="020B0509020203020207" pitchFamily="49" charset="-128"/>
                <a:ea typeface="Ricty" panose="020B0509020203020207" pitchFamily="49" charset="-128"/>
                <a:cs typeface="Ricty" panose="020B0509020203020207" pitchFamily="49" charset="-128"/>
              </a:endParaRPr>
            </a:p>
          </p:txBody>
        </p:sp>
        <p:sp>
          <p:nvSpPr>
            <p:cNvPr id="53" name="角丸四角形 52">
              <a:extLst>
                <a:ext uri="{FF2B5EF4-FFF2-40B4-BE49-F238E27FC236}">
                  <a16:creationId xmlns:a16="http://schemas.microsoft.com/office/drawing/2014/main" id="{4ED574B8-D567-D746-9F25-B7FC08D1BA36}"/>
                </a:ext>
              </a:extLst>
            </p:cNvPr>
            <p:cNvSpPr/>
            <p:nvPr/>
          </p:nvSpPr>
          <p:spPr>
            <a:xfrm>
              <a:off x="8569151" y="3340808"/>
              <a:ext cx="731907" cy="241437"/>
            </a:xfrm>
            <a:prstGeom prst="roundRect">
              <a:avLst/>
            </a:prstGeom>
            <a:solidFill>
              <a:srgbClr val="AFAF87">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solidFill>
                    <a:schemeClr val="bg1"/>
                  </a:solidFill>
                  <a:latin typeface="Ricty" panose="020B0509020203020207" pitchFamily="49" charset="-128"/>
                  <a:ea typeface="Ricty" panose="020B0509020203020207" pitchFamily="49" charset="-128"/>
                  <a:cs typeface="Ricty" panose="020B0509020203020207" pitchFamily="49" charset="-128"/>
                </a:rPr>
                <a:t>最大深さ</a:t>
              </a:r>
              <a:r>
                <a:rPr kumimoji="1" lang="en-US" altLang="ja-JP" sz="900" dirty="0">
                  <a:solidFill>
                    <a:schemeClr val="bg1"/>
                  </a:solidFill>
                  <a:latin typeface="Ricty" panose="020B0509020203020207" pitchFamily="49" charset="-128"/>
                  <a:ea typeface="Ricty" panose="020B0509020203020207" pitchFamily="49" charset="-128"/>
                  <a:cs typeface="Ricty" panose="020B0509020203020207" pitchFamily="49" charset="-128"/>
                </a:rPr>
                <a:t>6</a:t>
              </a:r>
              <a:endParaRPr kumimoji="1" lang="ja-JP" altLang="en-US" sz="900">
                <a:solidFill>
                  <a:schemeClr val="bg1"/>
                </a:solidFill>
                <a:latin typeface="Ricty" panose="020B0509020203020207" pitchFamily="49" charset="-128"/>
                <a:ea typeface="Ricty" panose="020B0509020203020207" pitchFamily="49" charset="-128"/>
                <a:cs typeface="Ricty" panose="020B0509020203020207" pitchFamily="49" charset="-128"/>
              </a:endParaRPr>
            </a:p>
          </p:txBody>
        </p:sp>
        <p:sp>
          <p:nvSpPr>
            <p:cNvPr id="54" name="角丸四角形 53">
              <a:extLst>
                <a:ext uri="{FF2B5EF4-FFF2-40B4-BE49-F238E27FC236}">
                  <a16:creationId xmlns:a16="http://schemas.microsoft.com/office/drawing/2014/main" id="{A76752AD-D343-DF4E-856D-614818F25C8D}"/>
                </a:ext>
              </a:extLst>
            </p:cNvPr>
            <p:cNvSpPr/>
            <p:nvPr/>
          </p:nvSpPr>
          <p:spPr>
            <a:xfrm>
              <a:off x="8873951" y="3713851"/>
              <a:ext cx="731907" cy="241437"/>
            </a:xfrm>
            <a:prstGeom prst="roundRect">
              <a:avLst/>
            </a:prstGeom>
            <a:solidFill>
              <a:srgbClr val="AFAF87">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solidFill>
                    <a:schemeClr val="bg1"/>
                  </a:solidFill>
                  <a:latin typeface="Ricty" panose="020B0509020203020207" pitchFamily="49" charset="-128"/>
                  <a:ea typeface="Ricty" panose="020B0509020203020207" pitchFamily="49" charset="-128"/>
                  <a:cs typeface="Ricty" panose="020B0509020203020207" pitchFamily="49" charset="-128"/>
                </a:rPr>
                <a:t>最大深さ</a:t>
              </a:r>
              <a:r>
                <a:rPr kumimoji="1" lang="en-US" altLang="ja-JP" sz="900" dirty="0">
                  <a:solidFill>
                    <a:schemeClr val="bg1"/>
                  </a:solidFill>
                  <a:latin typeface="Ricty" panose="020B0509020203020207" pitchFamily="49" charset="-128"/>
                  <a:ea typeface="Ricty" panose="020B0509020203020207" pitchFamily="49" charset="-128"/>
                  <a:cs typeface="Ricty" panose="020B0509020203020207" pitchFamily="49" charset="-128"/>
                </a:rPr>
                <a:t>5</a:t>
              </a:r>
              <a:endParaRPr kumimoji="1" lang="ja-JP" altLang="en-US" sz="900">
                <a:solidFill>
                  <a:schemeClr val="bg1"/>
                </a:solidFill>
                <a:latin typeface="Ricty" panose="020B0509020203020207" pitchFamily="49" charset="-128"/>
                <a:ea typeface="Ricty" panose="020B0509020203020207" pitchFamily="49" charset="-128"/>
                <a:cs typeface="Ricty" panose="020B0509020203020207" pitchFamily="49" charset="-128"/>
              </a:endParaRPr>
            </a:p>
          </p:txBody>
        </p:sp>
      </p:grpSp>
    </p:spTree>
    <p:extLst>
      <p:ext uri="{BB962C8B-B14F-4D97-AF65-F5344CB8AC3E}">
        <p14:creationId xmlns:p14="http://schemas.microsoft.com/office/powerpoint/2010/main" val="3013019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正方形/長方形 27">
            <a:extLst>
              <a:ext uri="{FF2B5EF4-FFF2-40B4-BE49-F238E27FC236}">
                <a16:creationId xmlns:a16="http://schemas.microsoft.com/office/drawing/2014/main" id="{66F20B9E-B9CF-7944-9B9F-87F404EBD966}"/>
              </a:ext>
            </a:extLst>
          </p:cNvPr>
          <p:cNvSpPr/>
          <p:nvPr/>
        </p:nvSpPr>
        <p:spPr>
          <a:xfrm>
            <a:off x="0" y="3760392"/>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cxnSp>
        <p:nvCxnSpPr>
          <p:cNvPr id="67" name="直線矢印コネクタ 66">
            <a:extLst>
              <a:ext uri="{FF2B5EF4-FFF2-40B4-BE49-F238E27FC236}">
                <a16:creationId xmlns:a16="http://schemas.microsoft.com/office/drawing/2014/main" id="{FB95B959-7F44-4A4F-859D-A9C0FD09754A}"/>
              </a:ext>
            </a:extLst>
          </p:cNvPr>
          <p:cNvCxnSpPr>
            <a:cxnSpLocks/>
          </p:cNvCxnSpPr>
          <p:nvPr/>
        </p:nvCxnSpPr>
        <p:spPr>
          <a:xfrm flipH="1">
            <a:off x="8578269" y="4146649"/>
            <a:ext cx="0" cy="367136"/>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044CACF5-B04A-DE46-B5F5-5C848016B9A8}"/>
              </a:ext>
            </a:extLst>
          </p:cNvPr>
          <p:cNvCxnSpPr>
            <a:cxnSpLocks/>
          </p:cNvCxnSpPr>
          <p:nvPr/>
        </p:nvCxnSpPr>
        <p:spPr>
          <a:xfrm>
            <a:off x="5642669" y="4146649"/>
            <a:ext cx="0" cy="367136"/>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a:extLst>
              <a:ext uri="{FF2B5EF4-FFF2-40B4-BE49-F238E27FC236}">
                <a16:creationId xmlns:a16="http://schemas.microsoft.com/office/drawing/2014/main" id="{D9EABF6C-58C9-6F40-A4F5-D797882D1D24}"/>
              </a:ext>
            </a:extLst>
          </p:cNvPr>
          <p:cNvCxnSpPr>
            <a:cxnSpLocks/>
          </p:cNvCxnSpPr>
          <p:nvPr/>
        </p:nvCxnSpPr>
        <p:spPr>
          <a:xfrm>
            <a:off x="8587588" y="4924164"/>
            <a:ext cx="0" cy="367136"/>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A6A1A1DD-1136-1140-A570-9784C599F23C}"/>
              </a:ext>
            </a:extLst>
          </p:cNvPr>
          <p:cNvCxnSpPr>
            <a:cxnSpLocks/>
            <a:endCxn id="18" idx="0"/>
          </p:cNvCxnSpPr>
          <p:nvPr/>
        </p:nvCxnSpPr>
        <p:spPr>
          <a:xfrm>
            <a:off x="5635588" y="4924164"/>
            <a:ext cx="0" cy="367136"/>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3DACA52A-B876-2849-8C77-422F232CF838}"/>
              </a:ext>
            </a:extLst>
          </p:cNvPr>
          <p:cNvCxnSpPr>
            <a:cxnSpLocks/>
            <a:stCxn id="19" idx="3"/>
          </p:cNvCxnSpPr>
          <p:nvPr/>
        </p:nvCxnSpPr>
        <p:spPr>
          <a:xfrm flipV="1">
            <a:off x="9811588" y="5573937"/>
            <a:ext cx="504000" cy="1"/>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96A26C93-2FD0-6B40-8B53-1E9698CB2B35}"/>
              </a:ext>
            </a:extLst>
          </p:cNvPr>
          <p:cNvCxnSpPr>
            <a:cxnSpLocks/>
            <a:endCxn id="15" idx="1"/>
          </p:cNvCxnSpPr>
          <p:nvPr/>
        </p:nvCxnSpPr>
        <p:spPr>
          <a:xfrm flipV="1">
            <a:off x="3759200" y="1197821"/>
            <a:ext cx="635983" cy="1496"/>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D54F09A5-F993-5644-A2EF-45C8261DDFF0}"/>
              </a:ext>
            </a:extLst>
          </p:cNvPr>
          <p:cNvCxnSpPr>
            <a:cxnSpLocks/>
            <a:endCxn id="17" idx="0"/>
          </p:cNvCxnSpPr>
          <p:nvPr/>
        </p:nvCxnSpPr>
        <p:spPr>
          <a:xfrm flipH="1">
            <a:off x="7111588" y="990821"/>
            <a:ext cx="14167" cy="2767094"/>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sp>
        <p:nvSpPr>
          <p:cNvPr id="5" name="正方形/長方形 4">
            <a:extLst>
              <a:ext uri="{FF2B5EF4-FFF2-40B4-BE49-F238E27FC236}">
                <a16:creationId xmlns:a16="http://schemas.microsoft.com/office/drawing/2014/main" id="{9C60042A-4181-CB4D-B230-064ED7D6A3F3}"/>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2" name="正方形/長方形 11">
            <a:extLst>
              <a:ext uri="{FF2B5EF4-FFF2-40B4-BE49-F238E27FC236}">
                <a16:creationId xmlns:a16="http://schemas.microsoft.com/office/drawing/2014/main" id="{B95F42B1-0FAE-6B43-88B2-334B0763399F}"/>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全体像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構文解析</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部分木抽出</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類似度計量</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構造同一化</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関数生成</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14" name="テキスト ボックス 34">
            <a:extLst>
              <a:ext uri="{FF2B5EF4-FFF2-40B4-BE49-F238E27FC236}">
                <a16:creationId xmlns:a16="http://schemas.microsoft.com/office/drawing/2014/main" id="{F9533F8D-59E7-6D48-9A57-FDEA5D6DE5EE}"/>
              </a:ext>
            </a:extLst>
          </p:cNvPr>
          <p:cNvSpPr txBox="1"/>
          <p:nvPr/>
        </p:nvSpPr>
        <p:spPr>
          <a:xfrm>
            <a:off x="8963" y="2000109"/>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93C0007D-7283-6D43-AE6F-471805C1EF68}"/>
              </a:ext>
            </a:extLst>
          </p:cNvPr>
          <p:cNvSpPr>
            <a:spLocks noGrp="1"/>
          </p:cNvSpPr>
          <p:nvPr>
            <p:ph type="sldNum" sz="quarter" idx="4"/>
          </p:nvPr>
        </p:nvSpPr>
        <p:spPr/>
        <p:txBody>
          <a:bodyPr/>
          <a:lstStyle/>
          <a:p>
            <a:r>
              <a:rPr lang="en-US" dirty="0"/>
              <a:t>p.</a:t>
            </a:r>
            <a:fld id="{F8E28480-1C08-4458-AD97-0283E6FFD09D}" type="slidenum">
              <a:rPr lang="en-US" smtClean="0"/>
              <a:pPr/>
              <a:t>22</a:t>
            </a:fld>
            <a:endParaRPr lang="en-US" dirty="0"/>
          </a:p>
        </p:txBody>
      </p:sp>
      <p:sp>
        <p:nvSpPr>
          <p:cNvPr id="4" name="平行四辺形 3">
            <a:extLst>
              <a:ext uri="{FF2B5EF4-FFF2-40B4-BE49-F238E27FC236}">
                <a16:creationId xmlns:a16="http://schemas.microsoft.com/office/drawing/2014/main" id="{98EC8EC0-D9F3-764E-8E78-D61EBFE45628}"/>
              </a:ext>
            </a:extLst>
          </p:cNvPr>
          <p:cNvSpPr/>
          <p:nvPr/>
        </p:nvSpPr>
        <p:spPr>
          <a:xfrm>
            <a:off x="2209965" y="993812"/>
            <a:ext cx="1549235" cy="411009"/>
          </a:xfrm>
          <a:prstGeom prst="parallelogram">
            <a:avLst/>
          </a:prstGeom>
          <a:solidFill>
            <a:srgbClr val="282D31"/>
          </a:solidFill>
          <a:ln w="57150">
            <a:solidFill>
              <a:srgbClr val="D0D0D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300" b="1">
                <a:solidFill>
                  <a:srgbClr val="D0D0D0"/>
                </a:solidFill>
                <a:latin typeface="Ricty" panose="020B0509020203020207" pitchFamily="49" charset="-128"/>
                <a:ea typeface="Ricty" panose="020B0509020203020207" pitchFamily="49" charset="-128"/>
                <a:cs typeface="Ricty" panose="020B0509020203020207" pitchFamily="49" charset="-128"/>
              </a:rPr>
              <a:t>ソースコード</a:t>
            </a:r>
          </a:p>
        </p:txBody>
      </p:sp>
      <p:sp>
        <p:nvSpPr>
          <p:cNvPr id="15" name="正方形/長方形 14">
            <a:extLst>
              <a:ext uri="{FF2B5EF4-FFF2-40B4-BE49-F238E27FC236}">
                <a16:creationId xmlns:a16="http://schemas.microsoft.com/office/drawing/2014/main" id="{2B4008E0-120D-B34B-AAE8-6F0745C264CB}"/>
              </a:ext>
            </a:extLst>
          </p:cNvPr>
          <p:cNvSpPr>
            <a:spLocks/>
          </p:cNvSpPr>
          <p:nvPr/>
        </p:nvSpPr>
        <p:spPr>
          <a:xfrm>
            <a:off x="4395183" y="990821"/>
            <a:ext cx="5400000" cy="414000"/>
          </a:xfrm>
          <a:prstGeom prst="rect">
            <a:avLst/>
          </a:prstGeom>
          <a:solidFill>
            <a:srgbClr val="282D31"/>
          </a:solidFill>
          <a:ln w="57150">
            <a:solidFill>
              <a:srgbClr val="D0D0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構文解析機能</a:t>
            </a:r>
          </a:p>
        </p:txBody>
      </p:sp>
      <p:sp>
        <p:nvSpPr>
          <p:cNvPr id="16" name="正方形/長方形 15">
            <a:extLst>
              <a:ext uri="{FF2B5EF4-FFF2-40B4-BE49-F238E27FC236}">
                <a16:creationId xmlns:a16="http://schemas.microsoft.com/office/drawing/2014/main" id="{04CF0B6E-E8EB-DC4D-8EF3-F08C50980744}"/>
              </a:ext>
            </a:extLst>
          </p:cNvPr>
          <p:cNvSpPr>
            <a:spLocks/>
          </p:cNvSpPr>
          <p:nvPr/>
        </p:nvSpPr>
        <p:spPr>
          <a:xfrm>
            <a:off x="4411588" y="2375843"/>
            <a:ext cx="5400000" cy="414000"/>
          </a:xfrm>
          <a:prstGeom prst="rect">
            <a:avLst/>
          </a:prstGeom>
          <a:solidFill>
            <a:srgbClr val="282D31"/>
          </a:solidFill>
          <a:ln w="57150">
            <a:solidFill>
              <a:srgbClr val="D0D0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部分木抽出機能</a:t>
            </a:r>
          </a:p>
        </p:txBody>
      </p:sp>
      <p:sp>
        <p:nvSpPr>
          <p:cNvPr id="17" name="正方形/長方形 16">
            <a:extLst>
              <a:ext uri="{FF2B5EF4-FFF2-40B4-BE49-F238E27FC236}">
                <a16:creationId xmlns:a16="http://schemas.microsoft.com/office/drawing/2014/main" id="{4598C239-F720-274B-AF82-58448F9F7B40}"/>
              </a:ext>
            </a:extLst>
          </p:cNvPr>
          <p:cNvSpPr>
            <a:spLocks/>
          </p:cNvSpPr>
          <p:nvPr/>
        </p:nvSpPr>
        <p:spPr>
          <a:xfrm>
            <a:off x="4411588" y="3757915"/>
            <a:ext cx="5400000" cy="411050"/>
          </a:xfrm>
          <a:prstGeom prst="rect">
            <a:avLst/>
          </a:prstGeom>
          <a:solidFill>
            <a:srgbClr val="282D31"/>
          </a:solidFill>
          <a:ln w="57150">
            <a:solidFill>
              <a:srgbClr val="D72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編集距離を用いた部分木間の類似度計量機能</a:t>
            </a:r>
          </a:p>
        </p:txBody>
      </p:sp>
      <p:sp>
        <p:nvSpPr>
          <p:cNvPr id="18" name="正方形/長方形 17">
            <a:extLst>
              <a:ext uri="{FF2B5EF4-FFF2-40B4-BE49-F238E27FC236}">
                <a16:creationId xmlns:a16="http://schemas.microsoft.com/office/drawing/2014/main" id="{BA385A58-F0F0-C942-9257-733639D57C59}"/>
              </a:ext>
            </a:extLst>
          </p:cNvPr>
          <p:cNvSpPr>
            <a:spLocks/>
          </p:cNvSpPr>
          <p:nvPr/>
        </p:nvSpPr>
        <p:spPr>
          <a:xfrm>
            <a:off x="4411588" y="5291300"/>
            <a:ext cx="2448000" cy="565275"/>
          </a:xfrm>
          <a:prstGeom prst="rect">
            <a:avLst/>
          </a:prstGeom>
          <a:solidFill>
            <a:srgbClr val="282D31"/>
          </a:solidFill>
          <a:ln w="57150">
            <a:solidFill>
              <a:srgbClr val="D0D0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式の置換による</a:t>
            </a:r>
            <a:endParaRPr kumimoji="1" lang="en-US" altLang="ja-JP" sz="1600" b="1"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構造同一化機能</a:t>
            </a:r>
          </a:p>
        </p:txBody>
      </p:sp>
      <p:sp>
        <p:nvSpPr>
          <p:cNvPr id="19" name="正方形/長方形 18">
            <a:extLst>
              <a:ext uri="{FF2B5EF4-FFF2-40B4-BE49-F238E27FC236}">
                <a16:creationId xmlns:a16="http://schemas.microsoft.com/office/drawing/2014/main" id="{67E404B7-6A3B-F147-8DF2-BF69983D3F84}"/>
              </a:ext>
            </a:extLst>
          </p:cNvPr>
          <p:cNvSpPr>
            <a:spLocks/>
          </p:cNvSpPr>
          <p:nvPr/>
        </p:nvSpPr>
        <p:spPr>
          <a:xfrm>
            <a:off x="7363588" y="5291300"/>
            <a:ext cx="2448000" cy="565275"/>
          </a:xfrm>
          <a:prstGeom prst="rect">
            <a:avLst/>
          </a:prstGeom>
          <a:solidFill>
            <a:srgbClr val="282D31"/>
          </a:solidFill>
          <a:ln w="57150">
            <a:solidFill>
              <a:srgbClr val="D0D0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自動関数生成機能</a:t>
            </a:r>
          </a:p>
        </p:txBody>
      </p:sp>
      <p:sp>
        <p:nvSpPr>
          <p:cNvPr id="20" name="平行四辺形 19">
            <a:extLst>
              <a:ext uri="{FF2B5EF4-FFF2-40B4-BE49-F238E27FC236}">
                <a16:creationId xmlns:a16="http://schemas.microsoft.com/office/drawing/2014/main" id="{B8882A74-C488-B84E-B100-31120FDDB401}"/>
              </a:ext>
            </a:extLst>
          </p:cNvPr>
          <p:cNvSpPr>
            <a:spLocks/>
          </p:cNvSpPr>
          <p:nvPr/>
        </p:nvSpPr>
        <p:spPr>
          <a:xfrm>
            <a:off x="4395183" y="1683332"/>
            <a:ext cx="5400000" cy="414000"/>
          </a:xfrm>
          <a:prstGeom prst="parallelogram">
            <a:avLst/>
          </a:prstGeom>
          <a:solidFill>
            <a:srgbClr val="282D31"/>
          </a:solidFill>
          <a:ln w="57150">
            <a:solidFill>
              <a:srgbClr val="D0D0D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構文木</a:t>
            </a:r>
          </a:p>
        </p:txBody>
      </p:sp>
      <p:sp>
        <p:nvSpPr>
          <p:cNvPr id="21" name="平行四辺形 20">
            <a:extLst>
              <a:ext uri="{FF2B5EF4-FFF2-40B4-BE49-F238E27FC236}">
                <a16:creationId xmlns:a16="http://schemas.microsoft.com/office/drawing/2014/main" id="{43A23BF8-EF61-014D-BDD4-9776EA474753}"/>
              </a:ext>
            </a:extLst>
          </p:cNvPr>
          <p:cNvSpPr>
            <a:spLocks/>
          </p:cNvSpPr>
          <p:nvPr/>
        </p:nvSpPr>
        <p:spPr>
          <a:xfrm>
            <a:off x="4395183" y="3068354"/>
            <a:ext cx="5400000" cy="411050"/>
          </a:xfrm>
          <a:prstGeom prst="parallelogram">
            <a:avLst/>
          </a:prstGeom>
          <a:solidFill>
            <a:srgbClr val="282D31"/>
          </a:solidFill>
          <a:ln w="57150">
            <a:solidFill>
              <a:srgbClr val="88F90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部分木集合</a:t>
            </a:r>
          </a:p>
        </p:txBody>
      </p:sp>
      <p:sp>
        <p:nvSpPr>
          <p:cNvPr id="22" name="フローチャート: 判断 21">
            <a:extLst>
              <a:ext uri="{FF2B5EF4-FFF2-40B4-BE49-F238E27FC236}">
                <a16:creationId xmlns:a16="http://schemas.microsoft.com/office/drawing/2014/main" id="{0ED0F684-2B3A-1749-909B-5A666C4470F6}"/>
              </a:ext>
            </a:extLst>
          </p:cNvPr>
          <p:cNvSpPr>
            <a:spLocks/>
          </p:cNvSpPr>
          <p:nvPr/>
        </p:nvSpPr>
        <p:spPr>
          <a:xfrm>
            <a:off x="4425755" y="4513785"/>
            <a:ext cx="2433828" cy="411049"/>
          </a:xfrm>
          <a:prstGeom prst="flowChartDecision">
            <a:avLst/>
          </a:prstGeom>
          <a:solidFill>
            <a:srgbClr val="282D31"/>
          </a:solidFill>
          <a:ln w="28575">
            <a:solidFill>
              <a:srgbClr val="88F9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b="1" dirty="0">
                <a:solidFill>
                  <a:srgbClr val="D0D0D0"/>
                </a:solidFill>
                <a:latin typeface="Ricty" panose="020B0509020203020207" pitchFamily="49" charset="-128"/>
                <a:ea typeface="Ricty" panose="020B0509020203020207" pitchFamily="49" charset="-128"/>
                <a:cs typeface="Ricty" panose="020B0509020203020207" pitchFamily="49" charset="-128"/>
              </a:rPr>
              <a:t>0 &lt; </a:t>
            </a:r>
            <a:r>
              <a:rPr kumimoji="1" lang="ja-JP" altLang="en-US" sz="1100" b="1">
                <a:solidFill>
                  <a:srgbClr val="D0D0D0"/>
                </a:solidFill>
                <a:latin typeface="Ricty" panose="020B0509020203020207" pitchFamily="49" charset="-128"/>
                <a:ea typeface="Ricty" panose="020B0509020203020207" pitchFamily="49" charset="-128"/>
                <a:cs typeface="Ricty" panose="020B0509020203020207" pitchFamily="49" charset="-128"/>
              </a:rPr>
              <a:t>距離</a:t>
            </a:r>
            <a:r>
              <a:rPr kumimoji="1" lang="en-US" altLang="ja-JP" sz="1100" b="1" dirty="0">
                <a:solidFill>
                  <a:srgbClr val="D0D0D0"/>
                </a:solidFill>
                <a:latin typeface="Ricty" panose="020B0509020203020207" pitchFamily="49" charset="-128"/>
                <a:ea typeface="Ricty" panose="020B0509020203020207" pitchFamily="49" charset="-128"/>
                <a:cs typeface="Ricty" panose="020B0509020203020207" pitchFamily="49" charset="-128"/>
              </a:rPr>
              <a:t> &lt;= ε</a:t>
            </a:r>
            <a:endParaRPr kumimoji="1" lang="ja-JP" altLang="en-US" sz="1100" b="1">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25" name="平行四辺形 24">
            <a:extLst>
              <a:ext uri="{FF2B5EF4-FFF2-40B4-BE49-F238E27FC236}">
                <a16:creationId xmlns:a16="http://schemas.microsoft.com/office/drawing/2014/main" id="{685670E5-E381-F542-84B2-A5D5F6AD4B8D}"/>
              </a:ext>
            </a:extLst>
          </p:cNvPr>
          <p:cNvSpPr/>
          <p:nvPr/>
        </p:nvSpPr>
        <p:spPr>
          <a:xfrm>
            <a:off x="10315588" y="5368432"/>
            <a:ext cx="1548000" cy="411009"/>
          </a:xfrm>
          <a:prstGeom prst="parallelogram">
            <a:avLst/>
          </a:prstGeom>
          <a:solidFill>
            <a:srgbClr val="282D31"/>
          </a:solidFill>
          <a:ln w="57150">
            <a:solidFill>
              <a:srgbClr val="D0D0D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300" b="1">
                <a:solidFill>
                  <a:srgbClr val="D0D0D0"/>
                </a:solidFill>
                <a:latin typeface="Ricty" panose="020B0509020203020207" pitchFamily="49" charset="-128"/>
                <a:ea typeface="Ricty" panose="020B0509020203020207" pitchFamily="49" charset="-128"/>
                <a:cs typeface="Ricty" panose="020B0509020203020207" pitchFamily="49" charset="-128"/>
              </a:rPr>
              <a:t>ソースコード</a:t>
            </a:r>
          </a:p>
        </p:txBody>
      </p:sp>
      <p:cxnSp>
        <p:nvCxnSpPr>
          <p:cNvPr id="59" name="直線矢印コネクタ 58">
            <a:extLst>
              <a:ext uri="{FF2B5EF4-FFF2-40B4-BE49-F238E27FC236}">
                <a16:creationId xmlns:a16="http://schemas.microsoft.com/office/drawing/2014/main" id="{D64EDB64-FD87-8249-9849-F327B4474F6D}"/>
              </a:ext>
            </a:extLst>
          </p:cNvPr>
          <p:cNvCxnSpPr>
            <a:cxnSpLocks/>
            <a:stCxn id="18" idx="3"/>
            <a:endCxn id="19" idx="1"/>
          </p:cNvCxnSpPr>
          <p:nvPr/>
        </p:nvCxnSpPr>
        <p:spPr>
          <a:xfrm>
            <a:off x="6859588" y="5573938"/>
            <a:ext cx="504000" cy="0"/>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sp>
        <p:nvSpPr>
          <p:cNvPr id="64" name="フローチャート: 判断 63">
            <a:extLst>
              <a:ext uri="{FF2B5EF4-FFF2-40B4-BE49-F238E27FC236}">
                <a16:creationId xmlns:a16="http://schemas.microsoft.com/office/drawing/2014/main" id="{6511EB6A-C898-FE42-90DA-2F52CE9E136B}"/>
              </a:ext>
            </a:extLst>
          </p:cNvPr>
          <p:cNvSpPr>
            <a:spLocks/>
          </p:cNvSpPr>
          <p:nvPr/>
        </p:nvSpPr>
        <p:spPr>
          <a:xfrm>
            <a:off x="7361355" y="4513785"/>
            <a:ext cx="2433828" cy="411049"/>
          </a:xfrm>
          <a:prstGeom prst="flowChartDecision">
            <a:avLst/>
          </a:prstGeom>
          <a:solidFill>
            <a:srgbClr val="282D31"/>
          </a:solidFill>
          <a:ln w="28575">
            <a:solidFill>
              <a:srgbClr val="88F9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b="1">
                <a:solidFill>
                  <a:srgbClr val="D0D0D0"/>
                </a:solidFill>
                <a:latin typeface="Ricty" panose="020B0509020203020207" pitchFamily="49" charset="-128"/>
                <a:ea typeface="Ricty" panose="020B0509020203020207" pitchFamily="49" charset="-128"/>
                <a:cs typeface="Ricty" panose="020B0509020203020207" pitchFamily="49" charset="-128"/>
              </a:rPr>
              <a:t>距離</a:t>
            </a:r>
            <a:r>
              <a:rPr kumimoji="1" lang="en-US" altLang="ja-JP" sz="1100" b="1" dirty="0">
                <a:solidFill>
                  <a:srgbClr val="D0D0D0"/>
                </a:solidFill>
                <a:latin typeface="Ricty" panose="020B0509020203020207" pitchFamily="49" charset="-128"/>
                <a:ea typeface="Ricty" panose="020B0509020203020207" pitchFamily="49" charset="-128"/>
                <a:cs typeface="Ricty" panose="020B0509020203020207" pitchFamily="49" charset="-128"/>
              </a:rPr>
              <a:t> = 0</a:t>
            </a:r>
            <a:endParaRPr kumimoji="1" lang="ja-JP" altLang="en-US" sz="1100" b="1">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27" name="テキスト ボックス 26">
            <a:extLst>
              <a:ext uri="{FF2B5EF4-FFF2-40B4-BE49-F238E27FC236}">
                <a16:creationId xmlns:a16="http://schemas.microsoft.com/office/drawing/2014/main" id="{A4A55689-41FF-8B48-B854-1A99390C609D}"/>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編集距離を用いた部分木間の類似度計量機能</a:t>
            </a:r>
          </a:p>
        </p:txBody>
      </p:sp>
    </p:spTree>
    <p:extLst>
      <p:ext uri="{BB962C8B-B14F-4D97-AF65-F5344CB8AC3E}">
        <p14:creationId xmlns:p14="http://schemas.microsoft.com/office/powerpoint/2010/main" val="27557644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C60042A-4181-CB4D-B230-064ED7D6A3F3}"/>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1" name="正方形/長方形 10">
            <a:extLst>
              <a:ext uri="{FF2B5EF4-FFF2-40B4-BE49-F238E27FC236}">
                <a16:creationId xmlns:a16="http://schemas.microsoft.com/office/drawing/2014/main" id="{82B1D5B2-F695-1243-8D88-FBF06DC3D34D}"/>
              </a:ext>
            </a:extLst>
          </p:cNvPr>
          <p:cNvSpPr/>
          <p:nvPr/>
        </p:nvSpPr>
        <p:spPr>
          <a:xfrm>
            <a:off x="0" y="3760392"/>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2" name="正方形/長方形 11">
            <a:extLst>
              <a:ext uri="{FF2B5EF4-FFF2-40B4-BE49-F238E27FC236}">
                <a16:creationId xmlns:a16="http://schemas.microsoft.com/office/drawing/2014/main" id="{B95F42B1-0FAE-6B43-88B2-334B0763399F}"/>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全体像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構文解析</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部分木抽出</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類似度計量</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構造同一化</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関数生成</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14" name="テキスト ボックス 34">
            <a:extLst>
              <a:ext uri="{FF2B5EF4-FFF2-40B4-BE49-F238E27FC236}">
                <a16:creationId xmlns:a16="http://schemas.microsoft.com/office/drawing/2014/main" id="{F9533F8D-59E7-6D48-9A57-FDEA5D6DE5EE}"/>
              </a:ext>
            </a:extLst>
          </p:cNvPr>
          <p:cNvSpPr txBox="1"/>
          <p:nvPr/>
        </p:nvSpPr>
        <p:spPr>
          <a:xfrm>
            <a:off x="8963" y="2000109"/>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E337C855-75EC-6E48-A3C5-5AC3CB504368}"/>
              </a:ext>
            </a:extLst>
          </p:cNvPr>
          <p:cNvSpPr>
            <a:spLocks noGrp="1"/>
          </p:cNvSpPr>
          <p:nvPr>
            <p:ph type="sldNum" sz="quarter" idx="4"/>
          </p:nvPr>
        </p:nvSpPr>
        <p:spPr/>
        <p:txBody>
          <a:bodyPr/>
          <a:lstStyle/>
          <a:p>
            <a:r>
              <a:rPr lang="en-US" dirty="0"/>
              <a:t>p.</a:t>
            </a:r>
            <a:fld id="{F8E28480-1C08-4458-AD97-0283E6FFD09D}" type="slidenum">
              <a:rPr lang="en-US" smtClean="0"/>
              <a:pPr/>
              <a:t>23</a:t>
            </a:fld>
            <a:endParaRPr lang="en-US" dirty="0"/>
          </a:p>
        </p:txBody>
      </p:sp>
      <p:sp>
        <p:nvSpPr>
          <p:cNvPr id="9" name="テキスト ボックス 8">
            <a:extLst>
              <a:ext uri="{FF2B5EF4-FFF2-40B4-BE49-F238E27FC236}">
                <a16:creationId xmlns:a16="http://schemas.microsoft.com/office/drawing/2014/main" id="{16197C1E-2B00-2340-B070-5A6C38B803DD}"/>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編集距離を用いた部分木間の類似度計量機能</a:t>
            </a:r>
          </a:p>
        </p:txBody>
      </p:sp>
      <p:sp>
        <p:nvSpPr>
          <p:cNvPr id="13" name="タイトル 1">
            <a:extLst>
              <a:ext uri="{FF2B5EF4-FFF2-40B4-BE49-F238E27FC236}">
                <a16:creationId xmlns:a16="http://schemas.microsoft.com/office/drawing/2014/main" id="{D60FCA53-4100-7E40-A2C1-F2CF9B169A66}"/>
              </a:ext>
            </a:extLst>
          </p:cNvPr>
          <p:cNvSpPr txBox="1">
            <a:spLocks/>
          </p:cNvSpPr>
          <p:nvPr/>
        </p:nvSpPr>
        <p:spPr>
          <a:xfrm>
            <a:off x="2008087" y="867909"/>
            <a:ext cx="10183912" cy="2161459"/>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lvl="1">
              <a:lnSpc>
                <a:spcPct val="150000"/>
              </a:lnSpc>
            </a:pP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編集距離による類似度計量</a:t>
            </a:r>
          </a:p>
          <a:p>
            <a:pPr marL="1257300" lvl="2" indent="-342900">
              <a:lnSpc>
                <a:spcPct val="150000"/>
              </a:lnSpc>
              <a:buFontTx/>
              <a:buChar char="-"/>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根・ラベル付きの順序木を対象に，</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marL="1254125" lvl="2">
              <a:lnSpc>
                <a:spcPct val="150000"/>
              </a:lnSpc>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必要なノードの</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挿入</a:t>
            </a:r>
            <a:r>
              <a:rPr lang="ja-JP" altLang="en-US" sz="2000" b="1">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削除</a:t>
            </a:r>
            <a:r>
              <a:rPr lang="ja-JP" altLang="en-US" sz="2000" b="1">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更新</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の最小回数を</a:t>
            </a:r>
            <a:r>
              <a:rPr lang="ja-JP" altLang="en-US" sz="2000" b="1">
                <a:solidFill>
                  <a:srgbClr val="88F906"/>
                </a:solidFill>
                <a:latin typeface="Ricty" panose="020B0509020203020207" pitchFamily="49" charset="-128"/>
                <a:ea typeface="Ricty" panose="020B0509020203020207" pitchFamily="49" charset="-128"/>
                <a:cs typeface="Ricty" panose="020B0509020203020207" pitchFamily="49" charset="-128"/>
                <a:sym typeface="Georgia"/>
              </a:rPr>
              <a:t>編集距離</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として定義する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marL="1257300" lvl="2" indent="-342900">
              <a:lnSpc>
                <a:spcPct val="150000"/>
              </a:lnSpc>
              <a:buFontTx/>
              <a:buChar char="-"/>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Zhang</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と</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Shasha</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による</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Ο(n</a:t>
            </a:r>
            <a:r>
              <a:rPr lang="en-US" altLang="ja-JP" sz="2000" baseline="30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4</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時間アルゴリズム</a:t>
            </a:r>
            <a:r>
              <a:rPr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[4]</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を使用</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76" name="テキスト ボックス 75">
            <a:extLst>
              <a:ext uri="{FF2B5EF4-FFF2-40B4-BE49-F238E27FC236}">
                <a16:creationId xmlns:a16="http://schemas.microsoft.com/office/drawing/2014/main" id="{3FE5699B-3A4B-4640-8761-E3FE0BE49951}"/>
              </a:ext>
            </a:extLst>
          </p:cNvPr>
          <p:cNvSpPr txBox="1"/>
          <p:nvPr/>
        </p:nvSpPr>
        <p:spPr>
          <a:xfrm>
            <a:off x="5857336" y="6540881"/>
            <a:ext cx="6334665" cy="338554"/>
          </a:xfrm>
          <a:prstGeom prst="rect">
            <a:avLst/>
          </a:prstGeom>
          <a:noFill/>
        </p:spPr>
        <p:txBody>
          <a:bodyPr wrap="square">
            <a:spAutoFit/>
          </a:bodyPr>
          <a:lstStyle/>
          <a:p>
            <a:r>
              <a:rPr lang="en" altLang="ja-JP" sz="800" dirty="0">
                <a:solidFill>
                  <a:srgbClr val="D0D0D0"/>
                </a:solidFill>
                <a:effectLst/>
                <a:latin typeface="Ricty" panose="020B0509020203020207" pitchFamily="49" charset="-128"/>
                <a:ea typeface="Ricty" panose="020B0509020203020207" pitchFamily="49" charset="-128"/>
                <a:cs typeface="Ricty" panose="020B0509020203020207" pitchFamily="49" charset="-128"/>
              </a:rPr>
              <a:t>[4] Kaizhong zhang, Dennis Shasha, "SIMPLE FAST ALGORITHMS FOR THE EDITING DISTANCE BETWEEN TREES AND RELATED PROBLEMS", </a:t>
            </a:r>
          </a:p>
          <a:p>
            <a:r>
              <a:rPr lang="en" altLang="ja-JP" sz="8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lang="en" altLang="ja-JP" sz="800" dirty="0">
                <a:solidFill>
                  <a:srgbClr val="D0D0D0"/>
                </a:solidFill>
                <a:effectLst/>
                <a:latin typeface="Ricty" panose="020B0509020203020207" pitchFamily="49" charset="-128"/>
                <a:ea typeface="Ricty" panose="020B0509020203020207" pitchFamily="49" charset="-128"/>
                <a:cs typeface="Ricty" panose="020B0509020203020207" pitchFamily="49" charset="-128"/>
              </a:rPr>
              <a:t>In SIAM Journal of computing, 18(6), pp. 1245-1262, 1989. </a:t>
            </a:r>
          </a:p>
        </p:txBody>
      </p:sp>
      <p:cxnSp>
        <p:nvCxnSpPr>
          <p:cNvPr id="54" name="直線矢印コネクタ 53">
            <a:extLst>
              <a:ext uri="{FF2B5EF4-FFF2-40B4-BE49-F238E27FC236}">
                <a16:creationId xmlns:a16="http://schemas.microsoft.com/office/drawing/2014/main" id="{98D4BF4A-9073-784A-B6C0-6F1BE041C565}"/>
              </a:ext>
            </a:extLst>
          </p:cNvPr>
          <p:cNvCxnSpPr>
            <a:cxnSpLocks/>
            <a:stCxn id="113" idx="3"/>
            <a:endCxn id="111" idx="1"/>
          </p:cNvCxnSpPr>
          <p:nvPr/>
        </p:nvCxnSpPr>
        <p:spPr>
          <a:xfrm flipV="1">
            <a:off x="6140131" y="4778297"/>
            <a:ext cx="856989" cy="3"/>
          </a:xfrm>
          <a:prstGeom prst="straightConnector1">
            <a:avLst/>
          </a:prstGeom>
          <a:ln w="76200">
            <a:solidFill>
              <a:srgbClr val="545D65"/>
            </a:solidFill>
            <a:tailEnd type="triangle"/>
          </a:ln>
        </p:spPr>
        <p:style>
          <a:lnRef idx="1">
            <a:schemeClr val="accent1"/>
          </a:lnRef>
          <a:fillRef idx="0">
            <a:schemeClr val="accent1"/>
          </a:fillRef>
          <a:effectRef idx="0">
            <a:schemeClr val="accent1"/>
          </a:effectRef>
          <a:fontRef idx="minor">
            <a:schemeClr val="tx1"/>
          </a:fontRef>
        </p:style>
      </p:cxnSp>
      <p:grpSp>
        <p:nvGrpSpPr>
          <p:cNvPr id="91" name="グループ化 90">
            <a:extLst>
              <a:ext uri="{FF2B5EF4-FFF2-40B4-BE49-F238E27FC236}">
                <a16:creationId xmlns:a16="http://schemas.microsoft.com/office/drawing/2014/main" id="{56CB4817-BA03-F54F-8AE4-8F06A339A8A8}"/>
              </a:ext>
            </a:extLst>
          </p:cNvPr>
          <p:cNvGrpSpPr/>
          <p:nvPr/>
        </p:nvGrpSpPr>
        <p:grpSpPr>
          <a:xfrm>
            <a:off x="3097484" y="3029368"/>
            <a:ext cx="8005119" cy="2916043"/>
            <a:chOff x="3632709" y="3000662"/>
            <a:chExt cx="8005119" cy="2916043"/>
          </a:xfrm>
        </p:grpSpPr>
        <p:sp>
          <p:nvSpPr>
            <p:cNvPr id="97" name="タイトル 1">
              <a:extLst>
                <a:ext uri="{FF2B5EF4-FFF2-40B4-BE49-F238E27FC236}">
                  <a16:creationId xmlns:a16="http://schemas.microsoft.com/office/drawing/2014/main" id="{7D6942BE-C461-E84B-A056-3F0F2A99F3FC}"/>
                </a:ext>
              </a:extLst>
            </p:cNvPr>
            <p:cNvSpPr txBox="1">
              <a:spLocks/>
            </p:cNvSpPr>
            <p:nvPr/>
          </p:nvSpPr>
          <p:spPr>
            <a:xfrm>
              <a:off x="3632709" y="3006023"/>
              <a:ext cx="3042647" cy="568068"/>
            </a:xfrm>
            <a:prstGeom prst="rect">
              <a:avLst/>
            </a:prstGeom>
          </p:spPr>
          <p:txBody>
            <a:bodyPr lIns="109728" tIns="109728" rIns="109728" bIns="91440" anchor="b">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algn="ctr" defTabSz="457200">
                <a:lnSpc>
                  <a:spcPct val="150000"/>
                </a:lnSpc>
                <a:spcBef>
                  <a:spcPts val="0"/>
                </a:spcBef>
                <a:defRPr/>
              </a:pPr>
              <a:r>
                <a:rPr kumimoji="0" lang="en-US" altLang="ja-JP" sz="240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print(lst[</a:t>
              </a:r>
              <a:r>
                <a:rPr kumimoji="0" lang="en-US" altLang="ja-JP" sz="2400" i="0" u="none" strike="noStrike" kern="1200" cap="none" spc="0" normalizeH="0" baseline="0" noProof="0" dirty="0">
                  <a:ln>
                    <a:noFill/>
                  </a:ln>
                  <a:solidFill>
                    <a:srgbClr val="D7225F"/>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0</a:t>
              </a:r>
              <a:r>
                <a:rPr kumimoji="0" lang="en-US" altLang="ja-JP" sz="240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a:t>
              </a:r>
            </a:p>
          </p:txBody>
        </p:sp>
        <p:sp>
          <p:nvSpPr>
            <p:cNvPr id="98" name="タイトル 1">
              <a:extLst>
                <a:ext uri="{FF2B5EF4-FFF2-40B4-BE49-F238E27FC236}">
                  <a16:creationId xmlns:a16="http://schemas.microsoft.com/office/drawing/2014/main" id="{508FEB90-FAE6-2D44-8CB4-16F9452A39B3}"/>
                </a:ext>
              </a:extLst>
            </p:cNvPr>
            <p:cNvSpPr txBox="1">
              <a:spLocks/>
            </p:cNvSpPr>
            <p:nvPr/>
          </p:nvSpPr>
          <p:spPr>
            <a:xfrm>
              <a:off x="7542949" y="3000662"/>
              <a:ext cx="4094879" cy="568068"/>
            </a:xfrm>
            <a:prstGeom prst="rect">
              <a:avLst/>
            </a:prstGeom>
          </p:spPr>
          <p:txBody>
            <a:bodyPr lIns="109728" tIns="109728" rIns="109728" bIns="91440" anchor="b">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algn="ctr" defTabSz="457200">
                <a:lnSpc>
                  <a:spcPct val="150000"/>
                </a:lnSpc>
                <a:spcBef>
                  <a:spcPts val="0"/>
                </a:spcBef>
                <a:defRPr/>
              </a:pPr>
              <a:r>
                <a:rPr kumimoji="0" lang="en-US" altLang="ja-JP" sz="240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print(lst</a:t>
              </a:r>
              <a:r>
                <a:rPr lang="en-US" altLang="ja-JP" sz="2400" cap="none" spc="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a:t>
              </a:r>
              <a:r>
                <a:rPr kumimoji="0" lang="en-US" altLang="ja-JP" sz="2400" i="0" u="none" strike="noStrike" kern="1200" cap="none" spc="0" normalizeH="0" baseline="0" noProof="0" dirty="0">
                  <a:ln>
                    <a:noFill/>
                  </a:ln>
                  <a:solidFill>
                    <a:srgbClr val="D7225F"/>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len(lst)</a:t>
              </a:r>
              <a:r>
                <a:rPr kumimoji="0" lang="en-US" altLang="ja-JP" sz="240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a:t>
              </a:r>
            </a:p>
          </p:txBody>
        </p:sp>
        <p:grpSp>
          <p:nvGrpSpPr>
            <p:cNvPr id="99" name="グループ化 98">
              <a:extLst>
                <a:ext uri="{FF2B5EF4-FFF2-40B4-BE49-F238E27FC236}">
                  <a16:creationId xmlns:a16="http://schemas.microsoft.com/office/drawing/2014/main" id="{1F640256-ABED-0946-B144-F416EBE8A613}"/>
                </a:ext>
              </a:extLst>
            </p:cNvPr>
            <p:cNvGrpSpPr/>
            <p:nvPr/>
          </p:nvGrpSpPr>
          <p:grpSpPr>
            <a:xfrm>
              <a:off x="3632709" y="3582483"/>
              <a:ext cx="3042647" cy="2334222"/>
              <a:chOff x="3924232" y="3354859"/>
              <a:chExt cx="3057672" cy="2345749"/>
            </a:xfrm>
          </p:grpSpPr>
          <p:sp>
            <p:nvSpPr>
              <p:cNvPr id="113" name="正方形/長方形 112">
                <a:extLst>
                  <a:ext uri="{FF2B5EF4-FFF2-40B4-BE49-F238E27FC236}">
                    <a16:creationId xmlns:a16="http://schemas.microsoft.com/office/drawing/2014/main" id="{E36B80BC-9B8A-1649-8D6E-C4FA8BAF7264}"/>
                  </a:ext>
                </a:extLst>
              </p:cNvPr>
              <p:cNvSpPr/>
              <p:nvPr/>
            </p:nvSpPr>
            <p:spPr>
              <a:xfrm>
                <a:off x="3924232" y="3354859"/>
                <a:ext cx="3057672" cy="2345749"/>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a:latin typeface="Ricty" panose="020B0509020203020207" pitchFamily="49" charset="-128"/>
                  <a:ea typeface="Ricty" panose="020B0509020203020207" pitchFamily="49" charset="-128"/>
                  <a:cs typeface="Ricty" panose="020B0509020203020207" pitchFamily="49" charset="-128"/>
                </a:endParaRPr>
              </a:p>
            </p:txBody>
          </p:sp>
          <p:pic>
            <p:nvPicPr>
              <p:cNvPr id="114" name="図 113">
                <a:extLst>
                  <a:ext uri="{FF2B5EF4-FFF2-40B4-BE49-F238E27FC236}">
                    <a16:creationId xmlns:a16="http://schemas.microsoft.com/office/drawing/2014/main" id="{477EA2DB-CAE3-4446-B96B-51FCF29D6839}"/>
                  </a:ext>
                </a:extLst>
              </p:cNvPr>
              <p:cNvPicPr>
                <a:picLocks noChangeAspect="1"/>
              </p:cNvPicPr>
              <p:nvPr/>
            </p:nvPicPr>
            <p:blipFill>
              <a:blip r:embed="rId3"/>
              <a:srcRect/>
              <a:stretch/>
            </p:blipFill>
            <p:spPr>
              <a:xfrm>
                <a:off x="4016177" y="3425124"/>
                <a:ext cx="1482019" cy="1750883"/>
              </a:xfrm>
              <a:prstGeom prst="rect">
                <a:avLst/>
              </a:prstGeom>
            </p:spPr>
          </p:pic>
        </p:grpSp>
        <p:grpSp>
          <p:nvGrpSpPr>
            <p:cNvPr id="100" name="グループ化 99">
              <a:extLst>
                <a:ext uri="{FF2B5EF4-FFF2-40B4-BE49-F238E27FC236}">
                  <a16:creationId xmlns:a16="http://schemas.microsoft.com/office/drawing/2014/main" id="{5438741C-B05B-E949-B89A-B317F8F7D89F}"/>
                </a:ext>
              </a:extLst>
            </p:cNvPr>
            <p:cNvGrpSpPr/>
            <p:nvPr/>
          </p:nvGrpSpPr>
          <p:grpSpPr>
            <a:xfrm>
              <a:off x="7532345" y="3582480"/>
              <a:ext cx="4094879" cy="2334221"/>
              <a:chOff x="3924232" y="3354859"/>
              <a:chExt cx="4115100" cy="2345748"/>
            </a:xfrm>
          </p:grpSpPr>
          <p:sp>
            <p:nvSpPr>
              <p:cNvPr id="111" name="正方形/長方形 110">
                <a:extLst>
                  <a:ext uri="{FF2B5EF4-FFF2-40B4-BE49-F238E27FC236}">
                    <a16:creationId xmlns:a16="http://schemas.microsoft.com/office/drawing/2014/main" id="{2917060D-A1E7-4245-936A-980B05D2B22A}"/>
                  </a:ext>
                </a:extLst>
              </p:cNvPr>
              <p:cNvSpPr/>
              <p:nvPr/>
            </p:nvSpPr>
            <p:spPr>
              <a:xfrm>
                <a:off x="3924232" y="3354859"/>
                <a:ext cx="4115100" cy="2345748"/>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a:latin typeface="Ricty" panose="020B0509020203020207" pitchFamily="49" charset="-128"/>
                  <a:ea typeface="Ricty" panose="020B0509020203020207" pitchFamily="49" charset="-128"/>
                  <a:cs typeface="Ricty" panose="020B0509020203020207" pitchFamily="49" charset="-128"/>
                </a:endParaRPr>
              </a:p>
            </p:txBody>
          </p:sp>
          <p:pic>
            <p:nvPicPr>
              <p:cNvPr id="112" name="図 111">
                <a:extLst>
                  <a:ext uri="{FF2B5EF4-FFF2-40B4-BE49-F238E27FC236}">
                    <a16:creationId xmlns:a16="http://schemas.microsoft.com/office/drawing/2014/main" id="{ADB46088-A3CD-E042-AD02-1AC5CDB1BE53}"/>
                  </a:ext>
                </a:extLst>
              </p:cNvPr>
              <p:cNvPicPr>
                <a:picLocks noChangeAspect="1"/>
              </p:cNvPicPr>
              <p:nvPr/>
            </p:nvPicPr>
            <p:blipFill>
              <a:blip r:embed="rId4"/>
              <a:srcRect/>
              <a:stretch/>
            </p:blipFill>
            <p:spPr>
              <a:xfrm>
                <a:off x="4016177" y="3422888"/>
                <a:ext cx="1482020" cy="2199454"/>
              </a:xfrm>
              <a:prstGeom prst="rect">
                <a:avLst/>
              </a:prstGeom>
            </p:spPr>
          </p:pic>
        </p:grpSp>
        <p:sp>
          <p:nvSpPr>
            <p:cNvPr id="101" name="円/楕円 100">
              <a:extLst>
                <a:ext uri="{FF2B5EF4-FFF2-40B4-BE49-F238E27FC236}">
                  <a16:creationId xmlns:a16="http://schemas.microsoft.com/office/drawing/2014/main" id="{98A45090-6E90-7A47-929B-6E364DE6E9B6}"/>
                </a:ext>
              </a:extLst>
            </p:cNvPr>
            <p:cNvSpPr/>
            <p:nvPr/>
          </p:nvSpPr>
          <p:spPr>
            <a:xfrm>
              <a:off x="9434420" y="3668969"/>
              <a:ext cx="949906" cy="565019"/>
            </a:xfrm>
            <a:prstGeom prst="ellipse">
              <a:avLst/>
            </a:prstGeom>
            <a:noFill/>
            <a:ln w="28575">
              <a:solidFill>
                <a:srgbClr val="D7225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b="1" dirty="0">
                  <a:solidFill>
                    <a:srgbClr val="D7225F"/>
                  </a:solidFill>
                  <a:latin typeface="Ricty" panose="020B0509020203020207" pitchFamily="49" charset="-128"/>
                  <a:ea typeface="Ricty" panose="020B0509020203020207" pitchFamily="49" charset="-128"/>
                  <a:cs typeface="Ricty" panose="020B0509020203020207" pitchFamily="49" charset="-128"/>
                </a:rPr>
                <a:t>Call</a:t>
              </a:r>
            </a:p>
            <a:p>
              <a:pPr algn="ctr"/>
              <a:r>
                <a:rPr kumimoji="1" lang="en-US" altLang="ja-JP" sz="1200" b="1" dirty="0">
                  <a:solidFill>
                    <a:srgbClr val="D7225F"/>
                  </a:solidFill>
                  <a:latin typeface="Ricty" panose="020B0509020203020207" pitchFamily="49" charset="-128"/>
                  <a:ea typeface="Ricty" panose="020B0509020203020207" pitchFamily="49" charset="-128"/>
                  <a:cs typeface="Ricty" panose="020B0509020203020207" pitchFamily="49" charset="-128"/>
                </a:rPr>
                <a:t>len(lst)</a:t>
              </a:r>
              <a:endParaRPr kumimoji="1" lang="ja-JP" altLang="en-US" sz="1200" b="1">
                <a:solidFill>
                  <a:srgbClr val="D7225F"/>
                </a:solidFill>
                <a:latin typeface="Ricty" panose="020B0509020203020207" pitchFamily="49" charset="-128"/>
                <a:ea typeface="Ricty" panose="020B0509020203020207" pitchFamily="49" charset="-128"/>
                <a:cs typeface="Ricty" panose="020B0509020203020207" pitchFamily="49" charset="-128"/>
              </a:endParaRPr>
            </a:p>
          </p:txBody>
        </p:sp>
        <p:sp>
          <p:nvSpPr>
            <p:cNvPr id="102" name="円/楕円 101">
              <a:extLst>
                <a:ext uri="{FF2B5EF4-FFF2-40B4-BE49-F238E27FC236}">
                  <a16:creationId xmlns:a16="http://schemas.microsoft.com/office/drawing/2014/main" id="{FCBC530A-CA8B-D744-AC2B-140D0D26FE37}"/>
                </a:ext>
              </a:extLst>
            </p:cNvPr>
            <p:cNvSpPr/>
            <p:nvPr/>
          </p:nvSpPr>
          <p:spPr>
            <a:xfrm>
              <a:off x="9434420" y="4456187"/>
              <a:ext cx="949906" cy="565019"/>
            </a:xfrm>
            <a:prstGeom prst="ellipse">
              <a:avLst/>
            </a:prstGeom>
            <a:noFill/>
            <a:ln w="28575">
              <a:solidFill>
                <a:srgbClr val="D7225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b="1" dirty="0">
                  <a:solidFill>
                    <a:srgbClr val="D7225F"/>
                  </a:solidFill>
                  <a:latin typeface="Ricty" panose="020B0509020203020207" pitchFamily="49" charset="-128"/>
                  <a:ea typeface="Ricty" panose="020B0509020203020207" pitchFamily="49" charset="-128"/>
                  <a:cs typeface="Ricty" panose="020B0509020203020207" pitchFamily="49" charset="-128"/>
                </a:rPr>
                <a:t>Name</a:t>
              </a:r>
            </a:p>
            <a:p>
              <a:pPr algn="ctr"/>
              <a:r>
                <a:rPr kumimoji="1" lang="en-US" altLang="ja-JP" sz="1200" b="1" dirty="0">
                  <a:solidFill>
                    <a:srgbClr val="D7225F"/>
                  </a:solidFill>
                  <a:latin typeface="Ricty" panose="020B0509020203020207" pitchFamily="49" charset="-128"/>
                  <a:ea typeface="Ricty" panose="020B0509020203020207" pitchFamily="49" charset="-128"/>
                  <a:cs typeface="Ricty" panose="020B0509020203020207" pitchFamily="49" charset="-128"/>
                </a:rPr>
                <a:t>len</a:t>
              </a:r>
              <a:endParaRPr kumimoji="1" lang="ja-JP" altLang="en-US" sz="1200" b="1">
                <a:solidFill>
                  <a:srgbClr val="D7225F"/>
                </a:solidFill>
                <a:latin typeface="Ricty" panose="020B0509020203020207" pitchFamily="49" charset="-128"/>
                <a:ea typeface="Ricty" panose="020B0509020203020207" pitchFamily="49" charset="-128"/>
                <a:cs typeface="Ricty" panose="020B0509020203020207" pitchFamily="49" charset="-128"/>
              </a:endParaRPr>
            </a:p>
          </p:txBody>
        </p:sp>
        <p:sp>
          <p:nvSpPr>
            <p:cNvPr id="103" name="円/楕円 102">
              <a:extLst>
                <a:ext uri="{FF2B5EF4-FFF2-40B4-BE49-F238E27FC236}">
                  <a16:creationId xmlns:a16="http://schemas.microsoft.com/office/drawing/2014/main" id="{773C715A-06CD-7147-83D7-5ACDC9D3A7B1}"/>
                </a:ext>
              </a:extLst>
            </p:cNvPr>
            <p:cNvSpPr/>
            <p:nvPr/>
          </p:nvSpPr>
          <p:spPr>
            <a:xfrm>
              <a:off x="9434420" y="5243405"/>
              <a:ext cx="949906" cy="565019"/>
            </a:xfrm>
            <a:prstGeom prst="ellipse">
              <a:avLst/>
            </a:prstGeom>
            <a:noFill/>
            <a:ln w="28575">
              <a:solidFill>
                <a:srgbClr val="D7225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b="1" dirty="0">
                  <a:solidFill>
                    <a:srgbClr val="D7225F"/>
                  </a:solidFill>
                  <a:latin typeface="Ricty" panose="020B0509020203020207" pitchFamily="49" charset="-128"/>
                  <a:ea typeface="Ricty" panose="020B0509020203020207" pitchFamily="49" charset="-128"/>
                  <a:cs typeface="Ricty" panose="020B0509020203020207" pitchFamily="49" charset="-128"/>
                </a:rPr>
                <a:t>Load</a:t>
              </a:r>
              <a:endParaRPr kumimoji="1" lang="ja-JP" altLang="en-US" sz="1200" b="1">
                <a:solidFill>
                  <a:srgbClr val="D7225F"/>
                </a:solidFill>
                <a:latin typeface="Ricty" panose="020B0509020203020207" pitchFamily="49" charset="-128"/>
                <a:ea typeface="Ricty" panose="020B0509020203020207" pitchFamily="49" charset="-128"/>
                <a:cs typeface="Ricty" panose="020B0509020203020207" pitchFamily="49" charset="-128"/>
              </a:endParaRPr>
            </a:p>
          </p:txBody>
        </p:sp>
        <p:sp>
          <p:nvSpPr>
            <p:cNvPr id="104" name="円/楕円 103">
              <a:extLst>
                <a:ext uri="{FF2B5EF4-FFF2-40B4-BE49-F238E27FC236}">
                  <a16:creationId xmlns:a16="http://schemas.microsoft.com/office/drawing/2014/main" id="{D07D8711-2977-B643-BF36-CF0389595F62}"/>
                </a:ext>
              </a:extLst>
            </p:cNvPr>
            <p:cNvSpPr/>
            <p:nvPr/>
          </p:nvSpPr>
          <p:spPr>
            <a:xfrm>
              <a:off x="10575344" y="4456187"/>
              <a:ext cx="949906" cy="565019"/>
            </a:xfrm>
            <a:prstGeom prst="ellipse">
              <a:avLst/>
            </a:prstGeom>
            <a:noFill/>
            <a:ln w="28575">
              <a:solidFill>
                <a:srgbClr val="D7225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b="1" dirty="0">
                  <a:solidFill>
                    <a:srgbClr val="D7225F"/>
                  </a:solidFill>
                  <a:latin typeface="Ricty" panose="020B0509020203020207" pitchFamily="49" charset="-128"/>
                  <a:ea typeface="Ricty" panose="020B0509020203020207" pitchFamily="49" charset="-128"/>
                  <a:cs typeface="Ricty" panose="020B0509020203020207" pitchFamily="49" charset="-128"/>
                </a:rPr>
                <a:t>Name</a:t>
              </a:r>
            </a:p>
            <a:p>
              <a:pPr algn="ctr"/>
              <a:r>
                <a:rPr kumimoji="1" lang="en-US" altLang="ja-JP" sz="1200" b="1" dirty="0">
                  <a:solidFill>
                    <a:srgbClr val="D7225F"/>
                  </a:solidFill>
                  <a:latin typeface="Ricty" panose="020B0509020203020207" pitchFamily="49" charset="-128"/>
                  <a:ea typeface="Ricty" panose="020B0509020203020207" pitchFamily="49" charset="-128"/>
                  <a:cs typeface="Ricty" panose="020B0509020203020207" pitchFamily="49" charset="-128"/>
                </a:rPr>
                <a:t>lst</a:t>
              </a:r>
              <a:endParaRPr kumimoji="1" lang="ja-JP" altLang="en-US" sz="1200" b="1">
                <a:solidFill>
                  <a:srgbClr val="D7225F"/>
                </a:solidFill>
                <a:latin typeface="Ricty" panose="020B0509020203020207" pitchFamily="49" charset="-128"/>
                <a:ea typeface="Ricty" panose="020B0509020203020207" pitchFamily="49" charset="-128"/>
                <a:cs typeface="Ricty" panose="020B0509020203020207" pitchFamily="49" charset="-128"/>
              </a:endParaRPr>
            </a:p>
          </p:txBody>
        </p:sp>
        <p:sp>
          <p:nvSpPr>
            <p:cNvPr id="105" name="円/楕円 104">
              <a:extLst>
                <a:ext uri="{FF2B5EF4-FFF2-40B4-BE49-F238E27FC236}">
                  <a16:creationId xmlns:a16="http://schemas.microsoft.com/office/drawing/2014/main" id="{9EA2B8F4-2CE4-4948-AABA-3EEE05DA9DA0}"/>
                </a:ext>
              </a:extLst>
            </p:cNvPr>
            <p:cNvSpPr/>
            <p:nvPr/>
          </p:nvSpPr>
          <p:spPr>
            <a:xfrm>
              <a:off x="10575344" y="5243405"/>
              <a:ext cx="949906" cy="565019"/>
            </a:xfrm>
            <a:prstGeom prst="ellipse">
              <a:avLst/>
            </a:prstGeom>
            <a:noFill/>
            <a:ln w="28575">
              <a:solidFill>
                <a:srgbClr val="D7225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b="1" dirty="0">
                  <a:solidFill>
                    <a:srgbClr val="D7225F"/>
                  </a:solidFill>
                  <a:latin typeface="Ricty" panose="020B0509020203020207" pitchFamily="49" charset="-128"/>
                  <a:ea typeface="Ricty" panose="020B0509020203020207" pitchFamily="49" charset="-128"/>
                  <a:cs typeface="Ricty" panose="020B0509020203020207" pitchFamily="49" charset="-128"/>
                </a:rPr>
                <a:t>Load</a:t>
              </a:r>
              <a:endParaRPr kumimoji="1" lang="ja-JP" altLang="en-US" sz="1200" b="1">
                <a:solidFill>
                  <a:srgbClr val="D7225F"/>
                </a:solidFill>
                <a:latin typeface="Ricty" panose="020B0509020203020207" pitchFamily="49" charset="-128"/>
                <a:ea typeface="Ricty" panose="020B0509020203020207" pitchFamily="49" charset="-128"/>
                <a:cs typeface="Ricty" panose="020B0509020203020207" pitchFamily="49" charset="-128"/>
              </a:endParaRPr>
            </a:p>
          </p:txBody>
        </p:sp>
        <p:cxnSp>
          <p:nvCxnSpPr>
            <p:cNvPr id="106" name="直線矢印コネクタ 105">
              <a:extLst>
                <a:ext uri="{FF2B5EF4-FFF2-40B4-BE49-F238E27FC236}">
                  <a16:creationId xmlns:a16="http://schemas.microsoft.com/office/drawing/2014/main" id="{5F63B35D-97AE-2943-B0F4-8F019EB90A50}"/>
                </a:ext>
              </a:extLst>
            </p:cNvPr>
            <p:cNvCxnSpPr>
              <a:stCxn id="101" idx="4"/>
              <a:endCxn id="102" idx="0"/>
            </p:cNvCxnSpPr>
            <p:nvPr/>
          </p:nvCxnSpPr>
          <p:spPr>
            <a:xfrm>
              <a:off x="9909373" y="4233988"/>
              <a:ext cx="0" cy="222199"/>
            </a:xfrm>
            <a:prstGeom prst="straightConnector1">
              <a:avLst/>
            </a:prstGeom>
            <a:ln w="28575">
              <a:solidFill>
                <a:srgbClr val="D7225F"/>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06">
              <a:extLst>
                <a:ext uri="{FF2B5EF4-FFF2-40B4-BE49-F238E27FC236}">
                  <a16:creationId xmlns:a16="http://schemas.microsoft.com/office/drawing/2014/main" id="{5415AF1C-8C62-9545-9114-8375746033B5}"/>
                </a:ext>
              </a:extLst>
            </p:cNvPr>
            <p:cNvCxnSpPr>
              <a:cxnSpLocks/>
              <a:stCxn id="102" idx="4"/>
              <a:endCxn id="103" idx="0"/>
            </p:cNvCxnSpPr>
            <p:nvPr/>
          </p:nvCxnSpPr>
          <p:spPr>
            <a:xfrm>
              <a:off x="9909373" y="5021206"/>
              <a:ext cx="0" cy="222199"/>
            </a:xfrm>
            <a:prstGeom prst="straightConnector1">
              <a:avLst/>
            </a:prstGeom>
            <a:ln w="28575">
              <a:solidFill>
                <a:srgbClr val="D7225F"/>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線矢印コネクタ 107">
              <a:extLst>
                <a:ext uri="{FF2B5EF4-FFF2-40B4-BE49-F238E27FC236}">
                  <a16:creationId xmlns:a16="http://schemas.microsoft.com/office/drawing/2014/main" id="{A19ED3A4-4BE8-5646-B636-8B925D4C0C7B}"/>
                </a:ext>
              </a:extLst>
            </p:cNvPr>
            <p:cNvCxnSpPr>
              <a:cxnSpLocks/>
              <a:stCxn id="101" idx="5"/>
              <a:endCxn id="104" idx="1"/>
            </p:cNvCxnSpPr>
            <p:nvPr/>
          </p:nvCxnSpPr>
          <p:spPr>
            <a:xfrm>
              <a:off x="10245215" y="4151243"/>
              <a:ext cx="469240" cy="387689"/>
            </a:xfrm>
            <a:prstGeom prst="straightConnector1">
              <a:avLst/>
            </a:prstGeom>
            <a:ln w="28575">
              <a:solidFill>
                <a:srgbClr val="D7225F"/>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線矢印コネクタ 108">
              <a:extLst>
                <a:ext uri="{FF2B5EF4-FFF2-40B4-BE49-F238E27FC236}">
                  <a16:creationId xmlns:a16="http://schemas.microsoft.com/office/drawing/2014/main" id="{E130B3EF-85B9-0148-8E8B-A560D1CE708F}"/>
                </a:ext>
              </a:extLst>
            </p:cNvPr>
            <p:cNvCxnSpPr>
              <a:cxnSpLocks/>
              <a:stCxn id="104" idx="4"/>
              <a:endCxn id="105" idx="0"/>
            </p:cNvCxnSpPr>
            <p:nvPr/>
          </p:nvCxnSpPr>
          <p:spPr>
            <a:xfrm>
              <a:off x="11050297" y="5021206"/>
              <a:ext cx="0" cy="222199"/>
            </a:xfrm>
            <a:prstGeom prst="straightConnector1">
              <a:avLst/>
            </a:prstGeom>
            <a:ln w="28575">
              <a:solidFill>
                <a:srgbClr val="D7225F"/>
              </a:solidFill>
              <a:tailEnd type="triangle"/>
            </a:ln>
          </p:spPr>
          <p:style>
            <a:lnRef idx="1">
              <a:schemeClr val="accent1"/>
            </a:lnRef>
            <a:fillRef idx="0">
              <a:schemeClr val="accent1"/>
            </a:fillRef>
            <a:effectRef idx="0">
              <a:schemeClr val="accent1"/>
            </a:effectRef>
            <a:fontRef idx="minor">
              <a:schemeClr val="tx1"/>
            </a:fontRef>
          </p:style>
        </p:cxnSp>
        <p:sp>
          <p:nvSpPr>
            <p:cNvPr id="110" name="円/楕円 109">
              <a:extLst>
                <a:ext uri="{FF2B5EF4-FFF2-40B4-BE49-F238E27FC236}">
                  <a16:creationId xmlns:a16="http://schemas.microsoft.com/office/drawing/2014/main" id="{A084C5DE-AF61-FD41-928F-626143EFDB65}"/>
                </a:ext>
              </a:extLst>
            </p:cNvPr>
            <p:cNvSpPr/>
            <p:nvPr/>
          </p:nvSpPr>
          <p:spPr>
            <a:xfrm>
              <a:off x="5534784" y="3668587"/>
              <a:ext cx="949906" cy="565019"/>
            </a:xfrm>
            <a:prstGeom prst="ellipse">
              <a:avLst/>
            </a:prstGeom>
            <a:noFill/>
            <a:ln w="28575">
              <a:solidFill>
                <a:srgbClr val="D7225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b="1" dirty="0">
                  <a:solidFill>
                    <a:srgbClr val="D7225F"/>
                  </a:solidFill>
                  <a:latin typeface="Ricty" panose="020B0509020203020207" pitchFamily="49" charset="-128"/>
                  <a:ea typeface="Ricty" panose="020B0509020203020207" pitchFamily="49" charset="-128"/>
                  <a:cs typeface="Ricty" panose="020B0509020203020207" pitchFamily="49" charset="-128"/>
                </a:rPr>
                <a:t>Constant</a:t>
              </a:r>
            </a:p>
            <a:p>
              <a:pPr algn="ctr"/>
              <a:r>
                <a:rPr kumimoji="1" lang="en-US" altLang="ja-JP" sz="1200" b="1" dirty="0">
                  <a:solidFill>
                    <a:srgbClr val="D7225F"/>
                  </a:solidFill>
                  <a:latin typeface="Ricty" panose="020B0509020203020207" pitchFamily="49" charset="-128"/>
                  <a:ea typeface="Ricty" panose="020B0509020203020207" pitchFamily="49" charset="-128"/>
                  <a:cs typeface="Ricty" panose="020B0509020203020207" pitchFamily="49" charset="-128"/>
                </a:rPr>
                <a:t>0</a:t>
              </a:r>
              <a:endParaRPr kumimoji="1" lang="ja-JP" altLang="en-US" sz="1200" b="1">
                <a:solidFill>
                  <a:srgbClr val="D7225F"/>
                </a:solidFill>
                <a:latin typeface="Ricty" panose="020B0509020203020207" pitchFamily="49" charset="-128"/>
                <a:ea typeface="Ricty" panose="020B0509020203020207" pitchFamily="49" charset="-128"/>
                <a:cs typeface="Ricty" panose="020B0509020203020207" pitchFamily="49" charset="-128"/>
              </a:endParaRPr>
            </a:p>
          </p:txBody>
        </p:sp>
      </p:grpSp>
    </p:spTree>
    <p:extLst>
      <p:ext uri="{BB962C8B-B14F-4D97-AF65-F5344CB8AC3E}">
        <p14:creationId xmlns:p14="http://schemas.microsoft.com/office/powerpoint/2010/main" val="37338661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C60042A-4181-CB4D-B230-064ED7D6A3F3}"/>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1" name="正方形/長方形 10">
            <a:extLst>
              <a:ext uri="{FF2B5EF4-FFF2-40B4-BE49-F238E27FC236}">
                <a16:creationId xmlns:a16="http://schemas.microsoft.com/office/drawing/2014/main" id="{82B1D5B2-F695-1243-8D88-FBF06DC3D34D}"/>
              </a:ext>
            </a:extLst>
          </p:cNvPr>
          <p:cNvSpPr/>
          <p:nvPr/>
        </p:nvSpPr>
        <p:spPr>
          <a:xfrm>
            <a:off x="0" y="3760392"/>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2" name="正方形/長方形 11">
            <a:extLst>
              <a:ext uri="{FF2B5EF4-FFF2-40B4-BE49-F238E27FC236}">
                <a16:creationId xmlns:a16="http://schemas.microsoft.com/office/drawing/2014/main" id="{B95F42B1-0FAE-6B43-88B2-334B0763399F}"/>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全体像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構文解析</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部分木抽出</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類似度計量</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構造同一化</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関数生成</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14" name="テキスト ボックス 34">
            <a:extLst>
              <a:ext uri="{FF2B5EF4-FFF2-40B4-BE49-F238E27FC236}">
                <a16:creationId xmlns:a16="http://schemas.microsoft.com/office/drawing/2014/main" id="{F9533F8D-59E7-6D48-9A57-FDEA5D6DE5EE}"/>
              </a:ext>
            </a:extLst>
          </p:cNvPr>
          <p:cNvSpPr txBox="1"/>
          <p:nvPr/>
        </p:nvSpPr>
        <p:spPr>
          <a:xfrm>
            <a:off x="8963" y="2000109"/>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E337C855-75EC-6E48-A3C5-5AC3CB504368}"/>
              </a:ext>
            </a:extLst>
          </p:cNvPr>
          <p:cNvSpPr>
            <a:spLocks noGrp="1"/>
          </p:cNvSpPr>
          <p:nvPr>
            <p:ph type="sldNum" sz="quarter" idx="4"/>
          </p:nvPr>
        </p:nvSpPr>
        <p:spPr/>
        <p:txBody>
          <a:bodyPr/>
          <a:lstStyle/>
          <a:p>
            <a:r>
              <a:rPr lang="en-US" dirty="0"/>
              <a:t>p.</a:t>
            </a:r>
            <a:fld id="{F8E28480-1C08-4458-AD97-0283E6FFD09D}" type="slidenum">
              <a:rPr lang="en-US" smtClean="0"/>
              <a:pPr/>
              <a:t>24</a:t>
            </a:fld>
            <a:endParaRPr lang="en-US" dirty="0"/>
          </a:p>
        </p:txBody>
      </p:sp>
      <p:sp>
        <p:nvSpPr>
          <p:cNvPr id="9" name="テキスト ボックス 8">
            <a:extLst>
              <a:ext uri="{FF2B5EF4-FFF2-40B4-BE49-F238E27FC236}">
                <a16:creationId xmlns:a16="http://schemas.microsoft.com/office/drawing/2014/main" id="{16197C1E-2B00-2340-B070-5A6C38B803DD}"/>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編集距離を用いた部分木間の類似度計量機能</a:t>
            </a:r>
          </a:p>
        </p:txBody>
      </p:sp>
      <p:sp>
        <p:nvSpPr>
          <p:cNvPr id="13" name="タイトル 1">
            <a:extLst>
              <a:ext uri="{FF2B5EF4-FFF2-40B4-BE49-F238E27FC236}">
                <a16:creationId xmlns:a16="http://schemas.microsoft.com/office/drawing/2014/main" id="{D60FCA53-4100-7E40-A2C1-F2CF9B169A66}"/>
              </a:ext>
            </a:extLst>
          </p:cNvPr>
          <p:cNvSpPr txBox="1">
            <a:spLocks/>
          </p:cNvSpPr>
          <p:nvPr/>
        </p:nvSpPr>
        <p:spPr>
          <a:xfrm>
            <a:off x="2008087" y="867909"/>
            <a:ext cx="10183912" cy="2161459"/>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lvl="1">
              <a:lnSpc>
                <a:spcPct val="150000"/>
              </a:lnSpc>
            </a:pP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編集距離による類似度計量</a:t>
            </a:r>
          </a:p>
          <a:p>
            <a:pPr marL="1257300" lvl="2" indent="-342900">
              <a:lnSpc>
                <a:spcPct val="150000"/>
              </a:lnSpc>
              <a:buFontTx/>
              <a:buChar char="-"/>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根・ラベル付きの順序木を対象に，</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marL="1254125" lvl="2">
              <a:lnSpc>
                <a:spcPct val="150000"/>
              </a:lnSpc>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必要なノードの</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挿入</a:t>
            </a:r>
            <a:r>
              <a:rPr lang="ja-JP" altLang="en-US" sz="2000" b="1">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削除</a:t>
            </a:r>
            <a:r>
              <a:rPr lang="ja-JP" altLang="en-US" sz="2000" b="1">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更新</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の最小回数を</a:t>
            </a:r>
            <a:r>
              <a:rPr lang="ja-JP" altLang="en-US" sz="2000" b="1">
                <a:solidFill>
                  <a:srgbClr val="88F906"/>
                </a:solidFill>
                <a:latin typeface="Ricty" panose="020B0509020203020207" pitchFamily="49" charset="-128"/>
                <a:ea typeface="Ricty" panose="020B0509020203020207" pitchFamily="49" charset="-128"/>
                <a:cs typeface="Ricty" panose="020B0509020203020207" pitchFamily="49" charset="-128"/>
                <a:sym typeface="Georgia"/>
              </a:rPr>
              <a:t>編集距離</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として定義する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marL="1257300" lvl="2" indent="-342900">
              <a:lnSpc>
                <a:spcPct val="150000"/>
              </a:lnSpc>
              <a:buFontTx/>
              <a:buChar char="-"/>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Zhang</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と</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Shasha</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による</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Ο(n</a:t>
            </a:r>
            <a:r>
              <a:rPr lang="en-US" altLang="ja-JP" sz="2000" baseline="30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4</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時間アルゴリズム</a:t>
            </a:r>
            <a:r>
              <a:rPr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[4]</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を使用</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67" name="タイトル 1">
            <a:extLst>
              <a:ext uri="{FF2B5EF4-FFF2-40B4-BE49-F238E27FC236}">
                <a16:creationId xmlns:a16="http://schemas.microsoft.com/office/drawing/2014/main" id="{0FBC015D-9C0F-4245-9F7D-58CA1800BC09}"/>
              </a:ext>
            </a:extLst>
          </p:cNvPr>
          <p:cNvSpPr txBox="1">
            <a:spLocks/>
          </p:cNvSpPr>
          <p:nvPr/>
        </p:nvSpPr>
        <p:spPr>
          <a:xfrm>
            <a:off x="2313763" y="2951185"/>
            <a:ext cx="1520039" cy="399005"/>
          </a:xfrm>
          <a:prstGeom prst="rect">
            <a:avLst/>
          </a:prstGeom>
        </p:spPr>
        <p:txBody>
          <a:bodyPr lIns="109728" tIns="109728" rIns="109728" bIns="91440" anchor="ctr">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algn="ctr" defTabSz="457200">
              <a:lnSpc>
                <a:spcPct val="150000"/>
              </a:lnSpc>
              <a:spcBef>
                <a:spcPts val="0"/>
              </a:spcBef>
              <a:defRPr/>
            </a:pPr>
            <a:r>
              <a:rPr kumimoji="0" lang="en-US" altLang="ja-JP" sz="140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print(lst[</a:t>
            </a:r>
            <a:r>
              <a:rPr kumimoji="0" lang="en-US" altLang="ja-JP" sz="1400" i="0" u="none" strike="noStrike" kern="1200" cap="none" spc="0" normalizeH="0" baseline="0" noProof="0" dirty="0">
                <a:ln>
                  <a:noFill/>
                </a:ln>
                <a:solidFill>
                  <a:srgbClr val="D7225F"/>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0</a:t>
            </a:r>
            <a:r>
              <a:rPr kumimoji="0" lang="en-US" altLang="ja-JP" sz="140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a:t>
            </a:r>
          </a:p>
        </p:txBody>
      </p:sp>
      <p:sp>
        <p:nvSpPr>
          <p:cNvPr id="69" name="タイトル 1">
            <a:extLst>
              <a:ext uri="{FF2B5EF4-FFF2-40B4-BE49-F238E27FC236}">
                <a16:creationId xmlns:a16="http://schemas.microsoft.com/office/drawing/2014/main" id="{DE55EDB0-3B40-2244-84F2-7012791F89B2}"/>
              </a:ext>
            </a:extLst>
          </p:cNvPr>
          <p:cNvSpPr txBox="1">
            <a:spLocks/>
          </p:cNvSpPr>
          <p:nvPr/>
        </p:nvSpPr>
        <p:spPr>
          <a:xfrm>
            <a:off x="10124248" y="2945824"/>
            <a:ext cx="2004108" cy="399005"/>
          </a:xfrm>
          <a:prstGeom prst="rect">
            <a:avLst/>
          </a:prstGeom>
        </p:spPr>
        <p:txBody>
          <a:bodyPr lIns="109728" tIns="109728" rIns="109728" bIns="91440" anchor="ctr">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algn="ctr" defTabSz="457200">
              <a:lnSpc>
                <a:spcPct val="150000"/>
              </a:lnSpc>
              <a:spcBef>
                <a:spcPts val="0"/>
              </a:spcBef>
              <a:defRPr/>
            </a:pPr>
            <a:r>
              <a:rPr kumimoji="0" lang="en-US" altLang="ja-JP" sz="140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print(lst</a:t>
            </a:r>
            <a:r>
              <a:rPr lang="en-US" altLang="ja-JP" sz="1400" cap="none" spc="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a:t>
            </a:r>
            <a:r>
              <a:rPr kumimoji="0" lang="en-US" altLang="ja-JP" sz="1400" i="0" u="none" strike="noStrike" kern="1200" cap="none" spc="0" normalizeH="0" baseline="0" noProof="0" dirty="0">
                <a:ln>
                  <a:noFill/>
                </a:ln>
                <a:solidFill>
                  <a:srgbClr val="D7225F"/>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len(lst)</a:t>
            </a:r>
            <a:r>
              <a:rPr kumimoji="0" lang="en-US" altLang="ja-JP" sz="140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a:t>
            </a:r>
          </a:p>
        </p:txBody>
      </p:sp>
      <p:sp>
        <p:nvSpPr>
          <p:cNvPr id="72" name="タイトル 1">
            <a:extLst>
              <a:ext uri="{FF2B5EF4-FFF2-40B4-BE49-F238E27FC236}">
                <a16:creationId xmlns:a16="http://schemas.microsoft.com/office/drawing/2014/main" id="{42A2950D-D3BC-8C40-BC75-61BC008F42D6}"/>
              </a:ext>
            </a:extLst>
          </p:cNvPr>
          <p:cNvSpPr txBox="1">
            <a:spLocks/>
          </p:cNvSpPr>
          <p:nvPr/>
        </p:nvSpPr>
        <p:spPr>
          <a:xfrm>
            <a:off x="3147852" y="5448012"/>
            <a:ext cx="1520039" cy="763657"/>
          </a:xfrm>
          <a:prstGeom prst="rect">
            <a:avLst/>
          </a:prstGeom>
        </p:spPr>
        <p:txBody>
          <a:bodyPr lIns="109728" tIns="109728" rIns="109728" bIns="91440" anchor="ctr">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algn="ctr" defTabSz="457200">
              <a:lnSpc>
                <a:spcPct val="100000"/>
              </a:lnSpc>
              <a:spcBef>
                <a:spcPts val="0"/>
              </a:spcBef>
              <a:defRPr/>
            </a:pPr>
            <a:r>
              <a:rPr kumimoji="0" lang="en-US" altLang="ja-JP" sz="1400" b="0" i="0" u="none" strike="noStrike" kern="1200" cap="none" spc="0" normalizeH="0" baseline="0" noProof="0" dirty="0">
                <a:ln>
                  <a:noFill/>
                </a:ln>
                <a:solidFill>
                  <a:schemeClr val="bg1"/>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STEP 1</a:t>
            </a:r>
          </a:p>
          <a:p>
            <a:pPr algn="ctr" defTabSz="457200">
              <a:lnSpc>
                <a:spcPct val="100000"/>
              </a:lnSpc>
              <a:spcBef>
                <a:spcPts val="0"/>
              </a:spcBef>
              <a:defRPr/>
            </a:pPr>
            <a:r>
              <a:rPr lang="ja-JP" altLang="en-US" sz="1400" cap="none" spc="0">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更新</a:t>
            </a:r>
            <a:endParaRPr kumimoji="0" lang="en-US" altLang="ja-JP" sz="1400" i="0" u="none" strike="noStrike" kern="1200" cap="none" spc="0" normalizeH="0" baseline="0" noProof="0" dirty="0">
              <a:ln>
                <a:noFill/>
              </a:ln>
              <a:solidFill>
                <a:srgbClr val="D7225F"/>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76" name="テキスト ボックス 75">
            <a:extLst>
              <a:ext uri="{FF2B5EF4-FFF2-40B4-BE49-F238E27FC236}">
                <a16:creationId xmlns:a16="http://schemas.microsoft.com/office/drawing/2014/main" id="{3FE5699B-3A4B-4640-8761-E3FE0BE49951}"/>
              </a:ext>
            </a:extLst>
          </p:cNvPr>
          <p:cNvSpPr txBox="1"/>
          <p:nvPr/>
        </p:nvSpPr>
        <p:spPr>
          <a:xfrm>
            <a:off x="5857336" y="6540881"/>
            <a:ext cx="6334665" cy="338554"/>
          </a:xfrm>
          <a:prstGeom prst="rect">
            <a:avLst/>
          </a:prstGeom>
          <a:noFill/>
        </p:spPr>
        <p:txBody>
          <a:bodyPr wrap="square">
            <a:spAutoFit/>
          </a:bodyPr>
          <a:lstStyle/>
          <a:p>
            <a:r>
              <a:rPr lang="en" altLang="ja-JP" sz="800" dirty="0">
                <a:solidFill>
                  <a:srgbClr val="D0D0D0"/>
                </a:solidFill>
                <a:effectLst/>
                <a:latin typeface="Ricty" panose="020B0509020203020207" pitchFamily="49" charset="-128"/>
                <a:ea typeface="Ricty" panose="020B0509020203020207" pitchFamily="49" charset="-128"/>
                <a:cs typeface="Ricty" panose="020B0509020203020207" pitchFamily="49" charset="-128"/>
              </a:rPr>
              <a:t>[4] Kaizhong zhang, Dennis Shasha, "SIMPLE FAST ALGORITHMS FOR THE EDITING DISTANCE BETWEEN TREES AND RELATED PROBLEMS", </a:t>
            </a:r>
          </a:p>
          <a:p>
            <a:r>
              <a:rPr lang="en" altLang="ja-JP" sz="8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lang="en" altLang="ja-JP" sz="800" dirty="0">
                <a:solidFill>
                  <a:srgbClr val="D0D0D0"/>
                </a:solidFill>
                <a:effectLst/>
                <a:latin typeface="Ricty" panose="020B0509020203020207" pitchFamily="49" charset="-128"/>
                <a:ea typeface="Ricty" panose="020B0509020203020207" pitchFamily="49" charset="-128"/>
                <a:cs typeface="Ricty" panose="020B0509020203020207" pitchFamily="49" charset="-128"/>
              </a:rPr>
              <a:t>In SIAM Journal of computing, 18(6), pp. 1245-1262, 1989. </a:t>
            </a:r>
          </a:p>
        </p:txBody>
      </p:sp>
      <p:sp>
        <p:nvSpPr>
          <p:cNvPr id="79" name="正方形/長方形 78">
            <a:extLst>
              <a:ext uri="{FF2B5EF4-FFF2-40B4-BE49-F238E27FC236}">
                <a16:creationId xmlns:a16="http://schemas.microsoft.com/office/drawing/2014/main" id="{C8D51841-C923-F247-91FE-1329BF96C5CF}"/>
              </a:ext>
            </a:extLst>
          </p:cNvPr>
          <p:cNvSpPr/>
          <p:nvPr/>
        </p:nvSpPr>
        <p:spPr>
          <a:xfrm>
            <a:off x="3946799" y="3358582"/>
            <a:ext cx="1520039" cy="2150838"/>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a:latin typeface="Ricty" panose="020B0509020203020207" pitchFamily="49" charset="-128"/>
              <a:ea typeface="Ricty" panose="020B0509020203020207" pitchFamily="49" charset="-128"/>
              <a:cs typeface="Ricty" panose="020B0509020203020207" pitchFamily="49" charset="-128"/>
            </a:endParaRPr>
          </a:p>
        </p:txBody>
      </p:sp>
      <p:grpSp>
        <p:nvGrpSpPr>
          <p:cNvPr id="82" name="グループ化 81">
            <a:extLst>
              <a:ext uri="{FF2B5EF4-FFF2-40B4-BE49-F238E27FC236}">
                <a16:creationId xmlns:a16="http://schemas.microsoft.com/office/drawing/2014/main" id="{808AD566-73E0-5A46-ABFB-B44572D570A5}"/>
              </a:ext>
            </a:extLst>
          </p:cNvPr>
          <p:cNvGrpSpPr/>
          <p:nvPr/>
        </p:nvGrpSpPr>
        <p:grpSpPr>
          <a:xfrm>
            <a:off x="2313763" y="3358584"/>
            <a:ext cx="1520039" cy="2150838"/>
            <a:chOff x="3924232" y="3354859"/>
            <a:chExt cx="1527545" cy="2161459"/>
          </a:xfrm>
        </p:grpSpPr>
        <p:sp>
          <p:nvSpPr>
            <p:cNvPr id="83" name="正方形/長方形 82">
              <a:extLst>
                <a:ext uri="{FF2B5EF4-FFF2-40B4-BE49-F238E27FC236}">
                  <a16:creationId xmlns:a16="http://schemas.microsoft.com/office/drawing/2014/main" id="{7742787A-3036-6645-919E-3FD6538340DB}"/>
                </a:ext>
              </a:extLst>
            </p:cNvPr>
            <p:cNvSpPr/>
            <p:nvPr/>
          </p:nvSpPr>
          <p:spPr>
            <a:xfrm>
              <a:off x="3924232" y="3354859"/>
              <a:ext cx="1527545" cy="2161459"/>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a:latin typeface="Ricty" panose="020B0509020203020207" pitchFamily="49" charset="-128"/>
                <a:ea typeface="Ricty" panose="020B0509020203020207" pitchFamily="49" charset="-128"/>
                <a:cs typeface="Ricty" panose="020B0509020203020207" pitchFamily="49" charset="-128"/>
              </a:endParaRPr>
            </a:p>
          </p:txBody>
        </p:sp>
        <p:pic>
          <p:nvPicPr>
            <p:cNvPr id="84" name="図 83">
              <a:extLst>
                <a:ext uri="{FF2B5EF4-FFF2-40B4-BE49-F238E27FC236}">
                  <a16:creationId xmlns:a16="http://schemas.microsoft.com/office/drawing/2014/main" id="{97D47139-6563-EC4B-AF7D-316766E0F5F5}"/>
                </a:ext>
              </a:extLst>
            </p:cNvPr>
            <p:cNvPicPr>
              <a:picLocks noChangeAspect="1"/>
            </p:cNvPicPr>
            <p:nvPr/>
          </p:nvPicPr>
          <p:blipFill>
            <a:blip r:embed="rId3"/>
            <a:srcRect/>
            <a:stretch/>
          </p:blipFill>
          <p:spPr>
            <a:xfrm>
              <a:off x="4016177" y="3446924"/>
              <a:ext cx="1349748" cy="1594613"/>
            </a:xfrm>
            <a:prstGeom prst="rect">
              <a:avLst/>
            </a:prstGeom>
          </p:spPr>
        </p:pic>
      </p:grpSp>
      <p:sp>
        <p:nvSpPr>
          <p:cNvPr id="86" name="正方形/長方形 85">
            <a:extLst>
              <a:ext uri="{FF2B5EF4-FFF2-40B4-BE49-F238E27FC236}">
                <a16:creationId xmlns:a16="http://schemas.microsoft.com/office/drawing/2014/main" id="{0DB3C18C-2C59-D14D-8CDF-68EFAC7184C0}"/>
              </a:ext>
            </a:extLst>
          </p:cNvPr>
          <p:cNvSpPr/>
          <p:nvPr/>
        </p:nvSpPr>
        <p:spPr>
          <a:xfrm>
            <a:off x="5556987" y="3369202"/>
            <a:ext cx="1520039" cy="2150838"/>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a:latin typeface="Ricty" panose="020B0509020203020207" pitchFamily="49" charset="-128"/>
              <a:ea typeface="Ricty" panose="020B0509020203020207" pitchFamily="49" charset="-128"/>
              <a:cs typeface="Ricty" panose="020B0509020203020207" pitchFamily="49" charset="-128"/>
            </a:endParaRPr>
          </a:p>
        </p:txBody>
      </p:sp>
      <p:sp>
        <p:nvSpPr>
          <p:cNvPr id="89" name="正方形/長方形 88">
            <a:extLst>
              <a:ext uri="{FF2B5EF4-FFF2-40B4-BE49-F238E27FC236}">
                <a16:creationId xmlns:a16="http://schemas.microsoft.com/office/drawing/2014/main" id="{1985DAD4-1854-9D4B-AAB0-1583078885F3}"/>
              </a:ext>
            </a:extLst>
          </p:cNvPr>
          <p:cNvSpPr/>
          <p:nvPr/>
        </p:nvSpPr>
        <p:spPr>
          <a:xfrm>
            <a:off x="7166758" y="3368959"/>
            <a:ext cx="1520039" cy="2150838"/>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a:latin typeface="Ricty" panose="020B0509020203020207" pitchFamily="49" charset="-128"/>
              <a:ea typeface="Ricty" panose="020B0509020203020207" pitchFamily="49" charset="-128"/>
              <a:cs typeface="Ricty" panose="020B0509020203020207" pitchFamily="49" charset="-128"/>
            </a:endParaRPr>
          </a:p>
        </p:txBody>
      </p:sp>
      <p:sp>
        <p:nvSpPr>
          <p:cNvPr id="92" name="正方形/長方形 91">
            <a:extLst>
              <a:ext uri="{FF2B5EF4-FFF2-40B4-BE49-F238E27FC236}">
                <a16:creationId xmlns:a16="http://schemas.microsoft.com/office/drawing/2014/main" id="{168A2A6D-BBDD-1049-9CF4-492512A86E17}"/>
              </a:ext>
            </a:extLst>
          </p:cNvPr>
          <p:cNvSpPr/>
          <p:nvPr/>
        </p:nvSpPr>
        <p:spPr>
          <a:xfrm>
            <a:off x="8775991" y="3368959"/>
            <a:ext cx="1520039" cy="2150838"/>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a:latin typeface="Ricty" panose="020B0509020203020207" pitchFamily="49" charset="-128"/>
              <a:ea typeface="Ricty" panose="020B0509020203020207" pitchFamily="49" charset="-128"/>
              <a:cs typeface="Ricty" panose="020B0509020203020207" pitchFamily="49" charset="-128"/>
            </a:endParaRPr>
          </a:p>
        </p:txBody>
      </p:sp>
      <p:cxnSp>
        <p:nvCxnSpPr>
          <p:cNvPr id="64" name="直線矢印コネクタ 63">
            <a:extLst>
              <a:ext uri="{FF2B5EF4-FFF2-40B4-BE49-F238E27FC236}">
                <a16:creationId xmlns:a16="http://schemas.microsoft.com/office/drawing/2014/main" id="{7A12B476-7256-5048-BE81-1CA82351D509}"/>
              </a:ext>
            </a:extLst>
          </p:cNvPr>
          <p:cNvCxnSpPr>
            <a:cxnSpLocks/>
            <a:endCxn id="95" idx="1"/>
          </p:cNvCxnSpPr>
          <p:nvPr/>
        </p:nvCxnSpPr>
        <p:spPr>
          <a:xfrm flipV="1">
            <a:off x="3817218" y="4433181"/>
            <a:ext cx="6549065" cy="3049"/>
          </a:xfrm>
          <a:prstGeom prst="straightConnector1">
            <a:avLst/>
          </a:prstGeom>
          <a:ln w="76200">
            <a:solidFill>
              <a:srgbClr val="545D65"/>
            </a:solidFill>
            <a:tailEnd type="triangle"/>
          </a:ln>
        </p:spPr>
        <p:style>
          <a:lnRef idx="1">
            <a:schemeClr val="accent1"/>
          </a:lnRef>
          <a:fillRef idx="0">
            <a:schemeClr val="accent1"/>
          </a:fillRef>
          <a:effectRef idx="0">
            <a:schemeClr val="accent1"/>
          </a:effectRef>
          <a:fontRef idx="minor">
            <a:schemeClr val="tx1"/>
          </a:fontRef>
        </p:style>
      </p:cxnSp>
      <p:grpSp>
        <p:nvGrpSpPr>
          <p:cNvPr id="94" name="グループ化 93">
            <a:extLst>
              <a:ext uri="{FF2B5EF4-FFF2-40B4-BE49-F238E27FC236}">
                <a16:creationId xmlns:a16="http://schemas.microsoft.com/office/drawing/2014/main" id="{09640E1D-7467-B542-BEE9-507F18FDEA0A}"/>
              </a:ext>
            </a:extLst>
          </p:cNvPr>
          <p:cNvGrpSpPr/>
          <p:nvPr/>
        </p:nvGrpSpPr>
        <p:grpSpPr>
          <a:xfrm>
            <a:off x="10366283" y="3358581"/>
            <a:ext cx="1520039" cy="2149200"/>
            <a:chOff x="3924232" y="3354859"/>
            <a:chExt cx="1527545" cy="2161459"/>
          </a:xfrm>
        </p:grpSpPr>
        <p:sp>
          <p:nvSpPr>
            <p:cNvPr id="95" name="正方形/長方形 94">
              <a:extLst>
                <a:ext uri="{FF2B5EF4-FFF2-40B4-BE49-F238E27FC236}">
                  <a16:creationId xmlns:a16="http://schemas.microsoft.com/office/drawing/2014/main" id="{D0E992D4-67D2-D441-8498-BF6461D179DD}"/>
                </a:ext>
              </a:extLst>
            </p:cNvPr>
            <p:cNvSpPr/>
            <p:nvPr/>
          </p:nvSpPr>
          <p:spPr>
            <a:xfrm>
              <a:off x="3924232" y="3354859"/>
              <a:ext cx="1527545" cy="2161459"/>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a:latin typeface="Ricty" panose="020B0509020203020207" pitchFamily="49" charset="-128"/>
                <a:ea typeface="Ricty" panose="020B0509020203020207" pitchFamily="49" charset="-128"/>
                <a:cs typeface="Ricty" panose="020B0509020203020207" pitchFamily="49" charset="-128"/>
              </a:endParaRPr>
            </a:p>
          </p:txBody>
        </p:sp>
        <p:pic>
          <p:nvPicPr>
            <p:cNvPr id="96" name="図 95">
              <a:extLst>
                <a:ext uri="{FF2B5EF4-FFF2-40B4-BE49-F238E27FC236}">
                  <a16:creationId xmlns:a16="http://schemas.microsoft.com/office/drawing/2014/main" id="{3AC6EFE3-8E8F-AE40-B946-69C8DA14C670}"/>
                </a:ext>
              </a:extLst>
            </p:cNvPr>
            <p:cNvPicPr>
              <a:picLocks noChangeAspect="1"/>
            </p:cNvPicPr>
            <p:nvPr/>
          </p:nvPicPr>
          <p:blipFill>
            <a:blip r:embed="rId4"/>
            <a:srcRect/>
            <a:stretch/>
          </p:blipFill>
          <p:spPr>
            <a:xfrm>
              <a:off x="4016691" y="3444688"/>
              <a:ext cx="1348719" cy="2003148"/>
            </a:xfrm>
            <a:prstGeom prst="rect">
              <a:avLst/>
            </a:prstGeom>
          </p:spPr>
        </p:pic>
      </p:grpSp>
      <p:pic>
        <p:nvPicPr>
          <p:cNvPr id="80" name="図 79">
            <a:extLst>
              <a:ext uri="{FF2B5EF4-FFF2-40B4-BE49-F238E27FC236}">
                <a16:creationId xmlns:a16="http://schemas.microsoft.com/office/drawing/2014/main" id="{FCFA53B7-0940-2542-9B2A-97EBC05D2194}"/>
              </a:ext>
            </a:extLst>
          </p:cNvPr>
          <p:cNvPicPr>
            <a:picLocks noChangeAspect="1"/>
          </p:cNvPicPr>
          <p:nvPr/>
        </p:nvPicPr>
        <p:blipFill>
          <a:blip r:embed="rId5"/>
          <a:srcRect/>
          <a:stretch/>
        </p:blipFill>
        <p:spPr>
          <a:xfrm>
            <a:off x="4038292" y="3447969"/>
            <a:ext cx="1343115" cy="1993306"/>
          </a:xfrm>
          <a:prstGeom prst="rect">
            <a:avLst/>
          </a:prstGeom>
        </p:spPr>
      </p:pic>
      <p:pic>
        <p:nvPicPr>
          <p:cNvPr id="87" name="図 86">
            <a:extLst>
              <a:ext uri="{FF2B5EF4-FFF2-40B4-BE49-F238E27FC236}">
                <a16:creationId xmlns:a16="http://schemas.microsoft.com/office/drawing/2014/main" id="{7BB677D9-B51F-CD4C-B5A8-F06B76F7D5B4}"/>
              </a:ext>
            </a:extLst>
          </p:cNvPr>
          <p:cNvPicPr>
            <a:picLocks noChangeAspect="1"/>
          </p:cNvPicPr>
          <p:nvPr/>
        </p:nvPicPr>
        <p:blipFill>
          <a:blip r:embed="rId6"/>
          <a:srcRect/>
          <a:stretch/>
        </p:blipFill>
        <p:spPr>
          <a:xfrm>
            <a:off x="5648480" y="3458590"/>
            <a:ext cx="1343115" cy="1993305"/>
          </a:xfrm>
          <a:prstGeom prst="rect">
            <a:avLst/>
          </a:prstGeom>
        </p:spPr>
      </p:pic>
      <p:pic>
        <p:nvPicPr>
          <p:cNvPr id="90" name="図 89">
            <a:extLst>
              <a:ext uri="{FF2B5EF4-FFF2-40B4-BE49-F238E27FC236}">
                <a16:creationId xmlns:a16="http://schemas.microsoft.com/office/drawing/2014/main" id="{09406422-4CB2-1247-98C0-C0685072D661}"/>
              </a:ext>
            </a:extLst>
          </p:cNvPr>
          <p:cNvPicPr>
            <a:picLocks noChangeAspect="1"/>
          </p:cNvPicPr>
          <p:nvPr/>
        </p:nvPicPr>
        <p:blipFill>
          <a:blip r:embed="rId7"/>
          <a:srcRect/>
          <a:stretch/>
        </p:blipFill>
        <p:spPr>
          <a:xfrm>
            <a:off x="7258251" y="3458347"/>
            <a:ext cx="1343115" cy="1993305"/>
          </a:xfrm>
          <a:prstGeom prst="rect">
            <a:avLst/>
          </a:prstGeom>
        </p:spPr>
      </p:pic>
      <p:pic>
        <p:nvPicPr>
          <p:cNvPr id="93" name="図 92">
            <a:extLst>
              <a:ext uri="{FF2B5EF4-FFF2-40B4-BE49-F238E27FC236}">
                <a16:creationId xmlns:a16="http://schemas.microsoft.com/office/drawing/2014/main" id="{F78F66B0-1767-0C41-8A36-B83A27F3858D}"/>
              </a:ext>
            </a:extLst>
          </p:cNvPr>
          <p:cNvPicPr>
            <a:picLocks noChangeAspect="1"/>
          </p:cNvPicPr>
          <p:nvPr/>
        </p:nvPicPr>
        <p:blipFill>
          <a:blip r:embed="rId8"/>
          <a:srcRect/>
          <a:stretch/>
        </p:blipFill>
        <p:spPr>
          <a:xfrm>
            <a:off x="8867484" y="3458347"/>
            <a:ext cx="1343115" cy="1993305"/>
          </a:xfrm>
          <a:prstGeom prst="rect">
            <a:avLst/>
          </a:prstGeom>
        </p:spPr>
      </p:pic>
      <p:sp>
        <p:nvSpPr>
          <p:cNvPr id="29" name="タイトル 1">
            <a:extLst>
              <a:ext uri="{FF2B5EF4-FFF2-40B4-BE49-F238E27FC236}">
                <a16:creationId xmlns:a16="http://schemas.microsoft.com/office/drawing/2014/main" id="{828F26A5-B5AF-AA4E-94F9-81106C7D7073}"/>
              </a:ext>
            </a:extLst>
          </p:cNvPr>
          <p:cNvSpPr txBox="1">
            <a:spLocks/>
          </p:cNvSpPr>
          <p:nvPr/>
        </p:nvSpPr>
        <p:spPr>
          <a:xfrm>
            <a:off x="4757085" y="5442451"/>
            <a:ext cx="1520039" cy="763657"/>
          </a:xfrm>
          <a:prstGeom prst="rect">
            <a:avLst/>
          </a:prstGeom>
        </p:spPr>
        <p:txBody>
          <a:bodyPr lIns="109728" tIns="109728" rIns="109728" bIns="91440" anchor="ctr">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algn="ctr" defTabSz="457200">
              <a:lnSpc>
                <a:spcPct val="100000"/>
              </a:lnSpc>
              <a:spcBef>
                <a:spcPts val="0"/>
              </a:spcBef>
              <a:defRPr/>
            </a:pPr>
            <a:r>
              <a:rPr kumimoji="0" lang="en-US" altLang="ja-JP" sz="1400" b="0" i="0" u="none" strike="noStrike" kern="1200" cap="none" spc="0" normalizeH="0" baseline="0" noProof="0" dirty="0">
                <a:ln>
                  <a:noFill/>
                </a:ln>
                <a:solidFill>
                  <a:schemeClr val="bg1"/>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STEP 2</a:t>
            </a:r>
          </a:p>
          <a:p>
            <a:pPr algn="ctr" defTabSz="457200">
              <a:lnSpc>
                <a:spcPct val="100000"/>
              </a:lnSpc>
              <a:spcBef>
                <a:spcPts val="0"/>
              </a:spcBef>
              <a:defRPr/>
            </a:pPr>
            <a:r>
              <a:rPr kumimoji="0" lang="ja-JP" altLang="en-US" sz="1400" i="0" u="none" strike="noStrike" kern="1200" cap="none" spc="0" normalizeH="0" baseline="0" noProof="0">
                <a:ln>
                  <a:noFill/>
                </a:ln>
                <a:solidFill>
                  <a:srgbClr val="D7225F"/>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追加</a:t>
            </a:r>
            <a:endParaRPr kumimoji="0" lang="en-US" altLang="ja-JP" sz="1400" i="0" u="none" strike="noStrike" kern="1200" cap="none" spc="0" normalizeH="0" baseline="0" noProof="0" dirty="0">
              <a:ln>
                <a:noFill/>
              </a:ln>
              <a:solidFill>
                <a:srgbClr val="D7225F"/>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30" name="タイトル 1">
            <a:extLst>
              <a:ext uri="{FF2B5EF4-FFF2-40B4-BE49-F238E27FC236}">
                <a16:creationId xmlns:a16="http://schemas.microsoft.com/office/drawing/2014/main" id="{4AD2994F-3650-EC4B-8450-6B6746CF84CF}"/>
              </a:ext>
            </a:extLst>
          </p:cNvPr>
          <p:cNvSpPr txBox="1">
            <a:spLocks/>
          </p:cNvSpPr>
          <p:nvPr/>
        </p:nvSpPr>
        <p:spPr>
          <a:xfrm>
            <a:off x="6371789" y="5446835"/>
            <a:ext cx="1520039" cy="763657"/>
          </a:xfrm>
          <a:prstGeom prst="rect">
            <a:avLst/>
          </a:prstGeom>
        </p:spPr>
        <p:txBody>
          <a:bodyPr lIns="109728" tIns="109728" rIns="109728" bIns="91440" anchor="ctr">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algn="ctr" defTabSz="457200">
              <a:lnSpc>
                <a:spcPct val="100000"/>
              </a:lnSpc>
              <a:spcBef>
                <a:spcPts val="0"/>
              </a:spcBef>
              <a:defRPr/>
            </a:pPr>
            <a:r>
              <a:rPr kumimoji="0" lang="en-US" altLang="ja-JP" sz="1400" b="0" i="0" u="none" strike="noStrike" kern="1200" cap="none" spc="0" normalizeH="0" baseline="0" noProof="0" dirty="0">
                <a:ln>
                  <a:noFill/>
                </a:ln>
                <a:solidFill>
                  <a:schemeClr val="bg1"/>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STEP </a:t>
            </a:r>
            <a:r>
              <a:rPr lang="en-US" altLang="ja-JP" sz="1400" b="0" cap="none" spc="0"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3</a:t>
            </a:r>
            <a:endParaRPr kumimoji="0" lang="en-US" altLang="ja-JP" sz="1400" b="0" i="0" u="none" strike="noStrike" kern="1200" cap="none" spc="0" normalizeH="0" baseline="0" noProof="0" dirty="0">
              <a:ln>
                <a:noFill/>
              </a:ln>
              <a:solidFill>
                <a:schemeClr val="bg1"/>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a:p>
            <a:pPr algn="ctr" defTabSz="457200">
              <a:lnSpc>
                <a:spcPct val="100000"/>
              </a:lnSpc>
              <a:spcBef>
                <a:spcPts val="0"/>
              </a:spcBef>
              <a:defRPr/>
            </a:pPr>
            <a:r>
              <a:rPr lang="ja-JP" altLang="en-US" sz="1400" cap="none" spc="0">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追加</a:t>
            </a:r>
            <a:endParaRPr kumimoji="0" lang="en-US" altLang="ja-JP" sz="1400" i="0" u="none" strike="noStrike" kern="1200" cap="none" spc="0" normalizeH="0" baseline="0" noProof="0" dirty="0">
              <a:ln>
                <a:noFill/>
              </a:ln>
              <a:solidFill>
                <a:srgbClr val="D7225F"/>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31" name="タイトル 1">
            <a:extLst>
              <a:ext uri="{FF2B5EF4-FFF2-40B4-BE49-F238E27FC236}">
                <a16:creationId xmlns:a16="http://schemas.microsoft.com/office/drawing/2014/main" id="{43162988-E0CC-964B-B1EF-63C19FA31A55}"/>
              </a:ext>
            </a:extLst>
          </p:cNvPr>
          <p:cNvSpPr txBox="1">
            <a:spLocks/>
          </p:cNvSpPr>
          <p:nvPr/>
        </p:nvSpPr>
        <p:spPr>
          <a:xfrm>
            <a:off x="7981022" y="5441274"/>
            <a:ext cx="1520039" cy="763657"/>
          </a:xfrm>
          <a:prstGeom prst="rect">
            <a:avLst/>
          </a:prstGeom>
        </p:spPr>
        <p:txBody>
          <a:bodyPr lIns="109728" tIns="109728" rIns="109728" bIns="91440" anchor="ctr">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algn="ctr" defTabSz="457200">
              <a:lnSpc>
                <a:spcPct val="100000"/>
              </a:lnSpc>
              <a:spcBef>
                <a:spcPts val="0"/>
              </a:spcBef>
              <a:defRPr/>
            </a:pPr>
            <a:r>
              <a:rPr kumimoji="0" lang="en-US" altLang="ja-JP" sz="1400" b="0" i="0" u="none" strike="noStrike" kern="1200" cap="none" spc="0" normalizeH="0" baseline="0" noProof="0" dirty="0">
                <a:ln>
                  <a:noFill/>
                </a:ln>
                <a:solidFill>
                  <a:schemeClr val="bg1"/>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STEP 4</a:t>
            </a:r>
          </a:p>
          <a:p>
            <a:pPr algn="ctr" defTabSz="457200">
              <a:lnSpc>
                <a:spcPct val="100000"/>
              </a:lnSpc>
              <a:spcBef>
                <a:spcPts val="0"/>
              </a:spcBef>
              <a:defRPr/>
            </a:pPr>
            <a:r>
              <a:rPr lang="ja-JP" altLang="en-US" sz="1400" cap="none" spc="0">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追加</a:t>
            </a:r>
            <a:endParaRPr kumimoji="0" lang="en-US" altLang="ja-JP" sz="1400" i="0" u="none" strike="noStrike" kern="1200" cap="none" spc="0" normalizeH="0" baseline="0" noProof="0" dirty="0">
              <a:ln>
                <a:noFill/>
              </a:ln>
              <a:solidFill>
                <a:srgbClr val="D7225F"/>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32" name="タイトル 1">
            <a:extLst>
              <a:ext uri="{FF2B5EF4-FFF2-40B4-BE49-F238E27FC236}">
                <a16:creationId xmlns:a16="http://schemas.microsoft.com/office/drawing/2014/main" id="{175BD744-E03C-7D42-942C-869F1AE8F9EE}"/>
              </a:ext>
            </a:extLst>
          </p:cNvPr>
          <p:cNvSpPr txBox="1">
            <a:spLocks/>
          </p:cNvSpPr>
          <p:nvPr/>
        </p:nvSpPr>
        <p:spPr>
          <a:xfrm>
            <a:off x="9571314" y="5441273"/>
            <a:ext cx="1520039" cy="763657"/>
          </a:xfrm>
          <a:prstGeom prst="rect">
            <a:avLst/>
          </a:prstGeom>
        </p:spPr>
        <p:txBody>
          <a:bodyPr lIns="109728" tIns="109728" rIns="109728" bIns="91440" anchor="ctr">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algn="ctr" defTabSz="457200">
              <a:lnSpc>
                <a:spcPct val="100000"/>
              </a:lnSpc>
              <a:spcBef>
                <a:spcPts val="0"/>
              </a:spcBef>
              <a:defRPr/>
            </a:pPr>
            <a:r>
              <a:rPr kumimoji="0" lang="en-US" altLang="ja-JP" sz="1400" b="0" i="0" u="none" strike="noStrike" kern="1200" cap="none" spc="0" normalizeH="0" baseline="0" noProof="0" dirty="0">
                <a:ln>
                  <a:noFill/>
                </a:ln>
                <a:solidFill>
                  <a:schemeClr val="bg1"/>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STEP 5</a:t>
            </a:r>
          </a:p>
          <a:p>
            <a:pPr algn="ctr" defTabSz="457200">
              <a:lnSpc>
                <a:spcPct val="100000"/>
              </a:lnSpc>
              <a:spcBef>
                <a:spcPts val="0"/>
              </a:spcBef>
              <a:defRPr/>
            </a:pPr>
            <a:r>
              <a:rPr lang="ja-JP" altLang="en-US" sz="1400" cap="none" spc="0">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追加</a:t>
            </a:r>
            <a:endParaRPr lang="en-US" altLang="ja-JP" sz="1400" cap="none" spc="0" dirty="0">
              <a:solidFill>
                <a:srgbClr val="D7225F"/>
              </a:solidFill>
              <a:latin typeface="Ricty" panose="020B0509020203020207" pitchFamily="49" charset="-128"/>
              <a:ea typeface="Ricty" panose="020B0509020203020207" pitchFamily="49" charset="-128"/>
              <a:cs typeface="Ricty" panose="020B0509020203020207" pitchFamily="49" charset="-128"/>
              <a:sym typeface="Georgia"/>
            </a:endParaRPr>
          </a:p>
        </p:txBody>
      </p:sp>
    </p:spTree>
    <p:extLst>
      <p:ext uri="{BB962C8B-B14F-4D97-AF65-F5344CB8AC3E}">
        <p14:creationId xmlns:p14="http://schemas.microsoft.com/office/powerpoint/2010/main" val="29347285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正方形/長方形 27">
            <a:extLst>
              <a:ext uri="{FF2B5EF4-FFF2-40B4-BE49-F238E27FC236}">
                <a16:creationId xmlns:a16="http://schemas.microsoft.com/office/drawing/2014/main" id="{7AA832DC-F8A1-7541-8DD1-2A2BAA3E3809}"/>
              </a:ext>
            </a:extLst>
          </p:cNvPr>
          <p:cNvSpPr/>
          <p:nvPr/>
        </p:nvSpPr>
        <p:spPr>
          <a:xfrm>
            <a:off x="0" y="4217489"/>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cxnSp>
        <p:nvCxnSpPr>
          <p:cNvPr id="67" name="直線矢印コネクタ 66">
            <a:extLst>
              <a:ext uri="{FF2B5EF4-FFF2-40B4-BE49-F238E27FC236}">
                <a16:creationId xmlns:a16="http://schemas.microsoft.com/office/drawing/2014/main" id="{FB95B959-7F44-4A4F-859D-A9C0FD09754A}"/>
              </a:ext>
            </a:extLst>
          </p:cNvPr>
          <p:cNvCxnSpPr>
            <a:cxnSpLocks/>
          </p:cNvCxnSpPr>
          <p:nvPr/>
        </p:nvCxnSpPr>
        <p:spPr>
          <a:xfrm flipH="1">
            <a:off x="8578269" y="4146649"/>
            <a:ext cx="0" cy="367136"/>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044CACF5-B04A-DE46-B5F5-5C848016B9A8}"/>
              </a:ext>
            </a:extLst>
          </p:cNvPr>
          <p:cNvCxnSpPr>
            <a:cxnSpLocks/>
          </p:cNvCxnSpPr>
          <p:nvPr/>
        </p:nvCxnSpPr>
        <p:spPr>
          <a:xfrm>
            <a:off x="5642669" y="4146649"/>
            <a:ext cx="0" cy="367136"/>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a:extLst>
              <a:ext uri="{FF2B5EF4-FFF2-40B4-BE49-F238E27FC236}">
                <a16:creationId xmlns:a16="http://schemas.microsoft.com/office/drawing/2014/main" id="{D9EABF6C-58C9-6F40-A4F5-D797882D1D24}"/>
              </a:ext>
            </a:extLst>
          </p:cNvPr>
          <p:cNvCxnSpPr>
            <a:cxnSpLocks/>
          </p:cNvCxnSpPr>
          <p:nvPr/>
        </p:nvCxnSpPr>
        <p:spPr>
          <a:xfrm>
            <a:off x="8587588" y="4924164"/>
            <a:ext cx="0" cy="367136"/>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A6A1A1DD-1136-1140-A570-9784C599F23C}"/>
              </a:ext>
            </a:extLst>
          </p:cNvPr>
          <p:cNvCxnSpPr>
            <a:cxnSpLocks/>
            <a:endCxn id="18" idx="0"/>
          </p:cNvCxnSpPr>
          <p:nvPr/>
        </p:nvCxnSpPr>
        <p:spPr>
          <a:xfrm>
            <a:off x="5635588" y="4924164"/>
            <a:ext cx="0" cy="367136"/>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3DACA52A-B876-2849-8C77-422F232CF838}"/>
              </a:ext>
            </a:extLst>
          </p:cNvPr>
          <p:cNvCxnSpPr>
            <a:cxnSpLocks/>
            <a:stCxn id="19" idx="3"/>
          </p:cNvCxnSpPr>
          <p:nvPr/>
        </p:nvCxnSpPr>
        <p:spPr>
          <a:xfrm flipV="1">
            <a:off x="9811588" y="5573937"/>
            <a:ext cx="504000" cy="1"/>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96A26C93-2FD0-6B40-8B53-1E9698CB2B35}"/>
              </a:ext>
            </a:extLst>
          </p:cNvPr>
          <p:cNvCxnSpPr>
            <a:cxnSpLocks/>
            <a:endCxn id="15" idx="1"/>
          </p:cNvCxnSpPr>
          <p:nvPr/>
        </p:nvCxnSpPr>
        <p:spPr>
          <a:xfrm flipV="1">
            <a:off x="3759200" y="1197821"/>
            <a:ext cx="635983" cy="1496"/>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D54F09A5-F993-5644-A2EF-45C8261DDFF0}"/>
              </a:ext>
            </a:extLst>
          </p:cNvPr>
          <p:cNvCxnSpPr>
            <a:cxnSpLocks/>
            <a:endCxn id="17" idx="0"/>
          </p:cNvCxnSpPr>
          <p:nvPr/>
        </p:nvCxnSpPr>
        <p:spPr>
          <a:xfrm flipH="1">
            <a:off x="7111588" y="990821"/>
            <a:ext cx="14167" cy="2767094"/>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sp>
        <p:nvSpPr>
          <p:cNvPr id="5" name="正方形/長方形 4">
            <a:extLst>
              <a:ext uri="{FF2B5EF4-FFF2-40B4-BE49-F238E27FC236}">
                <a16:creationId xmlns:a16="http://schemas.microsoft.com/office/drawing/2014/main" id="{9C60042A-4181-CB4D-B230-064ED7D6A3F3}"/>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2" name="正方形/長方形 11">
            <a:extLst>
              <a:ext uri="{FF2B5EF4-FFF2-40B4-BE49-F238E27FC236}">
                <a16:creationId xmlns:a16="http://schemas.microsoft.com/office/drawing/2014/main" id="{B95F42B1-0FAE-6B43-88B2-334B0763399F}"/>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全体像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構文解析</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部分木抽出</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類似度計量</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構造同一化</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関数生成</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14" name="テキスト ボックス 34">
            <a:extLst>
              <a:ext uri="{FF2B5EF4-FFF2-40B4-BE49-F238E27FC236}">
                <a16:creationId xmlns:a16="http://schemas.microsoft.com/office/drawing/2014/main" id="{F9533F8D-59E7-6D48-9A57-FDEA5D6DE5EE}"/>
              </a:ext>
            </a:extLst>
          </p:cNvPr>
          <p:cNvSpPr txBox="1"/>
          <p:nvPr/>
        </p:nvSpPr>
        <p:spPr>
          <a:xfrm>
            <a:off x="8963" y="2000109"/>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93C0007D-7283-6D43-AE6F-471805C1EF68}"/>
              </a:ext>
            </a:extLst>
          </p:cNvPr>
          <p:cNvSpPr>
            <a:spLocks noGrp="1"/>
          </p:cNvSpPr>
          <p:nvPr>
            <p:ph type="sldNum" sz="quarter" idx="4"/>
          </p:nvPr>
        </p:nvSpPr>
        <p:spPr/>
        <p:txBody>
          <a:bodyPr/>
          <a:lstStyle/>
          <a:p>
            <a:r>
              <a:rPr lang="en-US" dirty="0"/>
              <a:t>p.</a:t>
            </a:r>
            <a:fld id="{F8E28480-1C08-4458-AD97-0283E6FFD09D}" type="slidenum">
              <a:rPr lang="en-US" smtClean="0"/>
              <a:pPr/>
              <a:t>25</a:t>
            </a:fld>
            <a:endParaRPr lang="en-US" dirty="0"/>
          </a:p>
        </p:txBody>
      </p:sp>
      <p:sp>
        <p:nvSpPr>
          <p:cNvPr id="4" name="平行四辺形 3">
            <a:extLst>
              <a:ext uri="{FF2B5EF4-FFF2-40B4-BE49-F238E27FC236}">
                <a16:creationId xmlns:a16="http://schemas.microsoft.com/office/drawing/2014/main" id="{98EC8EC0-D9F3-764E-8E78-D61EBFE45628}"/>
              </a:ext>
            </a:extLst>
          </p:cNvPr>
          <p:cNvSpPr/>
          <p:nvPr/>
        </p:nvSpPr>
        <p:spPr>
          <a:xfrm>
            <a:off x="2209965" y="993812"/>
            <a:ext cx="1549235" cy="411009"/>
          </a:xfrm>
          <a:prstGeom prst="parallelogram">
            <a:avLst/>
          </a:prstGeom>
          <a:solidFill>
            <a:srgbClr val="282D31"/>
          </a:solidFill>
          <a:ln w="57150">
            <a:solidFill>
              <a:srgbClr val="D0D0D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300" b="1">
                <a:solidFill>
                  <a:srgbClr val="D0D0D0"/>
                </a:solidFill>
                <a:latin typeface="Ricty" panose="020B0509020203020207" pitchFamily="49" charset="-128"/>
                <a:ea typeface="Ricty" panose="020B0509020203020207" pitchFamily="49" charset="-128"/>
                <a:cs typeface="Ricty" panose="020B0509020203020207" pitchFamily="49" charset="-128"/>
              </a:rPr>
              <a:t>ソースコード</a:t>
            </a:r>
          </a:p>
        </p:txBody>
      </p:sp>
      <p:sp>
        <p:nvSpPr>
          <p:cNvPr id="15" name="正方形/長方形 14">
            <a:extLst>
              <a:ext uri="{FF2B5EF4-FFF2-40B4-BE49-F238E27FC236}">
                <a16:creationId xmlns:a16="http://schemas.microsoft.com/office/drawing/2014/main" id="{2B4008E0-120D-B34B-AAE8-6F0745C264CB}"/>
              </a:ext>
            </a:extLst>
          </p:cNvPr>
          <p:cNvSpPr>
            <a:spLocks/>
          </p:cNvSpPr>
          <p:nvPr/>
        </p:nvSpPr>
        <p:spPr>
          <a:xfrm>
            <a:off x="4395183" y="990821"/>
            <a:ext cx="5400000" cy="414000"/>
          </a:xfrm>
          <a:prstGeom prst="rect">
            <a:avLst/>
          </a:prstGeom>
          <a:solidFill>
            <a:srgbClr val="282D31"/>
          </a:solidFill>
          <a:ln w="57150">
            <a:solidFill>
              <a:srgbClr val="D0D0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構文解析機能</a:t>
            </a:r>
          </a:p>
        </p:txBody>
      </p:sp>
      <p:sp>
        <p:nvSpPr>
          <p:cNvPr id="16" name="正方形/長方形 15">
            <a:extLst>
              <a:ext uri="{FF2B5EF4-FFF2-40B4-BE49-F238E27FC236}">
                <a16:creationId xmlns:a16="http://schemas.microsoft.com/office/drawing/2014/main" id="{04CF0B6E-E8EB-DC4D-8EF3-F08C50980744}"/>
              </a:ext>
            </a:extLst>
          </p:cNvPr>
          <p:cNvSpPr>
            <a:spLocks/>
          </p:cNvSpPr>
          <p:nvPr/>
        </p:nvSpPr>
        <p:spPr>
          <a:xfrm>
            <a:off x="4411588" y="2375843"/>
            <a:ext cx="5400000" cy="414000"/>
          </a:xfrm>
          <a:prstGeom prst="rect">
            <a:avLst/>
          </a:prstGeom>
          <a:solidFill>
            <a:srgbClr val="282D31"/>
          </a:solidFill>
          <a:ln w="57150">
            <a:solidFill>
              <a:srgbClr val="D0D0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部分木抽出機能</a:t>
            </a:r>
          </a:p>
        </p:txBody>
      </p:sp>
      <p:sp>
        <p:nvSpPr>
          <p:cNvPr id="17" name="正方形/長方形 16">
            <a:extLst>
              <a:ext uri="{FF2B5EF4-FFF2-40B4-BE49-F238E27FC236}">
                <a16:creationId xmlns:a16="http://schemas.microsoft.com/office/drawing/2014/main" id="{4598C239-F720-274B-AF82-58448F9F7B40}"/>
              </a:ext>
            </a:extLst>
          </p:cNvPr>
          <p:cNvSpPr>
            <a:spLocks/>
          </p:cNvSpPr>
          <p:nvPr/>
        </p:nvSpPr>
        <p:spPr>
          <a:xfrm>
            <a:off x="4411588" y="3757915"/>
            <a:ext cx="5400000" cy="411050"/>
          </a:xfrm>
          <a:prstGeom prst="rect">
            <a:avLst/>
          </a:prstGeom>
          <a:solidFill>
            <a:srgbClr val="282D31"/>
          </a:solidFill>
          <a:ln w="57150">
            <a:solidFill>
              <a:srgbClr val="D0D0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編集距離を用いた部分木間の類似度計量機能</a:t>
            </a:r>
          </a:p>
        </p:txBody>
      </p:sp>
      <p:sp>
        <p:nvSpPr>
          <p:cNvPr id="18" name="正方形/長方形 17">
            <a:extLst>
              <a:ext uri="{FF2B5EF4-FFF2-40B4-BE49-F238E27FC236}">
                <a16:creationId xmlns:a16="http://schemas.microsoft.com/office/drawing/2014/main" id="{BA385A58-F0F0-C942-9257-733639D57C59}"/>
              </a:ext>
            </a:extLst>
          </p:cNvPr>
          <p:cNvSpPr>
            <a:spLocks/>
          </p:cNvSpPr>
          <p:nvPr/>
        </p:nvSpPr>
        <p:spPr>
          <a:xfrm>
            <a:off x="4411588" y="5291300"/>
            <a:ext cx="2448000" cy="565275"/>
          </a:xfrm>
          <a:prstGeom prst="rect">
            <a:avLst/>
          </a:prstGeom>
          <a:solidFill>
            <a:srgbClr val="282D31"/>
          </a:solidFill>
          <a:ln w="57150">
            <a:solidFill>
              <a:srgbClr val="D72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式の置換による</a:t>
            </a:r>
            <a:endParaRPr kumimoji="1" lang="en-US" altLang="ja-JP" sz="1600" b="1"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構造同一化機能</a:t>
            </a:r>
          </a:p>
        </p:txBody>
      </p:sp>
      <p:sp>
        <p:nvSpPr>
          <p:cNvPr id="19" name="正方形/長方形 18">
            <a:extLst>
              <a:ext uri="{FF2B5EF4-FFF2-40B4-BE49-F238E27FC236}">
                <a16:creationId xmlns:a16="http://schemas.microsoft.com/office/drawing/2014/main" id="{67E404B7-6A3B-F147-8DF2-BF69983D3F84}"/>
              </a:ext>
            </a:extLst>
          </p:cNvPr>
          <p:cNvSpPr>
            <a:spLocks/>
          </p:cNvSpPr>
          <p:nvPr/>
        </p:nvSpPr>
        <p:spPr>
          <a:xfrm>
            <a:off x="7363588" y="5291300"/>
            <a:ext cx="2448000" cy="565275"/>
          </a:xfrm>
          <a:prstGeom prst="rect">
            <a:avLst/>
          </a:prstGeom>
          <a:solidFill>
            <a:srgbClr val="282D31"/>
          </a:solidFill>
          <a:ln w="57150">
            <a:solidFill>
              <a:srgbClr val="88F9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自動関数生成機能</a:t>
            </a:r>
          </a:p>
        </p:txBody>
      </p:sp>
      <p:sp>
        <p:nvSpPr>
          <p:cNvPr id="20" name="平行四辺形 19">
            <a:extLst>
              <a:ext uri="{FF2B5EF4-FFF2-40B4-BE49-F238E27FC236}">
                <a16:creationId xmlns:a16="http://schemas.microsoft.com/office/drawing/2014/main" id="{B8882A74-C488-B84E-B100-31120FDDB401}"/>
              </a:ext>
            </a:extLst>
          </p:cNvPr>
          <p:cNvSpPr>
            <a:spLocks/>
          </p:cNvSpPr>
          <p:nvPr/>
        </p:nvSpPr>
        <p:spPr>
          <a:xfrm>
            <a:off x="4395183" y="1683332"/>
            <a:ext cx="5400000" cy="414000"/>
          </a:xfrm>
          <a:prstGeom prst="parallelogram">
            <a:avLst/>
          </a:prstGeom>
          <a:solidFill>
            <a:srgbClr val="282D31"/>
          </a:solidFill>
          <a:ln w="57150">
            <a:solidFill>
              <a:srgbClr val="D0D0D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構文木</a:t>
            </a:r>
          </a:p>
        </p:txBody>
      </p:sp>
      <p:sp>
        <p:nvSpPr>
          <p:cNvPr id="21" name="平行四辺形 20">
            <a:extLst>
              <a:ext uri="{FF2B5EF4-FFF2-40B4-BE49-F238E27FC236}">
                <a16:creationId xmlns:a16="http://schemas.microsoft.com/office/drawing/2014/main" id="{43A23BF8-EF61-014D-BDD4-9776EA474753}"/>
              </a:ext>
            </a:extLst>
          </p:cNvPr>
          <p:cNvSpPr>
            <a:spLocks/>
          </p:cNvSpPr>
          <p:nvPr/>
        </p:nvSpPr>
        <p:spPr>
          <a:xfrm>
            <a:off x="4395183" y="3068354"/>
            <a:ext cx="5400000" cy="411050"/>
          </a:xfrm>
          <a:prstGeom prst="parallelogram">
            <a:avLst/>
          </a:prstGeom>
          <a:solidFill>
            <a:srgbClr val="282D31"/>
          </a:solidFill>
          <a:ln w="57150">
            <a:solidFill>
              <a:srgbClr val="D0D0D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部分木集合</a:t>
            </a:r>
          </a:p>
        </p:txBody>
      </p:sp>
      <p:sp>
        <p:nvSpPr>
          <p:cNvPr id="22" name="フローチャート: 判断 21">
            <a:extLst>
              <a:ext uri="{FF2B5EF4-FFF2-40B4-BE49-F238E27FC236}">
                <a16:creationId xmlns:a16="http://schemas.microsoft.com/office/drawing/2014/main" id="{0ED0F684-2B3A-1749-909B-5A666C4470F6}"/>
              </a:ext>
            </a:extLst>
          </p:cNvPr>
          <p:cNvSpPr>
            <a:spLocks/>
          </p:cNvSpPr>
          <p:nvPr/>
        </p:nvSpPr>
        <p:spPr>
          <a:xfrm>
            <a:off x="4425755" y="4513785"/>
            <a:ext cx="2433828" cy="411049"/>
          </a:xfrm>
          <a:prstGeom prst="flowChartDecision">
            <a:avLst/>
          </a:prstGeom>
          <a:solidFill>
            <a:srgbClr val="282D31"/>
          </a:solidFill>
          <a:ln w="28575">
            <a:solidFill>
              <a:srgbClr val="88F9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b="1" dirty="0">
                <a:solidFill>
                  <a:srgbClr val="D0D0D0"/>
                </a:solidFill>
                <a:latin typeface="Ricty" panose="020B0509020203020207" pitchFamily="49" charset="-128"/>
                <a:ea typeface="Ricty" panose="020B0509020203020207" pitchFamily="49" charset="-128"/>
                <a:cs typeface="Ricty" panose="020B0509020203020207" pitchFamily="49" charset="-128"/>
              </a:rPr>
              <a:t>0 &lt; </a:t>
            </a:r>
            <a:r>
              <a:rPr kumimoji="1" lang="ja-JP" altLang="en-US" sz="1100" b="1">
                <a:solidFill>
                  <a:srgbClr val="D0D0D0"/>
                </a:solidFill>
                <a:latin typeface="Ricty" panose="020B0509020203020207" pitchFamily="49" charset="-128"/>
                <a:ea typeface="Ricty" panose="020B0509020203020207" pitchFamily="49" charset="-128"/>
                <a:cs typeface="Ricty" panose="020B0509020203020207" pitchFamily="49" charset="-128"/>
              </a:rPr>
              <a:t>距離</a:t>
            </a:r>
            <a:r>
              <a:rPr kumimoji="1" lang="en-US" altLang="ja-JP" sz="1100" b="1" dirty="0">
                <a:solidFill>
                  <a:srgbClr val="D0D0D0"/>
                </a:solidFill>
                <a:latin typeface="Ricty" panose="020B0509020203020207" pitchFamily="49" charset="-128"/>
                <a:ea typeface="Ricty" panose="020B0509020203020207" pitchFamily="49" charset="-128"/>
                <a:cs typeface="Ricty" panose="020B0509020203020207" pitchFamily="49" charset="-128"/>
              </a:rPr>
              <a:t> &lt;= ε</a:t>
            </a:r>
            <a:endParaRPr kumimoji="1" lang="ja-JP" altLang="en-US" sz="1100" b="1">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25" name="平行四辺形 24">
            <a:extLst>
              <a:ext uri="{FF2B5EF4-FFF2-40B4-BE49-F238E27FC236}">
                <a16:creationId xmlns:a16="http://schemas.microsoft.com/office/drawing/2014/main" id="{685670E5-E381-F542-84B2-A5D5F6AD4B8D}"/>
              </a:ext>
            </a:extLst>
          </p:cNvPr>
          <p:cNvSpPr/>
          <p:nvPr/>
        </p:nvSpPr>
        <p:spPr>
          <a:xfrm>
            <a:off x="10315588" y="5368432"/>
            <a:ext cx="1548000" cy="411009"/>
          </a:xfrm>
          <a:prstGeom prst="parallelogram">
            <a:avLst/>
          </a:prstGeom>
          <a:solidFill>
            <a:srgbClr val="282D31"/>
          </a:solidFill>
          <a:ln w="57150">
            <a:solidFill>
              <a:srgbClr val="D0D0D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300" b="1">
                <a:solidFill>
                  <a:srgbClr val="D0D0D0"/>
                </a:solidFill>
                <a:latin typeface="Ricty" panose="020B0509020203020207" pitchFamily="49" charset="-128"/>
                <a:ea typeface="Ricty" panose="020B0509020203020207" pitchFamily="49" charset="-128"/>
                <a:cs typeface="Ricty" panose="020B0509020203020207" pitchFamily="49" charset="-128"/>
              </a:rPr>
              <a:t>ソースコード</a:t>
            </a:r>
          </a:p>
        </p:txBody>
      </p:sp>
      <p:cxnSp>
        <p:nvCxnSpPr>
          <p:cNvPr id="59" name="直線矢印コネクタ 58">
            <a:extLst>
              <a:ext uri="{FF2B5EF4-FFF2-40B4-BE49-F238E27FC236}">
                <a16:creationId xmlns:a16="http://schemas.microsoft.com/office/drawing/2014/main" id="{D64EDB64-FD87-8249-9849-F327B4474F6D}"/>
              </a:ext>
            </a:extLst>
          </p:cNvPr>
          <p:cNvCxnSpPr>
            <a:cxnSpLocks/>
            <a:stCxn id="18" idx="3"/>
            <a:endCxn id="19" idx="1"/>
          </p:cNvCxnSpPr>
          <p:nvPr/>
        </p:nvCxnSpPr>
        <p:spPr>
          <a:xfrm>
            <a:off x="6859588" y="5573938"/>
            <a:ext cx="504000" cy="0"/>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sp>
        <p:nvSpPr>
          <p:cNvPr id="64" name="フローチャート: 判断 63">
            <a:extLst>
              <a:ext uri="{FF2B5EF4-FFF2-40B4-BE49-F238E27FC236}">
                <a16:creationId xmlns:a16="http://schemas.microsoft.com/office/drawing/2014/main" id="{6511EB6A-C898-FE42-90DA-2F52CE9E136B}"/>
              </a:ext>
            </a:extLst>
          </p:cNvPr>
          <p:cNvSpPr>
            <a:spLocks/>
          </p:cNvSpPr>
          <p:nvPr/>
        </p:nvSpPr>
        <p:spPr>
          <a:xfrm>
            <a:off x="7361355" y="4513785"/>
            <a:ext cx="2433828" cy="411049"/>
          </a:xfrm>
          <a:prstGeom prst="flowChartDecision">
            <a:avLst/>
          </a:prstGeom>
          <a:solidFill>
            <a:srgbClr val="282D31"/>
          </a:solidFill>
          <a:ln w="28575">
            <a:solidFill>
              <a:srgbClr val="D0D0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b="1">
                <a:solidFill>
                  <a:srgbClr val="D0D0D0"/>
                </a:solidFill>
                <a:latin typeface="Ricty" panose="020B0509020203020207" pitchFamily="49" charset="-128"/>
                <a:ea typeface="Ricty" panose="020B0509020203020207" pitchFamily="49" charset="-128"/>
                <a:cs typeface="Ricty" panose="020B0509020203020207" pitchFamily="49" charset="-128"/>
              </a:rPr>
              <a:t>距離</a:t>
            </a:r>
            <a:r>
              <a:rPr kumimoji="1" lang="en-US" altLang="ja-JP" sz="1100" b="1" dirty="0">
                <a:solidFill>
                  <a:srgbClr val="D0D0D0"/>
                </a:solidFill>
                <a:latin typeface="Ricty" panose="020B0509020203020207" pitchFamily="49" charset="-128"/>
                <a:ea typeface="Ricty" panose="020B0509020203020207" pitchFamily="49" charset="-128"/>
                <a:cs typeface="Ricty" panose="020B0509020203020207" pitchFamily="49" charset="-128"/>
              </a:rPr>
              <a:t> = 0</a:t>
            </a:r>
            <a:endParaRPr kumimoji="1" lang="ja-JP" altLang="en-US" sz="1100" b="1">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27" name="テキスト ボックス 26">
            <a:extLst>
              <a:ext uri="{FF2B5EF4-FFF2-40B4-BE49-F238E27FC236}">
                <a16:creationId xmlns:a16="http://schemas.microsoft.com/office/drawing/2014/main" id="{442D5CEB-B90A-EA4D-946E-6C8632656618}"/>
              </a:ext>
            </a:extLst>
          </p:cNvPr>
          <p:cNvSpPr txBox="1"/>
          <p:nvPr/>
        </p:nvSpPr>
        <p:spPr>
          <a:xfrm>
            <a:off x="2008091" y="50953"/>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式の置換による構造同一化機能</a:t>
            </a:r>
          </a:p>
        </p:txBody>
      </p:sp>
    </p:spTree>
    <p:extLst>
      <p:ext uri="{BB962C8B-B14F-4D97-AF65-F5344CB8AC3E}">
        <p14:creationId xmlns:p14="http://schemas.microsoft.com/office/powerpoint/2010/main" val="2834914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タイトル 1">
            <a:extLst>
              <a:ext uri="{FF2B5EF4-FFF2-40B4-BE49-F238E27FC236}">
                <a16:creationId xmlns:a16="http://schemas.microsoft.com/office/drawing/2014/main" id="{EDE3FD9C-CF5A-D14E-996D-1CFC9E55349E}"/>
              </a:ext>
            </a:extLst>
          </p:cNvPr>
          <p:cNvSpPr txBox="1">
            <a:spLocks/>
          </p:cNvSpPr>
          <p:nvPr/>
        </p:nvSpPr>
        <p:spPr>
          <a:xfrm>
            <a:off x="1972239" y="3367092"/>
            <a:ext cx="10183912" cy="2161459"/>
          </a:xfrm>
          <a:prstGeom prst="rect">
            <a:avLst/>
          </a:prstGeom>
        </p:spPr>
        <p:txBody>
          <a:bodyPr wrap="none" lIns="108000"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lvl="1">
              <a:lnSpc>
                <a:spcPct val="150000"/>
              </a:lnSpc>
              <a:tabLst>
                <a:tab pos="1241425" algn="l"/>
              </a:tabLst>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置換対象</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距離計算時に編集操作を行なったノード群の最上位のノード</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150000"/>
              </a:lnSpc>
              <a:tabLst>
                <a:tab pos="1241425" algn="l"/>
              </a:tabLst>
            </a:pPr>
            <a:r>
              <a:rPr kumimoji="0" lang="ja-JP" altLang="en-US" sz="200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条件</a:t>
            </a:r>
            <a:r>
              <a:rPr kumimoji="0" lang="en-US" altLang="ja-JP" sz="200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     :	1. </a:t>
            </a:r>
            <a:r>
              <a:rPr kumimoji="0" lang="ja-JP" altLang="en-US" sz="200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対象ノードが</a:t>
            </a:r>
            <a:r>
              <a:rPr kumimoji="0" lang="ja-JP" altLang="en-US" sz="2000" b="1" i="0" u="none" strike="noStrike" kern="1200" cap="none" spc="0" normalizeH="0" baseline="0" noProof="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式</a:t>
            </a:r>
            <a:r>
              <a:rPr kumimoji="0" lang="ja-JP" altLang="en-US" sz="200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である</a:t>
            </a:r>
            <a:endParaRPr kumimoji="0" lang="en-US" altLang="ja-JP" sz="200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a:p>
            <a:pPr lvl="3">
              <a:lnSpc>
                <a:spcPct val="150000"/>
              </a:lnSpc>
              <a:defRPr/>
            </a:pPr>
            <a:r>
              <a:rPr lang="en-US" altLang="ja-JP" dirty="0">
                <a:solidFill>
                  <a:srgbClr val="AFAF87"/>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a:solidFill>
                  <a:srgbClr val="AFAF87"/>
                </a:solidFill>
                <a:latin typeface="Ricty" panose="020B0509020203020207" pitchFamily="49" charset="-128"/>
                <a:ea typeface="Ricty" panose="020B0509020203020207" pitchFamily="49" charset="-128"/>
                <a:cs typeface="Ricty" panose="020B0509020203020207" pitchFamily="49" charset="-128"/>
                <a:sym typeface="Georgia"/>
              </a:rPr>
              <a:t>式</a:t>
            </a:r>
            <a:r>
              <a:rPr lang="en-US" altLang="ja-JP" dirty="0">
                <a:solidFill>
                  <a:srgbClr val="AFAF87"/>
                </a:solidFill>
                <a:latin typeface="Ricty" panose="020B0509020203020207" pitchFamily="49" charset="-128"/>
                <a:ea typeface="Ricty" panose="020B0509020203020207" pitchFamily="49" charset="-128"/>
                <a:cs typeface="Ricty" panose="020B0509020203020207" pitchFamily="49" charset="-128"/>
                <a:sym typeface="Georgia"/>
              </a:rPr>
              <a:t> ... </a:t>
            </a:r>
            <a:r>
              <a:rPr lang="ja-JP" altLang="en-US">
                <a:solidFill>
                  <a:srgbClr val="AFAF87"/>
                </a:solidFill>
                <a:latin typeface="Ricty" panose="020B0509020203020207" pitchFamily="49" charset="-128"/>
                <a:ea typeface="Ricty" panose="020B0509020203020207" pitchFamily="49" charset="-128"/>
                <a:cs typeface="Ricty" panose="020B0509020203020207" pitchFamily="49" charset="-128"/>
                <a:sym typeface="Georgia"/>
              </a:rPr>
              <a:t>評価後に値に変換されるもの．変数やリテラル，演算子式など</a:t>
            </a:r>
            <a:endParaRPr kumimoji="0" lang="en-US" altLang="ja-JP" sz="200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150000"/>
              </a:lnSpc>
              <a:tabLst>
                <a:tab pos="1241425" algn="l"/>
              </a:tabLst>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2.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対象ノードの兄弟ノードの個数が編集操作の前後で変化していない</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150000"/>
              </a:lnSpc>
              <a:tabLst>
                <a:tab pos="1241425" algn="l"/>
              </a:tabLst>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操作　　</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抽象文法名を</a:t>
            </a:r>
            <a:r>
              <a:rPr lang="en-US" altLang="ja-JP" sz="2000" b="1" dirty="0">
                <a:solidFill>
                  <a:srgbClr val="88F906"/>
                </a:solidFill>
                <a:latin typeface="Ricty" panose="020B0509020203020207" pitchFamily="49" charset="-128"/>
                <a:ea typeface="Ricty" panose="020B0509020203020207" pitchFamily="49" charset="-128"/>
                <a:cs typeface="Ricty" panose="020B0509020203020207" pitchFamily="49" charset="-128"/>
                <a:sym typeface="Georgia"/>
              </a:rPr>
              <a:t>expr</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とする新たなノードを用意し，置換する</a:t>
            </a:r>
            <a:endParaRPr kumimoji="0" lang="ja-JP" altLang="en-US" sz="200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5" name="正方形/長方形 4">
            <a:extLst>
              <a:ext uri="{FF2B5EF4-FFF2-40B4-BE49-F238E27FC236}">
                <a16:creationId xmlns:a16="http://schemas.microsoft.com/office/drawing/2014/main" id="{9C60042A-4181-CB4D-B230-064ED7D6A3F3}"/>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1" name="正方形/長方形 10">
            <a:extLst>
              <a:ext uri="{FF2B5EF4-FFF2-40B4-BE49-F238E27FC236}">
                <a16:creationId xmlns:a16="http://schemas.microsoft.com/office/drawing/2014/main" id="{82B1D5B2-F695-1243-8D88-FBF06DC3D34D}"/>
              </a:ext>
            </a:extLst>
          </p:cNvPr>
          <p:cNvSpPr/>
          <p:nvPr/>
        </p:nvSpPr>
        <p:spPr>
          <a:xfrm>
            <a:off x="0" y="4217489"/>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2" name="正方形/長方形 11">
            <a:extLst>
              <a:ext uri="{FF2B5EF4-FFF2-40B4-BE49-F238E27FC236}">
                <a16:creationId xmlns:a16="http://schemas.microsoft.com/office/drawing/2014/main" id="{B95F42B1-0FAE-6B43-88B2-334B0763399F}"/>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全体像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構文解析</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部分木抽出</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類似度計量</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構造同一化</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関数生成</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14" name="テキスト ボックス 34">
            <a:extLst>
              <a:ext uri="{FF2B5EF4-FFF2-40B4-BE49-F238E27FC236}">
                <a16:creationId xmlns:a16="http://schemas.microsoft.com/office/drawing/2014/main" id="{F9533F8D-59E7-6D48-9A57-FDEA5D6DE5EE}"/>
              </a:ext>
            </a:extLst>
          </p:cNvPr>
          <p:cNvSpPr txBox="1"/>
          <p:nvPr/>
        </p:nvSpPr>
        <p:spPr>
          <a:xfrm>
            <a:off x="8963" y="2000109"/>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D149C09E-91D7-274E-ACC1-E1D6A9FEF149}"/>
              </a:ext>
            </a:extLst>
          </p:cNvPr>
          <p:cNvSpPr>
            <a:spLocks noGrp="1"/>
          </p:cNvSpPr>
          <p:nvPr>
            <p:ph type="sldNum" sz="quarter" idx="4"/>
          </p:nvPr>
        </p:nvSpPr>
        <p:spPr/>
        <p:txBody>
          <a:bodyPr/>
          <a:lstStyle/>
          <a:p>
            <a:r>
              <a:rPr lang="en-US" dirty="0"/>
              <a:t>p.</a:t>
            </a:r>
            <a:fld id="{F8E28480-1C08-4458-AD97-0283E6FFD09D}" type="slidenum">
              <a:rPr lang="en-US" smtClean="0"/>
              <a:pPr/>
              <a:t>26</a:t>
            </a:fld>
            <a:endParaRPr lang="en-US" dirty="0"/>
          </a:p>
        </p:txBody>
      </p:sp>
      <p:sp>
        <p:nvSpPr>
          <p:cNvPr id="9" name="テキスト ボックス 8">
            <a:extLst>
              <a:ext uri="{FF2B5EF4-FFF2-40B4-BE49-F238E27FC236}">
                <a16:creationId xmlns:a16="http://schemas.microsoft.com/office/drawing/2014/main" id="{2E92B072-4213-BA43-8D0D-4FAB2967D310}"/>
              </a:ext>
            </a:extLst>
          </p:cNvPr>
          <p:cNvSpPr txBox="1"/>
          <p:nvPr/>
        </p:nvSpPr>
        <p:spPr>
          <a:xfrm>
            <a:off x="2008091" y="50953"/>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式の置換による構造同一化機能</a:t>
            </a:r>
          </a:p>
        </p:txBody>
      </p:sp>
      <p:sp>
        <p:nvSpPr>
          <p:cNvPr id="69" name="タイトル 1">
            <a:extLst>
              <a:ext uri="{FF2B5EF4-FFF2-40B4-BE49-F238E27FC236}">
                <a16:creationId xmlns:a16="http://schemas.microsoft.com/office/drawing/2014/main" id="{ED59852F-7752-834B-80E8-3E46D953B851}"/>
              </a:ext>
            </a:extLst>
          </p:cNvPr>
          <p:cNvSpPr txBox="1">
            <a:spLocks/>
          </p:cNvSpPr>
          <p:nvPr/>
        </p:nvSpPr>
        <p:spPr>
          <a:xfrm>
            <a:off x="2008087" y="867909"/>
            <a:ext cx="10183912" cy="2161459"/>
          </a:xfrm>
          <a:prstGeom prst="rect">
            <a:avLst/>
          </a:prstGeom>
        </p:spPr>
        <p:txBody>
          <a:bodyPr wrap="none" lIns="108000"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lvl="1">
              <a:lnSpc>
                <a:spcPct val="150000"/>
              </a:lnSpc>
            </a:pP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式の置換による構造同一化機能</a:t>
            </a:r>
          </a:p>
          <a:p>
            <a:pPr lvl="2">
              <a:lnSpc>
                <a:spcPct val="150000"/>
              </a:lnSpc>
              <a:tabLst>
                <a:tab pos="1241425" algn="l"/>
              </a:tabLst>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自動関数生成は完全一致する部分木にしか適用できない</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marL="1257300" lvl="2" indent="-342900">
              <a:lnSpc>
                <a:spcPct val="150000"/>
              </a:lnSpc>
              <a:buFontTx/>
              <a:buChar char="-"/>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本手法を</a:t>
            </a:r>
            <a:r>
              <a:rPr lang="ja-JP" altLang="en-US" sz="2000" b="1">
                <a:solidFill>
                  <a:srgbClr val="88F906"/>
                </a:solidFill>
                <a:latin typeface="Ricty" panose="020B0509020203020207" pitchFamily="49" charset="-128"/>
                <a:ea typeface="Ricty" panose="020B0509020203020207" pitchFamily="49" charset="-128"/>
                <a:cs typeface="Ricty" panose="020B0509020203020207" pitchFamily="49" charset="-128"/>
                <a:sym typeface="Georgia"/>
              </a:rPr>
              <a:t>類似する部分木</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を</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同一構造に変形</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することで適用範囲を拡張する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marL="1257300" lvl="2" indent="-342900">
              <a:lnSpc>
                <a:spcPct val="150000"/>
              </a:lnSpc>
              <a:buFontTx/>
              <a:buChar char="-"/>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対象</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編集距離が</a:t>
            </a:r>
            <a:r>
              <a:rPr lang="en-US" altLang="ja-JP" sz="2000" b="1" dirty="0">
                <a:solidFill>
                  <a:srgbClr val="88F906"/>
                </a:solidFill>
                <a:latin typeface="Ricty" panose="020B0509020203020207" pitchFamily="49" charset="-128"/>
                <a:ea typeface="Ricty" panose="020B0509020203020207" pitchFamily="49" charset="-128"/>
                <a:cs typeface="Ricty" panose="020B0509020203020207" pitchFamily="49" charset="-128"/>
                <a:sym typeface="Georgia"/>
              </a:rPr>
              <a:t>0</a:t>
            </a:r>
            <a:r>
              <a:rPr lang="ja-JP" altLang="en-US" sz="2000" b="1">
                <a:solidFill>
                  <a:srgbClr val="88F906"/>
                </a:solidFill>
                <a:latin typeface="Ricty" panose="020B0509020203020207" pitchFamily="49" charset="-128"/>
                <a:ea typeface="Ricty" panose="020B0509020203020207" pitchFamily="49" charset="-128"/>
                <a:cs typeface="Ricty" panose="020B0509020203020207" pitchFamily="49" charset="-128"/>
                <a:sym typeface="Georgia"/>
              </a:rPr>
              <a:t>より大きい</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かつ任意に定める</a:t>
            </a:r>
            <a:r>
              <a:rPr lang="ja-JP" altLang="en-US" sz="2000" b="1">
                <a:solidFill>
                  <a:srgbClr val="88F906"/>
                </a:solidFill>
                <a:latin typeface="Ricty" panose="020B0509020203020207" pitchFamily="49" charset="-128"/>
                <a:ea typeface="Ricty" panose="020B0509020203020207" pitchFamily="49" charset="-128"/>
                <a:cs typeface="Ricty" panose="020B0509020203020207" pitchFamily="49" charset="-128"/>
                <a:sym typeface="Georgia"/>
              </a:rPr>
              <a:t>閾値</a:t>
            </a:r>
            <a:r>
              <a:rPr lang="en-US" altLang="ja-JP" sz="2000" b="1" dirty="0">
                <a:solidFill>
                  <a:srgbClr val="88F906"/>
                </a:solidFill>
                <a:latin typeface="Ricty" panose="020B0509020203020207" pitchFamily="49" charset="-128"/>
                <a:ea typeface="Ricty" panose="020B0509020203020207" pitchFamily="49" charset="-128"/>
                <a:cs typeface="Ricty" panose="020B0509020203020207" pitchFamily="49" charset="-128"/>
                <a:sym typeface="Georgia"/>
              </a:rPr>
              <a:t>ε</a:t>
            </a:r>
            <a:r>
              <a:rPr lang="ja-JP" altLang="en-US" sz="2000" b="1">
                <a:solidFill>
                  <a:srgbClr val="88F906"/>
                </a:solidFill>
                <a:latin typeface="Ricty" panose="020B0509020203020207" pitchFamily="49" charset="-128"/>
                <a:ea typeface="Ricty" panose="020B0509020203020207" pitchFamily="49" charset="-128"/>
                <a:cs typeface="Ricty" panose="020B0509020203020207" pitchFamily="49" charset="-128"/>
                <a:sym typeface="Georgia"/>
              </a:rPr>
              <a:t>以下</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の部分木</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p:txBody>
      </p:sp>
    </p:spTree>
    <p:extLst>
      <p:ext uri="{BB962C8B-B14F-4D97-AF65-F5344CB8AC3E}">
        <p14:creationId xmlns:p14="http://schemas.microsoft.com/office/powerpoint/2010/main" val="32870065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グループ化 108">
            <a:extLst>
              <a:ext uri="{FF2B5EF4-FFF2-40B4-BE49-F238E27FC236}">
                <a16:creationId xmlns:a16="http://schemas.microsoft.com/office/drawing/2014/main" id="{29CAD89A-3E7B-7340-836B-1E96A1D49E03}"/>
              </a:ext>
            </a:extLst>
          </p:cNvPr>
          <p:cNvGrpSpPr/>
          <p:nvPr/>
        </p:nvGrpSpPr>
        <p:grpSpPr>
          <a:xfrm>
            <a:off x="5030457" y="3626335"/>
            <a:ext cx="6182373" cy="2252067"/>
            <a:chOff x="3097484" y="1970978"/>
            <a:chExt cx="8005119" cy="2916043"/>
          </a:xfrm>
        </p:grpSpPr>
        <p:sp>
          <p:nvSpPr>
            <p:cNvPr id="111" name="タイトル 1">
              <a:extLst>
                <a:ext uri="{FF2B5EF4-FFF2-40B4-BE49-F238E27FC236}">
                  <a16:creationId xmlns:a16="http://schemas.microsoft.com/office/drawing/2014/main" id="{62FBAD6A-7974-DA44-ADC7-4853506831A3}"/>
                </a:ext>
              </a:extLst>
            </p:cNvPr>
            <p:cNvSpPr txBox="1">
              <a:spLocks/>
            </p:cNvSpPr>
            <p:nvPr/>
          </p:nvSpPr>
          <p:spPr>
            <a:xfrm>
              <a:off x="3097484" y="1976339"/>
              <a:ext cx="3042647" cy="568068"/>
            </a:xfrm>
            <a:prstGeom prst="rect">
              <a:avLst/>
            </a:prstGeom>
          </p:spPr>
          <p:txBody>
            <a:bodyPr lIns="109728" tIns="109728" rIns="109728" bIns="91440" anchor="b">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algn="ctr" defTabSz="457200">
                <a:lnSpc>
                  <a:spcPct val="150000"/>
                </a:lnSpc>
                <a:spcBef>
                  <a:spcPts val="0"/>
                </a:spcBef>
                <a:defRPr/>
              </a:pPr>
              <a:r>
                <a:rPr kumimoji="0" lang="en-US" altLang="ja-JP" sz="160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print(lst[</a:t>
              </a:r>
              <a:r>
                <a:rPr kumimoji="0" lang="en-US" altLang="ja-JP" sz="1600" i="0" u="none" strike="noStrike" kern="1200" cap="none" spc="0" normalizeH="0" baseline="0" noProof="0" dirty="0">
                  <a:ln>
                    <a:noFill/>
                  </a:ln>
                  <a:solidFill>
                    <a:srgbClr val="D7225F"/>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0</a:t>
              </a:r>
              <a:r>
                <a:rPr kumimoji="0" lang="en-US" altLang="ja-JP" sz="160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a:t>
              </a:r>
            </a:p>
          </p:txBody>
        </p:sp>
        <p:sp>
          <p:nvSpPr>
            <p:cNvPr id="112" name="タイトル 1">
              <a:extLst>
                <a:ext uri="{FF2B5EF4-FFF2-40B4-BE49-F238E27FC236}">
                  <a16:creationId xmlns:a16="http://schemas.microsoft.com/office/drawing/2014/main" id="{D66F78CE-10F4-E54A-BF0A-DAE38BB7AE23}"/>
                </a:ext>
              </a:extLst>
            </p:cNvPr>
            <p:cNvSpPr txBox="1">
              <a:spLocks/>
            </p:cNvSpPr>
            <p:nvPr/>
          </p:nvSpPr>
          <p:spPr>
            <a:xfrm>
              <a:off x="7007724" y="1970978"/>
              <a:ext cx="4094879" cy="568068"/>
            </a:xfrm>
            <a:prstGeom prst="rect">
              <a:avLst/>
            </a:prstGeom>
          </p:spPr>
          <p:txBody>
            <a:bodyPr lIns="109728" tIns="109728" rIns="109728" bIns="91440" anchor="b">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algn="ctr" defTabSz="457200">
                <a:lnSpc>
                  <a:spcPct val="150000"/>
                </a:lnSpc>
                <a:spcBef>
                  <a:spcPts val="0"/>
                </a:spcBef>
                <a:defRPr/>
              </a:pPr>
              <a:r>
                <a:rPr kumimoji="0" lang="en-US" altLang="ja-JP" sz="160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print(lst</a:t>
              </a:r>
              <a:r>
                <a:rPr lang="en-US" altLang="ja-JP" sz="1600" cap="none" spc="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a:t>
              </a:r>
              <a:r>
                <a:rPr kumimoji="0" lang="en-US" altLang="ja-JP" sz="1600" i="0" u="none" strike="noStrike" kern="1200" cap="none" spc="0" normalizeH="0" baseline="0" noProof="0" dirty="0">
                  <a:ln>
                    <a:noFill/>
                  </a:ln>
                  <a:solidFill>
                    <a:srgbClr val="D7225F"/>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len(lst)</a:t>
              </a:r>
              <a:r>
                <a:rPr kumimoji="0" lang="en-US" altLang="ja-JP" sz="160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a:t>
              </a:r>
            </a:p>
          </p:txBody>
        </p:sp>
        <p:grpSp>
          <p:nvGrpSpPr>
            <p:cNvPr id="113" name="グループ化 112">
              <a:extLst>
                <a:ext uri="{FF2B5EF4-FFF2-40B4-BE49-F238E27FC236}">
                  <a16:creationId xmlns:a16="http://schemas.microsoft.com/office/drawing/2014/main" id="{67DB3FA2-74C0-CF41-A9C8-5B2C45019B15}"/>
                </a:ext>
              </a:extLst>
            </p:cNvPr>
            <p:cNvGrpSpPr/>
            <p:nvPr/>
          </p:nvGrpSpPr>
          <p:grpSpPr>
            <a:xfrm>
              <a:off x="3097484" y="2552799"/>
              <a:ext cx="3042647" cy="2334222"/>
              <a:chOff x="3924232" y="3354859"/>
              <a:chExt cx="3057672" cy="2345749"/>
            </a:xfrm>
          </p:grpSpPr>
          <p:sp>
            <p:nvSpPr>
              <p:cNvPr id="119" name="正方形/長方形 118">
                <a:extLst>
                  <a:ext uri="{FF2B5EF4-FFF2-40B4-BE49-F238E27FC236}">
                    <a16:creationId xmlns:a16="http://schemas.microsoft.com/office/drawing/2014/main" id="{DA42D189-5A1E-3E4B-A335-8F85028AFE35}"/>
                  </a:ext>
                </a:extLst>
              </p:cNvPr>
              <p:cNvSpPr/>
              <p:nvPr/>
            </p:nvSpPr>
            <p:spPr>
              <a:xfrm>
                <a:off x="3924232" y="3354859"/>
                <a:ext cx="3057672" cy="2345749"/>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200">
                  <a:latin typeface="Ricty" panose="020B0509020203020207" pitchFamily="49" charset="-128"/>
                  <a:ea typeface="Ricty" panose="020B0509020203020207" pitchFamily="49" charset="-128"/>
                  <a:cs typeface="Ricty" panose="020B0509020203020207" pitchFamily="49" charset="-128"/>
                </a:endParaRPr>
              </a:p>
            </p:txBody>
          </p:sp>
          <p:pic>
            <p:nvPicPr>
              <p:cNvPr id="120" name="図 119">
                <a:extLst>
                  <a:ext uri="{FF2B5EF4-FFF2-40B4-BE49-F238E27FC236}">
                    <a16:creationId xmlns:a16="http://schemas.microsoft.com/office/drawing/2014/main" id="{743EF118-4731-8C4E-9582-B62F845A08EB}"/>
                  </a:ext>
                </a:extLst>
              </p:cNvPr>
              <p:cNvPicPr>
                <a:picLocks noChangeAspect="1"/>
              </p:cNvPicPr>
              <p:nvPr/>
            </p:nvPicPr>
            <p:blipFill>
              <a:blip r:embed="rId3"/>
              <a:srcRect/>
              <a:stretch/>
            </p:blipFill>
            <p:spPr>
              <a:xfrm>
                <a:off x="4094613" y="3425124"/>
                <a:ext cx="1325146" cy="1750883"/>
              </a:xfrm>
              <a:prstGeom prst="rect">
                <a:avLst/>
              </a:prstGeom>
            </p:spPr>
          </p:pic>
        </p:grpSp>
        <p:sp>
          <p:nvSpPr>
            <p:cNvPr id="114" name="正方形/長方形 113">
              <a:extLst>
                <a:ext uri="{FF2B5EF4-FFF2-40B4-BE49-F238E27FC236}">
                  <a16:creationId xmlns:a16="http://schemas.microsoft.com/office/drawing/2014/main" id="{8D61B99A-D8A7-034B-8F9F-C4F8623507CA}"/>
                </a:ext>
              </a:extLst>
            </p:cNvPr>
            <p:cNvSpPr/>
            <p:nvPr/>
          </p:nvSpPr>
          <p:spPr>
            <a:xfrm>
              <a:off x="6997120" y="2552796"/>
              <a:ext cx="4094879" cy="2334221"/>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200">
                <a:latin typeface="Ricty" panose="020B0509020203020207" pitchFamily="49" charset="-128"/>
                <a:ea typeface="Ricty" panose="020B0509020203020207" pitchFamily="49" charset="-128"/>
                <a:cs typeface="Ricty" panose="020B0509020203020207" pitchFamily="49" charset="-128"/>
              </a:endParaRPr>
            </a:p>
          </p:txBody>
        </p:sp>
        <p:pic>
          <p:nvPicPr>
            <p:cNvPr id="115" name="図 114">
              <a:extLst>
                <a:ext uri="{FF2B5EF4-FFF2-40B4-BE49-F238E27FC236}">
                  <a16:creationId xmlns:a16="http://schemas.microsoft.com/office/drawing/2014/main" id="{3605141C-4DA4-E146-A135-091DFCAB3B39}"/>
                </a:ext>
              </a:extLst>
            </p:cNvPr>
            <p:cNvPicPr>
              <a:picLocks noChangeAspect="1"/>
            </p:cNvPicPr>
            <p:nvPr/>
          </p:nvPicPr>
          <p:blipFill>
            <a:blip r:embed="rId4"/>
            <a:srcRect/>
            <a:stretch/>
          </p:blipFill>
          <p:spPr>
            <a:xfrm>
              <a:off x="7086726" y="2612718"/>
              <a:ext cx="1433260" cy="1825794"/>
            </a:xfrm>
            <a:prstGeom prst="rect">
              <a:avLst/>
            </a:prstGeom>
          </p:spPr>
        </p:pic>
        <p:sp>
          <p:nvSpPr>
            <p:cNvPr id="116" name="円/楕円 115">
              <a:extLst>
                <a:ext uri="{FF2B5EF4-FFF2-40B4-BE49-F238E27FC236}">
                  <a16:creationId xmlns:a16="http://schemas.microsoft.com/office/drawing/2014/main" id="{C4879346-32C2-8649-8DB4-DB9983AD0DD8}"/>
                </a:ext>
              </a:extLst>
            </p:cNvPr>
            <p:cNvSpPr/>
            <p:nvPr/>
          </p:nvSpPr>
          <p:spPr>
            <a:xfrm>
              <a:off x="8899195" y="2639285"/>
              <a:ext cx="949906" cy="565019"/>
            </a:xfrm>
            <a:prstGeom prst="ellipse">
              <a:avLst/>
            </a:prstGeom>
            <a:noFill/>
            <a:ln w="28575">
              <a:solidFill>
                <a:srgbClr val="D7225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000" b="1" dirty="0">
                  <a:solidFill>
                    <a:srgbClr val="D7225F"/>
                  </a:solidFill>
                  <a:latin typeface="Ricty" panose="020B0509020203020207" pitchFamily="49" charset="-128"/>
                  <a:ea typeface="Ricty" panose="020B0509020203020207" pitchFamily="49" charset="-128"/>
                  <a:cs typeface="Ricty" panose="020B0509020203020207" pitchFamily="49" charset="-128"/>
                </a:rPr>
                <a:t>expr</a:t>
              </a:r>
            </a:p>
            <a:p>
              <a:pPr algn="ctr"/>
              <a:r>
                <a:rPr kumimoji="1" lang="en-US" altLang="ja-JP" sz="1000" b="1" dirty="0">
                  <a:solidFill>
                    <a:srgbClr val="D7225F"/>
                  </a:solidFill>
                  <a:latin typeface="Ricty" panose="020B0509020203020207" pitchFamily="49" charset="-128"/>
                  <a:ea typeface="Ricty" panose="020B0509020203020207" pitchFamily="49" charset="-128"/>
                  <a:cs typeface="Ricty" panose="020B0509020203020207" pitchFamily="49" charset="-128"/>
                </a:rPr>
                <a:t>len(lst)</a:t>
              </a:r>
              <a:endParaRPr kumimoji="1" lang="ja-JP" altLang="en-US" sz="1000" b="1">
                <a:solidFill>
                  <a:srgbClr val="D7225F"/>
                </a:solidFill>
                <a:latin typeface="Ricty" panose="020B0509020203020207" pitchFamily="49" charset="-128"/>
                <a:ea typeface="Ricty" panose="020B0509020203020207" pitchFamily="49" charset="-128"/>
                <a:cs typeface="Ricty" panose="020B0509020203020207" pitchFamily="49" charset="-128"/>
              </a:endParaRPr>
            </a:p>
          </p:txBody>
        </p:sp>
        <p:sp>
          <p:nvSpPr>
            <p:cNvPr id="118" name="円/楕円 117">
              <a:extLst>
                <a:ext uri="{FF2B5EF4-FFF2-40B4-BE49-F238E27FC236}">
                  <a16:creationId xmlns:a16="http://schemas.microsoft.com/office/drawing/2014/main" id="{F4E23B27-EEFB-A646-B33D-188F43519B48}"/>
                </a:ext>
              </a:extLst>
            </p:cNvPr>
            <p:cNvSpPr/>
            <p:nvPr/>
          </p:nvSpPr>
          <p:spPr>
            <a:xfrm>
              <a:off x="4999559" y="2638903"/>
              <a:ext cx="949906" cy="565019"/>
            </a:xfrm>
            <a:prstGeom prst="ellipse">
              <a:avLst/>
            </a:prstGeom>
            <a:noFill/>
            <a:ln w="28575">
              <a:solidFill>
                <a:srgbClr val="D7225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000" b="1" dirty="0">
                  <a:solidFill>
                    <a:srgbClr val="D7225F"/>
                  </a:solidFill>
                  <a:latin typeface="Ricty" panose="020B0509020203020207" pitchFamily="49" charset="-128"/>
                  <a:ea typeface="Ricty" panose="020B0509020203020207" pitchFamily="49" charset="-128"/>
                  <a:cs typeface="Ricty" panose="020B0509020203020207" pitchFamily="49" charset="-128"/>
                </a:rPr>
                <a:t>expr</a:t>
              </a:r>
            </a:p>
            <a:p>
              <a:pPr algn="ctr"/>
              <a:r>
                <a:rPr kumimoji="1" lang="en-US" altLang="ja-JP" sz="1000" b="1" dirty="0">
                  <a:solidFill>
                    <a:srgbClr val="D7225F"/>
                  </a:solidFill>
                  <a:latin typeface="Ricty" panose="020B0509020203020207" pitchFamily="49" charset="-128"/>
                  <a:ea typeface="Ricty" panose="020B0509020203020207" pitchFamily="49" charset="-128"/>
                  <a:cs typeface="Ricty" panose="020B0509020203020207" pitchFamily="49" charset="-128"/>
                </a:rPr>
                <a:t>0</a:t>
              </a:r>
              <a:endParaRPr kumimoji="1" lang="ja-JP" altLang="en-US" sz="1000" b="1">
                <a:solidFill>
                  <a:srgbClr val="D7225F"/>
                </a:solidFill>
                <a:latin typeface="Ricty" panose="020B0509020203020207" pitchFamily="49" charset="-128"/>
                <a:ea typeface="Ricty" panose="020B0509020203020207" pitchFamily="49" charset="-128"/>
                <a:cs typeface="Ricty" panose="020B0509020203020207" pitchFamily="49" charset="-128"/>
              </a:endParaRPr>
            </a:p>
          </p:txBody>
        </p:sp>
      </p:grpSp>
      <p:sp>
        <p:nvSpPr>
          <p:cNvPr id="5" name="正方形/長方形 4">
            <a:extLst>
              <a:ext uri="{FF2B5EF4-FFF2-40B4-BE49-F238E27FC236}">
                <a16:creationId xmlns:a16="http://schemas.microsoft.com/office/drawing/2014/main" id="{9C60042A-4181-CB4D-B230-064ED7D6A3F3}"/>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D0D0D0"/>
              </a:solidFill>
              <a:effectLst/>
              <a:uLnTx/>
              <a:uFillTx/>
              <a:latin typeface="Yu Gothic Medium"/>
              <a:ea typeface="+mn-ea"/>
              <a:cs typeface="+mn-cs"/>
            </a:endParaRPr>
          </a:p>
        </p:txBody>
      </p:sp>
      <p:sp>
        <p:nvSpPr>
          <p:cNvPr id="11" name="正方形/長方形 10">
            <a:extLst>
              <a:ext uri="{FF2B5EF4-FFF2-40B4-BE49-F238E27FC236}">
                <a16:creationId xmlns:a16="http://schemas.microsoft.com/office/drawing/2014/main" id="{82B1D5B2-F695-1243-8D88-FBF06DC3D34D}"/>
              </a:ext>
            </a:extLst>
          </p:cNvPr>
          <p:cNvSpPr/>
          <p:nvPr/>
        </p:nvSpPr>
        <p:spPr>
          <a:xfrm>
            <a:off x="0" y="4217489"/>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D0D0D0"/>
              </a:solidFill>
              <a:effectLst/>
              <a:uLnTx/>
              <a:uFillTx/>
              <a:latin typeface="Yu Gothic Medium"/>
              <a:ea typeface="+mn-ea"/>
              <a:cs typeface="+mn-cs"/>
            </a:endParaRPr>
          </a:p>
        </p:txBody>
      </p:sp>
      <p:sp>
        <p:nvSpPr>
          <p:cNvPr id="12" name="正方形/長方形 11">
            <a:extLst>
              <a:ext uri="{FF2B5EF4-FFF2-40B4-BE49-F238E27FC236}">
                <a16:creationId xmlns:a16="http://schemas.microsoft.com/office/drawing/2014/main" id="{B95F42B1-0FAE-6B43-88B2-334B0763399F}"/>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800" b="0" i="0" u="none" strike="noStrike" kern="1200" cap="none" spc="0" normalizeH="0" baseline="0" noProof="0" dirty="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sz="1800" b="0" i="0" u="none" strike="noStrike" kern="1200" cap="none" spc="0" normalizeH="0" baseline="0" noProof="0" dirty="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全体像　　　</a:t>
            </a:r>
            <a:r>
              <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endPar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構文解析</a:t>
            </a:r>
            <a:endPar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部分木抽出</a:t>
            </a:r>
            <a:endPar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類似度計量</a:t>
            </a:r>
            <a:endPar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構造同一化</a:t>
            </a:r>
            <a:endPar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関数生成</a:t>
            </a:r>
            <a:endPar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実験</a:t>
            </a:r>
            <a:endPar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p:txBody>
      </p:sp>
      <p:sp>
        <p:nvSpPr>
          <p:cNvPr id="14" name="テキスト ボックス 34">
            <a:extLst>
              <a:ext uri="{FF2B5EF4-FFF2-40B4-BE49-F238E27FC236}">
                <a16:creationId xmlns:a16="http://schemas.microsoft.com/office/drawing/2014/main" id="{F9533F8D-59E7-6D48-9A57-FDEA5D6DE5EE}"/>
              </a:ext>
            </a:extLst>
          </p:cNvPr>
          <p:cNvSpPr txBox="1"/>
          <p:nvPr/>
        </p:nvSpPr>
        <p:spPr>
          <a:xfrm>
            <a:off x="8963" y="2000109"/>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rPr>
              <a:t>▶︎</a:t>
            </a:r>
            <a:endParaRPr kumimoji="0" lang="ja-JP" altLang="en-US" sz="1800" b="0" i="0" u="none" strike="noStrike" kern="1200" cap="none" spc="0" normalizeH="0" baseline="0" noProof="0">
              <a:ln>
                <a:noFill/>
              </a:ln>
              <a:solidFill>
                <a:srgbClr val="88F906"/>
              </a:solidFill>
              <a:effectLst/>
              <a:uLnTx/>
              <a:uFillTx/>
              <a:latin typeface="Yu Gothic Medium"/>
              <a:ea typeface="+mn-ea"/>
              <a:cs typeface="+mn-cs"/>
            </a:endParaRPr>
          </a:p>
        </p:txBody>
      </p:sp>
      <p:sp>
        <p:nvSpPr>
          <p:cNvPr id="9" name="テキスト ボックス 8">
            <a:extLst>
              <a:ext uri="{FF2B5EF4-FFF2-40B4-BE49-F238E27FC236}">
                <a16:creationId xmlns:a16="http://schemas.microsoft.com/office/drawing/2014/main" id="{2E92B072-4213-BA43-8D0D-4FAB2967D310}"/>
              </a:ext>
            </a:extLst>
          </p:cNvPr>
          <p:cNvSpPr txBox="1"/>
          <p:nvPr/>
        </p:nvSpPr>
        <p:spPr>
          <a:xfrm>
            <a:off x="2008091" y="50953"/>
            <a:ext cx="10183909" cy="584775"/>
          </a:xfrm>
          <a:prstGeom prst="rect">
            <a:avLst/>
          </a:prstGeom>
          <a:noFill/>
        </p:spPr>
        <p:txBody>
          <a:bodyPr wrap="square" rtlCol="0" anchor="ctr">
            <a:spAutoFit/>
          </a:bodyPr>
          <a:lstStyle/>
          <a:p>
            <a:pPr marL="457200" marR="0" lvl="1" indent="0" algn="l" defTabSz="457200" rtl="0" eaLnBrk="1" fontAlgn="auto" latinLnBrk="0" hangingPunct="1">
              <a:lnSpc>
                <a:spcPct val="100000"/>
              </a:lnSpc>
              <a:spcBef>
                <a:spcPts val="0"/>
              </a:spcBef>
              <a:spcAft>
                <a:spcPts val="0"/>
              </a:spcAft>
              <a:buClrTx/>
              <a:buSzTx/>
              <a:buFontTx/>
              <a:buNone/>
              <a:tabLst/>
              <a:defRPr/>
            </a:pPr>
            <a:r>
              <a:rPr kumimoji="1" lang="ja-JP" altLang="en-US" sz="3200" b="0" i="0" u="none" strike="noStrike" kern="1200" cap="none" spc="0" normalizeH="0" baseline="0" noProof="0">
                <a:ln>
                  <a:noFill/>
                </a:ln>
                <a:solidFill>
                  <a:srgbClr val="FFFFFF"/>
                </a:solidFill>
                <a:effectLst/>
                <a:uLnTx/>
                <a:uFillTx/>
                <a:latin typeface="Ricty" panose="020B0509020203020207" pitchFamily="49" charset="-128"/>
                <a:ea typeface="Ricty" panose="020B0509020203020207" pitchFamily="49" charset="-128"/>
                <a:cs typeface="Ricty" panose="020B0509020203020207" pitchFamily="49" charset="-128"/>
              </a:rPr>
              <a:t>式の置換による構造同一化機能</a:t>
            </a:r>
          </a:p>
        </p:txBody>
      </p:sp>
      <p:sp>
        <p:nvSpPr>
          <p:cNvPr id="25" name="スライド番号プレースホルダー 1">
            <a:extLst>
              <a:ext uri="{FF2B5EF4-FFF2-40B4-BE49-F238E27FC236}">
                <a16:creationId xmlns:a16="http://schemas.microsoft.com/office/drawing/2014/main" id="{DE399ED1-ED7D-E444-B68F-416A655610CF}"/>
              </a:ext>
            </a:extLst>
          </p:cNvPr>
          <p:cNvSpPr>
            <a:spLocks noGrp="1"/>
          </p:cNvSpPr>
          <p:nvPr>
            <p:ph type="sldNum" sz="quarter" idx="4"/>
          </p:nvPr>
        </p:nvSpPr>
        <p:spPr>
          <a:xfrm>
            <a:off x="10858500" y="6211669"/>
            <a:ext cx="1333500" cy="365125"/>
          </a:xfrm>
        </p:spPr>
        <p:txBody>
          <a:bodyPr/>
          <a:lstStyle/>
          <a:p>
            <a:r>
              <a:rPr lang="en-US" dirty="0"/>
              <a:t>p.</a:t>
            </a:r>
            <a:fld id="{F8E28480-1C08-4458-AD97-0283E6FFD09D}" type="slidenum">
              <a:rPr lang="en-US" smtClean="0"/>
              <a:pPr/>
              <a:t>27</a:t>
            </a:fld>
            <a:endParaRPr lang="en-US" dirty="0"/>
          </a:p>
        </p:txBody>
      </p:sp>
      <p:sp>
        <p:nvSpPr>
          <p:cNvPr id="26" name="タイトル 1">
            <a:extLst>
              <a:ext uri="{FF2B5EF4-FFF2-40B4-BE49-F238E27FC236}">
                <a16:creationId xmlns:a16="http://schemas.microsoft.com/office/drawing/2014/main" id="{7A2A2449-8327-8840-97FD-49D6759102D1}"/>
              </a:ext>
            </a:extLst>
          </p:cNvPr>
          <p:cNvSpPr txBox="1">
            <a:spLocks/>
          </p:cNvSpPr>
          <p:nvPr/>
        </p:nvSpPr>
        <p:spPr>
          <a:xfrm>
            <a:off x="2008087" y="841217"/>
            <a:ext cx="10183912" cy="2161459"/>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lvl="1">
              <a:lnSpc>
                <a:spcPct val="150000"/>
              </a:lnSpc>
            </a:pP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置換前</a:t>
            </a:r>
            <a:endParaRPr lang="en-US" altLang="ja-JP" sz="28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endParaRPr>
          </a:p>
        </p:txBody>
      </p:sp>
      <p:grpSp>
        <p:nvGrpSpPr>
          <p:cNvPr id="31" name="グループ化 30">
            <a:extLst>
              <a:ext uri="{FF2B5EF4-FFF2-40B4-BE49-F238E27FC236}">
                <a16:creationId xmlns:a16="http://schemas.microsoft.com/office/drawing/2014/main" id="{256979BC-3EE3-FC4E-90CF-C53BCA10EBF9}"/>
              </a:ext>
            </a:extLst>
          </p:cNvPr>
          <p:cNvGrpSpPr/>
          <p:nvPr/>
        </p:nvGrpSpPr>
        <p:grpSpPr>
          <a:xfrm>
            <a:off x="5030457" y="841217"/>
            <a:ext cx="6182373" cy="2252067"/>
            <a:chOff x="3632709" y="3000662"/>
            <a:chExt cx="8005119" cy="2916043"/>
          </a:xfrm>
        </p:grpSpPr>
        <p:sp>
          <p:nvSpPr>
            <p:cNvPr id="32" name="タイトル 1">
              <a:extLst>
                <a:ext uri="{FF2B5EF4-FFF2-40B4-BE49-F238E27FC236}">
                  <a16:creationId xmlns:a16="http://schemas.microsoft.com/office/drawing/2014/main" id="{C1D16E64-8887-5D4A-BCC7-980947826DF3}"/>
                </a:ext>
              </a:extLst>
            </p:cNvPr>
            <p:cNvSpPr txBox="1">
              <a:spLocks/>
            </p:cNvSpPr>
            <p:nvPr/>
          </p:nvSpPr>
          <p:spPr>
            <a:xfrm>
              <a:off x="3632709" y="3006023"/>
              <a:ext cx="3042647" cy="568068"/>
            </a:xfrm>
            <a:prstGeom prst="rect">
              <a:avLst/>
            </a:prstGeom>
          </p:spPr>
          <p:txBody>
            <a:bodyPr lIns="109728" tIns="109728" rIns="109728" bIns="91440" anchor="b">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algn="ctr" defTabSz="457200">
                <a:lnSpc>
                  <a:spcPct val="150000"/>
                </a:lnSpc>
                <a:spcBef>
                  <a:spcPts val="0"/>
                </a:spcBef>
                <a:defRPr/>
              </a:pPr>
              <a:r>
                <a:rPr kumimoji="0" lang="en-US" altLang="ja-JP" sz="160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print(lst[</a:t>
              </a:r>
              <a:r>
                <a:rPr kumimoji="0" lang="en-US" altLang="ja-JP" sz="1600" i="0" u="none" strike="noStrike" kern="1200" cap="none" spc="0" normalizeH="0" baseline="0" noProof="0" dirty="0">
                  <a:ln>
                    <a:noFill/>
                  </a:ln>
                  <a:solidFill>
                    <a:srgbClr val="D7225F"/>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0</a:t>
              </a:r>
              <a:r>
                <a:rPr kumimoji="0" lang="en-US" altLang="ja-JP" sz="160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a:t>
              </a:r>
            </a:p>
          </p:txBody>
        </p:sp>
        <p:sp>
          <p:nvSpPr>
            <p:cNvPr id="34" name="タイトル 1">
              <a:extLst>
                <a:ext uri="{FF2B5EF4-FFF2-40B4-BE49-F238E27FC236}">
                  <a16:creationId xmlns:a16="http://schemas.microsoft.com/office/drawing/2014/main" id="{A7E79AF8-4F96-A844-AFAC-5152D507C3BE}"/>
                </a:ext>
              </a:extLst>
            </p:cNvPr>
            <p:cNvSpPr txBox="1">
              <a:spLocks/>
            </p:cNvSpPr>
            <p:nvPr/>
          </p:nvSpPr>
          <p:spPr>
            <a:xfrm>
              <a:off x="7542949" y="3000662"/>
              <a:ext cx="4094879" cy="568068"/>
            </a:xfrm>
            <a:prstGeom prst="rect">
              <a:avLst/>
            </a:prstGeom>
          </p:spPr>
          <p:txBody>
            <a:bodyPr lIns="109728" tIns="109728" rIns="109728" bIns="91440" anchor="b">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algn="ctr" defTabSz="457200">
                <a:lnSpc>
                  <a:spcPct val="150000"/>
                </a:lnSpc>
                <a:spcBef>
                  <a:spcPts val="0"/>
                </a:spcBef>
                <a:defRPr/>
              </a:pPr>
              <a:r>
                <a:rPr kumimoji="0" lang="en-US" altLang="ja-JP" sz="160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print(lst</a:t>
              </a:r>
              <a:r>
                <a:rPr lang="en-US" altLang="ja-JP" sz="1600" cap="none" spc="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a:t>
              </a:r>
              <a:r>
                <a:rPr kumimoji="0" lang="en-US" altLang="ja-JP" sz="1600" i="0" u="none" strike="noStrike" kern="1200" cap="none" spc="0" normalizeH="0" baseline="0" noProof="0" dirty="0">
                  <a:ln>
                    <a:noFill/>
                  </a:ln>
                  <a:solidFill>
                    <a:srgbClr val="D7225F"/>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len(lst)</a:t>
              </a:r>
              <a:r>
                <a:rPr kumimoji="0" lang="en-US" altLang="ja-JP" sz="160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a:t>
              </a:r>
            </a:p>
          </p:txBody>
        </p:sp>
        <p:grpSp>
          <p:nvGrpSpPr>
            <p:cNvPr id="35" name="グループ化 34">
              <a:extLst>
                <a:ext uri="{FF2B5EF4-FFF2-40B4-BE49-F238E27FC236}">
                  <a16:creationId xmlns:a16="http://schemas.microsoft.com/office/drawing/2014/main" id="{41D7045E-7CCD-A646-BD5B-5269DDCC7F48}"/>
                </a:ext>
              </a:extLst>
            </p:cNvPr>
            <p:cNvGrpSpPr/>
            <p:nvPr/>
          </p:nvGrpSpPr>
          <p:grpSpPr>
            <a:xfrm>
              <a:off x="3632709" y="3582483"/>
              <a:ext cx="3042647" cy="2334222"/>
              <a:chOff x="3924232" y="3354859"/>
              <a:chExt cx="3057672" cy="2345749"/>
            </a:xfrm>
          </p:grpSpPr>
          <p:sp>
            <p:nvSpPr>
              <p:cNvPr id="51" name="正方形/長方形 50">
                <a:extLst>
                  <a:ext uri="{FF2B5EF4-FFF2-40B4-BE49-F238E27FC236}">
                    <a16:creationId xmlns:a16="http://schemas.microsoft.com/office/drawing/2014/main" id="{7DA45076-767E-534F-B863-FB0A81872109}"/>
                  </a:ext>
                </a:extLst>
              </p:cNvPr>
              <p:cNvSpPr/>
              <p:nvPr/>
            </p:nvSpPr>
            <p:spPr>
              <a:xfrm>
                <a:off x="3924232" y="3354859"/>
                <a:ext cx="3057672" cy="2345749"/>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200">
                  <a:latin typeface="Ricty" panose="020B0509020203020207" pitchFamily="49" charset="-128"/>
                  <a:ea typeface="Ricty" panose="020B0509020203020207" pitchFamily="49" charset="-128"/>
                  <a:cs typeface="Ricty" panose="020B0509020203020207" pitchFamily="49" charset="-128"/>
                </a:endParaRPr>
              </a:p>
            </p:txBody>
          </p:sp>
          <p:pic>
            <p:nvPicPr>
              <p:cNvPr id="53" name="図 52">
                <a:extLst>
                  <a:ext uri="{FF2B5EF4-FFF2-40B4-BE49-F238E27FC236}">
                    <a16:creationId xmlns:a16="http://schemas.microsoft.com/office/drawing/2014/main" id="{BDD3C2F1-E60C-444C-93A5-075B41A0140F}"/>
                  </a:ext>
                </a:extLst>
              </p:cNvPr>
              <p:cNvPicPr>
                <a:picLocks noChangeAspect="1"/>
              </p:cNvPicPr>
              <p:nvPr/>
            </p:nvPicPr>
            <p:blipFill>
              <a:blip r:embed="rId5"/>
              <a:srcRect/>
              <a:stretch/>
            </p:blipFill>
            <p:spPr>
              <a:xfrm>
                <a:off x="4016177" y="3425124"/>
                <a:ext cx="1482019" cy="1750883"/>
              </a:xfrm>
              <a:prstGeom prst="rect">
                <a:avLst/>
              </a:prstGeom>
            </p:spPr>
          </p:pic>
        </p:grpSp>
        <p:grpSp>
          <p:nvGrpSpPr>
            <p:cNvPr id="36" name="グループ化 35">
              <a:extLst>
                <a:ext uri="{FF2B5EF4-FFF2-40B4-BE49-F238E27FC236}">
                  <a16:creationId xmlns:a16="http://schemas.microsoft.com/office/drawing/2014/main" id="{459A6C6D-D093-AE4D-B165-89BF25FA125C}"/>
                </a:ext>
              </a:extLst>
            </p:cNvPr>
            <p:cNvGrpSpPr/>
            <p:nvPr/>
          </p:nvGrpSpPr>
          <p:grpSpPr>
            <a:xfrm>
              <a:off x="7532345" y="3582480"/>
              <a:ext cx="4094879" cy="2334221"/>
              <a:chOff x="3924232" y="3354859"/>
              <a:chExt cx="4115100" cy="2345748"/>
            </a:xfrm>
          </p:grpSpPr>
          <p:sp>
            <p:nvSpPr>
              <p:cNvPr id="48" name="正方形/長方形 47">
                <a:extLst>
                  <a:ext uri="{FF2B5EF4-FFF2-40B4-BE49-F238E27FC236}">
                    <a16:creationId xmlns:a16="http://schemas.microsoft.com/office/drawing/2014/main" id="{254DF888-EE08-F541-A4AA-48F3E977C16B}"/>
                  </a:ext>
                </a:extLst>
              </p:cNvPr>
              <p:cNvSpPr/>
              <p:nvPr/>
            </p:nvSpPr>
            <p:spPr>
              <a:xfrm>
                <a:off x="3924232" y="3354859"/>
                <a:ext cx="4115100" cy="2345748"/>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sz="1200">
                  <a:latin typeface="Ricty" panose="020B0509020203020207" pitchFamily="49" charset="-128"/>
                  <a:ea typeface="Ricty" panose="020B0509020203020207" pitchFamily="49" charset="-128"/>
                  <a:cs typeface="Ricty" panose="020B0509020203020207" pitchFamily="49" charset="-128"/>
                </a:endParaRPr>
              </a:p>
            </p:txBody>
          </p:sp>
          <p:pic>
            <p:nvPicPr>
              <p:cNvPr id="49" name="図 48">
                <a:extLst>
                  <a:ext uri="{FF2B5EF4-FFF2-40B4-BE49-F238E27FC236}">
                    <a16:creationId xmlns:a16="http://schemas.microsoft.com/office/drawing/2014/main" id="{C114C73F-2679-5147-B540-06E00C6CFDAA}"/>
                  </a:ext>
                </a:extLst>
              </p:cNvPr>
              <p:cNvPicPr>
                <a:picLocks noChangeAspect="1"/>
              </p:cNvPicPr>
              <p:nvPr/>
            </p:nvPicPr>
            <p:blipFill>
              <a:blip r:embed="rId6"/>
              <a:srcRect/>
              <a:stretch/>
            </p:blipFill>
            <p:spPr>
              <a:xfrm>
                <a:off x="4016177" y="3422888"/>
                <a:ext cx="1482020" cy="2199454"/>
              </a:xfrm>
              <a:prstGeom prst="rect">
                <a:avLst/>
              </a:prstGeom>
            </p:spPr>
          </p:pic>
        </p:grpSp>
        <p:sp>
          <p:nvSpPr>
            <p:cNvPr id="37" name="円/楕円 36">
              <a:extLst>
                <a:ext uri="{FF2B5EF4-FFF2-40B4-BE49-F238E27FC236}">
                  <a16:creationId xmlns:a16="http://schemas.microsoft.com/office/drawing/2014/main" id="{D6E3CFA5-12CA-824A-B5E6-65B2370C00C4}"/>
                </a:ext>
              </a:extLst>
            </p:cNvPr>
            <p:cNvSpPr/>
            <p:nvPr/>
          </p:nvSpPr>
          <p:spPr>
            <a:xfrm>
              <a:off x="9434420" y="3668969"/>
              <a:ext cx="949906" cy="565019"/>
            </a:xfrm>
            <a:prstGeom prst="ellipse">
              <a:avLst/>
            </a:prstGeom>
            <a:noFill/>
            <a:ln w="28575">
              <a:solidFill>
                <a:srgbClr val="D7225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000" b="1" dirty="0">
                  <a:solidFill>
                    <a:srgbClr val="D7225F"/>
                  </a:solidFill>
                  <a:latin typeface="Ricty" panose="020B0509020203020207" pitchFamily="49" charset="-128"/>
                  <a:ea typeface="Ricty" panose="020B0509020203020207" pitchFamily="49" charset="-128"/>
                  <a:cs typeface="Ricty" panose="020B0509020203020207" pitchFamily="49" charset="-128"/>
                </a:rPr>
                <a:t>Call</a:t>
              </a:r>
            </a:p>
            <a:p>
              <a:pPr algn="ctr"/>
              <a:r>
                <a:rPr kumimoji="1" lang="en-US" altLang="ja-JP" sz="1000" b="1" dirty="0">
                  <a:solidFill>
                    <a:srgbClr val="D7225F"/>
                  </a:solidFill>
                  <a:latin typeface="Ricty" panose="020B0509020203020207" pitchFamily="49" charset="-128"/>
                  <a:ea typeface="Ricty" panose="020B0509020203020207" pitchFamily="49" charset="-128"/>
                  <a:cs typeface="Ricty" panose="020B0509020203020207" pitchFamily="49" charset="-128"/>
                </a:rPr>
                <a:t>len(lst)</a:t>
              </a:r>
              <a:endParaRPr kumimoji="1" lang="ja-JP" altLang="en-US" sz="1000" b="1">
                <a:solidFill>
                  <a:srgbClr val="D7225F"/>
                </a:solidFill>
                <a:latin typeface="Ricty" panose="020B0509020203020207" pitchFamily="49" charset="-128"/>
                <a:ea typeface="Ricty" panose="020B0509020203020207" pitchFamily="49" charset="-128"/>
                <a:cs typeface="Ricty" panose="020B0509020203020207" pitchFamily="49" charset="-128"/>
              </a:endParaRPr>
            </a:p>
          </p:txBody>
        </p:sp>
        <p:sp>
          <p:nvSpPr>
            <p:cNvPr id="38" name="円/楕円 37">
              <a:extLst>
                <a:ext uri="{FF2B5EF4-FFF2-40B4-BE49-F238E27FC236}">
                  <a16:creationId xmlns:a16="http://schemas.microsoft.com/office/drawing/2014/main" id="{C1304BC9-67EC-8C44-9BC4-99BBA7931CC4}"/>
                </a:ext>
              </a:extLst>
            </p:cNvPr>
            <p:cNvSpPr/>
            <p:nvPr/>
          </p:nvSpPr>
          <p:spPr>
            <a:xfrm>
              <a:off x="9434420" y="4456187"/>
              <a:ext cx="949906" cy="565019"/>
            </a:xfrm>
            <a:prstGeom prst="ellipse">
              <a:avLst/>
            </a:prstGeom>
            <a:noFill/>
            <a:ln w="28575">
              <a:solidFill>
                <a:srgbClr val="D7225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000" b="1" dirty="0">
                  <a:solidFill>
                    <a:srgbClr val="D7225F"/>
                  </a:solidFill>
                  <a:latin typeface="Ricty" panose="020B0509020203020207" pitchFamily="49" charset="-128"/>
                  <a:ea typeface="Ricty" panose="020B0509020203020207" pitchFamily="49" charset="-128"/>
                  <a:cs typeface="Ricty" panose="020B0509020203020207" pitchFamily="49" charset="-128"/>
                </a:rPr>
                <a:t>Name</a:t>
              </a:r>
            </a:p>
            <a:p>
              <a:pPr algn="ctr"/>
              <a:r>
                <a:rPr kumimoji="1" lang="en-US" altLang="ja-JP" sz="1000" b="1" dirty="0">
                  <a:solidFill>
                    <a:srgbClr val="D7225F"/>
                  </a:solidFill>
                  <a:latin typeface="Ricty" panose="020B0509020203020207" pitchFamily="49" charset="-128"/>
                  <a:ea typeface="Ricty" panose="020B0509020203020207" pitchFamily="49" charset="-128"/>
                  <a:cs typeface="Ricty" panose="020B0509020203020207" pitchFamily="49" charset="-128"/>
                </a:rPr>
                <a:t>len</a:t>
              </a:r>
              <a:endParaRPr kumimoji="1" lang="ja-JP" altLang="en-US" sz="1000" b="1">
                <a:solidFill>
                  <a:srgbClr val="D7225F"/>
                </a:solidFill>
                <a:latin typeface="Ricty" panose="020B0509020203020207" pitchFamily="49" charset="-128"/>
                <a:ea typeface="Ricty" panose="020B0509020203020207" pitchFamily="49" charset="-128"/>
                <a:cs typeface="Ricty" panose="020B0509020203020207" pitchFamily="49" charset="-128"/>
              </a:endParaRPr>
            </a:p>
          </p:txBody>
        </p:sp>
        <p:sp>
          <p:nvSpPr>
            <p:cNvPr id="39" name="円/楕円 38">
              <a:extLst>
                <a:ext uri="{FF2B5EF4-FFF2-40B4-BE49-F238E27FC236}">
                  <a16:creationId xmlns:a16="http://schemas.microsoft.com/office/drawing/2014/main" id="{817BA73A-A267-034D-9115-6F5F7BE558E8}"/>
                </a:ext>
              </a:extLst>
            </p:cNvPr>
            <p:cNvSpPr/>
            <p:nvPr/>
          </p:nvSpPr>
          <p:spPr>
            <a:xfrm>
              <a:off x="9434420" y="5243405"/>
              <a:ext cx="949906" cy="565019"/>
            </a:xfrm>
            <a:prstGeom prst="ellipse">
              <a:avLst/>
            </a:prstGeom>
            <a:noFill/>
            <a:ln w="28575">
              <a:solidFill>
                <a:srgbClr val="D7225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000" b="1" dirty="0">
                  <a:solidFill>
                    <a:srgbClr val="D7225F"/>
                  </a:solidFill>
                  <a:latin typeface="Ricty" panose="020B0509020203020207" pitchFamily="49" charset="-128"/>
                  <a:ea typeface="Ricty" panose="020B0509020203020207" pitchFamily="49" charset="-128"/>
                  <a:cs typeface="Ricty" panose="020B0509020203020207" pitchFamily="49" charset="-128"/>
                </a:rPr>
                <a:t>Load</a:t>
              </a:r>
              <a:endParaRPr kumimoji="1" lang="ja-JP" altLang="en-US" sz="1000" b="1">
                <a:solidFill>
                  <a:srgbClr val="D7225F"/>
                </a:solidFill>
                <a:latin typeface="Ricty" panose="020B0509020203020207" pitchFamily="49" charset="-128"/>
                <a:ea typeface="Ricty" panose="020B0509020203020207" pitchFamily="49" charset="-128"/>
                <a:cs typeface="Ricty" panose="020B0509020203020207" pitchFamily="49" charset="-128"/>
              </a:endParaRPr>
            </a:p>
          </p:txBody>
        </p:sp>
        <p:sp>
          <p:nvSpPr>
            <p:cNvPr id="40" name="円/楕円 39">
              <a:extLst>
                <a:ext uri="{FF2B5EF4-FFF2-40B4-BE49-F238E27FC236}">
                  <a16:creationId xmlns:a16="http://schemas.microsoft.com/office/drawing/2014/main" id="{FD9338E0-1364-D140-BC55-280F57FE97E3}"/>
                </a:ext>
              </a:extLst>
            </p:cNvPr>
            <p:cNvSpPr/>
            <p:nvPr/>
          </p:nvSpPr>
          <p:spPr>
            <a:xfrm>
              <a:off x="10575344" y="4456187"/>
              <a:ext cx="949906" cy="565019"/>
            </a:xfrm>
            <a:prstGeom prst="ellipse">
              <a:avLst/>
            </a:prstGeom>
            <a:noFill/>
            <a:ln w="28575">
              <a:solidFill>
                <a:srgbClr val="D7225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000" b="1" dirty="0">
                  <a:solidFill>
                    <a:srgbClr val="D7225F"/>
                  </a:solidFill>
                  <a:latin typeface="Ricty" panose="020B0509020203020207" pitchFamily="49" charset="-128"/>
                  <a:ea typeface="Ricty" panose="020B0509020203020207" pitchFamily="49" charset="-128"/>
                  <a:cs typeface="Ricty" panose="020B0509020203020207" pitchFamily="49" charset="-128"/>
                </a:rPr>
                <a:t>Name</a:t>
              </a:r>
            </a:p>
            <a:p>
              <a:pPr algn="ctr"/>
              <a:r>
                <a:rPr kumimoji="1" lang="en-US" altLang="ja-JP" sz="1000" b="1" dirty="0">
                  <a:solidFill>
                    <a:srgbClr val="D7225F"/>
                  </a:solidFill>
                  <a:latin typeface="Ricty" panose="020B0509020203020207" pitchFamily="49" charset="-128"/>
                  <a:ea typeface="Ricty" panose="020B0509020203020207" pitchFamily="49" charset="-128"/>
                  <a:cs typeface="Ricty" panose="020B0509020203020207" pitchFamily="49" charset="-128"/>
                </a:rPr>
                <a:t>lst</a:t>
              </a:r>
              <a:endParaRPr kumimoji="1" lang="ja-JP" altLang="en-US" sz="1000" b="1">
                <a:solidFill>
                  <a:srgbClr val="D7225F"/>
                </a:solidFill>
                <a:latin typeface="Ricty" panose="020B0509020203020207" pitchFamily="49" charset="-128"/>
                <a:ea typeface="Ricty" panose="020B0509020203020207" pitchFamily="49" charset="-128"/>
                <a:cs typeface="Ricty" panose="020B0509020203020207" pitchFamily="49" charset="-128"/>
              </a:endParaRPr>
            </a:p>
          </p:txBody>
        </p:sp>
        <p:sp>
          <p:nvSpPr>
            <p:cNvPr id="41" name="円/楕円 40">
              <a:extLst>
                <a:ext uri="{FF2B5EF4-FFF2-40B4-BE49-F238E27FC236}">
                  <a16:creationId xmlns:a16="http://schemas.microsoft.com/office/drawing/2014/main" id="{63378BC2-3CD7-5847-924C-BBD96DA981F5}"/>
                </a:ext>
              </a:extLst>
            </p:cNvPr>
            <p:cNvSpPr/>
            <p:nvPr/>
          </p:nvSpPr>
          <p:spPr>
            <a:xfrm>
              <a:off x="10575344" y="5243405"/>
              <a:ext cx="949906" cy="565019"/>
            </a:xfrm>
            <a:prstGeom prst="ellipse">
              <a:avLst/>
            </a:prstGeom>
            <a:noFill/>
            <a:ln w="28575">
              <a:solidFill>
                <a:srgbClr val="D7225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000" b="1" dirty="0">
                  <a:solidFill>
                    <a:srgbClr val="D7225F"/>
                  </a:solidFill>
                  <a:latin typeface="Ricty" panose="020B0509020203020207" pitchFamily="49" charset="-128"/>
                  <a:ea typeface="Ricty" panose="020B0509020203020207" pitchFamily="49" charset="-128"/>
                  <a:cs typeface="Ricty" panose="020B0509020203020207" pitchFamily="49" charset="-128"/>
                </a:rPr>
                <a:t>Load</a:t>
              </a:r>
              <a:endParaRPr kumimoji="1" lang="ja-JP" altLang="en-US" sz="1000" b="1">
                <a:solidFill>
                  <a:srgbClr val="D7225F"/>
                </a:solidFill>
                <a:latin typeface="Ricty" panose="020B0509020203020207" pitchFamily="49" charset="-128"/>
                <a:ea typeface="Ricty" panose="020B0509020203020207" pitchFamily="49" charset="-128"/>
                <a:cs typeface="Ricty" panose="020B0509020203020207" pitchFamily="49" charset="-128"/>
              </a:endParaRPr>
            </a:p>
          </p:txBody>
        </p:sp>
        <p:cxnSp>
          <p:nvCxnSpPr>
            <p:cNvPr id="42" name="直線矢印コネクタ 41">
              <a:extLst>
                <a:ext uri="{FF2B5EF4-FFF2-40B4-BE49-F238E27FC236}">
                  <a16:creationId xmlns:a16="http://schemas.microsoft.com/office/drawing/2014/main" id="{7F5343D4-0E0B-0B4A-8CA5-4931495B448B}"/>
                </a:ext>
              </a:extLst>
            </p:cNvPr>
            <p:cNvCxnSpPr>
              <a:stCxn id="37" idx="4"/>
              <a:endCxn id="38" idx="0"/>
            </p:cNvCxnSpPr>
            <p:nvPr/>
          </p:nvCxnSpPr>
          <p:spPr>
            <a:xfrm>
              <a:off x="9909373" y="4233988"/>
              <a:ext cx="0" cy="222199"/>
            </a:xfrm>
            <a:prstGeom prst="straightConnector1">
              <a:avLst/>
            </a:prstGeom>
            <a:ln w="28575">
              <a:solidFill>
                <a:srgbClr val="D7225F"/>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8F21AC43-2505-2B4B-A7CA-145A27BFD826}"/>
                </a:ext>
              </a:extLst>
            </p:cNvPr>
            <p:cNvCxnSpPr>
              <a:cxnSpLocks/>
              <a:stCxn id="38" idx="4"/>
              <a:endCxn id="39" idx="0"/>
            </p:cNvCxnSpPr>
            <p:nvPr/>
          </p:nvCxnSpPr>
          <p:spPr>
            <a:xfrm>
              <a:off x="9909373" y="5021206"/>
              <a:ext cx="0" cy="222199"/>
            </a:xfrm>
            <a:prstGeom prst="straightConnector1">
              <a:avLst/>
            </a:prstGeom>
            <a:ln w="28575">
              <a:solidFill>
                <a:srgbClr val="D7225F"/>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DEBAB93C-8417-2C48-9AAF-8CE7806B7946}"/>
                </a:ext>
              </a:extLst>
            </p:cNvPr>
            <p:cNvCxnSpPr>
              <a:cxnSpLocks/>
              <a:stCxn id="37" idx="5"/>
              <a:endCxn id="40" idx="1"/>
            </p:cNvCxnSpPr>
            <p:nvPr/>
          </p:nvCxnSpPr>
          <p:spPr>
            <a:xfrm>
              <a:off x="10245215" y="4151243"/>
              <a:ext cx="469240" cy="387689"/>
            </a:xfrm>
            <a:prstGeom prst="straightConnector1">
              <a:avLst/>
            </a:prstGeom>
            <a:ln w="28575">
              <a:solidFill>
                <a:srgbClr val="D7225F"/>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9D4AD500-4018-EC4D-8208-BC01D23A7440}"/>
                </a:ext>
              </a:extLst>
            </p:cNvPr>
            <p:cNvCxnSpPr>
              <a:cxnSpLocks/>
              <a:stCxn id="40" idx="4"/>
              <a:endCxn id="41" idx="0"/>
            </p:cNvCxnSpPr>
            <p:nvPr/>
          </p:nvCxnSpPr>
          <p:spPr>
            <a:xfrm>
              <a:off x="11050297" y="5021206"/>
              <a:ext cx="0" cy="222199"/>
            </a:xfrm>
            <a:prstGeom prst="straightConnector1">
              <a:avLst/>
            </a:prstGeom>
            <a:ln w="28575">
              <a:solidFill>
                <a:srgbClr val="D7225F"/>
              </a:solidFill>
              <a:tailEnd type="triangle"/>
            </a:ln>
          </p:spPr>
          <p:style>
            <a:lnRef idx="1">
              <a:schemeClr val="accent1"/>
            </a:lnRef>
            <a:fillRef idx="0">
              <a:schemeClr val="accent1"/>
            </a:fillRef>
            <a:effectRef idx="0">
              <a:schemeClr val="accent1"/>
            </a:effectRef>
            <a:fontRef idx="minor">
              <a:schemeClr val="tx1"/>
            </a:fontRef>
          </p:style>
        </p:cxnSp>
        <p:sp>
          <p:nvSpPr>
            <p:cNvPr id="46" name="円/楕円 45">
              <a:extLst>
                <a:ext uri="{FF2B5EF4-FFF2-40B4-BE49-F238E27FC236}">
                  <a16:creationId xmlns:a16="http://schemas.microsoft.com/office/drawing/2014/main" id="{DB82266E-DA40-0245-B4F6-87FBD9ABC987}"/>
                </a:ext>
              </a:extLst>
            </p:cNvPr>
            <p:cNvSpPr/>
            <p:nvPr/>
          </p:nvSpPr>
          <p:spPr>
            <a:xfrm>
              <a:off x="5534784" y="3668587"/>
              <a:ext cx="949906" cy="565019"/>
            </a:xfrm>
            <a:prstGeom prst="ellipse">
              <a:avLst/>
            </a:prstGeom>
            <a:noFill/>
            <a:ln w="28575">
              <a:solidFill>
                <a:srgbClr val="D7225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000" b="1" dirty="0">
                  <a:solidFill>
                    <a:srgbClr val="D7225F"/>
                  </a:solidFill>
                  <a:latin typeface="Ricty" panose="020B0509020203020207" pitchFamily="49" charset="-128"/>
                  <a:ea typeface="Ricty" panose="020B0509020203020207" pitchFamily="49" charset="-128"/>
                  <a:cs typeface="Ricty" panose="020B0509020203020207" pitchFamily="49" charset="-128"/>
                </a:rPr>
                <a:t>Constant</a:t>
              </a:r>
            </a:p>
            <a:p>
              <a:pPr algn="ctr"/>
              <a:r>
                <a:rPr kumimoji="1" lang="en-US" altLang="ja-JP" sz="1000" b="1" dirty="0">
                  <a:solidFill>
                    <a:srgbClr val="D7225F"/>
                  </a:solidFill>
                  <a:latin typeface="Ricty" panose="020B0509020203020207" pitchFamily="49" charset="-128"/>
                  <a:ea typeface="Ricty" panose="020B0509020203020207" pitchFamily="49" charset="-128"/>
                  <a:cs typeface="Ricty" panose="020B0509020203020207" pitchFamily="49" charset="-128"/>
                </a:rPr>
                <a:t>0</a:t>
              </a:r>
              <a:endParaRPr kumimoji="1" lang="ja-JP" altLang="en-US" sz="1000" b="1">
                <a:solidFill>
                  <a:srgbClr val="D7225F"/>
                </a:solidFill>
                <a:latin typeface="Ricty" panose="020B0509020203020207" pitchFamily="49" charset="-128"/>
                <a:ea typeface="Ricty" panose="020B0509020203020207" pitchFamily="49" charset="-128"/>
                <a:cs typeface="Ricty" panose="020B0509020203020207" pitchFamily="49" charset="-128"/>
              </a:endParaRPr>
            </a:p>
          </p:txBody>
        </p:sp>
      </p:grpSp>
      <p:sp>
        <p:nvSpPr>
          <p:cNvPr id="155" name="タイトル 1">
            <a:extLst>
              <a:ext uri="{FF2B5EF4-FFF2-40B4-BE49-F238E27FC236}">
                <a16:creationId xmlns:a16="http://schemas.microsoft.com/office/drawing/2014/main" id="{D4D22F20-432C-0B49-8E09-0911E3E993F2}"/>
              </a:ext>
            </a:extLst>
          </p:cNvPr>
          <p:cNvSpPr txBox="1">
            <a:spLocks/>
          </p:cNvSpPr>
          <p:nvPr/>
        </p:nvSpPr>
        <p:spPr>
          <a:xfrm>
            <a:off x="2008087" y="3549693"/>
            <a:ext cx="10183912" cy="2161459"/>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lvl="1">
              <a:lnSpc>
                <a:spcPct val="150000"/>
              </a:lnSpc>
            </a:pP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置換後</a:t>
            </a:r>
            <a:endParaRPr lang="en-US" altLang="ja-JP" sz="28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endParaRPr>
          </a:p>
        </p:txBody>
      </p:sp>
      <p:cxnSp>
        <p:nvCxnSpPr>
          <p:cNvPr id="10" name="直線コネクタ 9">
            <a:extLst>
              <a:ext uri="{FF2B5EF4-FFF2-40B4-BE49-F238E27FC236}">
                <a16:creationId xmlns:a16="http://schemas.microsoft.com/office/drawing/2014/main" id="{C8B1B68F-6EE0-DF42-B67A-06B1E92ECF61}"/>
              </a:ext>
            </a:extLst>
          </p:cNvPr>
          <p:cNvCxnSpPr/>
          <p:nvPr/>
        </p:nvCxnSpPr>
        <p:spPr>
          <a:xfrm>
            <a:off x="2008088" y="3503439"/>
            <a:ext cx="10183912" cy="0"/>
          </a:xfrm>
          <a:prstGeom prst="line">
            <a:avLst/>
          </a:prstGeom>
          <a:ln w="28575">
            <a:solidFill>
              <a:srgbClr val="545D65"/>
            </a:solidFill>
            <a:prstDash val="lgDash"/>
          </a:ln>
        </p:spPr>
        <p:style>
          <a:lnRef idx="1">
            <a:schemeClr val="accent1"/>
          </a:lnRef>
          <a:fillRef idx="0">
            <a:schemeClr val="accent1"/>
          </a:fillRef>
          <a:effectRef idx="0">
            <a:schemeClr val="accent1"/>
          </a:effectRef>
          <a:fontRef idx="minor">
            <a:schemeClr val="tx1"/>
          </a:fontRef>
        </p:style>
      </p:cxnSp>
      <p:sp>
        <p:nvSpPr>
          <p:cNvPr id="16" name="下矢印 15">
            <a:extLst>
              <a:ext uri="{FF2B5EF4-FFF2-40B4-BE49-F238E27FC236}">
                <a16:creationId xmlns:a16="http://schemas.microsoft.com/office/drawing/2014/main" id="{2AB6ED4E-1B9C-4C41-8526-C42C28DA0FD9}"/>
              </a:ext>
            </a:extLst>
          </p:cNvPr>
          <p:cNvSpPr/>
          <p:nvPr/>
        </p:nvSpPr>
        <p:spPr>
          <a:xfrm>
            <a:off x="5937196" y="3130323"/>
            <a:ext cx="317607" cy="668681"/>
          </a:xfrm>
          <a:prstGeom prst="downArrow">
            <a:avLst>
              <a:gd name="adj1" fmla="val 32270"/>
              <a:gd name="adj2" fmla="val 67730"/>
            </a:avLst>
          </a:prstGeom>
          <a:solidFill>
            <a:srgbClr val="D0D0D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6" name="下矢印 155">
            <a:extLst>
              <a:ext uri="{FF2B5EF4-FFF2-40B4-BE49-F238E27FC236}">
                <a16:creationId xmlns:a16="http://schemas.microsoft.com/office/drawing/2014/main" id="{1F097079-8A3E-5B47-B915-39406B787064}"/>
              </a:ext>
            </a:extLst>
          </p:cNvPr>
          <p:cNvSpPr/>
          <p:nvPr/>
        </p:nvSpPr>
        <p:spPr>
          <a:xfrm>
            <a:off x="9472783" y="3130323"/>
            <a:ext cx="317607" cy="668681"/>
          </a:xfrm>
          <a:prstGeom prst="downArrow">
            <a:avLst>
              <a:gd name="adj1" fmla="val 32270"/>
              <a:gd name="adj2" fmla="val 67730"/>
            </a:avLst>
          </a:prstGeom>
          <a:solidFill>
            <a:srgbClr val="D0D0D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832069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正方形/長方形 27">
            <a:extLst>
              <a:ext uri="{FF2B5EF4-FFF2-40B4-BE49-F238E27FC236}">
                <a16:creationId xmlns:a16="http://schemas.microsoft.com/office/drawing/2014/main" id="{82908D58-2C04-584F-8CCF-7434C7DC1450}"/>
              </a:ext>
            </a:extLst>
          </p:cNvPr>
          <p:cNvSpPr/>
          <p:nvPr/>
        </p:nvSpPr>
        <p:spPr>
          <a:xfrm>
            <a:off x="0" y="4629999"/>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cxnSp>
        <p:nvCxnSpPr>
          <p:cNvPr id="67" name="直線矢印コネクタ 66">
            <a:extLst>
              <a:ext uri="{FF2B5EF4-FFF2-40B4-BE49-F238E27FC236}">
                <a16:creationId xmlns:a16="http://schemas.microsoft.com/office/drawing/2014/main" id="{FB95B959-7F44-4A4F-859D-A9C0FD09754A}"/>
              </a:ext>
            </a:extLst>
          </p:cNvPr>
          <p:cNvCxnSpPr>
            <a:cxnSpLocks/>
          </p:cNvCxnSpPr>
          <p:nvPr/>
        </p:nvCxnSpPr>
        <p:spPr>
          <a:xfrm flipH="1">
            <a:off x="8578269" y="4146649"/>
            <a:ext cx="0" cy="367136"/>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044CACF5-B04A-DE46-B5F5-5C848016B9A8}"/>
              </a:ext>
            </a:extLst>
          </p:cNvPr>
          <p:cNvCxnSpPr>
            <a:cxnSpLocks/>
          </p:cNvCxnSpPr>
          <p:nvPr/>
        </p:nvCxnSpPr>
        <p:spPr>
          <a:xfrm>
            <a:off x="5642669" y="4146649"/>
            <a:ext cx="0" cy="367136"/>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a:extLst>
              <a:ext uri="{FF2B5EF4-FFF2-40B4-BE49-F238E27FC236}">
                <a16:creationId xmlns:a16="http://schemas.microsoft.com/office/drawing/2014/main" id="{D9EABF6C-58C9-6F40-A4F5-D797882D1D24}"/>
              </a:ext>
            </a:extLst>
          </p:cNvPr>
          <p:cNvCxnSpPr>
            <a:cxnSpLocks/>
          </p:cNvCxnSpPr>
          <p:nvPr/>
        </p:nvCxnSpPr>
        <p:spPr>
          <a:xfrm>
            <a:off x="8587588" y="4924164"/>
            <a:ext cx="0" cy="367136"/>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A6A1A1DD-1136-1140-A570-9784C599F23C}"/>
              </a:ext>
            </a:extLst>
          </p:cNvPr>
          <p:cNvCxnSpPr>
            <a:cxnSpLocks/>
            <a:endCxn id="18" idx="0"/>
          </p:cNvCxnSpPr>
          <p:nvPr/>
        </p:nvCxnSpPr>
        <p:spPr>
          <a:xfrm>
            <a:off x="5635588" y="4924164"/>
            <a:ext cx="0" cy="367136"/>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3DACA52A-B876-2849-8C77-422F232CF838}"/>
              </a:ext>
            </a:extLst>
          </p:cNvPr>
          <p:cNvCxnSpPr>
            <a:cxnSpLocks/>
            <a:stCxn id="19" idx="3"/>
          </p:cNvCxnSpPr>
          <p:nvPr/>
        </p:nvCxnSpPr>
        <p:spPr>
          <a:xfrm flipV="1">
            <a:off x="9811588" y="5573937"/>
            <a:ext cx="504000" cy="1"/>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96A26C93-2FD0-6B40-8B53-1E9698CB2B35}"/>
              </a:ext>
            </a:extLst>
          </p:cNvPr>
          <p:cNvCxnSpPr>
            <a:cxnSpLocks/>
            <a:endCxn id="15" idx="1"/>
          </p:cNvCxnSpPr>
          <p:nvPr/>
        </p:nvCxnSpPr>
        <p:spPr>
          <a:xfrm flipV="1">
            <a:off x="3759200" y="1197821"/>
            <a:ext cx="635983" cy="1496"/>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D54F09A5-F993-5644-A2EF-45C8261DDFF0}"/>
              </a:ext>
            </a:extLst>
          </p:cNvPr>
          <p:cNvCxnSpPr>
            <a:cxnSpLocks/>
            <a:endCxn id="17" idx="0"/>
          </p:cNvCxnSpPr>
          <p:nvPr/>
        </p:nvCxnSpPr>
        <p:spPr>
          <a:xfrm flipH="1">
            <a:off x="7111588" y="990821"/>
            <a:ext cx="14167" cy="2767094"/>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sp>
        <p:nvSpPr>
          <p:cNvPr id="5" name="正方形/長方形 4">
            <a:extLst>
              <a:ext uri="{FF2B5EF4-FFF2-40B4-BE49-F238E27FC236}">
                <a16:creationId xmlns:a16="http://schemas.microsoft.com/office/drawing/2014/main" id="{9C60042A-4181-CB4D-B230-064ED7D6A3F3}"/>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2" name="正方形/長方形 11">
            <a:extLst>
              <a:ext uri="{FF2B5EF4-FFF2-40B4-BE49-F238E27FC236}">
                <a16:creationId xmlns:a16="http://schemas.microsoft.com/office/drawing/2014/main" id="{B95F42B1-0FAE-6B43-88B2-334B0763399F}"/>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全体像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構文解析</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部分木抽出</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類似度計量</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構造同一化</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関数生成</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14" name="テキスト ボックス 34">
            <a:extLst>
              <a:ext uri="{FF2B5EF4-FFF2-40B4-BE49-F238E27FC236}">
                <a16:creationId xmlns:a16="http://schemas.microsoft.com/office/drawing/2014/main" id="{F9533F8D-59E7-6D48-9A57-FDEA5D6DE5EE}"/>
              </a:ext>
            </a:extLst>
          </p:cNvPr>
          <p:cNvSpPr txBox="1"/>
          <p:nvPr/>
        </p:nvSpPr>
        <p:spPr>
          <a:xfrm>
            <a:off x="8963" y="2000109"/>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93C0007D-7283-6D43-AE6F-471805C1EF68}"/>
              </a:ext>
            </a:extLst>
          </p:cNvPr>
          <p:cNvSpPr>
            <a:spLocks noGrp="1"/>
          </p:cNvSpPr>
          <p:nvPr>
            <p:ph type="sldNum" sz="quarter" idx="4"/>
          </p:nvPr>
        </p:nvSpPr>
        <p:spPr/>
        <p:txBody>
          <a:bodyPr/>
          <a:lstStyle/>
          <a:p>
            <a:r>
              <a:rPr lang="en-US" dirty="0"/>
              <a:t>p.</a:t>
            </a:r>
            <a:fld id="{F8E28480-1C08-4458-AD97-0283E6FFD09D}" type="slidenum">
              <a:rPr lang="en-US" smtClean="0"/>
              <a:pPr/>
              <a:t>28</a:t>
            </a:fld>
            <a:endParaRPr lang="en-US" dirty="0"/>
          </a:p>
        </p:txBody>
      </p:sp>
      <p:sp>
        <p:nvSpPr>
          <p:cNvPr id="4" name="平行四辺形 3">
            <a:extLst>
              <a:ext uri="{FF2B5EF4-FFF2-40B4-BE49-F238E27FC236}">
                <a16:creationId xmlns:a16="http://schemas.microsoft.com/office/drawing/2014/main" id="{98EC8EC0-D9F3-764E-8E78-D61EBFE45628}"/>
              </a:ext>
            </a:extLst>
          </p:cNvPr>
          <p:cNvSpPr/>
          <p:nvPr/>
        </p:nvSpPr>
        <p:spPr>
          <a:xfrm>
            <a:off x="2209965" y="993812"/>
            <a:ext cx="1549235" cy="411009"/>
          </a:xfrm>
          <a:prstGeom prst="parallelogram">
            <a:avLst/>
          </a:prstGeom>
          <a:solidFill>
            <a:srgbClr val="282D31"/>
          </a:solidFill>
          <a:ln w="57150">
            <a:solidFill>
              <a:srgbClr val="D0D0D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300" b="1">
                <a:solidFill>
                  <a:srgbClr val="D0D0D0"/>
                </a:solidFill>
                <a:latin typeface="Ricty" panose="020B0509020203020207" pitchFamily="49" charset="-128"/>
                <a:ea typeface="Ricty" panose="020B0509020203020207" pitchFamily="49" charset="-128"/>
                <a:cs typeface="Ricty" panose="020B0509020203020207" pitchFamily="49" charset="-128"/>
              </a:rPr>
              <a:t>ソースコード</a:t>
            </a:r>
          </a:p>
        </p:txBody>
      </p:sp>
      <p:sp>
        <p:nvSpPr>
          <p:cNvPr id="15" name="正方形/長方形 14">
            <a:extLst>
              <a:ext uri="{FF2B5EF4-FFF2-40B4-BE49-F238E27FC236}">
                <a16:creationId xmlns:a16="http://schemas.microsoft.com/office/drawing/2014/main" id="{2B4008E0-120D-B34B-AAE8-6F0745C264CB}"/>
              </a:ext>
            </a:extLst>
          </p:cNvPr>
          <p:cNvSpPr>
            <a:spLocks/>
          </p:cNvSpPr>
          <p:nvPr/>
        </p:nvSpPr>
        <p:spPr>
          <a:xfrm>
            <a:off x="4395183" y="990821"/>
            <a:ext cx="5400000" cy="414000"/>
          </a:xfrm>
          <a:prstGeom prst="rect">
            <a:avLst/>
          </a:prstGeom>
          <a:solidFill>
            <a:srgbClr val="282D31"/>
          </a:solidFill>
          <a:ln w="57150">
            <a:solidFill>
              <a:srgbClr val="D0D0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構文解析機能</a:t>
            </a:r>
          </a:p>
        </p:txBody>
      </p:sp>
      <p:sp>
        <p:nvSpPr>
          <p:cNvPr id="16" name="正方形/長方形 15">
            <a:extLst>
              <a:ext uri="{FF2B5EF4-FFF2-40B4-BE49-F238E27FC236}">
                <a16:creationId xmlns:a16="http://schemas.microsoft.com/office/drawing/2014/main" id="{04CF0B6E-E8EB-DC4D-8EF3-F08C50980744}"/>
              </a:ext>
            </a:extLst>
          </p:cNvPr>
          <p:cNvSpPr>
            <a:spLocks/>
          </p:cNvSpPr>
          <p:nvPr/>
        </p:nvSpPr>
        <p:spPr>
          <a:xfrm>
            <a:off x="4411588" y="2375843"/>
            <a:ext cx="5400000" cy="414000"/>
          </a:xfrm>
          <a:prstGeom prst="rect">
            <a:avLst/>
          </a:prstGeom>
          <a:solidFill>
            <a:srgbClr val="282D31"/>
          </a:solidFill>
          <a:ln w="57150">
            <a:solidFill>
              <a:srgbClr val="D0D0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部分木抽出機能</a:t>
            </a:r>
          </a:p>
        </p:txBody>
      </p:sp>
      <p:sp>
        <p:nvSpPr>
          <p:cNvPr id="17" name="正方形/長方形 16">
            <a:extLst>
              <a:ext uri="{FF2B5EF4-FFF2-40B4-BE49-F238E27FC236}">
                <a16:creationId xmlns:a16="http://schemas.microsoft.com/office/drawing/2014/main" id="{4598C239-F720-274B-AF82-58448F9F7B40}"/>
              </a:ext>
            </a:extLst>
          </p:cNvPr>
          <p:cNvSpPr>
            <a:spLocks/>
          </p:cNvSpPr>
          <p:nvPr/>
        </p:nvSpPr>
        <p:spPr>
          <a:xfrm>
            <a:off x="4411588" y="3757915"/>
            <a:ext cx="5400000" cy="411050"/>
          </a:xfrm>
          <a:prstGeom prst="rect">
            <a:avLst/>
          </a:prstGeom>
          <a:solidFill>
            <a:srgbClr val="282D31"/>
          </a:solidFill>
          <a:ln w="57150">
            <a:solidFill>
              <a:srgbClr val="D0D0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編集距離を用いた部分木間の類似度計量機能</a:t>
            </a:r>
          </a:p>
        </p:txBody>
      </p:sp>
      <p:sp>
        <p:nvSpPr>
          <p:cNvPr id="18" name="正方形/長方形 17">
            <a:extLst>
              <a:ext uri="{FF2B5EF4-FFF2-40B4-BE49-F238E27FC236}">
                <a16:creationId xmlns:a16="http://schemas.microsoft.com/office/drawing/2014/main" id="{BA385A58-F0F0-C942-9257-733639D57C59}"/>
              </a:ext>
            </a:extLst>
          </p:cNvPr>
          <p:cNvSpPr>
            <a:spLocks/>
          </p:cNvSpPr>
          <p:nvPr/>
        </p:nvSpPr>
        <p:spPr>
          <a:xfrm>
            <a:off x="4411588" y="5291300"/>
            <a:ext cx="2448000" cy="565275"/>
          </a:xfrm>
          <a:prstGeom prst="rect">
            <a:avLst/>
          </a:prstGeom>
          <a:solidFill>
            <a:srgbClr val="282D31"/>
          </a:solidFill>
          <a:ln w="57150">
            <a:solidFill>
              <a:srgbClr val="D0D0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式の置換による</a:t>
            </a:r>
            <a:endParaRPr kumimoji="1" lang="en-US" altLang="ja-JP" sz="1600" b="1"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構造同一化機能</a:t>
            </a:r>
          </a:p>
        </p:txBody>
      </p:sp>
      <p:sp>
        <p:nvSpPr>
          <p:cNvPr id="19" name="正方形/長方形 18">
            <a:extLst>
              <a:ext uri="{FF2B5EF4-FFF2-40B4-BE49-F238E27FC236}">
                <a16:creationId xmlns:a16="http://schemas.microsoft.com/office/drawing/2014/main" id="{67E404B7-6A3B-F147-8DF2-BF69983D3F84}"/>
              </a:ext>
            </a:extLst>
          </p:cNvPr>
          <p:cNvSpPr>
            <a:spLocks/>
          </p:cNvSpPr>
          <p:nvPr/>
        </p:nvSpPr>
        <p:spPr>
          <a:xfrm>
            <a:off x="7363588" y="5291300"/>
            <a:ext cx="2448000" cy="565275"/>
          </a:xfrm>
          <a:prstGeom prst="rect">
            <a:avLst/>
          </a:prstGeom>
          <a:solidFill>
            <a:srgbClr val="282D31"/>
          </a:solidFill>
          <a:ln w="57150">
            <a:solidFill>
              <a:srgbClr val="D72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自動関数生成機能</a:t>
            </a:r>
          </a:p>
        </p:txBody>
      </p:sp>
      <p:sp>
        <p:nvSpPr>
          <p:cNvPr id="20" name="平行四辺形 19">
            <a:extLst>
              <a:ext uri="{FF2B5EF4-FFF2-40B4-BE49-F238E27FC236}">
                <a16:creationId xmlns:a16="http://schemas.microsoft.com/office/drawing/2014/main" id="{B8882A74-C488-B84E-B100-31120FDDB401}"/>
              </a:ext>
            </a:extLst>
          </p:cNvPr>
          <p:cNvSpPr>
            <a:spLocks/>
          </p:cNvSpPr>
          <p:nvPr/>
        </p:nvSpPr>
        <p:spPr>
          <a:xfrm>
            <a:off x="4395183" y="1683332"/>
            <a:ext cx="5400000" cy="414000"/>
          </a:xfrm>
          <a:prstGeom prst="parallelogram">
            <a:avLst/>
          </a:prstGeom>
          <a:solidFill>
            <a:srgbClr val="282D31"/>
          </a:solidFill>
          <a:ln w="57150">
            <a:solidFill>
              <a:srgbClr val="D0D0D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構文木</a:t>
            </a:r>
          </a:p>
        </p:txBody>
      </p:sp>
      <p:sp>
        <p:nvSpPr>
          <p:cNvPr id="21" name="平行四辺形 20">
            <a:extLst>
              <a:ext uri="{FF2B5EF4-FFF2-40B4-BE49-F238E27FC236}">
                <a16:creationId xmlns:a16="http://schemas.microsoft.com/office/drawing/2014/main" id="{43A23BF8-EF61-014D-BDD4-9776EA474753}"/>
              </a:ext>
            </a:extLst>
          </p:cNvPr>
          <p:cNvSpPr>
            <a:spLocks/>
          </p:cNvSpPr>
          <p:nvPr/>
        </p:nvSpPr>
        <p:spPr>
          <a:xfrm>
            <a:off x="4395183" y="3068354"/>
            <a:ext cx="5400000" cy="411050"/>
          </a:xfrm>
          <a:prstGeom prst="parallelogram">
            <a:avLst/>
          </a:prstGeom>
          <a:solidFill>
            <a:srgbClr val="282D31"/>
          </a:solidFill>
          <a:ln w="57150">
            <a:solidFill>
              <a:srgbClr val="D0D0D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rgbClr val="D0D0D0"/>
                </a:solidFill>
                <a:latin typeface="Ricty" panose="020B0509020203020207" pitchFamily="49" charset="-128"/>
                <a:ea typeface="Ricty" panose="020B0509020203020207" pitchFamily="49" charset="-128"/>
                <a:cs typeface="Ricty" panose="020B0509020203020207" pitchFamily="49" charset="-128"/>
              </a:rPr>
              <a:t>部分木集合</a:t>
            </a:r>
          </a:p>
        </p:txBody>
      </p:sp>
      <p:sp>
        <p:nvSpPr>
          <p:cNvPr id="22" name="フローチャート: 判断 21">
            <a:extLst>
              <a:ext uri="{FF2B5EF4-FFF2-40B4-BE49-F238E27FC236}">
                <a16:creationId xmlns:a16="http://schemas.microsoft.com/office/drawing/2014/main" id="{0ED0F684-2B3A-1749-909B-5A666C4470F6}"/>
              </a:ext>
            </a:extLst>
          </p:cNvPr>
          <p:cNvSpPr>
            <a:spLocks/>
          </p:cNvSpPr>
          <p:nvPr/>
        </p:nvSpPr>
        <p:spPr>
          <a:xfrm>
            <a:off x="4425755" y="4513785"/>
            <a:ext cx="2433828" cy="411049"/>
          </a:xfrm>
          <a:prstGeom prst="flowChartDecision">
            <a:avLst/>
          </a:prstGeom>
          <a:solidFill>
            <a:srgbClr val="282D31"/>
          </a:solidFill>
          <a:ln w="28575">
            <a:solidFill>
              <a:srgbClr val="D0D0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b="1" dirty="0">
                <a:solidFill>
                  <a:srgbClr val="D0D0D0"/>
                </a:solidFill>
                <a:latin typeface="Ricty" panose="020B0509020203020207" pitchFamily="49" charset="-128"/>
                <a:ea typeface="Ricty" panose="020B0509020203020207" pitchFamily="49" charset="-128"/>
                <a:cs typeface="Ricty" panose="020B0509020203020207" pitchFamily="49" charset="-128"/>
              </a:rPr>
              <a:t>0 &lt; </a:t>
            </a:r>
            <a:r>
              <a:rPr kumimoji="1" lang="ja-JP" altLang="en-US" sz="1100" b="1">
                <a:solidFill>
                  <a:srgbClr val="D0D0D0"/>
                </a:solidFill>
                <a:latin typeface="Ricty" panose="020B0509020203020207" pitchFamily="49" charset="-128"/>
                <a:ea typeface="Ricty" panose="020B0509020203020207" pitchFamily="49" charset="-128"/>
                <a:cs typeface="Ricty" panose="020B0509020203020207" pitchFamily="49" charset="-128"/>
              </a:rPr>
              <a:t>距離</a:t>
            </a:r>
            <a:r>
              <a:rPr kumimoji="1" lang="en-US" altLang="ja-JP" sz="1100" b="1" dirty="0">
                <a:solidFill>
                  <a:srgbClr val="D0D0D0"/>
                </a:solidFill>
                <a:latin typeface="Ricty" panose="020B0509020203020207" pitchFamily="49" charset="-128"/>
                <a:ea typeface="Ricty" panose="020B0509020203020207" pitchFamily="49" charset="-128"/>
                <a:cs typeface="Ricty" panose="020B0509020203020207" pitchFamily="49" charset="-128"/>
              </a:rPr>
              <a:t> &lt;= ε</a:t>
            </a:r>
            <a:endParaRPr kumimoji="1" lang="ja-JP" altLang="en-US" sz="1100" b="1">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25" name="平行四辺形 24">
            <a:extLst>
              <a:ext uri="{FF2B5EF4-FFF2-40B4-BE49-F238E27FC236}">
                <a16:creationId xmlns:a16="http://schemas.microsoft.com/office/drawing/2014/main" id="{685670E5-E381-F542-84B2-A5D5F6AD4B8D}"/>
              </a:ext>
            </a:extLst>
          </p:cNvPr>
          <p:cNvSpPr/>
          <p:nvPr/>
        </p:nvSpPr>
        <p:spPr>
          <a:xfrm>
            <a:off x="10315588" y="5368432"/>
            <a:ext cx="1548000" cy="411009"/>
          </a:xfrm>
          <a:prstGeom prst="parallelogram">
            <a:avLst/>
          </a:prstGeom>
          <a:solidFill>
            <a:srgbClr val="282D31"/>
          </a:solidFill>
          <a:ln w="57150">
            <a:solidFill>
              <a:srgbClr val="88F90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300" b="1">
                <a:solidFill>
                  <a:srgbClr val="D0D0D0"/>
                </a:solidFill>
                <a:latin typeface="Ricty" panose="020B0509020203020207" pitchFamily="49" charset="-128"/>
                <a:ea typeface="Ricty" panose="020B0509020203020207" pitchFamily="49" charset="-128"/>
                <a:cs typeface="Ricty" panose="020B0509020203020207" pitchFamily="49" charset="-128"/>
              </a:rPr>
              <a:t>ソースコード</a:t>
            </a:r>
          </a:p>
        </p:txBody>
      </p:sp>
      <p:cxnSp>
        <p:nvCxnSpPr>
          <p:cNvPr id="59" name="直線矢印コネクタ 58">
            <a:extLst>
              <a:ext uri="{FF2B5EF4-FFF2-40B4-BE49-F238E27FC236}">
                <a16:creationId xmlns:a16="http://schemas.microsoft.com/office/drawing/2014/main" id="{D64EDB64-FD87-8249-9849-F327B4474F6D}"/>
              </a:ext>
            </a:extLst>
          </p:cNvPr>
          <p:cNvCxnSpPr>
            <a:cxnSpLocks/>
            <a:stCxn id="18" idx="3"/>
            <a:endCxn id="19" idx="1"/>
          </p:cNvCxnSpPr>
          <p:nvPr/>
        </p:nvCxnSpPr>
        <p:spPr>
          <a:xfrm>
            <a:off x="6859588" y="5573938"/>
            <a:ext cx="504000" cy="0"/>
          </a:xfrm>
          <a:prstGeom prst="straightConnector1">
            <a:avLst/>
          </a:prstGeom>
          <a:ln w="57150">
            <a:solidFill>
              <a:srgbClr val="D0D0D0"/>
            </a:solidFill>
            <a:tailEnd type="triangle"/>
          </a:ln>
        </p:spPr>
        <p:style>
          <a:lnRef idx="1">
            <a:schemeClr val="accent1"/>
          </a:lnRef>
          <a:fillRef idx="0">
            <a:schemeClr val="accent1"/>
          </a:fillRef>
          <a:effectRef idx="0">
            <a:schemeClr val="accent1"/>
          </a:effectRef>
          <a:fontRef idx="minor">
            <a:schemeClr val="tx1"/>
          </a:fontRef>
        </p:style>
      </p:cxnSp>
      <p:sp>
        <p:nvSpPr>
          <p:cNvPr id="64" name="フローチャート: 判断 63">
            <a:extLst>
              <a:ext uri="{FF2B5EF4-FFF2-40B4-BE49-F238E27FC236}">
                <a16:creationId xmlns:a16="http://schemas.microsoft.com/office/drawing/2014/main" id="{6511EB6A-C898-FE42-90DA-2F52CE9E136B}"/>
              </a:ext>
            </a:extLst>
          </p:cNvPr>
          <p:cNvSpPr>
            <a:spLocks/>
          </p:cNvSpPr>
          <p:nvPr/>
        </p:nvSpPr>
        <p:spPr>
          <a:xfrm>
            <a:off x="7361355" y="4513785"/>
            <a:ext cx="2433828" cy="411049"/>
          </a:xfrm>
          <a:prstGeom prst="flowChartDecision">
            <a:avLst/>
          </a:prstGeom>
          <a:solidFill>
            <a:srgbClr val="282D31"/>
          </a:solidFill>
          <a:ln w="28575">
            <a:solidFill>
              <a:srgbClr val="88F9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b="1">
                <a:solidFill>
                  <a:srgbClr val="D0D0D0"/>
                </a:solidFill>
                <a:latin typeface="Ricty" panose="020B0509020203020207" pitchFamily="49" charset="-128"/>
                <a:ea typeface="Ricty" panose="020B0509020203020207" pitchFamily="49" charset="-128"/>
                <a:cs typeface="Ricty" panose="020B0509020203020207" pitchFamily="49" charset="-128"/>
              </a:rPr>
              <a:t>距離</a:t>
            </a:r>
            <a:r>
              <a:rPr kumimoji="1" lang="en-US" altLang="ja-JP" sz="1100" b="1" dirty="0">
                <a:solidFill>
                  <a:srgbClr val="D0D0D0"/>
                </a:solidFill>
                <a:latin typeface="Ricty" panose="020B0509020203020207" pitchFamily="49" charset="-128"/>
                <a:ea typeface="Ricty" panose="020B0509020203020207" pitchFamily="49" charset="-128"/>
                <a:cs typeface="Ricty" panose="020B0509020203020207" pitchFamily="49" charset="-128"/>
              </a:rPr>
              <a:t> = 0</a:t>
            </a:r>
            <a:endParaRPr kumimoji="1" lang="ja-JP" altLang="en-US" sz="1100" b="1">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27" name="テキスト ボックス 26">
            <a:extLst>
              <a:ext uri="{FF2B5EF4-FFF2-40B4-BE49-F238E27FC236}">
                <a16:creationId xmlns:a16="http://schemas.microsoft.com/office/drawing/2014/main" id="{2CA190A2-AE93-E647-ACC9-A455479828C6}"/>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自動関数生成機能</a:t>
            </a:r>
            <a:endPar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endParaRPr>
          </a:p>
        </p:txBody>
      </p:sp>
    </p:spTree>
    <p:extLst>
      <p:ext uri="{BB962C8B-B14F-4D97-AF65-F5344CB8AC3E}">
        <p14:creationId xmlns:p14="http://schemas.microsoft.com/office/powerpoint/2010/main" val="12489470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C60042A-4181-CB4D-B230-064ED7D6A3F3}"/>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1" name="正方形/長方形 10">
            <a:extLst>
              <a:ext uri="{FF2B5EF4-FFF2-40B4-BE49-F238E27FC236}">
                <a16:creationId xmlns:a16="http://schemas.microsoft.com/office/drawing/2014/main" id="{82B1D5B2-F695-1243-8D88-FBF06DC3D34D}"/>
              </a:ext>
            </a:extLst>
          </p:cNvPr>
          <p:cNvSpPr/>
          <p:nvPr/>
        </p:nvSpPr>
        <p:spPr>
          <a:xfrm>
            <a:off x="0" y="4629999"/>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2" name="正方形/長方形 11">
            <a:extLst>
              <a:ext uri="{FF2B5EF4-FFF2-40B4-BE49-F238E27FC236}">
                <a16:creationId xmlns:a16="http://schemas.microsoft.com/office/drawing/2014/main" id="{B95F42B1-0FAE-6B43-88B2-334B0763399F}"/>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全体像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構文解析</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部分木抽出</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類似度計量</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構造同一化</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関数生成</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14" name="テキスト ボックス 34">
            <a:extLst>
              <a:ext uri="{FF2B5EF4-FFF2-40B4-BE49-F238E27FC236}">
                <a16:creationId xmlns:a16="http://schemas.microsoft.com/office/drawing/2014/main" id="{F9533F8D-59E7-6D48-9A57-FDEA5D6DE5EE}"/>
              </a:ext>
            </a:extLst>
          </p:cNvPr>
          <p:cNvSpPr txBox="1"/>
          <p:nvPr/>
        </p:nvSpPr>
        <p:spPr>
          <a:xfrm>
            <a:off x="8963" y="2000109"/>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4A418113-AB7B-D04A-BDA3-32D94AF6F47D}"/>
              </a:ext>
            </a:extLst>
          </p:cNvPr>
          <p:cNvSpPr>
            <a:spLocks noGrp="1"/>
          </p:cNvSpPr>
          <p:nvPr>
            <p:ph type="sldNum" sz="quarter" idx="4"/>
          </p:nvPr>
        </p:nvSpPr>
        <p:spPr/>
        <p:txBody>
          <a:bodyPr/>
          <a:lstStyle/>
          <a:p>
            <a:r>
              <a:rPr lang="en-US" dirty="0"/>
              <a:t>p.</a:t>
            </a:r>
            <a:fld id="{F8E28480-1C08-4458-AD97-0283E6FFD09D}" type="slidenum">
              <a:rPr lang="en-US" smtClean="0"/>
              <a:pPr/>
              <a:t>29</a:t>
            </a:fld>
            <a:endParaRPr lang="en-US" dirty="0"/>
          </a:p>
        </p:txBody>
      </p:sp>
      <p:sp>
        <p:nvSpPr>
          <p:cNvPr id="82" name="タイトル 1">
            <a:extLst>
              <a:ext uri="{FF2B5EF4-FFF2-40B4-BE49-F238E27FC236}">
                <a16:creationId xmlns:a16="http://schemas.microsoft.com/office/drawing/2014/main" id="{7D984632-2701-134B-9C65-28A5FCC3B634}"/>
              </a:ext>
            </a:extLst>
          </p:cNvPr>
          <p:cNvSpPr txBox="1">
            <a:spLocks/>
          </p:cNvSpPr>
          <p:nvPr/>
        </p:nvSpPr>
        <p:spPr>
          <a:xfrm>
            <a:off x="2008087" y="867909"/>
            <a:ext cx="10183912" cy="2161459"/>
          </a:xfrm>
          <a:prstGeom prst="rect">
            <a:avLst/>
          </a:prstGeom>
        </p:spPr>
        <p:txBody>
          <a:bodyPr wrap="none" lIns="108000"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lvl="1">
              <a:lnSpc>
                <a:spcPct val="150000"/>
              </a:lnSpc>
              <a:tabLst>
                <a:tab pos="1241425" algn="l"/>
              </a:tabLst>
            </a:pP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自動関数生成機能</a:t>
            </a:r>
            <a:endParaRPr lang="en-US" altLang="ja-JP" sz="28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endParaRPr>
          </a:p>
          <a:p>
            <a:pPr marL="1371600" lvl="2" indent="-457200">
              <a:lnSpc>
                <a:spcPct val="150000"/>
              </a:lnSpc>
              <a:buAutoNum type="arabicPeriod"/>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ソースコードの先頭に</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関数部の</a:t>
            </a:r>
            <a:r>
              <a:rPr lang="ja-JP" altLang="en-US" sz="2000" b="1">
                <a:solidFill>
                  <a:srgbClr val="88F906"/>
                </a:solidFill>
                <a:latin typeface="Ricty" panose="020B0509020203020207" pitchFamily="49" charset="-128"/>
                <a:ea typeface="Ricty" panose="020B0509020203020207" pitchFamily="49" charset="-128"/>
                <a:cs typeface="Ricty" panose="020B0509020203020207" pitchFamily="49" charset="-128"/>
                <a:sym typeface="Georgia"/>
              </a:rPr>
              <a:t>テンプレート</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を用意する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marL="1371600" lvl="2" indent="-457200">
              <a:lnSpc>
                <a:spcPct val="150000"/>
              </a:lnSpc>
              <a:buAutoNum type="arabicPeriod"/>
            </a:pP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2.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ソースコードから</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一致する部分木</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に</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該当するノード片を抽出する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marL="1371600" lvl="2" indent="-457200">
              <a:lnSpc>
                <a:spcPct val="150000"/>
              </a:lnSpc>
              <a:buAutoNum type="arabicPeriod" startAt="3"/>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全ての</a:t>
            </a:r>
            <a:r>
              <a:rPr lang="ja-JP" altLang="en-US" sz="2000" b="1">
                <a:solidFill>
                  <a:srgbClr val="88F906"/>
                </a:solidFill>
                <a:latin typeface="Ricty" panose="020B0509020203020207" pitchFamily="49" charset="-128"/>
                <a:ea typeface="Ricty" panose="020B0509020203020207" pitchFamily="49" charset="-128"/>
                <a:cs typeface="Ricty" panose="020B0509020203020207" pitchFamily="49" charset="-128"/>
                <a:sym typeface="Georgia"/>
              </a:rPr>
              <a:t>変数</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および，</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2</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つの部分木間で</a:t>
            </a:r>
            <a:r>
              <a:rPr lang="ja-JP" altLang="en-US" sz="2000" b="1">
                <a:solidFill>
                  <a:srgbClr val="88F906"/>
                </a:solidFill>
                <a:latin typeface="Ricty" panose="020B0509020203020207" pitchFamily="49" charset="-128"/>
                <a:ea typeface="Ricty" panose="020B0509020203020207" pitchFamily="49" charset="-128"/>
                <a:cs typeface="Ricty" panose="020B0509020203020207" pitchFamily="49" charset="-128"/>
                <a:sym typeface="Georgia"/>
              </a:rPr>
              <a:t>識別子が異なる式</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を</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関数内の変数として置換する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p:txBody>
      </p:sp>
      <p:grpSp>
        <p:nvGrpSpPr>
          <p:cNvPr id="86" name="グループ化 85">
            <a:extLst>
              <a:ext uri="{FF2B5EF4-FFF2-40B4-BE49-F238E27FC236}">
                <a16:creationId xmlns:a16="http://schemas.microsoft.com/office/drawing/2014/main" id="{0B91DF91-5510-F843-820A-2C113B36117A}"/>
              </a:ext>
            </a:extLst>
          </p:cNvPr>
          <p:cNvGrpSpPr/>
          <p:nvPr/>
        </p:nvGrpSpPr>
        <p:grpSpPr>
          <a:xfrm>
            <a:off x="8310223" y="4300396"/>
            <a:ext cx="2995179" cy="999489"/>
            <a:chOff x="6816318" y="2048064"/>
            <a:chExt cx="4580668" cy="1528565"/>
          </a:xfrm>
        </p:grpSpPr>
        <p:sp>
          <p:nvSpPr>
            <p:cNvPr id="93" name="正方形/長方形 92">
              <a:extLst>
                <a:ext uri="{FF2B5EF4-FFF2-40B4-BE49-F238E27FC236}">
                  <a16:creationId xmlns:a16="http://schemas.microsoft.com/office/drawing/2014/main" id="{36C990C8-008A-B944-97C3-D4A9C49AD9D1}"/>
                </a:ext>
              </a:extLst>
            </p:cNvPr>
            <p:cNvSpPr/>
            <p:nvPr/>
          </p:nvSpPr>
          <p:spPr>
            <a:xfrm>
              <a:off x="6816318" y="2048064"/>
              <a:ext cx="4580668" cy="1528565"/>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grpSp>
          <p:nvGrpSpPr>
            <p:cNvPr id="94" name="グループ化 93">
              <a:extLst>
                <a:ext uri="{FF2B5EF4-FFF2-40B4-BE49-F238E27FC236}">
                  <a16:creationId xmlns:a16="http://schemas.microsoft.com/office/drawing/2014/main" id="{D5A47922-0248-1E46-A9D5-D44FA5A191B0}"/>
                </a:ext>
              </a:extLst>
            </p:cNvPr>
            <p:cNvGrpSpPr/>
            <p:nvPr/>
          </p:nvGrpSpPr>
          <p:grpSpPr>
            <a:xfrm>
              <a:off x="6876213" y="2119177"/>
              <a:ext cx="4451773" cy="1386341"/>
              <a:chOff x="6887268" y="2113197"/>
              <a:chExt cx="4451773" cy="1386341"/>
            </a:xfrm>
          </p:grpSpPr>
          <p:pic>
            <p:nvPicPr>
              <p:cNvPr id="95" name="図 94" descr="ダイアグラム&#10;&#10;自動的に生成された説明">
                <a:extLst>
                  <a:ext uri="{FF2B5EF4-FFF2-40B4-BE49-F238E27FC236}">
                    <a16:creationId xmlns:a16="http://schemas.microsoft.com/office/drawing/2014/main" id="{FE6E00C6-3E40-3E47-B78B-5F972E933E6A}"/>
                  </a:ext>
                </a:extLst>
              </p:cNvPr>
              <p:cNvPicPr>
                <a:picLocks noChangeAspect="1"/>
              </p:cNvPicPr>
              <p:nvPr/>
            </p:nvPicPr>
            <p:blipFill>
              <a:blip r:embed="rId3"/>
              <a:stretch>
                <a:fillRect/>
              </a:stretch>
            </p:blipFill>
            <p:spPr>
              <a:xfrm>
                <a:off x="9233372" y="2113197"/>
                <a:ext cx="2105669" cy="1386341"/>
              </a:xfrm>
              <a:prstGeom prst="rect">
                <a:avLst/>
              </a:prstGeom>
            </p:spPr>
          </p:pic>
          <p:pic>
            <p:nvPicPr>
              <p:cNvPr id="96" name="図 95">
                <a:extLst>
                  <a:ext uri="{FF2B5EF4-FFF2-40B4-BE49-F238E27FC236}">
                    <a16:creationId xmlns:a16="http://schemas.microsoft.com/office/drawing/2014/main" id="{D79BED3E-8416-3C49-94B0-B9D3F730C405}"/>
                  </a:ext>
                </a:extLst>
              </p:cNvPr>
              <p:cNvPicPr>
                <a:picLocks noChangeAspect="1"/>
              </p:cNvPicPr>
              <p:nvPr/>
            </p:nvPicPr>
            <p:blipFill>
              <a:blip r:embed="rId4"/>
              <a:srcRect/>
              <a:stretch/>
            </p:blipFill>
            <p:spPr>
              <a:xfrm>
                <a:off x="6887268" y="2113197"/>
                <a:ext cx="2105669" cy="1386340"/>
              </a:xfrm>
              <a:prstGeom prst="rect">
                <a:avLst/>
              </a:prstGeom>
            </p:spPr>
          </p:pic>
        </p:grpSp>
      </p:grpSp>
      <p:grpSp>
        <p:nvGrpSpPr>
          <p:cNvPr id="3" name="グループ化 2">
            <a:extLst>
              <a:ext uri="{FF2B5EF4-FFF2-40B4-BE49-F238E27FC236}">
                <a16:creationId xmlns:a16="http://schemas.microsoft.com/office/drawing/2014/main" id="{7472CC6B-BEE0-4F4D-BA21-A7C14602A7E2}"/>
              </a:ext>
            </a:extLst>
          </p:cNvPr>
          <p:cNvGrpSpPr/>
          <p:nvPr/>
        </p:nvGrpSpPr>
        <p:grpSpPr>
          <a:xfrm>
            <a:off x="8160381" y="3084709"/>
            <a:ext cx="3294865" cy="756441"/>
            <a:chOff x="7648843" y="3437635"/>
            <a:chExt cx="3294865" cy="756441"/>
          </a:xfrm>
        </p:grpSpPr>
        <p:sp>
          <p:nvSpPr>
            <p:cNvPr id="85" name="正方形/長方形 84">
              <a:extLst>
                <a:ext uri="{FF2B5EF4-FFF2-40B4-BE49-F238E27FC236}">
                  <a16:creationId xmlns:a16="http://schemas.microsoft.com/office/drawing/2014/main" id="{DDF61429-8662-E24B-A0F9-6340D6C9A9CF}"/>
                </a:ext>
              </a:extLst>
            </p:cNvPr>
            <p:cNvSpPr/>
            <p:nvPr/>
          </p:nvSpPr>
          <p:spPr>
            <a:xfrm>
              <a:off x="7648843" y="3437635"/>
              <a:ext cx="1385006" cy="756441"/>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 altLang="ja-JP" sz="1200" b="1" dirty="0">
                  <a:solidFill>
                    <a:srgbClr val="D7225F"/>
                  </a:solidFill>
                  <a:latin typeface="Ricty" panose="020B0509020203020207" pitchFamily="49" charset="-128"/>
                  <a:ea typeface="Ricty" panose="020B0509020203020207" pitchFamily="49" charset="-128"/>
                  <a:cs typeface="Ricty" panose="020B0509020203020207" pitchFamily="49" charset="-128"/>
                </a:rPr>
                <a:t>a = 5 * 10</a:t>
              </a:r>
            </a:p>
            <a:p>
              <a:r>
                <a:rPr kumimoji="1" lang="en" altLang="ja-JP" sz="1200" b="1" dirty="0">
                  <a:solidFill>
                    <a:srgbClr val="D7225F"/>
                  </a:solidFill>
                  <a:latin typeface="Ricty" panose="020B0509020203020207" pitchFamily="49" charset="-128"/>
                  <a:ea typeface="Ricty" panose="020B0509020203020207" pitchFamily="49" charset="-128"/>
                  <a:cs typeface="Ricty" panose="020B0509020203020207" pitchFamily="49" charset="-128"/>
                </a:rPr>
                <a:t>b = 3 * 10</a:t>
              </a:r>
            </a:p>
            <a:p>
              <a:r>
                <a:rPr kumimoji="1" lang="en" altLang="ja-JP" sz="1200" dirty="0">
                  <a:solidFill>
                    <a:srgbClr val="D0D0D0"/>
                  </a:solidFill>
                  <a:latin typeface="Ricty" panose="020B0509020203020207" pitchFamily="49" charset="-128"/>
                  <a:ea typeface="Ricty" panose="020B0509020203020207" pitchFamily="49" charset="-128"/>
                  <a:cs typeface="Ricty" panose="020B0509020203020207" pitchFamily="49" charset="-128"/>
                </a:rPr>
                <a:t>print(a, b)</a:t>
              </a:r>
            </a:p>
          </p:txBody>
        </p:sp>
        <p:sp>
          <p:nvSpPr>
            <p:cNvPr id="126" name="正方形/長方形 125">
              <a:extLst>
                <a:ext uri="{FF2B5EF4-FFF2-40B4-BE49-F238E27FC236}">
                  <a16:creationId xmlns:a16="http://schemas.microsoft.com/office/drawing/2014/main" id="{E429EC20-AB27-EC42-9076-A5014DA9DEBC}"/>
                </a:ext>
              </a:extLst>
            </p:cNvPr>
            <p:cNvSpPr/>
            <p:nvPr/>
          </p:nvSpPr>
          <p:spPr>
            <a:xfrm>
              <a:off x="9558702" y="3437635"/>
              <a:ext cx="1385006" cy="756441"/>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 altLang="ja-JP" sz="1200" b="1" dirty="0">
                  <a:solidFill>
                    <a:srgbClr val="D7225F"/>
                  </a:solidFill>
                  <a:latin typeface="Ricty" panose="020B0509020203020207" pitchFamily="49" charset="-128"/>
                  <a:ea typeface="Ricty" panose="020B0509020203020207" pitchFamily="49" charset="-128"/>
                  <a:cs typeface="Ricty" panose="020B0509020203020207" pitchFamily="49" charset="-128"/>
                </a:rPr>
                <a:t>a = 5 * 10</a:t>
              </a:r>
            </a:p>
            <a:p>
              <a:r>
                <a:rPr kumimoji="1" lang="en" altLang="ja-JP" sz="1200" b="1" dirty="0">
                  <a:solidFill>
                    <a:srgbClr val="D7225F"/>
                  </a:solidFill>
                  <a:latin typeface="Ricty" panose="020B0509020203020207" pitchFamily="49" charset="-128"/>
                  <a:ea typeface="Ricty" panose="020B0509020203020207" pitchFamily="49" charset="-128"/>
                  <a:cs typeface="Ricty" panose="020B0509020203020207" pitchFamily="49" charset="-128"/>
                </a:rPr>
                <a:t>b = 3 * 10</a:t>
              </a:r>
            </a:p>
          </p:txBody>
        </p:sp>
        <p:cxnSp>
          <p:nvCxnSpPr>
            <p:cNvPr id="127" name="直線矢印コネクタ 126">
              <a:extLst>
                <a:ext uri="{FF2B5EF4-FFF2-40B4-BE49-F238E27FC236}">
                  <a16:creationId xmlns:a16="http://schemas.microsoft.com/office/drawing/2014/main" id="{E9410B17-8A8F-B44A-B29B-93DE61EE5D29}"/>
                </a:ext>
              </a:extLst>
            </p:cNvPr>
            <p:cNvCxnSpPr>
              <a:cxnSpLocks/>
              <a:stCxn id="85" idx="3"/>
              <a:endCxn id="126" idx="1"/>
            </p:cNvCxnSpPr>
            <p:nvPr/>
          </p:nvCxnSpPr>
          <p:spPr>
            <a:xfrm>
              <a:off x="9033849" y="3815856"/>
              <a:ext cx="524853" cy="0"/>
            </a:xfrm>
            <a:prstGeom prst="straightConnector1">
              <a:avLst/>
            </a:prstGeom>
            <a:ln w="28575">
              <a:solidFill>
                <a:srgbClr val="D0D0D0"/>
              </a:solidFill>
              <a:tailEnd type="triangle"/>
            </a:ln>
          </p:spPr>
          <p:style>
            <a:lnRef idx="1">
              <a:schemeClr val="accent1"/>
            </a:lnRef>
            <a:fillRef idx="0">
              <a:schemeClr val="accent1"/>
            </a:fillRef>
            <a:effectRef idx="0">
              <a:schemeClr val="accent1"/>
            </a:effectRef>
            <a:fontRef idx="minor">
              <a:schemeClr val="tx1"/>
            </a:fontRef>
          </p:style>
        </p:cxnSp>
      </p:grpSp>
      <p:sp>
        <p:nvSpPr>
          <p:cNvPr id="133" name="正方形/長方形 132">
            <a:extLst>
              <a:ext uri="{FF2B5EF4-FFF2-40B4-BE49-F238E27FC236}">
                <a16:creationId xmlns:a16="http://schemas.microsoft.com/office/drawing/2014/main" id="{FB91799A-DD80-AB49-9793-B444FF949611}"/>
              </a:ext>
            </a:extLst>
          </p:cNvPr>
          <p:cNvSpPr/>
          <p:nvPr/>
        </p:nvSpPr>
        <p:spPr>
          <a:xfrm>
            <a:off x="8803770" y="5553235"/>
            <a:ext cx="2008089" cy="405083"/>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ja-JP" sz="1200" b="1" dirty="0">
                <a:solidFill>
                  <a:srgbClr val="88F906"/>
                </a:solidFill>
                <a:latin typeface="Ricty" panose="020B0509020203020207" pitchFamily="49" charset="-128"/>
                <a:ea typeface="Ricty" panose="020B0509020203020207" pitchFamily="49" charset="-128"/>
                <a:cs typeface="Ricty" panose="020B0509020203020207" pitchFamily="49" charset="-128"/>
              </a:rPr>
              <a:t>var1</a:t>
            </a:r>
            <a:r>
              <a:rPr kumimoji="1" lang="en" altLang="ja-JP" sz="1200" b="1" dirty="0">
                <a:solidFill>
                  <a:srgbClr val="D7225F"/>
                </a:solidFill>
                <a:latin typeface="Ricty" panose="020B0509020203020207" pitchFamily="49" charset="-128"/>
                <a:ea typeface="Ricty" panose="020B0509020203020207" pitchFamily="49" charset="-128"/>
                <a:cs typeface="Ricty" panose="020B0509020203020207" pitchFamily="49" charset="-128"/>
              </a:rPr>
              <a:t> </a:t>
            </a:r>
            <a:r>
              <a:rPr kumimoji="1" lang="en" altLang="ja-JP" sz="1200" b="1" dirty="0">
                <a:solidFill>
                  <a:srgbClr val="D0D0D0"/>
                </a:solidFill>
                <a:latin typeface="Ricty" panose="020B0509020203020207" pitchFamily="49" charset="-128"/>
                <a:ea typeface="Ricty" panose="020B0509020203020207" pitchFamily="49" charset="-128"/>
                <a:cs typeface="Ricty" panose="020B0509020203020207" pitchFamily="49" charset="-128"/>
              </a:rPr>
              <a:t>=</a:t>
            </a:r>
            <a:r>
              <a:rPr kumimoji="1" lang="en" altLang="ja-JP" sz="1200" b="1" dirty="0">
                <a:solidFill>
                  <a:srgbClr val="D7225F"/>
                </a:solidFill>
                <a:latin typeface="Ricty" panose="020B0509020203020207" pitchFamily="49" charset="-128"/>
                <a:ea typeface="Ricty" panose="020B0509020203020207" pitchFamily="49" charset="-128"/>
                <a:cs typeface="Ricty" panose="020B0509020203020207" pitchFamily="49" charset="-128"/>
              </a:rPr>
              <a:t> </a:t>
            </a:r>
            <a:r>
              <a:rPr kumimoji="1" lang="en" altLang="ja-JP" sz="1200" b="1" dirty="0">
                <a:solidFill>
                  <a:srgbClr val="88F906"/>
                </a:solidFill>
                <a:latin typeface="Ricty" panose="020B0509020203020207" pitchFamily="49" charset="-128"/>
                <a:ea typeface="Ricty" panose="020B0509020203020207" pitchFamily="49" charset="-128"/>
                <a:cs typeface="Ricty" panose="020B0509020203020207" pitchFamily="49" charset="-128"/>
              </a:rPr>
              <a:t>var2</a:t>
            </a:r>
            <a:r>
              <a:rPr kumimoji="1" lang="en" altLang="ja-JP" sz="1200" b="1" dirty="0">
                <a:solidFill>
                  <a:srgbClr val="D7225F"/>
                </a:solidFill>
                <a:latin typeface="Ricty" panose="020B0509020203020207" pitchFamily="49" charset="-128"/>
                <a:ea typeface="Ricty" panose="020B0509020203020207" pitchFamily="49" charset="-128"/>
                <a:cs typeface="Ricty" panose="020B0509020203020207" pitchFamily="49" charset="-128"/>
              </a:rPr>
              <a:t> </a:t>
            </a:r>
            <a:r>
              <a:rPr kumimoji="1" lang="en" altLang="ja-JP" sz="1200" b="1" dirty="0">
                <a:solidFill>
                  <a:srgbClr val="D0D0D0"/>
                </a:solidFill>
                <a:latin typeface="Ricty" panose="020B0509020203020207" pitchFamily="49" charset="-128"/>
                <a:ea typeface="Ricty" panose="020B0509020203020207" pitchFamily="49" charset="-128"/>
                <a:cs typeface="Ricty" panose="020B0509020203020207" pitchFamily="49" charset="-128"/>
              </a:rPr>
              <a:t>* 10</a:t>
            </a:r>
          </a:p>
        </p:txBody>
      </p:sp>
      <p:cxnSp>
        <p:nvCxnSpPr>
          <p:cNvPr id="134" name="直線矢印コネクタ 133">
            <a:extLst>
              <a:ext uri="{FF2B5EF4-FFF2-40B4-BE49-F238E27FC236}">
                <a16:creationId xmlns:a16="http://schemas.microsoft.com/office/drawing/2014/main" id="{C4D800E9-5746-594A-8132-3FA4F1E3463A}"/>
              </a:ext>
            </a:extLst>
          </p:cNvPr>
          <p:cNvCxnSpPr>
            <a:cxnSpLocks/>
            <a:stCxn id="93" idx="2"/>
            <a:endCxn id="133" idx="0"/>
          </p:cNvCxnSpPr>
          <p:nvPr/>
        </p:nvCxnSpPr>
        <p:spPr>
          <a:xfrm>
            <a:off x="9807813" y="5299885"/>
            <a:ext cx="2" cy="253350"/>
          </a:xfrm>
          <a:prstGeom prst="straightConnector1">
            <a:avLst/>
          </a:prstGeom>
          <a:ln w="28575">
            <a:solidFill>
              <a:srgbClr val="D0D0D0"/>
            </a:solidFill>
            <a:tailEnd type="triangle"/>
          </a:ln>
        </p:spPr>
        <p:style>
          <a:lnRef idx="1">
            <a:schemeClr val="accent1"/>
          </a:lnRef>
          <a:fillRef idx="0">
            <a:schemeClr val="accent1"/>
          </a:fillRef>
          <a:effectRef idx="0">
            <a:schemeClr val="accent1"/>
          </a:effectRef>
          <a:fontRef idx="minor">
            <a:schemeClr val="tx1"/>
          </a:fontRef>
        </p:style>
      </p:cxnSp>
      <p:grpSp>
        <p:nvGrpSpPr>
          <p:cNvPr id="4" name="グループ化 3">
            <a:extLst>
              <a:ext uri="{FF2B5EF4-FFF2-40B4-BE49-F238E27FC236}">
                <a16:creationId xmlns:a16="http://schemas.microsoft.com/office/drawing/2014/main" id="{82D22363-0EDB-634F-A319-65097AF1835B}"/>
              </a:ext>
            </a:extLst>
          </p:cNvPr>
          <p:cNvGrpSpPr/>
          <p:nvPr/>
        </p:nvGrpSpPr>
        <p:grpSpPr>
          <a:xfrm>
            <a:off x="8671927" y="1652796"/>
            <a:ext cx="2271781" cy="921880"/>
            <a:chOff x="8671927" y="1652796"/>
            <a:chExt cx="2271781" cy="921880"/>
          </a:xfrm>
        </p:grpSpPr>
        <p:sp>
          <p:nvSpPr>
            <p:cNvPr id="97" name="正方形/長方形 96">
              <a:extLst>
                <a:ext uri="{FF2B5EF4-FFF2-40B4-BE49-F238E27FC236}">
                  <a16:creationId xmlns:a16="http://schemas.microsoft.com/office/drawing/2014/main" id="{96C28AD1-4595-8149-ADCF-8575F44A7B49}"/>
                </a:ext>
              </a:extLst>
            </p:cNvPr>
            <p:cNvSpPr/>
            <p:nvPr/>
          </p:nvSpPr>
          <p:spPr>
            <a:xfrm>
              <a:off x="8671927" y="1652796"/>
              <a:ext cx="2271781" cy="921880"/>
            </a:xfrm>
            <a:prstGeom prst="rect">
              <a:avLst/>
            </a:prstGeom>
            <a:solidFill>
              <a:srgbClr val="282D3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kumimoji="1" lang="en" altLang="ja-JP" sz="1200" b="1" dirty="0">
                  <a:solidFill>
                    <a:srgbClr val="88F906"/>
                  </a:solidFill>
                  <a:latin typeface="Ricty" panose="020B0509020203020207" pitchFamily="49" charset="-128"/>
                  <a:ea typeface="Ricty" panose="020B0509020203020207" pitchFamily="49" charset="-128"/>
                  <a:cs typeface="Ricty" panose="020B0509020203020207" pitchFamily="49" charset="-128"/>
                </a:rPr>
                <a:t>def function1(  </a:t>
              </a:r>
              <a:r>
                <a:rPr kumimoji="1" lang="ja-JP" altLang="en-US" sz="1200" b="1">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 altLang="ja-JP" sz="1200" b="1" dirty="0">
                  <a:solidFill>
                    <a:srgbClr val="88F906"/>
                  </a:solidFill>
                  <a:latin typeface="Ricty" panose="020B0509020203020207" pitchFamily="49" charset="-128"/>
                  <a:ea typeface="Ricty" panose="020B0509020203020207" pitchFamily="49" charset="-128"/>
                  <a:cs typeface="Ricty" panose="020B0509020203020207" pitchFamily="49" charset="-128"/>
                </a:rPr>
                <a:t>):</a:t>
              </a:r>
            </a:p>
            <a:p>
              <a:pPr>
                <a:lnSpc>
                  <a:spcPct val="150000"/>
                </a:lnSpc>
              </a:pPr>
              <a:endParaRPr kumimoji="1" lang="en" altLang="ja-JP" sz="1200" b="1"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150000"/>
                </a:lnSpc>
              </a:pPr>
              <a:r>
                <a:rPr kumimoji="1" lang="en" altLang="ja-JP" sz="1200" b="1" dirty="0">
                  <a:solidFill>
                    <a:srgbClr val="88F906"/>
                  </a:solidFill>
                  <a:latin typeface="Ricty" panose="020B0509020203020207" pitchFamily="49" charset="-128"/>
                  <a:ea typeface="Ricty" panose="020B0509020203020207" pitchFamily="49" charset="-128"/>
                  <a:cs typeface="Ricty" panose="020B0509020203020207" pitchFamily="49" charset="-128"/>
                </a:rPr>
                <a:t>	return </a:t>
              </a:r>
            </a:p>
          </p:txBody>
        </p:sp>
        <p:sp>
          <p:nvSpPr>
            <p:cNvPr id="99" name="正方形/長方形 98">
              <a:extLst>
                <a:ext uri="{FF2B5EF4-FFF2-40B4-BE49-F238E27FC236}">
                  <a16:creationId xmlns:a16="http://schemas.microsoft.com/office/drawing/2014/main" id="{083DE825-8BFA-C74D-A88C-5AA77A3BDDC7}"/>
                </a:ext>
              </a:extLst>
            </p:cNvPr>
            <p:cNvSpPr/>
            <p:nvPr/>
          </p:nvSpPr>
          <p:spPr>
            <a:xfrm>
              <a:off x="9845176" y="1783365"/>
              <a:ext cx="434647" cy="218231"/>
            </a:xfrm>
            <a:prstGeom prst="rect">
              <a:avLst/>
            </a:prstGeom>
            <a:noFill/>
            <a:ln w="19050">
              <a:solidFill>
                <a:srgbClr val="D7225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none" lIns="18000" tIns="18000" rIns="18000" bIns="18000" rtlCol="0" anchor="ctr">
              <a:normAutofit/>
            </a:bodyPr>
            <a:lstStyle/>
            <a:p>
              <a:pPr algn="ctr"/>
              <a:r>
                <a:rPr kumimoji="1" lang="ja-JP" altLang="en-US" sz="1000" b="1">
                  <a:solidFill>
                    <a:srgbClr val="D7225F"/>
                  </a:solidFill>
                  <a:latin typeface="Ricty" panose="020B0509020203020207" pitchFamily="49" charset="-128"/>
                  <a:ea typeface="Ricty" panose="020B0509020203020207" pitchFamily="49" charset="-128"/>
                  <a:cs typeface="Ricty" panose="020B0509020203020207" pitchFamily="49" charset="-128"/>
                </a:rPr>
                <a:t>引数</a:t>
              </a:r>
            </a:p>
          </p:txBody>
        </p:sp>
        <p:sp>
          <p:nvSpPr>
            <p:cNvPr id="25" name="正方形/長方形 24">
              <a:extLst>
                <a:ext uri="{FF2B5EF4-FFF2-40B4-BE49-F238E27FC236}">
                  <a16:creationId xmlns:a16="http://schemas.microsoft.com/office/drawing/2014/main" id="{52EA27A4-F3F3-5E41-8A1D-FC2C795146A8}"/>
                </a:ext>
              </a:extLst>
            </p:cNvPr>
            <p:cNvSpPr/>
            <p:nvPr/>
          </p:nvSpPr>
          <p:spPr>
            <a:xfrm>
              <a:off x="9213117" y="2054234"/>
              <a:ext cx="970794" cy="218231"/>
            </a:xfrm>
            <a:prstGeom prst="rect">
              <a:avLst/>
            </a:prstGeom>
            <a:noFill/>
            <a:ln w="19050">
              <a:solidFill>
                <a:srgbClr val="D7225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none" lIns="18000" tIns="18000" rIns="18000" bIns="18000" rtlCol="0" anchor="ctr">
              <a:normAutofit/>
            </a:bodyPr>
            <a:lstStyle/>
            <a:p>
              <a:pPr algn="ctr"/>
              <a:r>
                <a:rPr kumimoji="1" lang="ja-JP" altLang="en-US" sz="1000" b="1">
                  <a:solidFill>
                    <a:srgbClr val="D7225F"/>
                  </a:solidFill>
                  <a:latin typeface="Ricty" panose="020B0509020203020207" pitchFamily="49" charset="-128"/>
                  <a:ea typeface="Ricty" panose="020B0509020203020207" pitchFamily="49" charset="-128"/>
                  <a:cs typeface="Ricty" panose="020B0509020203020207" pitchFamily="49" charset="-128"/>
                </a:rPr>
                <a:t>処理文</a:t>
              </a:r>
            </a:p>
          </p:txBody>
        </p:sp>
        <p:sp>
          <p:nvSpPr>
            <p:cNvPr id="27" name="正方形/長方形 26">
              <a:extLst>
                <a:ext uri="{FF2B5EF4-FFF2-40B4-BE49-F238E27FC236}">
                  <a16:creationId xmlns:a16="http://schemas.microsoft.com/office/drawing/2014/main" id="{302FD568-2504-904C-B1FE-0304856BB0C6}"/>
                </a:ext>
              </a:extLst>
            </p:cNvPr>
            <p:cNvSpPr/>
            <p:nvPr/>
          </p:nvSpPr>
          <p:spPr>
            <a:xfrm>
              <a:off x="9749264" y="2332915"/>
              <a:ext cx="530559" cy="218231"/>
            </a:xfrm>
            <a:prstGeom prst="rect">
              <a:avLst/>
            </a:prstGeom>
            <a:noFill/>
            <a:ln w="19050">
              <a:solidFill>
                <a:srgbClr val="D7225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none" lIns="18000" tIns="18000" rIns="18000" bIns="18000" rtlCol="0" anchor="ctr">
              <a:normAutofit/>
            </a:bodyPr>
            <a:lstStyle/>
            <a:p>
              <a:pPr algn="ctr"/>
              <a:r>
                <a:rPr kumimoji="1" lang="ja-JP" altLang="en-US" sz="1000" b="1">
                  <a:solidFill>
                    <a:srgbClr val="D7225F"/>
                  </a:solidFill>
                  <a:latin typeface="Ricty" panose="020B0509020203020207" pitchFamily="49" charset="-128"/>
                  <a:ea typeface="Ricty" panose="020B0509020203020207" pitchFamily="49" charset="-128"/>
                  <a:cs typeface="Ricty" panose="020B0509020203020207" pitchFamily="49" charset="-128"/>
                </a:rPr>
                <a:t>戻り値</a:t>
              </a:r>
            </a:p>
          </p:txBody>
        </p:sp>
      </p:grpSp>
      <p:sp>
        <p:nvSpPr>
          <p:cNvPr id="28" name="テキスト ボックス 27">
            <a:extLst>
              <a:ext uri="{FF2B5EF4-FFF2-40B4-BE49-F238E27FC236}">
                <a16:creationId xmlns:a16="http://schemas.microsoft.com/office/drawing/2014/main" id="{9A59A86D-6906-B74A-9DCD-EFDD7F1DEDC7}"/>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自動関数生成機能</a:t>
            </a:r>
            <a:endPar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endParaRPr>
          </a:p>
        </p:txBody>
      </p:sp>
      <p:grpSp>
        <p:nvGrpSpPr>
          <p:cNvPr id="10" name="グループ化 9">
            <a:extLst>
              <a:ext uri="{FF2B5EF4-FFF2-40B4-BE49-F238E27FC236}">
                <a16:creationId xmlns:a16="http://schemas.microsoft.com/office/drawing/2014/main" id="{7EF399B2-D73A-6C43-A93A-AF79D871A0C0}"/>
              </a:ext>
            </a:extLst>
          </p:cNvPr>
          <p:cNvGrpSpPr/>
          <p:nvPr/>
        </p:nvGrpSpPr>
        <p:grpSpPr>
          <a:xfrm>
            <a:off x="8727209" y="4130271"/>
            <a:ext cx="830737" cy="575052"/>
            <a:chOff x="8780772" y="4144422"/>
            <a:chExt cx="830737" cy="575052"/>
          </a:xfrm>
        </p:grpSpPr>
        <p:sp>
          <p:nvSpPr>
            <p:cNvPr id="41" name="円/楕円 40">
              <a:extLst>
                <a:ext uri="{FF2B5EF4-FFF2-40B4-BE49-F238E27FC236}">
                  <a16:creationId xmlns:a16="http://schemas.microsoft.com/office/drawing/2014/main" id="{C8D683B5-FB6E-6848-A289-635EE00DB340}"/>
                </a:ext>
              </a:extLst>
            </p:cNvPr>
            <p:cNvSpPr/>
            <p:nvPr/>
          </p:nvSpPr>
          <p:spPr>
            <a:xfrm>
              <a:off x="9067642" y="4144422"/>
              <a:ext cx="543867" cy="323501"/>
            </a:xfrm>
            <a:prstGeom prst="ellipse">
              <a:avLst/>
            </a:prstGeom>
            <a:noFill/>
            <a:ln w="28575">
              <a:solidFill>
                <a:srgbClr val="88F90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600" b="1" dirty="0">
                  <a:solidFill>
                    <a:srgbClr val="88F906"/>
                  </a:solidFill>
                  <a:latin typeface="Ricty" panose="020B0509020203020207" pitchFamily="49" charset="-128"/>
                  <a:ea typeface="Ricty" panose="020B0509020203020207" pitchFamily="49" charset="-128"/>
                  <a:cs typeface="Ricty" panose="020B0509020203020207" pitchFamily="49" charset="-128"/>
                </a:rPr>
                <a:t>Name</a:t>
              </a:r>
            </a:p>
            <a:p>
              <a:pPr algn="ctr"/>
              <a:r>
                <a:rPr kumimoji="1" lang="en-US" altLang="ja-JP" sz="1100" b="1" dirty="0">
                  <a:solidFill>
                    <a:srgbClr val="88F906"/>
                  </a:solidFill>
                  <a:latin typeface="Ricty" panose="020B0509020203020207" pitchFamily="49" charset="-128"/>
                  <a:ea typeface="Ricty" panose="020B0509020203020207" pitchFamily="49" charset="-128"/>
                  <a:cs typeface="Ricty" panose="020B0509020203020207" pitchFamily="49" charset="-128"/>
                </a:rPr>
                <a:t>a</a:t>
              </a:r>
              <a:endParaRPr kumimoji="1" lang="ja-JP" altLang="en-US" sz="1100" b="1">
                <a:solidFill>
                  <a:srgbClr val="88F906"/>
                </a:solidFill>
                <a:latin typeface="Ricty" panose="020B0509020203020207" pitchFamily="49" charset="-128"/>
                <a:ea typeface="Ricty" panose="020B0509020203020207" pitchFamily="49" charset="-128"/>
                <a:cs typeface="Ricty" panose="020B0509020203020207" pitchFamily="49" charset="-128"/>
              </a:endParaRPr>
            </a:p>
          </p:txBody>
        </p:sp>
        <p:cxnSp>
          <p:nvCxnSpPr>
            <p:cNvPr id="7" name="直線コネクタ 6">
              <a:extLst>
                <a:ext uri="{FF2B5EF4-FFF2-40B4-BE49-F238E27FC236}">
                  <a16:creationId xmlns:a16="http://schemas.microsoft.com/office/drawing/2014/main" id="{98C94B48-EC86-7D40-8915-1E2AA2ABA155}"/>
                </a:ext>
              </a:extLst>
            </p:cNvPr>
            <p:cNvCxnSpPr>
              <a:cxnSpLocks/>
              <a:stCxn id="41" idx="3"/>
            </p:cNvCxnSpPr>
            <p:nvPr/>
          </p:nvCxnSpPr>
          <p:spPr>
            <a:xfrm flipH="1">
              <a:off x="8780772" y="4420547"/>
              <a:ext cx="366517" cy="298927"/>
            </a:xfrm>
            <a:prstGeom prst="line">
              <a:avLst/>
            </a:prstGeom>
            <a:ln w="12700">
              <a:solidFill>
                <a:srgbClr val="88F906"/>
              </a:solidFill>
              <a:prstDash val="sysDot"/>
            </a:ln>
          </p:spPr>
          <p:style>
            <a:lnRef idx="1">
              <a:schemeClr val="accent1"/>
            </a:lnRef>
            <a:fillRef idx="0">
              <a:schemeClr val="accent1"/>
            </a:fillRef>
            <a:effectRef idx="0">
              <a:schemeClr val="accent1"/>
            </a:effectRef>
            <a:fontRef idx="minor">
              <a:schemeClr val="tx1"/>
            </a:fontRef>
          </p:style>
        </p:cxnSp>
      </p:grpSp>
      <p:grpSp>
        <p:nvGrpSpPr>
          <p:cNvPr id="46" name="グループ化 45">
            <a:extLst>
              <a:ext uri="{FF2B5EF4-FFF2-40B4-BE49-F238E27FC236}">
                <a16:creationId xmlns:a16="http://schemas.microsoft.com/office/drawing/2014/main" id="{E1E8BE1C-7A43-914A-874C-02BBB2391F4A}"/>
              </a:ext>
            </a:extLst>
          </p:cNvPr>
          <p:cNvGrpSpPr/>
          <p:nvPr/>
        </p:nvGrpSpPr>
        <p:grpSpPr>
          <a:xfrm>
            <a:off x="8999142" y="4511501"/>
            <a:ext cx="830737" cy="575052"/>
            <a:chOff x="8780772" y="4144422"/>
            <a:chExt cx="830737" cy="575052"/>
          </a:xfrm>
        </p:grpSpPr>
        <p:sp>
          <p:nvSpPr>
            <p:cNvPr id="47" name="円/楕円 46">
              <a:extLst>
                <a:ext uri="{FF2B5EF4-FFF2-40B4-BE49-F238E27FC236}">
                  <a16:creationId xmlns:a16="http://schemas.microsoft.com/office/drawing/2014/main" id="{66BFC1DE-3059-7249-A7C3-22607FC39893}"/>
                </a:ext>
              </a:extLst>
            </p:cNvPr>
            <p:cNvSpPr/>
            <p:nvPr/>
          </p:nvSpPr>
          <p:spPr>
            <a:xfrm>
              <a:off x="9067642" y="4144422"/>
              <a:ext cx="543867" cy="323501"/>
            </a:xfrm>
            <a:prstGeom prst="ellipse">
              <a:avLst/>
            </a:prstGeom>
            <a:noFill/>
            <a:ln w="28575">
              <a:solidFill>
                <a:srgbClr val="88F90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600" b="1" dirty="0">
                  <a:solidFill>
                    <a:srgbClr val="88F906"/>
                  </a:solidFill>
                  <a:latin typeface="Ricty" panose="020B0509020203020207" pitchFamily="49" charset="-128"/>
                  <a:ea typeface="Ricty" panose="020B0509020203020207" pitchFamily="49" charset="-128"/>
                  <a:cs typeface="Ricty" panose="020B0509020203020207" pitchFamily="49" charset="-128"/>
                </a:rPr>
                <a:t>Constant</a:t>
              </a:r>
            </a:p>
            <a:p>
              <a:pPr algn="ctr"/>
              <a:r>
                <a:rPr kumimoji="1" lang="en-US" altLang="ja-JP" sz="1100" b="1" dirty="0">
                  <a:solidFill>
                    <a:srgbClr val="88F906"/>
                  </a:solidFill>
                  <a:latin typeface="Ricty" panose="020B0509020203020207" pitchFamily="49" charset="-128"/>
                  <a:ea typeface="Ricty" panose="020B0509020203020207" pitchFamily="49" charset="-128"/>
                  <a:cs typeface="Ricty" panose="020B0509020203020207" pitchFamily="49" charset="-128"/>
                </a:rPr>
                <a:t>5</a:t>
              </a:r>
              <a:endParaRPr kumimoji="1" lang="ja-JP" altLang="en-US" sz="1100" b="1">
                <a:solidFill>
                  <a:srgbClr val="88F906"/>
                </a:solidFill>
                <a:latin typeface="Ricty" panose="020B0509020203020207" pitchFamily="49" charset="-128"/>
                <a:ea typeface="Ricty" panose="020B0509020203020207" pitchFamily="49" charset="-128"/>
                <a:cs typeface="Ricty" panose="020B0509020203020207" pitchFamily="49" charset="-128"/>
              </a:endParaRPr>
            </a:p>
          </p:txBody>
        </p:sp>
        <p:cxnSp>
          <p:nvCxnSpPr>
            <p:cNvPr id="48" name="直線コネクタ 47">
              <a:extLst>
                <a:ext uri="{FF2B5EF4-FFF2-40B4-BE49-F238E27FC236}">
                  <a16:creationId xmlns:a16="http://schemas.microsoft.com/office/drawing/2014/main" id="{04836212-6E91-4D49-A415-06E836AE9E26}"/>
                </a:ext>
              </a:extLst>
            </p:cNvPr>
            <p:cNvCxnSpPr>
              <a:cxnSpLocks/>
              <a:stCxn id="47" idx="3"/>
            </p:cNvCxnSpPr>
            <p:nvPr/>
          </p:nvCxnSpPr>
          <p:spPr>
            <a:xfrm flipH="1">
              <a:off x="8780772" y="4420547"/>
              <a:ext cx="366517" cy="298927"/>
            </a:xfrm>
            <a:prstGeom prst="line">
              <a:avLst/>
            </a:prstGeom>
            <a:ln w="12700">
              <a:solidFill>
                <a:srgbClr val="88F906"/>
              </a:solidFill>
              <a:prstDash val="sysDot"/>
            </a:ln>
          </p:spPr>
          <p:style>
            <a:lnRef idx="1">
              <a:schemeClr val="accent1"/>
            </a:lnRef>
            <a:fillRef idx="0">
              <a:schemeClr val="accent1"/>
            </a:fillRef>
            <a:effectRef idx="0">
              <a:schemeClr val="accent1"/>
            </a:effectRef>
            <a:fontRef idx="minor">
              <a:schemeClr val="tx1"/>
            </a:fontRef>
          </p:style>
        </p:cxnSp>
      </p:grpSp>
      <p:grpSp>
        <p:nvGrpSpPr>
          <p:cNvPr id="49" name="グループ化 48">
            <a:extLst>
              <a:ext uri="{FF2B5EF4-FFF2-40B4-BE49-F238E27FC236}">
                <a16:creationId xmlns:a16="http://schemas.microsoft.com/office/drawing/2014/main" id="{1E5222A2-1718-944E-91F7-F05F3E7C327C}"/>
              </a:ext>
            </a:extLst>
          </p:cNvPr>
          <p:cNvGrpSpPr/>
          <p:nvPr/>
        </p:nvGrpSpPr>
        <p:grpSpPr>
          <a:xfrm>
            <a:off x="10270666" y="4130271"/>
            <a:ext cx="830737" cy="575052"/>
            <a:chOff x="8780772" y="4144422"/>
            <a:chExt cx="830737" cy="575052"/>
          </a:xfrm>
        </p:grpSpPr>
        <p:sp>
          <p:nvSpPr>
            <p:cNvPr id="50" name="円/楕円 49">
              <a:extLst>
                <a:ext uri="{FF2B5EF4-FFF2-40B4-BE49-F238E27FC236}">
                  <a16:creationId xmlns:a16="http://schemas.microsoft.com/office/drawing/2014/main" id="{DC5B5112-669C-5B45-B8B3-019E445DDED9}"/>
                </a:ext>
              </a:extLst>
            </p:cNvPr>
            <p:cNvSpPr/>
            <p:nvPr/>
          </p:nvSpPr>
          <p:spPr>
            <a:xfrm>
              <a:off x="9067642" y="4144422"/>
              <a:ext cx="543867" cy="323501"/>
            </a:xfrm>
            <a:prstGeom prst="ellipse">
              <a:avLst/>
            </a:prstGeom>
            <a:noFill/>
            <a:ln w="28575">
              <a:solidFill>
                <a:srgbClr val="88F90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600" b="1" dirty="0">
                  <a:solidFill>
                    <a:srgbClr val="88F906"/>
                  </a:solidFill>
                  <a:latin typeface="Ricty" panose="020B0509020203020207" pitchFamily="49" charset="-128"/>
                  <a:ea typeface="Ricty" panose="020B0509020203020207" pitchFamily="49" charset="-128"/>
                  <a:cs typeface="Ricty" panose="020B0509020203020207" pitchFamily="49" charset="-128"/>
                </a:rPr>
                <a:t>Name</a:t>
              </a:r>
            </a:p>
            <a:p>
              <a:pPr algn="ctr"/>
              <a:r>
                <a:rPr kumimoji="1" lang="en-US" altLang="ja-JP" sz="1100" b="1" dirty="0">
                  <a:solidFill>
                    <a:srgbClr val="88F906"/>
                  </a:solidFill>
                  <a:latin typeface="Ricty" panose="020B0509020203020207" pitchFamily="49" charset="-128"/>
                  <a:ea typeface="Ricty" panose="020B0509020203020207" pitchFamily="49" charset="-128"/>
                  <a:cs typeface="Ricty" panose="020B0509020203020207" pitchFamily="49" charset="-128"/>
                </a:rPr>
                <a:t>b</a:t>
              </a:r>
              <a:endParaRPr kumimoji="1" lang="ja-JP" altLang="en-US" sz="1100" b="1">
                <a:solidFill>
                  <a:srgbClr val="88F906"/>
                </a:solidFill>
                <a:latin typeface="Ricty" panose="020B0509020203020207" pitchFamily="49" charset="-128"/>
                <a:ea typeface="Ricty" panose="020B0509020203020207" pitchFamily="49" charset="-128"/>
                <a:cs typeface="Ricty" panose="020B0509020203020207" pitchFamily="49" charset="-128"/>
              </a:endParaRPr>
            </a:p>
          </p:txBody>
        </p:sp>
        <p:cxnSp>
          <p:nvCxnSpPr>
            <p:cNvPr id="51" name="直線コネクタ 50">
              <a:extLst>
                <a:ext uri="{FF2B5EF4-FFF2-40B4-BE49-F238E27FC236}">
                  <a16:creationId xmlns:a16="http://schemas.microsoft.com/office/drawing/2014/main" id="{5D560559-5643-EC4B-BADD-D5F28B0B08A5}"/>
                </a:ext>
              </a:extLst>
            </p:cNvPr>
            <p:cNvCxnSpPr>
              <a:cxnSpLocks/>
              <a:stCxn id="50" idx="3"/>
            </p:cNvCxnSpPr>
            <p:nvPr/>
          </p:nvCxnSpPr>
          <p:spPr>
            <a:xfrm flipH="1">
              <a:off x="8780772" y="4420547"/>
              <a:ext cx="366517" cy="298927"/>
            </a:xfrm>
            <a:prstGeom prst="line">
              <a:avLst/>
            </a:prstGeom>
            <a:ln w="12700">
              <a:solidFill>
                <a:srgbClr val="88F906"/>
              </a:solidFill>
              <a:prstDash val="sysDot"/>
            </a:ln>
          </p:spPr>
          <p:style>
            <a:lnRef idx="1">
              <a:schemeClr val="accent1"/>
            </a:lnRef>
            <a:fillRef idx="0">
              <a:schemeClr val="accent1"/>
            </a:fillRef>
            <a:effectRef idx="0">
              <a:schemeClr val="accent1"/>
            </a:effectRef>
            <a:fontRef idx="minor">
              <a:schemeClr val="tx1"/>
            </a:fontRef>
          </p:style>
        </p:cxnSp>
      </p:grpSp>
      <p:grpSp>
        <p:nvGrpSpPr>
          <p:cNvPr id="52" name="グループ化 51">
            <a:extLst>
              <a:ext uri="{FF2B5EF4-FFF2-40B4-BE49-F238E27FC236}">
                <a16:creationId xmlns:a16="http://schemas.microsoft.com/office/drawing/2014/main" id="{290514EF-B4FB-B848-8E88-7326BE0352A8}"/>
              </a:ext>
            </a:extLst>
          </p:cNvPr>
          <p:cNvGrpSpPr/>
          <p:nvPr/>
        </p:nvGrpSpPr>
        <p:grpSpPr>
          <a:xfrm>
            <a:off x="10542599" y="4511501"/>
            <a:ext cx="830737" cy="575052"/>
            <a:chOff x="8780772" y="4144422"/>
            <a:chExt cx="830737" cy="575052"/>
          </a:xfrm>
        </p:grpSpPr>
        <p:sp>
          <p:nvSpPr>
            <p:cNvPr id="53" name="円/楕円 52">
              <a:extLst>
                <a:ext uri="{FF2B5EF4-FFF2-40B4-BE49-F238E27FC236}">
                  <a16:creationId xmlns:a16="http://schemas.microsoft.com/office/drawing/2014/main" id="{4A697F8F-943E-4241-B01E-B4544EC1A959}"/>
                </a:ext>
              </a:extLst>
            </p:cNvPr>
            <p:cNvSpPr/>
            <p:nvPr/>
          </p:nvSpPr>
          <p:spPr>
            <a:xfrm>
              <a:off x="9067642" y="4144422"/>
              <a:ext cx="543867" cy="323501"/>
            </a:xfrm>
            <a:prstGeom prst="ellipse">
              <a:avLst/>
            </a:prstGeom>
            <a:noFill/>
            <a:ln w="28575">
              <a:solidFill>
                <a:srgbClr val="88F90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600" b="1" dirty="0">
                  <a:solidFill>
                    <a:srgbClr val="88F906"/>
                  </a:solidFill>
                  <a:latin typeface="Ricty" panose="020B0509020203020207" pitchFamily="49" charset="-128"/>
                  <a:ea typeface="Ricty" panose="020B0509020203020207" pitchFamily="49" charset="-128"/>
                  <a:cs typeface="Ricty" panose="020B0509020203020207" pitchFamily="49" charset="-128"/>
                </a:rPr>
                <a:t>Constant</a:t>
              </a:r>
            </a:p>
            <a:p>
              <a:pPr algn="ctr"/>
              <a:r>
                <a:rPr kumimoji="1" lang="en-US" altLang="ja-JP" sz="1100" b="1" dirty="0">
                  <a:solidFill>
                    <a:srgbClr val="88F906"/>
                  </a:solidFill>
                  <a:latin typeface="Ricty" panose="020B0509020203020207" pitchFamily="49" charset="-128"/>
                  <a:ea typeface="Ricty" panose="020B0509020203020207" pitchFamily="49" charset="-128"/>
                  <a:cs typeface="Ricty" panose="020B0509020203020207" pitchFamily="49" charset="-128"/>
                </a:rPr>
                <a:t>3</a:t>
              </a:r>
              <a:endParaRPr kumimoji="1" lang="ja-JP" altLang="en-US" sz="800" b="1">
                <a:solidFill>
                  <a:srgbClr val="88F906"/>
                </a:solidFill>
                <a:latin typeface="Ricty" panose="020B0509020203020207" pitchFamily="49" charset="-128"/>
                <a:ea typeface="Ricty" panose="020B0509020203020207" pitchFamily="49" charset="-128"/>
                <a:cs typeface="Ricty" panose="020B0509020203020207" pitchFamily="49" charset="-128"/>
              </a:endParaRPr>
            </a:p>
          </p:txBody>
        </p:sp>
        <p:cxnSp>
          <p:nvCxnSpPr>
            <p:cNvPr id="54" name="直線コネクタ 53">
              <a:extLst>
                <a:ext uri="{FF2B5EF4-FFF2-40B4-BE49-F238E27FC236}">
                  <a16:creationId xmlns:a16="http://schemas.microsoft.com/office/drawing/2014/main" id="{4BF80FEA-2500-A140-8CF6-5ACD86C2A75A}"/>
                </a:ext>
              </a:extLst>
            </p:cNvPr>
            <p:cNvCxnSpPr>
              <a:cxnSpLocks/>
              <a:stCxn id="53" idx="3"/>
            </p:cNvCxnSpPr>
            <p:nvPr/>
          </p:nvCxnSpPr>
          <p:spPr>
            <a:xfrm flipH="1">
              <a:off x="8780772" y="4420547"/>
              <a:ext cx="366517" cy="298927"/>
            </a:xfrm>
            <a:prstGeom prst="line">
              <a:avLst/>
            </a:prstGeom>
            <a:ln w="12700">
              <a:solidFill>
                <a:srgbClr val="88F906"/>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31701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B74542B9-86A5-BD46-805C-8CEE72AB7638}"/>
              </a:ext>
            </a:extLst>
          </p:cNvPr>
          <p:cNvSpPr/>
          <p:nvPr/>
        </p:nvSpPr>
        <p:spPr>
          <a:xfrm>
            <a:off x="0" y="1477138"/>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5" name="正方形/長方形 4">
            <a:extLst>
              <a:ext uri="{FF2B5EF4-FFF2-40B4-BE49-F238E27FC236}">
                <a16:creationId xmlns:a16="http://schemas.microsoft.com/office/drawing/2014/main" id="{1795530E-F222-EF4E-AE4C-9E91EC6A6F4C}"/>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6" name="テキスト ボックス 5">
            <a:extLst>
              <a:ext uri="{FF2B5EF4-FFF2-40B4-BE49-F238E27FC236}">
                <a16:creationId xmlns:a16="http://schemas.microsoft.com/office/drawing/2014/main" id="{47E635BB-6227-274C-B8D4-0F452D1E2C2B}"/>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endParaRPr>
          </a:p>
        </p:txBody>
      </p:sp>
      <p:sp>
        <p:nvSpPr>
          <p:cNvPr id="7" name="正方形/長方形 6">
            <a:extLst>
              <a:ext uri="{FF2B5EF4-FFF2-40B4-BE49-F238E27FC236}">
                <a16:creationId xmlns:a16="http://schemas.microsoft.com/office/drawing/2014/main" id="{8956AF88-E2D1-6B44-9B30-1D23AEE481CA}"/>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研究背景</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研究目的</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13" name="テキスト ボックス 34">
            <a:extLst>
              <a:ext uri="{FF2B5EF4-FFF2-40B4-BE49-F238E27FC236}">
                <a16:creationId xmlns:a16="http://schemas.microsoft.com/office/drawing/2014/main" id="{47255D28-2D77-6E46-B806-BE153AB906A3}"/>
              </a:ext>
            </a:extLst>
          </p:cNvPr>
          <p:cNvSpPr txBox="1"/>
          <p:nvPr/>
        </p:nvSpPr>
        <p:spPr>
          <a:xfrm>
            <a:off x="0" y="1462615"/>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DD8A7BC3-1CDC-6F43-8559-9BE6435A34F9}"/>
              </a:ext>
            </a:extLst>
          </p:cNvPr>
          <p:cNvSpPr>
            <a:spLocks noGrp="1"/>
          </p:cNvSpPr>
          <p:nvPr>
            <p:ph type="sldNum" sz="quarter" idx="4"/>
          </p:nvPr>
        </p:nvSpPr>
        <p:spPr/>
        <p:txBody>
          <a:bodyPr/>
          <a:lstStyle/>
          <a:p>
            <a:r>
              <a:rPr lang="en-US" dirty="0"/>
              <a:t>p.</a:t>
            </a:r>
            <a:fld id="{F8E28480-1C08-4458-AD97-0283E6FFD09D}" type="slidenum">
              <a:rPr lang="en-US" smtClean="0"/>
              <a:pPr/>
              <a:t>3</a:t>
            </a:fld>
            <a:endParaRPr lang="en-US" dirty="0"/>
          </a:p>
        </p:txBody>
      </p:sp>
      <p:sp>
        <p:nvSpPr>
          <p:cNvPr id="10" name="正方形/長方形 9">
            <a:extLst>
              <a:ext uri="{FF2B5EF4-FFF2-40B4-BE49-F238E27FC236}">
                <a16:creationId xmlns:a16="http://schemas.microsoft.com/office/drawing/2014/main" id="{CC5B3154-C885-8845-8BA0-41D5B0C342E3}"/>
              </a:ext>
            </a:extLst>
          </p:cNvPr>
          <p:cNvSpPr/>
          <p:nvPr/>
        </p:nvSpPr>
        <p:spPr>
          <a:xfrm>
            <a:off x="2616305" y="3637279"/>
            <a:ext cx="9003323" cy="943911"/>
          </a:xfrm>
          <a:prstGeom prst="rect">
            <a:avLst/>
          </a:prstGeom>
          <a:noFill/>
          <a:ln w="57150">
            <a:solidFill>
              <a:srgbClr val="363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1" name="正方形/長方形 10">
            <a:extLst>
              <a:ext uri="{FF2B5EF4-FFF2-40B4-BE49-F238E27FC236}">
                <a16:creationId xmlns:a16="http://schemas.microsoft.com/office/drawing/2014/main" id="{0C5F43D9-BD20-354B-BC74-3093D7B70B6D}"/>
              </a:ext>
            </a:extLst>
          </p:cNvPr>
          <p:cNvSpPr/>
          <p:nvPr/>
        </p:nvSpPr>
        <p:spPr>
          <a:xfrm>
            <a:off x="2598381" y="3637279"/>
            <a:ext cx="1885354" cy="943279"/>
          </a:xfrm>
          <a:prstGeom prst="rect">
            <a:avLst/>
          </a:prstGeom>
          <a:solidFill>
            <a:srgbClr val="363C41"/>
          </a:solidFill>
          <a:ln>
            <a:solidFill>
              <a:srgbClr val="363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b="1"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2400" b="1">
                <a:solidFill>
                  <a:schemeClr val="bg1"/>
                </a:solidFill>
                <a:latin typeface="Ricty" panose="020B0509020203020207" pitchFamily="49" charset="-128"/>
                <a:ea typeface="Ricty" panose="020B0509020203020207" pitchFamily="49" charset="-128"/>
                <a:cs typeface="Ricty" panose="020B0509020203020207" pitchFamily="49" charset="-128"/>
              </a:rPr>
              <a:t>実験</a:t>
            </a:r>
          </a:p>
        </p:txBody>
      </p:sp>
      <p:sp>
        <p:nvSpPr>
          <p:cNvPr id="12" name="正方形/長方形 11">
            <a:extLst>
              <a:ext uri="{FF2B5EF4-FFF2-40B4-BE49-F238E27FC236}">
                <a16:creationId xmlns:a16="http://schemas.microsoft.com/office/drawing/2014/main" id="{C54536E6-434F-FA46-99D7-4018245452CA}"/>
              </a:ext>
            </a:extLst>
          </p:cNvPr>
          <p:cNvSpPr/>
          <p:nvPr/>
        </p:nvSpPr>
        <p:spPr>
          <a:xfrm>
            <a:off x="4483734" y="3635653"/>
            <a:ext cx="7117968" cy="943279"/>
          </a:xfrm>
          <a:prstGeom prst="rect">
            <a:avLst/>
          </a:prstGeom>
          <a:noFill/>
          <a:ln>
            <a:solidFill>
              <a:srgbClr val="363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1.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最適な深さの検討</a:t>
            </a:r>
            <a:endPar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2.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一致するコードクローンへの有効性</a:t>
            </a:r>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p>
          <a:p>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3.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類似するコードクローンへの有効性</a:t>
            </a:r>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15" name="正方形/長方形 14">
            <a:extLst>
              <a:ext uri="{FF2B5EF4-FFF2-40B4-BE49-F238E27FC236}">
                <a16:creationId xmlns:a16="http://schemas.microsoft.com/office/drawing/2014/main" id="{2A64292F-6F3B-C148-A58C-EC576252FB54}"/>
              </a:ext>
            </a:extLst>
          </p:cNvPr>
          <p:cNvSpPr/>
          <p:nvPr/>
        </p:nvSpPr>
        <p:spPr>
          <a:xfrm>
            <a:off x="2616305" y="4774211"/>
            <a:ext cx="9003323" cy="943911"/>
          </a:xfrm>
          <a:prstGeom prst="rect">
            <a:avLst/>
          </a:prstGeom>
          <a:noFill/>
          <a:ln w="57150">
            <a:solidFill>
              <a:srgbClr val="363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6" name="正方形/長方形 15">
            <a:extLst>
              <a:ext uri="{FF2B5EF4-FFF2-40B4-BE49-F238E27FC236}">
                <a16:creationId xmlns:a16="http://schemas.microsoft.com/office/drawing/2014/main" id="{6028B868-EFAF-C847-9480-D88E1A1BB190}"/>
              </a:ext>
            </a:extLst>
          </p:cNvPr>
          <p:cNvSpPr/>
          <p:nvPr/>
        </p:nvSpPr>
        <p:spPr>
          <a:xfrm>
            <a:off x="2598381" y="4774211"/>
            <a:ext cx="1885354" cy="943279"/>
          </a:xfrm>
          <a:prstGeom prst="rect">
            <a:avLst/>
          </a:prstGeom>
          <a:solidFill>
            <a:srgbClr val="363C41"/>
          </a:solidFill>
          <a:ln>
            <a:solidFill>
              <a:srgbClr val="363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b="1"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2400" b="1">
                <a:solidFill>
                  <a:schemeClr val="bg1"/>
                </a:solidFill>
                <a:latin typeface="Ricty" panose="020B0509020203020207" pitchFamily="49" charset="-128"/>
                <a:ea typeface="Ricty" panose="020B0509020203020207" pitchFamily="49" charset="-128"/>
                <a:cs typeface="Ricty" panose="020B0509020203020207" pitchFamily="49" charset="-128"/>
              </a:rPr>
              <a:t>おわりに</a:t>
            </a:r>
          </a:p>
        </p:txBody>
      </p:sp>
      <p:sp>
        <p:nvSpPr>
          <p:cNvPr id="17" name="正方形/長方形 16">
            <a:extLst>
              <a:ext uri="{FF2B5EF4-FFF2-40B4-BE49-F238E27FC236}">
                <a16:creationId xmlns:a16="http://schemas.microsoft.com/office/drawing/2014/main" id="{80B04F2E-EC32-B946-8628-223DCC68EE1D}"/>
              </a:ext>
            </a:extLst>
          </p:cNvPr>
          <p:cNvSpPr/>
          <p:nvPr/>
        </p:nvSpPr>
        <p:spPr>
          <a:xfrm>
            <a:off x="4483734" y="4772585"/>
            <a:ext cx="7117968" cy="943279"/>
          </a:xfrm>
          <a:prstGeom prst="rect">
            <a:avLst/>
          </a:prstGeom>
          <a:noFill/>
          <a:ln>
            <a:solidFill>
              <a:srgbClr val="363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まとめ</a:t>
            </a:r>
            <a:endPar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今後の課題</a:t>
            </a:r>
          </a:p>
        </p:txBody>
      </p:sp>
      <p:sp>
        <p:nvSpPr>
          <p:cNvPr id="18" name="正方形/長方形 17">
            <a:extLst>
              <a:ext uri="{FF2B5EF4-FFF2-40B4-BE49-F238E27FC236}">
                <a16:creationId xmlns:a16="http://schemas.microsoft.com/office/drawing/2014/main" id="{F2B9DB14-986E-E745-ABDA-729AD6F7D131}"/>
              </a:ext>
            </a:extLst>
          </p:cNvPr>
          <p:cNvSpPr/>
          <p:nvPr/>
        </p:nvSpPr>
        <p:spPr>
          <a:xfrm>
            <a:off x="2625266" y="1366424"/>
            <a:ext cx="9003323" cy="943911"/>
          </a:xfrm>
          <a:prstGeom prst="rect">
            <a:avLst/>
          </a:prstGeom>
          <a:noFill/>
          <a:ln w="57150">
            <a:solidFill>
              <a:srgbClr val="D72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9" name="正方形/長方形 18">
            <a:extLst>
              <a:ext uri="{FF2B5EF4-FFF2-40B4-BE49-F238E27FC236}">
                <a16:creationId xmlns:a16="http://schemas.microsoft.com/office/drawing/2014/main" id="{D10BF0C8-C394-E543-A33D-FEF72D696AEF}"/>
              </a:ext>
            </a:extLst>
          </p:cNvPr>
          <p:cNvSpPr/>
          <p:nvPr/>
        </p:nvSpPr>
        <p:spPr>
          <a:xfrm>
            <a:off x="2607342" y="1366424"/>
            <a:ext cx="1885354" cy="943279"/>
          </a:xfrm>
          <a:prstGeom prst="rect">
            <a:avLst/>
          </a:prstGeom>
          <a:solidFill>
            <a:srgbClr val="D7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b="1"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2400" b="1">
                <a:solidFill>
                  <a:schemeClr val="bg1"/>
                </a:solidFill>
                <a:latin typeface="Ricty" panose="020B0509020203020207" pitchFamily="49" charset="-128"/>
                <a:ea typeface="Ricty" panose="020B0509020203020207" pitchFamily="49" charset="-128"/>
                <a:cs typeface="Ricty" panose="020B0509020203020207" pitchFamily="49" charset="-128"/>
              </a:rPr>
              <a:t>研究概要</a:t>
            </a:r>
          </a:p>
        </p:txBody>
      </p:sp>
      <p:sp>
        <p:nvSpPr>
          <p:cNvPr id="20" name="正方形/長方形 19">
            <a:extLst>
              <a:ext uri="{FF2B5EF4-FFF2-40B4-BE49-F238E27FC236}">
                <a16:creationId xmlns:a16="http://schemas.microsoft.com/office/drawing/2014/main" id="{9682D6B5-6A91-9D4F-8F72-894D73EA79C4}"/>
              </a:ext>
            </a:extLst>
          </p:cNvPr>
          <p:cNvSpPr/>
          <p:nvPr/>
        </p:nvSpPr>
        <p:spPr>
          <a:xfrm>
            <a:off x="4492695" y="1364798"/>
            <a:ext cx="7117968" cy="943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研究背景</a:t>
            </a:r>
            <a:endPar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研究目的</a:t>
            </a:r>
          </a:p>
        </p:txBody>
      </p:sp>
      <p:sp>
        <p:nvSpPr>
          <p:cNvPr id="21" name="正方形/長方形 20">
            <a:extLst>
              <a:ext uri="{FF2B5EF4-FFF2-40B4-BE49-F238E27FC236}">
                <a16:creationId xmlns:a16="http://schemas.microsoft.com/office/drawing/2014/main" id="{3A1F1E91-8B42-5746-92E5-0D47737A873B}"/>
              </a:ext>
            </a:extLst>
          </p:cNvPr>
          <p:cNvSpPr/>
          <p:nvPr/>
        </p:nvSpPr>
        <p:spPr>
          <a:xfrm>
            <a:off x="2625266" y="2503356"/>
            <a:ext cx="9003323" cy="943911"/>
          </a:xfrm>
          <a:prstGeom prst="rect">
            <a:avLst/>
          </a:prstGeom>
          <a:noFill/>
          <a:ln w="57150">
            <a:solidFill>
              <a:srgbClr val="363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22" name="正方形/長方形 21">
            <a:extLst>
              <a:ext uri="{FF2B5EF4-FFF2-40B4-BE49-F238E27FC236}">
                <a16:creationId xmlns:a16="http://schemas.microsoft.com/office/drawing/2014/main" id="{3653FCF2-210C-1F4E-BD13-BD3A672E06F7}"/>
              </a:ext>
            </a:extLst>
          </p:cNvPr>
          <p:cNvSpPr/>
          <p:nvPr/>
        </p:nvSpPr>
        <p:spPr>
          <a:xfrm>
            <a:off x="2607342" y="2503356"/>
            <a:ext cx="1885354" cy="943279"/>
          </a:xfrm>
          <a:prstGeom prst="rect">
            <a:avLst/>
          </a:prstGeom>
          <a:solidFill>
            <a:srgbClr val="363C41"/>
          </a:solidFill>
          <a:ln>
            <a:solidFill>
              <a:srgbClr val="363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b="1"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2400" b="1">
                <a:solidFill>
                  <a:schemeClr val="bg1"/>
                </a:solidFill>
                <a:latin typeface="Ricty" panose="020B0509020203020207" pitchFamily="49" charset="-128"/>
                <a:ea typeface="Ricty" panose="020B0509020203020207" pitchFamily="49" charset="-128"/>
                <a:cs typeface="Ricty" panose="020B0509020203020207" pitchFamily="49" charset="-128"/>
              </a:rPr>
              <a:t>提案方式</a:t>
            </a:r>
          </a:p>
        </p:txBody>
      </p:sp>
      <p:sp>
        <p:nvSpPr>
          <p:cNvPr id="23" name="正方形/長方形 22">
            <a:extLst>
              <a:ext uri="{FF2B5EF4-FFF2-40B4-BE49-F238E27FC236}">
                <a16:creationId xmlns:a16="http://schemas.microsoft.com/office/drawing/2014/main" id="{B13F10F0-3EB5-024D-9069-647F0E084DC3}"/>
              </a:ext>
            </a:extLst>
          </p:cNvPr>
          <p:cNvSpPr/>
          <p:nvPr/>
        </p:nvSpPr>
        <p:spPr>
          <a:xfrm>
            <a:off x="4492695" y="2501730"/>
            <a:ext cx="7117968" cy="943279"/>
          </a:xfrm>
          <a:prstGeom prst="rect">
            <a:avLst/>
          </a:prstGeom>
          <a:noFill/>
          <a:ln>
            <a:solidFill>
              <a:srgbClr val="363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システムの全体像</a:t>
            </a:r>
            <a:endPar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構文解析</a:t>
            </a:r>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-&gt;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部分木抽出</a:t>
            </a:r>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-&gt;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類似度計量</a:t>
            </a:r>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-&gt;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構造同一化</a:t>
            </a:r>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-&gt;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関数生成</a:t>
            </a:r>
          </a:p>
        </p:txBody>
      </p:sp>
    </p:spTree>
    <p:extLst>
      <p:ext uri="{BB962C8B-B14F-4D97-AF65-F5344CB8AC3E}">
        <p14:creationId xmlns:p14="http://schemas.microsoft.com/office/powerpoint/2010/main" val="16593370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C60042A-4181-CB4D-B230-064ED7D6A3F3}"/>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1" name="正方形/長方形 10">
            <a:extLst>
              <a:ext uri="{FF2B5EF4-FFF2-40B4-BE49-F238E27FC236}">
                <a16:creationId xmlns:a16="http://schemas.microsoft.com/office/drawing/2014/main" id="{82B1D5B2-F695-1243-8D88-FBF06DC3D34D}"/>
              </a:ext>
            </a:extLst>
          </p:cNvPr>
          <p:cNvSpPr/>
          <p:nvPr/>
        </p:nvSpPr>
        <p:spPr>
          <a:xfrm>
            <a:off x="0" y="4629999"/>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2" name="正方形/長方形 11">
            <a:extLst>
              <a:ext uri="{FF2B5EF4-FFF2-40B4-BE49-F238E27FC236}">
                <a16:creationId xmlns:a16="http://schemas.microsoft.com/office/drawing/2014/main" id="{B95F42B1-0FAE-6B43-88B2-334B0763399F}"/>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全体像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構文解析</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部分木抽出</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類似度計量</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構造同一化</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関数生成</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14" name="テキスト ボックス 34">
            <a:extLst>
              <a:ext uri="{FF2B5EF4-FFF2-40B4-BE49-F238E27FC236}">
                <a16:creationId xmlns:a16="http://schemas.microsoft.com/office/drawing/2014/main" id="{F9533F8D-59E7-6D48-9A57-FDEA5D6DE5EE}"/>
              </a:ext>
            </a:extLst>
          </p:cNvPr>
          <p:cNvSpPr txBox="1"/>
          <p:nvPr/>
        </p:nvSpPr>
        <p:spPr>
          <a:xfrm>
            <a:off x="8963" y="2000109"/>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4A418113-AB7B-D04A-BDA3-32D94AF6F47D}"/>
              </a:ext>
            </a:extLst>
          </p:cNvPr>
          <p:cNvSpPr>
            <a:spLocks noGrp="1"/>
          </p:cNvSpPr>
          <p:nvPr>
            <p:ph type="sldNum" sz="quarter" idx="4"/>
          </p:nvPr>
        </p:nvSpPr>
        <p:spPr/>
        <p:txBody>
          <a:bodyPr/>
          <a:lstStyle/>
          <a:p>
            <a:r>
              <a:rPr lang="en-US" dirty="0"/>
              <a:t>p.</a:t>
            </a:r>
            <a:fld id="{F8E28480-1C08-4458-AD97-0283E6FFD09D}" type="slidenum">
              <a:rPr lang="en-US" smtClean="0"/>
              <a:pPr/>
              <a:t>30</a:t>
            </a:fld>
            <a:endParaRPr lang="en-US" dirty="0"/>
          </a:p>
        </p:txBody>
      </p:sp>
      <p:sp>
        <p:nvSpPr>
          <p:cNvPr id="9" name="テキスト ボックス 8">
            <a:extLst>
              <a:ext uri="{FF2B5EF4-FFF2-40B4-BE49-F238E27FC236}">
                <a16:creationId xmlns:a16="http://schemas.microsoft.com/office/drawing/2014/main" id="{8DA79CDF-BE6E-1746-898F-68DCC2D94A2F}"/>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自動関数生成機能</a:t>
            </a:r>
            <a:endPar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endParaRPr>
          </a:p>
        </p:txBody>
      </p:sp>
      <p:sp>
        <p:nvSpPr>
          <p:cNvPr id="82" name="タイトル 1">
            <a:extLst>
              <a:ext uri="{FF2B5EF4-FFF2-40B4-BE49-F238E27FC236}">
                <a16:creationId xmlns:a16="http://schemas.microsoft.com/office/drawing/2014/main" id="{7D984632-2701-134B-9C65-28A5FCC3B634}"/>
              </a:ext>
            </a:extLst>
          </p:cNvPr>
          <p:cNvSpPr txBox="1">
            <a:spLocks/>
          </p:cNvSpPr>
          <p:nvPr/>
        </p:nvSpPr>
        <p:spPr>
          <a:xfrm>
            <a:off x="2008087" y="867909"/>
            <a:ext cx="10183912" cy="2161459"/>
          </a:xfrm>
          <a:prstGeom prst="rect">
            <a:avLst/>
          </a:prstGeom>
        </p:spPr>
        <p:txBody>
          <a:bodyPr wrap="none" lIns="108000"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lvl="1">
              <a:lnSpc>
                <a:spcPct val="150000"/>
              </a:lnSpc>
              <a:tabLst>
                <a:tab pos="1241425" algn="l"/>
              </a:tabLst>
            </a:pP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自動関数生成機能</a:t>
            </a:r>
            <a:endParaRPr lang="en-US" altLang="ja-JP" sz="2000"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endParaRPr>
          </a:p>
          <a:p>
            <a:pPr marL="1371600" lvl="2" indent="-457200">
              <a:lnSpc>
                <a:spcPct val="150000"/>
              </a:lnSpc>
              <a:buFont typeface="+mj-lt"/>
              <a:buAutoNum type="arabicPeriod" startAt="4"/>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3</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で置換した変数のうち，</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値を割り当て済みの変数を</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引数</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被処理変数を</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戻り値</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とする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endParaRPr lang="en-US" altLang="ja-JP" sz="2000" dirty="0">
              <a:solidFill>
                <a:srgbClr val="88F906"/>
              </a:solidFill>
              <a:latin typeface="Ricty" panose="020B0509020203020207" pitchFamily="49" charset="-128"/>
              <a:ea typeface="Ricty" panose="020B0509020203020207" pitchFamily="49" charset="-128"/>
              <a:cs typeface="Ricty" panose="020B0509020203020207" pitchFamily="49" charset="-128"/>
              <a:sym typeface="Georgia"/>
            </a:endParaRPr>
          </a:p>
          <a:p>
            <a:pPr marL="1371600" lvl="2" indent="-457200">
              <a:lnSpc>
                <a:spcPct val="150000"/>
              </a:lnSpc>
              <a:buAutoNum type="arabicPeriod" startAt="6"/>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3</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で置換した後の文を</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関数内の</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処理文</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とする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marL="1371600" lvl="2" indent="-457200">
              <a:lnSpc>
                <a:spcPct val="150000"/>
              </a:lnSpc>
              <a:buAutoNum type="arabicPeriod" startAt="7"/>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元のコード片を削除し、</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関数の</a:t>
            </a:r>
            <a:r>
              <a:rPr lang="ja-JP" altLang="en-US" sz="2000" b="1">
                <a:solidFill>
                  <a:srgbClr val="88F906"/>
                </a:solidFill>
                <a:latin typeface="Ricty" panose="020B0509020203020207" pitchFamily="49" charset="-128"/>
                <a:ea typeface="Ricty" panose="020B0509020203020207" pitchFamily="49" charset="-128"/>
                <a:cs typeface="Ricty" panose="020B0509020203020207" pitchFamily="49" charset="-128"/>
                <a:sym typeface="Georgia"/>
              </a:rPr>
              <a:t>呼び出し文</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に置換する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85" name="正方形/長方形 84">
            <a:extLst>
              <a:ext uri="{FF2B5EF4-FFF2-40B4-BE49-F238E27FC236}">
                <a16:creationId xmlns:a16="http://schemas.microsoft.com/office/drawing/2014/main" id="{DDF61429-8662-E24B-A0F9-6340D6C9A9CF}"/>
              </a:ext>
            </a:extLst>
          </p:cNvPr>
          <p:cNvSpPr/>
          <p:nvPr/>
        </p:nvSpPr>
        <p:spPr>
          <a:xfrm>
            <a:off x="8803773" y="3464422"/>
            <a:ext cx="2008088" cy="883768"/>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kumimoji="1" lang="en" altLang="ja-JP" sz="1200" b="1" dirty="0">
                <a:solidFill>
                  <a:srgbClr val="D0D0D0"/>
                </a:solidFill>
                <a:latin typeface="Ricty" panose="020B0509020203020207" pitchFamily="49" charset="-128"/>
                <a:ea typeface="Ricty" panose="020B0509020203020207" pitchFamily="49" charset="-128"/>
                <a:cs typeface="Ricty" panose="020B0509020203020207" pitchFamily="49" charset="-128"/>
              </a:rPr>
              <a:t>def function1( var2 ):</a:t>
            </a:r>
          </a:p>
          <a:p>
            <a:pPr>
              <a:lnSpc>
                <a:spcPct val="150000"/>
              </a:lnSpc>
            </a:pPr>
            <a:r>
              <a:rPr kumimoji="1" lang="en" altLang="ja-JP" sz="1200" b="1" dirty="0">
                <a:solidFill>
                  <a:srgbClr val="D7225F"/>
                </a:solidFill>
                <a:latin typeface="Ricty" panose="020B0509020203020207" pitchFamily="49" charset="-128"/>
                <a:ea typeface="Ricty" panose="020B0509020203020207" pitchFamily="49" charset="-128"/>
                <a:cs typeface="Ricty" panose="020B0509020203020207" pitchFamily="49" charset="-128"/>
              </a:rPr>
              <a:t>	var1 = var2 * 10</a:t>
            </a:r>
          </a:p>
          <a:p>
            <a:pPr>
              <a:lnSpc>
                <a:spcPct val="150000"/>
              </a:lnSpc>
            </a:pPr>
            <a:r>
              <a:rPr kumimoji="1" lang="en" altLang="ja-JP" sz="1200" b="1" dirty="0">
                <a:solidFill>
                  <a:srgbClr val="D0D0D0"/>
                </a:solidFill>
                <a:latin typeface="Ricty" panose="020B0509020203020207" pitchFamily="49" charset="-128"/>
                <a:ea typeface="Ricty" panose="020B0509020203020207" pitchFamily="49" charset="-128"/>
                <a:cs typeface="Ricty" panose="020B0509020203020207" pitchFamily="49" charset="-128"/>
              </a:rPr>
              <a:t>	return var1</a:t>
            </a:r>
          </a:p>
        </p:txBody>
      </p:sp>
      <p:sp>
        <p:nvSpPr>
          <p:cNvPr id="34" name="正方形/長方形 33">
            <a:extLst>
              <a:ext uri="{FF2B5EF4-FFF2-40B4-BE49-F238E27FC236}">
                <a16:creationId xmlns:a16="http://schemas.microsoft.com/office/drawing/2014/main" id="{A5A4C171-D350-7243-8BA2-7BC4C699468E}"/>
              </a:ext>
            </a:extLst>
          </p:cNvPr>
          <p:cNvSpPr/>
          <p:nvPr/>
        </p:nvSpPr>
        <p:spPr>
          <a:xfrm>
            <a:off x="8803773" y="4838045"/>
            <a:ext cx="2008088" cy="883768"/>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 altLang="ja-JP" sz="1200" b="1" dirty="0">
                <a:solidFill>
                  <a:srgbClr val="D7225F"/>
                </a:solidFill>
                <a:latin typeface="Ricty" panose="020B0509020203020207" pitchFamily="49" charset="-128"/>
                <a:ea typeface="Ricty" panose="020B0509020203020207" pitchFamily="49" charset="-128"/>
                <a:cs typeface="Ricty" panose="020B0509020203020207" pitchFamily="49" charset="-128"/>
              </a:rPr>
              <a:t>a</a:t>
            </a:r>
            <a:r>
              <a:rPr kumimoji="1" lang="en" altLang="ja-JP" sz="1200" b="1" dirty="0">
                <a:solidFill>
                  <a:srgbClr val="D0D0D0"/>
                </a:solidFill>
                <a:latin typeface="Ricty" panose="020B0509020203020207" pitchFamily="49" charset="-128"/>
                <a:ea typeface="Ricty" panose="020B0509020203020207" pitchFamily="49" charset="-128"/>
                <a:cs typeface="Ricty" panose="020B0509020203020207" pitchFamily="49" charset="-128"/>
              </a:rPr>
              <a:t> = </a:t>
            </a:r>
            <a:r>
              <a:rPr kumimoji="1" lang="en" altLang="ja-JP" sz="1200" b="1" dirty="0">
                <a:solidFill>
                  <a:srgbClr val="88F906"/>
                </a:solidFill>
                <a:latin typeface="Ricty" panose="020B0509020203020207" pitchFamily="49" charset="-128"/>
                <a:ea typeface="Ricty" panose="020B0509020203020207" pitchFamily="49" charset="-128"/>
                <a:cs typeface="Ricty" panose="020B0509020203020207" pitchFamily="49" charset="-128"/>
              </a:rPr>
              <a:t>function1(</a:t>
            </a:r>
            <a:r>
              <a:rPr kumimoji="1" lang="en" altLang="ja-JP" sz="1200" b="1" dirty="0">
                <a:solidFill>
                  <a:srgbClr val="D7225F"/>
                </a:solidFill>
                <a:latin typeface="Ricty" panose="020B0509020203020207" pitchFamily="49" charset="-128"/>
                <a:ea typeface="Ricty" panose="020B0509020203020207" pitchFamily="49" charset="-128"/>
                <a:cs typeface="Ricty" panose="020B0509020203020207" pitchFamily="49" charset="-128"/>
              </a:rPr>
              <a:t>5</a:t>
            </a:r>
            <a:r>
              <a:rPr kumimoji="1" lang="en" altLang="ja-JP" sz="1200" b="1" dirty="0">
                <a:solidFill>
                  <a:srgbClr val="88F906"/>
                </a:solidFill>
                <a:latin typeface="Ricty" panose="020B0509020203020207" pitchFamily="49" charset="-128"/>
                <a:ea typeface="Ricty" panose="020B0509020203020207" pitchFamily="49" charset="-128"/>
                <a:cs typeface="Ricty" panose="020B0509020203020207" pitchFamily="49" charset="-128"/>
              </a:rPr>
              <a:t>)</a:t>
            </a:r>
          </a:p>
          <a:p>
            <a:r>
              <a:rPr kumimoji="1" lang="en" altLang="ja-JP" sz="1200" b="1" dirty="0">
                <a:solidFill>
                  <a:srgbClr val="D7225F"/>
                </a:solidFill>
                <a:latin typeface="Ricty" panose="020B0509020203020207" pitchFamily="49" charset="-128"/>
                <a:ea typeface="Ricty" panose="020B0509020203020207" pitchFamily="49" charset="-128"/>
                <a:cs typeface="Ricty" panose="020B0509020203020207" pitchFamily="49" charset="-128"/>
              </a:rPr>
              <a:t>b</a:t>
            </a:r>
            <a:r>
              <a:rPr kumimoji="1" lang="en" altLang="ja-JP" sz="1200" b="1" dirty="0">
                <a:solidFill>
                  <a:srgbClr val="D0D0D0"/>
                </a:solidFill>
                <a:latin typeface="Ricty" panose="020B0509020203020207" pitchFamily="49" charset="-128"/>
                <a:ea typeface="Ricty" panose="020B0509020203020207" pitchFamily="49" charset="-128"/>
                <a:cs typeface="Ricty" panose="020B0509020203020207" pitchFamily="49" charset="-128"/>
              </a:rPr>
              <a:t> = </a:t>
            </a:r>
            <a:r>
              <a:rPr kumimoji="1" lang="en" altLang="ja-JP" sz="1200" b="1" dirty="0">
                <a:solidFill>
                  <a:srgbClr val="88F906"/>
                </a:solidFill>
                <a:latin typeface="Ricty" panose="020B0509020203020207" pitchFamily="49" charset="-128"/>
                <a:ea typeface="Ricty" panose="020B0509020203020207" pitchFamily="49" charset="-128"/>
                <a:cs typeface="Ricty" panose="020B0509020203020207" pitchFamily="49" charset="-128"/>
              </a:rPr>
              <a:t>function1(</a:t>
            </a:r>
            <a:r>
              <a:rPr kumimoji="1" lang="en" altLang="ja-JP" sz="1200" b="1" dirty="0">
                <a:solidFill>
                  <a:srgbClr val="D7225F"/>
                </a:solidFill>
                <a:latin typeface="Ricty" panose="020B0509020203020207" pitchFamily="49" charset="-128"/>
                <a:ea typeface="Ricty" panose="020B0509020203020207" pitchFamily="49" charset="-128"/>
                <a:cs typeface="Ricty" panose="020B0509020203020207" pitchFamily="49" charset="-128"/>
              </a:rPr>
              <a:t>3</a:t>
            </a:r>
            <a:r>
              <a:rPr kumimoji="1" lang="en" altLang="ja-JP" sz="1200" b="1" dirty="0">
                <a:solidFill>
                  <a:srgbClr val="88F906"/>
                </a:solidFill>
                <a:latin typeface="Ricty" panose="020B0509020203020207" pitchFamily="49" charset="-128"/>
                <a:ea typeface="Ricty" panose="020B0509020203020207" pitchFamily="49" charset="-128"/>
                <a:cs typeface="Ricty" panose="020B0509020203020207" pitchFamily="49" charset="-128"/>
              </a:rPr>
              <a:t>)</a:t>
            </a:r>
          </a:p>
        </p:txBody>
      </p:sp>
      <p:sp>
        <p:nvSpPr>
          <p:cNvPr id="15" name="正方形/長方形 14">
            <a:extLst>
              <a:ext uri="{FF2B5EF4-FFF2-40B4-BE49-F238E27FC236}">
                <a16:creationId xmlns:a16="http://schemas.microsoft.com/office/drawing/2014/main" id="{4249E185-0CF3-264A-A07E-A6FF7A03CC4C}"/>
              </a:ext>
            </a:extLst>
          </p:cNvPr>
          <p:cNvSpPr/>
          <p:nvPr/>
        </p:nvSpPr>
        <p:spPr>
          <a:xfrm>
            <a:off x="8671927" y="1652796"/>
            <a:ext cx="2271781" cy="921880"/>
          </a:xfrm>
          <a:prstGeom prst="rect">
            <a:avLst/>
          </a:prstGeom>
          <a:solidFill>
            <a:srgbClr val="282D3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kumimoji="1" lang="en" altLang="ja-JP" sz="1200" b="1" dirty="0">
                <a:solidFill>
                  <a:srgbClr val="D0D0D0"/>
                </a:solidFill>
                <a:latin typeface="Ricty" panose="020B0509020203020207" pitchFamily="49" charset="-128"/>
                <a:ea typeface="Ricty" panose="020B0509020203020207" pitchFamily="49" charset="-128"/>
                <a:cs typeface="Ricty" panose="020B0509020203020207" pitchFamily="49" charset="-128"/>
              </a:rPr>
              <a:t>def function1( </a:t>
            </a:r>
            <a:r>
              <a:rPr kumimoji="1" lang="en" altLang="ja-JP" sz="1200" b="1" dirty="0">
                <a:solidFill>
                  <a:srgbClr val="D7225F"/>
                </a:solidFill>
                <a:latin typeface="Ricty" panose="020B0509020203020207" pitchFamily="49" charset="-128"/>
                <a:ea typeface="Ricty" panose="020B0509020203020207" pitchFamily="49" charset="-128"/>
                <a:cs typeface="Ricty" panose="020B0509020203020207" pitchFamily="49" charset="-128"/>
              </a:rPr>
              <a:t>var2</a:t>
            </a:r>
            <a:r>
              <a:rPr kumimoji="1" lang="en" altLang="ja-JP" sz="1200" b="1" dirty="0">
                <a:solidFill>
                  <a:srgbClr val="D0D0D0"/>
                </a:solidFill>
                <a:latin typeface="Ricty" panose="020B0509020203020207" pitchFamily="49" charset="-128"/>
                <a:ea typeface="Ricty" panose="020B0509020203020207" pitchFamily="49" charset="-128"/>
                <a:cs typeface="Ricty" panose="020B0509020203020207" pitchFamily="49" charset="-128"/>
              </a:rPr>
              <a:t> ):</a:t>
            </a:r>
          </a:p>
          <a:p>
            <a:pPr>
              <a:lnSpc>
                <a:spcPct val="150000"/>
              </a:lnSpc>
            </a:pPr>
            <a:r>
              <a:rPr kumimoji="1" lang="en" altLang="ja-JP" sz="1200" b="1" dirty="0">
                <a:solidFill>
                  <a:srgbClr val="D0D0D0"/>
                </a:solidFill>
                <a:latin typeface="Ricty" panose="020B0509020203020207" pitchFamily="49" charset="-128"/>
                <a:ea typeface="Ricty" panose="020B0509020203020207" pitchFamily="49" charset="-128"/>
                <a:cs typeface="Ricty" panose="020B0509020203020207" pitchFamily="49" charset="-128"/>
              </a:rPr>
              <a:t>	</a:t>
            </a:r>
          </a:p>
          <a:p>
            <a:pPr>
              <a:lnSpc>
                <a:spcPct val="150000"/>
              </a:lnSpc>
            </a:pPr>
            <a:r>
              <a:rPr kumimoji="1" lang="en" altLang="ja-JP" sz="1200" b="1" dirty="0">
                <a:solidFill>
                  <a:srgbClr val="D0D0D0"/>
                </a:solidFill>
                <a:latin typeface="Ricty" panose="020B0509020203020207" pitchFamily="49" charset="-128"/>
                <a:ea typeface="Ricty" panose="020B0509020203020207" pitchFamily="49" charset="-128"/>
                <a:cs typeface="Ricty" panose="020B0509020203020207" pitchFamily="49" charset="-128"/>
              </a:rPr>
              <a:t>	return </a:t>
            </a:r>
            <a:r>
              <a:rPr kumimoji="1" lang="en" altLang="ja-JP" sz="1200" b="1" dirty="0">
                <a:solidFill>
                  <a:srgbClr val="D7225F"/>
                </a:solidFill>
                <a:latin typeface="Ricty" panose="020B0509020203020207" pitchFamily="49" charset="-128"/>
                <a:ea typeface="Ricty" panose="020B0509020203020207" pitchFamily="49" charset="-128"/>
                <a:cs typeface="Ricty" panose="020B0509020203020207" pitchFamily="49" charset="-128"/>
              </a:rPr>
              <a:t>var1</a:t>
            </a:r>
          </a:p>
        </p:txBody>
      </p:sp>
      <p:sp>
        <p:nvSpPr>
          <p:cNvPr id="16" name="正方形/長方形 15">
            <a:extLst>
              <a:ext uri="{FF2B5EF4-FFF2-40B4-BE49-F238E27FC236}">
                <a16:creationId xmlns:a16="http://schemas.microsoft.com/office/drawing/2014/main" id="{99ACD02F-3755-2C4F-B6E6-67E7A364B72F}"/>
              </a:ext>
            </a:extLst>
          </p:cNvPr>
          <p:cNvSpPr/>
          <p:nvPr/>
        </p:nvSpPr>
        <p:spPr>
          <a:xfrm>
            <a:off x="9213117" y="2054234"/>
            <a:ext cx="970794" cy="218231"/>
          </a:xfrm>
          <a:prstGeom prst="rect">
            <a:avLst/>
          </a:prstGeom>
          <a:noFill/>
          <a:ln w="19050">
            <a:solidFill>
              <a:srgbClr val="D0D0D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none" lIns="18000" tIns="18000" rIns="18000" bIns="18000" rtlCol="0" anchor="ctr">
            <a:normAutofit/>
          </a:bodyPr>
          <a:lstStyle/>
          <a:p>
            <a:pPr algn="ctr"/>
            <a:r>
              <a:rPr kumimoji="1" lang="ja-JP" altLang="en-US" sz="1000" b="1">
                <a:solidFill>
                  <a:srgbClr val="D0D0D0"/>
                </a:solidFill>
                <a:latin typeface="Ricty" panose="020B0509020203020207" pitchFamily="49" charset="-128"/>
                <a:ea typeface="Ricty" panose="020B0509020203020207" pitchFamily="49" charset="-128"/>
                <a:cs typeface="Ricty" panose="020B0509020203020207" pitchFamily="49" charset="-128"/>
              </a:rPr>
              <a:t>処理文</a:t>
            </a:r>
          </a:p>
        </p:txBody>
      </p:sp>
    </p:spTree>
    <p:extLst>
      <p:ext uri="{BB962C8B-B14F-4D97-AF65-F5344CB8AC3E}">
        <p14:creationId xmlns:p14="http://schemas.microsoft.com/office/powerpoint/2010/main" val="38589637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C60042A-4181-CB4D-B230-064ED7D6A3F3}"/>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1" name="正方形/長方形 10">
            <a:extLst>
              <a:ext uri="{FF2B5EF4-FFF2-40B4-BE49-F238E27FC236}">
                <a16:creationId xmlns:a16="http://schemas.microsoft.com/office/drawing/2014/main" id="{82B1D5B2-F695-1243-8D88-FBF06DC3D34D}"/>
              </a:ext>
            </a:extLst>
          </p:cNvPr>
          <p:cNvSpPr/>
          <p:nvPr/>
        </p:nvSpPr>
        <p:spPr>
          <a:xfrm>
            <a:off x="0" y="4629999"/>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2" name="正方形/長方形 11">
            <a:extLst>
              <a:ext uri="{FF2B5EF4-FFF2-40B4-BE49-F238E27FC236}">
                <a16:creationId xmlns:a16="http://schemas.microsoft.com/office/drawing/2014/main" id="{B95F42B1-0FAE-6B43-88B2-334B0763399F}"/>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全体像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構文解析</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部分木抽出</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類似度計量</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構造同一化</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関数生成</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14" name="テキスト ボックス 34">
            <a:extLst>
              <a:ext uri="{FF2B5EF4-FFF2-40B4-BE49-F238E27FC236}">
                <a16:creationId xmlns:a16="http://schemas.microsoft.com/office/drawing/2014/main" id="{F9533F8D-59E7-6D48-9A57-FDEA5D6DE5EE}"/>
              </a:ext>
            </a:extLst>
          </p:cNvPr>
          <p:cNvSpPr txBox="1"/>
          <p:nvPr/>
        </p:nvSpPr>
        <p:spPr>
          <a:xfrm>
            <a:off x="8963" y="2000109"/>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4A418113-AB7B-D04A-BDA3-32D94AF6F47D}"/>
              </a:ext>
            </a:extLst>
          </p:cNvPr>
          <p:cNvSpPr>
            <a:spLocks noGrp="1"/>
          </p:cNvSpPr>
          <p:nvPr>
            <p:ph type="sldNum" sz="quarter" idx="4"/>
          </p:nvPr>
        </p:nvSpPr>
        <p:spPr/>
        <p:txBody>
          <a:bodyPr/>
          <a:lstStyle/>
          <a:p>
            <a:r>
              <a:rPr lang="en-US" dirty="0"/>
              <a:t>p.</a:t>
            </a:r>
            <a:fld id="{F8E28480-1C08-4458-AD97-0283E6FFD09D}" type="slidenum">
              <a:rPr lang="en-US" smtClean="0"/>
              <a:pPr/>
              <a:t>31</a:t>
            </a:fld>
            <a:endParaRPr lang="en-US" dirty="0"/>
          </a:p>
        </p:txBody>
      </p:sp>
      <p:sp>
        <p:nvSpPr>
          <p:cNvPr id="9" name="テキスト ボックス 8">
            <a:extLst>
              <a:ext uri="{FF2B5EF4-FFF2-40B4-BE49-F238E27FC236}">
                <a16:creationId xmlns:a16="http://schemas.microsoft.com/office/drawing/2014/main" id="{8DA79CDF-BE6E-1746-898F-68DCC2D94A2F}"/>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自動関数生成機能</a:t>
            </a:r>
            <a:endPar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endParaRPr>
          </a:p>
        </p:txBody>
      </p:sp>
      <p:grpSp>
        <p:nvGrpSpPr>
          <p:cNvPr id="24" name="グループ化 23">
            <a:extLst>
              <a:ext uri="{FF2B5EF4-FFF2-40B4-BE49-F238E27FC236}">
                <a16:creationId xmlns:a16="http://schemas.microsoft.com/office/drawing/2014/main" id="{A33B56F5-3E8E-CC49-BD07-04FBED363DCD}"/>
              </a:ext>
            </a:extLst>
          </p:cNvPr>
          <p:cNvGrpSpPr/>
          <p:nvPr/>
        </p:nvGrpSpPr>
        <p:grpSpPr>
          <a:xfrm>
            <a:off x="3573903" y="889839"/>
            <a:ext cx="7052282" cy="5171475"/>
            <a:chOff x="3555978" y="849116"/>
            <a:chExt cx="7052282" cy="5171475"/>
          </a:xfrm>
        </p:grpSpPr>
        <p:grpSp>
          <p:nvGrpSpPr>
            <p:cNvPr id="7" name="グループ化 6">
              <a:extLst>
                <a:ext uri="{FF2B5EF4-FFF2-40B4-BE49-F238E27FC236}">
                  <a16:creationId xmlns:a16="http://schemas.microsoft.com/office/drawing/2014/main" id="{BAD0E95D-CB5E-D840-BB9E-C7D3B9DA7CAC}"/>
                </a:ext>
              </a:extLst>
            </p:cNvPr>
            <p:cNvGrpSpPr/>
            <p:nvPr/>
          </p:nvGrpSpPr>
          <p:grpSpPr>
            <a:xfrm>
              <a:off x="4123572" y="1065993"/>
              <a:ext cx="1448686" cy="630946"/>
              <a:chOff x="3812972" y="4453307"/>
              <a:chExt cx="1448686" cy="681171"/>
            </a:xfrm>
          </p:grpSpPr>
          <p:sp>
            <p:nvSpPr>
              <p:cNvPr id="3" name="正方形/長方形 2">
                <a:extLst>
                  <a:ext uri="{FF2B5EF4-FFF2-40B4-BE49-F238E27FC236}">
                    <a16:creationId xmlns:a16="http://schemas.microsoft.com/office/drawing/2014/main" id="{D852C355-E880-4E43-AC07-4046B0429895}"/>
                  </a:ext>
                </a:extLst>
              </p:cNvPr>
              <p:cNvSpPr/>
              <p:nvPr/>
            </p:nvSpPr>
            <p:spPr>
              <a:xfrm>
                <a:off x="4304700" y="4453307"/>
                <a:ext cx="207465" cy="108506"/>
              </a:xfrm>
              <a:prstGeom prst="rect">
                <a:avLst/>
              </a:prstGeom>
              <a:noFill/>
              <a:ln w="12700">
                <a:solidFill>
                  <a:srgbClr val="AFAF87"/>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91C246E7-68B8-3A4A-B9C8-E13C40853F7A}"/>
                  </a:ext>
                </a:extLst>
              </p:cNvPr>
              <p:cNvSpPr/>
              <p:nvPr/>
            </p:nvSpPr>
            <p:spPr>
              <a:xfrm>
                <a:off x="4667565" y="4455720"/>
                <a:ext cx="387453" cy="108506"/>
              </a:xfrm>
              <a:prstGeom prst="rect">
                <a:avLst/>
              </a:prstGeom>
              <a:noFill/>
              <a:ln w="12700">
                <a:solidFill>
                  <a:srgbClr val="AFAF87"/>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6471D517-595D-3E4B-B84A-190A3B8C306D}"/>
                  </a:ext>
                </a:extLst>
              </p:cNvPr>
              <p:cNvSpPr/>
              <p:nvPr/>
            </p:nvSpPr>
            <p:spPr>
              <a:xfrm>
                <a:off x="3812972" y="4700016"/>
                <a:ext cx="1448686" cy="155848"/>
              </a:xfrm>
              <a:prstGeom prst="rect">
                <a:avLst/>
              </a:prstGeom>
              <a:noFill/>
              <a:ln w="12700">
                <a:solidFill>
                  <a:srgbClr val="AFAF87"/>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AC739A26-9D05-2F40-9D78-F9863229EF4D}"/>
                  </a:ext>
                </a:extLst>
              </p:cNvPr>
              <p:cNvSpPr/>
              <p:nvPr/>
            </p:nvSpPr>
            <p:spPr>
              <a:xfrm>
                <a:off x="4307938" y="5025971"/>
                <a:ext cx="526009" cy="108507"/>
              </a:xfrm>
              <a:prstGeom prst="rect">
                <a:avLst/>
              </a:prstGeom>
              <a:noFill/>
              <a:ln w="12700">
                <a:solidFill>
                  <a:srgbClr val="AFAF87"/>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8" name="正方形/長方形 17">
              <a:extLst>
                <a:ext uri="{FF2B5EF4-FFF2-40B4-BE49-F238E27FC236}">
                  <a16:creationId xmlns:a16="http://schemas.microsoft.com/office/drawing/2014/main" id="{85532223-E47A-0648-9184-65E654009854}"/>
                </a:ext>
              </a:extLst>
            </p:cNvPr>
            <p:cNvSpPr/>
            <p:nvPr/>
          </p:nvSpPr>
          <p:spPr>
            <a:xfrm>
              <a:off x="7839341" y="849116"/>
              <a:ext cx="1503855" cy="959606"/>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 altLang="ja-JP" sz="1200" b="1" dirty="0">
                  <a:solidFill>
                    <a:srgbClr val="D0D0D0"/>
                  </a:solidFill>
                  <a:latin typeface="Ricty" panose="020B0509020203020207" pitchFamily="49" charset="-128"/>
                  <a:ea typeface="Ricty" panose="020B0509020203020207" pitchFamily="49" charset="-128"/>
                  <a:cs typeface="Ricty" panose="020B0509020203020207" pitchFamily="49" charset="-128"/>
                </a:rPr>
                <a:t>a = 5 * 10</a:t>
              </a:r>
            </a:p>
            <a:p>
              <a:r>
                <a:rPr kumimoji="1" lang="en" altLang="ja-JP" sz="1200" b="1" dirty="0">
                  <a:solidFill>
                    <a:srgbClr val="D0D0D0"/>
                  </a:solidFill>
                  <a:latin typeface="Ricty" panose="020B0509020203020207" pitchFamily="49" charset="-128"/>
                  <a:ea typeface="Ricty" panose="020B0509020203020207" pitchFamily="49" charset="-128"/>
                  <a:cs typeface="Ricty" panose="020B0509020203020207" pitchFamily="49" charset="-128"/>
                </a:rPr>
                <a:t>b = 3 * 10</a:t>
              </a:r>
            </a:p>
            <a:p>
              <a:endParaRPr kumimoji="1" lang="en" altLang="ja-JP" sz="1200" b="1"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r>
                <a:rPr kumimoji="1" lang="en" altLang="ja-JP" sz="1200" b="1" dirty="0">
                  <a:solidFill>
                    <a:srgbClr val="D0D0D0"/>
                  </a:solidFill>
                  <a:latin typeface="Ricty" panose="020B0509020203020207" pitchFamily="49" charset="-128"/>
                  <a:ea typeface="Ricty" panose="020B0509020203020207" pitchFamily="49" charset="-128"/>
                  <a:cs typeface="Ricty" panose="020B0509020203020207" pitchFamily="49" charset="-128"/>
                </a:rPr>
                <a:t>print(a, b)</a:t>
              </a:r>
            </a:p>
          </p:txBody>
        </p:sp>
        <p:grpSp>
          <p:nvGrpSpPr>
            <p:cNvPr id="70" name="グループ化 69">
              <a:extLst>
                <a:ext uri="{FF2B5EF4-FFF2-40B4-BE49-F238E27FC236}">
                  <a16:creationId xmlns:a16="http://schemas.microsoft.com/office/drawing/2014/main" id="{A147A727-8C5E-2D48-B8CE-F891C1DAE328}"/>
                </a:ext>
              </a:extLst>
            </p:cNvPr>
            <p:cNvGrpSpPr/>
            <p:nvPr/>
          </p:nvGrpSpPr>
          <p:grpSpPr>
            <a:xfrm>
              <a:off x="6574276" y="2066387"/>
              <a:ext cx="4033984" cy="1346137"/>
              <a:chOff x="6816318" y="2048064"/>
              <a:chExt cx="4580668" cy="1528565"/>
            </a:xfrm>
          </p:grpSpPr>
          <p:sp>
            <p:nvSpPr>
              <p:cNvPr id="31" name="正方形/長方形 30">
                <a:extLst>
                  <a:ext uri="{FF2B5EF4-FFF2-40B4-BE49-F238E27FC236}">
                    <a16:creationId xmlns:a16="http://schemas.microsoft.com/office/drawing/2014/main" id="{6D976D8C-5E9C-8C4F-A5DF-F32B9C5BC5B9}"/>
                  </a:ext>
                </a:extLst>
              </p:cNvPr>
              <p:cNvSpPr/>
              <p:nvPr/>
            </p:nvSpPr>
            <p:spPr>
              <a:xfrm>
                <a:off x="6816318" y="2048064"/>
                <a:ext cx="4580668" cy="1528565"/>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grpSp>
            <p:nvGrpSpPr>
              <p:cNvPr id="69" name="グループ化 68">
                <a:extLst>
                  <a:ext uri="{FF2B5EF4-FFF2-40B4-BE49-F238E27FC236}">
                    <a16:creationId xmlns:a16="http://schemas.microsoft.com/office/drawing/2014/main" id="{F837CC67-1358-C644-A00C-638E57B6BCED}"/>
                  </a:ext>
                </a:extLst>
              </p:cNvPr>
              <p:cNvGrpSpPr/>
              <p:nvPr/>
            </p:nvGrpSpPr>
            <p:grpSpPr>
              <a:xfrm>
                <a:off x="6876213" y="2119177"/>
                <a:ext cx="4451773" cy="1386341"/>
                <a:chOff x="6887268" y="2113197"/>
                <a:chExt cx="4451773" cy="1386341"/>
              </a:xfrm>
            </p:grpSpPr>
            <p:pic>
              <p:nvPicPr>
                <p:cNvPr id="41" name="図 40" descr="ダイアグラム&#10;&#10;自動的に生成された説明">
                  <a:extLst>
                    <a:ext uri="{FF2B5EF4-FFF2-40B4-BE49-F238E27FC236}">
                      <a16:creationId xmlns:a16="http://schemas.microsoft.com/office/drawing/2014/main" id="{D93E0B82-D8A4-FB43-BF2E-2B2CBA31F847}"/>
                    </a:ext>
                  </a:extLst>
                </p:cNvPr>
                <p:cNvPicPr>
                  <a:picLocks noChangeAspect="1"/>
                </p:cNvPicPr>
                <p:nvPr/>
              </p:nvPicPr>
              <p:blipFill>
                <a:blip r:embed="rId3"/>
                <a:stretch>
                  <a:fillRect/>
                </a:stretch>
              </p:blipFill>
              <p:spPr>
                <a:xfrm>
                  <a:off x="9233372" y="2113197"/>
                  <a:ext cx="2105669" cy="1386341"/>
                </a:xfrm>
                <a:prstGeom prst="rect">
                  <a:avLst/>
                </a:prstGeom>
              </p:spPr>
            </p:pic>
            <p:pic>
              <p:nvPicPr>
                <p:cNvPr id="46" name="図 45">
                  <a:extLst>
                    <a:ext uri="{FF2B5EF4-FFF2-40B4-BE49-F238E27FC236}">
                      <a16:creationId xmlns:a16="http://schemas.microsoft.com/office/drawing/2014/main" id="{536464F9-C7BC-EC48-9E12-4DDAF420F9A8}"/>
                    </a:ext>
                  </a:extLst>
                </p:cNvPr>
                <p:cNvPicPr>
                  <a:picLocks noChangeAspect="1"/>
                </p:cNvPicPr>
                <p:nvPr/>
              </p:nvPicPr>
              <p:blipFill>
                <a:blip r:embed="rId4"/>
                <a:srcRect/>
                <a:stretch/>
              </p:blipFill>
              <p:spPr>
                <a:xfrm>
                  <a:off x="6887268" y="2113197"/>
                  <a:ext cx="2105669" cy="1386340"/>
                </a:xfrm>
                <a:prstGeom prst="rect">
                  <a:avLst/>
                </a:prstGeom>
              </p:spPr>
            </p:pic>
          </p:grpSp>
        </p:grpSp>
        <p:sp>
          <p:nvSpPr>
            <p:cNvPr id="47" name="正方形/長方形 46">
              <a:extLst>
                <a:ext uri="{FF2B5EF4-FFF2-40B4-BE49-F238E27FC236}">
                  <a16:creationId xmlns:a16="http://schemas.microsoft.com/office/drawing/2014/main" id="{249F8676-9288-034B-A0E8-BA0D5498D549}"/>
                </a:ext>
              </a:extLst>
            </p:cNvPr>
            <p:cNvSpPr/>
            <p:nvPr/>
          </p:nvSpPr>
          <p:spPr>
            <a:xfrm>
              <a:off x="7839340" y="3670189"/>
              <a:ext cx="1503855" cy="364436"/>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ja-JP" sz="1200" dirty="0">
                  <a:solidFill>
                    <a:srgbClr val="88F906"/>
                  </a:solidFill>
                  <a:latin typeface="Ricty" panose="020B0509020203020207" pitchFamily="49" charset="-128"/>
                  <a:ea typeface="Ricty" panose="020B0509020203020207" pitchFamily="49" charset="-128"/>
                  <a:cs typeface="Ricty" panose="020B0509020203020207" pitchFamily="49" charset="-128"/>
                </a:rPr>
                <a:t>var1</a:t>
              </a:r>
              <a:r>
                <a:rPr kumimoji="1" lang="en" altLang="ja-JP" sz="1200" dirty="0">
                  <a:solidFill>
                    <a:srgbClr val="D0D0D0"/>
                  </a:solidFill>
                  <a:latin typeface="Ricty" panose="020B0509020203020207" pitchFamily="49" charset="-128"/>
                  <a:ea typeface="Ricty" panose="020B0509020203020207" pitchFamily="49" charset="-128"/>
                  <a:cs typeface="Ricty" panose="020B0509020203020207" pitchFamily="49" charset="-128"/>
                </a:rPr>
                <a:t> = </a:t>
              </a:r>
              <a:r>
                <a:rPr kumimoji="1" lang="en" altLang="ja-JP" sz="1200" dirty="0">
                  <a:solidFill>
                    <a:srgbClr val="88F906"/>
                  </a:solidFill>
                  <a:latin typeface="Ricty" panose="020B0509020203020207" pitchFamily="49" charset="-128"/>
                  <a:ea typeface="Ricty" panose="020B0509020203020207" pitchFamily="49" charset="-128"/>
                  <a:cs typeface="Ricty" panose="020B0509020203020207" pitchFamily="49" charset="-128"/>
                </a:rPr>
                <a:t>var2</a:t>
              </a:r>
              <a:r>
                <a:rPr kumimoji="1" lang="en" altLang="ja-JP" sz="1200" dirty="0">
                  <a:solidFill>
                    <a:srgbClr val="D0D0D0"/>
                  </a:solidFill>
                  <a:latin typeface="Ricty" panose="020B0509020203020207" pitchFamily="49" charset="-128"/>
                  <a:ea typeface="Ricty" panose="020B0509020203020207" pitchFamily="49" charset="-128"/>
                  <a:cs typeface="Ricty" panose="020B0509020203020207" pitchFamily="49" charset="-128"/>
                </a:rPr>
                <a:t> * 10</a:t>
              </a:r>
            </a:p>
          </p:txBody>
        </p:sp>
        <p:sp>
          <p:nvSpPr>
            <p:cNvPr id="49" name="正方形/長方形 48">
              <a:extLst>
                <a:ext uri="{FF2B5EF4-FFF2-40B4-BE49-F238E27FC236}">
                  <a16:creationId xmlns:a16="http://schemas.microsoft.com/office/drawing/2014/main" id="{87688B16-3159-724D-AFA5-0721C0EAC35F}"/>
                </a:ext>
              </a:extLst>
            </p:cNvPr>
            <p:cNvSpPr/>
            <p:nvPr/>
          </p:nvSpPr>
          <p:spPr>
            <a:xfrm>
              <a:off x="7431674" y="4340484"/>
              <a:ext cx="2319186" cy="1680107"/>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 altLang="ja-JP" sz="1200" b="1" dirty="0">
                  <a:solidFill>
                    <a:srgbClr val="88F906"/>
                  </a:solidFill>
                  <a:latin typeface="Ricty" panose="020B0509020203020207" pitchFamily="49" charset="-128"/>
                  <a:ea typeface="Ricty" panose="020B0509020203020207" pitchFamily="49" charset="-128"/>
                  <a:cs typeface="Ricty" panose="020B0509020203020207" pitchFamily="49" charset="-128"/>
                </a:rPr>
                <a:t>def function1(</a:t>
              </a:r>
              <a:r>
                <a:rPr kumimoji="1" lang="en" altLang="ja-JP" sz="1200" b="1" dirty="0">
                  <a:solidFill>
                    <a:srgbClr val="D7225F"/>
                  </a:solidFill>
                  <a:latin typeface="Ricty" panose="020B0509020203020207" pitchFamily="49" charset="-128"/>
                  <a:ea typeface="Ricty" panose="020B0509020203020207" pitchFamily="49" charset="-128"/>
                  <a:cs typeface="Ricty" panose="020B0509020203020207" pitchFamily="49" charset="-128"/>
                </a:rPr>
                <a:t>var2</a:t>
              </a:r>
              <a:r>
                <a:rPr kumimoji="1" lang="en" altLang="ja-JP" sz="1200" b="1" dirty="0">
                  <a:solidFill>
                    <a:srgbClr val="88F906"/>
                  </a:solidFill>
                  <a:latin typeface="Ricty" panose="020B0509020203020207" pitchFamily="49" charset="-128"/>
                  <a:ea typeface="Ricty" panose="020B0509020203020207" pitchFamily="49" charset="-128"/>
                  <a:cs typeface="Ricty" panose="020B0509020203020207" pitchFamily="49" charset="-128"/>
                </a:rPr>
                <a:t>):</a:t>
              </a:r>
            </a:p>
            <a:p>
              <a:r>
                <a:rPr kumimoji="1" lang="en" altLang="ja-JP" sz="1200" b="1" dirty="0">
                  <a:solidFill>
                    <a:srgbClr val="D7225F"/>
                  </a:solidFill>
                  <a:latin typeface="Ricty" panose="020B0509020203020207" pitchFamily="49" charset="-128"/>
                  <a:ea typeface="Ricty" panose="020B0509020203020207" pitchFamily="49" charset="-128"/>
                  <a:cs typeface="Ricty" panose="020B0509020203020207" pitchFamily="49" charset="-128"/>
                </a:rPr>
                <a:t>	var1 = var2 * 10</a:t>
              </a:r>
            </a:p>
            <a:p>
              <a:r>
                <a:rPr kumimoji="1" lang="en" altLang="ja-JP" sz="1200" b="1" dirty="0">
                  <a:solidFill>
                    <a:srgbClr val="88F906"/>
                  </a:solidFill>
                  <a:latin typeface="Ricty" panose="020B0509020203020207" pitchFamily="49" charset="-128"/>
                  <a:ea typeface="Ricty" panose="020B0509020203020207" pitchFamily="49" charset="-128"/>
                  <a:cs typeface="Ricty" panose="020B0509020203020207" pitchFamily="49" charset="-128"/>
                </a:rPr>
                <a:t>	return </a:t>
              </a:r>
              <a:r>
                <a:rPr kumimoji="1" lang="en" altLang="ja-JP" sz="1200" b="1" dirty="0">
                  <a:solidFill>
                    <a:srgbClr val="D7225F"/>
                  </a:solidFill>
                  <a:latin typeface="Ricty" panose="020B0509020203020207" pitchFamily="49" charset="-128"/>
                  <a:ea typeface="Ricty" panose="020B0509020203020207" pitchFamily="49" charset="-128"/>
                  <a:cs typeface="Ricty" panose="020B0509020203020207" pitchFamily="49" charset="-128"/>
                </a:rPr>
                <a:t>var1</a:t>
              </a:r>
            </a:p>
            <a:p>
              <a:endParaRPr kumimoji="1" lang="en" altLang="ja-JP" sz="1200" b="1"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r>
                <a:rPr kumimoji="1" lang="en" altLang="ja-JP" sz="1200" b="1" dirty="0">
                  <a:solidFill>
                    <a:srgbClr val="D7225F"/>
                  </a:solidFill>
                  <a:latin typeface="Ricty" panose="020B0509020203020207" pitchFamily="49" charset="-128"/>
                  <a:ea typeface="Ricty" panose="020B0509020203020207" pitchFamily="49" charset="-128"/>
                  <a:cs typeface="Ricty" panose="020B0509020203020207" pitchFamily="49" charset="-128"/>
                </a:rPr>
                <a:t>a</a:t>
              </a:r>
              <a:r>
                <a:rPr kumimoji="1" lang="en" altLang="ja-JP" sz="1200" b="1" dirty="0">
                  <a:solidFill>
                    <a:srgbClr val="D0D0D0"/>
                  </a:solidFill>
                  <a:latin typeface="Ricty" panose="020B0509020203020207" pitchFamily="49" charset="-128"/>
                  <a:ea typeface="Ricty" panose="020B0509020203020207" pitchFamily="49" charset="-128"/>
                  <a:cs typeface="Ricty" panose="020B0509020203020207" pitchFamily="49" charset="-128"/>
                </a:rPr>
                <a:t> = </a:t>
              </a:r>
              <a:r>
                <a:rPr kumimoji="1" lang="en" altLang="ja-JP" sz="1200" b="1" dirty="0">
                  <a:solidFill>
                    <a:srgbClr val="88F906"/>
                  </a:solidFill>
                  <a:latin typeface="Ricty" panose="020B0509020203020207" pitchFamily="49" charset="-128"/>
                  <a:ea typeface="Ricty" panose="020B0509020203020207" pitchFamily="49" charset="-128"/>
                  <a:cs typeface="Ricty" panose="020B0509020203020207" pitchFamily="49" charset="-128"/>
                </a:rPr>
                <a:t>function1(</a:t>
              </a:r>
              <a:r>
                <a:rPr kumimoji="1" lang="en" altLang="ja-JP" sz="1200" b="1" dirty="0">
                  <a:solidFill>
                    <a:srgbClr val="D7225F"/>
                  </a:solidFill>
                  <a:latin typeface="Ricty" panose="020B0509020203020207" pitchFamily="49" charset="-128"/>
                  <a:ea typeface="Ricty" panose="020B0509020203020207" pitchFamily="49" charset="-128"/>
                  <a:cs typeface="Ricty" panose="020B0509020203020207" pitchFamily="49" charset="-128"/>
                </a:rPr>
                <a:t>5</a:t>
              </a:r>
              <a:r>
                <a:rPr kumimoji="1" lang="en" altLang="ja-JP" sz="1200" b="1" dirty="0">
                  <a:solidFill>
                    <a:srgbClr val="88F906"/>
                  </a:solidFill>
                  <a:latin typeface="Ricty" panose="020B0509020203020207" pitchFamily="49" charset="-128"/>
                  <a:ea typeface="Ricty" panose="020B0509020203020207" pitchFamily="49" charset="-128"/>
                  <a:cs typeface="Ricty" panose="020B0509020203020207" pitchFamily="49" charset="-128"/>
                </a:rPr>
                <a:t>)</a:t>
              </a:r>
            </a:p>
            <a:p>
              <a:r>
                <a:rPr kumimoji="1" lang="en" altLang="ja-JP" sz="1200" b="1" dirty="0">
                  <a:solidFill>
                    <a:srgbClr val="D7225F"/>
                  </a:solidFill>
                  <a:latin typeface="Ricty" panose="020B0509020203020207" pitchFamily="49" charset="-128"/>
                  <a:ea typeface="Ricty" panose="020B0509020203020207" pitchFamily="49" charset="-128"/>
                  <a:cs typeface="Ricty" panose="020B0509020203020207" pitchFamily="49" charset="-128"/>
                </a:rPr>
                <a:t>b</a:t>
              </a:r>
              <a:r>
                <a:rPr kumimoji="1" lang="en" altLang="ja-JP" sz="1200" b="1" dirty="0">
                  <a:solidFill>
                    <a:srgbClr val="D0D0D0"/>
                  </a:solidFill>
                  <a:latin typeface="Ricty" panose="020B0509020203020207" pitchFamily="49" charset="-128"/>
                  <a:ea typeface="Ricty" panose="020B0509020203020207" pitchFamily="49" charset="-128"/>
                  <a:cs typeface="Ricty" panose="020B0509020203020207" pitchFamily="49" charset="-128"/>
                </a:rPr>
                <a:t> = </a:t>
              </a:r>
              <a:r>
                <a:rPr kumimoji="1" lang="en" altLang="ja-JP" sz="1200" b="1" dirty="0">
                  <a:solidFill>
                    <a:srgbClr val="88F906"/>
                  </a:solidFill>
                  <a:latin typeface="Ricty" panose="020B0509020203020207" pitchFamily="49" charset="-128"/>
                  <a:ea typeface="Ricty" panose="020B0509020203020207" pitchFamily="49" charset="-128"/>
                  <a:cs typeface="Ricty" panose="020B0509020203020207" pitchFamily="49" charset="-128"/>
                </a:rPr>
                <a:t>function1(</a:t>
              </a:r>
              <a:r>
                <a:rPr kumimoji="1" lang="en" altLang="ja-JP" sz="1200" b="1" dirty="0">
                  <a:solidFill>
                    <a:srgbClr val="D7225F"/>
                  </a:solidFill>
                  <a:latin typeface="Ricty" panose="020B0509020203020207" pitchFamily="49" charset="-128"/>
                  <a:ea typeface="Ricty" panose="020B0509020203020207" pitchFamily="49" charset="-128"/>
                  <a:cs typeface="Ricty" panose="020B0509020203020207" pitchFamily="49" charset="-128"/>
                </a:rPr>
                <a:t>3</a:t>
              </a:r>
              <a:r>
                <a:rPr kumimoji="1" lang="en" altLang="ja-JP" sz="1200" b="1" dirty="0">
                  <a:solidFill>
                    <a:srgbClr val="88F906"/>
                  </a:solidFill>
                  <a:latin typeface="Ricty" panose="020B0509020203020207" pitchFamily="49" charset="-128"/>
                  <a:ea typeface="Ricty" panose="020B0509020203020207" pitchFamily="49" charset="-128"/>
                  <a:cs typeface="Ricty" panose="020B0509020203020207" pitchFamily="49" charset="-128"/>
                </a:rPr>
                <a:t>)</a:t>
              </a:r>
            </a:p>
            <a:p>
              <a:endParaRPr kumimoji="1" lang="en" altLang="ja-JP" sz="1200" b="1"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r>
                <a:rPr kumimoji="1" lang="en" altLang="ja-JP" sz="1200" b="1" dirty="0">
                  <a:solidFill>
                    <a:srgbClr val="D0D0D0"/>
                  </a:solidFill>
                  <a:latin typeface="Ricty" panose="020B0509020203020207" pitchFamily="49" charset="-128"/>
                  <a:ea typeface="Ricty" panose="020B0509020203020207" pitchFamily="49" charset="-128"/>
                  <a:cs typeface="Ricty" panose="020B0509020203020207" pitchFamily="49" charset="-128"/>
                </a:rPr>
                <a:t>print(a, b)</a:t>
              </a:r>
            </a:p>
          </p:txBody>
        </p:sp>
        <p:cxnSp>
          <p:nvCxnSpPr>
            <p:cNvPr id="51" name="直線矢印コネクタ 50">
              <a:extLst>
                <a:ext uri="{FF2B5EF4-FFF2-40B4-BE49-F238E27FC236}">
                  <a16:creationId xmlns:a16="http://schemas.microsoft.com/office/drawing/2014/main" id="{A7B1EA90-B2FF-1B4F-9A19-07CD51F5C6B0}"/>
                </a:ext>
              </a:extLst>
            </p:cNvPr>
            <p:cNvCxnSpPr>
              <a:cxnSpLocks/>
              <a:stCxn id="18" idx="2"/>
              <a:endCxn id="31" idx="0"/>
            </p:cNvCxnSpPr>
            <p:nvPr/>
          </p:nvCxnSpPr>
          <p:spPr>
            <a:xfrm flipH="1">
              <a:off x="8591268" y="1808722"/>
              <a:ext cx="1" cy="257665"/>
            </a:xfrm>
            <a:prstGeom prst="straightConnector1">
              <a:avLst/>
            </a:prstGeom>
            <a:ln w="28575">
              <a:solidFill>
                <a:srgbClr val="D0D0D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a:extLst>
                <a:ext uri="{FF2B5EF4-FFF2-40B4-BE49-F238E27FC236}">
                  <a16:creationId xmlns:a16="http://schemas.microsoft.com/office/drawing/2014/main" id="{2EADEC31-413F-1B4C-80EF-DFFF5CE7E980}"/>
                </a:ext>
              </a:extLst>
            </p:cNvPr>
            <p:cNvCxnSpPr>
              <a:cxnSpLocks/>
            </p:cNvCxnSpPr>
            <p:nvPr/>
          </p:nvCxnSpPr>
          <p:spPr>
            <a:xfrm rot="16200000" flipH="1">
              <a:off x="4643277" y="1937438"/>
              <a:ext cx="2856346" cy="2598918"/>
            </a:xfrm>
            <a:prstGeom prst="bentConnector3">
              <a:avLst>
                <a:gd name="adj1" fmla="val 100020"/>
              </a:avLst>
            </a:prstGeom>
            <a:ln w="28575">
              <a:solidFill>
                <a:srgbClr val="D0D0D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92BE5EDE-80FD-B844-AC65-40BEE7C8E535}"/>
                </a:ext>
              </a:extLst>
            </p:cNvPr>
            <p:cNvCxnSpPr>
              <a:cxnSpLocks/>
              <a:stCxn id="31" idx="2"/>
              <a:endCxn id="47" idx="0"/>
            </p:cNvCxnSpPr>
            <p:nvPr/>
          </p:nvCxnSpPr>
          <p:spPr>
            <a:xfrm>
              <a:off x="8591268" y="3412524"/>
              <a:ext cx="0" cy="257665"/>
            </a:xfrm>
            <a:prstGeom prst="straightConnector1">
              <a:avLst/>
            </a:prstGeom>
            <a:ln w="28575">
              <a:solidFill>
                <a:srgbClr val="D0D0D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矢印コネクタ 76">
              <a:extLst>
                <a:ext uri="{FF2B5EF4-FFF2-40B4-BE49-F238E27FC236}">
                  <a16:creationId xmlns:a16="http://schemas.microsoft.com/office/drawing/2014/main" id="{D8EC1360-0805-D941-B0F8-3594EFB667B6}"/>
                </a:ext>
              </a:extLst>
            </p:cNvPr>
            <p:cNvCxnSpPr>
              <a:cxnSpLocks/>
              <a:stCxn id="47" idx="2"/>
              <a:endCxn id="49" idx="0"/>
            </p:cNvCxnSpPr>
            <p:nvPr/>
          </p:nvCxnSpPr>
          <p:spPr>
            <a:xfrm flipH="1">
              <a:off x="8591267" y="4034625"/>
              <a:ext cx="1" cy="305859"/>
            </a:xfrm>
            <a:prstGeom prst="straightConnector1">
              <a:avLst/>
            </a:prstGeom>
            <a:ln w="28575">
              <a:solidFill>
                <a:srgbClr val="D0D0D0"/>
              </a:solidFill>
              <a:tailEnd type="triangle"/>
            </a:ln>
          </p:spPr>
          <p:style>
            <a:lnRef idx="1">
              <a:schemeClr val="accent1"/>
            </a:lnRef>
            <a:fillRef idx="0">
              <a:schemeClr val="accent1"/>
            </a:fillRef>
            <a:effectRef idx="0">
              <a:schemeClr val="accent1"/>
            </a:effectRef>
            <a:fontRef idx="minor">
              <a:schemeClr val="tx1"/>
            </a:fontRef>
          </p:style>
        </p:cxnSp>
        <p:sp>
          <p:nvSpPr>
            <p:cNvPr id="27" name="正方形/長方形 26">
              <a:extLst>
                <a:ext uri="{FF2B5EF4-FFF2-40B4-BE49-F238E27FC236}">
                  <a16:creationId xmlns:a16="http://schemas.microsoft.com/office/drawing/2014/main" id="{291A3F53-0E59-2449-953B-6B284CD3F544}"/>
                </a:ext>
              </a:extLst>
            </p:cNvPr>
            <p:cNvSpPr/>
            <p:nvPr/>
          </p:nvSpPr>
          <p:spPr>
            <a:xfrm>
              <a:off x="3555978" y="4947189"/>
              <a:ext cx="2466725" cy="883768"/>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b="1">
                  <a:solidFill>
                    <a:srgbClr val="D7225F"/>
                  </a:solidFill>
                  <a:latin typeface="Ricty" panose="020B0509020203020207" pitchFamily="49" charset="-128"/>
                  <a:ea typeface="Ricty" panose="020B0509020203020207" pitchFamily="49" charset="-128"/>
                  <a:cs typeface="Ricty" panose="020B0509020203020207" pitchFamily="49" charset="-128"/>
                </a:rPr>
                <a:t>戻り値</a:t>
              </a:r>
              <a:r>
                <a:rPr kumimoji="1" lang="en" altLang="ja-JP" sz="1200" b="1" dirty="0">
                  <a:solidFill>
                    <a:srgbClr val="D0D0D0"/>
                  </a:solidFill>
                  <a:latin typeface="Ricty" panose="020B0509020203020207" pitchFamily="49" charset="-128"/>
                  <a:ea typeface="Ricty" panose="020B0509020203020207" pitchFamily="49" charset="-128"/>
                  <a:cs typeface="Ricty" panose="020B0509020203020207" pitchFamily="49" charset="-128"/>
                </a:rPr>
                <a:t> = </a:t>
              </a:r>
              <a:r>
                <a:rPr kumimoji="1" lang="en" altLang="ja-JP" sz="1200" b="1" dirty="0">
                  <a:solidFill>
                    <a:srgbClr val="88F906"/>
                  </a:solidFill>
                  <a:latin typeface="Ricty" panose="020B0509020203020207" pitchFamily="49" charset="-128"/>
                  <a:ea typeface="Ricty" panose="020B0509020203020207" pitchFamily="49" charset="-128"/>
                  <a:cs typeface="Ricty" panose="020B0509020203020207" pitchFamily="49" charset="-128"/>
                </a:rPr>
                <a:t>function</a:t>
              </a:r>
              <a:r>
                <a:rPr kumimoji="1" lang="en" altLang="ja-JP" sz="1200" b="1" dirty="0">
                  <a:solidFill>
                    <a:srgbClr val="D0D0D0"/>
                  </a:solidFill>
                  <a:latin typeface="Ricty" panose="020B0509020203020207" pitchFamily="49" charset="-128"/>
                  <a:ea typeface="Ricty" panose="020B0509020203020207" pitchFamily="49" charset="-128"/>
                  <a:cs typeface="Ricty" panose="020B0509020203020207" pitchFamily="49" charset="-128"/>
                </a:rPr>
                <a:t>(</a:t>
              </a:r>
              <a:r>
                <a:rPr kumimoji="1" lang="ja-JP" altLang="en-US" sz="1200" b="1">
                  <a:solidFill>
                    <a:srgbClr val="D7225F"/>
                  </a:solidFill>
                  <a:latin typeface="Ricty" panose="020B0509020203020207" pitchFamily="49" charset="-128"/>
                  <a:ea typeface="Ricty" panose="020B0509020203020207" pitchFamily="49" charset="-128"/>
                  <a:cs typeface="Ricty" panose="020B0509020203020207" pitchFamily="49" charset="-128"/>
                </a:rPr>
                <a:t>引数</a:t>
              </a:r>
              <a:r>
                <a:rPr kumimoji="1" lang="en" altLang="ja-JP" sz="1200" b="1" dirty="0">
                  <a:solidFill>
                    <a:srgbClr val="D0D0D0"/>
                  </a:solidFill>
                  <a:latin typeface="Ricty" panose="020B0509020203020207" pitchFamily="49" charset="-128"/>
                  <a:ea typeface="Ricty" panose="020B0509020203020207" pitchFamily="49" charset="-128"/>
                  <a:cs typeface="Ricty" panose="020B0509020203020207" pitchFamily="49" charset="-128"/>
                </a:rPr>
                <a:t>)</a:t>
              </a:r>
            </a:p>
            <a:p>
              <a:r>
                <a:rPr kumimoji="1" lang="ja-JP" altLang="en-US" sz="1200" b="1">
                  <a:solidFill>
                    <a:srgbClr val="D7225F"/>
                  </a:solidFill>
                  <a:latin typeface="Ricty" panose="020B0509020203020207" pitchFamily="49" charset="-128"/>
                  <a:ea typeface="Ricty" panose="020B0509020203020207" pitchFamily="49" charset="-128"/>
                  <a:cs typeface="Ricty" panose="020B0509020203020207" pitchFamily="49" charset="-128"/>
                </a:rPr>
                <a:t>戻り値</a:t>
              </a:r>
              <a:r>
                <a:rPr kumimoji="1" lang="en" altLang="ja-JP" sz="1200" b="1" dirty="0">
                  <a:solidFill>
                    <a:srgbClr val="D0D0D0"/>
                  </a:solidFill>
                  <a:latin typeface="Ricty" panose="020B0509020203020207" pitchFamily="49" charset="-128"/>
                  <a:ea typeface="Ricty" panose="020B0509020203020207" pitchFamily="49" charset="-128"/>
                  <a:cs typeface="Ricty" panose="020B0509020203020207" pitchFamily="49" charset="-128"/>
                </a:rPr>
                <a:t> = </a:t>
              </a:r>
              <a:r>
                <a:rPr kumimoji="1" lang="en" altLang="ja-JP" sz="1200" b="1" dirty="0">
                  <a:solidFill>
                    <a:srgbClr val="88F906"/>
                  </a:solidFill>
                  <a:latin typeface="Ricty" panose="020B0509020203020207" pitchFamily="49" charset="-128"/>
                  <a:ea typeface="Ricty" panose="020B0509020203020207" pitchFamily="49" charset="-128"/>
                  <a:cs typeface="Ricty" panose="020B0509020203020207" pitchFamily="49" charset="-128"/>
                </a:rPr>
                <a:t>function</a:t>
              </a:r>
              <a:r>
                <a:rPr kumimoji="1" lang="en" altLang="ja-JP" sz="1200" b="1" dirty="0">
                  <a:solidFill>
                    <a:srgbClr val="D0D0D0"/>
                  </a:solidFill>
                  <a:latin typeface="Ricty" panose="020B0509020203020207" pitchFamily="49" charset="-128"/>
                  <a:ea typeface="Ricty" panose="020B0509020203020207" pitchFamily="49" charset="-128"/>
                  <a:cs typeface="Ricty" panose="020B0509020203020207" pitchFamily="49" charset="-128"/>
                </a:rPr>
                <a:t>(</a:t>
              </a:r>
              <a:r>
                <a:rPr kumimoji="1" lang="ja-JP" altLang="en-US" sz="1200" b="1">
                  <a:solidFill>
                    <a:srgbClr val="D7225F"/>
                  </a:solidFill>
                  <a:latin typeface="Ricty" panose="020B0509020203020207" pitchFamily="49" charset="-128"/>
                  <a:ea typeface="Ricty" panose="020B0509020203020207" pitchFamily="49" charset="-128"/>
                  <a:cs typeface="Ricty" panose="020B0509020203020207" pitchFamily="49" charset="-128"/>
                </a:rPr>
                <a:t>引数</a:t>
              </a:r>
              <a:r>
                <a:rPr kumimoji="1" lang="en" altLang="ja-JP" sz="1200" b="1" dirty="0">
                  <a:solidFill>
                    <a:srgbClr val="D0D0D0"/>
                  </a:solidFill>
                  <a:latin typeface="Ricty" panose="020B0509020203020207" pitchFamily="49" charset="-128"/>
                  <a:ea typeface="Ricty" panose="020B0509020203020207" pitchFamily="49" charset="-128"/>
                  <a:cs typeface="Ricty" panose="020B0509020203020207" pitchFamily="49" charset="-128"/>
                </a:rPr>
                <a:t>)</a:t>
              </a:r>
            </a:p>
          </p:txBody>
        </p:sp>
        <p:cxnSp>
          <p:nvCxnSpPr>
            <p:cNvPr id="28" name="直線矢印コネクタ 27">
              <a:extLst>
                <a:ext uri="{FF2B5EF4-FFF2-40B4-BE49-F238E27FC236}">
                  <a16:creationId xmlns:a16="http://schemas.microsoft.com/office/drawing/2014/main" id="{E2B05A89-DF21-424E-96CE-5F1B1D2B88CB}"/>
                </a:ext>
              </a:extLst>
            </p:cNvPr>
            <p:cNvCxnSpPr>
              <a:cxnSpLocks/>
              <a:stCxn id="27" idx="3"/>
            </p:cNvCxnSpPr>
            <p:nvPr/>
          </p:nvCxnSpPr>
          <p:spPr>
            <a:xfrm>
              <a:off x="6022703" y="5389073"/>
              <a:ext cx="1390960" cy="0"/>
            </a:xfrm>
            <a:prstGeom prst="straightConnector1">
              <a:avLst/>
            </a:prstGeom>
            <a:ln w="28575">
              <a:solidFill>
                <a:srgbClr val="D0D0D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3" name="グループ化 32">
            <a:extLst>
              <a:ext uri="{FF2B5EF4-FFF2-40B4-BE49-F238E27FC236}">
                <a16:creationId xmlns:a16="http://schemas.microsoft.com/office/drawing/2014/main" id="{4AC6017A-ACC7-274E-BB77-9B972E7B506C}"/>
              </a:ext>
            </a:extLst>
          </p:cNvPr>
          <p:cNvGrpSpPr/>
          <p:nvPr/>
        </p:nvGrpSpPr>
        <p:grpSpPr>
          <a:xfrm>
            <a:off x="3671374" y="904602"/>
            <a:ext cx="2271781" cy="921880"/>
            <a:chOff x="8671927" y="1652796"/>
            <a:chExt cx="2271781" cy="921880"/>
          </a:xfrm>
        </p:grpSpPr>
        <p:sp>
          <p:nvSpPr>
            <p:cNvPr id="34" name="正方形/長方形 33">
              <a:extLst>
                <a:ext uri="{FF2B5EF4-FFF2-40B4-BE49-F238E27FC236}">
                  <a16:creationId xmlns:a16="http://schemas.microsoft.com/office/drawing/2014/main" id="{DFA01756-15BC-FE4C-8D32-B959B75E1074}"/>
                </a:ext>
              </a:extLst>
            </p:cNvPr>
            <p:cNvSpPr/>
            <p:nvPr/>
          </p:nvSpPr>
          <p:spPr>
            <a:xfrm>
              <a:off x="8671927" y="1652796"/>
              <a:ext cx="2271781" cy="921880"/>
            </a:xfrm>
            <a:prstGeom prst="rect">
              <a:avLst/>
            </a:prstGeom>
            <a:solidFill>
              <a:srgbClr val="282D3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kumimoji="1" lang="en" altLang="ja-JP" sz="1200" b="1" dirty="0">
                  <a:solidFill>
                    <a:srgbClr val="88F906"/>
                  </a:solidFill>
                  <a:latin typeface="Ricty" panose="020B0509020203020207" pitchFamily="49" charset="-128"/>
                  <a:ea typeface="Ricty" panose="020B0509020203020207" pitchFamily="49" charset="-128"/>
                  <a:cs typeface="Ricty" panose="020B0509020203020207" pitchFamily="49" charset="-128"/>
                </a:rPr>
                <a:t>def function1(  </a:t>
              </a:r>
              <a:r>
                <a:rPr kumimoji="1" lang="ja-JP" altLang="en-US" sz="1200" b="1">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 altLang="ja-JP" sz="1200" b="1" dirty="0">
                  <a:solidFill>
                    <a:srgbClr val="88F906"/>
                  </a:solidFill>
                  <a:latin typeface="Ricty" panose="020B0509020203020207" pitchFamily="49" charset="-128"/>
                  <a:ea typeface="Ricty" panose="020B0509020203020207" pitchFamily="49" charset="-128"/>
                  <a:cs typeface="Ricty" panose="020B0509020203020207" pitchFamily="49" charset="-128"/>
                </a:rPr>
                <a:t>):</a:t>
              </a:r>
            </a:p>
            <a:p>
              <a:pPr>
                <a:lnSpc>
                  <a:spcPct val="150000"/>
                </a:lnSpc>
              </a:pPr>
              <a:endParaRPr kumimoji="1" lang="en" altLang="ja-JP" sz="1200" b="1"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150000"/>
                </a:lnSpc>
              </a:pPr>
              <a:r>
                <a:rPr kumimoji="1" lang="en" altLang="ja-JP" sz="1200" b="1" dirty="0">
                  <a:solidFill>
                    <a:srgbClr val="88F906"/>
                  </a:solidFill>
                  <a:latin typeface="Ricty" panose="020B0509020203020207" pitchFamily="49" charset="-128"/>
                  <a:ea typeface="Ricty" panose="020B0509020203020207" pitchFamily="49" charset="-128"/>
                  <a:cs typeface="Ricty" panose="020B0509020203020207" pitchFamily="49" charset="-128"/>
                </a:rPr>
                <a:t>	return </a:t>
              </a:r>
            </a:p>
          </p:txBody>
        </p:sp>
        <p:sp>
          <p:nvSpPr>
            <p:cNvPr id="35" name="正方形/長方形 34">
              <a:extLst>
                <a:ext uri="{FF2B5EF4-FFF2-40B4-BE49-F238E27FC236}">
                  <a16:creationId xmlns:a16="http://schemas.microsoft.com/office/drawing/2014/main" id="{E24DDB68-EAF0-1B4C-91BA-740118915D72}"/>
                </a:ext>
              </a:extLst>
            </p:cNvPr>
            <p:cNvSpPr/>
            <p:nvPr/>
          </p:nvSpPr>
          <p:spPr>
            <a:xfrm>
              <a:off x="9845176" y="1783365"/>
              <a:ext cx="434647" cy="218231"/>
            </a:xfrm>
            <a:prstGeom prst="rect">
              <a:avLst/>
            </a:prstGeom>
            <a:noFill/>
            <a:ln w="19050">
              <a:solidFill>
                <a:srgbClr val="D7225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none" lIns="18000" tIns="18000" rIns="18000" bIns="18000" rtlCol="0" anchor="ctr">
              <a:normAutofit/>
            </a:bodyPr>
            <a:lstStyle/>
            <a:p>
              <a:pPr algn="ctr"/>
              <a:r>
                <a:rPr kumimoji="1" lang="ja-JP" altLang="en-US" sz="1000" b="1">
                  <a:solidFill>
                    <a:srgbClr val="D7225F"/>
                  </a:solidFill>
                  <a:latin typeface="Ricty" panose="020B0509020203020207" pitchFamily="49" charset="-128"/>
                  <a:ea typeface="Ricty" panose="020B0509020203020207" pitchFamily="49" charset="-128"/>
                  <a:cs typeface="Ricty" panose="020B0509020203020207" pitchFamily="49" charset="-128"/>
                </a:rPr>
                <a:t>引数</a:t>
              </a:r>
            </a:p>
          </p:txBody>
        </p:sp>
        <p:sp>
          <p:nvSpPr>
            <p:cNvPr id="36" name="正方形/長方形 35">
              <a:extLst>
                <a:ext uri="{FF2B5EF4-FFF2-40B4-BE49-F238E27FC236}">
                  <a16:creationId xmlns:a16="http://schemas.microsoft.com/office/drawing/2014/main" id="{31B6A798-06A5-2046-9D4D-427E3A45C428}"/>
                </a:ext>
              </a:extLst>
            </p:cNvPr>
            <p:cNvSpPr/>
            <p:nvPr/>
          </p:nvSpPr>
          <p:spPr>
            <a:xfrm>
              <a:off x="9213117" y="2054234"/>
              <a:ext cx="970794" cy="218231"/>
            </a:xfrm>
            <a:prstGeom prst="rect">
              <a:avLst/>
            </a:prstGeom>
            <a:noFill/>
            <a:ln w="19050">
              <a:solidFill>
                <a:srgbClr val="D7225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none" lIns="18000" tIns="18000" rIns="18000" bIns="18000" rtlCol="0" anchor="ctr">
              <a:normAutofit/>
            </a:bodyPr>
            <a:lstStyle/>
            <a:p>
              <a:pPr algn="ctr"/>
              <a:r>
                <a:rPr kumimoji="1" lang="ja-JP" altLang="en-US" sz="1000" b="1">
                  <a:solidFill>
                    <a:srgbClr val="D7225F"/>
                  </a:solidFill>
                  <a:latin typeface="Ricty" panose="020B0509020203020207" pitchFamily="49" charset="-128"/>
                  <a:ea typeface="Ricty" panose="020B0509020203020207" pitchFamily="49" charset="-128"/>
                  <a:cs typeface="Ricty" panose="020B0509020203020207" pitchFamily="49" charset="-128"/>
                </a:rPr>
                <a:t>処理文</a:t>
              </a:r>
            </a:p>
          </p:txBody>
        </p:sp>
        <p:sp>
          <p:nvSpPr>
            <p:cNvPr id="37" name="正方形/長方形 36">
              <a:extLst>
                <a:ext uri="{FF2B5EF4-FFF2-40B4-BE49-F238E27FC236}">
                  <a16:creationId xmlns:a16="http://schemas.microsoft.com/office/drawing/2014/main" id="{B471C561-1581-AB47-8663-63582FC42001}"/>
                </a:ext>
              </a:extLst>
            </p:cNvPr>
            <p:cNvSpPr/>
            <p:nvPr/>
          </p:nvSpPr>
          <p:spPr>
            <a:xfrm>
              <a:off x="9749264" y="2332915"/>
              <a:ext cx="530559" cy="218231"/>
            </a:xfrm>
            <a:prstGeom prst="rect">
              <a:avLst/>
            </a:prstGeom>
            <a:noFill/>
            <a:ln w="19050">
              <a:solidFill>
                <a:srgbClr val="D7225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none" lIns="18000" tIns="18000" rIns="18000" bIns="18000" rtlCol="0" anchor="ctr">
              <a:normAutofit/>
            </a:bodyPr>
            <a:lstStyle/>
            <a:p>
              <a:pPr algn="ctr"/>
              <a:r>
                <a:rPr kumimoji="1" lang="ja-JP" altLang="en-US" sz="1000" b="1">
                  <a:solidFill>
                    <a:srgbClr val="D7225F"/>
                  </a:solidFill>
                  <a:latin typeface="Ricty" panose="020B0509020203020207" pitchFamily="49" charset="-128"/>
                  <a:ea typeface="Ricty" panose="020B0509020203020207" pitchFamily="49" charset="-128"/>
                  <a:cs typeface="Ricty" panose="020B0509020203020207" pitchFamily="49" charset="-128"/>
                </a:rPr>
                <a:t>戻り値</a:t>
              </a:r>
            </a:p>
          </p:txBody>
        </p:sp>
      </p:grpSp>
      <p:grpSp>
        <p:nvGrpSpPr>
          <p:cNvPr id="39" name="グループ化 38">
            <a:extLst>
              <a:ext uri="{FF2B5EF4-FFF2-40B4-BE49-F238E27FC236}">
                <a16:creationId xmlns:a16="http://schemas.microsoft.com/office/drawing/2014/main" id="{9314DA2D-CC54-7543-BA9A-4DB5B2259AAD}"/>
              </a:ext>
            </a:extLst>
          </p:cNvPr>
          <p:cNvGrpSpPr/>
          <p:nvPr/>
        </p:nvGrpSpPr>
        <p:grpSpPr>
          <a:xfrm>
            <a:off x="7247385" y="2060488"/>
            <a:ext cx="931649" cy="657355"/>
            <a:chOff x="8679860" y="4144422"/>
            <a:chExt cx="931649" cy="657355"/>
          </a:xfrm>
        </p:grpSpPr>
        <p:sp>
          <p:nvSpPr>
            <p:cNvPr id="40" name="円/楕円 39">
              <a:extLst>
                <a:ext uri="{FF2B5EF4-FFF2-40B4-BE49-F238E27FC236}">
                  <a16:creationId xmlns:a16="http://schemas.microsoft.com/office/drawing/2014/main" id="{91290460-C1C9-9045-A478-5B0316DBB0CB}"/>
                </a:ext>
              </a:extLst>
            </p:cNvPr>
            <p:cNvSpPr/>
            <p:nvPr/>
          </p:nvSpPr>
          <p:spPr>
            <a:xfrm>
              <a:off x="9067642" y="4144422"/>
              <a:ext cx="543867" cy="323501"/>
            </a:xfrm>
            <a:prstGeom prst="ellipse">
              <a:avLst/>
            </a:prstGeom>
            <a:noFill/>
            <a:ln w="28575">
              <a:solidFill>
                <a:srgbClr val="88F90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600" b="1" dirty="0">
                  <a:solidFill>
                    <a:srgbClr val="88F906"/>
                  </a:solidFill>
                  <a:latin typeface="Ricty" panose="020B0509020203020207" pitchFamily="49" charset="-128"/>
                  <a:ea typeface="Ricty" panose="020B0509020203020207" pitchFamily="49" charset="-128"/>
                  <a:cs typeface="Ricty" panose="020B0509020203020207" pitchFamily="49" charset="-128"/>
                </a:rPr>
                <a:t>Name</a:t>
              </a:r>
            </a:p>
            <a:p>
              <a:pPr algn="ctr"/>
              <a:r>
                <a:rPr kumimoji="1" lang="en-US" altLang="ja-JP" sz="1100" b="1" dirty="0">
                  <a:solidFill>
                    <a:srgbClr val="88F906"/>
                  </a:solidFill>
                  <a:latin typeface="Ricty" panose="020B0509020203020207" pitchFamily="49" charset="-128"/>
                  <a:ea typeface="Ricty" panose="020B0509020203020207" pitchFamily="49" charset="-128"/>
                  <a:cs typeface="Ricty" panose="020B0509020203020207" pitchFamily="49" charset="-128"/>
                </a:rPr>
                <a:t>a</a:t>
              </a:r>
              <a:endParaRPr kumimoji="1" lang="ja-JP" altLang="en-US" sz="1100" b="1">
                <a:solidFill>
                  <a:srgbClr val="88F906"/>
                </a:solidFill>
                <a:latin typeface="Ricty" panose="020B0509020203020207" pitchFamily="49" charset="-128"/>
                <a:ea typeface="Ricty" panose="020B0509020203020207" pitchFamily="49" charset="-128"/>
                <a:cs typeface="Ricty" panose="020B0509020203020207" pitchFamily="49" charset="-128"/>
              </a:endParaRPr>
            </a:p>
          </p:txBody>
        </p:sp>
        <p:cxnSp>
          <p:nvCxnSpPr>
            <p:cNvPr id="42" name="直線コネクタ 41">
              <a:extLst>
                <a:ext uri="{FF2B5EF4-FFF2-40B4-BE49-F238E27FC236}">
                  <a16:creationId xmlns:a16="http://schemas.microsoft.com/office/drawing/2014/main" id="{21761AF2-274C-BF41-B828-8363CC907C8C}"/>
                </a:ext>
              </a:extLst>
            </p:cNvPr>
            <p:cNvCxnSpPr>
              <a:cxnSpLocks/>
              <a:stCxn id="40" idx="3"/>
            </p:cNvCxnSpPr>
            <p:nvPr/>
          </p:nvCxnSpPr>
          <p:spPr>
            <a:xfrm flipH="1">
              <a:off x="8679860" y="4420547"/>
              <a:ext cx="467429" cy="381230"/>
            </a:xfrm>
            <a:prstGeom prst="line">
              <a:avLst/>
            </a:prstGeom>
            <a:ln w="12700">
              <a:solidFill>
                <a:srgbClr val="88F906"/>
              </a:solidFill>
              <a:prstDash val="sysDot"/>
            </a:ln>
          </p:spPr>
          <p:style>
            <a:lnRef idx="1">
              <a:schemeClr val="accent1"/>
            </a:lnRef>
            <a:fillRef idx="0">
              <a:schemeClr val="accent1"/>
            </a:fillRef>
            <a:effectRef idx="0">
              <a:schemeClr val="accent1"/>
            </a:effectRef>
            <a:fontRef idx="minor">
              <a:schemeClr val="tx1"/>
            </a:fontRef>
          </p:style>
        </p:cxnSp>
      </p:grpSp>
      <p:grpSp>
        <p:nvGrpSpPr>
          <p:cNvPr id="43" name="グループ化 42">
            <a:extLst>
              <a:ext uri="{FF2B5EF4-FFF2-40B4-BE49-F238E27FC236}">
                <a16:creationId xmlns:a16="http://schemas.microsoft.com/office/drawing/2014/main" id="{D8DF901C-19B7-A549-B9A8-541BAD87DBD1}"/>
              </a:ext>
            </a:extLst>
          </p:cNvPr>
          <p:cNvGrpSpPr/>
          <p:nvPr/>
        </p:nvGrpSpPr>
        <p:grpSpPr>
          <a:xfrm>
            <a:off x="7464708" y="2441718"/>
            <a:ext cx="986259" cy="701894"/>
            <a:chOff x="8625250" y="4144422"/>
            <a:chExt cx="986259" cy="701894"/>
          </a:xfrm>
        </p:grpSpPr>
        <p:sp>
          <p:nvSpPr>
            <p:cNvPr id="44" name="円/楕円 43">
              <a:extLst>
                <a:ext uri="{FF2B5EF4-FFF2-40B4-BE49-F238E27FC236}">
                  <a16:creationId xmlns:a16="http://schemas.microsoft.com/office/drawing/2014/main" id="{171D415A-78E8-D94D-A862-BFF36E95CD4E}"/>
                </a:ext>
              </a:extLst>
            </p:cNvPr>
            <p:cNvSpPr/>
            <p:nvPr/>
          </p:nvSpPr>
          <p:spPr>
            <a:xfrm>
              <a:off x="9067642" y="4144422"/>
              <a:ext cx="543867" cy="323501"/>
            </a:xfrm>
            <a:prstGeom prst="ellipse">
              <a:avLst/>
            </a:prstGeom>
            <a:noFill/>
            <a:ln w="28575">
              <a:solidFill>
                <a:srgbClr val="88F90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600" b="1" dirty="0">
                  <a:solidFill>
                    <a:srgbClr val="88F906"/>
                  </a:solidFill>
                  <a:latin typeface="Ricty" panose="020B0509020203020207" pitchFamily="49" charset="-128"/>
                  <a:ea typeface="Ricty" panose="020B0509020203020207" pitchFamily="49" charset="-128"/>
                  <a:cs typeface="Ricty" panose="020B0509020203020207" pitchFamily="49" charset="-128"/>
                </a:rPr>
                <a:t>Constant</a:t>
              </a:r>
            </a:p>
            <a:p>
              <a:pPr algn="ctr"/>
              <a:r>
                <a:rPr kumimoji="1" lang="en-US" altLang="ja-JP" sz="1100" b="1" dirty="0">
                  <a:solidFill>
                    <a:srgbClr val="88F906"/>
                  </a:solidFill>
                  <a:latin typeface="Ricty" panose="020B0509020203020207" pitchFamily="49" charset="-128"/>
                  <a:ea typeface="Ricty" panose="020B0509020203020207" pitchFamily="49" charset="-128"/>
                  <a:cs typeface="Ricty" panose="020B0509020203020207" pitchFamily="49" charset="-128"/>
                </a:rPr>
                <a:t>5</a:t>
              </a:r>
              <a:endParaRPr kumimoji="1" lang="ja-JP" altLang="en-US" sz="1100" b="1">
                <a:solidFill>
                  <a:srgbClr val="88F906"/>
                </a:solidFill>
                <a:latin typeface="Ricty" panose="020B0509020203020207" pitchFamily="49" charset="-128"/>
                <a:ea typeface="Ricty" panose="020B0509020203020207" pitchFamily="49" charset="-128"/>
                <a:cs typeface="Ricty" panose="020B0509020203020207" pitchFamily="49" charset="-128"/>
              </a:endParaRPr>
            </a:p>
          </p:txBody>
        </p:sp>
        <p:cxnSp>
          <p:nvCxnSpPr>
            <p:cNvPr id="45" name="直線コネクタ 44">
              <a:extLst>
                <a:ext uri="{FF2B5EF4-FFF2-40B4-BE49-F238E27FC236}">
                  <a16:creationId xmlns:a16="http://schemas.microsoft.com/office/drawing/2014/main" id="{4F7A6E3D-D131-2841-9B20-D9C2411E8B67}"/>
                </a:ext>
              </a:extLst>
            </p:cNvPr>
            <p:cNvCxnSpPr>
              <a:cxnSpLocks/>
              <a:stCxn id="44" idx="3"/>
            </p:cNvCxnSpPr>
            <p:nvPr/>
          </p:nvCxnSpPr>
          <p:spPr>
            <a:xfrm flipH="1">
              <a:off x="8625250" y="4420547"/>
              <a:ext cx="522039" cy="425769"/>
            </a:xfrm>
            <a:prstGeom prst="line">
              <a:avLst/>
            </a:prstGeom>
            <a:ln w="12700">
              <a:solidFill>
                <a:srgbClr val="88F906"/>
              </a:solidFill>
              <a:prstDash val="sysDot"/>
            </a:ln>
          </p:spPr>
          <p:style>
            <a:lnRef idx="1">
              <a:schemeClr val="accent1"/>
            </a:lnRef>
            <a:fillRef idx="0">
              <a:schemeClr val="accent1"/>
            </a:fillRef>
            <a:effectRef idx="0">
              <a:schemeClr val="accent1"/>
            </a:effectRef>
            <a:fontRef idx="minor">
              <a:schemeClr val="tx1"/>
            </a:fontRef>
          </p:style>
        </p:cxnSp>
      </p:grpSp>
      <p:grpSp>
        <p:nvGrpSpPr>
          <p:cNvPr id="48" name="グループ化 47">
            <a:extLst>
              <a:ext uri="{FF2B5EF4-FFF2-40B4-BE49-F238E27FC236}">
                <a16:creationId xmlns:a16="http://schemas.microsoft.com/office/drawing/2014/main" id="{4E41109A-91AB-704D-9F8F-7D209CECB89E}"/>
              </a:ext>
            </a:extLst>
          </p:cNvPr>
          <p:cNvGrpSpPr/>
          <p:nvPr/>
        </p:nvGrpSpPr>
        <p:grpSpPr>
          <a:xfrm>
            <a:off x="9290719" y="2060488"/>
            <a:ext cx="946183" cy="669208"/>
            <a:chOff x="8665326" y="4144422"/>
            <a:chExt cx="946183" cy="669208"/>
          </a:xfrm>
        </p:grpSpPr>
        <p:sp>
          <p:nvSpPr>
            <p:cNvPr id="50" name="円/楕円 49">
              <a:extLst>
                <a:ext uri="{FF2B5EF4-FFF2-40B4-BE49-F238E27FC236}">
                  <a16:creationId xmlns:a16="http://schemas.microsoft.com/office/drawing/2014/main" id="{81144C04-9C2B-6B49-AB81-DAB3F2035BED}"/>
                </a:ext>
              </a:extLst>
            </p:cNvPr>
            <p:cNvSpPr/>
            <p:nvPr/>
          </p:nvSpPr>
          <p:spPr>
            <a:xfrm>
              <a:off x="9067642" y="4144422"/>
              <a:ext cx="543867" cy="323501"/>
            </a:xfrm>
            <a:prstGeom prst="ellipse">
              <a:avLst/>
            </a:prstGeom>
            <a:noFill/>
            <a:ln w="28575">
              <a:solidFill>
                <a:srgbClr val="88F90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600" b="1" dirty="0">
                  <a:solidFill>
                    <a:srgbClr val="88F906"/>
                  </a:solidFill>
                  <a:latin typeface="Ricty" panose="020B0509020203020207" pitchFamily="49" charset="-128"/>
                  <a:ea typeface="Ricty" panose="020B0509020203020207" pitchFamily="49" charset="-128"/>
                  <a:cs typeface="Ricty" panose="020B0509020203020207" pitchFamily="49" charset="-128"/>
                </a:rPr>
                <a:t>Name</a:t>
              </a:r>
            </a:p>
            <a:p>
              <a:pPr algn="ctr"/>
              <a:r>
                <a:rPr kumimoji="1" lang="en-US" altLang="ja-JP" sz="1100" b="1" dirty="0">
                  <a:solidFill>
                    <a:srgbClr val="88F906"/>
                  </a:solidFill>
                  <a:latin typeface="Ricty" panose="020B0509020203020207" pitchFamily="49" charset="-128"/>
                  <a:ea typeface="Ricty" panose="020B0509020203020207" pitchFamily="49" charset="-128"/>
                  <a:cs typeface="Ricty" panose="020B0509020203020207" pitchFamily="49" charset="-128"/>
                </a:rPr>
                <a:t>b</a:t>
              </a:r>
              <a:endParaRPr kumimoji="1" lang="ja-JP" altLang="en-US" sz="1100" b="1">
                <a:solidFill>
                  <a:srgbClr val="88F906"/>
                </a:solidFill>
                <a:latin typeface="Ricty" panose="020B0509020203020207" pitchFamily="49" charset="-128"/>
                <a:ea typeface="Ricty" panose="020B0509020203020207" pitchFamily="49" charset="-128"/>
                <a:cs typeface="Ricty" panose="020B0509020203020207" pitchFamily="49" charset="-128"/>
              </a:endParaRPr>
            </a:p>
          </p:txBody>
        </p:sp>
        <p:cxnSp>
          <p:nvCxnSpPr>
            <p:cNvPr id="52" name="直線コネクタ 51">
              <a:extLst>
                <a:ext uri="{FF2B5EF4-FFF2-40B4-BE49-F238E27FC236}">
                  <a16:creationId xmlns:a16="http://schemas.microsoft.com/office/drawing/2014/main" id="{EEB75F5C-8CBD-054D-93AD-240A1AAC93EA}"/>
                </a:ext>
              </a:extLst>
            </p:cNvPr>
            <p:cNvCxnSpPr>
              <a:cxnSpLocks/>
              <a:stCxn id="50" idx="3"/>
            </p:cNvCxnSpPr>
            <p:nvPr/>
          </p:nvCxnSpPr>
          <p:spPr>
            <a:xfrm flipH="1">
              <a:off x="8665326" y="4420547"/>
              <a:ext cx="481963" cy="393083"/>
            </a:xfrm>
            <a:prstGeom prst="line">
              <a:avLst/>
            </a:prstGeom>
            <a:ln w="12700">
              <a:solidFill>
                <a:srgbClr val="88F906"/>
              </a:solidFill>
              <a:prstDash val="sysDot"/>
            </a:ln>
          </p:spPr>
          <p:style>
            <a:lnRef idx="1">
              <a:schemeClr val="accent1"/>
            </a:lnRef>
            <a:fillRef idx="0">
              <a:schemeClr val="accent1"/>
            </a:fillRef>
            <a:effectRef idx="0">
              <a:schemeClr val="accent1"/>
            </a:effectRef>
            <a:fontRef idx="minor">
              <a:schemeClr val="tx1"/>
            </a:fontRef>
          </p:style>
        </p:cxnSp>
      </p:grpSp>
      <p:grpSp>
        <p:nvGrpSpPr>
          <p:cNvPr id="53" name="グループ化 52">
            <a:extLst>
              <a:ext uri="{FF2B5EF4-FFF2-40B4-BE49-F238E27FC236}">
                <a16:creationId xmlns:a16="http://schemas.microsoft.com/office/drawing/2014/main" id="{C3FB4010-D6B9-CD45-B0C8-1912DB9444BA}"/>
              </a:ext>
            </a:extLst>
          </p:cNvPr>
          <p:cNvGrpSpPr/>
          <p:nvPr/>
        </p:nvGrpSpPr>
        <p:grpSpPr>
          <a:xfrm>
            <a:off x="9534882" y="2441718"/>
            <a:ext cx="973953" cy="691858"/>
            <a:chOff x="8637556" y="4144422"/>
            <a:chExt cx="973953" cy="691858"/>
          </a:xfrm>
        </p:grpSpPr>
        <p:sp>
          <p:nvSpPr>
            <p:cNvPr id="54" name="円/楕円 53">
              <a:extLst>
                <a:ext uri="{FF2B5EF4-FFF2-40B4-BE49-F238E27FC236}">
                  <a16:creationId xmlns:a16="http://schemas.microsoft.com/office/drawing/2014/main" id="{B371D46F-4EA8-7547-8265-80CA7A8F2453}"/>
                </a:ext>
              </a:extLst>
            </p:cNvPr>
            <p:cNvSpPr/>
            <p:nvPr/>
          </p:nvSpPr>
          <p:spPr>
            <a:xfrm>
              <a:off x="9067642" y="4144422"/>
              <a:ext cx="543867" cy="323501"/>
            </a:xfrm>
            <a:prstGeom prst="ellipse">
              <a:avLst/>
            </a:prstGeom>
            <a:noFill/>
            <a:ln w="28575">
              <a:solidFill>
                <a:srgbClr val="88F90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600" b="1" dirty="0">
                  <a:solidFill>
                    <a:srgbClr val="88F906"/>
                  </a:solidFill>
                  <a:latin typeface="Ricty" panose="020B0509020203020207" pitchFamily="49" charset="-128"/>
                  <a:ea typeface="Ricty" panose="020B0509020203020207" pitchFamily="49" charset="-128"/>
                  <a:cs typeface="Ricty" panose="020B0509020203020207" pitchFamily="49" charset="-128"/>
                </a:rPr>
                <a:t>Constant</a:t>
              </a:r>
            </a:p>
            <a:p>
              <a:pPr algn="ctr"/>
              <a:r>
                <a:rPr kumimoji="1" lang="en-US" altLang="ja-JP" sz="1100" b="1" dirty="0">
                  <a:solidFill>
                    <a:srgbClr val="88F906"/>
                  </a:solidFill>
                  <a:latin typeface="Ricty" panose="020B0509020203020207" pitchFamily="49" charset="-128"/>
                  <a:ea typeface="Ricty" panose="020B0509020203020207" pitchFamily="49" charset="-128"/>
                  <a:cs typeface="Ricty" panose="020B0509020203020207" pitchFamily="49" charset="-128"/>
                </a:rPr>
                <a:t>3</a:t>
              </a:r>
              <a:endParaRPr kumimoji="1" lang="ja-JP" altLang="en-US" sz="800" b="1">
                <a:solidFill>
                  <a:srgbClr val="88F906"/>
                </a:solidFill>
                <a:latin typeface="Ricty" panose="020B0509020203020207" pitchFamily="49" charset="-128"/>
                <a:ea typeface="Ricty" panose="020B0509020203020207" pitchFamily="49" charset="-128"/>
                <a:cs typeface="Ricty" panose="020B0509020203020207" pitchFamily="49" charset="-128"/>
              </a:endParaRPr>
            </a:p>
          </p:txBody>
        </p:sp>
        <p:cxnSp>
          <p:nvCxnSpPr>
            <p:cNvPr id="55" name="直線コネクタ 54">
              <a:extLst>
                <a:ext uri="{FF2B5EF4-FFF2-40B4-BE49-F238E27FC236}">
                  <a16:creationId xmlns:a16="http://schemas.microsoft.com/office/drawing/2014/main" id="{4C9E8A53-9AFB-2F4B-A710-28E50152EDB9}"/>
                </a:ext>
              </a:extLst>
            </p:cNvPr>
            <p:cNvCxnSpPr>
              <a:cxnSpLocks/>
              <a:stCxn id="54" idx="3"/>
            </p:cNvCxnSpPr>
            <p:nvPr/>
          </p:nvCxnSpPr>
          <p:spPr>
            <a:xfrm flipH="1">
              <a:off x="8637556" y="4420547"/>
              <a:ext cx="509733" cy="415733"/>
            </a:xfrm>
            <a:prstGeom prst="line">
              <a:avLst/>
            </a:prstGeom>
            <a:ln w="12700">
              <a:solidFill>
                <a:srgbClr val="88F906"/>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505406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58878C6-F9E1-DB4E-A879-EE96F6A123D0}"/>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7" name="正方形/長方形 6">
            <a:extLst>
              <a:ext uri="{FF2B5EF4-FFF2-40B4-BE49-F238E27FC236}">
                <a16:creationId xmlns:a16="http://schemas.microsoft.com/office/drawing/2014/main" id="{EF24F9BE-7F3C-6E4F-83C4-5014BFCC3C64}"/>
              </a:ext>
            </a:extLst>
          </p:cNvPr>
          <p:cNvSpPr/>
          <p:nvPr/>
        </p:nvSpPr>
        <p:spPr>
          <a:xfrm>
            <a:off x="0" y="2568468"/>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8" name="正方形/長方形 7">
            <a:extLst>
              <a:ext uri="{FF2B5EF4-FFF2-40B4-BE49-F238E27FC236}">
                <a16:creationId xmlns:a16="http://schemas.microsoft.com/office/drawing/2014/main" id="{68A9AC79-06A5-5D43-8A41-7EFD80D70F5C}"/>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1</a:t>
            </a: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2</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3</a:t>
            </a: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9" name="テキスト ボックス 34">
            <a:extLst>
              <a:ext uri="{FF2B5EF4-FFF2-40B4-BE49-F238E27FC236}">
                <a16:creationId xmlns:a16="http://schemas.microsoft.com/office/drawing/2014/main" id="{B951CED0-A236-8A4B-A61D-CF292E918940}"/>
              </a:ext>
            </a:extLst>
          </p:cNvPr>
          <p:cNvSpPr txBox="1"/>
          <p:nvPr/>
        </p:nvSpPr>
        <p:spPr>
          <a:xfrm>
            <a:off x="0" y="2568468"/>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C341D7EC-CC5A-9B4E-9A64-AEAF7137F985}"/>
              </a:ext>
            </a:extLst>
          </p:cNvPr>
          <p:cNvSpPr>
            <a:spLocks noGrp="1"/>
          </p:cNvSpPr>
          <p:nvPr>
            <p:ph type="sldNum" sz="quarter" idx="4"/>
          </p:nvPr>
        </p:nvSpPr>
        <p:spPr>
          <a:ln>
            <a:solidFill>
              <a:srgbClr val="AFAF87"/>
            </a:solidFill>
          </a:ln>
        </p:spPr>
        <p:txBody>
          <a:bodyPr/>
          <a:lstStyle/>
          <a:p>
            <a:r>
              <a:rPr lang="en-US" dirty="0"/>
              <a:t>p.</a:t>
            </a:r>
            <a:fld id="{F8E28480-1C08-4458-AD97-0283E6FFD09D}" type="slidenum">
              <a:rPr lang="en-US" smtClean="0"/>
              <a:pPr/>
              <a:t>32</a:t>
            </a:fld>
            <a:endParaRPr lang="en-US" dirty="0"/>
          </a:p>
        </p:txBody>
      </p:sp>
      <p:sp>
        <p:nvSpPr>
          <p:cNvPr id="48" name="正方形/長方形 47">
            <a:extLst>
              <a:ext uri="{FF2B5EF4-FFF2-40B4-BE49-F238E27FC236}">
                <a16:creationId xmlns:a16="http://schemas.microsoft.com/office/drawing/2014/main" id="{FDC4D337-E1E0-974F-A7E5-2E46859C904E}"/>
              </a:ext>
            </a:extLst>
          </p:cNvPr>
          <p:cNvSpPr/>
          <p:nvPr/>
        </p:nvSpPr>
        <p:spPr>
          <a:xfrm>
            <a:off x="2616305" y="3637279"/>
            <a:ext cx="9003323" cy="943911"/>
          </a:xfrm>
          <a:prstGeom prst="rect">
            <a:avLst/>
          </a:prstGeom>
          <a:noFill/>
          <a:ln w="57150">
            <a:solidFill>
              <a:srgbClr val="D72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49" name="正方形/長方形 48">
            <a:extLst>
              <a:ext uri="{FF2B5EF4-FFF2-40B4-BE49-F238E27FC236}">
                <a16:creationId xmlns:a16="http://schemas.microsoft.com/office/drawing/2014/main" id="{669D8200-85C3-8B49-8A9D-AD4A552CC5BC}"/>
              </a:ext>
            </a:extLst>
          </p:cNvPr>
          <p:cNvSpPr/>
          <p:nvPr/>
        </p:nvSpPr>
        <p:spPr>
          <a:xfrm>
            <a:off x="2598381" y="3637279"/>
            <a:ext cx="1885354" cy="943279"/>
          </a:xfrm>
          <a:prstGeom prst="rect">
            <a:avLst/>
          </a:prstGeom>
          <a:solidFill>
            <a:srgbClr val="D7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b="1"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2400" b="1">
                <a:solidFill>
                  <a:schemeClr val="bg1"/>
                </a:solidFill>
                <a:latin typeface="Ricty" panose="020B0509020203020207" pitchFamily="49" charset="-128"/>
                <a:ea typeface="Ricty" panose="020B0509020203020207" pitchFamily="49" charset="-128"/>
                <a:cs typeface="Ricty" panose="020B0509020203020207" pitchFamily="49" charset="-128"/>
              </a:rPr>
              <a:t>実験</a:t>
            </a:r>
          </a:p>
        </p:txBody>
      </p:sp>
      <p:sp>
        <p:nvSpPr>
          <p:cNvPr id="50" name="正方形/長方形 49">
            <a:extLst>
              <a:ext uri="{FF2B5EF4-FFF2-40B4-BE49-F238E27FC236}">
                <a16:creationId xmlns:a16="http://schemas.microsoft.com/office/drawing/2014/main" id="{C23FCA04-5202-E142-9899-1B3CD0CBCA77}"/>
              </a:ext>
            </a:extLst>
          </p:cNvPr>
          <p:cNvSpPr/>
          <p:nvPr/>
        </p:nvSpPr>
        <p:spPr>
          <a:xfrm>
            <a:off x="4483734" y="3635653"/>
            <a:ext cx="7117968" cy="943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1.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最適な深さの検討</a:t>
            </a:r>
            <a:endPar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2.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一致するコードクローンへの有効性</a:t>
            </a:r>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p>
          <a:p>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3.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類似するコードクローンへの有効性</a:t>
            </a:r>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51" name="正方形/長方形 50">
            <a:extLst>
              <a:ext uri="{FF2B5EF4-FFF2-40B4-BE49-F238E27FC236}">
                <a16:creationId xmlns:a16="http://schemas.microsoft.com/office/drawing/2014/main" id="{51865368-31AA-E74F-B812-784F05828030}"/>
              </a:ext>
            </a:extLst>
          </p:cNvPr>
          <p:cNvSpPr/>
          <p:nvPr/>
        </p:nvSpPr>
        <p:spPr>
          <a:xfrm>
            <a:off x="2616305" y="4774211"/>
            <a:ext cx="9003323" cy="943911"/>
          </a:xfrm>
          <a:prstGeom prst="rect">
            <a:avLst/>
          </a:prstGeom>
          <a:noFill/>
          <a:ln w="57150">
            <a:solidFill>
              <a:srgbClr val="363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52" name="正方形/長方形 51">
            <a:extLst>
              <a:ext uri="{FF2B5EF4-FFF2-40B4-BE49-F238E27FC236}">
                <a16:creationId xmlns:a16="http://schemas.microsoft.com/office/drawing/2014/main" id="{1FDC0D12-6508-F141-B8D4-984918085A0C}"/>
              </a:ext>
            </a:extLst>
          </p:cNvPr>
          <p:cNvSpPr/>
          <p:nvPr/>
        </p:nvSpPr>
        <p:spPr>
          <a:xfrm>
            <a:off x="2598381" y="4774211"/>
            <a:ext cx="1885354" cy="943279"/>
          </a:xfrm>
          <a:prstGeom prst="rect">
            <a:avLst/>
          </a:prstGeom>
          <a:solidFill>
            <a:srgbClr val="363C41"/>
          </a:solidFill>
          <a:ln>
            <a:solidFill>
              <a:srgbClr val="363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b="1"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2400" b="1">
                <a:solidFill>
                  <a:schemeClr val="bg1"/>
                </a:solidFill>
                <a:latin typeface="Ricty" panose="020B0509020203020207" pitchFamily="49" charset="-128"/>
                <a:ea typeface="Ricty" panose="020B0509020203020207" pitchFamily="49" charset="-128"/>
                <a:cs typeface="Ricty" panose="020B0509020203020207" pitchFamily="49" charset="-128"/>
              </a:rPr>
              <a:t>おわりに</a:t>
            </a:r>
          </a:p>
        </p:txBody>
      </p:sp>
      <p:sp>
        <p:nvSpPr>
          <p:cNvPr id="53" name="正方形/長方形 52">
            <a:extLst>
              <a:ext uri="{FF2B5EF4-FFF2-40B4-BE49-F238E27FC236}">
                <a16:creationId xmlns:a16="http://schemas.microsoft.com/office/drawing/2014/main" id="{D5FB42AA-293A-0E4F-BFBC-4883FBCA6D11}"/>
              </a:ext>
            </a:extLst>
          </p:cNvPr>
          <p:cNvSpPr/>
          <p:nvPr/>
        </p:nvSpPr>
        <p:spPr>
          <a:xfrm>
            <a:off x="4483734" y="4772585"/>
            <a:ext cx="7117968" cy="943279"/>
          </a:xfrm>
          <a:prstGeom prst="rect">
            <a:avLst/>
          </a:prstGeom>
          <a:noFill/>
          <a:ln>
            <a:solidFill>
              <a:srgbClr val="363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まとめ</a:t>
            </a:r>
            <a:endPar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今後の課題</a:t>
            </a:r>
          </a:p>
        </p:txBody>
      </p:sp>
      <p:sp>
        <p:nvSpPr>
          <p:cNvPr id="54" name="正方形/長方形 53">
            <a:extLst>
              <a:ext uri="{FF2B5EF4-FFF2-40B4-BE49-F238E27FC236}">
                <a16:creationId xmlns:a16="http://schemas.microsoft.com/office/drawing/2014/main" id="{858D5991-A69B-3241-B933-A859F89179E4}"/>
              </a:ext>
            </a:extLst>
          </p:cNvPr>
          <p:cNvSpPr/>
          <p:nvPr/>
        </p:nvSpPr>
        <p:spPr>
          <a:xfrm>
            <a:off x="2625266" y="1366424"/>
            <a:ext cx="9003323" cy="943911"/>
          </a:xfrm>
          <a:prstGeom prst="rect">
            <a:avLst/>
          </a:prstGeom>
          <a:noFill/>
          <a:ln w="57150">
            <a:solidFill>
              <a:srgbClr val="363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55" name="正方形/長方形 54">
            <a:extLst>
              <a:ext uri="{FF2B5EF4-FFF2-40B4-BE49-F238E27FC236}">
                <a16:creationId xmlns:a16="http://schemas.microsoft.com/office/drawing/2014/main" id="{10F75822-7A3E-2D44-BEDA-85A4AFD72622}"/>
              </a:ext>
            </a:extLst>
          </p:cNvPr>
          <p:cNvSpPr/>
          <p:nvPr/>
        </p:nvSpPr>
        <p:spPr>
          <a:xfrm>
            <a:off x="2607342" y="1366424"/>
            <a:ext cx="1885354" cy="943279"/>
          </a:xfrm>
          <a:prstGeom prst="rect">
            <a:avLst/>
          </a:prstGeom>
          <a:solidFill>
            <a:srgbClr val="363C41"/>
          </a:solidFill>
          <a:ln>
            <a:solidFill>
              <a:srgbClr val="363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b="1"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2400" b="1">
                <a:solidFill>
                  <a:schemeClr val="bg1"/>
                </a:solidFill>
                <a:latin typeface="Ricty" panose="020B0509020203020207" pitchFamily="49" charset="-128"/>
                <a:ea typeface="Ricty" panose="020B0509020203020207" pitchFamily="49" charset="-128"/>
                <a:cs typeface="Ricty" panose="020B0509020203020207" pitchFamily="49" charset="-128"/>
              </a:rPr>
              <a:t>研究概要</a:t>
            </a:r>
          </a:p>
        </p:txBody>
      </p:sp>
      <p:sp>
        <p:nvSpPr>
          <p:cNvPr id="56" name="正方形/長方形 55">
            <a:extLst>
              <a:ext uri="{FF2B5EF4-FFF2-40B4-BE49-F238E27FC236}">
                <a16:creationId xmlns:a16="http://schemas.microsoft.com/office/drawing/2014/main" id="{093DBA2A-5D8F-0045-95AD-E6F35378DE2A}"/>
              </a:ext>
            </a:extLst>
          </p:cNvPr>
          <p:cNvSpPr/>
          <p:nvPr/>
        </p:nvSpPr>
        <p:spPr>
          <a:xfrm>
            <a:off x="4492695" y="1364798"/>
            <a:ext cx="7117968" cy="943279"/>
          </a:xfrm>
          <a:prstGeom prst="rect">
            <a:avLst/>
          </a:prstGeom>
          <a:noFill/>
          <a:ln>
            <a:solidFill>
              <a:srgbClr val="363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研究背景</a:t>
            </a:r>
            <a:endPar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研究目的</a:t>
            </a:r>
          </a:p>
        </p:txBody>
      </p:sp>
      <p:sp>
        <p:nvSpPr>
          <p:cNvPr id="57" name="正方形/長方形 56">
            <a:extLst>
              <a:ext uri="{FF2B5EF4-FFF2-40B4-BE49-F238E27FC236}">
                <a16:creationId xmlns:a16="http://schemas.microsoft.com/office/drawing/2014/main" id="{6AE8ACC4-9B18-C542-B1C2-FEF2E9EE109F}"/>
              </a:ext>
            </a:extLst>
          </p:cNvPr>
          <p:cNvSpPr/>
          <p:nvPr/>
        </p:nvSpPr>
        <p:spPr>
          <a:xfrm>
            <a:off x="2625266" y="2503356"/>
            <a:ext cx="9003323" cy="943911"/>
          </a:xfrm>
          <a:prstGeom prst="rect">
            <a:avLst/>
          </a:prstGeom>
          <a:noFill/>
          <a:ln w="57150">
            <a:solidFill>
              <a:srgbClr val="363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58" name="正方形/長方形 57">
            <a:extLst>
              <a:ext uri="{FF2B5EF4-FFF2-40B4-BE49-F238E27FC236}">
                <a16:creationId xmlns:a16="http://schemas.microsoft.com/office/drawing/2014/main" id="{69569079-10A2-F249-AA44-A225116C8C13}"/>
              </a:ext>
            </a:extLst>
          </p:cNvPr>
          <p:cNvSpPr/>
          <p:nvPr/>
        </p:nvSpPr>
        <p:spPr>
          <a:xfrm>
            <a:off x="2607342" y="2503356"/>
            <a:ext cx="1885354" cy="943279"/>
          </a:xfrm>
          <a:prstGeom prst="rect">
            <a:avLst/>
          </a:prstGeom>
          <a:solidFill>
            <a:srgbClr val="363C41"/>
          </a:solidFill>
          <a:ln>
            <a:solidFill>
              <a:srgbClr val="363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b="1"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2400" b="1">
                <a:solidFill>
                  <a:schemeClr val="bg1"/>
                </a:solidFill>
                <a:latin typeface="Ricty" panose="020B0509020203020207" pitchFamily="49" charset="-128"/>
                <a:ea typeface="Ricty" panose="020B0509020203020207" pitchFamily="49" charset="-128"/>
                <a:cs typeface="Ricty" panose="020B0509020203020207" pitchFamily="49" charset="-128"/>
              </a:rPr>
              <a:t>提案方式</a:t>
            </a:r>
          </a:p>
        </p:txBody>
      </p:sp>
      <p:sp>
        <p:nvSpPr>
          <p:cNvPr id="59" name="正方形/長方形 58">
            <a:extLst>
              <a:ext uri="{FF2B5EF4-FFF2-40B4-BE49-F238E27FC236}">
                <a16:creationId xmlns:a16="http://schemas.microsoft.com/office/drawing/2014/main" id="{49C96678-43B0-3941-95DB-918D43B52388}"/>
              </a:ext>
            </a:extLst>
          </p:cNvPr>
          <p:cNvSpPr/>
          <p:nvPr/>
        </p:nvSpPr>
        <p:spPr>
          <a:xfrm>
            <a:off x="4492695" y="2501730"/>
            <a:ext cx="7117968" cy="943279"/>
          </a:xfrm>
          <a:prstGeom prst="rect">
            <a:avLst/>
          </a:prstGeom>
          <a:noFill/>
          <a:ln>
            <a:solidFill>
              <a:srgbClr val="363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システムの全体像</a:t>
            </a:r>
            <a:endPar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構文解析</a:t>
            </a:r>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-&gt;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部分木抽出</a:t>
            </a:r>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-&gt;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類似度計量</a:t>
            </a:r>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-&gt;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構造同一化</a:t>
            </a:r>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-&gt;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関数生成</a:t>
            </a:r>
          </a:p>
        </p:txBody>
      </p:sp>
      <p:sp>
        <p:nvSpPr>
          <p:cNvPr id="60" name="テキスト ボックス 59">
            <a:extLst>
              <a:ext uri="{FF2B5EF4-FFF2-40B4-BE49-F238E27FC236}">
                <a16:creationId xmlns:a16="http://schemas.microsoft.com/office/drawing/2014/main" id="{B48BD141-F754-414D-A315-615547F5FD76}"/>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endParaRPr>
          </a:p>
        </p:txBody>
      </p:sp>
    </p:spTree>
    <p:extLst>
      <p:ext uri="{BB962C8B-B14F-4D97-AF65-F5344CB8AC3E}">
        <p14:creationId xmlns:p14="http://schemas.microsoft.com/office/powerpoint/2010/main" val="26252080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41349DE6-DE9D-0A45-8C2A-EE70C5284ADE}"/>
              </a:ext>
            </a:extLst>
          </p:cNvPr>
          <p:cNvSpPr/>
          <p:nvPr/>
        </p:nvSpPr>
        <p:spPr>
          <a:xfrm>
            <a:off x="0" y="2568468"/>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5" name="正方形/長方形 4">
            <a:extLst>
              <a:ext uri="{FF2B5EF4-FFF2-40B4-BE49-F238E27FC236}">
                <a16:creationId xmlns:a16="http://schemas.microsoft.com/office/drawing/2014/main" id="{958878C6-F9E1-DB4E-A879-EE96F6A123D0}"/>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8" name="正方形/長方形 7">
            <a:extLst>
              <a:ext uri="{FF2B5EF4-FFF2-40B4-BE49-F238E27FC236}">
                <a16:creationId xmlns:a16="http://schemas.microsoft.com/office/drawing/2014/main" id="{68A9AC79-06A5-5D43-8A41-7EFD80D70F5C}"/>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1</a:t>
            </a: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2</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3</a:t>
            </a: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9" name="テキスト ボックス 34">
            <a:extLst>
              <a:ext uri="{FF2B5EF4-FFF2-40B4-BE49-F238E27FC236}">
                <a16:creationId xmlns:a16="http://schemas.microsoft.com/office/drawing/2014/main" id="{B951CED0-A236-8A4B-A61D-CF292E918940}"/>
              </a:ext>
            </a:extLst>
          </p:cNvPr>
          <p:cNvSpPr txBox="1"/>
          <p:nvPr/>
        </p:nvSpPr>
        <p:spPr>
          <a:xfrm>
            <a:off x="0" y="2568468"/>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C341D7EC-CC5A-9B4E-9A64-AEAF7137F985}"/>
              </a:ext>
            </a:extLst>
          </p:cNvPr>
          <p:cNvSpPr>
            <a:spLocks noGrp="1"/>
          </p:cNvSpPr>
          <p:nvPr>
            <p:ph type="sldNum" sz="quarter" idx="4"/>
          </p:nvPr>
        </p:nvSpPr>
        <p:spPr/>
        <p:txBody>
          <a:bodyPr/>
          <a:lstStyle/>
          <a:p>
            <a:r>
              <a:rPr lang="en-US" dirty="0"/>
              <a:t>p.</a:t>
            </a:r>
            <a:fld id="{F8E28480-1C08-4458-AD97-0283E6FFD09D}" type="slidenum">
              <a:rPr lang="en-US" smtClean="0"/>
              <a:pPr/>
              <a:t>33</a:t>
            </a:fld>
            <a:endParaRPr lang="en-US" dirty="0"/>
          </a:p>
        </p:txBody>
      </p:sp>
      <p:sp>
        <p:nvSpPr>
          <p:cNvPr id="10" name="テキスト ボックス 9">
            <a:extLst>
              <a:ext uri="{FF2B5EF4-FFF2-40B4-BE49-F238E27FC236}">
                <a16:creationId xmlns:a16="http://schemas.microsoft.com/office/drawing/2014/main" id="{A354CCA0-F246-2A49-B623-C77124591943}"/>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endParaRPr>
          </a:p>
        </p:txBody>
      </p:sp>
      <p:sp>
        <p:nvSpPr>
          <p:cNvPr id="15" name="タイトル 1">
            <a:extLst>
              <a:ext uri="{FF2B5EF4-FFF2-40B4-BE49-F238E27FC236}">
                <a16:creationId xmlns:a16="http://schemas.microsoft.com/office/drawing/2014/main" id="{B1D6A6F9-0780-9D49-8355-C6BEA9645591}"/>
              </a:ext>
            </a:extLst>
          </p:cNvPr>
          <p:cNvSpPr txBox="1">
            <a:spLocks/>
          </p:cNvSpPr>
          <p:nvPr/>
        </p:nvSpPr>
        <p:spPr>
          <a:xfrm>
            <a:off x="2008087" y="867909"/>
            <a:ext cx="10183912" cy="2161459"/>
          </a:xfrm>
          <a:prstGeom prst="rect">
            <a:avLst/>
          </a:prstGeom>
        </p:spPr>
        <p:txBody>
          <a:bodyPr wrap="none" lIns="108000"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lvl="1">
              <a:lnSpc>
                <a:spcPct val="150000"/>
              </a:lnSpc>
            </a:pP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実験</a:t>
            </a:r>
            <a:r>
              <a:rPr lang="en-US" altLang="ja-JP" sz="28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1</a:t>
            </a:r>
          </a:p>
          <a:p>
            <a:pPr lvl="1">
              <a:lnSpc>
                <a:spcPct val="150000"/>
              </a:lnSpc>
            </a:pPr>
            <a:r>
              <a:rPr lang="en-US" altLang="ja-JP" sz="22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	</a:t>
            </a:r>
            <a:r>
              <a:rPr lang="en-US" altLang="ja-JP" sz="2200" b="1"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kumimoji="1" lang="ja-JP" altLang="en-US" sz="2200">
                <a:solidFill>
                  <a:srgbClr val="D0D0D0"/>
                </a:solidFill>
                <a:latin typeface="Ricty" panose="020B0509020203020207" pitchFamily="49" charset="-128"/>
                <a:ea typeface="Ricty" panose="020B0509020203020207" pitchFamily="49" charset="-128"/>
                <a:cs typeface="Ricty" panose="020B0509020203020207" pitchFamily="49" charset="-128"/>
              </a:rPr>
              <a:t>部分木抽出時の最適な深さの検討</a:t>
            </a:r>
            <a:endParaRPr kumimoji="1" lang="en-US" altLang="ja-JP" sz="22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lvl="1">
              <a:lnSpc>
                <a:spcPct val="150000"/>
              </a:lnSpc>
            </a:pPr>
            <a:endParaRPr lang="en-US" altLang="ja-JP" sz="2000" b="1"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150000"/>
              </a:lnSpc>
            </a:pP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実験</a:t>
            </a:r>
            <a:r>
              <a:rPr lang="en-US" altLang="ja-JP" sz="28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2</a:t>
            </a:r>
          </a:p>
          <a:p>
            <a:pPr lvl="1">
              <a:lnSpc>
                <a:spcPct val="150000"/>
              </a:lnSpc>
            </a:pPr>
            <a:r>
              <a:rPr lang="en-US" altLang="ja-JP" sz="22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a:t>
            </a:r>
            <a:r>
              <a:rPr lang="ja-JP" altLang="en-US" sz="22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一致するコードクローンに対する自動関数生成機能の有効性の検証</a:t>
            </a:r>
            <a:endParaRPr lang="en-US" altLang="ja-JP" sz="22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150000"/>
              </a:lnSpc>
            </a:pP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150000"/>
              </a:lnSpc>
            </a:pP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実験</a:t>
            </a:r>
            <a:r>
              <a:rPr lang="en-US" altLang="ja-JP" sz="28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3</a:t>
            </a:r>
          </a:p>
          <a:p>
            <a:pPr lvl="1">
              <a:lnSpc>
                <a:spcPct val="150000"/>
              </a:lnSpc>
            </a:pPr>
            <a:r>
              <a:rPr lang="en-US" altLang="ja-JP" sz="22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a:t>
            </a:r>
            <a:r>
              <a:rPr lang="ja-JP" altLang="en-US" sz="22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類似するコードクローンに対する自動関数生成機能の有効性の検証</a:t>
            </a:r>
            <a:endParaRPr lang="en-US" altLang="ja-JP" sz="22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p:txBody>
      </p:sp>
    </p:spTree>
    <p:extLst>
      <p:ext uri="{BB962C8B-B14F-4D97-AF65-F5344CB8AC3E}">
        <p14:creationId xmlns:p14="http://schemas.microsoft.com/office/powerpoint/2010/main" val="195510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58878C6-F9E1-DB4E-A879-EE96F6A123D0}"/>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7" name="正方形/長方形 6">
            <a:extLst>
              <a:ext uri="{FF2B5EF4-FFF2-40B4-BE49-F238E27FC236}">
                <a16:creationId xmlns:a16="http://schemas.microsoft.com/office/drawing/2014/main" id="{EF24F9BE-7F3C-6E4F-83C4-5014BFCC3C64}"/>
              </a:ext>
            </a:extLst>
          </p:cNvPr>
          <p:cNvSpPr/>
          <p:nvPr/>
        </p:nvSpPr>
        <p:spPr>
          <a:xfrm>
            <a:off x="0" y="3080801"/>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8" name="正方形/長方形 7">
            <a:extLst>
              <a:ext uri="{FF2B5EF4-FFF2-40B4-BE49-F238E27FC236}">
                <a16:creationId xmlns:a16="http://schemas.microsoft.com/office/drawing/2014/main" id="{68A9AC79-06A5-5D43-8A41-7EFD80D70F5C}"/>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1</a:t>
            </a: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2</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3</a:t>
            </a: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9" name="テキスト ボックス 34">
            <a:extLst>
              <a:ext uri="{FF2B5EF4-FFF2-40B4-BE49-F238E27FC236}">
                <a16:creationId xmlns:a16="http://schemas.microsoft.com/office/drawing/2014/main" id="{B951CED0-A236-8A4B-A61D-CF292E918940}"/>
              </a:ext>
            </a:extLst>
          </p:cNvPr>
          <p:cNvSpPr txBox="1"/>
          <p:nvPr/>
        </p:nvSpPr>
        <p:spPr>
          <a:xfrm>
            <a:off x="0" y="2568468"/>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C341D7EC-CC5A-9B4E-9A64-AEAF7137F985}"/>
              </a:ext>
            </a:extLst>
          </p:cNvPr>
          <p:cNvSpPr>
            <a:spLocks noGrp="1"/>
          </p:cNvSpPr>
          <p:nvPr>
            <p:ph type="sldNum" sz="quarter" idx="4"/>
          </p:nvPr>
        </p:nvSpPr>
        <p:spPr/>
        <p:txBody>
          <a:bodyPr/>
          <a:lstStyle/>
          <a:p>
            <a:r>
              <a:rPr lang="en-US" dirty="0"/>
              <a:t>p.</a:t>
            </a:r>
            <a:fld id="{F8E28480-1C08-4458-AD97-0283E6FFD09D}" type="slidenum">
              <a:rPr lang="en-US" smtClean="0"/>
              <a:pPr/>
              <a:t>34</a:t>
            </a:fld>
            <a:endParaRPr lang="en-US" dirty="0"/>
          </a:p>
        </p:txBody>
      </p:sp>
      <p:sp>
        <p:nvSpPr>
          <p:cNvPr id="10" name="テキスト ボックス 9">
            <a:extLst>
              <a:ext uri="{FF2B5EF4-FFF2-40B4-BE49-F238E27FC236}">
                <a16:creationId xmlns:a16="http://schemas.microsoft.com/office/drawing/2014/main" id="{A354CCA0-F246-2A49-B623-C77124591943}"/>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実験１</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部分木抽出時の最適な深さの検討</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目的</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a:t>
            </a:r>
          </a:p>
        </p:txBody>
      </p:sp>
      <p:sp>
        <p:nvSpPr>
          <p:cNvPr id="15" name="タイトル 1">
            <a:extLst>
              <a:ext uri="{FF2B5EF4-FFF2-40B4-BE49-F238E27FC236}">
                <a16:creationId xmlns:a16="http://schemas.microsoft.com/office/drawing/2014/main" id="{B1D6A6F9-0780-9D49-8355-C6BEA9645591}"/>
              </a:ext>
            </a:extLst>
          </p:cNvPr>
          <p:cNvSpPr txBox="1">
            <a:spLocks/>
          </p:cNvSpPr>
          <p:nvPr/>
        </p:nvSpPr>
        <p:spPr>
          <a:xfrm>
            <a:off x="2008087" y="867909"/>
            <a:ext cx="10183912" cy="2161459"/>
          </a:xfrm>
          <a:prstGeom prst="rect">
            <a:avLst/>
          </a:prstGeom>
        </p:spPr>
        <p:txBody>
          <a:bodyPr wrap="none" lIns="108000"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lvl="1">
              <a:lnSpc>
                <a:spcPct val="150000"/>
              </a:lnSpc>
            </a:pP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実験環境</a:t>
            </a:r>
          </a:p>
          <a:p>
            <a:pPr lvl="2">
              <a:lnSpc>
                <a:spcPct val="150000"/>
              </a:lnSpc>
              <a:tabLst>
                <a:tab pos="1241425" algn="l"/>
              </a:tabLst>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使用言語</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Python</a:t>
            </a:r>
          </a:p>
          <a:p>
            <a:pPr marL="1257300" lvl="2" indent="-342900">
              <a:lnSpc>
                <a:spcPct val="150000"/>
              </a:lnSpc>
              <a:buFontTx/>
              <a:buChar char="-"/>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構文木抽出ライブラリ</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ast</a:t>
            </a:r>
            <a:r>
              <a:rPr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[5]</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marL="1257300" lvl="2" indent="-342900">
              <a:lnSpc>
                <a:spcPct val="150000"/>
              </a:lnSpc>
              <a:buFontTx/>
              <a:buChar char="-"/>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入力ソースコード</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右記</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16" name="テキスト ボックス 15">
            <a:extLst>
              <a:ext uri="{FF2B5EF4-FFF2-40B4-BE49-F238E27FC236}">
                <a16:creationId xmlns:a16="http://schemas.microsoft.com/office/drawing/2014/main" id="{58C87905-117F-E642-84A5-6BDDB4022CF9}"/>
              </a:ext>
            </a:extLst>
          </p:cNvPr>
          <p:cNvSpPr txBox="1"/>
          <p:nvPr/>
        </p:nvSpPr>
        <p:spPr>
          <a:xfrm>
            <a:off x="1990163" y="3444687"/>
            <a:ext cx="10183912" cy="2051331"/>
          </a:xfrm>
          <a:prstGeom prst="rect">
            <a:avLst/>
          </a:prstGeom>
          <a:noFill/>
        </p:spPr>
        <p:txBody>
          <a:bodyPr wrap="square">
            <a:spAutoFit/>
          </a:bodyPr>
          <a:lstStyle/>
          <a:p>
            <a:pPr lvl="1">
              <a:lnSpc>
                <a:spcPct val="150000"/>
              </a:lnSpc>
            </a:pP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実験目的</a:t>
            </a:r>
          </a:p>
          <a:p>
            <a:pPr marL="1257300" lvl="2" indent="-342900">
              <a:lnSpc>
                <a:spcPct val="150000"/>
              </a:lnSpc>
              <a:buFontTx/>
              <a:buChar char="-"/>
              <a:tabLst>
                <a:tab pos="1241425" algn="l"/>
              </a:tabLst>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関数生成をするにあたって，</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tabLst>
                <a:tab pos="1241425" algn="l"/>
              </a:tabLst>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最適な部分木の最大深さについて</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tabLst>
                <a:tab pos="1241425" algn="l"/>
              </a:tabLst>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検討する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17" name="正方形/長方形 16">
            <a:extLst>
              <a:ext uri="{FF2B5EF4-FFF2-40B4-BE49-F238E27FC236}">
                <a16:creationId xmlns:a16="http://schemas.microsoft.com/office/drawing/2014/main" id="{17958A3E-475A-EE48-A453-EF53B53E3267}"/>
              </a:ext>
            </a:extLst>
          </p:cNvPr>
          <p:cNvSpPr/>
          <p:nvPr/>
        </p:nvSpPr>
        <p:spPr>
          <a:xfrm>
            <a:off x="7676707" y="1047303"/>
            <a:ext cx="4219232" cy="4834238"/>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import random </a:t>
            </a:r>
          </a:p>
          <a:p>
            <a:endPar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cannon1, cannon2 = </a:t>
            </a:r>
            <a:r>
              <a:rPr lang="en" altLang="ja-JP" sz="1600" b="1" dirty="0">
                <a:solidFill>
                  <a:srgbClr val="D0D0D0"/>
                </a:solidFill>
                <a:latin typeface="Ricty" panose="020B0509020203020207" pitchFamily="49" charset="-128"/>
                <a:ea typeface="Ricty" panose="020B0509020203020207" pitchFamily="49" charset="-128"/>
                <a:cs typeface="Ricty" panose="020B0509020203020207" pitchFamily="49" charset="-128"/>
              </a:rPr>
              <a:t>10</a:t>
            </a:r>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lang="en" altLang="ja-JP" sz="1600" b="1" dirty="0">
                <a:solidFill>
                  <a:srgbClr val="D0D0D0"/>
                </a:solidFill>
                <a:latin typeface="Ricty" panose="020B0509020203020207" pitchFamily="49" charset="-128"/>
                <a:ea typeface="Ricty" panose="020B0509020203020207" pitchFamily="49" charset="-128"/>
                <a:cs typeface="Ricty" panose="020B0509020203020207" pitchFamily="49" charset="-128"/>
              </a:rPr>
              <a:t>30</a:t>
            </a:r>
          </a:p>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rate1, rate2 = </a:t>
            </a:r>
            <a:r>
              <a:rPr lang="en" altLang="ja-JP" sz="1600" b="1" dirty="0">
                <a:solidFill>
                  <a:srgbClr val="D0D0D0"/>
                </a:solidFill>
                <a:latin typeface="Ricty" panose="020B0509020203020207" pitchFamily="49" charset="-128"/>
                <a:ea typeface="Ricty" panose="020B0509020203020207" pitchFamily="49" charset="-128"/>
                <a:cs typeface="Ricty" panose="020B0509020203020207" pitchFamily="49" charset="-128"/>
              </a:rPr>
              <a:t>0.5</a:t>
            </a:r>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lang="en" altLang="ja-JP" sz="1600" b="1" dirty="0">
                <a:solidFill>
                  <a:srgbClr val="D0D0D0"/>
                </a:solidFill>
                <a:latin typeface="Ricty" panose="020B0509020203020207" pitchFamily="49" charset="-128"/>
                <a:ea typeface="Ricty" panose="020B0509020203020207" pitchFamily="49" charset="-128"/>
                <a:cs typeface="Ricty" panose="020B0509020203020207" pitchFamily="49" charset="-128"/>
              </a:rPr>
              <a:t>0.3 </a:t>
            </a:r>
            <a:endPar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r>
              <a:rPr lang="en" altLang="ja-JP" sz="1600" b="1" dirty="0">
                <a:solidFill>
                  <a:srgbClr val="D0D0D0"/>
                </a:solidFill>
                <a:latin typeface="Ricty" panose="020B0509020203020207" pitchFamily="49" charset="-128"/>
                <a:ea typeface="Ricty" panose="020B0509020203020207" pitchFamily="49" charset="-128"/>
                <a:cs typeface="Ricty" panose="020B0509020203020207" pitchFamily="49" charset="-128"/>
              </a:rPr>
              <a:t>for</a:t>
            </a:r>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_</a:t>
            </a:r>
            <a:r>
              <a:rPr lang="en" altLang="ja-JP" sz="1600" b="1" dirty="0">
                <a:solidFill>
                  <a:srgbClr val="D0D0D0"/>
                </a:solidFill>
                <a:latin typeface="Ricty" panose="020B0509020203020207" pitchFamily="49" charset="-128"/>
                <a:ea typeface="Ricty" panose="020B0509020203020207" pitchFamily="49" charset="-128"/>
                <a:cs typeface="Ricty" panose="020B0509020203020207" pitchFamily="49" charset="-128"/>
              </a:rPr>
              <a:t> in </a:t>
            </a:r>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range(cannon1):</a:t>
            </a:r>
            <a:b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br>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lang="en" altLang="ja-JP" sz="1600" b="1" dirty="0">
                <a:solidFill>
                  <a:srgbClr val="D0D0D0"/>
                </a:solidFill>
                <a:latin typeface="Ricty" panose="020B0509020203020207" pitchFamily="49" charset="-128"/>
                <a:ea typeface="Ricty" panose="020B0509020203020207" pitchFamily="49" charset="-128"/>
                <a:cs typeface="Ricty" panose="020B0509020203020207" pitchFamily="49" charset="-128"/>
              </a:rPr>
              <a:t>if</a:t>
            </a:r>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rate1 &gt; random.random(): </a:t>
            </a:r>
          </a:p>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cannon2_ -= </a:t>
            </a:r>
            <a:r>
              <a:rPr lang="en" altLang="ja-JP" sz="1600" b="1" dirty="0">
                <a:solidFill>
                  <a:srgbClr val="D0D0D0"/>
                </a:solidFill>
                <a:latin typeface="Ricty" panose="020B0509020203020207" pitchFamily="49" charset="-128"/>
                <a:ea typeface="Ricty" panose="020B0509020203020207" pitchFamily="49" charset="-128"/>
                <a:cs typeface="Ricty" panose="020B0509020203020207" pitchFamily="49" charset="-128"/>
              </a:rPr>
              <a:t>1</a:t>
            </a:r>
          </a:p>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lang="en" altLang="ja-JP" sz="1600" b="1" dirty="0">
                <a:solidFill>
                  <a:srgbClr val="D0D0D0"/>
                </a:solidFill>
                <a:latin typeface="Ricty" panose="020B0509020203020207" pitchFamily="49" charset="-128"/>
                <a:ea typeface="Ricty" panose="020B0509020203020207" pitchFamily="49" charset="-128"/>
                <a:cs typeface="Ricty" panose="020B0509020203020207" pitchFamily="49" charset="-128"/>
              </a:rPr>
              <a:t>if</a:t>
            </a:r>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cannon2_ == </a:t>
            </a:r>
            <a:r>
              <a:rPr lang="en" altLang="ja-JP" sz="1600" b="1" dirty="0">
                <a:solidFill>
                  <a:srgbClr val="D0D0D0"/>
                </a:solidFill>
                <a:latin typeface="Ricty" panose="020B0509020203020207" pitchFamily="49" charset="-128"/>
                <a:ea typeface="Ricty" panose="020B0509020203020207" pitchFamily="49" charset="-128"/>
                <a:cs typeface="Ricty" panose="020B0509020203020207" pitchFamily="49" charset="-128"/>
              </a:rPr>
              <a:t>0</a:t>
            </a:r>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p>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lang="en" altLang="ja-JP" sz="1600" b="1" dirty="0">
                <a:solidFill>
                  <a:srgbClr val="D0D0D0"/>
                </a:solidFill>
                <a:latin typeface="Ricty" panose="020B0509020203020207" pitchFamily="49" charset="-128"/>
                <a:ea typeface="Ricty" panose="020B0509020203020207" pitchFamily="49" charset="-128"/>
                <a:cs typeface="Ricty" panose="020B0509020203020207" pitchFamily="49" charset="-128"/>
              </a:rPr>
              <a:t>break</a:t>
            </a:r>
            <a:b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br>
            <a:r>
              <a:rPr lang="en" altLang="ja-JP" sz="1600" b="1" dirty="0">
                <a:solidFill>
                  <a:srgbClr val="D0D0D0"/>
                </a:solidFill>
                <a:latin typeface="Ricty" panose="020B0509020203020207" pitchFamily="49" charset="-128"/>
                <a:ea typeface="Ricty" panose="020B0509020203020207" pitchFamily="49" charset="-128"/>
                <a:cs typeface="Ricty" panose="020B0509020203020207" pitchFamily="49" charset="-128"/>
              </a:rPr>
              <a:t>for</a:t>
            </a:r>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_ </a:t>
            </a:r>
            <a:r>
              <a:rPr lang="en" altLang="ja-JP" sz="1600" b="1" dirty="0">
                <a:solidFill>
                  <a:srgbClr val="D0D0D0"/>
                </a:solidFill>
                <a:latin typeface="Ricty" panose="020B0509020203020207" pitchFamily="49" charset="-128"/>
                <a:ea typeface="Ricty" panose="020B0509020203020207" pitchFamily="49" charset="-128"/>
                <a:cs typeface="Ricty" panose="020B0509020203020207" pitchFamily="49" charset="-128"/>
              </a:rPr>
              <a:t>in</a:t>
            </a:r>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range(cannon2): </a:t>
            </a:r>
          </a:p>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lang="en" altLang="ja-JP" sz="1600" b="1" dirty="0">
                <a:solidFill>
                  <a:srgbClr val="D0D0D0"/>
                </a:solidFill>
                <a:latin typeface="Ricty" panose="020B0509020203020207" pitchFamily="49" charset="-128"/>
                <a:ea typeface="Ricty" panose="020B0509020203020207" pitchFamily="49" charset="-128"/>
                <a:cs typeface="Ricty" panose="020B0509020203020207" pitchFamily="49" charset="-128"/>
              </a:rPr>
              <a:t>if</a:t>
            </a:r>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rate2 &gt; random.random():</a:t>
            </a:r>
          </a:p>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cannon1_ -= </a:t>
            </a:r>
            <a:r>
              <a:rPr lang="en" altLang="ja-JP" sz="1600" b="1" dirty="0">
                <a:solidFill>
                  <a:srgbClr val="D0D0D0"/>
                </a:solidFill>
                <a:latin typeface="Ricty" panose="020B0509020203020207" pitchFamily="49" charset="-128"/>
                <a:ea typeface="Ricty" panose="020B0509020203020207" pitchFamily="49" charset="-128"/>
                <a:cs typeface="Ricty" panose="020B0509020203020207" pitchFamily="49" charset="-128"/>
              </a:rPr>
              <a:t>1 </a:t>
            </a:r>
          </a:p>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lang="en" altLang="ja-JP" sz="1600" b="1" dirty="0">
                <a:solidFill>
                  <a:srgbClr val="D0D0D0"/>
                </a:solidFill>
                <a:latin typeface="Ricty" panose="020B0509020203020207" pitchFamily="49" charset="-128"/>
                <a:ea typeface="Ricty" panose="020B0509020203020207" pitchFamily="49" charset="-128"/>
                <a:cs typeface="Ricty" panose="020B0509020203020207" pitchFamily="49" charset="-128"/>
              </a:rPr>
              <a:t>if</a:t>
            </a:r>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cannon1_ == </a:t>
            </a:r>
            <a:r>
              <a:rPr lang="en" altLang="ja-JP" sz="1600" b="1" dirty="0">
                <a:solidFill>
                  <a:srgbClr val="D0D0D0"/>
                </a:solidFill>
                <a:latin typeface="Ricty" panose="020B0509020203020207" pitchFamily="49" charset="-128"/>
                <a:ea typeface="Ricty" panose="020B0509020203020207" pitchFamily="49" charset="-128"/>
                <a:cs typeface="Ricty" panose="020B0509020203020207" pitchFamily="49" charset="-128"/>
              </a:rPr>
              <a:t>0</a:t>
            </a:r>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a:t>
            </a:r>
          </a:p>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lang="en" altLang="ja-JP" sz="1600" b="1" dirty="0">
                <a:solidFill>
                  <a:srgbClr val="D0D0D0"/>
                </a:solidFill>
                <a:latin typeface="Ricty" panose="020B0509020203020207" pitchFamily="49" charset="-128"/>
                <a:ea typeface="Ricty" panose="020B0509020203020207" pitchFamily="49" charset="-128"/>
                <a:cs typeface="Ricty" panose="020B0509020203020207" pitchFamily="49" charset="-128"/>
              </a:rPr>
              <a:t>break</a:t>
            </a:r>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p>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cannon1, cannon2 = cannon1_, cannon2_ print(cannon1, cannon2) </a:t>
            </a:r>
          </a:p>
        </p:txBody>
      </p:sp>
      <p:sp>
        <p:nvSpPr>
          <p:cNvPr id="11" name="テキスト ボックス 10">
            <a:extLst>
              <a:ext uri="{FF2B5EF4-FFF2-40B4-BE49-F238E27FC236}">
                <a16:creationId xmlns:a16="http://schemas.microsoft.com/office/drawing/2014/main" id="{1B2785E4-D898-DD42-81B1-323B957C1738}"/>
              </a:ext>
            </a:extLst>
          </p:cNvPr>
          <p:cNvSpPr txBox="1"/>
          <p:nvPr/>
        </p:nvSpPr>
        <p:spPr>
          <a:xfrm>
            <a:off x="6096001" y="6615722"/>
            <a:ext cx="6096000" cy="215444"/>
          </a:xfrm>
          <a:prstGeom prst="rect">
            <a:avLst/>
          </a:prstGeom>
          <a:noFill/>
        </p:spPr>
        <p:txBody>
          <a:bodyPr wrap="square" anchor="ctr">
            <a:spAutoFit/>
          </a:bodyPr>
          <a:lstStyle/>
          <a:p>
            <a:pPr algn="r"/>
            <a:r>
              <a:rPr lang="en" altLang="ja-JP" sz="800" dirty="0">
                <a:solidFill>
                  <a:srgbClr val="D0D0D0"/>
                </a:solidFill>
                <a:effectLst/>
                <a:latin typeface="Ricty" panose="020B0509020203020207" pitchFamily="49" charset="-128"/>
                <a:ea typeface="Ricty" panose="020B0509020203020207" pitchFamily="49" charset="-128"/>
                <a:cs typeface="Ricty" panose="020B0509020203020207" pitchFamily="49" charset="-128"/>
              </a:rPr>
              <a:t>[5</a:t>
            </a:r>
            <a:r>
              <a:rPr lang="en" altLang="ja-JP" sz="800" dirty="0">
                <a:solidFill>
                  <a:srgbClr val="D0D0D0"/>
                </a:solidFill>
                <a:latin typeface="Ricty" panose="020B0509020203020207" pitchFamily="49" charset="-128"/>
                <a:ea typeface="Ricty" panose="020B0509020203020207" pitchFamily="49" charset="-128"/>
                <a:cs typeface="Ricty" panose="020B0509020203020207" pitchFamily="49" charset="-128"/>
              </a:rPr>
              <a:t>] https://docs.python.org/ja/3/library/ast.html</a:t>
            </a:r>
            <a:endParaRPr lang="en" altLang="ja-JP" sz="800" dirty="0">
              <a:solidFill>
                <a:srgbClr val="D0D0D0"/>
              </a:solidFill>
              <a:effectLst/>
              <a:latin typeface="Ricty" panose="020B0509020203020207" pitchFamily="49" charset="-128"/>
              <a:ea typeface="Ricty" panose="020B0509020203020207" pitchFamily="49" charset="-128"/>
              <a:cs typeface="Ricty" panose="020B0509020203020207" pitchFamily="49" charset="-128"/>
            </a:endParaRPr>
          </a:p>
        </p:txBody>
      </p:sp>
    </p:spTree>
    <p:extLst>
      <p:ext uri="{BB962C8B-B14F-4D97-AF65-F5344CB8AC3E}">
        <p14:creationId xmlns:p14="http://schemas.microsoft.com/office/powerpoint/2010/main" val="40729471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58878C6-F9E1-DB4E-A879-EE96F6A123D0}"/>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7" name="正方形/長方形 6">
            <a:extLst>
              <a:ext uri="{FF2B5EF4-FFF2-40B4-BE49-F238E27FC236}">
                <a16:creationId xmlns:a16="http://schemas.microsoft.com/office/drawing/2014/main" id="{EF24F9BE-7F3C-6E4F-83C4-5014BFCC3C64}"/>
              </a:ext>
            </a:extLst>
          </p:cNvPr>
          <p:cNvSpPr/>
          <p:nvPr/>
        </p:nvSpPr>
        <p:spPr>
          <a:xfrm>
            <a:off x="0" y="3080801"/>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8" name="正方形/長方形 7">
            <a:extLst>
              <a:ext uri="{FF2B5EF4-FFF2-40B4-BE49-F238E27FC236}">
                <a16:creationId xmlns:a16="http://schemas.microsoft.com/office/drawing/2014/main" id="{68A9AC79-06A5-5D43-8A41-7EFD80D70F5C}"/>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1</a:t>
            </a: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2</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3</a:t>
            </a: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9" name="テキスト ボックス 34">
            <a:extLst>
              <a:ext uri="{FF2B5EF4-FFF2-40B4-BE49-F238E27FC236}">
                <a16:creationId xmlns:a16="http://schemas.microsoft.com/office/drawing/2014/main" id="{B951CED0-A236-8A4B-A61D-CF292E918940}"/>
              </a:ext>
            </a:extLst>
          </p:cNvPr>
          <p:cNvSpPr txBox="1"/>
          <p:nvPr/>
        </p:nvSpPr>
        <p:spPr>
          <a:xfrm>
            <a:off x="0" y="2568468"/>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C341D7EC-CC5A-9B4E-9A64-AEAF7137F985}"/>
              </a:ext>
            </a:extLst>
          </p:cNvPr>
          <p:cNvSpPr>
            <a:spLocks noGrp="1"/>
          </p:cNvSpPr>
          <p:nvPr>
            <p:ph type="sldNum" sz="quarter" idx="4"/>
          </p:nvPr>
        </p:nvSpPr>
        <p:spPr/>
        <p:txBody>
          <a:bodyPr/>
          <a:lstStyle/>
          <a:p>
            <a:r>
              <a:rPr lang="en-US" dirty="0"/>
              <a:t>p.</a:t>
            </a:r>
            <a:fld id="{F8E28480-1C08-4458-AD97-0283E6FFD09D}" type="slidenum">
              <a:rPr lang="en-US" smtClean="0"/>
              <a:pPr/>
              <a:t>35</a:t>
            </a:fld>
            <a:endParaRPr lang="en-US" dirty="0"/>
          </a:p>
        </p:txBody>
      </p:sp>
      <p:sp>
        <p:nvSpPr>
          <p:cNvPr id="10" name="テキスト ボックス 9">
            <a:extLst>
              <a:ext uri="{FF2B5EF4-FFF2-40B4-BE49-F238E27FC236}">
                <a16:creationId xmlns:a16="http://schemas.microsoft.com/office/drawing/2014/main" id="{A354CCA0-F246-2A49-B623-C77124591943}"/>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実験１</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部分木抽出時の最適な深さの検討</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結果</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a:t>
            </a:r>
          </a:p>
        </p:txBody>
      </p:sp>
      <p:grpSp>
        <p:nvGrpSpPr>
          <p:cNvPr id="3" name="グループ化 2">
            <a:extLst>
              <a:ext uri="{FF2B5EF4-FFF2-40B4-BE49-F238E27FC236}">
                <a16:creationId xmlns:a16="http://schemas.microsoft.com/office/drawing/2014/main" id="{845509F5-167C-284E-A1A4-51F3E4434FD0}"/>
              </a:ext>
            </a:extLst>
          </p:cNvPr>
          <p:cNvGrpSpPr/>
          <p:nvPr/>
        </p:nvGrpSpPr>
        <p:grpSpPr>
          <a:xfrm>
            <a:off x="2221279" y="972619"/>
            <a:ext cx="9721679" cy="4488834"/>
            <a:chOff x="2412878" y="737024"/>
            <a:chExt cx="8947640" cy="4131433"/>
          </a:xfrm>
        </p:grpSpPr>
        <p:sp>
          <p:nvSpPr>
            <p:cNvPr id="17" name="正方形/長方形 16">
              <a:extLst>
                <a:ext uri="{FF2B5EF4-FFF2-40B4-BE49-F238E27FC236}">
                  <a16:creationId xmlns:a16="http://schemas.microsoft.com/office/drawing/2014/main" id="{B24B015A-AC29-7F42-BF35-1FBFCE0477BF}"/>
                </a:ext>
              </a:extLst>
            </p:cNvPr>
            <p:cNvSpPr/>
            <p:nvPr/>
          </p:nvSpPr>
          <p:spPr>
            <a:xfrm>
              <a:off x="5368385" y="1332259"/>
              <a:ext cx="5992133" cy="3536198"/>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Ricty" panose="020B0509020203020207" pitchFamily="49" charset="-128"/>
                <a:ea typeface="Ricty" panose="020B0509020203020207" pitchFamily="49" charset="-128"/>
                <a:cs typeface="Ricty" panose="020B0509020203020207" pitchFamily="49" charset="-128"/>
              </a:endParaRPr>
            </a:p>
          </p:txBody>
        </p:sp>
        <p:sp>
          <p:nvSpPr>
            <p:cNvPr id="18" name="正方形/長方形 17">
              <a:extLst>
                <a:ext uri="{FF2B5EF4-FFF2-40B4-BE49-F238E27FC236}">
                  <a16:creationId xmlns:a16="http://schemas.microsoft.com/office/drawing/2014/main" id="{FF09FCE8-F891-1C41-AA08-45853AA8B887}"/>
                </a:ext>
              </a:extLst>
            </p:cNvPr>
            <p:cNvSpPr/>
            <p:nvPr/>
          </p:nvSpPr>
          <p:spPr>
            <a:xfrm>
              <a:off x="2412878" y="1332258"/>
              <a:ext cx="2707247" cy="3536198"/>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Ricty" panose="020B0509020203020207" pitchFamily="49" charset="-128"/>
                <a:ea typeface="Ricty" panose="020B0509020203020207" pitchFamily="49" charset="-128"/>
                <a:cs typeface="Ricty" panose="020B0509020203020207" pitchFamily="49" charset="-128"/>
              </a:endParaRPr>
            </a:p>
          </p:txBody>
        </p:sp>
        <p:sp>
          <p:nvSpPr>
            <p:cNvPr id="14" name="タイトル 1">
              <a:extLst>
                <a:ext uri="{FF2B5EF4-FFF2-40B4-BE49-F238E27FC236}">
                  <a16:creationId xmlns:a16="http://schemas.microsoft.com/office/drawing/2014/main" id="{883B0555-3E9C-D046-8DF2-6B1B6ABE1D2C}"/>
                </a:ext>
              </a:extLst>
            </p:cNvPr>
            <p:cNvSpPr txBox="1">
              <a:spLocks/>
            </p:cNvSpPr>
            <p:nvPr/>
          </p:nvSpPr>
          <p:spPr>
            <a:xfrm>
              <a:off x="2722123" y="737024"/>
              <a:ext cx="2008088" cy="424681"/>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ja-JP" sz="1400" b="0" i="0" u="none" strike="noStrike" kern="1200" cap="none" spc="0" normalizeH="0" baseline="0" noProof="0" dirty="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import</a:t>
              </a:r>
              <a:r>
                <a:rPr kumimoji="0" lang="en-US" altLang="ja-JP" sz="1400" b="0" i="0" u="none" strike="noStrike" kern="1200" cap="none" spc="0" normalizeH="0" baseline="0" noProof="0" dirty="0">
                  <a:ln>
                    <a:noFill/>
                  </a:ln>
                  <a:solidFill>
                    <a:schemeClr val="bg1"/>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 random</a:t>
              </a:r>
            </a:p>
          </p:txBody>
        </p:sp>
        <p:sp>
          <p:nvSpPr>
            <p:cNvPr id="38" name="タイトル 1">
              <a:extLst>
                <a:ext uri="{FF2B5EF4-FFF2-40B4-BE49-F238E27FC236}">
                  <a16:creationId xmlns:a16="http://schemas.microsoft.com/office/drawing/2014/main" id="{53251266-FE0D-6C4F-83A8-4A0512EC0AB1}"/>
                </a:ext>
              </a:extLst>
            </p:cNvPr>
            <p:cNvSpPr txBox="1">
              <a:spLocks/>
            </p:cNvSpPr>
            <p:nvPr/>
          </p:nvSpPr>
          <p:spPr>
            <a:xfrm>
              <a:off x="7987710" y="742537"/>
              <a:ext cx="3096922" cy="424681"/>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ja-JP" sz="1400" b="0" i="0" u="none" strike="noStrike" kern="1200" cap="none" spc="0" normalizeH="0" baseline="0" noProof="0" dirty="0">
                  <a:ln>
                    <a:noFill/>
                  </a:ln>
                  <a:solidFill>
                    <a:schemeClr val="bg1"/>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cannon1_ -= </a:t>
              </a:r>
              <a:r>
                <a:rPr kumimoji="0" lang="en-US" altLang="ja-JP" sz="1400" b="0" i="0" u="none" strike="noStrike" kern="1200" cap="none" spc="0" normalizeH="0" baseline="0" noProof="0" dirty="0">
                  <a:ln>
                    <a:noFill/>
                  </a:ln>
                  <a:solidFill>
                    <a:srgbClr val="A95CF7"/>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1</a:t>
              </a:r>
            </a:p>
          </p:txBody>
        </p:sp>
        <p:pic>
          <p:nvPicPr>
            <p:cNvPr id="32" name="図 31" descr="挿絵 が含まれている画像&#10;&#10;自動的に生成された説明">
              <a:extLst>
                <a:ext uri="{FF2B5EF4-FFF2-40B4-BE49-F238E27FC236}">
                  <a16:creationId xmlns:a16="http://schemas.microsoft.com/office/drawing/2014/main" id="{D2840280-76D7-D14A-9DCC-B266C2EBBE94}"/>
                </a:ext>
              </a:extLst>
            </p:cNvPr>
            <p:cNvPicPr>
              <a:picLocks noChangeAspect="1"/>
            </p:cNvPicPr>
            <p:nvPr/>
          </p:nvPicPr>
          <p:blipFill>
            <a:blip r:embed="rId3"/>
            <a:stretch>
              <a:fillRect/>
            </a:stretch>
          </p:blipFill>
          <p:spPr>
            <a:xfrm>
              <a:off x="5782398" y="2050311"/>
              <a:ext cx="5302234" cy="2277656"/>
            </a:xfrm>
            <a:prstGeom prst="rect">
              <a:avLst/>
            </a:prstGeom>
          </p:spPr>
        </p:pic>
        <p:pic>
          <p:nvPicPr>
            <p:cNvPr id="4" name="図 3" descr="挿絵 が含まれている画像&#10;&#10;自動的に生成された説明">
              <a:extLst>
                <a:ext uri="{FF2B5EF4-FFF2-40B4-BE49-F238E27FC236}">
                  <a16:creationId xmlns:a16="http://schemas.microsoft.com/office/drawing/2014/main" id="{341B5E76-78DA-4248-9580-86B06F6652D8}"/>
                </a:ext>
              </a:extLst>
            </p:cNvPr>
            <p:cNvPicPr>
              <a:picLocks noChangeAspect="1"/>
            </p:cNvPicPr>
            <p:nvPr/>
          </p:nvPicPr>
          <p:blipFill>
            <a:blip r:embed="rId4"/>
            <a:stretch>
              <a:fillRect/>
            </a:stretch>
          </p:blipFill>
          <p:spPr>
            <a:xfrm>
              <a:off x="3299258" y="2067006"/>
              <a:ext cx="934486" cy="1406448"/>
            </a:xfrm>
            <a:prstGeom prst="rect">
              <a:avLst/>
            </a:prstGeom>
          </p:spPr>
        </p:pic>
        <p:sp>
          <p:nvSpPr>
            <p:cNvPr id="37" name="タイトル 1">
              <a:extLst>
                <a:ext uri="{FF2B5EF4-FFF2-40B4-BE49-F238E27FC236}">
                  <a16:creationId xmlns:a16="http://schemas.microsoft.com/office/drawing/2014/main" id="{E8347962-6D0D-324D-AF5F-3C7B1265D6E5}"/>
                </a:ext>
              </a:extLst>
            </p:cNvPr>
            <p:cNvSpPr txBox="1">
              <a:spLocks/>
            </p:cNvSpPr>
            <p:nvPr/>
          </p:nvSpPr>
          <p:spPr>
            <a:xfrm>
              <a:off x="5695848" y="737024"/>
              <a:ext cx="2133600" cy="424682"/>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ja-JP" sz="1400" b="0" i="0" u="none" strike="noStrike" kern="1200" cap="none" spc="0" normalizeH="0" baseline="0" noProof="0" dirty="0">
                  <a:ln>
                    <a:noFill/>
                  </a:ln>
                  <a:solidFill>
                    <a:schemeClr val="bg1"/>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cannon1 = </a:t>
              </a:r>
              <a:r>
                <a:rPr kumimoji="0" lang="en-US" altLang="ja-JP" sz="1400" b="0" i="0" u="none" strike="noStrike" kern="1200" cap="none" spc="0" normalizeH="0" baseline="0" noProof="0" dirty="0">
                  <a:ln>
                    <a:noFill/>
                  </a:ln>
                  <a:solidFill>
                    <a:srgbClr val="A95CF7"/>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10</a:t>
              </a:r>
            </a:p>
          </p:txBody>
        </p:sp>
      </p:grpSp>
      <p:sp>
        <p:nvSpPr>
          <p:cNvPr id="22" name="タイトル 1">
            <a:extLst>
              <a:ext uri="{FF2B5EF4-FFF2-40B4-BE49-F238E27FC236}">
                <a16:creationId xmlns:a16="http://schemas.microsoft.com/office/drawing/2014/main" id="{4C7757B6-301E-444D-8493-76BF406F4C83}"/>
              </a:ext>
            </a:extLst>
          </p:cNvPr>
          <p:cNvSpPr txBox="1">
            <a:spLocks/>
          </p:cNvSpPr>
          <p:nvPr/>
        </p:nvSpPr>
        <p:spPr>
          <a:xfrm>
            <a:off x="2557276" y="5465107"/>
            <a:ext cx="2181803" cy="461419"/>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ja-JP" altLang="en-US" sz="200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最大深さ</a:t>
            </a:r>
            <a:r>
              <a:rPr lang="en-US" altLang="ja-JP" sz="2000" cap="none" spc="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1</a:t>
            </a:r>
            <a:endParaRPr kumimoji="0" lang="en-US" altLang="ja-JP" sz="200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23" name="タイトル 1">
            <a:extLst>
              <a:ext uri="{FF2B5EF4-FFF2-40B4-BE49-F238E27FC236}">
                <a16:creationId xmlns:a16="http://schemas.microsoft.com/office/drawing/2014/main" id="{5B97C4AA-5D15-1A4C-AD4D-251BCCECBE1C}"/>
              </a:ext>
            </a:extLst>
          </p:cNvPr>
          <p:cNvSpPr txBox="1">
            <a:spLocks/>
          </p:cNvSpPr>
          <p:nvPr/>
        </p:nvSpPr>
        <p:spPr>
          <a:xfrm>
            <a:off x="5432460" y="5466389"/>
            <a:ext cx="6510498" cy="461419"/>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ja-JP" altLang="en-US" sz="200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最大深さ</a:t>
            </a:r>
            <a:r>
              <a:rPr lang="en-US" altLang="ja-JP" sz="2000" cap="none" spc="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2</a:t>
            </a:r>
            <a:endParaRPr kumimoji="0" lang="en-US" altLang="ja-JP" sz="200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p:txBody>
      </p:sp>
    </p:spTree>
    <p:extLst>
      <p:ext uri="{BB962C8B-B14F-4D97-AF65-F5344CB8AC3E}">
        <p14:creationId xmlns:p14="http://schemas.microsoft.com/office/powerpoint/2010/main" val="25896621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正方形/長方形 48">
            <a:extLst>
              <a:ext uri="{FF2B5EF4-FFF2-40B4-BE49-F238E27FC236}">
                <a16:creationId xmlns:a16="http://schemas.microsoft.com/office/drawing/2014/main" id="{282AED58-E78B-D448-883F-2C97E1BCBC10}"/>
              </a:ext>
            </a:extLst>
          </p:cNvPr>
          <p:cNvSpPr/>
          <p:nvPr/>
        </p:nvSpPr>
        <p:spPr>
          <a:xfrm>
            <a:off x="2221280" y="1619346"/>
            <a:ext cx="9721678" cy="3850022"/>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Ricty" panose="020B0509020203020207" pitchFamily="49" charset="-128"/>
              <a:ea typeface="Ricty" panose="020B0509020203020207" pitchFamily="49" charset="-128"/>
              <a:cs typeface="Ricty" panose="020B0509020203020207" pitchFamily="49" charset="-128"/>
            </a:endParaRPr>
          </a:p>
        </p:txBody>
      </p:sp>
      <p:sp>
        <p:nvSpPr>
          <p:cNvPr id="5" name="正方形/長方形 4">
            <a:extLst>
              <a:ext uri="{FF2B5EF4-FFF2-40B4-BE49-F238E27FC236}">
                <a16:creationId xmlns:a16="http://schemas.microsoft.com/office/drawing/2014/main" id="{958878C6-F9E1-DB4E-A879-EE96F6A123D0}"/>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7" name="正方形/長方形 6">
            <a:extLst>
              <a:ext uri="{FF2B5EF4-FFF2-40B4-BE49-F238E27FC236}">
                <a16:creationId xmlns:a16="http://schemas.microsoft.com/office/drawing/2014/main" id="{EF24F9BE-7F3C-6E4F-83C4-5014BFCC3C64}"/>
              </a:ext>
            </a:extLst>
          </p:cNvPr>
          <p:cNvSpPr/>
          <p:nvPr/>
        </p:nvSpPr>
        <p:spPr>
          <a:xfrm>
            <a:off x="0" y="3080801"/>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8" name="正方形/長方形 7">
            <a:extLst>
              <a:ext uri="{FF2B5EF4-FFF2-40B4-BE49-F238E27FC236}">
                <a16:creationId xmlns:a16="http://schemas.microsoft.com/office/drawing/2014/main" id="{68A9AC79-06A5-5D43-8A41-7EFD80D70F5C}"/>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1</a:t>
            </a: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2</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3</a:t>
            </a: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9" name="テキスト ボックス 34">
            <a:extLst>
              <a:ext uri="{FF2B5EF4-FFF2-40B4-BE49-F238E27FC236}">
                <a16:creationId xmlns:a16="http://schemas.microsoft.com/office/drawing/2014/main" id="{B951CED0-A236-8A4B-A61D-CF292E918940}"/>
              </a:ext>
            </a:extLst>
          </p:cNvPr>
          <p:cNvSpPr txBox="1"/>
          <p:nvPr/>
        </p:nvSpPr>
        <p:spPr>
          <a:xfrm>
            <a:off x="0" y="2568468"/>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C341D7EC-CC5A-9B4E-9A64-AEAF7137F985}"/>
              </a:ext>
            </a:extLst>
          </p:cNvPr>
          <p:cNvSpPr>
            <a:spLocks noGrp="1"/>
          </p:cNvSpPr>
          <p:nvPr>
            <p:ph type="sldNum" sz="quarter" idx="4"/>
          </p:nvPr>
        </p:nvSpPr>
        <p:spPr/>
        <p:txBody>
          <a:bodyPr/>
          <a:lstStyle/>
          <a:p>
            <a:r>
              <a:rPr lang="en-US" dirty="0"/>
              <a:t>p.</a:t>
            </a:r>
            <a:fld id="{F8E28480-1C08-4458-AD97-0283E6FFD09D}" type="slidenum">
              <a:rPr lang="en-US" smtClean="0"/>
              <a:pPr/>
              <a:t>36</a:t>
            </a:fld>
            <a:endParaRPr lang="en-US" dirty="0"/>
          </a:p>
        </p:txBody>
      </p:sp>
      <p:sp>
        <p:nvSpPr>
          <p:cNvPr id="10" name="テキスト ボックス 9">
            <a:extLst>
              <a:ext uri="{FF2B5EF4-FFF2-40B4-BE49-F238E27FC236}">
                <a16:creationId xmlns:a16="http://schemas.microsoft.com/office/drawing/2014/main" id="{A354CCA0-F246-2A49-B623-C77124591943}"/>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実験１</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部分木抽出時の最適な深さの検討</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結果</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a:t>
            </a:r>
          </a:p>
        </p:txBody>
      </p:sp>
      <p:sp>
        <p:nvSpPr>
          <p:cNvPr id="37" name="タイトル 1">
            <a:extLst>
              <a:ext uri="{FF2B5EF4-FFF2-40B4-BE49-F238E27FC236}">
                <a16:creationId xmlns:a16="http://schemas.microsoft.com/office/drawing/2014/main" id="{E8347962-6D0D-324D-AF5F-3C7B1265D6E5}"/>
              </a:ext>
            </a:extLst>
          </p:cNvPr>
          <p:cNvSpPr txBox="1">
            <a:spLocks/>
          </p:cNvSpPr>
          <p:nvPr/>
        </p:nvSpPr>
        <p:spPr>
          <a:xfrm>
            <a:off x="3594753" y="961786"/>
            <a:ext cx="4022481" cy="492180"/>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ja-JP" sz="1400" b="0" i="0" u="none" strike="noStrike" kern="1200" cap="none" spc="0" normalizeH="0" baseline="0" noProof="0" dirty="0">
                <a:ln>
                  <a:noFill/>
                </a:ln>
                <a:solidFill>
                  <a:schemeClr val="bg1"/>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cannon1_, cannon2_ = cannon1, cannon2</a:t>
            </a:r>
          </a:p>
        </p:txBody>
      </p:sp>
      <p:sp>
        <p:nvSpPr>
          <p:cNvPr id="38" name="タイトル 1">
            <a:extLst>
              <a:ext uri="{FF2B5EF4-FFF2-40B4-BE49-F238E27FC236}">
                <a16:creationId xmlns:a16="http://schemas.microsoft.com/office/drawing/2014/main" id="{53251266-FE0D-6C4F-83A8-4A0512EC0AB1}"/>
              </a:ext>
            </a:extLst>
          </p:cNvPr>
          <p:cNvSpPr txBox="1">
            <a:spLocks/>
          </p:cNvSpPr>
          <p:nvPr/>
        </p:nvSpPr>
        <p:spPr>
          <a:xfrm>
            <a:off x="8727743" y="961786"/>
            <a:ext cx="2707246" cy="492180"/>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ja-JP" sz="1400" b="0" i="0" u="none" strike="noStrike" kern="1200" cap="none" spc="0" normalizeH="0" baseline="0" noProof="0" dirty="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print</a:t>
            </a:r>
            <a:r>
              <a:rPr kumimoji="0" lang="en-US" altLang="ja-JP" sz="1400" b="0" i="0" u="none" strike="noStrike" kern="1200" cap="none" spc="0" normalizeH="0" baseline="0" noProof="0" dirty="0">
                <a:ln>
                  <a:noFill/>
                </a:ln>
                <a:solidFill>
                  <a:schemeClr val="bg1"/>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(cannon1, cannon2)</a:t>
            </a:r>
          </a:p>
        </p:txBody>
      </p:sp>
      <p:sp>
        <p:nvSpPr>
          <p:cNvPr id="51" name="タイトル 1">
            <a:extLst>
              <a:ext uri="{FF2B5EF4-FFF2-40B4-BE49-F238E27FC236}">
                <a16:creationId xmlns:a16="http://schemas.microsoft.com/office/drawing/2014/main" id="{A205DB05-5147-C94C-956C-4ED4B210978B}"/>
              </a:ext>
            </a:extLst>
          </p:cNvPr>
          <p:cNvSpPr txBox="1">
            <a:spLocks/>
          </p:cNvSpPr>
          <p:nvPr/>
        </p:nvSpPr>
        <p:spPr>
          <a:xfrm>
            <a:off x="2595275" y="962144"/>
            <a:ext cx="2008088" cy="492180"/>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altLang="ja-JP" sz="1400" b="0" i="0" u="none" strike="noStrike" kern="1200" cap="none" spc="0" normalizeH="0" baseline="0" noProof="0" dirty="0">
              <a:ln>
                <a:noFill/>
              </a:ln>
              <a:solidFill>
                <a:srgbClr val="D7225F"/>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p:txBody>
      </p:sp>
      <p:grpSp>
        <p:nvGrpSpPr>
          <p:cNvPr id="61" name="グループ化 60">
            <a:extLst>
              <a:ext uri="{FF2B5EF4-FFF2-40B4-BE49-F238E27FC236}">
                <a16:creationId xmlns:a16="http://schemas.microsoft.com/office/drawing/2014/main" id="{45902D2D-CE7B-0049-94B1-90300DD4EEAF}"/>
              </a:ext>
            </a:extLst>
          </p:cNvPr>
          <p:cNvGrpSpPr/>
          <p:nvPr/>
        </p:nvGrpSpPr>
        <p:grpSpPr>
          <a:xfrm>
            <a:off x="2729247" y="1980186"/>
            <a:ext cx="8705742" cy="2889714"/>
            <a:chOff x="2334397" y="1980186"/>
            <a:chExt cx="8705742" cy="2889714"/>
          </a:xfrm>
        </p:grpSpPr>
        <p:pic>
          <p:nvPicPr>
            <p:cNvPr id="34" name="図 33" descr="図形 が含まれている画像&#10;&#10;自動的に生成された説明">
              <a:extLst>
                <a:ext uri="{FF2B5EF4-FFF2-40B4-BE49-F238E27FC236}">
                  <a16:creationId xmlns:a16="http://schemas.microsoft.com/office/drawing/2014/main" id="{95FF70AF-AC25-6F45-8355-FCADE2E8F8AC}"/>
                </a:ext>
              </a:extLst>
            </p:cNvPr>
            <p:cNvPicPr>
              <a:picLocks noChangeAspect="1"/>
            </p:cNvPicPr>
            <p:nvPr/>
          </p:nvPicPr>
          <p:blipFill rotWithShape="1">
            <a:blip r:embed="rId3"/>
            <a:srcRect l="25072" r="24881"/>
            <a:stretch/>
          </p:blipFill>
          <p:spPr>
            <a:xfrm>
              <a:off x="2334397" y="1988100"/>
              <a:ext cx="5472961" cy="2881800"/>
            </a:xfrm>
            <a:prstGeom prst="rect">
              <a:avLst/>
            </a:prstGeom>
          </p:spPr>
        </p:pic>
        <p:pic>
          <p:nvPicPr>
            <p:cNvPr id="60" name="図 59" descr="図形 が含まれている画像&#10;&#10;自動的に生成された説明">
              <a:extLst>
                <a:ext uri="{FF2B5EF4-FFF2-40B4-BE49-F238E27FC236}">
                  <a16:creationId xmlns:a16="http://schemas.microsoft.com/office/drawing/2014/main" id="{F833DAE6-8CBC-8042-A70E-69A75C5B4839}"/>
                </a:ext>
              </a:extLst>
            </p:cNvPr>
            <p:cNvPicPr>
              <a:picLocks noChangeAspect="1"/>
            </p:cNvPicPr>
            <p:nvPr/>
          </p:nvPicPr>
          <p:blipFill rotWithShape="1">
            <a:blip r:embed="rId3"/>
            <a:srcRect l="75119"/>
            <a:stretch/>
          </p:blipFill>
          <p:spPr>
            <a:xfrm>
              <a:off x="8319247" y="1980186"/>
              <a:ext cx="2720892" cy="2881800"/>
            </a:xfrm>
            <a:prstGeom prst="rect">
              <a:avLst/>
            </a:prstGeom>
          </p:spPr>
        </p:pic>
      </p:grpSp>
      <p:sp>
        <p:nvSpPr>
          <p:cNvPr id="62" name="タイトル 1">
            <a:extLst>
              <a:ext uri="{FF2B5EF4-FFF2-40B4-BE49-F238E27FC236}">
                <a16:creationId xmlns:a16="http://schemas.microsoft.com/office/drawing/2014/main" id="{23FB3604-2FB0-604F-9CDA-5FD9D3F6E0C2}"/>
              </a:ext>
            </a:extLst>
          </p:cNvPr>
          <p:cNvSpPr txBox="1">
            <a:spLocks/>
          </p:cNvSpPr>
          <p:nvPr/>
        </p:nvSpPr>
        <p:spPr>
          <a:xfrm>
            <a:off x="2221280" y="5465107"/>
            <a:ext cx="9721678" cy="461419"/>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ja-JP" altLang="en-US" sz="200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最大深さ</a:t>
            </a:r>
            <a:r>
              <a:rPr lang="en-US" altLang="ja-JP" sz="2000" cap="none" spc="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3</a:t>
            </a:r>
            <a:endParaRPr kumimoji="0" lang="en-US" altLang="ja-JP" sz="200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p:txBody>
      </p:sp>
    </p:spTree>
    <p:extLst>
      <p:ext uri="{BB962C8B-B14F-4D97-AF65-F5344CB8AC3E}">
        <p14:creationId xmlns:p14="http://schemas.microsoft.com/office/powerpoint/2010/main" val="28759345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タイトル 1">
            <a:extLst>
              <a:ext uri="{FF2B5EF4-FFF2-40B4-BE49-F238E27FC236}">
                <a16:creationId xmlns:a16="http://schemas.microsoft.com/office/drawing/2014/main" id="{686EB072-8CC5-2945-AFAF-E2A4B108BDD3}"/>
              </a:ext>
            </a:extLst>
          </p:cNvPr>
          <p:cNvSpPr txBox="1">
            <a:spLocks/>
          </p:cNvSpPr>
          <p:nvPr/>
        </p:nvSpPr>
        <p:spPr>
          <a:xfrm>
            <a:off x="2276244" y="1396548"/>
            <a:ext cx="3326270" cy="492180"/>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lvl="0" defTabSz="457200">
              <a:lnSpc>
                <a:spcPct val="100000"/>
              </a:lnSpc>
              <a:spcBef>
                <a:spcPts val="0"/>
              </a:spcBef>
              <a:defRPr/>
            </a:pPr>
            <a:r>
              <a:rPr lang="en-US" altLang="ja-JP" sz="1400" b="0" cap="none" spc="0" dirty="0">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if</a:t>
            </a:r>
            <a:r>
              <a:rPr lang="en-US" altLang="ja-JP" sz="1400" b="0" cap="none" spc="0"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 rate1 &gt; random.random():</a:t>
            </a:r>
          </a:p>
          <a:p>
            <a:pPr lvl="0" defTabSz="457200">
              <a:lnSpc>
                <a:spcPct val="100000"/>
              </a:lnSpc>
              <a:spcBef>
                <a:spcPts val="0"/>
              </a:spcBef>
              <a:defRPr/>
            </a:pPr>
            <a:r>
              <a:rPr lang="en-US" altLang="ja-JP" sz="1400" b="0" cap="none" spc="0"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	cannon2_ -= </a:t>
            </a:r>
            <a:r>
              <a:rPr lang="en-US" altLang="ja-JP" sz="1400" b="0" cap="none" spc="0" dirty="0">
                <a:solidFill>
                  <a:srgbClr val="A95CF7"/>
                </a:solidFill>
                <a:latin typeface="Ricty" panose="020B0509020203020207" pitchFamily="49" charset="-128"/>
                <a:ea typeface="Ricty" panose="020B0509020203020207" pitchFamily="49" charset="-128"/>
                <a:cs typeface="Ricty" panose="020B0509020203020207" pitchFamily="49" charset="-128"/>
                <a:sym typeface="Georgia"/>
              </a:rPr>
              <a:t>1</a:t>
            </a:r>
          </a:p>
        </p:txBody>
      </p:sp>
      <p:grpSp>
        <p:nvGrpSpPr>
          <p:cNvPr id="3" name="グループ化 2">
            <a:extLst>
              <a:ext uri="{FF2B5EF4-FFF2-40B4-BE49-F238E27FC236}">
                <a16:creationId xmlns:a16="http://schemas.microsoft.com/office/drawing/2014/main" id="{0A1C5F35-C675-A540-BB4E-6262B1AABA15}"/>
              </a:ext>
            </a:extLst>
          </p:cNvPr>
          <p:cNvGrpSpPr/>
          <p:nvPr/>
        </p:nvGrpSpPr>
        <p:grpSpPr>
          <a:xfrm>
            <a:off x="5265289" y="1388633"/>
            <a:ext cx="6682608" cy="4072819"/>
            <a:chOff x="5265289" y="1795673"/>
            <a:chExt cx="6682608" cy="4072819"/>
          </a:xfrm>
        </p:grpSpPr>
        <p:sp>
          <p:nvSpPr>
            <p:cNvPr id="49" name="正方形/長方形 48">
              <a:extLst>
                <a:ext uri="{FF2B5EF4-FFF2-40B4-BE49-F238E27FC236}">
                  <a16:creationId xmlns:a16="http://schemas.microsoft.com/office/drawing/2014/main" id="{282AED58-E78B-D448-883F-2C97E1BCBC10}"/>
                </a:ext>
              </a:extLst>
            </p:cNvPr>
            <p:cNvSpPr/>
            <p:nvPr/>
          </p:nvSpPr>
          <p:spPr>
            <a:xfrm>
              <a:off x="5265289" y="1795673"/>
              <a:ext cx="6682608" cy="4072819"/>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Ricty" panose="020B0509020203020207" pitchFamily="49" charset="-128"/>
                <a:ea typeface="Ricty" panose="020B0509020203020207" pitchFamily="49" charset="-128"/>
                <a:cs typeface="Ricty" panose="020B0509020203020207" pitchFamily="49" charset="-128"/>
              </a:endParaRPr>
            </a:p>
          </p:txBody>
        </p:sp>
        <p:pic>
          <p:nvPicPr>
            <p:cNvPr id="19" name="図 18" descr="ダイアグラム が含まれている画像&#10;&#10;自動的に生成された説明">
              <a:extLst>
                <a:ext uri="{FF2B5EF4-FFF2-40B4-BE49-F238E27FC236}">
                  <a16:creationId xmlns:a16="http://schemas.microsoft.com/office/drawing/2014/main" id="{EACA55AA-FB5D-724A-BCCA-FE6994B2CDC2}"/>
                </a:ext>
              </a:extLst>
            </p:cNvPr>
            <p:cNvPicPr>
              <a:picLocks noChangeAspect="1"/>
            </p:cNvPicPr>
            <p:nvPr/>
          </p:nvPicPr>
          <p:blipFill>
            <a:blip r:embed="rId3"/>
            <a:stretch>
              <a:fillRect/>
            </a:stretch>
          </p:blipFill>
          <p:spPr>
            <a:xfrm>
              <a:off x="6500895" y="2032386"/>
              <a:ext cx="4211396" cy="3591479"/>
            </a:xfrm>
            <a:prstGeom prst="rect">
              <a:avLst/>
            </a:prstGeom>
          </p:spPr>
        </p:pic>
      </p:grpSp>
      <p:sp>
        <p:nvSpPr>
          <p:cNvPr id="5" name="正方形/長方形 4">
            <a:extLst>
              <a:ext uri="{FF2B5EF4-FFF2-40B4-BE49-F238E27FC236}">
                <a16:creationId xmlns:a16="http://schemas.microsoft.com/office/drawing/2014/main" id="{958878C6-F9E1-DB4E-A879-EE96F6A123D0}"/>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7" name="正方形/長方形 6">
            <a:extLst>
              <a:ext uri="{FF2B5EF4-FFF2-40B4-BE49-F238E27FC236}">
                <a16:creationId xmlns:a16="http://schemas.microsoft.com/office/drawing/2014/main" id="{EF24F9BE-7F3C-6E4F-83C4-5014BFCC3C64}"/>
              </a:ext>
            </a:extLst>
          </p:cNvPr>
          <p:cNvSpPr/>
          <p:nvPr/>
        </p:nvSpPr>
        <p:spPr>
          <a:xfrm>
            <a:off x="0" y="3080801"/>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8" name="正方形/長方形 7">
            <a:extLst>
              <a:ext uri="{FF2B5EF4-FFF2-40B4-BE49-F238E27FC236}">
                <a16:creationId xmlns:a16="http://schemas.microsoft.com/office/drawing/2014/main" id="{68A9AC79-06A5-5D43-8A41-7EFD80D70F5C}"/>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1</a:t>
            </a: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2</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3</a:t>
            </a: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9" name="テキスト ボックス 34">
            <a:extLst>
              <a:ext uri="{FF2B5EF4-FFF2-40B4-BE49-F238E27FC236}">
                <a16:creationId xmlns:a16="http://schemas.microsoft.com/office/drawing/2014/main" id="{B951CED0-A236-8A4B-A61D-CF292E918940}"/>
              </a:ext>
            </a:extLst>
          </p:cNvPr>
          <p:cNvSpPr txBox="1"/>
          <p:nvPr/>
        </p:nvSpPr>
        <p:spPr>
          <a:xfrm>
            <a:off x="0" y="2568468"/>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C341D7EC-CC5A-9B4E-9A64-AEAF7137F985}"/>
              </a:ext>
            </a:extLst>
          </p:cNvPr>
          <p:cNvSpPr>
            <a:spLocks noGrp="1"/>
          </p:cNvSpPr>
          <p:nvPr>
            <p:ph type="sldNum" sz="quarter" idx="4"/>
          </p:nvPr>
        </p:nvSpPr>
        <p:spPr/>
        <p:txBody>
          <a:bodyPr/>
          <a:lstStyle/>
          <a:p>
            <a:r>
              <a:rPr lang="en-US" dirty="0"/>
              <a:t>p.</a:t>
            </a:r>
            <a:fld id="{F8E28480-1C08-4458-AD97-0283E6FFD09D}" type="slidenum">
              <a:rPr lang="en-US" smtClean="0"/>
              <a:pPr/>
              <a:t>37</a:t>
            </a:fld>
            <a:endParaRPr lang="en-US" dirty="0"/>
          </a:p>
        </p:txBody>
      </p:sp>
      <p:sp>
        <p:nvSpPr>
          <p:cNvPr id="10" name="テキスト ボックス 9">
            <a:extLst>
              <a:ext uri="{FF2B5EF4-FFF2-40B4-BE49-F238E27FC236}">
                <a16:creationId xmlns:a16="http://schemas.microsoft.com/office/drawing/2014/main" id="{A354CCA0-F246-2A49-B623-C77124591943}"/>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実験１</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部分木抽出時の最適な深さの検討</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結果</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a:t>
            </a:r>
          </a:p>
        </p:txBody>
      </p:sp>
      <p:sp>
        <p:nvSpPr>
          <p:cNvPr id="28" name="タイトル 1">
            <a:extLst>
              <a:ext uri="{FF2B5EF4-FFF2-40B4-BE49-F238E27FC236}">
                <a16:creationId xmlns:a16="http://schemas.microsoft.com/office/drawing/2014/main" id="{92D19933-D6A4-B840-B491-EF30A49A3826}"/>
              </a:ext>
            </a:extLst>
          </p:cNvPr>
          <p:cNvSpPr txBox="1">
            <a:spLocks/>
          </p:cNvSpPr>
          <p:nvPr/>
        </p:nvSpPr>
        <p:spPr>
          <a:xfrm>
            <a:off x="5265288" y="5465107"/>
            <a:ext cx="6682608" cy="461419"/>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ja-JP" altLang="en-US" sz="200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最大深さ</a:t>
            </a:r>
            <a:r>
              <a:rPr lang="en-US" altLang="ja-JP" sz="2000" cap="none" spc="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5</a:t>
            </a:r>
            <a:endParaRPr kumimoji="0" lang="en-US" altLang="ja-JP" sz="200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p:txBody>
      </p:sp>
    </p:spTree>
    <p:extLst>
      <p:ext uri="{BB962C8B-B14F-4D97-AF65-F5344CB8AC3E}">
        <p14:creationId xmlns:p14="http://schemas.microsoft.com/office/powerpoint/2010/main" val="8160067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58878C6-F9E1-DB4E-A879-EE96F6A123D0}"/>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7" name="正方形/長方形 6">
            <a:extLst>
              <a:ext uri="{FF2B5EF4-FFF2-40B4-BE49-F238E27FC236}">
                <a16:creationId xmlns:a16="http://schemas.microsoft.com/office/drawing/2014/main" id="{EF24F9BE-7F3C-6E4F-83C4-5014BFCC3C64}"/>
              </a:ext>
            </a:extLst>
          </p:cNvPr>
          <p:cNvSpPr/>
          <p:nvPr/>
        </p:nvSpPr>
        <p:spPr>
          <a:xfrm>
            <a:off x="0" y="3080801"/>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8" name="正方形/長方形 7">
            <a:extLst>
              <a:ext uri="{FF2B5EF4-FFF2-40B4-BE49-F238E27FC236}">
                <a16:creationId xmlns:a16="http://schemas.microsoft.com/office/drawing/2014/main" id="{68A9AC79-06A5-5D43-8A41-7EFD80D70F5C}"/>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1</a:t>
            </a: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2</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3</a:t>
            </a: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9" name="テキスト ボックス 34">
            <a:extLst>
              <a:ext uri="{FF2B5EF4-FFF2-40B4-BE49-F238E27FC236}">
                <a16:creationId xmlns:a16="http://schemas.microsoft.com/office/drawing/2014/main" id="{B951CED0-A236-8A4B-A61D-CF292E918940}"/>
              </a:ext>
            </a:extLst>
          </p:cNvPr>
          <p:cNvSpPr txBox="1"/>
          <p:nvPr/>
        </p:nvSpPr>
        <p:spPr>
          <a:xfrm>
            <a:off x="0" y="2568468"/>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C341D7EC-CC5A-9B4E-9A64-AEAF7137F985}"/>
              </a:ext>
            </a:extLst>
          </p:cNvPr>
          <p:cNvSpPr>
            <a:spLocks noGrp="1"/>
          </p:cNvSpPr>
          <p:nvPr>
            <p:ph type="sldNum" sz="quarter" idx="4"/>
          </p:nvPr>
        </p:nvSpPr>
        <p:spPr/>
        <p:txBody>
          <a:bodyPr/>
          <a:lstStyle/>
          <a:p>
            <a:r>
              <a:rPr lang="en-US" dirty="0"/>
              <a:t>p.</a:t>
            </a:r>
            <a:fld id="{F8E28480-1C08-4458-AD97-0283E6FFD09D}" type="slidenum">
              <a:rPr lang="en-US" smtClean="0"/>
              <a:pPr/>
              <a:t>38</a:t>
            </a:fld>
            <a:endParaRPr lang="en-US" dirty="0"/>
          </a:p>
        </p:txBody>
      </p:sp>
      <p:sp>
        <p:nvSpPr>
          <p:cNvPr id="10" name="テキスト ボックス 9">
            <a:extLst>
              <a:ext uri="{FF2B5EF4-FFF2-40B4-BE49-F238E27FC236}">
                <a16:creationId xmlns:a16="http://schemas.microsoft.com/office/drawing/2014/main" id="{A354CCA0-F246-2A49-B623-C77124591943}"/>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実験１</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部分木抽出時の最適な深さの検討</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結果</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a:t>
            </a:r>
          </a:p>
        </p:txBody>
      </p:sp>
      <p:grpSp>
        <p:nvGrpSpPr>
          <p:cNvPr id="3" name="グループ化 2">
            <a:extLst>
              <a:ext uri="{FF2B5EF4-FFF2-40B4-BE49-F238E27FC236}">
                <a16:creationId xmlns:a16="http://schemas.microsoft.com/office/drawing/2014/main" id="{4B933867-A150-1449-9604-B05E7F15E6A7}"/>
              </a:ext>
            </a:extLst>
          </p:cNvPr>
          <p:cNvGrpSpPr/>
          <p:nvPr/>
        </p:nvGrpSpPr>
        <p:grpSpPr>
          <a:xfrm>
            <a:off x="5247364" y="1380719"/>
            <a:ext cx="6695594" cy="4080733"/>
            <a:chOff x="4552490" y="1212305"/>
            <a:chExt cx="7390468" cy="4504235"/>
          </a:xfrm>
        </p:grpSpPr>
        <p:sp>
          <p:nvSpPr>
            <p:cNvPr id="49" name="正方形/長方形 48">
              <a:extLst>
                <a:ext uri="{FF2B5EF4-FFF2-40B4-BE49-F238E27FC236}">
                  <a16:creationId xmlns:a16="http://schemas.microsoft.com/office/drawing/2014/main" id="{282AED58-E78B-D448-883F-2C97E1BCBC10}"/>
                </a:ext>
              </a:extLst>
            </p:cNvPr>
            <p:cNvSpPr/>
            <p:nvPr/>
          </p:nvSpPr>
          <p:spPr>
            <a:xfrm>
              <a:off x="4552490" y="1212305"/>
              <a:ext cx="7390468" cy="4504235"/>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Ricty" panose="020B0509020203020207" pitchFamily="49" charset="-128"/>
                <a:ea typeface="Ricty" panose="020B0509020203020207" pitchFamily="49" charset="-128"/>
                <a:cs typeface="Ricty" panose="020B0509020203020207" pitchFamily="49" charset="-128"/>
              </a:endParaRPr>
            </a:p>
          </p:txBody>
        </p:sp>
        <p:pic>
          <p:nvPicPr>
            <p:cNvPr id="17" name="図 16" descr="図形, 矢印&#10;&#10;自動的に生成された説明">
              <a:extLst>
                <a:ext uri="{FF2B5EF4-FFF2-40B4-BE49-F238E27FC236}">
                  <a16:creationId xmlns:a16="http://schemas.microsoft.com/office/drawing/2014/main" id="{E74DF7DD-F01F-2E40-BE40-536250B6CAD2}"/>
                </a:ext>
              </a:extLst>
            </p:cNvPr>
            <p:cNvPicPr>
              <a:picLocks noChangeAspect="1"/>
            </p:cNvPicPr>
            <p:nvPr/>
          </p:nvPicPr>
          <p:blipFill>
            <a:blip r:embed="rId3"/>
            <a:stretch>
              <a:fillRect/>
            </a:stretch>
          </p:blipFill>
          <p:spPr>
            <a:xfrm>
              <a:off x="4707632" y="1651601"/>
              <a:ext cx="7080183" cy="3591479"/>
            </a:xfrm>
            <a:prstGeom prst="rect">
              <a:avLst/>
            </a:prstGeom>
          </p:spPr>
        </p:pic>
      </p:grpSp>
      <p:sp>
        <p:nvSpPr>
          <p:cNvPr id="12" name="タイトル 1">
            <a:extLst>
              <a:ext uri="{FF2B5EF4-FFF2-40B4-BE49-F238E27FC236}">
                <a16:creationId xmlns:a16="http://schemas.microsoft.com/office/drawing/2014/main" id="{95C4DC8F-722F-9F49-8F53-DE017F1C153E}"/>
              </a:ext>
            </a:extLst>
          </p:cNvPr>
          <p:cNvSpPr txBox="1">
            <a:spLocks/>
          </p:cNvSpPr>
          <p:nvPr/>
        </p:nvSpPr>
        <p:spPr>
          <a:xfrm>
            <a:off x="2276244" y="1396548"/>
            <a:ext cx="3326270" cy="492180"/>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lvl="0" defTabSz="457200">
              <a:lnSpc>
                <a:spcPct val="100000"/>
              </a:lnSpc>
              <a:spcBef>
                <a:spcPts val="0"/>
              </a:spcBef>
              <a:defRPr/>
            </a:pPr>
            <a:r>
              <a:rPr lang="en-US" altLang="ja-JP" sz="1400" b="0" cap="none" spc="0" dirty="0">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for</a:t>
            </a:r>
            <a:r>
              <a:rPr lang="en-US" altLang="ja-JP" sz="1400" b="0" cap="none" spc="0"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 _ in </a:t>
            </a:r>
            <a:r>
              <a:rPr lang="en-US" altLang="ja-JP" sz="1400" b="0" cap="none" spc="0" dirty="0">
                <a:solidFill>
                  <a:srgbClr val="88F906"/>
                </a:solidFill>
                <a:latin typeface="Ricty" panose="020B0509020203020207" pitchFamily="49" charset="-128"/>
                <a:ea typeface="Ricty" panose="020B0509020203020207" pitchFamily="49" charset="-128"/>
                <a:cs typeface="Ricty" panose="020B0509020203020207" pitchFamily="49" charset="-128"/>
                <a:sym typeface="Georgia"/>
              </a:rPr>
              <a:t>range</a:t>
            </a:r>
            <a:r>
              <a:rPr lang="en-US" altLang="ja-JP" sz="1400" b="0" cap="none" spc="0"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(cannon1):</a:t>
            </a:r>
          </a:p>
          <a:p>
            <a:pPr lvl="0" defTabSz="457200">
              <a:lnSpc>
                <a:spcPct val="100000"/>
              </a:lnSpc>
              <a:spcBef>
                <a:spcPts val="0"/>
              </a:spcBef>
              <a:defRPr/>
            </a:pPr>
            <a:r>
              <a:rPr lang="en-US" altLang="ja-JP" sz="1400" b="0" cap="none" spc="0"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   </a:t>
            </a:r>
            <a:r>
              <a:rPr lang="en-US" altLang="ja-JP" sz="1400" b="0" cap="none" spc="0" dirty="0">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 if </a:t>
            </a:r>
            <a:r>
              <a:rPr lang="en-US" altLang="ja-JP" sz="1400" b="0" cap="none" spc="0"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rate1 &gt; random.random():</a:t>
            </a:r>
          </a:p>
          <a:p>
            <a:pPr lvl="0" defTabSz="457200">
              <a:lnSpc>
                <a:spcPct val="100000"/>
              </a:lnSpc>
              <a:spcBef>
                <a:spcPts val="0"/>
              </a:spcBef>
              <a:defRPr/>
            </a:pPr>
            <a:r>
              <a:rPr lang="en-US" altLang="ja-JP" sz="1400" b="0" cap="none" spc="0"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        cannon2_ -= </a:t>
            </a:r>
            <a:r>
              <a:rPr lang="en-US" altLang="ja-JP" sz="1400" b="0" cap="none" spc="0" dirty="0">
                <a:solidFill>
                  <a:srgbClr val="A95CF7"/>
                </a:solidFill>
                <a:latin typeface="Ricty" panose="020B0509020203020207" pitchFamily="49" charset="-128"/>
                <a:ea typeface="Ricty" panose="020B0509020203020207" pitchFamily="49" charset="-128"/>
                <a:cs typeface="Ricty" panose="020B0509020203020207" pitchFamily="49" charset="-128"/>
                <a:sym typeface="Georgia"/>
              </a:rPr>
              <a:t>1</a:t>
            </a:r>
          </a:p>
          <a:p>
            <a:pPr lvl="0" defTabSz="457200">
              <a:lnSpc>
                <a:spcPct val="100000"/>
              </a:lnSpc>
              <a:spcBef>
                <a:spcPts val="0"/>
              </a:spcBef>
              <a:defRPr/>
            </a:pPr>
            <a:r>
              <a:rPr lang="en-US" altLang="ja-JP" sz="1400" b="0" cap="none" spc="0"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   </a:t>
            </a:r>
            <a:r>
              <a:rPr lang="en-US" altLang="ja-JP" sz="1400" b="0" cap="none" spc="0" dirty="0">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 if </a:t>
            </a:r>
            <a:r>
              <a:rPr lang="en-US" altLang="ja-JP" sz="1400" b="0" cap="none" spc="0"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cannon2_ == </a:t>
            </a:r>
            <a:r>
              <a:rPr lang="en-US" altLang="ja-JP" sz="1400" b="0" cap="none" spc="0" dirty="0">
                <a:solidFill>
                  <a:srgbClr val="A95CF7"/>
                </a:solidFill>
                <a:latin typeface="Ricty" panose="020B0509020203020207" pitchFamily="49" charset="-128"/>
                <a:ea typeface="Ricty" panose="020B0509020203020207" pitchFamily="49" charset="-128"/>
                <a:cs typeface="Ricty" panose="020B0509020203020207" pitchFamily="49" charset="-128"/>
                <a:sym typeface="Georgia"/>
              </a:rPr>
              <a:t>0</a:t>
            </a:r>
            <a:r>
              <a:rPr lang="en-US" altLang="ja-JP" sz="1400" b="0" cap="none" spc="0"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a:t>
            </a:r>
          </a:p>
          <a:p>
            <a:pPr lvl="0" defTabSz="457200">
              <a:lnSpc>
                <a:spcPct val="100000"/>
              </a:lnSpc>
              <a:spcBef>
                <a:spcPts val="0"/>
              </a:spcBef>
              <a:defRPr/>
            </a:pPr>
            <a:r>
              <a:rPr lang="en-US" altLang="ja-JP" sz="1400" b="0" cap="none" spc="0" dirty="0">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        break</a:t>
            </a:r>
          </a:p>
        </p:txBody>
      </p:sp>
      <p:sp>
        <p:nvSpPr>
          <p:cNvPr id="13" name="タイトル 1">
            <a:extLst>
              <a:ext uri="{FF2B5EF4-FFF2-40B4-BE49-F238E27FC236}">
                <a16:creationId xmlns:a16="http://schemas.microsoft.com/office/drawing/2014/main" id="{96DE15EA-EA1A-C041-93EC-E9FE0B3718E5}"/>
              </a:ext>
            </a:extLst>
          </p:cNvPr>
          <p:cNvSpPr txBox="1">
            <a:spLocks/>
          </p:cNvSpPr>
          <p:nvPr/>
        </p:nvSpPr>
        <p:spPr>
          <a:xfrm>
            <a:off x="5247363" y="5465107"/>
            <a:ext cx="6695594" cy="461419"/>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ja-JP" altLang="en-US" sz="200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最大深さ</a:t>
            </a:r>
            <a:r>
              <a:rPr lang="en-US" altLang="ja-JP" sz="2000" cap="none" spc="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6</a:t>
            </a:r>
            <a:endParaRPr kumimoji="0" lang="en-US" altLang="ja-JP" sz="200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p:txBody>
      </p:sp>
    </p:spTree>
    <p:extLst>
      <p:ext uri="{BB962C8B-B14F-4D97-AF65-F5344CB8AC3E}">
        <p14:creationId xmlns:p14="http://schemas.microsoft.com/office/powerpoint/2010/main" val="37115167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58878C6-F9E1-DB4E-A879-EE96F6A123D0}"/>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7" name="正方形/長方形 6">
            <a:extLst>
              <a:ext uri="{FF2B5EF4-FFF2-40B4-BE49-F238E27FC236}">
                <a16:creationId xmlns:a16="http://schemas.microsoft.com/office/drawing/2014/main" id="{EF24F9BE-7F3C-6E4F-83C4-5014BFCC3C64}"/>
              </a:ext>
            </a:extLst>
          </p:cNvPr>
          <p:cNvSpPr/>
          <p:nvPr/>
        </p:nvSpPr>
        <p:spPr>
          <a:xfrm>
            <a:off x="0" y="3080801"/>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8" name="正方形/長方形 7">
            <a:extLst>
              <a:ext uri="{FF2B5EF4-FFF2-40B4-BE49-F238E27FC236}">
                <a16:creationId xmlns:a16="http://schemas.microsoft.com/office/drawing/2014/main" id="{68A9AC79-06A5-5D43-8A41-7EFD80D70F5C}"/>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1</a:t>
            </a: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2</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3</a:t>
            </a: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9" name="テキスト ボックス 34">
            <a:extLst>
              <a:ext uri="{FF2B5EF4-FFF2-40B4-BE49-F238E27FC236}">
                <a16:creationId xmlns:a16="http://schemas.microsoft.com/office/drawing/2014/main" id="{B951CED0-A236-8A4B-A61D-CF292E918940}"/>
              </a:ext>
            </a:extLst>
          </p:cNvPr>
          <p:cNvSpPr txBox="1"/>
          <p:nvPr/>
        </p:nvSpPr>
        <p:spPr>
          <a:xfrm>
            <a:off x="0" y="2568468"/>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C341D7EC-CC5A-9B4E-9A64-AEAF7137F985}"/>
              </a:ext>
            </a:extLst>
          </p:cNvPr>
          <p:cNvSpPr>
            <a:spLocks noGrp="1"/>
          </p:cNvSpPr>
          <p:nvPr>
            <p:ph type="sldNum" sz="quarter" idx="4"/>
          </p:nvPr>
        </p:nvSpPr>
        <p:spPr/>
        <p:txBody>
          <a:bodyPr/>
          <a:lstStyle/>
          <a:p>
            <a:r>
              <a:rPr lang="en-US" dirty="0"/>
              <a:t>p.</a:t>
            </a:r>
            <a:fld id="{F8E28480-1C08-4458-AD97-0283E6FFD09D}" type="slidenum">
              <a:rPr lang="en-US" smtClean="0"/>
              <a:pPr/>
              <a:t>39</a:t>
            </a:fld>
            <a:endParaRPr lang="en-US" dirty="0"/>
          </a:p>
        </p:txBody>
      </p:sp>
      <p:sp>
        <p:nvSpPr>
          <p:cNvPr id="10" name="テキスト ボックス 9">
            <a:extLst>
              <a:ext uri="{FF2B5EF4-FFF2-40B4-BE49-F238E27FC236}">
                <a16:creationId xmlns:a16="http://schemas.microsoft.com/office/drawing/2014/main" id="{A354CCA0-F246-2A49-B623-C77124591943}"/>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実験１</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部分木抽出時の最適な深さの検討</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考察</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a:t>
            </a:r>
          </a:p>
        </p:txBody>
      </p:sp>
      <p:sp>
        <p:nvSpPr>
          <p:cNvPr id="12" name="タイトル 1">
            <a:extLst>
              <a:ext uri="{FF2B5EF4-FFF2-40B4-BE49-F238E27FC236}">
                <a16:creationId xmlns:a16="http://schemas.microsoft.com/office/drawing/2014/main" id="{53F36FDD-87E8-A046-91AA-EB3B7CCE76D6}"/>
              </a:ext>
            </a:extLst>
          </p:cNvPr>
          <p:cNvSpPr txBox="1">
            <a:spLocks/>
          </p:cNvSpPr>
          <p:nvPr/>
        </p:nvSpPr>
        <p:spPr>
          <a:xfrm>
            <a:off x="2008087" y="867909"/>
            <a:ext cx="10183912" cy="2161459"/>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lvl="1">
              <a:lnSpc>
                <a:spcPct val="150000"/>
              </a:lnSpc>
            </a:pP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考察</a:t>
            </a:r>
            <a:endParaRPr lang="en-US" altLang="ja-JP" sz="28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endParaRPr>
          </a:p>
          <a:p>
            <a:pPr marL="1257300" lvl="2" indent="-342900">
              <a:lnSpc>
                <a:spcPct val="150000"/>
              </a:lnSpc>
              <a:buFontTx/>
              <a:buChar char="-"/>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深さ</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3</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以下の部分木は，主に代入文などの</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1</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行の処理を表している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marL="1257300" lvl="2" indent="-342900">
              <a:lnSpc>
                <a:spcPct val="150000"/>
              </a:lnSpc>
              <a:buFontTx/>
              <a:buChar char="-"/>
            </a:pP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marL="1257300" lvl="2" indent="-342900">
              <a:lnSpc>
                <a:spcPct val="150000"/>
              </a:lnSpc>
              <a:buFontTx/>
              <a:buChar char="-"/>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これらを関数化することは，保守作業の効率化にあまり有用ではない</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marL="1257300" lvl="2" indent="-342900">
              <a:lnSpc>
                <a:spcPct val="150000"/>
              </a:lnSpc>
              <a:buFontTx/>
              <a:buChar char="-"/>
            </a:pP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marL="1257300" lvl="2" indent="-342900">
              <a:lnSpc>
                <a:spcPct val="150000"/>
              </a:lnSpc>
              <a:buFontTx/>
              <a:buChar char="-"/>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本ソースコードから抽出する部分木の深さ</a:t>
            </a:r>
            <a:r>
              <a:rPr lang="en-US" altLang="ja-JP" sz="2000" b="1" dirty="0">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k</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は</a:t>
            </a:r>
            <a:r>
              <a:rPr lang="en-US" altLang="ja-JP" sz="2000" b="1" dirty="0">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5</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以上が適切</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である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p:txBody>
      </p:sp>
    </p:spTree>
    <p:extLst>
      <p:ext uri="{BB962C8B-B14F-4D97-AF65-F5344CB8AC3E}">
        <p14:creationId xmlns:p14="http://schemas.microsoft.com/office/powerpoint/2010/main" val="1641718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テキスト ボックス 18">
            <a:extLst>
              <a:ext uri="{FF2B5EF4-FFF2-40B4-BE49-F238E27FC236}">
                <a16:creationId xmlns:a16="http://schemas.microsoft.com/office/drawing/2014/main" id="{A130B3F3-7C44-BB46-9507-F3B964854187}"/>
              </a:ext>
            </a:extLst>
          </p:cNvPr>
          <p:cNvSpPr txBox="1"/>
          <p:nvPr/>
        </p:nvSpPr>
        <p:spPr>
          <a:xfrm>
            <a:off x="2008088" y="2288924"/>
            <a:ext cx="10183912" cy="2129173"/>
          </a:xfrm>
          <a:prstGeom prst="rect">
            <a:avLst/>
          </a:prstGeom>
          <a:noFill/>
        </p:spPr>
        <p:txBody>
          <a:bodyPr wrap="square">
            <a:spAutoFit/>
          </a:bodyPr>
          <a:lstStyle/>
          <a:p>
            <a:pPr lvl="1">
              <a:lnSpc>
                <a:spcPct val="150000"/>
              </a:lnSpc>
            </a:pP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ソフトウェア開発ライフサイクル</a:t>
            </a:r>
            <a:endParaRPr lang="en-US" altLang="ja-JP" sz="28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保守作業のコストが占める割合が非常に高い</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150000"/>
              </a:lnSpc>
            </a:pPr>
            <a:r>
              <a:rPr lang="en-US" altLang="ja-JP" sz="2400"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-&gt; </a:t>
            </a:r>
            <a:r>
              <a:rPr lang="ja-JP" altLang="en-US" sz="24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保守性の向上</a:t>
            </a:r>
            <a:r>
              <a:rPr lang="ja-JP" altLang="en-US" sz="240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が課題となっている</a:t>
            </a:r>
            <a:endParaRPr lang="en-US" altLang="ja-JP" sz="2400"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14" name="タイトル 1">
            <a:extLst>
              <a:ext uri="{FF2B5EF4-FFF2-40B4-BE49-F238E27FC236}">
                <a16:creationId xmlns:a16="http://schemas.microsoft.com/office/drawing/2014/main" id="{BCB2737B-6306-C145-BCEE-AE77EBB583FC}"/>
              </a:ext>
            </a:extLst>
          </p:cNvPr>
          <p:cNvSpPr txBox="1">
            <a:spLocks/>
          </p:cNvSpPr>
          <p:nvPr/>
        </p:nvSpPr>
        <p:spPr>
          <a:xfrm>
            <a:off x="2008087" y="867909"/>
            <a:ext cx="10183912" cy="2161459"/>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lvl="1">
              <a:lnSpc>
                <a:spcPct val="150000"/>
              </a:lnSpc>
            </a:pP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ソフトウェアの利用分野の拡大</a:t>
            </a:r>
            <a:endParaRPr lang="en-US" altLang="ja-JP" sz="28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システムの不具合が社会的に問題となることが増えている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9" name="正方形/長方形 8">
            <a:extLst>
              <a:ext uri="{FF2B5EF4-FFF2-40B4-BE49-F238E27FC236}">
                <a16:creationId xmlns:a16="http://schemas.microsoft.com/office/drawing/2014/main" id="{B74542B9-86A5-BD46-805C-8CEE72AB7638}"/>
              </a:ext>
            </a:extLst>
          </p:cNvPr>
          <p:cNvSpPr/>
          <p:nvPr/>
        </p:nvSpPr>
        <p:spPr>
          <a:xfrm>
            <a:off x="0" y="1948639"/>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5" name="正方形/長方形 4">
            <a:extLst>
              <a:ext uri="{FF2B5EF4-FFF2-40B4-BE49-F238E27FC236}">
                <a16:creationId xmlns:a16="http://schemas.microsoft.com/office/drawing/2014/main" id="{1795530E-F222-EF4E-AE4C-9E91EC6A6F4C}"/>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6" name="テキスト ボックス 5">
            <a:extLst>
              <a:ext uri="{FF2B5EF4-FFF2-40B4-BE49-F238E27FC236}">
                <a16:creationId xmlns:a16="http://schemas.microsoft.com/office/drawing/2014/main" id="{47E635BB-6227-274C-B8D4-0F452D1E2C2B}"/>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研究背景</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ソフトウェア開発の現状</a:t>
            </a:r>
            <a:endPar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endParaRPr>
          </a:p>
        </p:txBody>
      </p:sp>
      <p:sp>
        <p:nvSpPr>
          <p:cNvPr id="7" name="正方形/長方形 6">
            <a:extLst>
              <a:ext uri="{FF2B5EF4-FFF2-40B4-BE49-F238E27FC236}">
                <a16:creationId xmlns:a16="http://schemas.microsoft.com/office/drawing/2014/main" id="{8956AF88-E2D1-6B44-9B30-1D23AEE481CA}"/>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研究背景</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研究目的</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13" name="テキスト ボックス 34">
            <a:extLst>
              <a:ext uri="{FF2B5EF4-FFF2-40B4-BE49-F238E27FC236}">
                <a16:creationId xmlns:a16="http://schemas.microsoft.com/office/drawing/2014/main" id="{47255D28-2D77-6E46-B806-BE153AB906A3}"/>
              </a:ext>
            </a:extLst>
          </p:cNvPr>
          <p:cNvSpPr txBox="1"/>
          <p:nvPr/>
        </p:nvSpPr>
        <p:spPr>
          <a:xfrm>
            <a:off x="0" y="1462615"/>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DD8A7BC3-1CDC-6F43-8559-9BE6435A34F9}"/>
              </a:ext>
            </a:extLst>
          </p:cNvPr>
          <p:cNvSpPr>
            <a:spLocks noGrp="1"/>
          </p:cNvSpPr>
          <p:nvPr>
            <p:ph type="sldNum" sz="quarter" idx="4"/>
          </p:nvPr>
        </p:nvSpPr>
        <p:spPr/>
        <p:txBody>
          <a:bodyPr/>
          <a:lstStyle/>
          <a:p>
            <a:r>
              <a:rPr lang="en-US" dirty="0"/>
              <a:t>p.</a:t>
            </a:r>
            <a:fld id="{F8E28480-1C08-4458-AD97-0283E6FFD09D}" type="slidenum">
              <a:rPr lang="en-US" smtClean="0"/>
              <a:pPr/>
              <a:t>4</a:t>
            </a:fld>
            <a:endParaRPr lang="en-US" dirty="0"/>
          </a:p>
        </p:txBody>
      </p:sp>
    </p:spTree>
    <p:extLst>
      <p:ext uri="{BB962C8B-B14F-4D97-AF65-F5344CB8AC3E}">
        <p14:creationId xmlns:p14="http://schemas.microsoft.com/office/powerpoint/2010/main" val="20626251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
            <a:extLst>
              <a:ext uri="{FF2B5EF4-FFF2-40B4-BE49-F238E27FC236}">
                <a16:creationId xmlns:a16="http://schemas.microsoft.com/office/drawing/2014/main" id="{333ADEAD-D1EA-BB42-8D90-DEAA7B8A76BD}"/>
              </a:ext>
            </a:extLst>
          </p:cNvPr>
          <p:cNvSpPr txBox="1">
            <a:spLocks/>
          </p:cNvSpPr>
          <p:nvPr/>
        </p:nvSpPr>
        <p:spPr>
          <a:xfrm>
            <a:off x="2008087" y="867909"/>
            <a:ext cx="10183912" cy="2161459"/>
          </a:xfrm>
          <a:prstGeom prst="rect">
            <a:avLst/>
          </a:prstGeom>
        </p:spPr>
        <p:txBody>
          <a:bodyPr wrap="none" lIns="108000"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lvl="1">
              <a:lnSpc>
                <a:spcPct val="150000"/>
              </a:lnSpc>
            </a:pP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実験環境</a:t>
            </a:r>
          </a:p>
          <a:p>
            <a:pPr lvl="2">
              <a:lnSpc>
                <a:spcPct val="150000"/>
              </a:lnSpc>
              <a:tabLst>
                <a:tab pos="1241425" algn="l"/>
              </a:tabLst>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使用言語</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Python</a:t>
            </a:r>
          </a:p>
          <a:p>
            <a:pPr marL="1257300" lvl="2" indent="-342900">
              <a:lnSpc>
                <a:spcPct val="150000"/>
              </a:lnSpc>
              <a:buFontTx/>
              <a:buChar char="-"/>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入力ソースコード</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右記</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marL="1714500" lvl="3" indent="-342900">
              <a:lnSpc>
                <a:spcPct val="150000"/>
              </a:lnSpc>
              <a:buFontTx/>
              <a:buChar char="-"/>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総行数</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15</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行</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空行除く</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a:t>
            </a:r>
          </a:p>
          <a:p>
            <a:pPr marL="1257300" lvl="2" indent="-342900">
              <a:lnSpc>
                <a:spcPct val="150000"/>
              </a:lnSpc>
              <a:buFontTx/>
              <a:buChar char="-"/>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部分木の最大深さ</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k=5, k=6</a:t>
            </a:r>
          </a:p>
        </p:txBody>
      </p:sp>
      <p:sp>
        <p:nvSpPr>
          <p:cNvPr id="12" name="テキスト ボックス 11">
            <a:extLst>
              <a:ext uri="{FF2B5EF4-FFF2-40B4-BE49-F238E27FC236}">
                <a16:creationId xmlns:a16="http://schemas.microsoft.com/office/drawing/2014/main" id="{B337A493-F611-9B47-994C-CB7401262C0B}"/>
              </a:ext>
            </a:extLst>
          </p:cNvPr>
          <p:cNvSpPr txBox="1"/>
          <p:nvPr/>
        </p:nvSpPr>
        <p:spPr>
          <a:xfrm>
            <a:off x="1990163" y="3444687"/>
            <a:ext cx="10183912" cy="2512996"/>
          </a:xfrm>
          <a:prstGeom prst="rect">
            <a:avLst/>
          </a:prstGeom>
          <a:noFill/>
        </p:spPr>
        <p:txBody>
          <a:bodyPr wrap="square">
            <a:spAutoFit/>
          </a:bodyPr>
          <a:lstStyle/>
          <a:p>
            <a:pPr lvl="1">
              <a:lnSpc>
                <a:spcPct val="150000"/>
              </a:lnSpc>
            </a:pP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実験目的</a:t>
            </a:r>
          </a:p>
          <a:p>
            <a:pPr marL="1257300" lvl="2" indent="-342900">
              <a:lnSpc>
                <a:spcPct val="150000"/>
              </a:lnSpc>
              <a:buClr>
                <a:srgbClr val="D0D0D0"/>
              </a:buClr>
              <a:buFontTx/>
              <a:buChar char="-"/>
              <a:tabLst>
                <a:tab pos="1241425" algn="l"/>
              </a:tabLst>
            </a:pPr>
            <a:r>
              <a:rPr lang="ja-JP" altLang="en-US" sz="2000" b="1">
                <a:solidFill>
                  <a:srgbClr val="88F906"/>
                </a:solidFill>
                <a:latin typeface="Ricty" panose="020B0509020203020207" pitchFamily="49" charset="-128"/>
                <a:ea typeface="Ricty" panose="020B0509020203020207" pitchFamily="49" charset="-128"/>
                <a:cs typeface="Ricty" panose="020B0509020203020207" pitchFamily="49" charset="-128"/>
                <a:sym typeface="Georgia"/>
              </a:rPr>
              <a:t>一致するコードクローン</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に対する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tabLst>
                <a:tab pos="1241425" algn="l"/>
              </a:tabLst>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自動関数生成機能の有効性を検証</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marL="1257300" lvl="2" indent="-342900">
              <a:lnSpc>
                <a:spcPct val="150000"/>
              </a:lnSpc>
              <a:buFontTx/>
              <a:buChar char="-"/>
              <a:tabLst>
                <a:tab pos="1241425" algn="l"/>
              </a:tabLst>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部分木の最大深さ</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k</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の違いによる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tabLst>
                <a:tab pos="1241425" algn="l"/>
              </a:tabLst>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実行結果の変化を調査</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5" name="正方形/長方形 4">
            <a:extLst>
              <a:ext uri="{FF2B5EF4-FFF2-40B4-BE49-F238E27FC236}">
                <a16:creationId xmlns:a16="http://schemas.microsoft.com/office/drawing/2014/main" id="{958878C6-F9E1-DB4E-A879-EE96F6A123D0}"/>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7" name="正方形/長方形 6">
            <a:extLst>
              <a:ext uri="{FF2B5EF4-FFF2-40B4-BE49-F238E27FC236}">
                <a16:creationId xmlns:a16="http://schemas.microsoft.com/office/drawing/2014/main" id="{EF24F9BE-7F3C-6E4F-83C4-5014BFCC3C64}"/>
              </a:ext>
            </a:extLst>
          </p:cNvPr>
          <p:cNvSpPr/>
          <p:nvPr/>
        </p:nvSpPr>
        <p:spPr>
          <a:xfrm>
            <a:off x="0" y="3464422"/>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8" name="正方形/長方形 7">
            <a:extLst>
              <a:ext uri="{FF2B5EF4-FFF2-40B4-BE49-F238E27FC236}">
                <a16:creationId xmlns:a16="http://schemas.microsoft.com/office/drawing/2014/main" id="{68A9AC79-06A5-5D43-8A41-7EFD80D70F5C}"/>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1</a:t>
            </a: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2</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3</a:t>
            </a: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9" name="テキスト ボックス 34">
            <a:extLst>
              <a:ext uri="{FF2B5EF4-FFF2-40B4-BE49-F238E27FC236}">
                <a16:creationId xmlns:a16="http://schemas.microsoft.com/office/drawing/2014/main" id="{B951CED0-A236-8A4B-A61D-CF292E918940}"/>
              </a:ext>
            </a:extLst>
          </p:cNvPr>
          <p:cNvSpPr txBox="1"/>
          <p:nvPr/>
        </p:nvSpPr>
        <p:spPr>
          <a:xfrm>
            <a:off x="0" y="2568468"/>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1A03089A-CD46-7E43-A4AB-A13582005F21}"/>
              </a:ext>
            </a:extLst>
          </p:cNvPr>
          <p:cNvSpPr>
            <a:spLocks noGrp="1"/>
          </p:cNvSpPr>
          <p:nvPr>
            <p:ph type="sldNum" sz="quarter" idx="4"/>
          </p:nvPr>
        </p:nvSpPr>
        <p:spPr/>
        <p:txBody>
          <a:bodyPr/>
          <a:lstStyle/>
          <a:p>
            <a:r>
              <a:rPr lang="en-US" dirty="0"/>
              <a:t>p.</a:t>
            </a:r>
            <a:fld id="{F8E28480-1C08-4458-AD97-0283E6FFD09D}" type="slidenum">
              <a:rPr lang="en-US" smtClean="0"/>
              <a:pPr/>
              <a:t>40</a:t>
            </a:fld>
            <a:endParaRPr lang="en-US" dirty="0"/>
          </a:p>
        </p:txBody>
      </p:sp>
      <p:sp>
        <p:nvSpPr>
          <p:cNvPr id="10" name="テキスト ボックス 9">
            <a:extLst>
              <a:ext uri="{FF2B5EF4-FFF2-40B4-BE49-F238E27FC236}">
                <a16:creationId xmlns:a16="http://schemas.microsoft.com/office/drawing/2014/main" id="{E6D90BA1-A100-E741-8E78-C8F46BA93885}"/>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実験２</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自動関数生成機能の有効性</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一致</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目的</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a:t>
            </a:r>
          </a:p>
        </p:txBody>
      </p:sp>
      <p:sp>
        <p:nvSpPr>
          <p:cNvPr id="18" name="正方形/長方形 17">
            <a:extLst>
              <a:ext uri="{FF2B5EF4-FFF2-40B4-BE49-F238E27FC236}">
                <a16:creationId xmlns:a16="http://schemas.microsoft.com/office/drawing/2014/main" id="{CB0578BD-514D-234F-BBB4-E366E923A32F}"/>
              </a:ext>
            </a:extLst>
          </p:cNvPr>
          <p:cNvSpPr/>
          <p:nvPr/>
        </p:nvSpPr>
        <p:spPr>
          <a:xfrm>
            <a:off x="7676707" y="1047303"/>
            <a:ext cx="4219232" cy="4834238"/>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import random </a:t>
            </a:r>
          </a:p>
          <a:p>
            <a:endPar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cannon1, cannon2 = 10, 30</a:t>
            </a:r>
          </a:p>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rate1, rate2 = 0.5, 0.3 </a:t>
            </a:r>
          </a:p>
          <a:p>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for _ in range(cannon1):</a:t>
            </a:r>
            <a:b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br>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if rate1 &gt; random.random(): </a:t>
            </a:r>
          </a:p>
          <a:p>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cannon2_ -= 1</a:t>
            </a:r>
          </a:p>
          <a:p>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if cannon2_ == 0: </a:t>
            </a:r>
          </a:p>
          <a:p>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break</a:t>
            </a:r>
          </a:p>
          <a:p>
            <a:br>
              <a:rPr lang="en" altLang="ja-JP" sz="1600" dirty="0">
                <a:solidFill>
                  <a:srgbClr val="88F906"/>
                </a:solidFill>
                <a:latin typeface="Ricty" panose="020B0509020203020207" pitchFamily="49" charset="-128"/>
                <a:ea typeface="Ricty" panose="020B0509020203020207" pitchFamily="49" charset="-128"/>
                <a:cs typeface="Ricty" panose="020B0509020203020207" pitchFamily="49" charset="-128"/>
              </a:rPr>
            </a:br>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for _ in range(cannon2): </a:t>
            </a:r>
          </a:p>
          <a:p>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if rate2 &gt; random.random():</a:t>
            </a:r>
          </a:p>
          <a:p>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cannon1_ -= 1 </a:t>
            </a:r>
          </a:p>
          <a:p>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if cannon1_ == 0:</a:t>
            </a:r>
          </a:p>
          <a:p>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break </a:t>
            </a:r>
          </a:p>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cannon1, cannon2 = cannon1_, cannon2_ print(cannon1, cannon2) </a:t>
            </a:r>
          </a:p>
        </p:txBody>
      </p:sp>
    </p:spTree>
    <p:extLst>
      <p:ext uri="{BB962C8B-B14F-4D97-AF65-F5344CB8AC3E}">
        <p14:creationId xmlns:p14="http://schemas.microsoft.com/office/powerpoint/2010/main" val="27278375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
            <a:extLst>
              <a:ext uri="{FF2B5EF4-FFF2-40B4-BE49-F238E27FC236}">
                <a16:creationId xmlns:a16="http://schemas.microsoft.com/office/drawing/2014/main" id="{333ADEAD-D1EA-BB42-8D90-DEAA7B8A76BD}"/>
              </a:ext>
            </a:extLst>
          </p:cNvPr>
          <p:cNvSpPr txBox="1">
            <a:spLocks/>
          </p:cNvSpPr>
          <p:nvPr/>
        </p:nvSpPr>
        <p:spPr>
          <a:xfrm>
            <a:off x="2008087" y="867909"/>
            <a:ext cx="10183912" cy="2161459"/>
          </a:xfrm>
          <a:prstGeom prst="rect">
            <a:avLst/>
          </a:prstGeom>
        </p:spPr>
        <p:txBody>
          <a:bodyPr wrap="none" lIns="108000"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lvl="1">
              <a:lnSpc>
                <a:spcPct val="150000"/>
              </a:lnSpc>
            </a:pPr>
            <a:r>
              <a:rPr lang="en-US" altLang="ja-JP" sz="28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k=5</a:t>
            </a:r>
          </a:p>
          <a:p>
            <a:pPr lvl="1">
              <a:lnSpc>
                <a:spcPct val="20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a:t>
            </a:r>
            <a:r>
              <a:rPr lang="en-US" altLang="ja-JP" sz="2000" b="1" dirty="0">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if</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文による条件分岐</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のみ関数化</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20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- 2</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つの引数、</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1</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つの戻り値</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20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総行数</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17</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行</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15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関数部</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4</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行</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15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実行部</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13</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行</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p>
        </p:txBody>
      </p:sp>
      <p:sp>
        <p:nvSpPr>
          <p:cNvPr id="5" name="正方形/長方形 4">
            <a:extLst>
              <a:ext uri="{FF2B5EF4-FFF2-40B4-BE49-F238E27FC236}">
                <a16:creationId xmlns:a16="http://schemas.microsoft.com/office/drawing/2014/main" id="{958878C6-F9E1-DB4E-A879-EE96F6A123D0}"/>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7" name="正方形/長方形 6">
            <a:extLst>
              <a:ext uri="{FF2B5EF4-FFF2-40B4-BE49-F238E27FC236}">
                <a16:creationId xmlns:a16="http://schemas.microsoft.com/office/drawing/2014/main" id="{EF24F9BE-7F3C-6E4F-83C4-5014BFCC3C64}"/>
              </a:ext>
            </a:extLst>
          </p:cNvPr>
          <p:cNvSpPr/>
          <p:nvPr/>
        </p:nvSpPr>
        <p:spPr>
          <a:xfrm>
            <a:off x="0" y="3464422"/>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8" name="正方形/長方形 7">
            <a:extLst>
              <a:ext uri="{FF2B5EF4-FFF2-40B4-BE49-F238E27FC236}">
                <a16:creationId xmlns:a16="http://schemas.microsoft.com/office/drawing/2014/main" id="{68A9AC79-06A5-5D43-8A41-7EFD80D70F5C}"/>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1</a:t>
            </a: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2</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3</a:t>
            </a: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9" name="テキスト ボックス 34">
            <a:extLst>
              <a:ext uri="{FF2B5EF4-FFF2-40B4-BE49-F238E27FC236}">
                <a16:creationId xmlns:a16="http://schemas.microsoft.com/office/drawing/2014/main" id="{B951CED0-A236-8A4B-A61D-CF292E918940}"/>
              </a:ext>
            </a:extLst>
          </p:cNvPr>
          <p:cNvSpPr txBox="1"/>
          <p:nvPr/>
        </p:nvSpPr>
        <p:spPr>
          <a:xfrm>
            <a:off x="0" y="2568468"/>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1A03089A-CD46-7E43-A4AB-A13582005F21}"/>
              </a:ext>
            </a:extLst>
          </p:cNvPr>
          <p:cNvSpPr>
            <a:spLocks noGrp="1"/>
          </p:cNvSpPr>
          <p:nvPr>
            <p:ph type="sldNum" sz="quarter" idx="4"/>
          </p:nvPr>
        </p:nvSpPr>
        <p:spPr/>
        <p:txBody>
          <a:bodyPr/>
          <a:lstStyle/>
          <a:p>
            <a:r>
              <a:rPr lang="en-US" dirty="0"/>
              <a:t>p.</a:t>
            </a:r>
            <a:fld id="{F8E28480-1C08-4458-AD97-0283E6FFD09D}" type="slidenum">
              <a:rPr lang="en-US" smtClean="0"/>
              <a:pPr/>
              <a:t>41</a:t>
            </a:fld>
            <a:endParaRPr lang="en-US" dirty="0"/>
          </a:p>
        </p:txBody>
      </p:sp>
      <p:sp>
        <p:nvSpPr>
          <p:cNvPr id="10" name="テキスト ボックス 9">
            <a:extLst>
              <a:ext uri="{FF2B5EF4-FFF2-40B4-BE49-F238E27FC236}">
                <a16:creationId xmlns:a16="http://schemas.microsoft.com/office/drawing/2014/main" id="{E6D90BA1-A100-E741-8E78-C8F46BA93885}"/>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実験２</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自動関数生成機能の有効性</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一致</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結果</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a:t>
            </a:r>
          </a:p>
        </p:txBody>
      </p:sp>
      <p:sp>
        <p:nvSpPr>
          <p:cNvPr id="13" name="正方形/長方形 12">
            <a:extLst>
              <a:ext uri="{FF2B5EF4-FFF2-40B4-BE49-F238E27FC236}">
                <a16:creationId xmlns:a16="http://schemas.microsoft.com/office/drawing/2014/main" id="{3159AD9A-156B-714B-B072-355124FEF678}"/>
              </a:ext>
            </a:extLst>
          </p:cNvPr>
          <p:cNvSpPr/>
          <p:nvPr/>
        </p:nvSpPr>
        <p:spPr>
          <a:xfrm>
            <a:off x="7081283" y="1047303"/>
            <a:ext cx="4912243" cy="4834238"/>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en" altLang="ja-JP" sz="1600" b="1" dirty="0">
                <a:solidFill>
                  <a:srgbClr val="D7225F"/>
                </a:solidFill>
                <a:latin typeface="Ricty" panose="020B0509020203020207" pitchFamily="49" charset="-128"/>
                <a:ea typeface="Ricty" panose="020B0509020203020207" pitchFamily="49" charset="-128"/>
                <a:cs typeface="Ricty" panose="020B0509020203020207" pitchFamily="49" charset="-128"/>
              </a:rPr>
              <a:t>def function1(var1, var2):</a:t>
            </a:r>
            <a:br>
              <a:rPr lang="en" altLang="ja-JP" sz="1600" b="1" dirty="0">
                <a:solidFill>
                  <a:srgbClr val="D7225F"/>
                </a:solidFill>
                <a:latin typeface="Ricty" panose="020B0509020203020207" pitchFamily="49" charset="-128"/>
                <a:ea typeface="Ricty" panose="020B0509020203020207" pitchFamily="49" charset="-128"/>
                <a:cs typeface="Ricty" panose="020B0509020203020207" pitchFamily="49" charset="-128"/>
              </a:rPr>
            </a:br>
            <a:r>
              <a:rPr lang="en" altLang="ja-JP" sz="1600" b="1" dirty="0">
                <a:solidFill>
                  <a:srgbClr val="D7225F"/>
                </a:solidFill>
                <a:latin typeface="Ricty" panose="020B0509020203020207" pitchFamily="49" charset="-128"/>
                <a:ea typeface="Ricty" panose="020B0509020203020207" pitchFamily="49" charset="-128"/>
                <a:cs typeface="Ricty" panose="020B0509020203020207" pitchFamily="49" charset="-128"/>
              </a:rPr>
              <a:t>	if var1 &gt; random.random(): </a:t>
            </a:r>
          </a:p>
          <a:p>
            <a:r>
              <a:rPr lang="en" altLang="ja-JP" sz="1600" b="1" dirty="0">
                <a:solidFill>
                  <a:srgbClr val="D7225F"/>
                </a:solidFill>
                <a:latin typeface="Ricty" panose="020B0509020203020207" pitchFamily="49" charset="-128"/>
                <a:ea typeface="Ricty" panose="020B0509020203020207" pitchFamily="49" charset="-128"/>
                <a:cs typeface="Ricty" panose="020B0509020203020207" pitchFamily="49" charset="-128"/>
              </a:rPr>
              <a:t>		var2 -= 1</a:t>
            </a:r>
          </a:p>
          <a:p>
            <a:r>
              <a:rPr lang="en" altLang="ja-JP" sz="1600" b="1" dirty="0">
                <a:solidFill>
                  <a:srgbClr val="D7225F"/>
                </a:solidFill>
                <a:latin typeface="Ricty" panose="020B0509020203020207" pitchFamily="49" charset="-128"/>
                <a:ea typeface="Ricty" panose="020B0509020203020207" pitchFamily="49" charset="-128"/>
                <a:cs typeface="Ricty" panose="020B0509020203020207" pitchFamily="49" charset="-128"/>
              </a:rPr>
              <a:t>	return var2 </a:t>
            </a:r>
          </a:p>
          <a:p>
            <a:endPar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import random </a:t>
            </a:r>
          </a:p>
          <a:p>
            <a:endPar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cannon1, cannon2 = 10, 30</a:t>
            </a:r>
          </a:p>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rate1, rate2 = 0.5, 0.3 </a:t>
            </a:r>
          </a:p>
          <a:p>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for _ in range(cannon1):</a:t>
            </a:r>
            <a:b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br>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lang="en" altLang="ja-JP" sz="1600" b="1" dirty="0">
                <a:solidFill>
                  <a:srgbClr val="D7225F"/>
                </a:solidFill>
                <a:latin typeface="Ricty" panose="020B0509020203020207" pitchFamily="49" charset="-128"/>
                <a:ea typeface="Ricty" panose="020B0509020203020207" pitchFamily="49" charset="-128"/>
                <a:cs typeface="Ricty" panose="020B0509020203020207" pitchFamily="49" charset="-128"/>
              </a:rPr>
              <a:t>cannon2_ = function1(rate1, cannon2_)</a:t>
            </a:r>
          </a:p>
          <a:p>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if cannon2_ == 0: </a:t>
            </a:r>
          </a:p>
          <a:p>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break</a:t>
            </a:r>
            <a:b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br>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for _ in range(cannon2): </a:t>
            </a:r>
          </a:p>
          <a:p>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lang="en" altLang="ja-JP" sz="1600" b="1" dirty="0">
                <a:solidFill>
                  <a:srgbClr val="D7225F"/>
                </a:solidFill>
                <a:latin typeface="Ricty" panose="020B0509020203020207" pitchFamily="49" charset="-128"/>
                <a:ea typeface="Ricty" panose="020B0509020203020207" pitchFamily="49" charset="-128"/>
                <a:cs typeface="Ricty" panose="020B0509020203020207" pitchFamily="49" charset="-128"/>
              </a:rPr>
              <a:t>cannon1_ = function1(rate2, cannon1_)</a:t>
            </a:r>
          </a:p>
          <a:p>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if cannon1_ == 0:</a:t>
            </a:r>
          </a:p>
          <a:p>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break </a:t>
            </a:r>
          </a:p>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cannon1, cannon2 = cannon1_, cannon2_</a:t>
            </a:r>
          </a:p>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print(cannon1, cannon2) </a:t>
            </a:r>
          </a:p>
        </p:txBody>
      </p:sp>
      <p:cxnSp>
        <p:nvCxnSpPr>
          <p:cNvPr id="15" name="直線コネクタ 14">
            <a:extLst>
              <a:ext uri="{FF2B5EF4-FFF2-40B4-BE49-F238E27FC236}">
                <a16:creationId xmlns:a16="http://schemas.microsoft.com/office/drawing/2014/main" id="{0EE72A87-FEBC-0D4C-ABD3-3390895C6FC0}"/>
              </a:ext>
            </a:extLst>
          </p:cNvPr>
          <p:cNvCxnSpPr/>
          <p:nvPr/>
        </p:nvCxnSpPr>
        <p:spPr>
          <a:xfrm>
            <a:off x="7081283" y="2272814"/>
            <a:ext cx="4912242"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05144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
            <a:extLst>
              <a:ext uri="{FF2B5EF4-FFF2-40B4-BE49-F238E27FC236}">
                <a16:creationId xmlns:a16="http://schemas.microsoft.com/office/drawing/2014/main" id="{333ADEAD-D1EA-BB42-8D90-DEAA7B8A76BD}"/>
              </a:ext>
            </a:extLst>
          </p:cNvPr>
          <p:cNvSpPr txBox="1">
            <a:spLocks/>
          </p:cNvSpPr>
          <p:nvPr/>
        </p:nvSpPr>
        <p:spPr>
          <a:xfrm>
            <a:off x="2008087" y="867909"/>
            <a:ext cx="10183912" cy="2161459"/>
          </a:xfrm>
          <a:prstGeom prst="rect">
            <a:avLst/>
          </a:prstGeom>
        </p:spPr>
        <p:txBody>
          <a:bodyPr wrap="none" lIns="108000"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lvl="1">
              <a:lnSpc>
                <a:spcPct val="150000"/>
              </a:lnSpc>
            </a:pPr>
            <a:r>
              <a:rPr lang="en-US" altLang="ja-JP" sz="28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k=6</a:t>
            </a:r>
          </a:p>
          <a:p>
            <a:pPr lvl="1">
              <a:lnSpc>
                <a:spcPct val="20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a:t>
            </a:r>
            <a:r>
              <a:rPr lang="en-US" altLang="ja-JP" sz="2000" b="1" dirty="0">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for</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文による繰り返し文</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が関数化</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20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- 3</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つの引数、</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1</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つの戻り値</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20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総行数</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14</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行</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15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関数部</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7</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行</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15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実行部</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7</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行</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p>
        </p:txBody>
      </p:sp>
      <p:sp>
        <p:nvSpPr>
          <p:cNvPr id="5" name="正方形/長方形 4">
            <a:extLst>
              <a:ext uri="{FF2B5EF4-FFF2-40B4-BE49-F238E27FC236}">
                <a16:creationId xmlns:a16="http://schemas.microsoft.com/office/drawing/2014/main" id="{958878C6-F9E1-DB4E-A879-EE96F6A123D0}"/>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7" name="正方形/長方形 6">
            <a:extLst>
              <a:ext uri="{FF2B5EF4-FFF2-40B4-BE49-F238E27FC236}">
                <a16:creationId xmlns:a16="http://schemas.microsoft.com/office/drawing/2014/main" id="{EF24F9BE-7F3C-6E4F-83C4-5014BFCC3C64}"/>
              </a:ext>
            </a:extLst>
          </p:cNvPr>
          <p:cNvSpPr/>
          <p:nvPr/>
        </p:nvSpPr>
        <p:spPr>
          <a:xfrm>
            <a:off x="0" y="3464422"/>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8" name="正方形/長方形 7">
            <a:extLst>
              <a:ext uri="{FF2B5EF4-FFF2-40B4-BE49-F238E27FC236}">
                <a16:creationId xmlns:a16="http://schemas.microsoft.com/office/drawing/2014/main" id="{68A9AC79-06A5-5D43-8A41-7EFD80D70F5C}"/>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1</a:t>
            </a: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2</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3</a:t>
            </a: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9" name="テキスト ボックス 34">
            <a:extLst>
              <a:ext uri="{FF2B5EF4-FFF2-40B4-BE49-F238E27FC236}">
                <a16:creationId xmlns:a16="http://schemas.microsoft.com/office/drawing/2014/main" id="{B951CED0-A236-8A4B-A61D-CF292E918940}"/>
              </a:ext>
            </a:extLst>
          </p:cNvPr>
          <p:cNvSpPr txBox="1"/>
          <p:nvPr/>
        </p:nvSpPr>
        <p:spPr>
          <a:xfrm>
            <a:off x="0" y="2568468"/>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1A03089A-CD46-7E43-A4AB-A13582005F21}"/>
              </a:ext>
            </a:extLst>
          </p:cNvPr>
          <p:cNvSpPr>
            <a:spLocks noGrp="1"/>
          </p:cNvSpPr>
          <p:nvPr>
            <p:ph type="sldNum" sz="quarter" idx="4"/>
          </p:nvPr>
        </p:nvSpPr>
        <p:spPr/>
        <p:txBody>
          <a:bodyPr/>
          <a:lstStyle/>
          <a:p>
            <a:r>
              <a:rPr lang="en-US" dirty="0"/>
              <a:t>p.</a:t>
            </a:r>
            <a:fld id="{F8E28480-1C08-4458-AD97-0283E6FFD09D}" type="slidenum">
              <a:rPr lang="en-US" smtClean="0"/>
              <a:pPr/>
              <a:t>42</a:t>
            </a:fld>
            <a:endParaRPr lang="en-US" dirty="0"/>
          </a:p>
        </p:txBody>
      </p:sp>
      <p:sp>
        <p:nvSpPr>
          <p:cNvPr id="10" name="テキスト ボックス 9">
            <a:extLst>
              <a:ext uri="{FF2B5EF4-FFF2-40B4-BE49-F238E27FC236}">
                <a16:creationId xmlns:a16="http://schemas.microsoft.com/office/drawing/2014/main" id="{E6D90BA1-A100-E741-8E78-C8F46BA93885}"/>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実験２</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自動関数生成機能の有効性</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一致</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結果</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a:t>
            </a:r>
          </a:p>
        </p:txBody>
      </p:sp>
      <p:sp>
        <p:nvSpPr>
          <p:cNvPr id="13" name="正方形/長方形 12">
            <a:extLst>
              <a:ext uri="{FF2B5EF4-FFF2-40B4-BE49-F238E27FC236}">
                <a16:creationId xmlns:a16="http://schemas.microsoft.com/office/drawing/2014/main" id="{3159AD9A-156B-714B-B072-355124FEF678}"/>
              </a:ext>
            </a:extLst>
          </p:cNvPr>
          <p:cNvSpPr/>
          <p:nvPr/>
        </p:nvSpPr>
        <p:spPr>
          <a:xfrm>
            <a:off x="7081284" y="1047303"/>
            <a:ext cx="4912242" cy="4834238"/>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en" altLang="ja-JP" sz="1600" b="1" dirty="0">
                <a:solidFill>
                  <a:srgbClr val="D7225F"/>
                </a:solidFill>
                <a:latin typeface="Ricty" panose="020B0509020203020207" pitchFamily="49" charset="-128"/>
                <a:ea typeface="Ricty" panose="020B0509020203020207" pitchFamily="49" charset="-128"/>
                <a:cs typeface="Ricty" panose="020B0509020203020207" pitchFamily="49" charset="-128"/>
              </a:rPr>
              <a:t>def function1(var1, var2):</a:t>
            </a:r>
          </a:p>
          <a:p>
            <a:r>
              <a:rPr lang="en" altLang="ja-JP" sz="1600" b="1" dirty="0">
                <a:solidFill>
                  <a:srgbClr val="D7225F"/>
                </a:solidFill>
                <a:latin typeface="Ricty" panose="020B0509020203020207" pitchFamily="49" charset="-128"/>
                <a:ea typeface="Ricty" panose="020B0509020203020207" pitchFamily="49" charset="-128"/>
                <a:cs typeface="Ricty" panose="020B0509020203020207" pitchFamily="49" charset="-128"/>
              </a:rPr>
              <a:t>	for var1 in range(var2):</a:t>
            </a:r>
            <a:br>
              <a:rPr lang="en" altLang="ja-JP" sz="1600" b="1" dirty="0">
                <a:solidFill>
                  <a:srgbClr val="D7225F"/>
                </a:solidFill>
                <a:latin typeface="Ricty" panose="020B0509020203020207" pitchFamily="49" charset="-128"/>
                <a:ea typeface="Ricty" panose="020B0509020203020207" pitchFamily="49" charset="-128"/>
                <a:cs typeface="Ricty" panose="020B0509020203020207" pitchFamily="49" charset="-128"/>
              </a:rPr>
            </a:br>
            <a:r>
              <a:rPr lang="en" altLang="ja-JP" sz="1600" b="1" dirty="0">
                <a:solidFill>
                  <a:srgbClr val="D7225F"/>
                </a:solidFill>
                <a:latin typeface="Ricty" panose="020B0509020203020207" pitchFamily="49" charset="-128"/>
                <a:ea typeface="Ricty" panose="020B0509020203020207" pitchFamily="49" charset="-128"/>
                <a:cs typeface="Ricty" panose="020B0509020203020207" pitchFamily="49" charset="-128"/>
              </a:rPr>
              <a:t>		if var3 &gt; random.random(): </a:t>
            </a:r>
          </a:p>
          <a:p>
            <a:r>
              <a:rPr lang="en" altLang="ja-JP" sz="1600" b="1" dirty="0">
                <a:solidFill>
                  <a:srgbClr val="D7225F"/>
                </a:solidFill>
                <a:latin typeface="Ricty" panose="020B0509020203020207" pitchFamily="49" charset="-128"/>
                <a:ea typeface="Ricty" panose="020B0509020203020207" pitchFamily="49" charset="-128"/>
                <a:cs typeface="Ricty" panose="020B0509020203020207" pitchFamily="49" charset="-128"/>
              </a:rPr>
              <a:t>			var4 -= 1</a:t>
            </a:r>
          </a:p>
          <a:p>
            <a:r>
              <a:rPr lang="en" altLang="ja-JP" sz="1600" b="1" dirty="0">
                <a:solidFill>
                  <a:srgbClr val="D7225F"/>
                </a:solidFill>
                <a:latin typeface="Ricty" panose="020B0509020203020207" pitchFamily="49" charset="-128"/>
                <a:ea typeface="Ricty" panose="020B0509020203020207" pitchFamily="49" charset="-128"/>
                <a:cs typeface="Ricty" panose="020B0509020203020207" pitchFamily="49" charset="-128"/>
              </a:rPr>
              <a:t>		if var4 == 0:</a:t>
            </a:r>
          </a:p>
          <a:p>
            <a:r>
              <a:rPr lang="en" altLang="ja-JP" sz="1600" b="1" dirty="0">
                <a:solidFill>
                  <a:srgbClr val="D7225F"/>
                </a:solidFill>
                <a:latin typeface="Ricty" panose="020B0509020203020207" pitchFamily="49" charset="-128"/>
                <a:ea typeface="Ricty" panose="020B0509020203020207" pitchFamily="49" charset="-128"/>
                <a:cs typeface="Ricty" panose="020B0509020203020207" pitchFamily="49" charset="-128"/>
              </a:rPr>
              <a:t>			break</a:t>
            </a:r>
          </a:p>
          <a:p>
            <a:r>
              <a:rPr lang="en" altLang="ja-JP" sz="1600" b="1" dirty="0">
                <a:solidFill>
                  <a:srgbClr val="D7225F"/>
                </a:solidFill>
                <a:latin typeface="Ricty" panose="020B0509020203020207" pitchFamily="49" charset="-128"/>
                <a:ea typeface="Ricty" panose="020B0509020203020207" pitchFamily="49" charset="-128"/>
                <a:cs typeface="Ricty" panose="020B0509020203020207" pitchFamily="49" charset="-128"/>
              </a:rPr>
              <a:t>	return var4 </a:t>
            </a:r>
          </a:p>
          <a:p>
            <a:endPar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import random </a:t>
            </a:r>
          </a:p>
          <a:p>
            <a:endPar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cannon1, cannon2 = 10, 30</a:t>
            </a:r>
          </a:p>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rate1, rate2 = 0.5, 0.3 </a:t>
            </a:r>
          </a:p>
          <a:p>
            <a:endPar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r>
              <a:rPr lang="en" altLang="ja-JP" sz="1600" b="1" dirty="0">
                <a:solidFill>
                  <a:srgbClr val="D7225F"/>
                </a:solidFill>
                <a:latin typeface="Ricty" panose="020B0509020203020207" pitchFamily="49" charset="-128"/>
                <a:ea typeface="Ricty" panose="020B0509020203020207" pitchFamily="49" charset="-128"/>
                <a:cs typeface="Ricty" panose="020B0509020203020207" pitchFamily="49" charset="-128"/>
              </a:rPr>
              <a:t>cannon2_ = function1(cannon1, rate1, cannon2_)</a:t>
            </a:r>
            <a:br>
              <a:rPr lang="en" altLang="ja-JP" sz="1600" b="1" dirty="0">
                <a:solidFill>
                  <a:srgbClr val="D7225F"/>
                </a:solidFill>
                <a:latin typeface="Ricty" panose="020B0509020203020207" pitchFamily="49" charset="-128"/>
                <a:ea typeface="Ricty" panose="020B0509020203020207" pitchFamily="49" charset="-128"/>
                <a:cs typeface="Ricty" panose="020B0509020203020207" pitchFamily="49" charset="-128"/>
              </a:rPr>
            </a:br>
            <a:r>
              <a:rPr lang="en" altLang="ja-JP" sz="1600" b="1" dirty="0">
                <a:solidFill>
                  <a:srgbClr val="D7225F"/>
                </a:solidFill>
                <a:latin typeface="Ricty" panose="020B0509020203020207" pitchFamily="49" charset="-128"/>
                <a:ea typeface="Ricty" panose="020B0509020203020207" pitchFamily="49" charset="-128"/>
                <a:cs typeface="Ricty" panose="020B0509020203020207" pitchFamily="49" charset="-128"/>
              </a:rPr>
              <a:t>cannon1_ = function1(cannon2, rate2, cannon1_)</a:t>
            </a:r>
          </a:p>
          <a:p>
            <a:endPar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cannon1, cannon2 = cannon1_, cannon2_</a:t>
            </a:r>
          </a:p>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print(cannon1, cannon2) </a:t>
            </a:r>
          </a:p>
        </p:txBody>
      </p:sp>
      <p:cxnSp>
        <p:nvCxnSpPr>
          <p:cNvPr id="12" name="直線コネクタ 11">
            <a:extLst>
              <a:ext uri="{FF2B5EF4-FFF2-40B4-BE49-F238E27FC236}">
                <a16:creationId xmlns:a16="http://schemas.microsoft.com/office/drawing/2014/main" id="{61B24502-E2FA-DC48-94DC-B7522E4048E6}"/>
              </a:ext>
            </a:extLst>
          </p:cNvPr>
          <p:cNvCxnSpPr/>
          <p:nvPr/>
        </p:nvCxnSpPr>
        <p:spPr>
          <a:xfrm>
            <a:off x="7081283" y="2963360"/>
            <a:ext cx="4912242"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96149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58878C6-F9E1-DB4E-A879-EE96F6A123D0}"/>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7" name="正方形/長方形 6">
            <a:extLst>
              <a:ext uri="{FF2B5EF4-FFF2-40B4-BE49-F238E27FC236}">
                <a16:creationId xmlns:a16="http://schemas.microsoft.com/office/drawing/2014/main" id="{EF24F9BE-7F3C-6E4F-83C4-5014BFCC3C64}"/>
              </a:ext>
            </a:extLst>
          </p:cNvPr>
          <p:cNvSpPr/>
          <p:nvPr/>
        </p:nvSpPr>
        <p:spPr>
          <a:xfrm>
            <a:off x="0" y="3464422"/>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8" name="正方形/長方形 7">
            <a:extLst>
              <a:ext uri="{FF2B5EF4-FFF2-40B4-BE49-F238E27FC236}">
                <a16:creationId xmlns:a16="http://schemas.microsoft.com/office/drawing/2014/main" id="{68A9AC79-06A5-5D43-8A41-7EFD80D70F5C}"/>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1</a:t>
            </a: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2</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3</a:t>
            </a: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9" name="テキスト ボックス 34">
            <a:extLst>
              <a:ext uri="{FF2B5EF4-FFF2-40B4-BE49-F238E27FC236}">
                <a16:creationId xmlns:a16="http://schemas.microsoft.com/office/drawing/2014/main" id="{B951CED0-A236-8A4B-A61D-CF292E918940}"/>
              </a:ext>
            </a:extLst>
          </p:cNvPr>
          <p:cNvSpPr txBox="1"/>
          <p:nvPr/>
        </p:nvSpPr>
        <p:spPr>
          <a:xfrm>
            <a:off x="0" y="2568468"/>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1A03089A-CD46-7E43-A4AB-A13582005F21}"/>
              </a:ext>
            </a:extLst>
          </p:cNvPr>
          <p:cNvSpPr>
            <a:spLocks noGrp="1"/>
          </p:cNvSpPr>
          <p:nvPr>
            <p:ph type="sldNum" sz="quarter" idx="4"/>
          </p:nvPr>
        </p:nvSpPr>
        <p:spPr/>
        <p:txBody>
          <a:bodyPr/>
          <a:lstStyle/>
          <a:p>
            <a:r>
              <a:rPr lang="en-US" dirty="0"/>
              <a:t>p.</a:t>
            </a:r>
            <a:fld id="{F8E28480-1C08-4458-AD97-0283E6FFD09D}" type="slidenum">
              <a:rPr lang="en-US" smtClean="0"/>
              <a:pPr/>
              <a:t>43</a:t>
            </a:fld>
            <a:endParaRPr lang="en-US" dirty="0"/>
          </a:p>
        </p:txBody>
      </p:sp>
      <p:sp>
        <p:nvSpPr>
          <p:cNvPr id="10" name="テキスト ボックス 9">
            <a:extLst>
              <a:ext uri="{FF2B5EF4-FFF2-40B4-BE49-F238E27FC236}">
                <a16:creationId xmlns:a16="http://schemas.microsoft.com/office/drawing/2014/main" id="{E6D90BA1-A100-E741-8E78-C8F46BA93885}"/>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実験２</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自動関数生成機能の有効性</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一致</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考察</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a:t>
            </a:r>
          </a:p>
        </p:txBody>
      </p:sp>
      <p:sp>
        <p:nvSpPr>
          <p:cNvPr id="11" name="タイトル 1">
            <a:extLst>
              <a:ext uri="{FF2B5EF4-FFF2-40B4-BE49-F238E27FC236}">
                <a16:creationId xmlns:a16="http://schemas.microsoft.com/office/drawing/2014/main" id="{37141D60-64E6-5941-A0C1-6009F89B4C8C}"/>
              </a:ext>
            </a:extLst>
          </p:cNvPr>
          <p:cNvSpPr txBox="1">
            <a:spLocks/>
          </p:cNvSpPr>
          <p:nvPr/>
        </p:nvSpPr>
        <p:spPr>
          <a:xfrm>
            <a:off x="2008087" y="867909"/>
            <a:ext cx="10183912" cy="2161459"/>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lvl="1">
              <a:lnSpc>
                <a:spcPct val="150000"/>
              </a:lnSpc>
            </a:pP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考察</a:t>
            </a:r>
            <a:endParaRPr lang="en-US" altLang="ja-JP" sz="28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endParaRPr>
          </a:p>
          <a:p>
            <a:pPr marL="1257300" lvl="2" indent="-342900">
              <a:lnSpc>
                <a:spcPct val="150000"/>
              </a:lnSpc>
              <a:buFontTx/>
              <a:buChar char="-"/>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本ソースコードにおいて，</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k=5</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k=6</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のどちらも機能のまとまりを関数に置き換えることに成功した</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marL="1257300" lvl="2" indent="-342900">
              <a:lnSpc>
                <a:spcPct val="150000"/>
              </a:lnSpc>
              <a:buFontTx/>
              <a:buChar char="-"/>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空行を除く行数を比較すると，</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k=5</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のときは総行数が</a:t>
            </a:r>
            <a:r>
              <a:rPr lang="ja-JP" altLang="en-US" sz="2000" b="1">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増加</a:t>
            </a:r>
            <a:endParaRPr lang="en-US" altLang="ja-JP" sz="2000" b="1"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en-US" altLang="ja-JP" sz="2000" b="1" dirty="0">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k=6</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のときは総行数を減少</a:t>
            </a:r>
            <a:endParaRPr lang="en-US" altLang="ja-JP" sz="2000" b="1" dirty="0">
              <a:solidFill>
                <a:srgbClr val="D7225F"/>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endParaRPr lang="en-US" altLang="ja-JP" sz="2000" b="1" dirty="0">
              <a:solidFill>
                <a:srgbClr val="88F906"/>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tabLst>
                <a:tab pos="3724275" algn="l"/>
              </a:tabLst>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-&gt; </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適切な深さを設定</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することができれば，</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保守性の向上</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が可能である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p:txBody>
      </p:sp>
    </p:spTree>
    <p:extLst>
      <p:ext uri="{BB962C8B-B14F-4D97-AF65-F5344CB8AC3E}">
        <p14:creationId xmlns:p14="http://schemas.microsoft.com/office/powerpoint/2010/main" val="3658347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58878C6-F9E1-DB4E-A879-EE96F6A123D0}"/>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7" name="正方形/長方形 6">
            <a:extLst>
              <a:ext uri="{FF2B5EF4-FFF2-40B4-BE49-F238E27FC236}">
                <a16:creationId xmlns:a16="http://schemas.microsoft.com/office/drawing/2014/main" id="{EF24F9BE-7F3C-6E4F-83C4-5014BFCC3C64}"/>
              </a:ext>
            </a:extLst>
          </p:cNvPr>
          <p:cNvSpPr/>
          <p:nvPr/>
        </p:nvSpPr>
        <p:spPr>
          <a:xfrm>
            <a:off x="0" y="3920201"/>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8" name="正方形/長方形 7">
            <a:extLst>
              <a:ext uri="{FF2B5EF4-FFF2-40B4-BE49-F238E27FC236}">
                <a16:creationId xmlns:a16="http://schemas.microsoft.com/office/drawing/2014/main" id="{68A9AC79-06A5-5D43-8A41-7EFD80D70F5C}"/>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1</a:t>
            </a: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2</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3</a:t>
            </a: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9" name="テキスト ボックス 34">
            <a:extLst>
              <a:ext uri="{FF2B5EF4-FFF2-40B4-BE49-F238E27FC236}">
                <a16:creationId xmlns:a16="http://schemas.microsoft.com/office/drawing/2014/main" id="{B951CED0-A236-8A4B-A61D-CF292E918940}"/>
              </a:ext>
            </a:extLst>
          </p:cNvPr>
          <p:cNvSpPr txBox="1"/>
          <p:nvPr/>
        </p:nvSpPr>
        <p:spPr>
          <a:xfrm>
            <a:off x="0" y="2568468"/>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BC994610-B515-3449-9B36-66B5EFA5D1C1}"/>
              </a:ext>
            </a:extLst>
          </p:cNvPr>
          <p:cNvSpPr>
            <a:spLocks noGrp="1"/>
          </p:cNvSpPr>
          <p:nvPr>
            <p:ph type="sldNum" sz="quarter" idx="4"/>
          </p:nvPr>
        </p:nvSpPr>
        <p:spPr/>
        <p:txBody>
          <a:bodyPr/>
          <a:lstStyle/>
          <a:p>
            <a:r>
              <a:rPr lang="en-US" dirty="0"/>
              <a:t>p.</a:t>
            </a:r>
            <a:fld id="{F8E28480-1C08-4458-AD97-0283E6FFD09D}" type="slidenum">
              <a:rPr lang="en-US" smtClean="0"/>
              <a:pPr/>
              <a:t>44</a:t>
            </a:fld>
            <a:endParaRPr lang="en-US" dirty="0"/>
          </a:p>
        </p:txBody>
      </p:sp>
      <p:sp>
        <p:nvSpPr>
          <p:cNvPr id="10" name="テキスト ボックス 9">
            <a:extLst>
              <a:ext uri="{FF2B5EF4-FFF2-40B4-BE49-F238E27FC236}">
                <a16:creationId xmlns:a16="http://schemas.microsoft.com/office/drawing/2014/main" id="{312BB494-B52A-9C4B-8B30-CB1046A6B2B4}"/>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実験３</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自動関数生成機能の有効性</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類似</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目的</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a:t>
            </a:r>
          </a:p>
        </p:txBody>
      </p:sp>
      <p:sp>
        <p:nvSpPr>
          <p:cNvPr id="11" name="正方形/長方形 10">
            <a:extLst>
              <a:ext uri="{FF2B5EF4-FFF2-40B4-BE49-F238E27FC236}">
                <a16:creationId xmlns:a16="http://schemas.microsoft.com/office/drawing/2014/main" id="{3C0ECE05-11DF-0E4F-A45D-E09BC1135D7B}"/>
              </a:ext>
            </a:extLst>
          </p:cNvPr>
          <p:cNvSpPr/>
          <p:nvPr/>
        </p:nvSpPr>
        <p:spPr>
          <a:xfrm>
            <a:off x="7272670" y="1047303"/>
            <a:ext cx="4720856" cy="4834238"/>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en" altLang="ja-JP" b="1" dirty="0">
                <a:solidFill>
                  <a:srgbClr val="AFAF87"/>
                </a:solidFill>
                <a:latin typeface="Ricty" panose="020B0509020203020207" pitchFamily="49" charset="-128"/>
                <a:ea typeface="Ricty" panose="020B0509020203020207" pitchFamily="49" charset="-128"/>
                <a:cs typeface="Ricty" panose="020B0509020203020207" pitchFamily="49" charset="-128"/>
              </a:rPr>
              <a:t># Exchange Sort</a:t>
            </a:r>
            <a:br>
              <a:rPr lang="en" altLang="ja-JP" dirty="0">
                <a:latin typeface="Ricty" panose="020B0509020203020207" pitchFamily="49" charset="-128"/>
                <a:ea typeface="Ricty" panose="020B0509020203020207" pitchFamily="49" charset="-128"/>
                <a:cs typeface="Ricty" panose="020B0509020203020207" pitchFamily="49" charset="-128"/>
              </a:rPr>
            </a:br>
            <a:r>
              <a:rPr lang="en"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A = [3, 5, 1, 9, 7, 8, 5]</a:t>
            </a:r>
          </a:p>
          <a:p>
            <a:r>
              <a:rPr lang="en"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n = len(A)</a:t>
            </a:r>
            <a:br>
              <a:rPr lang="en"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br>
            <a:r>
              <a:rPr lang="en" altLang="ja-JP" b="1" dirty="0">
                <a:solidFill>
                  <a:srgbClr val="88F906"/>
                </a:solidFill>
                <a:latin typeface="Ricty" panose="020B0509020203020207" pitchFamily="49" charset="-128"/>
                <a:ea typeface="Ricty" panose="020B0509020203020207" pitchFamily="49" charset="-128"/>
                <a:cs typeface="Ricty" panose="020B0509020203020207" pitchFamily="49" charset="-128"/>
              </a:rPr>
              <a:t>for i in range(n): </a:t>
            </a:r>
            <a:endPar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r>
              <a:rPr lang="en" altLang="ja-JP" b="1" dirty="0">
                <a:solidFill>
                  <a:srgbClr val="88F906"/>
                </a:solidFill>
                <a:latin typeface="Ricty" panose="020B0509020203020207" pitchFamily="49" charset="-128"/>
                <a:ea typeface="Ricty" panose="020B0509020203020207" pitchFamily="49" charset="-128"/>
                <a:cs typeface="Ricty" panose="020B0509020203020207" pitchFamily="49" charset="-128"/>
              </a:rPr>
              <a:t>	 for j in range(i+1, n):</a:t>
            </a:r>
          </a:p>
          <a:p>
            <a:r>
              <a:rPr lang="en" altLang="ja-JP" b="1" dirty="0">
                <a:solidFill>
                  <a:srgbClr val="88F906"/>
                </a:solidFill>
                <a:latin typeface="Ricty" panose="020B0509020203020207" pitchFamily="49" charset="-128"/>
                <a:ea typeface="Ricty" panose="020B0509020203020207" pitchFamily="49" charset="-128"/>
                <a:cs typeface="Ricty" panose="020B0509020203020207" pitchFamily="49" charset="-128"/>
              </a:rPr>
              <a:t>		if A[j] &lt; A[i]: </a:t>
            </a:r>
            <a:endPar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r>
              <a:rPr lang="en" altLang="ja-JP" b="1" dirty="0">
                <a:solidFill>
                  <a:srgbClr val="88F906"/>
                </a:solidFill>
                <a:latin typeface="Ricty" panose="020B0509020203020207" pitchFamily="49" charset="-128"/>
                <a:ea typeface="Ricty" panose="020B0509020203020207" pitchFamily="49" charset="-128"/>
                <a:cs typeface="Ricty" panose="020B0509020203020207" pitchFamily="49" charset="-128"/>
              </a:rPr>
              <a:t>			A[i], A[j] = A[j], A[i]</a:t>
            </a:r>
          </a:p>
          <a:p>
            <a:r>
              <a:rPr lang="en"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print(A) </a:t>
            </a:r>
            <a:endPar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endParaRPr lang="en" altLang="ja-JP" dirty="0">
              <a:latin typeface="Ricty" panose="020B0509020203020207" pitchFamily="49" charset="-128"/>
              <a:ea typeface="Ricty" panose="020B0509020203020207" pitchFamily="49" charset="-128"/>
              <a:cs typeface="Ricty" panose="020B0509020203020207" pitchFamily="49" charset="-128"/>
            </a:endParaRPr>
          </a:p>
          <a:p>
            <a:r>
              <a:rPr lang="en" altLang="ja-JP" b="1" dirty="0">
                <a:solidFill>
                  <a:srgbClr val="AFAF87"/>
                </a:solidFill>
                <a:latin typeface="Ricty" panose="020B0509020203020207" pitchFamily="49" charset="-128"/>
                <a:ea typeface="Ricty" panose="020B0509020203020207" pitchFamily="49" charset="-128"/>
                <a:cs typeface="Ricty" panose="020B0509020203020207" pitchFamily="49" charset="-128"/>
              </a:rPr>
              <a:t># Bubble Sort </a:t>
            </a:r>
            <a:endParaRPr lang="en" altLang="ja-JP" sz="1600" b="1" dirty="0">
              <a:solidFill>
                <a:srgbClr val="AFAF87"/>
              </a:solidFill>
              <a:latin typeface="Ricty" panose="020B0509020203020207" pitchFamily="49" charset="-128"/>
              <a:ea typeface="Ricty" panose="020B0509020203020207" pitchFamily="49" charset="-128"/>
              <a:cs typeface="Ricty" panose="020B0509020203020207" pitchFamily="49" charset="-128"/>
            </a:endParaRPr>
          </a:p>
          <a:p>
            <a:r>
              <a:rPr lang="en"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A = [3, 5, 1, 9, 7, 8, 5]</a:t>
            </a:r>
          </a:p>
          <a:p>
            <a:r>
              <a:rPr lang="en"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n = len(A)</a:t>
            </a:r>
            <a:br>
              <a:rPr lang="en"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br>
            <a:r>
              <a:rPr lang="en" altLang="ja-JP" b="1" dirty="0">
                <a:solidFill>
                  <a:srgbClr val="88F906"/>
                </a:solidFill>
                <a:latin typeface="Ricty" panose="020B0509020203020207" pitchFamily="49" charset="-128"/>
                <a:ea typeface="Ricty" panose="020B0509020203020207" pitchFamily="49" charset="-128"/>
                <a:cs typeface="Ricty" panose="020B0509020203020207" pitchFamily="49" charset="-128"/>
              </a:rPr>
              <a:t>for i in range(n-1): </a:t>
            </a:r>
            <a:endPar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r>
              <a:rPr lang="en" altLang="ja-JP" b="1" dirty="0">
                <a:solidFill>
                  <a:srgbClr val="88F906"/>
                </a:solidFill>
                <a:latin typeface="Ricty" panose="020B0509020203020207" pitchFamily="49" charset="-128"/>
                <a:ea typeface="Ricty" panose="020B0509020203020207" pitchFamily="49" charset="-128"/>
                <a:cs typeface="Ricty" panose="020B0509020203020207" pitchFamily="49" charset="-128"/>
              </a:rPr>
              <a:t>	for j in range(n-1):</a:t>
            </a:r>
          </a:p>
          <a:p>
            <a:r>
              <a:rPr lang="en" altLang="ja-JP" b="1" dirty="0">
                <a:solidFill>
                  <a:srgbClr val="88F906"/>
                </a:solidFill>
                <a:latin typeface="Ricty" panose="020B0509020203020207" pitchFamily="49" charset="-128"/>
                <a:ea typeface="Ricty" panose="020B0509020203020207" pitchFamily="49" charset="-128"/>
                <a:cs typeface="Ricty" panose="020B0509020203020207" pitchFamily="49" charset="-128"/>
              </a:rPr>
              <a:t>		if A[j+1] &lt; A[j]: </a:t>
            </a:r>
            <a:endPar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r>
              <a:rPr lang="en" altLang="ja-JP" b="1" dirty="0">
                <a:solidFill>
                  <a:srgbClr val="88F906"/>
                </a:solidFill>
                <a:latin typeface="Ricty" panose="020B0509020203020207" pitchFamily="49" charset="-128"/>
                <a:ea typeface="Ricty" panose="020B0509020203020207" pitchFamily="49" charset="-128"/>
                <a:cs typeface="Ricty" panose="020B0509020203020207" pitchFamily="49" charset="-128"/>
              </a:rPr>
              <a:t>			A[j], A[j+1] = A[j+1], A[j]</a:t>
            </a:r>
          </a:p>
          <a:p>
            <a:r>
              <a:rPr lang="en"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print(A) </a:t>
            </a:r>
            <a:endPar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12" name="タイトル 1">
            <a:extLst>
              <a:ext uri="{FF2B5EF4-FFF2-40B4-BE49-F238E27FC236}">
                <a16:creationId xmlns:a16="http://schemas.microsoft.com/office/drawing/2014/main" id="{885F1861-ED4D-084A-B628-AAD7FF7DA241}"/>
              </a:ext>
            </a:extLst>
          </p:cNvPr>
          <p:cNvSpPr txBox="1">
            <a:spLocks/>
          </p:cNvSpPr>
          <p:nvPr/>
        </p:nvSpPr>
        <p:spPr>
          <a:xfrm>
            <a:off x="2008087" y="867909"/>
            <a:ext cx="10183912" cy="2161459"/>
          </a:xfrm>
          <a:prstGeom prst="rect">
            <a:avLst/>
          </a:prstGeom>
        </p:spPr>
        <p:txBody>
          <a:bodyPr wrap="none" lIns="108000"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lvl="1">
              <a:lnSpc>
                <a:spcPct val="150000"/>
              </a:lnSpc>
            </a:pP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実験環境</a:t>
            </a:r>
          </a:p>
          <a:p>
            <a:pPr lvl="2">
              <a:lnSpc>
                <a:spcPct val="150000"/>
              </a:lnSpc>
              <a:tabLst>
                <a:tab pos="1241425" algn="l"/>
              </a:tabLst>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使用言語</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Python</a:t>
            </a:r>
          </a:p>
          <a:p>
            <a:pPr marL="1257300" lvl="2" indent="-342900">
              <a:lnSpc>
                <a:spcPct val="150000"/>
              </a:lnSpc>
              <a:buFontTx/>
              <a:buChar char="-"/>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入力ソースコード</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右記</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marL="1714500" lvl="3" indent="-342900">
              <a:lnSpc>
                <a:spcPct val="150000"/>
              </a:lnSpc>
              <a:buFontTx/>
              <a:buChar char="-"/>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総行数</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16</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行</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空行除く</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a:t>
            </a:r>
          </a:p>
          <a:p>
            <a:pPr marL="1257300" lvl="2" indent="-342900">
              <a:lnSpc>
                <a:spcPct val="150000"/>
              </a:lnSpc>
              <a:buFontTx/>
              <a:buChar char="-"/>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部分木の最大深さ</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k=5, k=6</a:t>
            </a:r>
          </a:p>
          <a:p>
            <a:pPr marL="1257300" lvl="2" indent="-342900">
              <a:lnSpc>
                <a:spcPct val="150000"/>
              </a:lnSpc>
              <a:buFontTx/>
              <a:buChar char="-"/>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閾値</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ε=9</a:t>
            </a:r>
          </a:p>
        </p:txBody>
      </p:sp>
      <p:sp>
        <p:nvSpPr>
          <p:cNvPr id="13" name="テキスト ボックス 12">
            <a:extLst>
              <a:ext uri="{FF2B5EF4-FFF2-40B4-BE49-F238E27FC236}">
                <a16:creationId xmlns:a16="http://schemas.microsoft.com/office/drawing/2014/main" id="{013A6C0C-6198-B84C-A4C5-609183EB73A2}"/>
              </a:ext>
            </a:extLst>
          </p:cNvPr>
          <p:cNvSpPr txBox="1"/>
          <p:nvPr/>
        </p:nvSpPr>
        <p:spPr>
          <a:xfrm>
            <a:off x="1990163" y="4090343"/>
            <a:ext cx="5719484" cy="1589666"/>
          </a:xfrm>
          <a:prstGeom prst="rect">
            <a:avLst/>
          </a:prstGeom>
          <a:noFill/>
        </p:spPr>
        <p:txBody>
          <a:bodyPr wrap="square">
            <a:spAutoFit/>
          </a:bodyPr>
          <a:lstStyle/>
          <a:p>
            <a:pPr lvl="1">
              <a:lnSpc>
                <a:spcPct val="150000"/>
              </a:lnSpc>
            </a:pP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実験目的</a:t>
            </a:r>
          </a:p>
          <a:p>
            <a:pPr marL="1257300" lvl="2" indent="-342900">
              <a:lnSpc>
                <a:spcPct val="150000"/>
              </a:lnSpc>
              <a:buClr>
                <a:srgbClr val="D0D0D0"/>
              </a:buClr>
              <a:buFontTx/>
              <a:buChar char="-"/>
              <a:tabLst>
                <a:tab pos="1241425" algn="l"/>
              </a:tabLst>
            </a:pPr>
            <a:r>
              <a:rPr lang="ja-JP" altLang="en-US" sz="2000" b="1">
                <a:solidFill>
                  <a:srgbClr val="88F906"/>
                </a:solidFill>
                <a:latin typeface="Ricty" panose="020B0509020203020207" pitchFamily="49" charset="-128"/>
                <a:ea typeface="Ricty" panose="020B0509020203020207" pitchFamily="49" charset="-128"/>
                <a:cs typeface="Ricty" panose="020B0509020203020207" pitchFamily="49" charset="-128"/>
                <a:sym typeface="Georgia"/>
              </a:rPr>
              <a:t>類似するコードクローン</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に対する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tabLst>
                <a:tab pos="1241425" algn="l"/>
              </a:tabLst>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自動関数生成機能の有効性を検証</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p:txBody>
      </p:sp>
    </p:spTree>
    <p:extLst>
      <p:ext uri="{BB962C8B-B14F-4D97-AF65-F5344CB8AC3E}">
        <p14:creationId xmlns:p14="http://schemas.microsoft.com/office/powerpoint/2010/main" val="2801249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a:extLst>
              <a:ext uri="{FF2B5EF4-FFF2-40B4-BE49-F238E27FC236}">
                <a16:creationId xmlns:a16="http://schemas.microsoft.com/office/drawing/2014/main" id="{609EA63C-2B69-B849-A65C-028E49F4CFDA}"/>
              </a:ext>
            </a:extLst>
          </p:cNvPr>
          <p:cNvSpPr/>
          <p:nvPr/>
        </p:nvSpPr>
        <p:spPr>
          <a:xfrm>
            <a:off x="8081366" y="1391407"/>
            <a:ext cx="2606935" cy="2060113"/>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a:ln>
                <a:noFill/>
              </a:ln>
              <a:solidFill>
                <a:srgbClr val="FFFFFF"/>
              </a:solidFill>
              <a:effectLst/>
              <a:uLnTx/>
              <a:uFillTx/>
              <a:latin typeface="Ricty" panose="020B0509020203020207" pitchFamily="49" charset="-128"/>
              <a:ea typeface="Ricty" panose="020B0509020203020207" pitchFamily="49" charset="-128"/>
              <a:cs typeface="Ricty" panose="020B0509020203020207" pitchFamily="49" charset="-128"/>
            </a:endParaRPr>
          </a:p>
        </p:txBody>
      </p:sp>
      <p:sp>
        <p:nvSpPr>
          <p:cNvPr id="5" name="正方形/長方形 4">
            <a:extLst>
              <a:ext uri="{FF2B5EF4-FFF2-40B4-BE49-F238E27FC236}">
                <a16:creationId xmlns:a16="http://schemas.microsoft.com/office/drawing/2014/main" id="{958878C6-F9E1-DB4E-A879-EE96F6A123D0}"/>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7" name="正方形/長方形 6">
            <a:extLst>
              <a:ext uri="{FF2B5EF4-FFF2-40B4-BE49-F238E27FC236}">
                <a16:creationId xmlns:a16="http://schemas.microsoft.com/office/drawing/2014/main" id="{EF24F9BE-7F3C-6E4F-83C4-5014BFCC3C64}"/>
              </a:ext>
            </a:extLst>
          </p:cNvPr>
          <p:cNvSpPr/>
          <p:nvPr/>
        </p:nvSpPr>
        <p:spPr>
          <a:xfrm>
            <a:off x="0" y="3920201"/>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8" name="正方形/長方形 7">
            <a:extLst>
              <a:ext uri="{FF2B5EF4-FFF2-40B4-BE49-F238E27FC236}">
                <a16:creationId xmlns:a16="http://schemas.microsoft.com/office/drawing/2014/main" id="{68A9AC79-06A5-5D43-8A41-7EFD80D70F5C}"/>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1</a:t>
            </a: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2</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3</a:t>
            </a: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9" name="テキスト ボックス 34">
            <a:extLst>
              <a:ext uri="{FF2B5EF4-FFF2-40B4-BE49-F238E27FC236}">
                <a16:creationId xmlns:a16="http://schemas.microsoft.com/office/drawing/2014/main" id="{B951CED0-A236-8A4B-A61D-CF292E918940}"/>
              </a:ext>
            </a:extLst>
          </p:cNvPr>
          <p:cNvSpPr txBox="1"/>
          <p:nvPr/>
        </p:nvSpPr>
        <p:spPr>
          <a:xfrm>
            <a:off x="0" y="2568468"/>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BC994610-B515-3449-9B36-66B5EFA5D1C1}"/>
              </a:ext>
            </a:extLst>
          </p:cNvPr>
          <p:cNvSpPr>
            <a:spLocks noGrp="1"/>
          </p:cNvSpPr>
          <p:nvPr>
            <p:ph type="sldNum" sz="quarter" idx="4"/>
          </p:nvPr>
        </p:nvSpPr>
        <p:spPr/>
        <p:txBody>
          <a:bodyPr/>
          <a:lstStyle/>
          <a:p>
            <a:r>
              <a:rPr lang="en-US" dirty="0"/>
              <a:t>p.</a:t>
            </a:r>
            <a:fld id="{F8E28480-1C08-4458-AD97-0283E6FFD09D}" type="slidenum">
              <a:rPr lang="en-US" smtClean="0"/>
              <a:pPr/>
              <a:t>45</a:t>
            </a:fld>
            <a:endParaRPr lang="en-US" dirty="0"/>
          </a:p>
        </p:txBody>
      </p:sp>
      <p:sp>
        <p:nvSpPr>
          <p:cNvPr id="10" name="テキスト ボックス 9">
            <a:extLst>
              <a:ext uri="{FF2B5EF4-FFF2-40B4-BE49-F238E27FC236}">
                <a16:creationId xmlns:a16="http://schemas.microsoft.com/office/drawing/2014/main" id="{312BB494-B52A-9C4B-8B30-CB1046A6B2B4}"/>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実験３</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自動関数生成機能の有効性</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類似</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目的</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a:t>
            </a:r>
          </a:p>
        </p:txBody>
      </p:sp>
      <p:sp>
        <p:nvSpPr>
          <p:cNvPr id="17" name="正方形/長方形 16">
            <a:extLst>
              <a:ext uri="{FF2B5EF4-FFF2-40B4-BE49-F238E27FC236}">
                <a16:creationId xmlns:a16="http://schemas.microsoft.com/office/drawing/2014/main" id="{1BA172B5-3572-F24F-90DA-C535D26B5F5F}"/>
              </a:ext>
            </a:extLst>
          </p:cNvPr>
          <p:cNvSpPr/>
          <p:nvPr/>
        </p:nvSpPr>
        <p:spPr>
          <a:xfrm>
            <a:off x="8081366" y="3920201"/>
            <a:ext cx="2606934" cy="2060113"/>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a:ln>
                <a:noFill/>
              </a:ln>
              <a:solidFill>
                <a:srgbClr val="FFFFFF"/>
              </a:solidFill>
              <a:effectLst/>
              <a:uLnTx/>
              <a:uFillTx/>
              <a:latin typeface="Ricty" panose="020B0509020203020207" pitchFamily="49" charset="-128"/>
              <a:ea typeface="Ricty" panose="020B0509020203020207" pitchFamily="49" charset="-128"/>
              <a:cs typeface="Ricty" panose="020B0509020203020207" pitchFamily="49" charset="-128"/>
            </a:endParaRPr>
          </a:p>
        </p:txBody>
      </p:sp>
      <p:sp>
        <p:nvSpPr>
          <p:cNvPr id="19" name="タイトル 1">
            <a:extLst>
              <a:ext uri="{FF2B5EF4-FFF2-40B4-BE49-F238E27FC236}">
                <a16:creationId xmlns:a16="http://schemas.microsoft.com/office/drawing/2014/main" id="{FE1B3FC1-F4CB-C943-9B08-1526DB509B67}"/>
              </a:ext>
            </a:extLst>
          </p:cNvPr>
          <p:cNvSpPr txBox="1">
            <a:spLocks/>
          </p:cNvSpPr>
          <p:nvPr/>
        </p:nvSpPr>
        <p:spPr>
          <a:xfrm>
            <a:off x="2008087" y="867909"/>
            <a:ext cx="10183912" cy="2161459"/>
          </a:xfrm>
          <a:prstGeom prst="rect">
            <a:avLst/>
          </a:prstGeom>
        </p:spPr>
        <p:txBody>
          <a:bodyPr wrap="none" lIns="108000"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lvl="1">
              <a:lnSpc>
                <a:spcPct val="150000"/>
              </a:lnSpc>
            </a:pPr>
            <a:r>
              <a:rPr lang="en-US" altLang="ja-JP" sz="28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Exchange Sort</a:t>
            </a:r>
            <a:endPar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20" name="タイトル 1">
            <a:extLst>
              <a:ext uri="{FF2B5EF4-FFF2-40B4-BE49-F238E27FC236}">
                <a16:creationId xmlns:a16="http://schemas.microsoft.com/office/drawing/2014/main" id="{DD3945C8-B31F-B543-B743-5F7430F369AA}"/>
              </a:ext>
            </a:extLst>
          </p:cNvPr>
          <p:cNvSpPr txBox="1">
            <a:spLocks/>
          </p:cNvSpPr>
          <p:nvPr/>
        </p:nvSpPr>
        <p:spPr>
          <a:xfrm>
            <a:off x="2026012" y="3382754"/>
            <a:ext cx="10183912" cy="2161459"/>
          </a:xfrm>
          <a:prstGeom prst="rect">
            <a:avLst/>
          </a:prstGeom>
        </p:spPr>
        <p:txBody>
          <a:bodyPr wrap="none" lIns="108000"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lvl="1">
              <a:lnSpc>
                <a:spcPct val="150000"/>
              </a:lnSpc>
            </a:pPr>
            <a:r>
              <a:rPr lang="en-US" altLang="ja-JP" sz="28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Bubble Sort</a:t>
            </a:r>
            <a:endPar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15" name="正方形/長方形 14">
            <a:extLst>
              <a:ext uri="{FF2B5EF4-FFF2-40B4-BE49-F238E27FC236}">
                <a16:creationId xmlns:a16="http://schemas.microsoft.com/office/drawing/2014/main" id="{35CCA125-7E16-6449-80DD-A65CD80AF6D8}"/>
              </a:ext>
            </a:extLst>
          </p:cNvPr>
          <p:cNvSpPr/>
          <p:nvPr/>
        </p:nvSpPr>
        <p:spPr>
          <a:xfrm>
            <a:off x="2603500" y="1843085"/>
            <a:ext cx="4627526" cy="1621337"/>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for i in range(</a:t>
            </a:r>
            <a:r>
              <a:rPr lang="en" altLang="ja-JP" sz="1600" b="1" dirty="0">
                <a:solidFill>
                  <a:srgbClr val="D7225F"/>
                </a:solidFill>
                <a:latin typeface="Ricty" panose="020B0509020203020207" pitchFamily="49" charset="-128"/>
                <a:ea typeface="Ricty" panose="020B0509020203020207" pitchFamily="49" charset="-128"/>
                <a:cs typeface="Ricty" panose="020B0509020203020207" pitchFamily="49" charset="-128"/>
              </a:rPr>
              <a:t>n</a:t>
            </a:r>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a:t>
            </a:r>
          </a:p>
          <a:p>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for j in range(i+1, n):</a:t>
            </a:r>
          </a:p>
          <a:p>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if A[</a:t>
            </a:r>
            <a:r>
              <a:rPr lang="en" altLang="ja-JP" sz="1600" b="1" dirty="0">
                <a:solidFill>
                  <a:srgbClr val="D7225F"/>
                </a:solidFill>
                <a:latin typeface="Ricty" panose="020B0509020203020207" pitchFamily="49" charset="-128"/>
                <a:ea typeface="Ricty" panose="020B0509020203020207" pitchFamily="49" charset="-128"/>
                <a:cs typeface="Ricty" panose="020B0509020203020207" pitchFamily="49" charset="-128"/>
              </a:rPr>
              <a:t>j</a:t>
            </a:r>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&lt; A[i]: </a:t>
            </a:r>
          </a:p>
          <a:p>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A[i], A[</a:t>
            </a:r>
            <a:r>
              <a:rPr lang="en" altLang="ja-JP" sz="1600" b="1" dirty="0">
                <a:solidFill>
                  <a:srgbClr val="D7225F"/>
                </a:solidFill>
                <a:latin typeface="Ricty" panose="020B0509020203020207" pitchFamily="49" charset="-128"/>
                <a:ea typeface="Ricty" panose="020B0509020203020207" pitchFamily="49" charset="-128"/>
                <a:cs typeface="Ricty" panose="020B0509020203020207" pitchFamily="49" charset="-128"/>
              </a:rPr>
              <a:t>j</a:t>
            </a:r>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 A[</a:t>
            </a:r>
            <a:r>
              <a:rPr lang="en" altLang="ja-JP" sz="1600" b="1" dirty="0">
                <a:solidFill>
                  <a:srgbClr val="D7225F"/>
                </a:solidFill>
                <a:latin typeface="Ricty" panose="020B0509020203020207" pitchFamily="49" charset="-128"/>
                <a:ea typeface="Ricty" panose="020B0509020203020207" pitchFamily="49" charset="-128"/>
                <a:cs typeface="Ricty" panose="020B0509020203020207" pitchFamily="49" charset="-128"/>
              </a:rPr>
              <a:t>j</a:t>
            </a:r>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A[i]</a:t>
            </a:r>
          </a:p>
        </p:txBody>
      </p:sp>
      <p:sp>
        <p:nvSpPr>
          <p:cNvPr id="22" name="正方形/長方形 21">
            <a:extLst>
              <a:ext uri="{FF2B5EF4-FFF2-40B4-BE49-F238E27FC236}">
                <a16:creationId xmlns:a16="http://schemas.microsoft.com/office/drawing/2014/main" id="{C9C32916-297B-BF4B-AEE9-65356490549C}"/>
              </a:ext>
            </a:extLst>
          </p:cNvPr>
          <p:cNvSpPr/>
          <p:nvPr/>
        </p:nvSpPr>
        <p:spPr>
          <a:xfrm>
            <a:off x="2603500" y="4336457"/>
            <a:ext cx="4627526" cy="1621337"/>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for i in range(</a:t>
            </a:r>
            <a:r>
              <a:rPr lang="en" altLang="ja-JP" sz="1600" b="1" dirty="0">
                <a:solidFill>
                  <a:srgbClr val="D7225F"/>
                </a:solidFill>
                <a:latin typeface="Ricty" panose="020B0509020203020207" pitchFamily="49" charset="-128"/>
                <a:ea typeface="Ricty" panose="020B0509020203020207" pitchFamily="49" charset="-128"/>
                <a:cs typeface="Ricty" panose="020B0509020203020207" pitchFamily="49" charset="-128"/>
              </a:rPr>
              <a:t>n-1</a:t>
            </a:r>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a:t>
            </a:r>
          </a:p>
          <a:p>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for j in range(n-1):</a:t>
            </a:r>
          </a:p>
          <a:p>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if A[</a:t>
            </a:r>
            <a:r>
              <a:rPr lang="en" altLang="ja-JP" sz="1600" b="1" dirty="0">
                <a:solidFill>
                  <a:srgbClr val="D7225F"/>
                </a:solidFill>
                <a:latin typeface="Ricty" panose="020B0509020203020207" pitchFamily="49" charset="-128"/>
                <a:ea typeface="Ricty" panose="020B0509020203020207" pitchFamily="49" charset="-128"/>
                <a:cs typeface="Ricty" panose="020B0509020203020207" pitchFamily="49" charset="-128"/>
              </a:rPr>
              <a:t>j+1</a:t>
            </a:r>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&lt; A[j]: </a:t>
            </a:r>
          </a:p>
          <a:p>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A[j], A[</a:t>
            </a:r>
            <a:r>
              <a:rPr lang="en" altLang="ja-JP" sz="1600" b="1" dirty="0">
                <a:solidFill>
                  <a:srgbClr val="D7225F"/>
                </a:solidFill>
                <a:latin typeface="Ricty" panose="020B0509020203020207" pitchFamily="49" charset="-128"/>
                <a:ea typeface="Ricty" panose="020B0509020203020207" pitchFamily="49" charset="-128"/>
                <a:cs typeface="Ricty" panose="020B0509020203020207" pitchFamily="49" charset="-128"/>
              </a:rPr>
              <a:t>j+1</a:t>
            </a:r>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 A[</a:t>
            </a:r>
            <a:r>
              <a:rPr lang="en" altLang="ja-JP" sz="1600" b="1" dirty="0">
                <a:solidFill>
                  <a:srgbClr val="D7225F"/>
                </a:solidFill>
                <a:latin typeface="Ricty" panose="020B0509020203020207" pitchFamily="49" charset="-128"/>
                <a:ea typeface="Ricty" panose="020B0509020203020207" pitchFamily="49" charset="-128"/>
                <a:cs typeface="Ricty" panose="020B0509020203020207" pitchFamily="49" charset="-128"/>
              </a:rPr>
              <a:t>j+1</a:t>
            </a:r>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A[j]</a:t>
            </a:r>
          </a:p>
        </p:txBody>
      </p:sp>
      <p:pic>
        <p:nvPicPr>
          <p:cNvPr id="18" name="図 17" descr="図形 が含まれている画像&#10;&#10;自動的に生成された説明">
            <a:extLst>
              <a:ext uri="{FF2B5EF4-FFF2-40B4-BE49-F238E27FC236}">
                <a16:creationId xmlns:a16="http://schemas.microsoft.com/office/drawing/2014/main" id="{B425CECD-5926-B64F-8014-123C2A56E55D}"/>
              </a:ext>
            </a:extLst>
          </p:cNvPr>
          <p:cNvPicPr>
            <a:picLocks noChangeAspect="1"/>
          </p:cNvPicPr>
          <p:nvPr/>
        </p:nvPicPr>
        <p:blipFill rotWithShape="1">
          <a:blip r:embed="rId3"/>
          <a:srcRect l="61882" t="27978" r="7822"/>
          <a:stretch/>
        </p:blipFill>
        <p:spPr>
          <a:xfrm>
            <a:off x="8109130" y="1465339"/>
            <a:ext cx="2517651" cy="1782080"/>
          </a:xfrm>
          <a:prstGeom prst="rect">
            <a:avLst/>
          </a:prstGeom>
        </p:spPr>
      </p:pic>
      <p:pic>
        <p:nvPicPr>
          <p:cNvPr id="24" name="図 23">
            <a:extLst>
              <a:ext uri="{FF2B5EF4-FFF2-40B4-BE49-F238E27FC236}">
                <a16:creationId xmlns:a16="http://schemas.microsoft.com/office/drawing/2014/main" id="{3A38DB1F-EBE4-7748-BC0E-38FCE242BE3E}"/>
              </a:ext>
            </a:extLst>
          </p:cNvPr>
          <p:cNvPicPr>
            <a:picLocks noChangeAspect="1"/>
          </p:cNvPicPr>
          <p:nvPr/>
        </p:nvPicPr>
        <p:blipFill rotWithShape="1">
          <a:blip r:embed="rId4"/>
          <a:srcRect l="58995" t="19204" r="9706"/>
          <a:stretch/>
        </p:blipFill>
        <p:spPr>
          <a:xfrm>
            <a:off x="8087628" y="3817828"/>
            <a:ext cx="2594410" cy="2060113"/>
          </a:xfrm>
          <a:prstGeom prst="rect">
            <a:avLst/>
          </a:prstGeom>
        </p:spPr>
      </p:pic>
    </p:spTree>
    <p:extLst>
      <p:ext uri="{BB962C8B-B14F-4D97-AF65-F5344CB8AC3E}">
        <p14:creationId xmlns:p14="http://schemas.microsoft.com/office/powerpoint/2010/main" val="9584774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a:extLst>
              <a:ext uri="{FF2B5EF4-FFF2-40B4-BE49-F238E27FC236}">
                <a16:creationId xmlns:a16="http://schemas.microsoft.com/office/drawing/2014/main" id="{609EA63C-2B69-B849-A65C-028E49F4CFDA}"/>
              </a:ext>
            </a:extLst>
          </p:cNvPr>
          <p:cNvSpPr/>
          <p:nvPr/>
        </p:nvSpPr>
        <p:spPr>
          <a:xfrm>
            <a:off x="8081366" y="1391407"/>
            <a:ext cx="2606935" cy="2060113"/>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a:ln>
                <a:noFill/>
              </a:ln>
              <a:solidFill>
                <a:srgbClr val="FFFFFF"/>
              </a:solidFill>
              <a:effectLst/>
              <a:uLnTx/>
              <a:uFillTx/>
              <a:latin typeface="Ricty" panose="020B0509020203020207" pitchFamily="49" charset="-128"/>
              <a:ea typeface="Ricty" panose="020B0509020203020207" pitchFamily="49" charset="-128"/>
              <a:cs typeface="Ricty" panose="020B0509020203020207" pitchFamily="49" charset="-128"/>
            </a:endParaRPr>
          </a:p>
        </p:txBody>
      </p:sp>
      <p:sp>
        <p:nvSpPr>
          <p:cNvPr id="5" name="正方形/長方形 4">
            <a:extLst>
              <a:ext uri="{FF2B5EF4-FFF2-40B4-BE49-F238E27FC236}">
                <a16:creationId xmlns:a16="http://schemas.microsoft.com/office/drawing/2014/main" id="{958878C6-F9E1-DB4E-A879-EE96F6A123D0}"/>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7" name="正方形/長方形 6">
            <a:extLst>
              <a:ext uri="{FF2B5EF4-FFF2-40B4-BE49-F238E27FC236}">
                <a16:creationId xmlns:a16="http://schemas.microsoft.com/office/drawing/2014/main" id="{EF24F9BE-7F3C-6E4F-83C4-5014BFCC3C64}"/>
              </a:ext>
            </a:extLst>
          </p:cNvPr>
          <p:cNvSpPr/>
          <p:nvPr/>
        </p:nvSpPr>
        <p:spPr>
          <a:xfrm>
            <a:off x="0" y="3920201"/>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8" name="正方形/長方形 7">
            <a:extLst>
              <a:ext uri="{FF2B5EF4-FFF2-40B4-BE49-F238E27FC236}">
                <a16:creationId xmlns:a16="http://schemas.microsoft.com/office/drawing/2014/main" id="{68A9AC79-06A5-5D43-8A41-7EFD80D70F5C}"/>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1</a:t>
            </a: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2</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3</a:t>
            </a: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9" name="テキスト ボックス 34">
            <a:extLst>
              <a:ext uri="{FF2B5EF4-FFF2-40B4-BE49-F238E27FC236}">
                <a16:creationId xmlns:a16="http://schemas.microsoft.com/office/drawing/2014/main" id="{B951CED0-A236-8A4B-A61D-CF292E918940}"/>
              </a:ext>
            </a:extLst>
          </p:cNvPr>
          <p:cNvSpPr txBox="1"/>
          <p:nvPr/>
        </p:nvSpPr>
        <p:spPr>
          <a:xfrm>
            <a:off x="0" y="2568468"/>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BC994610-B515-3449-9B36-66B5EFA5D1C1}"/>
              </a:ext>
            </a:extLst>
          </p:cNvPr>
          <p:cNvSpPr>
            <a:spLocks noGrp="1"/>
          </p:cNvSpPr>
          <p:nvPr>
            <p:ph type="sldNum" sz="quarter" idx="4"/>
          </p:nvPr>
        </p:nvSpPr>
        <p:spPr/>
        <p:txBody>
          <a:bodyPr/>
          <a:lstStyle/>
          <a:p>
            <a:r>
              <a:rPr lang="en-US" dirty="0"/>
              <a:t>p.</a:t>
            </a:r>
            <a:fld id="{F8E28480-1C08-4458-AD97-0283E6FFD09D}" type="slidenum">
              <a:rPr lang="en-US" smtClean="0"/>
              <a:pPr/>
              <a:t>46</a:t>
            </a:fld>
            <a:endParaRPr lang="en-US" dirty="0"/>
          </a:p>
        </p:txBody>
      </p:sp>
      <p:sp>
        <p:nvSpPr>
          <p:cNvPr id="10" name="テキスト ボックス 9">
            <a:extLst>
              <a:ext uri="{FF2B5EF4-FFF2-40B4-BE49-F238E27FC236}">
                <a16:creationId xmlns:a16="http://schemas.microsoft.com/office/drawing/2014/main" id="{312BB494-B52A-9C4B-8B30-CB1046A6B2B4}"/>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実験３</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自動関数生成機能の有効性</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類似</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目的</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a:t>
            </a:r>
          </a:p>
        </p:txBody>
      </p:sp>
      <p:sp>
        <p:nvSpPr>
          <p:cNvPr id="17" name="正方形/長方形 16">
            <a:extLst>
              <a:ext uri="{FF2B5EF4-FFF2-40B4-BE49-F238E27FC236}">
                <a16:creationId xmlns:a16="http://schemas.microsoft.com/office/drawing/2014/main" id="{1BA172B5-3572-F24F-90DA-C535D26B5F5F}"/>
              </a:ext>
            </a:extLst>
          </p:cNvPr>
          <p:cNvSpPr/>
          <p:nvPr/>
        </p:nvSpPr>
        <p:spPr>
          <a:xfrm>
            <a:off x="8081366" y="3920201"/>
            <a:ext cx="2606934" cy="2060113"/>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a:ln>
                <a:noFill/>
              </a:ln>
              <a:solidFill>
                <a:srgbClr val="FFFFFF"/>
              </a:solidFill>
              <a:effectLst/>
              <a:uLnTx/>
              <a:uFillTx/>
              <a:latin typeface="Ricty" panose="020B0509020203020207" pitchFamily="49" charset="-128"/>
              <a:ea typeface="Ricty" panose="020B0509020203020207" pitchFamily="49" charset="-128"/>
              <a:cs typeface="Ricty" panose="020B0509020203020207" pitchFamily="49" charset="-128"/>
            </a:endParaRPr>
          </a:p>
        </p:txBody>
      </p:sp>
      <p:sp>
        <p:nvSpPr>
          <p:cNvPr id="19" name="タイトル 1">
            <a:extLst>
              <a:ext uri="{FF2B5EF4-FFF2-40B4-BE49-F238E27FC236}">
                <a16:creationId xmlns:a16="http://schemas.microsoft.com/office/drawing/2014/main" id="{FE1B3FC1-F4CB-C943-9B08-1526DB509B67}"/>
              </a:ext>
            </a:extLst>
          </p:cNvPr>
          <p:cNvSpPr txBox="1">
            <a:spLocks/>
          </p:cNvSpPr>
          <p:nvPr/>
        </p:nvSpPr>
        <p:spPr>
          <a:xfrm>
            <a:off x="2008087" y="867909"/>
            <a:ext cx="10183912" cy="2161459"/>
          </a:xfrm>
          <a:prstGeom prst="rect">
            <a:avLst/>
          </a:prstGeom>
        </p:spPr>
        <p:txBody>
          <a:bodyPr wrap="none" lIns="108000"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lvl="1">
              <a:lnSpc>
                <a:spcPct val="150000"/>
              </a:lnSpc>
            </a:pPr>
            <a:r>
              <a:rPr lang="en-US" altLang="ja-JP" sz="28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Exchange Sort</a:t>
            </a:r>
            <a:endPar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20" name="タイトル 1">
            <a:extLst>
              <a:ext uri="{FF2B5EF4-FFF2-40B4-BE49-F238E27FC236}">
                <a16:creationId xmlns:a16="http://schemas.microsoft.com/office/drawing/2014/main" id="{DD3945C8-B31F-B543-B743-5F7430F369AA}"/>
              </a:ext>
            </a:extLst>
          </p:cNvPr>
          <p:cNvSpPr txBox="1">
            <a:spLocks/>
          </p:cNvSpPr>
          <p:nvPr/>
        </p:nvSpPr>
        <p:spPr>
          <a:xfrm>
            <a:off x="2026012" y="3382754"/>
            <a:ext cx="10183912" cy="2161459"/>
          </a:xfrm>
          <a:prstGeom prst="rect">
            <a:avLst/>
          </a:prstGeom>
        </p:spPr>
        <p:txBody>
          <a:bodyPr wrap="none" lIns="108000"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lvl="1">
              <a:lnSpc>
                <a:spcPct val="150000"/>
              </a:lnSpc>
            </a:pPr>
            <a:r>
              <a:rPr lang="en-US" altLang="ja-JP" sz="28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Bubble Sort</a:t>
            </a:r>
            <a:endPar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15" name="正方形/長方形 14">
            <a:extLst>
              <a:ext uri="{FF2B5EF4-FFF2-40B4-BE49-F238E27FC236}">
                <a16:creationId xmlns:a16="http://schemas.microsoft.com/office/drawing/2014/main" id="{35CCA125-7E16-6449-80DD-A65CD80AF6D8}"/>
              </a:ext>
            </a:extLst>
          </p:cNvPr>
          <p:cNvSpPr/>
          <p:nvPr/>
        </p:nvSpPr>
        <p:spPr>
          <a:xfrm>
            <a:off x="2603500" y="1843085"/>
            <a:ext cx="4627526" cy="1621337"/>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for i in range(n): </a:t>
            </a:r>
          </a:p>
          <a:p>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for j in range(i+1</a:t>
            </a:r>
            <a:r>
              <a:rPr lang="en" altLang="ja-JP" sz="1600" b="1" dirty="0">
                <a:solidFill>
                  <a:srgbClr val="D7225F"/>
                </a:solidFill>
                <a:latin typeface="Ricty" panose="020B0509020203020207" pitchFamily="49" charset="-128"/>
                <a:ea typeface="Ricty" panose="020B0509020203020207" pitchFamily="49" charset="-128"/>
                <a:cs typeface="Ricty" panose="020B0509020203020207" pitchFamily="49" charset="-128"/>
              </a:rPr>
              <a:t>, n</a:t>
            </a:r>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a:t>
            </a:r>
          </a:p>
          <a:p>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if A[j] &lt; A[i]: </a:t>
            </a:r>
          </a:p>
          <a:p>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A[i], A[j] = A[j], A[i]</a:t>
            </a:r>
          </a:p>
        </p:txBody>
      </p:sp>
      <p:sp>
        <p:nvSpPr>
          <p:cNvPr id="22" name="正方形/長方形 21">
            <a:extLst>
              <a:ext uri="{FF2B5EF4-FFF2-40B4-BE49-F238E27FC236}">
                <a16:creationId xmlns:a16="http://schemas.microsoft.com/office/drawing/2014/main" id="{C9C32916-297B-BF4B-AEE9-65356490549C}"/>
              </a:ext>
            </a:extLst>
          </p:cNvPr>
          <p:cNvSpPr/>
          <p:nvPr/>
        </p:nvSpPr>
        <p:spPr>
          <a:xfrm>
            <a:off x="2603500" y="4336457"/>
            <a:ext cx="4627526" cy="1621337"/>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for i in range(n-1): </a:t>
            </a:r>
          </a:p>
          <a:p>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for j in range(n-1 </a:t>
            </a:r>
            <a:r>
              <a:rPr lang="en" altLang="ja-JP" sz="1600" b="1" dirty="0">
                <a:solidFill>
                  <a:srgbClr val="88F906"/>
                </a:solidFill>
                <a:highlight>
                  <a:srgbClr val="D7225F"/>
                </a:highlight>
                <a:latin typeface="Ricty" panose="020B0509020203020207" pitchFamily="49" charset="-128"/>
                <a:ea typeface="Ricty" panose="020B0509020203020207" pitchFamily="49" charset="-128"/>
                <a:cs typeface="Ricty" panose="020B0509020203020207" pitchFamily="49" charset="-128"/>
              </a:rPr>
              <a:t>  </a:t>
            </a:r>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a:t>
            </a:r>
          </a:p>
          <a:p>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if A[j+1] &lt; A[j]: </a:t>
            </a:r>
          </a:p>
          <a:p>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A[j], A[j+1] = A[j+1], A[j]</a:t>
            </a:r>
          </a:p>
        </p:txBody>
      </p:sp>
      <p:pic>
        <p:nvPicPr>
          <p:cNvPr id="21" name="図 20" descr="図形 が含まれている画像&#10;&#10;自動的に生成された説明">
            <a:extLst>
              <a:ext uri="{FF2B5EF4-FFF2-40B4-BE49-F238E27FC236}">
                <a16:creationId xmlns:a16="http://schemas.microsoft.com/office/drawing/2014/main" id="{E25E10F5-E345-9841-8902-9CE6C1E4156F}"/>
              </a:ext>
            </a:extLst>
          </p:cNvPr>
          <p:cNvPicPr>
            <a:picLocks noChangeAspect="1"/>
          </p:cNvPicPr>
          <p:nvPr/>
        </p:nvPicPr>
        <p:blipFill rotWithShape="1">
          <a:blip r:embed="rId3"/>
          <a:srcRect l="14712" t="10964" r="66513" b="34077"/>
          <a:stretch/>
        </p:blipFill>
        <p:spPr>
          <a:xfrm>
            <a:off x="8258038" y="1441103"/>
            <a:ext cx="2253589" cy="1964200"/>
          </a:xfrm>
          <a:prstGeom prst="rect">
            <a:avLst/>
          </a:prstGeom>
        </p:spPr>
      </p:pic>
      <p:pic>
        <p:nvPicPr>
          <p:cNvPr id="23" name="図 22">
            <a:extLst>
              <a:ext uri="{FF2B5EF4-FFF2-40B4-BE49-F238E27FC236}">
                <a16:creationId xmlns:a16="http://schemas.microsoft.com/office/drawing/2014/main" id="{D5324FB9-4CB3-8545-86BB-E67952D1A20E}"/>
              </a:ext>
            </a:extLst>
          </p:cNvPr>
          <p:cNvPicPr>
            <a:picLocks noChangeAspect="1"/>
          </p:cNvPicPr>
          <p:nvPr/>
        </p:nvPicPr>
        <p:blipFill rotWithShape="1">
          <a:blip r:embed="rId4"/>
          <a:srcRect l="18300" t="9595" r="65564" b="41684"/>
          <a:stretch/>
        </p:blipFill>
        <p:spPr>
          <a:xfrm>
            <a:off x="8320307" y="3961558"/>
            <a:ext cx="2129049" cy="1977398"/>
          </a:xfrm>
          <a:prstGeom prst="rect">
            <a:avLst/>
          </a:prstGeom>
        </p:spPr>
      </p:pic>
      <p:sp>
        <p:nvSpPr>
          <p:cNvPr id="12" name="円/楕円 11">
            <a:extLst>
              <a:ext uri="{FF2B5EF4-FFF2-40B4-BE49-F238E27FC236}">
                <a16:creationId xmlns:a16="http://schemas.microsoft.com/office/drawing/2014/main" id="{90A20011-51CB-2A4A-AC60-1FF6F033CCDC}"/>
              </a:ext>
            </a:extLst>
          </p:cNvPr>
          <p:cNvSpPr/>
          <p:nvPr/>
        </p:nvSpPr>
        <p:spPr>
          <a:xfrm>
            <a:off x="9854365" y="4911827"/>
            <a:ext cx="476309" cy="254579"/>
          </a:xfrm>
          <a:prstGeom prst="ellipse">
            <a:avLst/>
          </a:prstGeom>
          <a:noFill/>
          <a:ln>
            <a:solidFill>
              <a:srgbClr val="D7225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直線矢印コネクタ 25">
            <a:extLst>
              <a:ext uri="{FF2B5EF4-FFF2-40B4-BE49-F238E27FC236}">
                <a16:creationId xmlns:a16="http://schemas.microsoft.com/office/drawing/2014/main" id="{2C7D573F-5AE0-F349-B73E-6B23128A34D5}"/>
              </a:ext>
            </a:extLst>
          </p:cNvPr>
          <p:cNvCxnSpPr>
            <a:cxnSpLocks/>
          </p:cNvCxnSpPr>
          <p:nvPr/>
        </p:nvCxnSpPr>
        <p:spPr>
          <a:xfrm>
            <a:off x="9076765" y="4652682"/>
            <a:ext cx="759675" cy="297575"/>
          </a:xfrm>
          <a:prstGeom prst="straightConnector1">
            <a:avLst/>
          </a:prstGeom>
          <a:ln>
            <a:solidFill>
              <a:srgbClr val="D7225F"/>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20595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正方形/長方形 11">
            <a:extLst>
              <a:ext uri="{FF2B5EF4-FFF2-40B4-BE49-F238E27FC236}">
                <a16:creationId xmlns:a16="http://schemas.microsoft.com/office/drawing/2014/main" id="{F376538A-E8FB-A940-959A-F4FB8AF4D3A2}"/>
              </a:ext>
            </a:extLst>
          </p:cNvPr>
          <p:cNvSpPr/>
          <p:nvPr/>
        </p:nvSpPr>
        <p:spPr>
          <a:xfrm>
            <a:off x="0" y="3920201"/>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1" name="タイトル 1">
            <a:extLst>
              <a:ext uri="{FF2B5EF4-FFF2-40B4-BE49-F238E27FC236}">
                <a16:creationId xmlns:a16="http://schemas.microsoft.com/office/drawing/2014/main" id="{333ADEAD-D1EA-BB42-8D90-DEAA7B8A76BD}"/>
              </a:ext>
            </a:extLst>
          </p:cNvPr>
          <p:cNvSpPr txBox="1">
            <a:spLocks/>
          </p:cNvSpPr>
          <p:nvPr/>
        </p:nvSpPr>
        <p:spPr>
          <a:xfrm>
            <a:off x="2008087" y="867909"/>
            <a:ext cx="10183912" cy="2161459"/>
          </a:xfrm>
          <a:prstGeom prst="rect">
            <a:avLst/>
          </a:prstGeom>
        </p:spPr>
        <p:txBody>
          <a:bodyPr wrap="none" lIns="108000"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lvl="1">
              <a:lnSpc>
                <a:spcPct val="150000"/>
              </a:lnSpc>
            </a:pPr>
            <a:r>
              <a:rPr lang="en-US" altLang="ja-JP" sz="28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k=5</a:t>
            </a:r>
          </a:p>
          <a:p>
            <a:pPr lvl="1">
              <a:lnSpc>
                <a:spcPct val="20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値の大小比較および</a:t>
            </a:r>
            <a:endParaRPr lang="en-US" altLang="ja-JP" sz="2000" b="1" dirty="0">
              <a:solidFill>
                <a:srgbClr val="D7225F"/>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150000"/>
              </a:lnSpc>
            </a:pPr>
            <a:r>
              <a:rPr lang="en-US" altLang="ja-JP" sz="2000" b="1" dirty="0">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更新部分</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が関数化</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20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総行数</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18</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行</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15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関数部</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4</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行</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p>
          <a:p>
            <a:pPr lvl="1">
              <a:lnSpc>
                <a:spcPct val="15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実行部</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14</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行</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5" name="正方形/長方形 4">
            <a:extLst>
              <a:ext uri="{FF2B5EF4-FFF2-40B4-BE49-F238E27FC236}">
                <a16:creationId xmlns:a16="http://schemas.microsoft.com/office/drawing/2014/main" id="{958878C6-F9E1-DB4E-A879-EE96F6A123D0}"/>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8" name="正方形/長方形 7">
            <a:extLst>
              <a:ext uri="{FF2B5EF4-FFF2-40B4-BE49-F238E27FC236}">
                <a16:creationId xmlns:a16="http://schemas.microsoft.com/office/drawing/2014/main" id="{68A9AC79-06A5-5D43-8A41-7EFD80D70F5C}"/>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1</a:t>
            </a: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2</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3</a:t>
            </a: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9" name="テキスト ボックス 34">
            <a:extLst>
              <a:ext uri="{FF2B5EF4-FFF2-40B4-BE49-F238E27FC236}">
                <a16:creationId xmlns:a16="http://schemas.microsoft.com/office/drawing/2014/main" id="{B951CED0-A236-8A4B-A61D-CF292E918940}"/>
              </a:ext>
            </a:extLst>
          </p:cNvPr>
          <p:cNvSpPr txBox="1"/>
          <p:nvPr/>
        </p:nvSpPr>
        <p:spPr>
          <a:xfrm>
            <a:off x="0" y="2568468"/>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1A03089A-CD46-7E43-A4AB-A13582005F21}"/>
              </a:ext>
            </a:extLst>
          </p:cNvPr>
          <p:cNvSpPr>
            <a:spLocks noGrp="1"/>
          </p:cNvSpPr>
          <p:nvPr>
            <p:ph type="sldNum" sz="quarter" idx="4"/>
          </p:nvPr>
        </p:nvSpPr>
        <p:spPr/>
        <p:txBody>
          <a:bodyPr/>
          <a:lstStyle/>
          <a:p>
            <a:r>
              <a:rPr lang="en-US" dirty="0"/>
              <a:t>p.</a:t>
            </a:r>
            <a:fld id="{F8E28480-1C08-4458-AD97-0283E6FFD09D}" type="slidenum">
              <a:rPr lang="en-US" smtClean="0"/>
              <a:pPr/>
              <a:t>47</a:t>
            </a:fld>
            <a:endParaRPr lang="en-US" dirty="0"/>
          </a:p>
        </p:txBody>
      </p:sp>
      <p:sp>
        <p:nvSpPr>
          <p:cNvPr id="10" name="テキスト ボックス 9">
            <a:extLst>
              <a:ext uri="{FF2B5EF4-FFF2-40B4-BE49-F238E27FC236}">
                <a16:creationId xmlns:a16="http://schemas.microsoft.com/office/drawing/2014/main" id="{E6D90BA1-A100-E741-8E78-C8F46BA93885}"/>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実験３</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自動関数生成機能の有効性</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類似</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結果</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a:t>
            </a:r>
          </a:p>
        </p:txBody>
      </p:sp>
      <p:sp>
        <p:nvSpPr>
          <p:cNvPr id="13" name="正方形/長方形 12">
            <a:extLst>
              <a:ext uri="{FF2B5EF4-FFF2-40B4-BE49-F238E27FC236}">
                <a16:creationId xmlns:a16="http://schemas.microsoft.com/office/drawing/2014/main" id="{3159AD9A-156B-714B-B072-355124FEF678}"/>
              </a:ext>
            </a:extLst>
          </p:cNvPr>
          <p:cNvSpPr/>
          <p:nvPr/>
        </p:nvSpPr>
        <p:spPr>
          <a:xfrm>
            <a:off x="6096000" y="1047303"/>
            <a:ext cx="5897527" cy="4834238"/>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en" altLang="ja-JP" sz="1600" b="1" dirty="0">
                <a:solidFill>
                  <a:srgbClr val="D7225F"/>
                </a:solidFill>
                <a:latin typeface="Ricty" panose="020B0509020203020207" pitchFamily="49" charset="-128"/>
                <a:ea typeface="Ricty" panose="020B0509020203020207" pitchFamily="49" charset="-128"/>
                <a:cs typeface="Ricty" panose="020B0509020203020207" pitchFamily="49" charset="-128"/>
              </a:rPr>
              <a:t>def function1(var1, var2, var3):</a:t>
            </a:r>
            <a:br>
              <a:rPr lang="en" altLang="ja-JP" sz="1600" b="1" dirty="0">
                <a:solidFill>
                  <a:srgbClr val="D7225F"/>
                </a:solidFill>
                <a:latin typeface="Ricty" panose="020B0509020203020207" pitchFamily="49" charset="-128"/>
                <a:ea typeface="Ricty" panose="020B0509020203020207" pitchFamily="49" charset="-128"/>
                <a:cs typeface="Ricty" panose="020B0509020203020207" pitchFamily="49" charset="-128"/>
              </a:rPr>
            </a:br>
            <a:r>
              <a:rPr lang="en" altLang="ja-JP" sz="1600" b="1" dirty="0">
                <a:solidFill>
                  <a:srgbClr val="D7225F"/>
                </a:solidFill>
                <a:latin typeface="Ricty" panose="020B0509020203020207" pitchFamily="49" charset="-128"/>
                <a:ea typeface="Ricty" panose="020B0509020203020207" pitchFamily="49" charset="-128"/>
                <a:cs typeface="Ricty" panose="020B0509020203020207" pitchFamily="49" charset="-128"/>
              </a:rPr>
              <a:t>	if var1[var2] &lt; var1[var3]: </a:t>
            </a:r>
          </a:p>
          <a:p>
            <a:r>
              <a:rPr lang="en" altLang="ja-JP" sz="1600" b="1" dirty="0">
                <a:solidFill>
                  <a:srgbClr val="D7225F"/>
                </a:solidFill>
                <a:latin typeface="Ricty" panose="020B0509020203020207" pitchFamily="49" charset="-128"/>
                <a:ea typeface="Ricty" panose="020B0509020203020207" pitchFamily="49" charset="-128"/>
                <a:cs typeface="Ricty" panose="020B0509020203020207" pitchFamily="49" charset="-128"/>
              </a:rPr>
              <a:t>		var2[var3], var1[var2] = var1[var2], var1[var3])</a:t>
            </a:r>
          </a:p>
          <a:p>
            <a:r>
              <a:rPr lang="en" altLang="ja-JP" sz="1600" b="1" dirty="0">
                <a:solidFill>
                  <a:srgbClr val="D7225F"/>
                </a:solidFill>
                <a:latin typeface="Ricty" panose="020B0509020203020207" pitchFamily="49" charset="-128"/>
                <a:ea typeface="Ricty" panose="020B0509020203020207" pitchFamily="49" charset="-128"/>
                <a:cs typeface="Ricty" panose="020B0509020203020207" pitchFamily="49" charset="-128"/>
              </a:rPr>
              <a:t>	return var1</a:t>
            </a:r>
          </a:p>
          <a:p>
            <a:endPar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r>
              <a:rPr lang="en" altLang="ja-JP" sz="1600" b="1" dirty="0">
                <a:solidFill>
                  <a:srgbClr val="AFAF87"/>
                </a:solidFill>
                <a:latin typeface="Ricty" panose="020B0509020203020207" pitchFamily="49" charset="-128"/>
                <a:ea typeface="Ricty" panose="020B0509020203020207" pitchFamily="49" charset="-128"/>
                <a:cs typeface="Ricty" panose="020B0509020203020207" pitchFamily="49" charset="-128"/>
              </a:rPr>
              <a:t># Exchange Sort</a:t>
            </a:r>
            <a:b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br>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A = [3, 5, 1, 9, 7, 8, 5]</a:t>
            </a:r>
          </a:p>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n = len(A)</a:t>
            </a:r>
            <a:b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br>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for i in range(n): </a:t>
            </a:r>
            <a:endParaRPr lang="en" altLang="ja-JP" sz="1400" b="1"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for j in range(i+1, n):</a:t>
            </a:r>
          </a:p>
          <a:p>
            <a:r>
              <a:rPr lang="en" altLang="ja-JP" sz="1600" b="1" dirty="0">
                <a:solidFill>
                  <a:srgbClr val="D7225F"/>
                </a:solidFill>
                <a:latin typeface="Ricty" panose="020B0509020203020207" pitchFamily="49" charset="-128"/>
                <a:ea typeface="Ricty" panose="020B0509020203020207" pitchFamily="49" charset="-128"/>
                <a:cs typeface="Ricty" panose="020B0509020203020207" pitchFamily="49" charset="-128"/>
              </a:rPr>
              <a:t>		A = function1(A, j, i)</a:t>
            </a:r>
          </a:p>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print(A) </a:t>
            </a:r>
          </a:p>
          <a:p>
            <a:r>
              <a:rPr lang="en" altLang="ja-JP" sz="1600" b="1" dirty="0">
                <a:solidFill>
                  <a:srgbClr val="AFAF87"/>
                </a:solidFill>
                <a:latin typeface="Ricty" panose="020B0509020203020207" pitchFamily="49" charset="-128"/>
                <a:ea typeface="Ricty" panose="020B0509020203020207" pitchFamily="49" charset="-128"/>
                <a:cs typeface="Ricty" panose="020B0509020203020207" pitchFamily="49" charset="-128"/>
              </a:rPr>
              <a:t># Bubble Sort </a:t>
            </a:r>
            <a:endParaRPr lang="en" altLang="ja-JP" sz="1400" b="1" dirty="0">
              <a:solidFill>
                <a:srgbClr val="AFAF87"/>
              </a:solidFill>
              <a:latin typeface="Ricty" panose="020B0509020203020207" pitchFamily="49" charset="-128"/>
              <a:ea typeface="Ricty" panose="020B0509020203020207" pitchFamily="49" charset="-128"/>
              <a:cs typeface="Ricty" panose="020B0509020203020207" pitchFamily="49" charset="-128"/>
            </a:endParaRPr>
          </a:p>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A = [3, 5, 1, 9, 7, 8, 5]</a:t>
            </a:r>
          </a:p>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n = len(A)</a:t>
            </a:r>
            <a:b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br>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for i in range(n-1): </a:t>
            </a:r>
            <a:endParaRPr lang="en" altLang="ja-JP" sz="1400" b="1"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for j in range(n-1):</a:t>
            </a:r>
          </a:p>
          <a:p>
            <a:r>
              <a:rPr lang="en" altLang="ja-JP" sz="1600" b="1" dirty="0">
                <a:solidFill>
                  <a:srgbClr val="D7225F"/>
                </a:solidFill>
                <a:latin typeface="Ricty" panose="020B0509020203020207" pitchFamily="49" charset="-128"/>
                <a:ea typeface="Ricty" panose="020B0509020203020207" pitchFamily="49" charset="-128"/>
                <a:cs typeface="Ricty" panose="020B0509020203020207" pitchFamily="49" charset="-128"/>
              </a:rPr>
              <a:t>		A = function1(A, j+1, j)</a:t>
            </a:r>
          </a:p>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print(A)</a:t>
            </a:r>
            <a:endParaRPr lang="en"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cxnSp>
        <p:nvCxnSpPr>
          <p:cNvPr id="15" name="直線コネクタ 14">
            <a:extLst>
              <a:ext uri="{FF2B5EF4-FFF2-40B4-BE49-F238E27FC236}">
                <a16:creationId xmlns:a16="http://schemas.microsoft.com/office/drawing/2014/main" id="{0EE72A87-FEBC-0D4C-ABD3-3390895C6FC0}"/>
              </a:ext>
            </a:extLst>
          </p:cNvPr>
          <p:cNvCxnSpPr>
            <a:cxnSpLocks/>
          </p:cNvCxnSpPr>
          <p:nvPr/>
        </p:nvCxnSpPr>
        <p:spPr>
          <a:xfrm>
            <a:off x="6096000" y="2257316"/>
            <a:ext cx="5897527" cy="0"/>
          </a:xfrm>
          <a:prstGeom prst="line">
            <a:avLst/>
          </a:prstGeom>
          <a:ln w="38100">
            <a:solidFill>
              <a:srgbClr val="D0D0D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46200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正方形/長方形 11">
            <a:extLst>
              <a:ext uri="{FF2B5EF4-FFF2-40B4-BE49-F238E27FC236}">
                <a16:creationId xmlns:a16="http://schemas.microsoft.com/office/drawing/2014/main" id="{71D644A3-6937-E94D-9C9C-47F5559A3621}"/>
              </a:ext>
            </a:extLst>
          </p:cNvPr>
          <p:cNvSpPr/>
          <p:nvPr/>
        </p:nvSpPr>
        <p:spPr>
          <a:xfrm>
            <a:off x="0" y="3920201"/>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1" name="タイトル 1">
            <a:extLst>
              <a:ext uri="{FF2B5EF4-FFF2-40B4-BE49-F238E27FC236}">
                <a16:creationId xmlns:a16="http://schemas.microsoft.com/office/drawing/2014/main" id="{333ADEAD-D1EA-BB42-8D90-DEAA7B8A76BD}"/>
              </a:ext>
            </a:extLst>
          </p:cNvPr>
          <p:cNvSpPr txBox="1">
            <a:spLocks/>
          </p:cNvSpPr>
          <p:nvPr/>
        </p:nvSpPr>
        <p:spPr>
          <a:xfrm>
            <a:off x="2008087" y="867909"/>
            <a:ext cx="10183912" cy="2161459"/>
          </a:xfrm>
          <a:prstGeom prst="rect">
            <a:avLst/>
          </a:prstGeom>
        </p:spPr>
        <p:txBody>
          <a:bodyPr wrap="none" lIns="108000"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lvl="1">
              <a:lnSpc>
                <a:spcPct val="150000"/>
              </a:lnSpc>
            </a:pPr>
            <a:r>
              <a:rPr lang="en-US" altLang="ja-JP" sz="28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k=6</a:t>
            </a: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以上</a:t>
            </a:r>
            <a:endParaRPr lang="en-US" altLang="ja-JP" sz="28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20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関数化されなかった</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5" name="正方形/長方形 4">
            <a:extLst>
              <a:ext uri="{FF2B5EF4-FFF2-40B4-BE49-F238E27FC236}">
                <a16:creationId xmlns:a16="http://schemas.microsoft.com/office/drawing/2014/main" id="{958878C6-F9E1-DB4E-A879-EE96F6A123D0}"/>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8" name="正方形/長方形 7">
            <a:extLst>
              <a:ext uri="{FF2B5EF4-FFF2-40B4-BE49-F238E27FC236}">
                <a16:creationId xmlns:a16="http://schemas.microsoft.com/office/drawing/2014/main" id="{68A9AC79-06A5-5D43-8A41-7EFD80D70F5C}"/>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1</a:t>
            </a: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2</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3</a:t>
            </a: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9" name="テキスト ボックス 34">
            <a:extLst>
              <a:ext uri="{FF2B5EF4-FFF2-40B4-BE49-F238E27FC236}">
                <a16:creationId xmlns:a16="http://schemas.microsoft.com/office/drawing/2014/main" id="{B951CED0-A236-8A4B-A61D-CF292E918940}"/>
              </a:ext>
            </a:extLst>
          </p:cNvPr>
          <p:cNvSpPr txBox="1"/>
          <p:nvPr/>
        </p:nvSpPr>
        <p:spPr>
          <a:xfrm>
            <a:off x="0" y="2568468"/>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1A03089A-CD46-7E43-A4AB-A13582005F21}"/>
              </a:ext>
            </a:extLst>
          </p:cNvPr>
          <p:cNvSpPr>
            <a:spLocks noGrp="1"/>
          </p:cNvSpPr>
          <p:nvPr>
            <p:ph type="sldNum" sz="quarter" idx="4"/>
          </p:nvPr>
        </p:nvSpPr>
        <p:spPr/>
        <p:txBody>
          <a:bodyPr/>
          <a:lstStyle/>
          <a:p>
            <a:r>
              <a:rPr lang="en-US" dirty="0"/>
              <a:t>p.</a:t>
            </a:r>
            <a:fld id="{F8E28480-1C08-4458-AD97-0283E6FFD09D}" type="slidenum">
              <a:rPr lang="en-US" smtClean="0"/>
              <a:pPr/>
              <a:t>48</a:t>
            </a:fld>
            <a:endParaRPr lang="en-US" dirty="0"/>
          </a:p>
        </p:txBody>
      </p:sp>
      <p:sp>
        <p:nvSpPr>
          <p:cNvPr id="10" name="テキスト ボックス 9">
            <a:extLst>
              <a:ext uri="{FF2B5EF4-FFF2-40B4-BE49-F238E27FC236}">
                <a16:creationId xmlns:a16="http://schemas.microsoft.com/office/drawing/2014/main" id="{E6D90BA1-A100-E741-8E78-C8F46BA93885}"/>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実験３</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自動関数生成機能の有効性</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類似</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結果</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a:t>
            </a:r>
          </a:p>
        </p:txBody>
      </p:sp>
      <p:sp>
        <p:nvSpPr>
          <p:cNvPr id="13" name="正方形/長方形 12">
            <a:extLst>
              <a:ext uri="{FF2B5EF4-FFF2-40B4-BE49-F238E27FC236}">
                <a16:creationId xmlns:a16="http://schemas.microsoft.com/office/drawing/2014/main" id="{3159AD9A-156B-714B-B072-355124FEF678}"/>
              </a:ext>
            </a:extLst>
          </p:cNvPr>
          <p:cNvSpPr/>
          <p:nvPr/>
        </p:nvSpPr>
        <p:spPr>
          <a:xfrm>
            <a:off x="6096000" y="1047303"/>
            <a:ext cx="5897527" cy="4834238"/>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en" altLang="ja-JP" sz="1600" b="1" dirty="0">
                <a:solidFill>
                  <a:srgbClr val="AFAF87"/>
                </a:solidFill>
                <a:latin typeface="Ricty" panose="020B0509020203020207" pitchFamily="49" charset="-128"/>
                <a:ea typeface="Ricty" panose="020B0509020203020207" pitchFamily="49" charset="-128"/>
                <a:cs typeface="Ricty" panose="020B0509020203020207" pitchFamily="49" charset="-128"/>
              </a:rPr>
              <a:t># Exchange Sort</a:t>
            </a:r>
            <a:br>
              <a:rPr lang="en" altLang="ja-JP" sz="1600" dirty="0">
                <a:latin typeface="Ricty" panose="020B0509020203020207" pitchFamily="49" charset="-128"/>
                <a:ea typeface="Ricty" panose="020B0509020203020207" pitchFamily="49" charset="-128"/>
                <a:cs typeface="Ricty" panose="020B0509020203020207" pitchFamily="49" charset="-128"/>
              </a:rPr>
            </a:br>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A = [3, 5, 1, 9, 7, 8, 5]</a:t>
            </a:r>
          </a:p>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n = len(A)</a:t>
            </a:r>
            <a:b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br>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for i in range(n): </a:t>
            </a:r>
            <a:endParaRPr lang="en" altLang="ja-JP" sz="1400" b="1"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for j in range(i+1, n):</a:t>
            </a:r>
          </a:p>
          <a:p>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if A[j] &lt; A[i]: </a:t>
            </a:r>
            <a:endParaRPr lang="en" altLang="ja-JP" sz="1400" b="1"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A[i], A[j] = A[j], A[i]</a:t>
            </a:r>
          </a:p>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print(A) </a:t>
            </a:r>
            <a:endParaRPr lang="en"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endParaRPr lang="en" altLang="ja-JP" sz="1600" dirty="0">
              <a:latin typeface="Ricty" panose="020B0509020203020207" pitchFamily="49" charset="-128"/>
              <a:ea typeface="Ricty" panose="020B0509020203020207" pitchFamily="49" charset="-128"/>
              <a:cs typeface="Ricty" panose="020B0509020203020207" pitchFamily="49" charset="-128"/>
            </a:endParaRPr>
          </a:p>
          <a:p>
            <a:r>
              <a:rPr lang="en" altLang="ja-JP" sz="1600" b="1" dirty="0">
                <a:solidFill>
                  <a:srgbClr val="AFAF87"/>
                </a:solidFill>
                <a:latin typeface="Ricty" panose="020B0509020203020207" pitchFamily="49" charset="-128"/>
                <a:ea typeface="Ricty" panose="020B0509020203020207" pitchFamily="49" charset="-128"/>
                <a:cs typeface="Ricty" panose="020B0509020203020207" pitchFamily="49" charset="-128"/>
              </a:rPr>
              <a:t># Bubble Sort </a:t>
            </a:r>
            <a:endParaRPr lang="en" altLang="ja-JP" sz="1400" b="1" dirty="0">
              <a:solidFill>
                <a:srgbClr val="AFAF87"/>
              </a:solidFill>
              <a:latin typeface="Ricty" panose="020B0509020203020207" pitchFamily="49" charset="-128"/>
              <a:ea typeface="Ricty" panose="020B0509020203020207" pitchFamily="49" charset="-128"/>
              <a:cs typeface="Ricty" panose="020B0509020203020207" pitchFamily="49" charset="-128"/>
            </a:endParaRPr>
          </a:p>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A = [3, 5, 1, 9, 7, 8, 5]</a:t>
            </a:r>
          </a:p>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n = len(A)</a:t>
            </a:r>
            <a:b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br>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for i in range(n-1): </a:t>
            </a:r>
            <a:endParaRPr lang="en" altLang="ja-JP" sz="1400" b="1"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for j in range(n-1):</a:t>
            </a:r>
          </a:p>
          <a:p>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if A[j+1] &lt; A[j]: </a:t>
            </a:r>
            <a:endParaRPr lang="en" altLang="ja-JP" sz="1400" b="1"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r>
              <a:rPr lang="en" altLang="ja-JP" sz="1600" b="1" dirty="0">
                <a:solidFill>
                  <a:srgbClr val="88F906"/>
                </a:solidFill>
                <a:latin typeface="Ricty" panose="020B0509020203020207" pitchFamily="49" charset="-128"/>
                <a:ea typeface="Ricty" panose="020B0509020203020207" pitchFamily="49" charset="-128"/>
                <a:cs typeface="Ricty" panose="020B0509020203020207" pitchFamily="49" charset="-128"/>
              </a:rPr>
              <a:t>			A[j], A[j+1] = A[j+1], A[j]</a:t>
            </a:r>
          </a:p>
          <a:p>
            <a:r>
              <a:rPr lang="en"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print(A) </a:t>
            </a:r>
            <a:endParaRPr lang="en"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Tree>
    <p:extLst>
      <p:ext uri="{BB962C8B-B14F-4D97-AF65-F5344CB8AC3E}">
        <p14:creationId xmlns:p14="http://schemas.microsoft.com/office/powerpoint/2010/main" val="31687888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58878C6-F9E1-DB4E-A879-EE96F6A123D0}"/>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7" name="正方形/長方形 6">
            <a:extLst>
              <a:ext uri="{FF2B5EF4-FFF2-40B4-BE49-F238E27FC236}">
                <a16:creationId xmlns:a16="http://schemas.microsoft.com/office/drawing/2014/main" id="{EF24F9BE-7F3C-6E4F-83C4-5014BFCC3C64}"/>
              </a:ext>
            </a:extLst>
          </p:cNvPr>
          <p:cNvSpPr/>
          <p:nvPr/>
        </p:nvSpPr>
        <p:spPr>
          <a:xfrm>
            <a:off x="0" y="3920201"/>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8" name="正方形/長方形 7">
            <a:extLst>
              <a:ext uri="{FF2B5EF4-FFF2-40B4-BE49-F238E27FC236}">
                <a16:creationId xmlns:a16="http://schemas.microsoft.com/office/drawing/2014/main" id="{68A9AC79-06A5-5D43-8A41-7EFD80D70F5C}"/>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1</a:t>
            </a: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2</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3</a:t>
            </a: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9" name="テキスト ボックス 34">
            <a:extLst>
              <a:ext uri="{FF2B5EF4-FFF2-40B4-BE49-F238E27FC236}">
                <a16:creationId xmlns:a16="http://schemas.microsoft.com/office/drawing/2014/main" id="{B951CED0-A236-8A4B-A61D-CF292E918940}"/>
              </a:ext>
            </a:extLst>
          </p:cNvPr>
          <p:cNvSpPr txBox="1"/>
          <p:nvPr/>
        </p:nvSpPr>
        <p:spPr>
          <a:xfrm>
            <a:off x="0" y="2568468"/>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BC994610-B515-3449-9B36-66B5EFA5D1C1}"/>
              </a:ext>
            </a:extLst>
          </p:cNvPr>
          <p:cNvSpPr>
            <a:spLocks noGrp="1"/>
          </p:cNvSpPr>
          <p:nvPr>
            <p:ph type="sldNum" sz="quarter" idx="4"/>
          </p:nvPr>
        </p:nvSpPr>
        <p:spPr/>
        <p:txBody>
          <a:bodyPr/>
          <a:lstStyle/>
          <a:p>
            <a:r>
              <a:rPr lang="en-US" dirty="0"/>
              <a:t>p.</a:t>
            </a:r>
            <a:fld id="{F8E28480-1C08-4458-AD97-0283E6FFD09D}" type="slidenum">
              <a:rPr lang="en-US" smtClean="0"/>
              <a:pPr/>
              <a:t>49</a:t>
            </a:fld>
            <a:endParaRPr lang="en-US" dirty="0"/>
          </a:p>
        </p:txBody>
      </p:sp>
      <p:sp>
        <p:nvSpPr>
          <p:cNvPr id="10" name="テキスト ボックス 9">
            <a:extLst>
              <a:ext uri="{FF2B5EF4-FFF2-40B4-BE49-F238E27FC236}">
                <a16:creationId xmlns:a16="http://schemas.microsoft.com/office/drawing/2014/main" id="{312BB494-B52A-9C4B-8B30-CB1046A6B2B4}"/>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実験３</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自動関数生成機能の有効性</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類似</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考察</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a:t>
            </a:r>
          </a:p>
        </p:txBody>
      </p:sp>
      <p:sp>
        <p:nvSpPr>
          <p:cNvPr id="11" name="タイトル 1">
            <a:extLst>
              <a:ext uri="{FF2B5EF4-FFF2-40B4-BE49-F238E27FC236}">
                <a16:creationId xmlns:a16="http://schemas.microsoft.com/office/drawing/2014/main" id="{7ADEB68B-FA53-3349-B6FA-F7AE1C728BA2}"/>
              </a:ext>
            </a:extLst>
          </p:cNvPr>
          <p:cNvSpPr txBox="1">
            <a:spLocks/>
          </p:cNvSpPr>
          <p:nvPr/>
        </p:nvSpPr>
        <p:spPr>
          <a:xfrm>
            <a:off x="2008087" y="867909"/>
            <a:ext cx="10183912" cy="2161459"/>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lvl="1">
              <a:lnSpc>
                <a:spcPct val="150000"/>
              </a:lnSpc>
            </a:pP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考察</a:t>
            </a:r>
            <a:endParaRPr lang="en-US" altLang="ja-JP" sz="28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endParaRPr>
          </a:p>
          <a:p>
            <a:pPr marL="1257300" lvl="2" indent="-342900">
              <a:lnSpc>
                <a:spcPct val="150000"/>
              </a:lnSpc>
              <a:buFontTx/>
              <a:buChar char="-"/>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本ソースコードにおいて， </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k=5</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のときは機能のまとまりを関数に置き換えることに成功した</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marL="1257300" lvl="2" indent="-342900">
              <a:lnSpc>
                <a:spcPct val="150000"/>
              </a:lnSpc>
              <a:buFontTx/>
              <a:buChar char="-"/>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行数の総量は増加してしまったが，実行部のコード量は減少している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20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-&gt;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長いソースコードに対しては恩恵が得られる可能性がある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marL="1257300" lvl="2" indent="-342900">
              <a:lnSpc>
                <a:spcPct val="150000"/>
              </a:lnSpc>
              <a:buFontTx/>
              <a:buChar char="-"/>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本ソースコードにおいて，</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k</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が</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6</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以上のときは</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関数化されなかった</a:t>
            </a:r>
            <a:endParaRPr lang="en-US" altLang="ja-JP" sz="2000" b="1" dirty="0">
              <a:solidFill>
                <a:srgbClr val="D7225F"/>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for</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文に含まれる</a:t>
            </a:r>
            <a:r>
              <a:rPr lang="en-US" altLang="ja-JP" sz="2000" b="1" dirty="0">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range</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関数の引数の数</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が違うことが</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要因</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である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20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-&gt;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引数の数に応じてデフォルト引数を加えることで解決できる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p:txBody>
      </p:sp>
    </p:spTree>
    <p:extLst>
      <p:ext uri="{BB962C8B-B14F-4D97-AF65-F5344CB8AC3E}">
        <p14:creationId xmlns:p14="http://schemas.microsoft.com/office/powerpoint/2010/main" val="758501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B74542B9-86A5-BD46-805C-8CEE72AB7638}"/>
              </a:ext>
            </a:extLst>
          </p:cNvPr>
          <p:cNvSpPr/>
          <p:nvPr/>
        </p:nvSpPr>
        <p:spPr>
          <a:xfrm>
            <a:off x="0" y="1948639"/>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D0D0D0"/>
              </a:solidFill>
              <a:effectLst/>
              <a:uLnTx/>
              <a:uFillTx/>
              <a:latin typeface="Yu Gothic Medium"/>
              <a:ea typeface="+mn-ea"/>
              <a:cs typeface="+mn-cs"/>
            </a:endParaRPr>
          </a:p>
        </p:txBody>
      </p:sp>
      <p:sp>
        <p:nvSpPr>
          <p:cNvPr id="5" name="正方形/長方形 4">
            <a:extLst>
              <a:ext uri="{FF2B5EF4-FFF2-40B4-BE49-F238E27FC236}">
                <a16:creationId xmlns:a16="http://schemas.microsoft.com/office/drawing/2014/main" id="{1795530E-F222-EF4E-AE4C-9E91EC6A6F4C}"/>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D0D0D0"/>
              </a:solidFill>
              <a:effectLst/>
              <a:uLnTx/>
              <a:uFillTx/>
              <a:latin typeface="Yu Gothic Medium"/>
              <a:ea typeface="+mn-ea"/>
              <a:cs typeface="+mn-cs"/>
            </a:endParaRPr>
          </a:p>
        </p:txBody>
      </p:sp>
      <p:sp>
        <p:nvSpPr>
          <p:cNvPr id="6" name="テキスト ボックス 5">
            <a:extLst>
              <a:ext uri="{FF2B5EF4-FFF2-40B4-BE49-F238E27FC236}">
                <a16:creationId xmlns:a16="http://schemas.microsoft.com/office/drawing/2014/main" id="{47E635BB-6227-274C-B8D4-0F452D1E2C2B}"/>
              </a:ext>
            </a:extLst>
          </p:cNvPr>
          <p:cNvSpPr txBox="1"/>
          <p:nvPr/>
        </p:nvSpPr>
        <p:spPr>
          <a:xfrm>
            <a:off x="2008091" y="50954"/>
            <a:ext cx="10183909" cy="584775"/>
          </a:xfrm>
          <a:prstGeom prst="rect">
            <a:avLst/>
          </a:prstGeom>
          <a:noFill/>
        </p:spPr>
        <p:txBody>
          <a:bodyPr wrap="square" rtlCol="0" anchor="ctr">
            <a:spAutoFit/>
          </a:bodyPr>
          <a:lstStyle/>
          <a:p>
            <a:pPr marL="457200" marR="0" lvl="1" indent="0" algn="l" defTabSz="457200" rtl="0" eaLnBrk="1" fontAlgn="auto" latinLnBrk="0" hangingPunct="1">
              <a:lnSpc>
                <a:spcPct val="100000"/>
              </a:lnSpc>
              <a:spcBef>
                <a:spcPts val="0"/>
              </a:spcBef>
              <a:spcAft>
                <a:spcPts val="0"/>
              </a:spcAft>
              <a:buClrTx/>
              <a:buSzTx/>
              <a:buFontTx/>
              <a:buNone/>
              <a:tabLst/>
              <a:defRPr/>
            </a:pPr>
            <a:r>
              <a:rPr kumimoji="1" lang="ja-JP" altLang="en-US" sz="3200" i="0" u="none" strike="noStrike" kern="1200" cap="none" spc="0" normalizeH="0" baseline="0" noProof="0">
                <a:ln>
                  <a:noFill/>
                </a:ln>
                <a:solidFill>
                  <a:schemeClr val="bg1"/>
                </a:solidFill>
                <a:effectLst/>
                <a:uLnTx/>
                <a:uFillTx/>
                <a:latin typeface="Ricty" panose="020B0509020203020207" pitchFamily="49" charset="-128"/>
                <a:ea typeface="Ricty" panose="020B0509020203020207" pitchFamily="49" charset="-128"/>
                <a:cs typeface="Ricty" panose="020B0509020203020207" pitchFamily="49" charset="-128"/>
              </a:rPr>
              <a:t>研究背景</a:t>
            </a:r>
            <a:r>
              <a:rPr kumimoji="1" lang="en-US" altLang="ja-JP" sz="3200" i="0" u="none" strike="noStrike" kern="1200" cap="none" spc="0" normalizeH="0" baseline="0" noProof="0" dirty="0">
                <a:ln>
                  <a:noFill/>
                </a:ln>
                <a:solidFill>
                  <a:schemeClr val="bg1"/>
                </a:solidFill>
                <a:effectLst/>
                <a:uLnTx/>
                <a:uFillTx/>
                <a:latin typeface="Ricty" panose="020B0509020203020207" pitchFamily="49" charset="-128"/>
                <a:ea typeface="Ricty" panose="020B0509020203020207" pitchFamily="49" charset="-128"/>
                <a:cs typeface="Ricty" panose="020B0509020203020207" pitchFamily="49" charset="-128"/>
              </a:rPr>
              <a:t> :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保守作業の抱える問題</a:t>
            </a:r>
            <a:endParaRPr kumimoji="1" lang="en-US" altLang="ja-JP" sz="3200" i="0" u="none" strike="noStrike" kern="1200" cap="none" spc="0" normalizeH="0" baseline="0" noProof="0" dirty="0">
              <a:ln>
                <a:noFill/>
              </a:ln>
              <a:solidFill>
                <a:schemeClr val="bg1"/>
              </a:solidFill>
              <a:effectLst/>
              <a:uLnTx/>
              <a:uFillTx/>
              <a:latin typeface="Ricty" panose="020B0509020203020207" pitchFamily="49" charset="-128"/>
              <a:ea typeface="Ricty" panose="020B0509020203020207" pitchFamily="49" charset="-128"/>
              <a:cs typeface="Ricty" panose="020B0509020203020207" pitchFamily="49" charset="-128"/>
            </a:endParaRPr>
          </a:p>
        </p:txBody>
      </p:sp>
      <p:sp>
        <p:nvSpPr>
          <p:cNvPr id="7" name="正方形/長方形 6">
            <a:extLst>
              <a:ext uri="{FF2B5EF4-FFF2-40B4-BE49-F238E27FC236}">
                <a16:creationId xmlns:a16="http://schemas.microsoft.com/office/drawing/2014/main" id="{8956AF88-E2D1-6B44-9B30-1D23AEE481CA}"/>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sz="1800" b="0" i="0" u="none" strike="noStrike" kern="1200" cap="none" spc="0" normalizeH="0" baseline="0" noProof="0" dirty="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研究背景</a:t>
            </a:r>
            <a:endPar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研究目的</a:t>
            </a:r>
            <a:endPar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実験</a:t>
            </a:r>
            <a:endPar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p:txBody>
      </p:sp>
      <p:sp>
        <p:nvSpPr>
          <p:cNvPr id="13" name="テキスト ボックス 34">
            <a:extLst>
              <a:ext uri="{FF2B5EF4-FFF2-40B4-BE49-F238E27FC236}">
                <a16:creationId xmlns:a16="http://schemas.microsoft.com/office/drawing/2014/main" id="{47255D28-2D77-6E46-B806-BE153AB906A3}"/>
              </a:ext>
            </a:extLst>
          </p:cNvPr>
          <p:cNvSpPr txBox="1"/>
          <p:nvPr/>
        </p:nvSpPr>
        <p:spPr>
          <a:xfrm>
            <a:off x="0" y="1462615"/>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rPr>
              <a:t>▶︎</a:t>
            </a:r>
            <a:endParaRPr kumimoji="0" lang="ja-JP" altLang="en-US" sz="1800" b="0" i="0" u="none" strike="noStrike" kern="1200" cap="none" spc="0" normalizeH="0" baseline="0" noProof="0">
              <a:ln>
                <a:noFill/>
              </a:ln>
              <a:solidFill>
                <a:srgbClr val="88F906"/>
              </a:solidFill>
              <a:effectLst/>
              <a:uLnTx/>
              <a:uFillTx/>
              <a:latin typeface="Yu Gothic Medium"/>
              <a:ea typeface="+mn-ea"/>
              <a:cs typeface="+mn-cs"/>
            </a:endParaRPr>
          </a:p>
        </p:txBody>
      </p:sp>
      <p:sp>
        <p:nvSpPr>
          <p:cNvPr id="2" name="スライド番号プレースホルダー 1">
            <a:extLst>
              <a:ext uri="{FF2B5EF4-FFF2-40B4-BE49-F238E27FC236}">
                <a16:creationId xmlns:a16="http://schemas.microsoft.com/office/drawing/2014/main" id="{DD8A7BC3-1CDC-6F43-8559-9BE6435A34F9}"/>
              </a:ext>
            </a:extLst>
          </p:cNvPr>
          <p:cNvSpPr>
            <a:spLocks noGrp="1"/>
          </p:cNvSpPr>
          <p:nvPr>
            <p:ph type="sldNum" sz="quarter" idx="4"/>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p.</a:t>
            </a:r>
            <a:fld id="{F8E28480-1C08-4458-AD97-0283E6FFD09D}" type="slidenum">
              <a:rPr kumimoji="0" lang="en-US" sz="1800" b="1" i="0" u="none" strike="noStrike" kern="1200" cap="none" spc="0" normalizeH="0" baseline="0" noProof="0" smtClean="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pPr marL="0" marR="0" lvl="0" indent="0" algn="ctr" defTabSz="457200" rtl="0" eaLnBrk="1" fontAlgn="auto" latinLnBrk="0" hangingPunct="1">
                <a:lnSpc>
                  <a:spcPct val="100000"/>
                </a:lnSpc>
                <a:spcBef>
                  <a:spcPts val="0"/>
                </a:spcBef>
                <a:spcAft>
                  <a:spcPts val="0"/>
                </a:spcAft>
                <a:buClrTx/>
                <a:buSzTx/>
                <a:buFontTx/>
                <a:buNone/>
                <a:tabLst/>
                <a:defRPr/>
              </a:pPr>
              <a:t>5</a:t>
            </a:fld>
            <a:endParaRPr kumimoji="0" lang="en-US" sz="1800" b="1"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p:txBody>
      </p:sp>
      <p:sp>
        <p:nvSpPr>
          <p:cNvPr id="14" name="タイトル 1">
            <a:extLst>
              <a:ext uri="{FF2B5EF4-FFF2-40B4-BE49-F238E27FC236}">
                <a16:creationId xmlns:a16="http://schemas.microsoft.com/office/drawing/2014/main" id="{BCB2737B-6306-C145-BCEE-AE77EBB583FC}"/>
              </a:ext>
            </a:extLst>
          </p:cNvPr>
          <p:cNvSpPr txBox="1">
            <a:spLocks/>
          </p:cNvSpPr>
          <p:nvPr/>
        </p:nvSpPr>
        <p:spPr>
          <a:xfrm>
            <a:off x="2026012" y="867909"/>
            <a:ext cx="10183912" cy="2161459"/>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marL="457200" marR="0" lvl="1" indent="0" algn="l" defTabSz="457200" rtl="0" eaLnBrk="1" fontAlgn="auto" latinLnBrk="0" hangingPunct="1">
              <a:lnSpc>
                <a:spcPct val="150000"/>
              </a:lnSpc>
              <a:spcBef>
                <a:spcPts val="0"/>
              </a:spcBef>
              <a:spcAft>
                <a:spcPts val="0"/>
              </a:spcAft>
              <a:buClrTx/>
              <a:buSzTx/>
              <a:buFontTx/>
              <a:buNone/>
              <a:tabLst/>
              <a:defRPr/>
            </a:pPr>
            <a:r>
              <a:rPr kumimoji="0" lang="ja-JP" altLang="en-US" sz="2800" b="1" i="0" u="none" strike="noStrike" kern="1200" cap="none" spc="0" normalizeH="0" baseline="0" noProof="0">
                <a:ln>
                  <a:noFill/>
                </a:ln>
                <a:solidFill>
                  <a:schemeClr val="bg1"/>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保守作業の効率化</a:t>
            </a:r>
            <a:endParaRPr kumimoji="0" lang="en-US" altLang="ja-JP" sz="2800" b="1" i="0" u="none" strike="noStrike" kern="1200" cap="none" spc="0" normalizeH="0" baseline="0" noProof="0" dirty="0">
              <a:ln>
                <a:noFill/>
              </a:ln>
              <a:solidFill>
                <a:schemeClr val="bg1"/>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r>
              <a:rPr kumimoji="0" lang="en-US" altLang="ja-JP" sz="20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 </a:t>
            </a:r>
            <a:r>
              <a:rPr kumimoji="0" lang="ja-JP" altLang="en-US" sz="20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ソースコードの理解や，修正を容易にすることが重要</a:t>
            </a:r>
            <a:endParaRPr kumimoji="0" lang="en-US" altLang="ja-JP" sz="20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-&gt;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これらを困難にする要因</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a:t>
            </a:r>
            <a:r>
              <a:rPr lang="ja-JP" altLang="en-US" sz="2000" b="1">
                <a:solidFill>
                  <a:srgbClr val="88F906"/>
                </a:solidFill>
                <a:latin typeface="Ricty" panose="020B0509020203020207" pitchFamily="49" charset="-128"/>
                <a:ea typeface="Ricty" panose="020B0509020203020207" pitchFamily="49" charset="-128"/>
                <a:cs typeface="Ricty" panose="020B0509020203020207" pitchFamily="49" charset="-128"/>
                <a:sym typeface="Georgia"/>
              </a:rPr>
              <a:t>コードクローン</a:t>
            </a:r>
            <a:endParaRPr lang="en-US" altLang="ja-JP" sz="2000" b="1" dirty="0">
              <a:solidFill>
                <a:srgbClr val="88F906"/>
              </a:solidFill>
              <a:latin typeface="Ricty" panose="020B0509020203020207" pitchFamily="49" charset="-128"/>
              <a:ea typeface="Ricty" panose="020B0509020203020207" pitchFamily="49" charset="-128"/>
              <a:cs typeface="Ricty" panose="020B0509020203020207" pitchFamily="49" charset="-128"/>
              <a:sym typeface="Georgia"/>
            </a:endParaRPr>
          </a:p>
          <a:p>
            <a:pPr lvl="3">
              <a:lnSpc>
                <a:spcPct val="150000"/>
              </a:lnSpc>
              <a:defRPr/>
            </a:pPr>
            <a:r>
              <a:rPr kumimoji="0" lang="en-US" altLang="ja-JP" b="0" i="0" u="none" strike="noStrike" kern="1200" cap="none" spc="0" normalizeH="0" baseline="0" noProof="0" dirty="0">
                <a:ln>
                  <a:noFill/>
                </a:ln>
                <a:solidFill>
                  <a:srgbClr val="AFAF87"/>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	</a:t>
            </a:r>
            <a:r>
              <a:rPr kumimoji="0" lang="ja-JP" altLang="en-US" b="0" i="0" u="none" strike="noStrike" kern="1200" cap="none" spc="0" normalizeH="0" baseline="0" noProof="0">
                <a:ln>
                  <a:noFill/>
                </a:ln>
                <a:solidFill>
                  <a:srgbClr val="AFAF87"/>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コードクローン</a:t>
            </a:r>
            <a:r>
              <a:rPr kumimoji="0" lang="en-US" altLang="ja-JP" b="0" i="0" u="none" strike="noStrike" kern="1200" cap="none" spc="0" normalizeH="0" baseline="0" noProof="0" dirty="0">
                <a:ln>
                  <a:noFill/>
                </a:ln>
                <a:solidFill>
                  <a:srgbClr val="AFAF87"/>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 ... </a:t>
            </a:r>
            <a:r>
              <a:rPr lang="ja-JP" altLang="en-US" u="sng">
                <a:solidFill>
                  <a:srgbClr val="AFAF87"/>
                </a:solidFill>
                <a:latin typeface="Ricty" panose="020B0509020203020207" pitchFamily="49" charset="-128"/>
                <a:ea typeface="Ricty" panose="020B0509020203020207" pitchFamily="49" charset="-128"/>
                <a:cs typeface="Ricty" panose="020B0509020203020207" pitchFamily="49" charset="-128"/>
                <a:sym typeface="Georgia"/>
              </a:rPr>
              <a:t>ソースコード中の一部分</a:t>
            </a:r>
            <a:r>
              <a:rPr lang="en-US" altLang="ja-JP" dirty="0">
                <a:solidFill>
                  <a:srgbClr val="AFAF87"/>
                </a:solidFill>
                <a:latin typeface="Ricty" panose="020B0509020203020207" pitchFamily="49" charset="-128"/>
                <a:ea typeface="Ricty" panose="020B0509020203020207" pitchFamily="49" charset="-128"/>
                <a:cs typeface="Ricty" panose="020B0509020203020207" pitchFamily="49" charset="-128"/>
                <a:sym typeface="Georgia"/>
              </a:rPr>
              <a:t>(=</a:t>
            </a:r>
            <a:r>
              <a:rPr lang="ja-JP" altLang="en-US">
                <a:solidFill>
                  <a:srgbClr val="AFAF87"/>
                </a:solidFill>
                <a:latin typeface="Ricty" panose="020B0509020203020207" pitchFamily="49" charset="-128"/>
                <a:ea typeface="Ricty" panose="020B0509020203020207" pitchFamily="49" charset="-128"/>
                <a:cs typeface="Ricty" panose="020B0509020203020207" pitchFamily="49" charset="-128"/>
                <a:sym typeface="Georgia"/>
              </a:rPr>
              <a:t>コード片</a:t>
            </a:r>
            <a:r>
              <a:rPr lang="en-US" altLang="ja-JP" dirty="0">
                <a:solidFill>
                  <a:srgbClr val="AFAF87"/>
                </a:solidFill>
                <a:latin typeface="Ricty" panose="020B0509020203020207" pitchFamily="49" charset="-128"/>
                <a:ea typeface="Ricty" panose="020B0509020203020207" pitchFamily="49" charset="-128"/>
                <a:cs typeface="Ricty" panose="020B0509020203020207" pitchFamily="49" charset="-128"/>
                <a:sym typeface="Georgia"/>
              </a:rPr>
              <a:t>)</a:t>
            </a:r>
            <a:r>
              <a:rPr lang="ja-JP" altLang="en-US">
                <a:solidFill>
                  <a:srgbClr val="AFAF87"/>
                </a:solidFill>
                <a:latin typeface="Ricty" panose="020B0509020203020207" pitchFamily="49" charset="-128"/>
                <a:ea typeface="Ricty" panose="020B0509020203020207" pitchFamily="49" charset="-128"/>
                <a:cs typeface="Ricty" panose="020B0509020203020207" pitchFamily="49" charset="-128"/>
                <a:sym typeface="Georgia"/>
              </a:rPr>
              <a:t>のうち，</a:t>
            </a:r>
            <a:endParaRPr lang="en-US" altLang="ja-JP" dirty="0">
              <a:solidFill>
                <a:srgbClr val="AFAF87"/>
              </a:solidFill>
              <a:latin typeface="Ricty" panose="020B0509020203020207" pitchFamily="49" charset="-128"/>
              <a:ea typeface="Ricty" panose="020B0509020203020207" pitchFamily="49" charset="-128"/>
              <a:cs typeface="Ricty" panose="020B0509020203020207" pitchFamily="49" charset="-128"/>
              <a:sym typeface="Georgia"/>
            </a:endParaRPr>
          </a:p>
          <a:p>
            <a:pPr lvl="3">
              <a:lnSpc>
                <a:spcPct val="150000"/>
              </a:lnSpc>
              <a:defRPr/>
            </a:pPr>
            <a:r>
              <a:rPr lang="en-US" altLang="ja-JP" dirty="0">
                <a:solidFill>
                  <a:srgbClr val="AFAF87"/>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a:solidFill>
                  <a:srgbClr val="AFAF87"/>
                </a:solidFill>
                <a:latin typeface="Ricty" panose="020B0509020203020207" pitchFamily="49" charset="-128"/>
                <a:ea typeface="Ricty" panose="020B0509020203020207" pitchFamily="49" charset="-128"/>
                <a:cs typeface="Ricty" panose="020B0509020203020207" pitchFamily="49" charset="-128"/>
                <a:sym typeface="Georgia"/>
              </a:rPr>
              <a:t>類似または一致するコード片が他に存在するもの</a:t>
            </a:r>
            <a:endParaRPr kumimoji="0" lang="en-US" altLang="ja-JP" b="0" i="0" u="none" strike="noStrike" kern="1200" cap="none" spc="0" normalizeH="0" baseline="0" noProof="0" dirty="0">
              <a:ln>
                <a:noFill/>
              </a:ln>
              <a:solidFill>
                <a:srgbClr val="AFAF87"/>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p:txBody>
      </p:sp>
      <p:grpSp>
        <p:nvGrpSpPr>
          <p:cNvPr id="8" name="グループ化 7">
            <a:extLst>
              <a:ext uri="{FF2B5EF4-FFF2-40B4-BE49-F238E27FC236}">
                <a16:creationId xmlns:a16="http://schemas.microsoft.com/office/drawing/2014/main" id="{DB554E70-2AFA-0942-A6BB-C7BDB67656B0}"/>
              </a:ext>
            </a:extLst>
          </p:cNvPr>
          <p:cNvGrpSpPr/>
          <p:nvPr/>
        </p:nvGrpSpPr>
        <p:grpSpPr>
          <a:xfrm>
            <a:off x="2962531" y="3637874"/>
            <a:ext cx="8310873" cy="1837572"/>
            <a:chOff x="2745727" y="3725294"/>
            <a:chExt cx="8310873" cy="1837572"/>
          </a:xfrm>
        </p:grpSpPr>
        <p:sp>
          <p:nvSpPr>
            <p:cNvPr id="12" name="正方形/長方形 11">
              <a:extLst>
                <a:ext uri="{FF2B5EF4-FFF2-40B4-BE49-F238E27FC236}">
                  <a16:creationId xmlns:a16="http://schemas.microsoft.com/office/drawing/2014/main" id="{AA479FF7-55C1-1744-A4FC-CF1E1782683A}"/>
                </a:ext>
              </a:extLst>
            </p:cNvPr>
            <p:cNvSpPr/>
            <p:nvPr/>
          </p:nvSpPr>
          <p:spPr>
            <a:xfrm>
              <a:off x="2745727" y="3725294"/>
              <a:ext cx="1707183" cy="1837572"/>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 altLang="ja-JP" dirty="0">
                  <a:solidFill>
                    <a:schemeClr val="bg1"/>
                  </a:solidFill>
                  <a:latin typeface="Ricty" panose="020B0509020203020207" pitchFamily="49" charset="-128"/>
                  <a:ea typeface="Ricty" panose="020B0509020203020207" pitchFamily="49" charset="-128"/>
                  <a:cs typeface="Ricty" panose="020B0509020203020207" pitchFamily="49" charset="-128"/>
                </a:rPr>
                <a:t>if a &gt; b:</a:t>
              </a:r>
            </a:p>
            <a:p>
              <a:r>
                <a:rPr kumimoji="1" lang="en" altLang="ja-JP" dirty="0">
                  <a:solidFill>
                    <a:schemeClr val="bg1"/>
                  </a:solidFill>
                  <a:latin typeface="Ricty" panose="020B0509020203020207" pitchFamily="49" charset="-128"/>
                  <a:ea typeface="Ricty" panose="020B0509020203020207" pitchFamily="49" charset="-128"/>
                  <a:cs typeface="Ricty" panose="020B0509020203020207" pitchFamily="49" charset="-128"/>
                </a:rPr>
                <a:t>	b = b+1</a:t>
              </a:r>
            </a:p>
            <a:p>
              <a:r>
                <a:rPr kumimoji="1" lang="en" altLang="ja-JP" dirty="0">
                  <a:solidFill>
                    <a:schemeClr val="bg1"/>
                  </a:solidFill>
                  <a:latin typeface="Ricty" panose="020B0509020203020207" pitchFamily="49" charset="-128"/>
                  <a:ea typeface="Ricty" panose="020B0509020203020207" pitchFamily="49" charset="-128"/>
                  <a:cs typeface="Ricty" panose="020B0509020203020207" pitchFamily="49" charset="-128"/>
                </a:rPr>
                <a:t>	a = 1</a:t>
              </a:r>
            </a:p>
          </p:txBody>
        </p:sp>
        <p:sp>
          <p:nvSpPr>
            <p:cNvPr id="15" name="正方形/長方形 14">
              <a:extLst>
                <a:ext uri="{FF2B5EF4-FFF2-40B4-BE49-F238E27FC236}">
                  <a16:creationId xmlns:a16="http://schemas.microsoft.com/office/drawing/2014/main" id="{8D73F787-B479-CC45-BBD4-0EDD381F4D2D}"/>
                </a:ext>
              </a:extLst>
            </p:cNvPr>
            <p:cNvSpPr/>
            <p:nvPr/>
          </p:nvSpPr>
          <p:spPr>
            <a:xfrm>
              <a:off x="4946957" y="3725294"/>
              <a:ext cx="1707183" cy="1837572"/>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 altLang="ja-JP" dirty="0">
                  <a:solidFill>
                    <a:schemeClr val="bg1"/>
                  </a:solidFill>
                  <a:latin typeface="Ricty" panose="020B0509020203020207" pitchFamily="49" charset="-128"/>
                  <a:ea typeface="Ricty" panose="020B0509020203020207" pitchFamily="49" charset="-128"/>
                  <a:cs typeface="Ricty" panose="020B0509020203020207" pitchFamily="49" charset="-128"/>
                </a:rPr>
                <a:t>if a &gt; b:</a:t>
              </a:r>
            </a:p>
            <a:p>
              <a:r>
                <a:rPr kumimoji="1" lang="en" altLang="ja-JP" dirty="0">
                  <a:solidFill>
                    <a:schemeClr val="bg1"/>
                  </a:solidFill>
                  <a:latin typeface="Ricty" panose="020B0509020203020207" pitchFamily="49" charset="-128"/>
                  <a:ea typeface="Ricty" panose="020B0509020203020207" pitchFamily="49" charset="-128"/>
                  <a:cs typeface="Ricty" panose="020B0509020203020207" pitchFamily="49" charset="-128"/>
                </a:rPr>
                <a:t>	b = b</a:t>
              </a:r>
              <a:r>
                <a:rPr kumimoji="1" lang="en" altLang="ja-JP" dirty="0">
                  <a:solidFill>
                    <a:srgbClr val="D7225F"/>
                  </a:solidFill>
                  <a:highlight>
                    <a:srgbClr val="D7225F"/>
                  </a:highlight>
                  <a:latin typeface="Ricty" panose="020B0509020203020207" pitchFamily="49" charset="-128"/>
                  <a:ea typeface="Ricty" panose="020B0509020203020207" pitchFamily="49" charset="-128"/>
                  <a:cs typeface="Ricty" panose="020B0509020203020207" pitchFamily="49" charset="-128"/>
                </a:rPr>
                <a:t> </a:t>
              </a:r>
              <a:r>
                <a:rPr kumimoji="1" lang="en" altLang="ja-JP" dirty="0">
                  <a:solidFill>
                    <a:schemeClr val="bg1"/>
                  </a:solidFill>
                  <a:latin typeface="Ricty" panose="020B0509020203020207" pitchFamily="49" charset="-128"/>
                  <a:ea typeface="Ricty" panose="020B0509020203020207" pitchFamily="49" charset="-128"/>
                  <a:cs typeface="Ricty" panose="020B0509020203020207" pitchFamily="49" charset="-128"/>
                </a:rPr>
                <a:t>+</a:t>
              </a:r>
              <a:r>
                <a:rPr kumimoji="1" lang="en" altLang="ja-JP" dirty="0">
                  <a:solidFill>
                    <a:srgbClr val="D7225F"/>
                  </a:solidFill>
                  <a:highlight>
                    <a:srgbClr val="D7225F"/>
                  </a:highlight>
                  <a:latin typeface="Ricty" panose="020B0509020203020207" pitchFamily="49" charset="-128"/>
                  <a:ea typeface="Ricty" panose="020B0509020203020207" pitchFamily="49" charset="-128"/>
                  <a:cs typeface="Ricty" panose="020B0509020203020207" pitchFamily="49" charset="-128"/>
                </a:rPr>
                <a:t> </a:t>
              </a:r>
              <a:r>
                <a:rPr kumimoji="1" lang="en" altLang="ja-JP" dirty="0">
                  <a:solidFill>
                    <a:schemeClr val="bg1"/>
                  </a:solidFill>
                  <a:latin typeface="Ricty" panose="020B0509020203020207" pitchFamily="49" charset="-128"/>
                  <a:ea typeface="Ricty" panose="020B0509020203020207" pitchFamily="49" charset="-128"/>
                  <a:cs typeface="Ricty" panose="020B0509020203020207" pitchFamily="49" charset="-128"/>
                </a:rPr>
                <a:t>1</a:t>
              </a:r>
            </a:p>
            <a:p>
              <a:r>
                <a:rPr kumimoji="1" lang="en" altLang="ja-JP" dirty="0">
                  <a:solidFill>
                    <a:schemeClr val="bg1"/>
                  </a:solidFill>
                  <a:latin typeface="Ricty" panose="020B0509020203020207" pitchFamily="49" charset="-128"/>
                  <a:ea typeface="Ricty" panose="020B0509020203020207" pitchFamily="49" charset="-128"/>
                  <a:cs typeface="Ricty" panose="020B0509020203020207" pitchFamily="49" charset="-128"/>
                </a:rPr>
                <a:t>	a = 1</a:t>
              </a:r>
            </a:p>
          </p:txBody>
        </p:sp>
        <p:sp>
          <p:nvSpPr>
            <p:cNvPr id="16" name="正方形/長方形 15">
              <a:extLst>
                <a:ext uri="{FF2B5EF4-FFF2-40B4-BE49-F238E27FC236}">
                  <a16:creationId xmlns:a16="http://schemas.microsoft.com/office/drawing/2014/main" id="{49FEE3BF-48B4-2A48-A889-7E4F8063DDD2}"/>
                </a:ext>
              </a:extLst>
            </p:cNvPr>
            <p:cNvSpPr/>
            <p:nvPr/>
          </p:nvSpPr>
          <p:spPr>
            <a:xfrm>
              <a:off x="7148187" y="3725294"/>
              <a:ext cx="1707183" cy="1837572"/>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 altLang="ja-JP" dirty="0">
                  <a:solidFill>
                    <a:schemeClr val="bg1"/>
                  </a:solidFill>
                  <a:latin typeface="Ricty" panose="020B0509020203020207" pitchFamily="49" charset="-128"/>
                  <a:ea typeface="Ricty" panose="020B0509020203020207" pitchFamily="49" charset="-128"/>
                  <a:cs typeface="Ricty" panose="020B0509020203020207" pitchFamily="49" charset="-128"/>
                </a:rPr>
                <a:t>if </a:t>
              </a:r>
              <a:r>
                <a:rPr kumimoji="1" lang="en" altLang="ja-JP" b="1" dirty="0">
                  <a:solidFill>
                    <a:srgbClr val="D7225F"/>
                  </a:solidFill>
                  <a:latin typeface="Ricty" panose="020B0509020203020207" pitchFamily="49" charset="-128"/>
                  <a:ea typeface="Ricty" panose="020B0509020203020207" pitchFamily="49" charset="-128"/>
                  <a:cs typeface="Ricty" panose="020B0509020203020207" pitchFamily="49" charset="-128"/>
                </a:rPr>
                <a:t>i</a:t>
              </a:r>
              <a:r>
                <a:rPr kumimoji="1" lang="en" altLang="ja-JP" b="1"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en" altLang="ja-JP" dirty="0">
                  <a:solidFill>
                    <a:schemeClr val="bg1"/>
                  </a:solidFill>
                  <a:latin typeface="Ricty" panose="020B0509020203020207" pitchFamily="49" charset="-128"/>
                  <a:ea typeface="Ricty" panose="020B0509020203020207" pitchFamily="49" charset="-128"/>
                  <a:cs typeface="Ricty" panose="020B0509020203020207" pitchFamily="49" charset="-128"/>
                </a:rPr>
                <a:t>&gt; </a:t>
              </a:r>
              <a:r>
                <a:rPr kumimoji="1" lang="en" altLang="ja-JP" b="1" dirty="0">
                  <a:solidFill>
                    <a:srgbClr val="D7225F"/>
                  </a:solidFill>
                  <a:latin typeface="Ricty" panose="020B0509020203020207" pitchFamily="49" charset="-128"/>
                  <a:ea typeface="Ricty" panose="020B0509020203020207" pitchFamily="49" charset="-128"/>
                  <a:cs typeface="Ricty" panose="020B0509020203020207" pitchFamily="49" charset="-128"/>
                </a:rPr>
                <a:t>j</a:t>
              </a:r>
              <a:r>
                <a:rPr kumimoji="1" lang="en" altLang="ja-JP" dirty="0">
                  <a:solidFill>
                    <a:schemeClr val="bg1"/>
                  </a:solidFill>
                  <a:latin typeface="Ricty" panose="020B0509020203020207" pitchFamily="49" charset="-128"/>
                  <a:ea typeface="Ricty" panose="020B0509020203020207" pitchFamily="49" charset="-128"/>
                  <a:cs typeface="Ricty" panose="020B0509020203020207" pitchFamily="49" charset="-128"/>
                </a:rPr>
                <a:t>:</a:t>
              </a:r>
            </a:p>
            <a:p>
              <a:r>
                <a:rPr kumimoji="1" lang="en" altLang="ja-JP"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en" altLang="ja-JP" b="1" dirty="0">
                  <a:solidFill>
                    <a:srgbClr val="D7225F"/>
                  </a:solidFill>
                  <a:latin typeface="Ricty" panose="020B0509020203020207" pitchFamily="49" charset="-128"/>
                  <a:ea typeface="Ricty" panose="020B0509020203020207" pitchFamily="49" charset="-128"/>
                  <a:cs typeface="Ricty" panose="020B0509020203020207" pitchFamily="49" charset="-128"/>
                </a:rPr>
                <a:t>j</a:t>
              </a:r>
              <a:r>
                <a:rPr kumimoji="1" lang="en" altLang="ja-JP" dirty="0">
                  <a:solidFill>
                    <a:schemeClr val="bg1"/>
                  </a:solidFill>
                  <a:latin typeface="Ricty" panose="020B0509020203020207" pitchFamily="49" charset="-128"/>
                  <a:ea typeface="Ricty" panose="020B0509020203020207" pitchFamily="49" charset="-128"/>
                  <a:cs typeface="Ricty" panose="020B0509020203020207" pitchFamily="49" charset="-128"/>
                </a:rPr>
                <a:t> = </a:t>
              </a:r>
              <a:r>
                <a:rPr kumimoji="1" lang="en" altLang="ja-JP" b="1" dirty="0">
                  <a:solidFill>
                    <a:srgbClr val="D7225F"/>
                  </a:solidFill>
                  <a:latin typeface="Ricty" panose="020B0509020203020207" pitchFamily="49" charset="-128"/>
                  <a:ea typeface="Ricty" panose="020B0509020203020207" pitchFamily="49" charset="-128"/>
                  <a:cs typeface="Ricty" panose="020B0509020203020207" pitchFamily="49" charset="-128"/>
                </a:rPr>
                <a:t>j</a:t>
              </a:r>
              <a:r>
                <a:rPr kumimoji="1" lang="en" altLang="ja-JP" dirty="0">
                  <a:solidFill>
                    <a:schemeClr val="bg1"/>
                  </a:solidFill>
                  <a:latin typeface="Ricty" panose="020B0509020203020207" pitchFamily="49" charset="-128"/>
                  <a:ea typeface="Ricty" panose="020B0509020203020207" pitchFamily="49" charset="-128"/>
                  <a:cs typeface="Ricty" panose="020B0509020203020207" pitchFamily="49" charset="-128"/>
                </a:rPr>
                <a:t>+1</a:t>
              </a:r>
            </a:p>
            <a:p>
              <a:r>
                <a:rPr kumimoji="1" lang="en" altLang="ja-JP"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en" altLang="ja-JP" b="1" dirty="0">
                  <a:solidFill>
                    <a:srgbClr val="D7225F"/>
                  </a:solidFill>
                  <a:latin typeface="Ricty" panose="020B0509020203020207" pitchFamily="49" charset="-128"/>
                  <a:ea typeface="Ricty" panose="020B0509020203020207" pitchFamily="49" charset="-128"/>
                  <a:cs typeface="Ricty" panose="020B0509020203020207" pitchFamily="49" charset="-128"/>
                </a:rPr>
                <a:t>i</a:t>
              </a:r>
              <a:r>
                <a:rPr kumimoji="1" lang="en" altLang="ja-JP" dirty="0">
                  <a:solidFill>
                    <a:schemeClr val="bg1"/>
                  </a:solidFill>
                  <a:latin typeface="Ricty" panose="020B0509020203020207" pitchFamily="49" charset="-128"/>
                  <a:ea typeface="Ricty" panose="020B0509020203020207" pitchFamily="49" charset="-128"/>
                  <a:cs typeface="Ricty" panose="020B0509020203020207" pitchFamily="49" charset="-128"/>
                </a:rPr>
                <a:t> = </a:t>
              </a:r>
              <a:r>
                <a:rPr kumimoji="1" lang="en" altLang="ja-JP" b="1" dirty="0">
                  <a:solidFill>
                    <a:srgbClr val="D7225F"/>
                  </a:solidFill>
                  <a:latin typeface="Ricty" panose="020B0509020203020207" pitchFamily="49" charset="-128"/>
                  <a:ea typeface="Ricty" panose="020B0509020203020207" pitchFamily="49" charset="-128"/>
                  <a:cs typeface="Ricty" panose="020B0509020203020207" pitchFamily="49" charset="-128"/>
                </a:rPr>
                <a:t>1</a:t>
              </a:r>
            </a:p>
          </p:txBody>
        </p:sp>
        <p:sp>
          <p:nvSpPr>
            <p:cNvPr id="17" name="正方形/長方形 16">
              <a:extLst>
                <a:ext uri="{FF2B5EF4-FFF2-40B4-BE49-F238E27FC236}">
                  <a16:creationId xmlns:a16="http://schemas.microsoft.com/office/drawing/2014/main" id="{3B9AE81D-45E2-044D-AB8A-AB12458D96F9}"/>
                </a:ext>
              </a:extLst>
            </p:cNvPr>
            <p:cNvSpPr/>
            <p:nvPr/>
          </p:nvSpPr>
          <p:spPr>
            <a:xfrm>
              <a:off x="9349417" y="3725294"/>
              <a:ext cx="1707183" cy="1837572"/>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 altLang="ja-JP" dirty="0">
                  <a:solidFill>
                    <a:schemeClr val="bg1"/>
                  </a:solidFill>
                  <a:latin typeface="Ricty" panose="020B0509020203020207" pitchFamily="49" charset="-128"/>
                  <a:ea typeface="Ricty" panose="020B0509020203020207" pitchFamily="49" charset="-128"/>
                  <a:cs typeface="Ricty" panose="020B0509020203020207" pitchFamily="49" charset="-128"/>
                </a:rPr>
                <a:t>if a &gt; b:</a:t>
              </a:r>
            </a:p>
            <a:p>
              <a:r>
                <a:rPr kumimoji="1" lang="en" altLang="ja-JP" dirty="0">
                  <a:solidFill>
                    <a:schemeClr val="bg1"/>
                  </a:solidFill>
                  <a:latin typeface="Ricty" panose="020B0509020203020207" pitchFamily="49" charset="-128"/>
                  <a:ea typeface="Ricty" panose="020B0509020203020207" pitchFamily="49" charset="-128"/>
                  <a:cs typeface="Ricty" panose="020B0509020203020207" pitchFamily="49" charset="-128"/>
                </a:rPr>
                <a:t>	b = b+1</a:t>
              </a:r>
            </a:p>
            <a:p>
              <a:r>
                <a:rPr kumimoji="1" lang="en" altLang="ja-JP" dirty="0">
                  <a:solidFill>
                    <a:schemeClr val="bg1"/>
                  </a:solidFill>
                  <a:latin typeface="Ricty" panose="020B0509020203020207" pitchFamily="49" charset="-128"/>
                  <a:ea typeface="Ricty" panose="020B0509020203020207" pitchFamily="49" charset="-128"/>
                  <a:cs typeface="Ricty" panose="020B0509020203020207" pitchFamily="49" charset="-128"/>
                </a:rPr>
                <a:t>	a = </a:t>
              </a:r>
              <a:r>
                <a:rPr kumimoji="1" lang="en" altLang="ja-JP" b="1" dirty="0">
                  <a:solidFill>
                    <a:srgbClr val="D7225F"/>
                  </a:solidFill>
                  <a:latin typeface="Ricty" panose="020B0509020203020207" pitchFamily="49" charset="-128"/>
                  <a:ea typeface="Ricty" panose="020B0509020203020207" pitchFamily="49" charset="-128"/>
                  <a:cs typeface="Ricty" panose="020B0509020203020207" pitchFamily="49" charset="-128"/>
                </a:rPr>
                <a:t>a+1</a:t>
              </a:r>
            </a:p>
          </p:txBody>
        </p:sp>
      </p:grpSp>
      <p:sp>
        <p:nvSpPr>
          <p:cNvPr id="18" name="タイトル 1">
            <a:extLst>
              <a:ext uri="{FF2B5EF4-FFF2-40B4-BE49-F238E27FC236}">
                <a16:creationId xmlns:a16="http://schemas.microsoft.com/office/drawing/2014/main" id="{6E1AEA20-683B-5C4B-B5D4-8618A4F1C75C}"/>
              </a:ext>
            </a:extLst>
          </p:cNvPr>
          <p:cNvSpPr txBox="1">
            <a:spLocks/>
          </p:cNvSpPr>
          <p:nvPr/>
        </p:nvSpPr>
        <p:spPr>
          <a:xfrm>
            <a:off x="2962530" y="5475446"/>
            <a:ext cx="1707183" cy="589282"/>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algn="ctr" defTabSz="457200">
              <a:lnSpc>
                <a:spcPct val="100000"/>
              </a:lnSpc>
              <a:spcBef>
                <a:spcPts val="0"/>
              </a:spcBef>
              <a:defRPr/>
            </a:pPr>
            <a:r>
              <a:rPr kumimoji="0" lang="ja-JP" altLang="en-US" sz="16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オリジナルの</a:t>
            </a:r>
            <a:endParaRPr kumimoji="0" lang="en-US" altLang="ja-JP" sz="16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a:p>
            <a:pPr algn="ctr" defTabSz="457200">
              <a:lnSpc>
                <a:spcPct val="100000"/>
              </a:lnSpc>
              <a:spcBef>
                <a:spcPts val="0"/>
              </a:spcBef>
              <a:defRPr/>
            </a:pPr>
            <a:r>
              <a:rPr kumimoji="0" lang="ja-JP" altLang="en-US" sz="16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コード片</a:t>
            </a:r>
            <a:endParaRPr kumimoji="0" lang="en-US" altLang="ja-JP" sz="16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19" name="タイトル 1">
            <a:extLst>
              <a:ext uri="{FF2B5EF4-FFF2-40B4-BE49-F238E27FC236}">
                <a16:creationId xmlns:a16="http://schemas.microsoft.com/office/drawing/2014/main" id="{51CD8ED5-0B3E-DB4C-BB1B-FD476F0DCB95}"/>
              </a:ext>
            </a:extLst>
          </p:cNvPr>
          <p:cNvSpPr txBox="1">
            <a:spLocks/>
          </p:cNvSpPr>
          <p:nvPr/>
        </p:nvSpPr>
        <p:spPr>
          <a:xfrm>
            <a:off x="5163761" y="5475446"/>
            <a:ext cx="1707183" cy="589282"/>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algn="ctr" defTabSz="457200">
              <a:lnSpc>
                <a:spcPct val="150000"/>
              </a:lnSpc>
              <a:spcBef>
                <a:spcPts val="0"/>
              </a:spcBef>
              <a:defRPr/>
            </a:pPr>
            <a:endParaRPr kumimoji="0" lang="en-US" altLang="ja-JP" sz="20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20" name="タイトル 1">
            <a:extLst>
              <a:ext uri="{FF2B5EF4-FFF2-40B4-BE49-F238E27FC236}">
                <a16:creationId xmlns:a16="http://schemas.microsoft.com/office/drawing/2014/main" id="{127F9344-48C6-4D41-B036-4BF3C0EDB0B4}"/>
              </a:ext>
            </a:extLst>
          </p:cNvPr>
          <p:cNvSpPr txBox="1">
            <a:spLocks/>
          </p:cNvSpPr>
          <p:nvPr/>
        </p:nvSpPr>
        <p:spPr>
          <a:xfrm>
            <a:off x="7364991" y="5472582"/>
            <a:ext cx="1707183" cy="589282"/>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algn="ctr" defTabSz="457200">
              <a:lnSpc>
                <a:spcPct val="100000"/>
              </a:lnSpc>
              <a:spcBef>
                <a:spcPts val="0"/>
              </a:spcBef>
              <a:defRPr/>
            </a:pPr>
            <a:r>
              <a:rPr kumimoji="0" lang="ja-JP" altLang="en-US" sz="1600" i="0" u="none" strike="noStrike" kern="1200" cap="none" spc="0" normalizeH="0" baseline="0" noProof="0">
                <a:ln>
                  <a:noFill/>
                </a:ln>
                <a:solidFill>
                  <a:srgbClr val="D7225F"/>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識別子</a:t>
            </a:r>
            <a:r>
              <a:rPr kumimoji="0" lang="ja-JP" altLang="en-US" sz="16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の違う</a:t>
            </a:r>
            <a:r>
              <a:rPr lang="ja-JP" altLang="en-US" sz="1600" b="0" cap="none" spc="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コードクローン</a:t>
            </a:r>
            <a:endParaRPr kumimoji="0" lang="en-US" altLang="ja-JP" sz="16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21" name="タイトル 1">
            <a:extLst>
              <a:ext uri="{FF2B5EF4-FFF2-40B4-BE49-F238E27FC236}">
                <a16:creationId xmlns:a16="http://schemas.microsoft.com/office/drawing/2014/main" id="{BE986504-A46D-744E-9AFE-4B053934FC8F}"/>
              </a:ext>
            </a:extLst>
          </p:cNvPr>
          <p:cNvSpPr txBox="1">
            <a:spLocks/>
          </p:cNvSpPr>
          <p:nvPr/>
        </p:nvSpPr>
        <p:spPr>
          <a:xfrm>
            <a:off x="9566221" y="5472582"/>
            <a:ext cx="1707183" cy="589282"/>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algn="ctr" defTabSz="457200">
              <a:lnSpc>
                <a:spcPct val="100000"/>
              </a:lnSpc>
              <a:spcBef>
                <a:spcPts val="0"/>
              </a:spcBef>
              <a:defRPr/>
            </a:pPr>
            <a:r>
              <a:rPr kumimoji="0" lang="ja-JP" altLang="en-US" sz="1600" i="0" u="none" strike="noStrike" kern="1200" cap="none" spc="0" normalizeH="0" baseline="0" noProof="0">
                <a:ln>
                  <a:noFill/>
                </a:ln>
                <a:solidFill>
                  <a:srgbClr val="D7225F"/>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構造</a:t>
            </a:r>
            <a:r>
              <a:rPr kumimoji="0" lang="ja-JP" altLang="en-US" sz="16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の</a:t>
            </a:r>
            <a:r>
              <a:rPr lang="ja-JP" altLang="en-US" sz="1600" b="0" cap="none" spc="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違う</a:t>
            </a:r>
            <a:endParaRPr lang="en-US" altLang="ja-JP" sz="1600" b="0" cap="none" spc="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algn="ctr" defTabSz="457200">
              <a:lnSpc>
                <a:spcPct val="100000"/>
              </a:lnSpc>
              <a:spcBef>
                <a:spcPts val="0"/>
              </a:spcBef>
              <a:defRPr/>
            </a:pPr>
            <a:r>
              <a:rPr kumimoji="0" lang="ja-JP" altLang="en-US" sz="16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コードクローン</a:t>
            </a:r>
            <a:endParaRPr kumimoji="0" lang="en-US" altLang="ja-JP" sz="16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22" name="タイトル 1">
            <a:extLst>
              <a:ext uri="{FF2B5EF4-FFF2-40B4-BE49-F238E27FC236}">
                <a16:creationId xmlns:a16="http://schemas.microsoft.com/office/drawing/2014/main" id="{50EF1D1C-8369-DF4F-BD4D-7D58C5E39743}"/>
              </a:ext>
            </a:extLst>
          </p:cNvPr>
          <p:cNvSpPr txBox="1">
            <a:spLocks/>
          </p:cNvSpPr>
          <p:nvPr/>
        </p:nvSpPr>
        <p:spPr>
          <a:xfrm>
            <a:off x="5163760" y="5472582"/>
            <a:ext cx="1707183" cy="589282"/>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algn="ctr" defTabSz="457200">
              <a:lnSpc>
                <a:spcPct val="100000"/>
              </a:lnSpc>
              <a:spcBef>
                <a:spcPts val="0"/>
              </a:spcBef>
              <a:defRPr/>
            </a:pPr>
            <a:r>
              <a:rPr lang="ja-JP" altLang="en-US" sz="1600" cap="none" spc="0">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空白</a:t>
            </a:r>
            <a:r>
              <a:rPr lang="ja-JP" altLang="en-US" sz="1600" b="0" cap="none" spc="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を含む</a:t>
            </a:r>
            <a:endParaRPr lang="en-US" altLang="ja-JP" sz="1600" b="0" cap="none" spc="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algn="ctr" defTabSz="457200">
              <a:lnSpc>
                <a:spcPct val="100000"/>
              </a:lnSpc>
              <a:spcBef>
                <a:spcPts val="0"/>
              </a:spcBef>
              <a:defRPr/>
            </a:pPr>
            <a:r>
              <a:rPr lang="ja-JP" altLang="en-US" sz="1600" b="0" cap="none" spc="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コードクローン</a:t>
            </a:r>
            <a:endParaRPr kumimoji="0" lang="en-US" altLang="ja-JP" sz="16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p:txBody>
      </p:sp>
    </p:spTree>
    <p:extLst>
      <p:ext uri="{BB962C8B-B14F-4D97-AF65-F5344CB8AC3E}">
        <p14:creationId xmlns:p14="http://schemas.microsoft.com/office/powerpoint/2010/main" val="2647005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58878C6-F9E1-DB4E-A879-EE96F6A123D0}"/>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7" name="正方形/長方形 6">
            <a:extLst>
              <a:ext uri="{FF2B5EF4-FFF2-40B4-BE49-F238E27FC236}">
                <a16:creationId xmlns:a16="http://schemas.microsoft.com/office/drawing/2014/main" id="{EF24F9BE-7F3C-6E4F-83C4-5014BFCC3C64}"/>
              </a:ext>
            </a:extLst>
          </p:cNvPr>
          <p:cNvSpPr/>
          <p:nvPr/>
        </p:nvSpPr>
        <p:spPr>
          <a:xfrm>
            <a:off x="0" y="3920201"/>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8" name="正方形/長方形 7">
            <a:extLst>
              <a:ext uri="{FF2B5EF4-FFF2-40B4-BE49-F238E27FC236}">
                <a16:creationId xmlns:a16="http://schemas.microsoft.com/office/drawing/2014/main" id="{68A9AC79-06A5-5D43-8A41-7EFD80D70F5C}"/>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1</a:t>
            </a: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2</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実験</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3</a:t>
            </a: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9" name="テキスト ボックス 34">
            <a:extLst>
              <a:ext uri="{FF2B5EF4-FFF2-40B4-BE49-F238E27FC236}">
                <a16:creationId xmlns:a16="http://schemas.microsoft.com/office/drawing/2014/main" id="{B951CED0-A236-8A4B-A61D-CF292E918940}"/>
              </a:ext>
            </a:extLst>
          </p:cNvPr>
          <p:cNvSpPr txBox="1"/>
          <p:nvPr/>
        </p:nvSpPr>
        <p:spPr>
          <a:xfrm>
            <a:off x="0" y="2568468"/>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BC994610-B515-3449-9B36-66B5EFA5D1C1}"/>
              </a:ext>
            </a:extLst>
          </p:cNvPr>
          <p:cNvSpPr>
            <a:spLocks noGrp="1"/>
          </p:cNvSpPr>
          <p:nvPr>
            <p:ph type="sldNum" sz="quarter" idx="4"/>
          </p:nvPr>
        </p:nvSpPr>
        <p:spPr/>
        <p:txBody>
          <a:bodyPr/>
          <a:lstStyle/>
          <a:p>
            <a:r>
              <a:rPr lang="en-US" dirty="0"/>
              <a:t>p.</a:t>
            </a:r>
            <a:fld id="{F8E28480-1C08-4458-AD97-0283E6FFD09D}" type="slidenum">
              <a:rPr lang="en-US" smtClean="0"/>
              <a:pPr/>
              <a:t>50</a:t>
            </a:fld>
            <a:endParaRPr lang="en-US" dirty="0"/>
          </a:p>
        </p:txBody>
      </p:sp>
      <p:sp>
        <p:nvSpPr>
          <p:cNvPr id="10" name="テキスト ボックス 9">
            <a:extLst>
              <a:ext uri="{FF2B5EF4-FFF2-40B4-BE49-F238E27FC236}">
                <a16:creationId xmlns:a16="http://schemas.microsoft.com/office/drawing/2014/main" id="{312BB494-B52A-9C4B-8B30-CB1046A6B2B4}"/>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実験３</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自動関数生成機能の有効性</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類似</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考察</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a:t>
            </a:r>
          </a:p>
        </p:txBody>
      </p:sp>
      <p:sp>
        <p:nvSpPr>
          <p:cNvPr id="11" name="タイトル 1">
            <a:extLst>
              <a:ext uri="{FF2B5EF4-FFF2-40B4-BE49-F238E27FC236}">
                <a16:creationId xmlns:a16="http://schemas.microsoft.com/office/drawing/2014/main" id="{7ADEB68B-FA53-3349-B6FA-F7AE1C728BA2}"/>
              </a:ext>
            </a:extLst>
          </p:cNvPr>
          <p:cNvSpPr txBox="1">
            <a:spLocks/>
          </p:cNvSpPr>
          <p:nvPr/>
        </p:nvSpPr>
        <p:spPr>
          <a:xfrm>
            <a:off x="2008087" y="867909"/>
            <a:ext cx="10183912" cy="2161459"/>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lvl="1">
              <a:lnSpc>
                <a:spcPct val="150000"/>
              </a:lnSpc>
            </a:pP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考察</a:t>
            </a:r>
            <a:endParaRPr lang="en-US" altLang="ja-JP" sz="28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endParaRPr>
          </a:p>
          <a:p>
            <a:pPr marL="1257300" lvl="2" indent="-342900">
              <a:lnSpc>
                <a:spcPct val="150000"/>
              </a:lnSpc>
              <a:buFontTx/>
              <a:buChar char="-"/>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ソースコードを理解する上で，ネストが深いほど可読性が落ちる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marL="1257300" lvl="2" indent="-342900">
              <a:lnSpc>
                <a:spcPct val="150000"/>
              </a:lnSpc>
              <a:buFontTx/>
              <a:buChar char="-"/>
            </a:pP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marL="1257300" lvl="2" indent="-342900">
              <a:lnSpc>
                <a:spcPct val="150000"/>
              </a:lnSpc>
              <a:buFontTx/>
              <a:buChar char="-"/>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for</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文で頻繁に用いられる</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range</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関数の</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引数の違いに対応</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する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3">
              <a:lnSpc>
                <a:spcPct val="20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-&gt; </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ソースコードの簡略化</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および</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可読性の向上</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に寄与できる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p:txBody>
      </p:sp>
    </p:spTree>
    <p:extLst>
      <p:ext uri="{BB962C8B-B14F-4D97-AF65-F5344CB8AC3E}">
        <p14:creationId xmlns:p14="http://schemas.microsoft.com/office/powerpoint/2010/main" val="21675183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58878C6-F9E1-DB4E-A879-EE96F6A123D0}"/>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7" name="正方形/長方形 6">
            <a:extLst>
              <a:ext uri="{FF2B5EF4-FFF2-40B4-BE49-F238E27FC236}">
                <a16:creationId xmlns:a16="http://schemas.microsoft.com/office/drawing/2014/main" id="{EF24F9BE-7F3C-6E4F-83C4-5014BFCC3C64}"/>
              </a:ext>
            </a:extLst>
          </p:cNvPr>
          <p:cNvSpPr/>
          <p:nvPr/>
        </p:nvSpPr>
        <p:spPr>
          <a:xfrm>
            <a:off x="0" y="3124137"/>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8" name="正方形/長方形 7">
            <a:extLst>
              <a:ext uri="{FF2B5EF4-FFF2-40B4-BE49-F238E27FC236}">
                <a16:creationId xmlns:a16="http://schemas.microsoft.com/office/drawing/2014/main" id="{68A9AC79-06A5-5D43-8A41-7EFD80D70F5C}"/>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まとめ</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今後の展望</a:t>
            </a:r>
          </a:p>
        </p:txBody>
      </p:sp>
      <p:sp>
        <p:nvSpPr>
          <p:cNvPr id="9" name="テキスト ボックス 34">
            <a:extLst>
              <a:ext uri="{FF2B5EF4-FFF2-40B4-BE49-F238E27FC236}">
                <a16:creationId xmlns:a16="http://schemas.microsoft.com/office/drawing/2014/main" id="{B951CED0-A236-8A4B-A61D-CF292E918940}"/>
              </a:ext>
            </a:extLst>
          </p:cNvPr>
          <p:cNvSpPr txBox="1"/>
          <p:nvPr/>
        </p:nvSpPr>
        <p:spPr>
          <a:xfrm>
            <a:off x="0" y="3095090"/>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A43767E5-23DB-5848-A922-A1359BE8FF80}"/>
              </a:ext>
            </a:extLst>
          </p:cNvPr>
          <p:cNvSpPr>
            <a:spLocks noGrp="1"/>
          </p:cNvSpPr>
          <p:nvPr>
            <p:ph type="sldNum" sz="quarter" idx="4"/>
          </p:nvPr>
        </p:nvSpPr>
        <p:spPr/>
        <p:txBody>
          <a:bodyPr/>
          <a:lstStyle/>
          <a:p>
            <a:r>
              <a:rPr lang="en-US" dirty="0"/>
              <a:t>p.</a:t>
            </a:r>
            <a:fld id="{F8E28480-1C08-4458-AD97-0283E6FFD09D}" type="slidenum">
              <a:rPr lang="en-US" smtClean="0"/>
              <a:pPr/>
              <a:t>51</a:t>
            </a:fld>
            <a:endParaRPr lang="en-US" dirty="0"/>
          </a:p>
        </p:txBody>
      </p:sp>
      <p:sp>
        <p:nvSpPr>
          <p:cNvPr id="10" name="正方形/長方形 9">
            <a:extLst>
              <a:ext uri="{FF2B5EF4-FFF2-40B4-BE49-F238E27FC236}">
                <a16:creationId xmlns:a16="http://schemas.microsoft.com/office/drawing/2014/main" id="{E96E898A-9F1C-824C-9E72-6B03C75B1F31}"/>
              </a:ext>
            </a:extLst>
          </p:cNvPr>
          <p:cNvSpPr/>
          <p:nvPr/>
        </p:nvSpPr>
        <p:spPr>
          <a:xfrm>
            <a:off x="2616305" y="3637279"/>
            <a:ext cx="9003323" cy="943911"/>
          </a:xfrm>
          <a:prstGeom prst="rect">
            <a:avLst/>
          </a:prstGeom>
          <a:noFill/>
          <a:ln w="57150">
            <a:solidFill>
              <a:srgbClr val="363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1" name="正方形/長方形 10">
            <a:extLst>
              <a:ext uri="{FF2B5EF4-FFF2-40B4-BE49-F238E27FC236}">
                <a16:creationId xmlns:a16="http://schemas.microsoft.com/office/drawing/2014/main" id="{E0FB78D6-ADA9-B84B-AF10-EF17727975E6}"/>
              </a:ext>
            </a:extLst>
          </p:cNvPr>
          <p:cNvSpPr/>
          <p:nvPr/>
        </p:nvSpPr>
        <p:spPr>
          <a:xfrm>
            <a:off x="2598381" y="3637279"/>
            <a:ext cx="1885354" cy="943279"/>
          </a:xfrm>
          <a:prstGeom prst="rect">
            <a:avLst/>
          </a:prstGeom>
          <a:solidFill>
            <a:srgbClr val="363C41"/>
          </a:solidFill>
          <a:ln>
            <a:solidFill>
              <a:srgbClr val="363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b="1"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2400" b="1">
                <a:solidFill>
                  <a:schemeClr val="bg1"/>
                </a:solidFill>
                <a:latin typeface="Ricty" panose="020B0509020203020207" pitchFamily="49" charset="-128"/>
                <a:ea typeface="Ricty" panose="020B0509020203020207" pitchFamily="49" charset="-128"/>
                <a:cs typeface="Ricty" panose="020B0509020203020207" pitchFamily="49" charset="-128"/>
              </a:rPr>
              <a:t>実験</a:t>
            </a:r>
          </a:p>
        </p:txBody>
      </p:sp>
      <p:sp>
        <p:nvSpPr>
          <p:cNvPr id="12" name="正方形/長方形 11">
            <a:extLst>
              <a:ext uri="{FF2B5EF4-FFF2-40B4-BE49-F238E27FC236}">
                <a16:creationId xmlns:a16="http://schemas.microsoft.com/office/drawing/2014/main" id="{4F73A6D9-67FE-CA4B-A7FD-3532B16AC2FD}"/>
              </a:ext>
            </a:extLst>
          </p:cNvPr>
          <p:cNvSpPr/>
          <p:nvPr/>
        </p:nvSpPr>
        <p:spPr>
          <a:xfrm>
            <a:off x="4483734" y="3635653"/>
            <a:ext cx="7117968" cy="943279"/>
          </a:xfrm>
          <a:prstGeom prst="rect">
            <a:avLst/>
          </a:prstGeom>
          <a:noFill/>
          <a:ln>
            <a:solidFill>
              <a:srgbClr val="363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1.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最適な深さの検討</a:t>
            </a:r>
            <a:endPar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2.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一致するコードクローンへの有効性</a:t>
            </a:r>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p>
          <a:p>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3.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類似するコードクローンへの有効性</a:t>
            </a:r>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13" name="正方形/長方形 12">
            <a:extLst>
              <a:ext uri="{FF2B5EF4-FFF2-40B4-BE49-F238E27FC236}">
                <a16:creationId xmlns:a16="http://schemas.microsoft.com/office/drawing/2014/main" id="{629BE97E-EB1D-ED41-AEA2-DA9666707735}"/>
              </a:ext>
            </a:extLst>
          </p:cNvPr>
          <p:cNvSpPr/>
          <p:nvPr/>
        </p:nvSpPr>
        <p:spPr>
          <a:xfrm>
            <a:off x="2616305" y="4774211"/>
            <a:ext cx="9003323" cy="943911"/>
          </a:xfrm>
          <a:prstGeom prst="rect">
            <a:avLst/>
          </a:prstGeom>
          <a:noFill/>
          <a:ln w="57150">
            <a:solidFill>
              <a:srgbClr val="D72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4" name="正方形/長方形 13">
            <a:extLst>
              <a:ext uri="{FF2B5EF4-FFF2-40B4-BE49-F238E27FC236}">
                <a16:creationId xmlns:a16="http://schemas.microsoft.com/office/drawing/2014/main" id="{56D29CAE-D773-2649-8D28-A6C0151D0AEE}"/>
              </a:ext>
            </a:extLst>
          </p:cNvPr>
          <p:cNvSpPr/>
          <p:nvPr/>
        </p:nvSpPr>
        <p:spPr>
          <a:xfrm>
            <a:off x="2598381" y="4774211"/>
            <a:ext cx="1885354" cy="943279"/>
          </a:xfrm>
          <a:prstGeom prst="rect">
            <a:avLst/>
          </a:prstGeom>
          <a:solidFill>
            <a:srgbClr val="D7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b="1"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2400" b="1">
                <a:solidFill>
                  <a:schemeClr val="bg1"/>
                </a:solidFill>
                <a:latin typeface="Ricty" panose="020B0509020203020207" pitchFamily="49" charset="-128"/>
                <a:ea typeface="Ricty" panose="020B0509020203020207" pitchFamily="49" charset="-128"/>
                <a:cs typeface="Ricty" panose="020B0509020203020207" pitchFamily="49" charset="-128"/>
              </a:rPr>
              <a:t>おわりに</a:t>
            </a:r>
          </a:p>
        </p:txBody>
      </p:sp>
      <p:sp>
        <p:nvSpPr>
          <p:cNvPr id="15" name="正方形/長方形 14">
            <a:extLst>
              <a:ext uri="{FF2B5EF4-FFF2-40B4-BE49-F238E27FC236}">
                <a16:creationId xmlns:a16="http://schemas.microsoft.com/office/drawing/2014/main" id="{9D3A592B-F297-544E-901E-165304D69C08}"/>
              </a:ext>
            </a:extLst>
          </p:cNvPr>
          <p:cNvSpPr/>
          <p:nvPr/>
        </p:nvSpPr>
        <p:spPr>
          <a:xfrm>
            <a:off x="4483734" y="4772585"/>
            <a:ext cx="7117968" cy="943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まとめ</a:t>
            </a:r>
            <a:endPar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今後の課題</a:t>
            </a:r>
          </a:p>
        </p:txBody>
      </p:sp>
      <p:sp>
        <p:nvSpPr>
          <p:cNvPr id="16" name="正方形/長方形 15">
            <a:extLst>
              <a:ext uri="{FF2B5EF4-FFF2-40B4-BE49-F238E27FC236}">
                <a16:creationId xmlns:a16="http://schemas.microsoft.com/office/drawing/2014/main" id="{56633C8F-0A31-4341-B4FE-4DB896CE8C37}"/>
              </a:ext>
            </a:extLst>
          </p:cNvPr>
          <p:cNvSpPr/>
          <p:nvPr/>
        </p:nvSpPr>
        <p:spPr>
          <a:xfrm>
            <a:off x="2625266" y="1366424"/>
            <a:ext cx="9003323" cy="943911"/>
          </a:xfrm>
          <a:prstGeom prst="rect">
            <a:avLst/>
          </a:prstGeom>
          <a:noFill/>
          <a:ln w="57150">
            <a:solidFill>
              <a:srgbClr val="363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17" name="正方形/長方形 16">
            <a:extLst>
              <a:ext uri="{FF2B5EF4-FFF2-40B4-BE49-F238E27FC236}">
                <a16:creationId xmlns:a16="http://schemas.microsoft.com/office/drawing/2014/main" id="{FB0B3A05-5B96-2340-9395-8BB54AE97D27}"/>
              </a:ext>
            </a:extLst>
          </p:cNvPr>
          <p:cNvSpPr/>
          <p:nvPr/>
        </p:nvSpPr>
        <p:spPr>
          <a:xfrm>
            <a:off x="2607342" y="1366424"/>
            <a:ext cx="1885354" cy="943279"/>
          </a:xfrm>
          <a:prstGeom prst="rect">
            <a:avLst/>
          </a:prstGeom>
          <a:solidFill>
            <a:srgbClr val="363C41"/>
          </a:solidFill>
          <a:ln>
            <a:solidFill>
              <a:srgbClr val="363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b="1"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2400" b="1">
                <a:solidFill>
                  <a:schemeClr val="bg1"/>
                </a:solidFill>
                <a:latin typeface="Ricty" panose="020B0509020203020207" pitchFamily="49" charset="-128"/>
                <a:ea typeface="Ricty" panose="020B0509020203020207" pitchFamily="49" charset="-128"/>
                <a:cs typeface="Ricty" panose="020B0509020203020207" pitchFamily="49" charset="-128"/>
              </a:rPr>
              <a:t>研究概要</a:t>
            </a:r>
          </a:p>
        </p:txBody>
      </p:sp>
      <p:sp>
        <p:nvSpPr>
          <p:cNvPr id="18" name="正方形/長方形 17">
            <a:extLst>
              <a:ext uri="{FF2B5EF4-FFF2-40B4-BE49-F238E27FC236}">
                <a16:creationId xmlns:a16="http://schemas.microsoft.com/office/drawing/2014/main" id="{8FC769FD-B200-6943-9C14-CA8C61B04F20}"/>
              </a:ext>
            </a:extLst>
          </p:cNvPr>
          <p:cNvSpPr/>
          <p:nvPr/>
        </p:nvSpPr>
        <p:spPr>
          <a:xfrm>
            <a:off x="4492695" y="1364798"/>
            <a:ext cx="7117968" cy="943279"/>
          </a:xfrm>
          <a:prstGeom prst="rect">
            <a:avLst/>
          </a:prstGeom>
          <a:noFill/>
          <a:ln>
            <a:solidFill>
              <a:srgbClr val="363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研究背景</a:t>
            </a:r>
            <a:endPar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研究目的</a:t>
            </a:r>
          </a:p>
        </p:txBody>
      </p:sp>
      <p:sp>
        <p:nvSpPr>
          <p:cNvPr id="19" name="正方形/長方形 18">
            <a:extLst>
              <a:ext uri="{FF2B5EF4-FFF2-40B4-BE49-F238E27FC236}">
                <a16:creationId xmlns:a16="http://schemas.microsoft.com/office/drawing/2014/main" id="{AC515826-8165-2340-BD5C-A12B758B738D}"/>
              </a:ext>
            </a:extLst>
          </p:cNvPr>
          <p:cNvSpPr/>
          <p:nvPr/>
        </p:nvSpPr>
        <p:spPr>
          <a:xfrm>
            <a:off x="2625266" y="2503356"/>
            <a:ext cx="9003323" cy="943911"/>
          </a:xfrm>
          <a:prstGeom prst="rect">
            <a:avLst/>
          </a:prstGeom>
          <a:noFill/>
          <a:ln w="57150">
            <a:solidFill>
              <a:srgbClr val="363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20" name="正方形/長方形 19">
            <a:extLst>
              <a:ext uri="{FF2B5EF4-FFF2-40B4-BE49-F238E27FC236}">
                <a16:creationId xmlns:a16="http://schemas.microsoft.com/office/drawing/2014/main" id="{8B5F519F-C609-C845-B093-420BA30FACB0}"/>
              </a:ext>
            </a:extLst>
          </p:cNvPr>
          <p:cNvSpPr/>
          <p:nvPr/>
        </p:nvSpPr>
        <p:spPr>
          <a:xfrm>
            <a:off x="2607342" y="2503356"/>
            <a:ext cx="1885354" cy="943279"/>
          </a:xfrm>
          <a:prstGeom prst="rect">
            <a:avLst/>
          </a:prstGeom>
          <a:solidFill>
            <a:srgbClr val="363C41"/>
          </a:solidFill>
          <a:ln>
            <a:solidFill>
              <a:srgbClr val="363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400" b="1" dirty="0">
                <a:solidFill>
                  <a:schemeClr val="bg1"/>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2400" b="1">
                <a:solidFill>
                  <a:schemeClr val="bg1"/>
                </a:solidFill>
                <a:latin typeface="Ricty" panose="020B0509020203020207" pitchFamily="49" charset="-128"/>
                <a:ea typeface="Ricty" panose="020B0509020203020207" pitchFamily="49" charset="-128"/>
                <a:cs typeface="Ricty" panose="020B0509020203020207" pitchFamily="49" charset="-128"/>
              </a:rPr>
              <a:t>提案方式</a:t>
            </a:r>
          </a:p>
        </p:txBody>
      </p:sp>
      <p:sp>
        <p:nvSpPr>
          <p:cNvPr id="21" name="正方形/長方形 20">
            <a:extLst>
              <a:ext uri="{FF2B5EF4-FFF2-40B4-BE49-F238E27FC236}">
                <a16:creationId xmlns:a16="http://schemas.microsoft.com/office/drawing/2014/main" id="{8E798FB2-1A44-D74F-8E2B-24460A0DD1DB}"/>
              </a:ext>
            </a:extLst>
          </p:cNvPr>
          <p:cNvSpPr/>
          <p:nvPr/>
        </p:nvSpPr>
        <p:spPr>
          <a:xfrm>
            <a:off x="4492695" y="2501730"/>
            <a:ext cx="7117968" cy="943279"/>
          </a:xfrm>
          <a:prstGeom prst="rect">
            <a:avLst/>
          </a:prstGeom>
          <a:noFill/>
          <a:ln>
            <a:solidFill>
              <a:srgbClr val="363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システムの全体像</a:t>
            </a:r>
            <a:endPar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構文解析</a:t>
            </a:r>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-&gt;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部分木抽出</a:t>
            </a:r>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-&gt;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類似度計量</a:t>
            </a:r>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-&gt;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構造同一化</a:t>
            </a:r>
            <a:r>
              <a:rPr kumimoji="1"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rPr>
              <a:t> -&gt; </a:t>
            </a:r>
            <a:r>
              <a:rPr kumimoji="1"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rPr>
              <a:t>関数生成</a:t>
            </a:r>
          </a:p>
        </p:txBody>
      </p:sp>
      <p:sp>
        <p:nvSpPr>
          <p:cNvPr id="22" name="テキスト ボックス 21">
            <a:extLst>
              <a:ext uri="{FF2B5EF4-FFF2-40B4-BE49-F238E27FC236}">
                <a16:creationId xmlns:a16="http://schemas.microsoft.com/office/drawing/2014/main" id="{28A36C65-8BD8-4044-A242-459404C6ECF0}"/>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endParaRPr>
          </a:p>
        </p:txBody>
      </p:sp>
    </p:spTree>
    <p:extLst>
      <p:ext uri="{BB962C8B-B14F-4D97-AF65-F5344CB8AC3E}">
        <p14:creationId xmlns:p14="http://schemas.microsoft.com/office/powerpoint/2010/main" val="18921285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58878C6-F9E1-DB4E-A879-EE96F6A123D0}"/>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7" name="正方形/長方形 6">
            <a:extLst>
              <a:ext uri="{FF2B5EF4-FFF2-40B4-BE49-F238E27FC236}">
                <a16:creationId xmlns:a16="http://schemas.microsoft.com/office/drawing/2014/main" id="{EF24F9BE-7F3C-6E4F-83C4-5014BFCC3C64}"/>
              </a:ext>
            </a:extLst>
          </p:cNvPr>
          <p:cNvSpPr/>
          <p:nvPr/>
        </p:nvSpPr>
        <p:spPr>
          <a:xfrm>
            <a:off x="0" y="3607423"/>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8" name="正方形/長方形 7">
            <a:extLst>
              <a:ext uri="{FF2B5EF4-FFF2-40B4-BE49-F238E27FC236}">
                <a16:creationId xmlns:a16="http://schemas.microsoft.com/office/drawing/2014/main" id="{68A9AC79-06A5-5D43-8A41-7EFD80D70F5C}"/>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まとめ</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今後の展望</a:t>
            </a:r>
          </a:p>
        </p:txBody>
      </p:sp>
      <p:sp>
        <p:nvSpPr>
          <p:cNvPr id="9" name="テキスト ボックス 34">
            <a:extLst>
              <a:ext uri="{FF2B5EF4-FFF2-40B4-BE49-F238E27FC236}">
                <a16:creationId xmlns:a16="http://schemas.microsoft.com/office/drawing/2014/main" id="{B951CED0-A236-8A4B-A61D-CF292E918940}"/>
              </a:ext>
            </a:extLst>
          </p:cNvPr>
          <p:cNvSpPr txBox="1"/>
          <p:nvPr/>
        </p:nvSpPr>
        <p:spPr>
          <a:xfrm>
            <a:off x="0" y="3095090"/>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A43767E5-23DB-5848-A922-A1359BE8FF80}"/>
              </a:ext>
            </a:extLst>
          </p:cNvPr>
          <p:cNvSpPr>
            <a:spLocks noGrp="1"/>
          </p:cNvSpPr>
          <p:nvPr>
            <p:ph type="sldNum" sz="quarter" idx="4"/>
          </p:nvPr>
        </p:nvSpPr>
        <p:spPr/>
        <p:txBody>
          <a:bodyPr/>
          <a:lstStyle/>
          <a:p>
            <a:r>
              <a:rPr lang="en-US" dirty="0"/>
              <a:t>p.</a:t>
            </a:r>
            <a:fld id="{F8E28480-1C08-4458-AD97-0283E6FFD09D}" type="slidenum">
              <a:rPr lang="en-US" smtClean="0"/>
              <a:pPr/>
              <a:t>52</a:t>
            </a:fld>
            <a:endParaRPr lang="en-US" dirty="0"/>
          </a:p>
        </p:txBody>
      </p:sp>
      <p:sp>
        <p:nvSpPr>
          <p:cNvPr id="10" name="テキスト ボックス 9">
            <a:extLst>
              <a:ext uri="{FF2B5EF4-FFF2-40B4-BE49-F238E27FC236}">
                <a16:creationId xmlns:a16="http://schemas.microsoft.com/office/drawing/2014/main" id="{75E0683E-A14A-D645-863A-517AF342314E}"/>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まとめ</a:t>
            </a:r>
            <a:endPar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endParaRPr>
          </a:p>
        </p:txBody>
      </p:sp>
      <p:sp>
        <p:nvSpPr>
          <p:cNvPr id="11" name="タイトル 1">
            <a:extLst>
              <a:ext uri="{FF2B5EF4-FFF2-40B4-BE49-F238E27FC236}">
                <a16:creationId xmlns:a16="http://schemas.microsoft.com/office/drawing/2014/main" id="{420F62B8-1236-BB41-A9F4-8F3183B8151B}"/>
              </a:ext>
            </a:extLst>
          </p:cNvPr>
          <p:cNvSpPr txBox="1">
            <a:spLocks/>
          </p:cNvSpPr>
          <p:nvPr/>
        </p:nvSpPr>
        <p:spPr>
          <a:xfrm>
            <a:off x="1990163" y="867909"/>
            <a:ext cx="10183912" cy="2161459"/>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marL="457200" marR="0" lvl="1" indent="0" algn="l" defTabSz="457200" rtl="0" eaLnBrk="1" fontAlgn="auto" latinLnBrk="0" hangingPunct="1">
              <a:lnSpc>
                <a:spcPct val="150000"/>
              </a:lnSpc>
              <a:spcBef>
                <a:spcPts val="0"/>
              </a:spcBef>
              <a:spcAft>
                <a:spcPts val="0"/>
              </a:spcAft>
              <a:buClrTx/>
              <a:buSzTx/>
              <a:buFontTx/>
              <a:buNone/>
              <a:tabLst/>
              <a:defRPr/>
            </a:pPr>
            <a:r>
              <a:rPr kumimoji="0" lang="ja-JP" altLang="en-US" sz="2800" b="1" i="0" u="none" strike="noStrike" kern="1200" cap="none" spc="0" normalizeH="0" baseline="0" noProof="0">
                <a:ln>
                  <a:noFill/>
                </a:ln>
                <a:solidFill>
                  <a:schemeClr val="bg1"/>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ソースコードの構文木表現による</a:t>
            </a:r>
            <a:endParaRPr kumimoji="0" lang="en-US" altLang="ja-JP" sz="2800" b="1" i="0" u="none" strike="noStrike" kern="1200" cap="none" spc="0" normalizeH="0" baseline="0" noProof="0" dirty="0">
              <a:ln>
                <a:noFill/>
              </a:ln>
              <a:solidFill>
                <a:schemeClr val="bg1"/>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a:p>
            <a:pPr marL="457200" marR="0" lvl="1" indent="0" algn="l" defTabSz="457200" rtl="0" eaLnBrk="1" fontAlgn="auto" latinLnBrk="0" hangingPunct="1">
              <a:lnSpc>
                <a:spcPct val="150000"/>
              </a:lnSpc>
              <a:spcBef>
                <a:spcPts val="0"/>
              </a:spcBef>
              <a:spcAft>
                <a:spcPts val="0"/>
              </a:spcAft>
              <a:buClrTx/>
              <a:buSzTx/>
              <a:buFontTx/>
              <a:buNone/>
              <a:tabLst/>
              <a:defRPr/>
            </a:pPr>
            <a:r>
              <a:rPr kumimoji="0" lang="ja-JP" altLang="en-US" sz="2800" b="1" i="0" u="none" strike="noStrike" kern="1200" cap="none" spc="0" normalizeH="0" baseline="0" noProof="0">
                <a:ln>
                  <a:noFill/>
                </a:ln>
                <a:solidFill>
                  <a:schemeClr val="bg1"/>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構造類似性を用いた自動関数生成方式</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r>
              <a:rPr kumimoji="0" lang="en-US" altLang="ja-JP" sz="200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  </a:t>
            </a:r>
            <a:r>
              <a:rPr kumimoji="0" lang="ja-JP" altLang="en-US" sz="200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ソースコードの</a:t>
            </a:r>
            <a:r>
              <a:rPr kumimoji="0" lang="ja-JP" altLang="en-US" sz="20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構造類似性から</a:t>
            </a:r>
            <a:r>
              <a:rPr kumimoji="0" lang="ja-JP" altLang="en-US" sz="2000" b="1" i="0" u="none" strike="noStrike" kern="1200" cap="none" spc="0" normalizeH="0" baseline="0" noProof="0">
                <a:ln>
                  <a:noFill/>
                </a:ln>
                <a:solidFill>
                  <a:srgbClr val="D7225F"/>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コードクローンを検出</a:t>
            </a:r>
            <a:r>
              <a:rPr kumimoji="0" lang="ja-JP" altLang="en-US" sz="20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した．</a:t>
            </a:r>
            <a:endParaRPr kumimoji="0" lang="en-US" altLang="ja-JP" sz="20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a:p>
            <a:pPr marL="1200150" lvl="2" indent="-285750">
              <a:lnSpc>
                <a:spcPct val="150000"/>
              </a:lnSpc>
              <a:buClr>
                <a:srgbClr val="D0D0D0"/>
              </a:buClr>
              <a:buFontTx/>
              <a:buChar char="-"/>
            </a:pP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コードクローンを関数に置き換える</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ことで構造の簡略化を実現した</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a:t>
            </a:r>
          </a:p>
          <a:p>
            <a:pPr lvl="2">
              <a:lnSpc>
                <a:spcPct val="150000"/>
              </a:lnSpc>
            </a:pPr>
            <a:r>
              <a:rPr lang="en-US" altLang="ja-JP" sz="2000" b="1"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en-US" altLang="ja-JP" sz="2000" b="1" dirty="0">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類似するコードクローン</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についても構造を変形させることで，</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関数生成の適用範囲を拡張した．</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marL="1200150" lvl="2" indent="-285750">
              <a:lnSpc>
                <a:spcPct val="150000"/>
              </a:lnSpc>
              <a:buFontTx/>
              <a:buChar char="-"/>
            </a:pPr>
            <a:endParaRPr lang="en-US" altLang="ja-JP" sz="2000" dirty="0">
              <a:solidFill>
                <a:srgbClr val="AFAF87"/>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-&gt;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コードクローンを集約することにより，</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保守性の向上が可能になった</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a:t>
            </a:r>
          </a:p>
          <a:p>
            <a:pPr lvl="2">
              <a:lnSpc>
                <a:spcPct val="150000"/>
              </a:lnSpc>
            </a:pP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p:txBody>
      </p:sp>
    </p:spTree>
    <p:extLst>
      <p:ext uri="{BB962C8B-B14F-4D97-AF65-F5344CB8AC3E}">
        <p14:creationId xmlns:p14="http://schemas.microsoft.com/office/powerpoint/2010/main" val="40768070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58878C6-F9E1-DB4E-A879-EE96F6A123D0}"/>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7" name="正方形/長方形 6">
            <a:extLst>
              <a:ext uri="{FF2B5EF4-FFF2-40B4-BE49-F238E27FC236}">
                <a16:creationId xmlns:a16="http://schemas.microsoft.com/office/drawing/2014/main" id="{EF24F9BE-7F3C-6E4F-83C4-5014BFCC3C64}"/>
              </a:ext>
            </a:extLst>
          </p:cNvPr>
          <p:cNvSpPr/>
          <p:nvPr/>
        </p:nvSpPr>
        <p:spPr>
          <a:xfrm>
            <a:off x="0" y="4014928"/>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8" name="正方形/長方形 7">
            <a:extLst>
              <a:ext uri="{FF2B5EF4-FFF2-40B4-BE49-F238E27FC236}">
                <a16:creationId xmlns:a16="http://schemas.microsoft.com/office/drawing/2014/main" id="{68A9AC79-06A5-5D43-8A41-7EFD80D70F5C}"/>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まとめ</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今後の展望</a:t>
            </a:r>
          </a:p>
        </p:txBody>
      </p:sp>
      <p:sp>
        <p:nvSpPr>
          <p:cNvPr id="9" name="テキスト ボックス 34">
            <a:extLst>
              <a:ext uri="{FF2B5EF4-FFF2-40B4-BE49-F238E27FC236}">
                <a16:creationId xmlns:a16="http://schemas.microsoft.com/office/drawing/2014/main" id="{B951CED0-A236-8A4B-A61D-CF292E918940}"/>
              </a:ext>
            </a:extLst>
          </p:cNvPr>
          <p:cNvSpPr txBox="1"/>
          <p:nvPr/>
        </p:nvSpPr>
        <p:spPr>
          <a:xfrm>
            <a:off x="0" y="3095090"/>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endParaRPr>
          </a:p>
        </p:txBody>
      </p:sp>
      <p:sp>
        <p:nvSpPr>
          <p:cNvPr id="2" name="スライド番号プレースホルダー 1">
            <a:extLst>
              <a:ext uri="{FF2B5EF4-FFF2-40B4-BE49-F238E27FC236}">
                <a16:creationId xmlns:a16="http://schemas.microsoft.com/office/drawing/2014/main" id="{08169D71-BD16-EA4F-812E-A43A40FF10D5}"/>
              </a:ext>
            </a:extLst>
          </p:cNvPr>
          <p:cNvSpPr>
            <a:spLocks noGrp="1"/>
          </p:cNvSpPr>
          <p:nvPr>
            <p:ph type="sldNum" sz="quarter" idx="4"/>
          </p:nvPr>
        </p:nvSpPr>
        <p:spPr/>
        <p:txBody>
          <a:bodyPr/>
          <a:lstStyle/>
          <a:p>
            <a:r>
              <a:rPr lang="en-US" dirty="0"/>
              <a:t>p.</a:t>
            </a:r>
            <a:fld id="{F8E28480-1C08-4458-AD97-0283E6FFD09D}" type="slidenum">
              <a:rPr lang="en-US" smtClean="0"/>
              <a:pPr/>
              <a:t>53</a:t>
            </a:fld>
            <a:endParaRPr lang="en-US" dirty="0"/>
          </a:p>
        </p:txBody>
      </p:sp>
      <p:sp>
        <p:nvSpPr>
          <p:cNvPr id="10" name="テキスト ボックス 9">
            <a:extLst>
              <a:ext uri="{FF2B5EF4-FFF2-40B4-BE49-F238E27FC236}">
                <a16:creationId xmlns:a16="http://schemas.microsoft.com/office/drawing/2014/main" id="{C040DC9D-8E22-AB45-9913-3197A22F2169}"/>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今後の展望</a:t>
            </a:r>
            <a:endPar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endParaRPr>
          </a:p>
        </p:txBody>
      </p:sp>
      <p:sp>
        <p:nvSpPr>
          <p:cNvPr id="13" name="タイトル 1">
            <a:extLst>
              <a:ext uri="{FF2B5EF4-FFF2-40B4-BE49-F238E27FC236}">
                <a16:creationId xmlns:a16="http://schemas.microsoft.com/office/drawing/2014/main" id="{FC848635-E863-D54D-9B4B-8F8081FAE381}"/>
              </a:ext>
            </a:extLst>
          </p:cNvPr>
          <p:cNvSpPr txBox="1">
            <a:spLocks/>
          </p:cNvSpPr>
          <p:nvPr/>
        </p:nvSpPr>
        <p:spPr>
          <a:xfrm>
            <a:off x="2008087" y="1302963"/>
            <a:ext cx="10183912" cy="2161459"/>
          </a:xfrm>
          <a:prstGeom prst="rect">
            <a:avLst/>
          </a:prstGeom>
        </p:spPr>
        <p:txBody>
          <a:bodyPr wrap="none" lIns="108000"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lvl="1">
              <a:lnSpc>
                <a:spcPct val="150000"/>
              </a:lnSpc>
              <a:tabLst>
                <a:tab pos="1241425" algn="l"/>
              </a:tabLst>
            </a:pPr>
            <a:r>
              <a:rPr lang="en-US" altLang="ja-JP" sz="24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a:t>
            </a:r>
            <a:r>
              <a:rPr lang="ja-JP" altLang="en-US" sz="24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関数の取る引数の数の違いに対応</a:t>
            </a:r>
            <a:endParaRPr lang="en-US" altLang="ja-JP" sz="24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150000"/>
              </a:lnSpc>
              <a:tabLst>
                <a:tab pos="1241425" algn="l"/>
              </a:tabLst>
            </a:pPr>
            <a:endParaRPr lang="en-US" altLang="ja-JP" sz="24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150000"/>
              </a:lnSpc>
              <a:tabLst>
                <a:tab pos="1241425" algn="l"/>
              </a:tabLst>
            </a:pPr>
            <a:r>
              <a:rPr lang="en-US" altLang="ja-JP" sz="24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a:t>
            </a:r>
            <a:r>
              <a:rPr lang="ja-JP" altLang="en-US" sz="24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パラメータ</a:t>
            </a:r>
            <a:r>
              <a:rPr lang="en-US" altLang="ja-JP" sz="24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a:t>
            </a:r>
            <a:r>
              <a:rPr lang="ja-JP" altLang="en-US" sz="24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部分木の深さ・編集距離の閾値</a:t>
            </a:r>
            <a:r>
              <a:rPr lang="en-US" altLang="ja-JP" sz="24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a:t>
            </a:r>
            <a:r>
              <a:rPr lang="ja-JP" altLang="en-US" sz="24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の自動調整機能</a:t>
            </a:r>
            <a:endParaRPr lang="en-US" altLang="ja-JP" sz="24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150000"/>
              </a:lnSpc>
              <a:tabLst>
                <a:tab pos="1241425" algn="l"/>
              </a:tabLst>
            </a:pPr>
            <a:endParaRPr lang="en-US" altLang="ja-JP" sz="24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150000"/>
              </a:lnSpc>
              <a:tabLst>
                <a:tab pos="1241425" algn="l"/>
              </a:tabLst>
            </a:pPr>
            <a:r>
              <a:rPr lang="en-US" altLang="ja-JP" sz="24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a:t>
            </a:r>
            <a:r>
              <a:rPr lang="ja-JP" altLang="en-US" sz="24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識別子の命名機能</a:t>
            </a:r>
            <a:endParaRPr lang="en-US" altLang="ja-JP" sz="24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150000"/>
              </a:lnSpc>
              <a:tabLst>
                <a:tab pos="1241425" algn="l"/>
              </a:tabLst>
            </a:pPr>
            <a:endParaRPr lang="en-US" altLang="ja-JP" sz="24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150000"/>
              </a:lnSpc>
              <a:tabLst>
                <a:tab pos="1241425" algn="l"/>
              </a:tabLst>
            </a:pPr>
            <a:r>
              <a:rPr lang="en-US" altLang="ja-JP" sz="24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a:t>
            </a:r>
            <a:r>
              <a:rPr lang="ja-JP" altLang="en-US" sz="24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ソースコードの等価性検証</a:t>
            </a:r>
            <a:endParaRPr lang="en-US" altLang="ja-JP" sz="24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p:txBody>
      </p:sp>
    </p:spTree>
    <p:extLst>
      <p:ext uri="{BB962C8B-B14F-4D97-AF65-F5344CB8AC3E}">
        <p14:creationId xmlns:p14="http://schemas.microsoft.com/office/powerpoint/2010/main" val="21239808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58878C6-F9E1-DB4E-A879-EE96F6A123D0}"/>
              </a:ext>
            </a:extLst>
          </p:cNvPr>
          <p:cNvSpPr/>
          <p:nvPr/>
        </p:nvSpPr>
        <p:spPr>
          <a:xfrm>
            <a:off x="0" y="717175"/>
            <a:ext cx="12191999" cy="5494494"/>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endParaRPr>
          </a:p>
        </p:txBody>
      </p:sp>
      <p:sp>
        <p:nvSpPr>
          <p:cNvPr id="2" name="スライド番号プレースホルダー 1">
            <a:extLst>
              <a:ext uri="{FF2B5EF4-FFF2-40B4-BE49-F238E27FC236}">
                <a16:creationId xmlns:a16="http://schemas.microsoft.com/office/drawing/2014/main" id="{08169D71-BD16-EA4F-812E-A43A40FF10D5}"/>
              </a:ext>
            </a:extLst>
          </p:cNvPr>
          <p:cNvSpPr>
            <a:spLocks noGrp="1"/>
          </p:cNvSpPr>
          <p:nvPr>
            <p:ph type="sldNum" sz="quarter" idx="4"/>
          </p:nvPr>
        </p:nvSpPr>
        <p:spPr/>
        <p:txBody>
          <a:bodyPr/>
          <a:lstStyle/>
          <a:p>
            <a:r>
              <a:rPr lang="en-US" dirty="0"/>
              <a:t>p.</a:t>
            </a:r>
            <a:fld id="{F8E28480-1C08-4458-AD97-0283E6FFD09D}" type="slidenum">
              <a:rPr lang="en-US" smtClean="0"/>
              <a:pPr/>
              <a:t>54</a:t>
            </a:fld>
            <a:endParaRPr lang="en-US" dirty="0"/>
          </a:p>
        </p:txBody>
      </p:sp>
      <p:sp>
        <p:nvSpPr>
          <p:cNvPr id="10" name="テキスト ボックス 9">
            <a:extLst>
              <a:ext uri="{FF2B5EF4-FFF2-40B4-BE49-F238E27FC236}">
                <a16:creationId xmlns:a16="http://schemas.microsoft.com/office/drawing/2014/main" id="{C040DC9D-8E22-AB45-9913-3197A22F2169}"/>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自己紹介</a:t>
            </a:r>
            <a:endPar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endParaRPr>
          </a:p>
        </p:txBody>
      </p:sp>
      <p:sp>
        <p:nvSpPr>
          <p:cNvPr id="13" name="タイトル 1">
            <a:extLst>
              <a:ext uri="{FF2B5EF4-FFF2-40B4-BE49-F238E27FC236}">
                <a16:creationId xmlns:a16="http://schemas.microsoft.com/office/drawing/2014/main" id="{FC848635-E863-D54D-9B4B-8F8081FAE381}"/>
              </a:ext>
            </a:extLst>
          </p:cNvPr>
          <p:cNvSpPr txBox="1">
            <a:spLocks/>
          </p:cNvSpPr>
          <p:nvPr/>
        </p:nvSpPr>
        <p:spPr>
          <a:xfrm>
            <a:off x="-1" y="3012778"/>
            <a:ext cx="10588281" cy="3024275"/>
          </a:xfrm>
          <a:prstGeom prst="rect">
            <a:avLst/>
          </a:prstGeom>
        </p:spPr>
        <p:txBody>
          <a:bodyPr wrap="none" lIns="108000"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lvl="1">
              <a:lnSpc>
                <a:spcPct val="150000"/>
              </a:lnSpc>
              <a:tabLst>
                <a:tab pos="1241425" algn="l"/>
              </a:tabLst>
            </a:pPr>
            <a:r>
              <a:rPr lang="ja-JP" altLang="en-US" sz="24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所属</a:t>
            </a:r>
            <a:r>
              <a:rPr lang="en-US" altLang="ja-JP" sz="24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a:t>
            </a:r>
            <a:r>
              <a:rPr lang="ja-JP" altLang="en-US" sz="24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武蔵野大学</a:t>
            </a:r>
            <a:r>
              <a:rPr lang="en-US" altLang="ja-JP" sz="24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4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データサイエンス学部</a:t>
            </a:r>
            <a:endParaRPr lang="en-US" altLang="ja-JP" sz="24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150000"/>
              </a:lnSpc>
              <a:tabLst>
                <a:tab pos="1241425" algn="l"/>
              </a:tabLst>
            </a:pPr>
            <a:r>
              <a:rPr lang="ja-JP" altLang="en-US" sz="24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出身</a:t>
            </a:r>
            <a:r>
              <a:rPr lang="en-US" altLang="ja-JP" sz="24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a:t>
            </a:r>
            <a:r>
              <a:rPr lang="ja-JP" altLang="en-US" sz="24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愛知県</a:t>
            </a:r>
            <a:r>
              <a:rPr lang="en-US" altLang="ja-JP" sz="24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4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日進市</a:t>
            </a:r>
            <a:r>
              <a:rPr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a:t>
            </a:r>
            <a:r>
              <a:rPr lang="ja-JP" altLang="en-US" sz="16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名古屋の隣</a:t>
            </a:r>
            <a:r>
              <a:rPr lang="en-US" altLang="ja-JP" sz="16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a:t>
            </a:r>
            <a:endParaRPr lang="en-US" altLang="ja-JP" sz="12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marL="800100" lvl="1" indent="-342900">
              <a:lnSpc>
                <a:spcPct val="150000"/>
              </a:lnSpc>
              <a:buFont typeface="Arial" panose="020B0604020202020204" pitchFamily="34" charset="0"/>
              <a:buChar char="•"/>
              <a:tabLst>
                <a:tab pos="1241425" algn="l"/>
              </a:tabLst>
            </a:pPr>
            <a:endParaRPr lang="en-US" altLang="ja-JP" sz="1000" dirty="0">
              <a:solidFill>
                <a:srgbClr val="AFAF87"/>
              </a:solidFill>
              <a:latin typeface="Ricty" panose="020B0509020203020207" pitchFamily="49" charset="-128"/>
              <a:ea typeface="Ricty" panose="020B0509020203020207" pitchFamily="49" charset="-128"/>
              <a:cs typeface="Ricty" panose="020B0509020203020207" pitchFamily="49" charset="-128"/>
              <a:sym typeface="Georgia"/>
            </a:endParaRPr>
          </a:p>
        </p:txBody>
      </p:sp>
      <p:pic>
        <p:nvPicPr>
          <p:cNvPr id="4" name="図 3" descr="ロゴ&#10;&#10;自動的に生成された説明">
            <a:extLst>
              <a:ext uri="{FF2B5EF4-FFF2-40B4-BE49-F238E27FC236}">
                <a16:creationId xmlns:a16="http://schemas.microsoft.com/office/drawing/2014/main" id="{3C6C46D7-D63D-5D4B-A6FF-8D3669E1C379}"/>
              </a:ext>
            </a:extLst>
          </p:cNvPr>
          <p:cNvPicPr>
            <a:picLocks noChangeAspect="1"/>
          </p:cNvPicPr>
          <p:nvPr/>
        </p:nvPicPr>
        <p:blipFill>
          <a:blip r:embed="rId3"/>
          <a:stretch>
            <a:fillRect/>
          </a:stretch>
        </p:blipFill>
        <p:spPr>
          <a:xfrm>
            <a:off x="488780" y="1069145"/>
            <a:ext cx="1477108" cy="1477108"/>
          </a:xfrm>
          <a:prstGeom prst="rect">
            <a:avLst/>
          </a:prstGeom>
        </p:spPr>
      </p:pic>
      <p:sp>
        <p:nvSpPr>
          <p:cNvPr id="12" name="テキスト ボックス 11">
            <a:extLst>
              <a:ext uri="{FF2B5EF4-FFF2-40B4-BE49-F238E27FC236}">
                <a16:creationId xmlns:a16="http://schemas.microsoft.com/office/drawing/2014/main" id="{41DFAEB1-55EB-424D-877F-8D51607D6B71}"/>
              </a:ext>
            </a:extLst>
          </p:cNvPr>
          <p:cNvSpPr txBox="1"/>
          <p:nvPr/>
        </p:nvSpPr>
        <p:spPr>
          <a:xfrm>
            <a:off x="2229585" y="1571859"/>
            <a:ext cx="3553335" cy="1026756"/>
          </a:xfrm>
          <a:prstGeom prst="rect">
            <a:avLst/>
          </a:prstGeom>
          <a:noFill/>
        </p:spPr>
        <p:txBody>
          <a:bodyPr wrap="square" anchor="ctr">
            <a:spAutoFit/>
          </a:bodyPr>
          <a:lstStyle/>
          <a:p>
            <a:pPr>
              <a:lnSpc>
                <a:spcPct val="150000"/>
              </a:lnSpc>
              <a:tabLst>
                <a:tab pos="1241425" algn="l"/>
              </a:tabLst>
            </a:pPr>
            <a:r>
              <a:rPr lang="en-US" altLang="ja-JP" sz="48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KITA Ryota</a:t>
            </a:r>
            <a:endParaRPr lang="en-US" altLang="ja-JP" sz="4800"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endParaRPr>
          </a:p>
        </p:txBody>
      </p:sp>
      <p:cxnSp>
        <p:nvCxnSpPr>
          <p:cNvPr id="14" name="直線コネクタ 13">
            <a:extLst>
              <a:ext uri="{FF2B5EF4-FFF2-40B4-BE49-F238E27FC236}">
                <a16:creationId xmlns:a16="http://schemas.microsoft.com/office/drawing/2014/main" id="{35220E8A-F766-F649-9DCF-16D07153555B}"/>
              </a:ext>
            </a:extLst>
          </p:cNvPr>
          <p:cNvCxnSpPr>
            <a:cxnSpLocks/>
          </p:cNvCxnSpPr>
          <p:nvPr/>
        </p:nvCxnSpPr>
        <p:spPr>
          <a:xfrm>
            <a:off x="621175" y="2673954"/>
            <a:ext cx="5294140" cy="0"/>
          </a:xfrm>
          <a:prstGeom prst="line">
            <a:avLst/>
          </a:prstGeom>
          <a:ln w="12700">
            <a:solidFill>
              <a:srgbClr val="D7225F"/>
            </a:solidFill>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07C820F8-01F2-8B48-9C79-D924241062A1}"/>
              </a:ext>
            </a:extLst>
          </p:cNvPr>
          <p:cNvSpPr txBox="1"/>
          <p:nvPr/>
        </p:nvSpPr>
        <p:spPr>
          <a:xfrm>
            <a:off x="4384429" y="4146819"/>
            <a:ext cx="7554353" cy="1689245"/>
          </a:xfrm>
          <a:prstGeom prst="rect">
            <a:avLst/>
          </a:prstGeom>
          <a:noFill/>
        </p:spPr>
        <p:txBody>
          <a:bodyPr wrap="square">
            <a:spAutoFit/>
          </a:bodyPr>
          <a:lstStyle/>
          <a:p>
            <a:pPr marL="800100" lvl="1" indent="-342900">
              <a:lnSpc>
                <a:spcPct val="150000"/>
              </a:lnSpc>
              <a:buFont typeface="Arial" panose="020B0604020202020204" pitchFamily="34" charset="0"/>
              <a:buChar char="•"/>
              <a:tabLst>
                <a:tab pos="1241425" algn="l"/>
              </a:tabLst>
            </a:pPr>
            <a:r>
              <a:rPr lang="ja-JP" altLang="en-US">
                <a:solidFill>
                  <a:srgbClr val="AFAF87"/>
                </a:solidFill>
                <a:latin typeface="Ricty" panose="020B0509020203020207" pitchFamily="49" charset="-128"/>
                <a:ea typeface="Ricty" panose="020B0509020203020207" pitchFamily="49" charset="-128"/>
                <a:cs typeface="Ricty" panose="020B0509020203020207" pitchFamily="49" charset="-128"/>
                <a:sym typeface="Georgia"/>
              </a:rPr>
              <a:t>データサイエンスを学ぶコンピュータサイエンス大好き人間</a:t>
            </a:r>
            <a:endParaRPr lang="en-US" altLang="ja-JP" dirty="0">
              <a:solidFill>
                <a:srgbClr val="AFAF87"/>
              </a:solidFill>
              <a:latin typeface="Ricty" panose="020B0509020203020207" pitchFamily="49" charset="-128"/>
              <a:ea typeface="Ricty" panose="020B0509020203020207" pitchFamily="49" charset="-128"/>
              <a:cs typeface="Ricty" panose="020B0509020203020207" pitchFamily="49" charset="-128"/>
              <a:sym typeface="Georgia"/>
            </a:endParaRPr>
          </a:p>
          <a:p>
            <a:pPr marL="800100" lvl="1" indent="-342900">
              <a:lnSpc>
                <a:spcPct val="150000"/>
              </a:lnSpc>
              <a:buFont typeface="Arial" panose="020B0604020202020204" pitchFamily="34" charset="0"/>
              <a:buChar char="•"/>
              <a:tabLst>
                <a:tab pos="1241425" algn="l"/>
              </a:tabLst>
            </a:pPr>
            <a:r>
              <a:rPr lang="ja-JP" altLang="en-US">
                <a:solidFill>
                  <a:srgbClr val="AFAF87"/>
                </a:solidFill>
                <a:latin typeface="Ricty" panose="020B0509020203020207" pitchFamily="49" charset="-128"/>
                <a:ea typeface="Ricty" panose="020B0509020203020207" pitchFamily="49" charset="-128"/>
                <a:cs typeface="Ricty" panose="020B0509020203020207" pitchFamily="49" charset="-128"/>
                <a:sym typeface="Georgia"/>
              </a:rPr>
              <a:t>高校では情報・電気電子について学んでいました</a:t>
            </a:r>
            <a:endParaRPr lang="en-US" altLang="ja-JP" dirty="0">
              <a:solidFill>
                <a:srgbClr val="AFAF87"/>
              </a:solidFill>
              <a:latin typeface="Ricty" panose="020B0509020203020207" pitchFamily="49" charset="-128"/>
              <a:ea typeface="Ricty" panose="020B0509020203020207" pitchFamily="49" charset="-128"/>
              <a:cs typeface="Ricty" panose="020B0509020203020207" pitchFamily="49" charset="-128"/>
              <a:sym typeface="Georgia"/>
            </a:endParaRPr>
          </a:p>
          <a:p>
            <a:pPr marL="800100" lvl="1" indent="-342900">
              <a:lnSpc>
                <a:spcPct val="150000"/>
              </a:lnSpc>
              <a:buFont typeface="Arial" panose="020B0604020202020204" pitchFamily="34" charset="0"/>
              <a:buChar char="•"/>
              <a:tabLst>
                <a:tab pos="1241425" algn="l"/>
              </a:tabLst>
            </a:pPr>
            <a:r>
              <a:rPr lang="ja-JP" altLang="en-US">
                <a:solidFill>
                  <a:srgbClr val="AFAF87"/>
                </a:solidFill>
                <a:latin typeface="Ricty" panose="020B0509020203020207" pitchFamily="49" charset="-128"/>
                <a:ea typeface="Ricty" panose="020B0509020203020207" pitchFamily="49" charset="-128"/>
                <a:cs typeface="Ricty" panose="020B0509020203020207" pitchFamily="49" charset="-128"/>
                <a:sym typeface="Georgia"/>
              </a:rPr>
              <a:t>自然言語・形式言語問わず研究をしています</a:t>
            </a:r>
            <a:endParaRPr lang="en-US" altLang="ja-JP" dirty="0">
              <a:solidFill>
                <a:srgbClr val="AFAF87"/>
              </a:solidFill>
              <a:latin typeface="Ricty" panose="020B0509020203020207" pitchFamily="49" charset="-128"/>
              <a:ea typeface="Ricty" panose="020B0509020203020207" pitchFamily="49" charset="-128"/>
              <a:cs typeface="Ricty" panose="020B0509020203020207" pitchFamily="49" charset="-128"/>
              <a:sym typeface="Georgia"/>
            </a:endParaRPr>
          </a:p>
          <a:p>
            <a:pPr marL="800100" lvl="1" indent="-342900">
              <a:lnSpc>
                <a:spcPct val="150000"/>
              </a:lnSpc>
              <a:buFont typeface="Arial" panose="020B0604020202020204" pitchFamily="34" charset="0"/>
              <a:buChar char="•"/>
              <a:tabLst>
                <a:tab pos="1241425" algn="l"/>
              </a:tabLst>
            </a:pPr>
            <a:r>
              <a:rPr lang="ja-JP" altLang="en-US">
                <a:solidFill>
                  <a:srgbClr val="AFAF87"/>
                </a:solidFill>
                <a:latin typeface="Ricty" panose="020B0509020203020207" pitchFamily="49" charset="-128"/>
                <a:ea typeface="Ricty" panose="020B0509020203020207" pitchFamily="49" charset="-128"/>
                <a:cs typeface="Ricty" panose="020B0509020203020207" pitchFamily="49" charset="-128"/>
                <a:sym typeface="Georgia"/>
              </a:rPr>
              <a:t>学内勉強会の運営をしたり、パソコン教室でバイトしたり</a:t>
            </a:r>
            <a:endParaRPr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p:txBody>
      </p:sp>
      <p:pic>
        <p:nvPicPr>
          <p:cNvPr id="22" name="図 21" descr="テキスト&#10;&#10;自動的に生成された説明">
            <a:extLst>
              <a:ext uri="{FF2B5EF4-FFF2-40B4-BE49-F238E27FC236}">
                <a16:creationId xmlns:a16="http://schemas.microsoft.com/office/drawing/2014/main" id="{050179BC-C0E9-5547-BE55-4D23ED75B0DE}"/>
              </a:ext>
            </a:extLst>
          </p:cNvPr>
          <p:cNvPicPr>
            <a:picLocks noChangeAspect="1"/>
          </p:cNvPicPr>
          <p:nvPr/>
        </p:nvPicPr>
        <p:blipFill>
          <a:blip r:embed="rId4"/>
          <a:stretch>
            <a:fillRect/>
          </a:stretch>
        </p:blipFill>
        <p:spPr>
          <a:xfrm>
            <a:off x="5523914" y="747417"/>
            <a:ext cx="6414868" cy="3597672"/>
          </a:xfrm>
          <a:prstGeom prst="rect">
            <a:avLst/>
          </a:prstGeom>
        </p:spPr>
      </p:pic>
    </p:spTree>
    <p:extLst>
      <p:ext uri="{BB962C8B-B14F-4D97-AF65-F5344CB8AC3E}">
        <p14:creationId xmlns:p14="http://schemas.microsoft.com/office/powerpoint/2010/main" val="6750251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テキスト ボックス 9">
            <a:extLst>
              <a:ext uri="{FF2B5EF4-FFF2-40B4-BE49-F238E27FC236}">
                <a16:creationId xmlns:a16="http://schemas.microsoft.com/office/drawing/2014/main" id="{C040DC9D-8E22-AB45-9913-3197A22F2169}"/>
              </a:ext>
            </a:extLst>
          </p:cNvPr>
          <p:cNvSpPr txBox="1"/>
          <p:nvPr/>
        </p:nvSpPr>
        <p:spPr>
          <a:xfrm>
            <a:off x="2008091" y="112508"/>
            <a:ext cx="10183909" cy="461665"/>
          </a:xfrm>
          <a:prstGeom prst="rect">
            <a:avLst/>
          </a:prstGeom>
          <a:noFill/>
        </p:spPr>
        <p:txBody>
          <a:bodyPr wrap="square" rtlCol="0" anchor="ctr">
            <a:spAutoFit/>
          </a:bodyPr>
          <a:lstStyle/>
          <a:p>
            <a:r>
              <a:rPr kumimoji="1" lang="ja-JP" altLang="en-US" sz="2400">
                <a:solidFill>
                  <a:schemeClr val="bg1"/>
                </a:solidFill>
                <a:latin typeface="Ricty" panose="020B0509020203020207" pitchFamily="49" charset="-128"/>
                <a:ea typeface="Ricty" panose="020B0509020203020207" pitchFamily="49" charset="-128"/>
                <a:cs typeface="Ricty" panose="020B0509020203020207" pitchFamily="49" charset="-128"/>
              </a:rPr>
              <a:t>ソースコードの構文木表現による構造類似性を用いた自動関数生成方式</a:t>
            </a:r>
          </a:p>
        </p:txBody>
      </p:sp>
      <p:sp>
        <p:nvSpPr>
          <p:cNvPr id="3" name="正方形/長方形 2">
            <a:extLst>
              <a:ext uri="{FF2B5EF4-FFF2-40B4-BE49-F238E27FC236}">
                <a16:creationId xmlns:a16="http://schemas.microsoft.com/office/drawing/2014/main" id="{0128085A-8D36-7144-9C6D-0DA2269BA0AF}"/>
              </a:ext>
            </a:extLst>
          </p:cNvPr>
          <p:cNvSpPr/>
          <p:nvPr/>
        </p:nvSpPr>
        <p:spPr>
          <a:xfrm>
            <a:off x="0" y="686681"/>
            <a:ext cx="12192000" cy="6320556"/>
          </a:xfrm>
          <a:prstGeom prst="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EBD4D4B7-48B8-BB4E-935C-6469600BD049}"/>
              </a:ext>
            </a:extLst>
          </p:cNvPr>
          <p:cNvSpPr/>
          <p:nvPr/>
        </p:nvSpPr>
        <p:spPr>
          <a:xfrm>
            <a:off x="-6" y="0"/>
            <a:ext cx="12192006" cy="1355001"/>
          </a:xfrm>
          <a:prstGeom prst="rect">
            <a:avLst/>
          </a:prstGeom>
          <a:solidFill>
            <a:srgbClr val="363C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Ricty" panose="020B0509020203020207" pitchFamily="49" charset="-128"/>
              <a:ea typeface="Ricty" panose="020B0509020203020207" pitchFamily="49" charset="-128"/>
              <a:cs typeface="Ricty" panose="020B0509020203020207" pitchFamily="49" charset="-128"/>
            </a:endParaRPr>
          </a:p>
        </p:txBody>
      </p:sp>
      <p:sp>
        <p:nvSpPr>
          <p:cNvPr id="32" name="正方形/長方形 31">
            <a:extLst>
              <a:ext uri="{FF2B5EF4-FFF2-40B4-BE49-F238E27FC236}">
                <a16:creationId xmlns:a16="http://schemas.microsoft.com/office/drawing/2014/main" id="{57F43332-6E35-CF48-B998-D2210B835AEC}"/>
              </a:ext>
            </a:extLst>
          </p:cNvPr>
          <p:cNvSpPr/>
          <p:nvPr/>
        </p:nvSpPr>
        <p:spPr>
          <a:xfrm>
            <a:off x="-6" y="-1523"/>
            <a:ext cx="12192006" cy="823907"/>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字幕 2">
            <a:extLst>
              <a:ext uri="{FF2B5EF4-FFF2-40B4-BE49-F238E27FC236}">
                <a16:creationId xmlns:a16="http://schemas.microsoft.com/office/drawing/2014/main" id="{79BB99CB-49DB-EA47-9ACD-9FF0E51AA234}"/>
              </a:ext>
            </a:extLst>
          </p:cNvPr>
          <p:cNvSpPr txBox="1">
            <a:spLocks/>
          </p:cNvSpPr>
          <p:nvPr/>
        </p:nvSpPr>
        <p:spPr>
          <a:xfrm>
            <a:off x="995080" y="822384"/>
            <a:ext cx="10201834" cy="523220"/>
          </a:xfrm>
          <a:prstGeom prst="rect">
            <a:avLst/>
          </a:prstGeom>
        </p:spPr>
        <p:txBody>
          <a:bodyPr lIns="109728" tIns="109728" rIns="109728" bIns="91440" anchor="ctr">
            <a:noAutofit/>
          </a:bodyPr>
          <a:lstStyle>
            <a:lvl1pPr marL="228600" indent="-228600" algn="l" defTabSz="914400" rtl="0" eaLnBrk="1" latinLnBrk="0" hangingPunct="1">
              <a:lnSpc>
                <a:spcPct val="107000"/>
              </a:lnSpc>
              <a:spcBef>
                <a:spcPts val="1000"/>
              </a:spcBef>
              <a:buSzPct val="70000"/>
              <a:buFont typeface="Arial" panose="020B0604020202020204" pitchFamily="34" charset="0"/>
              <a:buChar char="•"/>
              <a:defRPr sz="2400" kern="1200" spc="100">
                <a:solidFill>
                  <a:schemeClr val="tx2"/>
                </a:solidFill>
                <a:latin typeface="+mj-lt"/>
                <a:ea typeface="+mn-ea"/>
                <a:cs typeface="+mn-cs"/>
              </a:defRPr>
            </a:lvl1pPr>
            <a:lvl2pPr marL="685800" indent="-228600" algn="l" defTabSz="914400" rtl="0" eaLnBrk="1" latinLnBrk="0" hangingPunct="1">
              <a:lnSpc>
                <a:spcPct val="107000"/>
              </a:lnSpc>
              <a:spcBef>
                <a:spcPts val="500"/>
              </a:spcBef>
              <a:buSzPct val="70000"/>
              <a:buFont typeface="Arial" panose="020B0604020202020204" pitchFamily="34" charset="0"/>
              <a:buChar char="•"/>
              <a:defRPr sz="2000" kern="1200" spc="100">
                <a:solidFill>
                  <a:schemeClr val="tx2"/>
                </a:solidFill>
                <a:latin typeface="+mj-lt"/>
                <a:ea typeface="+mn-ea"/>
                <a:cs typeface="+mn-cs"/>
              </a:defRPr>
            </a:lvl2pPr>
            <a:lvl3pPr marL="1143000" indent="-228600" algn="l" defTabSz="914400" rtl="0" eaLnBrk="1" latinLnBrk="0" hangingPunct="1">
              <a:lnSpc>
                <a:spcPct val="107000"/>
              </a:lnSpc>
              <a:spcBef>
                <a:spcPts val="500"/>
              </a:spcBef>
              <a:buSzPct val="70000"/>
              <a:buFont typeface="Arial" panose="020B0604020202020204" pitchFamily="34" charset="0"/>
              <a:buChar char="•"/>
              <a:defRPr sz="1800" kern="1200" spc="100">
                <a:solidFill>
                  <a:schemeClr val="tx2"/>
                </a:solidFill>
                <a:latin typeface="+mj-lt"/>
                <a:ea typeface="+mn-ea"/>
                <a:cs typeface="+mn-cs"/>
              </a:defRPr>
            </a:lvl3pPr>
            <a:lvl4pPr marL="1600200" indent="-228600" algn="l" defTabSz="914400" rtl="0" eaLnBrk="1" latinLnBrk="0" hangingPunct="1">
              <a:lnSpc>
                <a:spcPct val="107000"/>
              </a:lnSpc>
              <a:spcBef>
                <a:spcPts val="500"/>
              </a:spcBef>
              <a:buSzPct val="70000"/>
              <a:buFont typeface="Arial" panose="020B0604020202020204" pitchFamily="34" charset="0"/>
              <a:buChar char="•"/>
              <a:defRPr sz="1600" kern="1200" spc="100">
                <a:solidFill>
                  <a:schemeClr val="tx2"/>
                </a:solidFill>
                <a:latin typeface="+mj-lt"/>
                <a:ea typeface="+mn-ea"/>
                <a:cs typeface="+mn-cs"/>
              </a:defRPr>
            </a:lvl4pPr>
            <a:lvl5pPr marL="2057400" indent="-228600" algn="l" defTabSz="914400" rtl="0" eaLnBrk="1" latinLnBrk="0" hangingPunct="1">
              <a:lnSpc>
                <a:spcPct val="107000"/>
              </a:lnSpc>
              <a:spcBef>
                <a:spcPts val="500"/>
              </a:spcBef>
              <a:buSzPct val="70000"/>
              <a:buFont typeface="Arial" panose="020B0604020202020204" pitchFamily="34" charset="0"/>
              <a:buChar char="•"/>
              <a:defRPr sz="1600" kern="1200" spc="1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北 椋太　岡田</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龍太郎　峰松</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彩子　中西 崇文　　</a:t>
            </a:r>
            <a:r>
              <a:rPr lang="ja-JP" altLang="en-US" sz="18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武蔵野大学データサイエンス学部</a:t>
            </a:r>
            <a:endParaRPr lang="en" altLang="ja-JP" sz="18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31" name="テキスト ボックス 30">
            <a:extLst>
              <a:ext uri="{FF2B5EF4-FFF2-40B4-BE49-F238E27FC236}">
                <a16:creationId xmlns:a16="http://schemas.microsoft.com/office/drawing/2014/main" id="{288DAEBB-508A-F74C-B09E-0E9AAFD6269C}"/>
              </a:ext>
            </a:extLst>
          </p:cNvPr>
          <p:cNvSpPr txBox="1"/>
          <p:nvPr/>
        </p:nvSpPr>
        <p:spPr>
          <a:xfrm>
            <a:off x="0" y="158245"/>
            <a:ext cx="12192000" cy="523220"/>
          </a:xfrm>
          <a:prstGeom prst="rect">
            <a:avLst/>
          </a:prstGeom>
          <a:noFill/>
        </p:spPr>
        <p:txBody>
          <a:bodyPr wrap="square" rtlCol="0" anchor="ctr">
            <a:spAutoFit/>
          </a:bodyPr>
          <a:lstStyle/>
          <a:p>
            <a:pPr algn="ctr"/>
            <a:r>
              <a:rPr kumimoji="1" lang="ja-JP" altLang="en-US" sz="2800">
                <a:solidFill>
                  <a:schemeClr val="bg1"/>
                </a:solidFill>
                <a:latin typeface="Ricty" panose="020B0509020203020207" pitchFamily="49" charset="-128"/>
                <a:ea typeface="Ricty" panose="020B0509020203020207" pitchFamily="49" charset="-128"/>
                <a:cs typeface="Ricty" panose="020B0509020203020207" pitchFamily="49" charset="-128"/>
              </a:rPr>
              <a:t>ソースコードの構文木表現による構造類似性を用いた自動関数生成方式</a:t>
            </a:r>
          </a:p>
        </p:txBody>
      </p:sp>
      <p:sp>
        <p:nvSpPr>
          <p:cNvPr id="33" name="タイトル 1">
            <a:extLst>
              <a:ext uri="{FF2B5EF4-FFF2-40B4-BE49-F238E27FC236}">
                <a16:creationId xmlns:a16="http://schemas.microsoft.com/office/drawing/2014/main" id="{9626BA47-CCB2-5F42-8125-D50BBAE5275C}"/>
              </a:ext>
            </a:extLst>
          </p:cNvPr>
          <p:cNvSpPr txBox="1">
            <a:spLocks/>
          </p:cNvSpPr>
          <p:nvPr/>
        </p:nvSpPr>
        <p:spPr>
          <a:xfrm>
            <a:off x="1274077" y="1408804"/>
            <a:ext cx="9661774" cy="1389212"/>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lvl="1">
              <a:lnSpc>
                <a:spcPct val="150000"/>
              </a:lnSpc>
            </a:pPr>
            <a:r>
              <a:rPr lang="en-US" altLang="ja-JP" sz="24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1. </a:t>
            </a:r>
            <a:r>
              <a:rPr lang="ja-JP" altLang="en-US" sz="2400">
                <a:solidFill>
                  <a:srgbClr val="88F906"/>
                </a:solidFill>
                <a:latin typeface="Ricty" panose="020B0509020203020207" pitchFamily="49" charset="-128"/>
                <a:ea typeface="Ricty" panose="020B0509020203020207" pitchFamily="49" charset="-128"/>
                <a:cs typeface="Ricty" panose="020B0509020203020207" pitchFamily="49" charset="-128"/>
                <a:sym typeface="Georgia"/>
              </a:rPr>
              <a:t>構文木の類似性</a:t>
            </a:r>
            <a:r>
              <a:rPr lang="ja-JP" altLang="en-US" sz="24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から</a:t>
            </a:r>
            <a:r>
              <a:rPr lang="ja-JP" altLang="en-US" sz="24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コードクローンを検出</a:t>
            </a:r>
            <a:endParaRPr lang="en-US" altLang="ja-JP" sz="2400" b="1" dirty="0">
              <a:solidFill>
                <a:srgbClr val="D7225F"/>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150000"/>
              </a:lnSpc>
            </a:pPr>
            <a:r>
              <a:rPr lang="en-US" altLang="ja-JP" sz="24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2. </a:t>
            </a:r>
            <a:r>
              <a:rPr lang="ja-JP" altLang="en-US" sz="2400">
                <a:solidFill>
                  <a:srgbClr val="88F906"/>
                </a:solidFill>
                <a:latin typeface="Ricty" panose="020B0509020203020207" pitchFamily="49" charset="-128"/>
                <a:ea typeface="Ricty" panose="020B0509020203020207" pitchFamily="49" charset="-128"/>
                <a:cs typeface="Ricty" panose="020B0509020203020207" pitchFamily="49" charset="-128"/>
                <a:sym typeface="Georgia"/>
              </a:rPr>
              <a:t>類似するコードクローン</a:t>
            </a:r>
            <a:r>
              <a:rPr lang="ja-JP" altLang="en-US" sz="24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を変形し，</a:t>
            </a:r>
            <a:r>
              <a:rPr lang="ja-JP" altLang="en-US" sz="24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構造を同一化</a:t>
            </a:r>
            <a:endParaRPr lang="en-US" altLang="ja-JP" sz="2400" b="1" dirty="0">
              <a:solidFill>
                <a:srgbClr val="D7225F"/>
              </a:solidFill>
              <a:latin typeface="Ricty" panose="020B0509020203020207" pitchFamily="49" charset="-128"/>
              <a:ea typeface="Ricty" panose="020B0509020203020207" pitchFamily="49" charset="-128"/>
              <a:cs typeface="Ricty" panose="020B0509020203020207" pitchFamily="49" charset="-128"/>
              <a:sym typeface="Georgia"/>
            </a:endParaRPr>
          </a:p>
          <a:p>
            <a:pPr lvl="1">
              <a:lnSpc>
                <a:spcPct val="150000"/>
              </a:lnSpc>
            </a:pPr>
            <a:r>
              <a:rPr lang="en-US" altLang="ja-JP" sz="24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3. </a:t>
            </a:r>
            <a:r>
              <a:rPr lang="ja-JP" altLang="en-US" sz="2400" b="1">
                <a:solidFill>
                  <a:srgbClr val="88F906"/>
                </a:solidFill>
                <a:latin typeface="Ricty" panose="020B0509020203020207" pitchFamily="49" charset="-128"/>
                <a:ea typeface="Ricty" panose="020B0509020203020207" pitchFamily="49" charset="-128"/>
                <a:cs typeface="Ricty" panose="020B0509020203020207" pitchFamily="49" charset="-128"/>
                <a:sym typeface="Georgia"/>
              </a:rPr>
              <a:t>コードクローン</a:t>
            </a:r>
            <a:r>
              <a:rPr lang="ja-JP" altLang="en-US" sz="24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を</a:t>
            </a:r>
            <a:r>
              <a:rPr lang="ja-JP" altLang="en-US" sz="24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関数に置き換える</a:t>
            </a:r>
            <a:r>
              <a:rPr lang="ja-JP" altLang="en-US" sz="24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ことで</a:t>
            </a:r>
            <a:r>
              <a:rPr lang="ja-JP" altLang="en-US" sz="2400" b="1" u="sng">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保守コストの低減</a:t>
            </a:r>
            <a:endParaRPr lang="en-US" altLang="ja-JP" sz="2400" b="1" u="sng"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62" name="正方形/長方形 61">
            <a:extLst>
              <a:ext uri="{FF2B5EF4-FFF2-40B4-BE49-F238E27FC236}">
                <a16:creationId xmlns:a16="http://schemas.microsoft.com/office/drawing/2014/main" id="{D9FEADCA-B1DF-664F-8DD3-72C88A5B3CC8}"/>
              </a:ext>
            </a:extLst>
          </p:cNvPr>
          <p:cNvSpPr/>
          <p:nvPr/>
        </p:nvSpPr>
        <p:spPr>
          <a:xfrm>
            <a:off x="7" y="6478801"/>
            <a:ext cx="12191993" cy="365126"/>
          </a:xfrm>
          <a:prstGeom prst="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Ricty" panose="020B0509020203020207" pitchFamily="49" charset="-128"/>
              <a:ea typeface="Ricty" panose="020B0509020203020207" pitchFamily="49" charset="-128"/>
              <a:cs typeface="Ricty" panose="020B0509020203020207" pitchFamily="49" charset="-128"/>
            </a:endParaRPr>
          </a:p>
        </p:txBody>
      </p:sp>
      <p:sp>
        <p:nvSpPr>
          <p:cNvPr id="63" name="テキスト ボックス 62">
            <a:extLst>
              <a:ext uri="{FF2B5EF4-FFF2-40B4-BE49-F238E27FC236}">
                <a16:creationId xmlns:a16="http://schemas.microsoft.com/office/drawing/2014/main" id="{FB71BCD5-A421-FD45-A8EF-778998C732A9}"/>
              </a:ext>
            </a:extLst>
          </p:cNvPr>
          <p:cNvSpPr txBox="1"/>
          <p:nvPr/>
        </p:nvSpPr>
        <p:spPr>
          <a:xfrm>
            <a:off x="0" y="6473265"/>
            <a:ext cx="6104964" cy="369332"/>
          </a:xfrm>
          <a:prstGeom prst="rect">
            <a:avLst/>
          </a:prstGeom>
          <a:noFill/>
        </p:spPr>
        <p:txBody>
          <a:bodyPr wrap="square">
            <a:spAutoFit/>
          </a:bodyPr>
          <a:lstStyle/>
          <a:p>
            <a:r>
              <a:rPr lang="en" altLang="ja-JP" sz="1800" b="1" i="0" kern="1200" dirty="0">
                <a:solidFill>
                  <a:srgbClr val="D0D0D0"/>
                </a:solidFill>
                <a:effectLst/>
                <a:latin typeface="Ricty" panose="020B0509020203020207" pitchFamily="49" charset="-128"/>
                <a:ea typeface="Ricty" panose="020B0509020203020207" pitchFamily="49" charset="-128"/>
                <a:cs typeface="Ricty" panose="020B0509020203020207" pitchFamily="49" charset="-128"/>
              </a:rPr>
              <a:t>DEIM2022 J24-4(day2 p42)</a:t>
            </a:r>
            <a:endParaRPr lang="en-US" altLang="ja-JP" sz="1800" b="1" dirty="0">
              <a:solidFill>
                <a:srgbClr val="D0D0D0"/>
              </a:solidFill>
            </a:endParaRPr>
          </a:p>
        </p:txBody>
      </p:sp>
      <p:sp>
        <p:nvSpPr>
          <p:cNvPr id="64" name="テキスト ボックス 63">
            <a:extLst>
              <a:ext uri="{FF2B5EF4-FFF2-40B4-BE49-F238E27FC236}">
                <a16:creationId xmlns:a16="http://schemas.microsoft.com/office/drawing/2014/main" id="{B7BB3B21-9C68-6B40-87D9-78BAB543625E}"/>
              </a:ext>
            </a:extLst>
          </p:cNvPr>
          <p:cNvSpPr txBox="1"/>
          <p:nvPr/>
        </p:nvSpPr>
        <p:spPr>
          <a:xfrm>
            <a:off x="7604356" y="6488668"/>
            <a:ext cx="4587637" cy="369332"/>
          </a:xfrm>
          <a:prstGeom prst="rect">
            <a:avLst/>
          </a:prstGeom>
          <a:noFill/>
        </p:spPr>
        <p:txBody>
          <a:bodyPr wrap="square">
            <a:spAutoFit/>
          </a:bodyPr>
          <a:lstStyle/>
          <a:p>
            <a:pPr algn="r"/>
            <a:r>
              <a:rPr lang="en" altLang="ja-JP" b="1" i="0" kern="1200" dirty="0">
                <a:solidFill>
                  <a:srgbClr val="D0D0D0"/>
                </a:solidFill>
                <a:effectLst/>
                <a:latin typeface="Ricty" panose="020B0509020203020207" pitchFamily="49" charset="-128"/>
                <a:ea typeface="Ricty" panose="020B0509020203020207" pitchFamily="49" charset="-128"/>
                <a:cs typeface="Ricty" panose="020B0509020203020207" pitchFamily="49" charset="-128"/>
              </a:rPr>
              <a:t>2022.02.28</a:t>
            </a:r>
            <a:endParaRPr lang="en-US" altLang="ja-JP" b="1" i="0" dirty="0">
              <a:solidFill>
                <a:srgbClr val="D0D0D0"/>
              </a:solidFill>
            </a:endParaRPr>
          </a:p>
        </p:txBody>
      </p:sp>
      <p:grpSp>
        <p:nvGrpSpPr>
          <p:cNvPr id="70" name="グループ化 69">
            <a:extLst>
              <a:ext uri="{FF2B5EF4-FFF2-40B4-BE49-F238E27FC236}">
                <a16:creationId xmlns:a16="http://schemas.microsoft.com/office/drawing/2014/main" id="{798D7BC1-687B-F545-ADBA-7A53A44DA767}"/>
              </a:ext>
            </a:extLst>
          </p:cNvPr>
          <p:cNvGrpSpPr/>
          <p:nvPr/>
        </p:nvGrpSpPr>
        <p:grpSpPr>
          <a:xfrm>
            <a:off x="963557" y="3583958"/>
            <a:ext cx="10282794" cy="2776829"/>
            <a:chOff x="963557" y="3583958"/>
            <a:chExt cx="10282794" cy="2776829"/>
          </a:xfrm>
        </p:grpSpPr>
        <p:sp>
          <p:nvSpPr>
            <p:cNvPr id="17" name="タイトル 1">
              <a:extLst>
                <a:ext uri="{FF2B5EF4-FFF2-40B4-BE49-F238E27FC236}">
                  <a16:creationId xmlns:a16="http://schemas.microsoft.com/office/drawing/2014/main" id="{D1739436-ADFA-0649-ACA2-EDBCB3922F71}"/>
                </a:ext>
              </a:extLst>
            </p:cNvPr>
            <p:cNvSpPr txBox="1">
              <a:spLocks/>
            </p:cNvSpPr>
            <p:nvPr/>
          </p:nvSpPr>
          <p:spPr>
            <a:xfrm>
              <a:off x="963557" y="5736560"/>
              <a:ext cx="2504107" cy="618691"/>
            </a:xfrm>
            <a:prstGeom prst="rect">
              <a:avLst/>
            </a:prstGeom>
          </p:spPr>
          <p:txBody>
            <a:bodyPr lIns="109728" tIns="109728" rIns="109728" bIns="91440" anchor="ctr">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algn="ctr" defTabSz="457200">
                <a:lnSpc>
                  <a:spcPct val="150000"/>
                </a:lnSpc>
                <a:spcBef>
                  <a:spcPts val="0"/>
                </a:spcBef>
                <a:defRPr/>
              </a:pPr>
              <a:r>
                <a:rPr kumimoji="0" lang="ja-JP" altLang="en-US" sz="240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入力</a:t>
              </a:r>
              <a:endParaRPr kumimoji="0" lang="en-US" altLang="ja-JP" sz="240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18" name="タイトル 1">
              <a:extLst>
                <a:ext uri="{FF2B5EF4-FFF2-40B4-BE49-F238E27FC236}">
                  <a16:creationId xmlns:a16="http://schemas.microsoft.com/office/drawing/2014/main" id="{86DE426B-B591-1341-B264-5E051C71367D}"/>
                </a:ext>
              </a:extLst>
            </p:cNvPr>
            <p:cNvSpPr txBox="1">
              <a:spLocks/>
            </p:cNvSpPr>
            <p:nvPr/>
          </p:nvSpPr>
          <p:spPr>
            <a:xfrm>
              <a:off x="3860760" y="5736560"/>
              <a:ext cx="4470455" cy="622323"/>
            </a:xfrm>
            <a:prstGeom prst="rect">
              <a:avLst/>
            </a:prstGeom>
          </p:spPr>
          <p:txBody>
            <a:bodyPr lIns="109728" tIns="109728" rIns="109728" bIns="91440" anchor="ctr">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algn="ctr" defTabSz="457200">
                <a:lnSpc>
                  <a:spcPct val="150000"/>
                </a:lnSpc>
                <a:spcBef>
                  <a:spcPts val="0"/>
                </a:spcBef>
                <a:defRPr/>
              </a:pPr>
              <a:r>
                <a:rPr kumimoji="0" lang="ja-JP" altLang="en-US" sz="240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構文木</a:t>
              </a:r>
              <a:endParaRPr kumimoji="0" lang="en-US" altLang="ja-JP" sz="240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19" name="タイトル 1">
              <a:extLst>
                <a:ext uri="{FF2B5EF4-FFF2-40B4-BE49-F238E27FC236}">
                  <a16:creationId xmlns:a16="http://schemas.microsoft.com/office/drawing/2014/main" id="{4875C156-C089-0449-A8F9-E3214E547067}"/>
                </a:ext>
              </a:extLst>
            </p:cNvPr>
            <p:cNvSpPr txBox="1">
              <a:spLocks/>
            </p:cNvSpPr>
            <p:nvPr/>
          </p:nvSpPr>
          <p:spPr>
            <a:xfrm>
              <a:off x="8724311" y="5742096"/>
              <a:ext cx="2504110" cy="618691"/>
            </a:xfrm>
            <a:prstGeom prst="rect">
              <a:avLst/>
            </a:prstGeom>
          </p:spPr>
          <p:txBody>
            <a:bodyPr lIns="109728" tIns="109728" rIns="109728" bIns="91440" anchor="ctr">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algn="ctr" defTabSz="457200">
                <a:lnSpc>
                  <a:spcPct val="150000"/>
                </a:lnSpc>
                <a:spcBef>
                  <a:spcPts val="0"/>
                </a:spcBef>
                <a:defRPr/>
              </a:pPr>
              <a:r>
                <a:rPr kumimoji="0" lang="ja-JP" altLang="en-US" sz="240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出力</a:t>
              </a:r>
              <a:endParaRPr kumimoji="0" lang="en-US" altLang="ja-JP" sz="240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12" name="正方形/長方形 11">
              <a:extLst>
                <a:ext uri="{FF2B5EF4-FFF2-40B4-BE49-F238E27FC236}">
                  <a16:creationId xmlns:a16="http://schemas.microsoft.com/office/drawing/2014/main" id="{7B161C7B-E546-314F-A09C-6A780FB3F1CF}"/>
                </a:ext>
              </a:extLst>
            </p:cNvPr>
            <p:cNvSpPr/>
            <p:nvPr/>
          </p:nvSpPr>
          <p:spPr>
            <a:xfrm>
              <a:off x="3860763" y="3583959"/>
              <a:ext cx="4470453" cy="2221619"/>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ja-JP" altLang="en-US">
                <a:latin typeface="Ricty" panose="020B0509020203020207" pitchFamily="49" charset="-128"/>
                <a:ea typeface="Ricty" panose="020B0509020203020207" pitchFamily="49" charset="-128"/>
                <a:cs typeface="Ricty" panose="020B0509020203020207" pitchFamily="49" charset="-128"/>
              </a:endParaRPr>
            </a:p>
          </p:txBody>
        </p:sp>
        <p:cxnSp>
          <p:nvCxnSpPr>
            <p:cNvPr id="16" name="直線矢印コネクタ 15">
              <a:extLst>
                <a:ext uri="{FF2B5EF4-FFF2-40B4-BE49-F238E27FC236}">
                  <a16:creationId xmlns:a16="http://schemas.microsoft.com/office/drawing/2014/main" id="{9375A8CE-756E-EB4C-80D1-B3280611AEE1}"/>
                </a:ext>
              </a:extLst>
            </p:cNvPr>
            <p:cNvCxnSpPr>
              <a:cxnSpLocks/>
            </p:cNvCxnSpPr>
            <p:nvPr/>
          </p:nvCxnSpPr>
          <p:spPr>
            <a:xfrm flipV="1">
              <a:off x="3467672" y="4694768"/>
              <a:ext cx="5256639" cy="1"/>
            </a:xfrm>
            <a:prstGeom prst="straightConnector1">
              <a:avLst/>
            </a:prstGeom>
            <a:ln w="76200">
              <a:solidFill>
                <a:srgbClr val="545D65"/>
              </a:solidFill>
              <a:tailEnd type="triangle"/>
            </a:ln>
          </p:spPr>
          <p:style>
            <a:lnRef idx="1">
              <a:schemeClr val="accent1"/>
            </a:lnRef>
            <a:fillRef idx="0">
              <a:schemeClr val="accent1"/>
            </a:fillRef>
            <a:effectRef idx="0">
              <a:schemeClr val="accent1"/>
            </a:effectRef>
            <a:fontRef idx="minor">
              <a:schemeClr val="tx1"/>
            </a:fontRef>
          </p:style>
        </p:cxnSp>
        <p:grpSp>
          <p:nvGrpSpPr>
            <p:cNvPr id="46" name="グループ化 45">
              <a:extLst>
                <a:ext uri="{FF2B5EF4-FFF2-40B4-BE49-F238E27FC236}">
                  <a16:creationId xmlns:a16="http://schemas.microsoft.com/office/drawing/2014/main" id="{BA4398BE-988D-7848-8FF4-26EE5EDADB45}"/>
                </a:ext>
              </a:extLst>
            </p:cNvPr>
            <p:cNvGrpSpPr/>
            <p:nvPr/>
          </p:nvGrpSpPr>
          <p:grpSpPr>
            <a:xfrm>
              <a:off x="963558" y="3583958"/>
              <a:ext cx="2504113" cy="2221619"/>
              <a:chOff x="2656730" y="7558088"/>
              <a:chExt cx="2008090" cy="2161458"/>
            </a:xfrm>
          </p:grpSpPr>
          <p:sp>
            <p:nvSpPr>
              <p:cNvPr id="34" name="正方形/長方形 33">
                <a:extLst>
                  <a:ext uri="{FF2B5EF4-FFF2-40B4-BE49-F238E27FC236}">
                    <a16:creationId xmlns:a16="http://schemas.microsoft.com/office/drawing/2014/main" id="{1E53DCA4-530F-534B-9515-7A73725A8836}"/>
                  </a:ext>
                </a:extLst>
              </p:cNvPr>
              <p:cNvSpPr/>
              <p:nvPr/>
            </p:nvSpPr>
            <p:spPr>
              <a:xfrm rot="10800000" flipH="1">
                <a:off x="2656731" y="7558088"/>
                <a:ext cx="2008089" cy="2161458"/>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フリーフォーム 35">
                <a:extLst>
                  <a:ext uri="{FF2B5EF4-FFF2-40B4-BE49-F238E27FC236}">
                    <a16:creationId xmlns:a16="http://schemas.microsoft.com/office/drawing/2014/main" id="{3637B0ED-0CA9-CE49-9845-F3AE703F4BB4}"/>
                  </a:ext>
                </a:extLst>
              </p:cNvPr>
              <p:cNvSpPr/>
              <p:nvPr/>
            </p:nvSpPr>
            <p:spPr>
              <a:xfrm>
                <a:off x="2656732" y="8944934"/>
                <a:ext cx="2008088" cy="486257"/>
              </a:xfrm>
              <a:custGeom>
                <a:avLst/>
                <a:gdLst>
                  <a:gd name="connsiteX0" fmla="*/ 0 w 2156501"/>
                  <a:gd name="connsiteY0" fmla="*/ 0 h 597432"/>
                  <a:gd name="connsiteX1" fmla="*/ 2156501 w 2156501"/>
                  <a:gd name="connsiteY1" fmla="*/ 0 h 597432"/>
                  <a:gd name="connsiteX2" fmla="*/ 2156501 w 2156501"/>
                  <a:gd name="connsiteY2" fmla="*/ 298716 h 597432"/>
                  <a:gd name="connsiteX3" fmla="*/ 1710267 w 2156501"/>
                  <a:gd name="connsiteY3" fmla="*/ 298716 h 597432"/>
                  <a:gd name="connsiteX4" fmla="*/ 1710267 w 2156501"/>
                  <a:gd name="connsiteY4" fmla="*/ 597432 h 597432"/>
                  <a:gd name="connsiteX5" fmla="*/ 1 w 2156501"/>
                  <a:gd name="connsiteY5" fmla="*/ 597432 h 597432"/>
                  <a:gd name="connsiteX6" fmla="*/ 1 w 2156501"/>
                  <a:gd name="connsiteY6" fmla="*/ 298716 h 597432"/>
                  <a:gd name="connsiteX7" fmla="*/ 0 w 2156501"/>
                  <a:gd name="connsiteY7" fmla="*/ 298716 h 59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6501" h="597432">
                    <a:moveTo>
                      <a:pt x="0" y="0"/>
                    </a:moveTo>
                    <a:lnTo>
                      <a:pt x="2156501" y="0"/>
                    </a:lnTo>
                    <a:lnTo>
                      <a:pt x="2156501" y="298716"/>
                    </a:lnTo>
                    <a:lnTo>
                      <a:pt x="1710267" y="298716"/>
                    </a:lnTo>
                    <a:lnTo>
                      <a:pt x="1710267" y="597432"/>
                    </a:lnTo>
                    <a:lnTo>
                      <a:pt x="1" y="597432"/>
                    </a:lnTo>
                    <a:lnTo>
                      <a:pt x="1" y="298716"/>
                    </a:lnTo>
                    <a:lnTo>
                      <a:pt x="0" y="298716"/>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kumimoji="1" lang="ja-JP" altLang="en-US" sz="1600" b="1">
                  <a:solidFill>
                    <a:srgbClr val="D7225F"/>
                  </a:solidFill>
                  <a:latin typeface="Ricty" panose="020B0509020203020207" pitchFamily="49" charset="-128"/>
                  <a:ea typeface="Ricty" panose="020B0509020203020207" pitchFamily="49" charset="-128"/>
                  <a:cs typeface="Ricty" panose="020B0509020203020207" pitchFamily="49" charset="-128"/>
                </a:endParaRPr>
              </a:p>
            </p:txBody>
          </p:sp>
          <p:sp>
            <p:nvSpPr>
              <p:cNvPr id="45" name="フリーフォーム 44">
                <a:extLst>
                  <a:ext uri="{FF2B5EF4-FFF2-40B4-BE49-F238E27FC236}">
                    <a16:creationId xmlns:a16="http://schemas.microsoft.com/office/drawing/2014/main" id="{B62D87DC-31EF-5A49-A471-A532A1945E06}"/>
                  </a:ext>
                </a:extLst>
              </p:cNvPr>
              <p:cNvSpPr/>
              <p:nvPr/>
            </p:nvSpPr>
            <p:spPr>
              <a:xfrm>
                <a:off x="2656730" y="8499457"/>
                <a:ext cx="1899898" cy="486257"/>
              </a:xfrm>
              <a:custGeom>
                <a:avLst/>
                <a:gdLst>
                  <a:gd name="connsiteX0" fmla="*/ 0 w 2156501"/>
                  <a:gd name="connsiteY0" fmla="*/ 0 h 597432"/>
                  <a:gd name="connsiteX1" fmla="*/ 2156501 w 2156501"/>
                  <a:gd name="connsiteY1" fmla="*/ 0 h 597432"/>
                  <a:gd name="connsiteX2" fmla="*/ 2156501 w 2156501"/>
                  <a:gd name="connsiteY2" fmla="*/ 298716 h 597432"/>
                  <a:gd name="connsiteX3" fmla="*/ 1710267 w 2156501"/>
                  <a:gd name="connsiteY3" fmla="*/ 298716 h 597432"/>
                  <a:gd name="connsiteX4" fmla="*/ 1710267 w 2156501"/>
                  <a:gd name="connsiteY4" fmla="*/ 597432 h 597432"/>
                  <a:gd name="connsiteX5" fmla="*/ 1 w 2156501"/>
                  <a:gd name="connsiteY5" fmla="*/ 597432 h 597432"/>
                  <a:gd name="connsiteX6" fmla="*/ 1 w 2156501"/>
                  <a:gd name="connsiteY6" fmla="*/ 298716 h 597432"/>
                  <a:gd name="connsiteX7" fmla="*/ 0 w 2156501"/>
                  <a:gd name="connsiteY7" fmla="*/ 298716 h 59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6501" h="597432">
                    <a:moveTo>
                      <a:pt x="0" y="0"/>
                    </a:moveTo>
                    <a:lnTo>
                      <a:pt x="2156501" y="0"/>
                    </a:lnTo>
                    <a:lnTo>
                      <a:pt x="2156501" y="298716"/>
                    </a:lnTo>
                    <a:lnTo>
                      <a:pt x="1710267" y="298716"/>
                    </a:lnTo>
                    <a:lnTo>
                      <a:pt x="1710267" y="597432"/>
                    </a:lnTo>
                    <a:lnTo>
                      <a:pt x="1" y="597432"/>
                    </a:lnTo>
                    <a:lnTo>
                      <a:pt x="1" y="298716"/>
                    </a:lnTo>
                    <a:lnTo>
                      <a:pt x="0" y="298716"/>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kumimoji="1" lang="en-US" altLang="ja-JP" b="1" dirty="0">
                    <a:solidFill>
                      <a:srgbClr val="D7225F"/>
                    </a:solidFill>
                    <a:latin typeface="Ricty" panose="020B0509020203020207" pitchFamily="49" charset="-128"/>
                    <a:ea typeface="Ricty" panose="020B0509020203020207" pitchFamily="49" charset="-128"/>
                    <a:cs typeface="Ricty" panose="020B0509020203020207" pitchFamily="49" charset="-128"/>
                  </a:rPr>
                  <a:t>a = 5 * 10</a:t>
                </a:r>
                <a:endParaRPr kumimoji="1" lang="en-US" altLang="ja-JP" b="1"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r>
                  <a:rPr kumimoji="1" lang="en-US" altLang="ja-JP" b="1" dirty="0">
                    <a:solidFill>
                      <a:srgbClr val="D0D0D0"/>
                    </a:solidFill>
                    <a:latin typeface="Ricty" panose="020B0509020203020207" pitchFamily="49" charset="-128"/>
                    <a:ea typeface="Ricty" panose="020B0509020203020207" pitchFamily="49" charset="-128"/>
                    <a:cs typeface="Ricty" panose="020B0509020203020207" pitchFamily="49" charset="-128"/>
                  </a:rPr>
                  <a:t>b = 3</a:t>
                </a:r>
              </a:p>
              <a:p>
                <a:r>
                  <a:rPr kumimoji="1" lang="en-US" altLang="ja-JP" b="1" dirty="0">
                    <a:solidFill>
                      <a:srgbClr val="D7225F"/>
                    </a:solidFill>
                    <a:latin typeface="Ricty" panose="020B0509020203020207" pitchFamily="49" charset="-128"/>
                    <a:ea typeface="Ricty" panose="020B0509020203020207" pitchFamily="49" charset="-128"/>
                    <a:cs typeface="Ricty" panose="020B0509020203020207" pitchFamily="49" charset="-128"/>
                  </a:rPr>
                  <a:t>c = a * 10</a:t>
                </a:r>
                <a:endParaRPr kumimoji="1" lang="ja-JP" altLang="en-US" b="1">
                  <a:solidFill>
                    <a:srgbClr val="D7225F"/>
                  </a:solidFill>
                  <a:latin typeface="Ricty" panose="020B0509020203020207" pitchFamily="49" charset="-128"/>
                  <a:ea typeface="Ricty" panose="020B0509020203020207" pitchFamily="49" charset="-128"/>
                  <a:cs typeface="Ricty" panose="020B0509020203020207" pitchFamily="49" charset="-128"/>
                </a:endParaRPr>
              </a:p>
            </p:txBody>
          </p:sp>
        </p:grpSp>
        <p:grpSp>
          <p:nvGrpSpPr>
            <p:cNvPr id="59" name="グループ化 58">
              <a:extLst>
                <a:ext uri="{FF2B5EF4-FFF2-40B4-BE49-F238E27FC236}">
                  <a16:creationId xmlns:a16="http://schemas.microsoft.com/office/drawing/2014/main" id="{A63BEA4C-2869-5542-B178-AD146F5D235D}"/>
                </a:ext>
              </a:extLst>
            </p:cNvPr>
            <p:cNvGrpSpPr/>
            <p:nvPr/>
          </p:nvGrpSpPr>
          <p:grpSpPr>
            <a:xfrm>
              <a:off x="8724311" y="3583959"/>
              <a:ext cx="2522040" cy="2233628"/>
              <a:chOff x="9061355" y="3382404"/>
              <a:chExt cx="2522040" cy="2233628"/>
            </a:xfrm>
          </p:grpSpPr>
          <p:grpSp>
            <p:nvGrpSpPr>
              <p:cNvPr id="51" name="グループ化 50">
                <a:extLst>
                  <a:ext uri="{FF2B5EF4-FFF2-40B4-BE49-F238E27FC236}">
                    <a16:creationId xmlns:a16="http://schemas.microsoft.com/office/drawing/2014/main" id="{B079A575-E66F-4948-AE2D-0C415E2FC7F8}"/>
                  </a:ext>
                </a:extLst>
              </p:cNvPr>
              <p:cNvGrpSpPr/>
              <p:nvPr/>
            </p:nvGrpSpPr>
            <p:grpSpPr>
              <a:xfrm>
                <a:off x="9061355" y="3382404"/>
                <a:ext cx="2504112" cy="2221619"/>
                <a:chOff x="2656732" y="7558090"/>
                <a:chExt cx="2008088" cy="2161458"/>
              </a:xfrm>
            </p:grpSpPr>
            <p:sp>
              <p:nvSpPr>
                <p:cNvPr id="52" name="正方形/長方形 51">
                  <a:extLst>
                    <a:ext uri="{FF2B5EF4-FFF2-40B4-BE49-F238E27FC236}">
                      <a16:creationId xmlns:a16="http://schemas.microsoft.com/office/drawing/2014/main" id="{8AD352D0-AF54-1F44-8791-F4130EC82DE7}"/>
                    </a:ext>
                  </a:extLst>
                </p:cNvPr>
                <p:cNvSpPr/>
                <p:nvPr/>
              </p:nvSpPr>
              <p:spPr>
                <a:xfrm rot="10800000" flipH="1">
                  <a:off x="2656732" y="7558090"/>
                  <a:ext cx="2008088" cy="2161458"/>
                </a:xfrm>
                <a:prstGeom prst="rect">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フリーフォーム 52">
                  <a:extLst>
                    <a:ext uri="{FF2B5EF4-FFF2-40B4-BE49-F238E27FC236}">
                      <a16:creationId xmlns:a16="http://schemas.microsoft.com/office/drawing/2014/main" id="{DEB7601D-7C56-7545-B873-93C2A7769AC7}"/>
                    </a:ext>
                  </a:extLst>
                </p:cNvPr>
                <p:cNvSpPr/>
                <p:nvPr/>
              </p:nvSpPr>
              <p:spPr>
                <a:xfrm>
                  <a:off x="2656732" y="8944934"/>
                  <a:ext cx="2008088" cy="486257"/>
                </a:xfrm>
                <a:custGeom>
                  <a:avLst/>
                  <a:gdLst>
                    <a:gd name="connsiteX0" fmla="*/ 0 w 2156501"/>
                    <a:gd name="connsiteY0" fmla="*/ 0 h 597432"/>
                    <a:gd name="connsiteX1" fmla="*/ 2156501 w 2156501"/>
                    <a:gd name="connsiteY1" fmla="*/ 0 h 597432"/>
                    <a:gd name="connsiteX2" fmla="*/ 2156501 w 2156501"/>
                    <a:gd name="connsiteY2" fmla="*/ 298716 h 597432"/>
                    <a:gd name="connsiteX3" fmla="*/ 1710267 w 2156501"/>
                    <a:gd name="connsiteY3" fmla="*/ 298716 h 597432"/>
                    <a:gd name="connsiteX4" fmla="*/ 1710267 w 2156501"/>
                    <a:gd name="connsiteY4" fmla="*/ 597432 h 597432"/>
                    <a:gd name="connsiteX5" fmla="*/ 1 w 2156501"/>
                    <a:gd name="connsiteY5" fmla="*/ 597432 h 597432"/>
                    <a:gd name="connsiteX6" fmla="*/ 1 w 2156501"/>
                    <a:gd name="connsiteY6" fmla="*/ 298716 h 597432"/>
                    <a:gd name="connsiteX7" fmla="*/ 0 w 2156501"/>
                    <a:gd name="connsiteY7" fmla="*/ 298716 h 59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6501" h="597432">
                      <a:moveTo>
                        <a:pt x="0" y="0"/>
                      </a:moveTo>
                      <a:lnTo>
                        <a:pt x="2156501" y="0"/>
                      </a:lnTo>
                      <a:lnTo>
                        <a:pt x="2156501" y="298716"/>
                      </a:lnTo>
                      <a:lnTo>
                        <a:pt x="1710267" y="298716"/>
                      </a:lnTo>
                      <a:lnTo>
                        <a:pt x="1710267" y="597432"/>
                      </a:lnTo>
                      <a:lnTo>
                        <a:pt x="1" y="597432"/>
                      </a:lnTo>
                      <a:lnTo>
                        <a:pt x="1" y="298716"/>
                      </a:lnTo>
                      <a:lnTo>
                        <a:pt x="0" y="298716"/>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kumimoji="1" lang="ja-JP" altLang="en-US" sz="1600" b="1">
                    <a:solidFill>
                      <a:srgbClr val="D7225F"/>
                    </a:solidFill>
                    <a:latin typeface="Ricty" panose="020B0509020203020207" pitchFamily="49" charset="-128"/>
                    <a:ea typeface="Ricty" panose="020B0509020203020207" pitchFamily="49" charset="-128"/>
                    <a:cs typeface="Ricty" panose="020B0509020203020207" pitchFamily="49" charset="-128"/>
                  </a:endParaRPr>
                </a:p>
              </p:txBody>
            </p:sp>
          </p:grpSp>
          <p:sp>
            <p:nvSpPr>
              <p:cNvPr id="50" name="テキスト ボックス 49">
                <a:extLst>
                  <a:ext uri="{FF2B5EF4-FFF2-40B4-BE49-F238E27FC236}">
                    <a16:creationId xmlns:a16="http://schemas.microsoft.com/office/drawing/2014/main" id="{D3E3D35C-5F1E-D745-A873-5CFAA6A4EA2A}"/>
                  </a:ext>
                </a:extLst>
              </p:cNvPr>
              <p:cNvSpPr txBox="1"/>
              <p:nvPr/>
            </p:nvSpPr>
            <p:spPr>
              <a:xfrm>
                <a:off x="9067043" y="3400041"/>
                <a:ext cx="2516352" cy="2215991"/>
              </a:xfrm>
              <a:prstGeom prst="rect">
                <a:avLst/>
              </a:prstGeom>
              <a:noFill/>
            </p:spPr>
            <p:txBody>
              <a:bodyPr wrap="square">
                <a:spAutoFit/>
              </a:bodyPr>
              <a:lstStyle/>
              <a:p>
                <a:r>
                  <a:rPr kumimoji="1" lang="en" altLang="ja-JP" sz="1800" dirty="0">
                    <a:solidFill>
                      <a:srgbClr val="D0D0D0"/>
                    </a:solidFill>
                    <a:latin typeface="Ricty" panose="020B0509020203020207" pitchFamily="49" charset="-128"/>
                    <a:ea typeface="Ricty" panose="020B0509020203020207" pitchFamily="49" charset="-128"/>
                    <a:cs typeface="Ricty" panose="020B0509020203020207" pitchFamily="49" charset="-128"/>
                  </a:rPr>
                  <a:t>def function1(var2):</a:t>
                </a:r>
              </a:p>
              <a:p>
                <a:r>
                  <a:rPr kumimoji="1" lang="en" altLang="ja-JP" sz="1800" dirty="0">
                    <a:solidFill>
                      <a:srgbClr val="D7225F"/>
                    </a:solidFill>
                    <a:latin typeface="Ricty" panose="020B0509020203020207" pitchFamily="49" charset="-128"/>
                    <a:ea typeface="Ricty" panose="020B0509020203020207" pitchFamily="49" charset="-128"/>
                    <a:cs typeface="Ricty" panose="020B0509020203020207" pitchFamily="49" charset="-128"/>
                  </a:rPr>
                  <a:t>  </a:t>
                </a:r>
                <a:r>
                  <a:rPr kumimoji="1" lang="en" altLang="ja-JP" sz="1800" b="1" dirty="0">
                    <a:solidFill>
                      <a:srgbClr val="D7225F"/>
                    </a:solidFill>
                    <a:latin typeface="Ricty" panose="020B0509020203020207" pitchFamily="49" charset="-128"/>
                    <a:ea typeface="Ricty" panose="020B0509020203020207" pitchFamily="49" charset="-128"/>
                    <a:cs typeface="Ricty" panose="020B0509020203020207" pitchFamily="49" charset="-128"/>
                  </a:rPr>
                  <a:t>var1 = var2 * 10</a:t>
                </a:r>
              </a:p>
              <a:p>
                <a:r>
                  <a:rPr kumimoji="1" lang="en" altLang="ja-JP" sz="1800" dirty="0">
                    <a:solidFill>
                      <a:srgbClr val="D0D0D0"/>
                    </a:solidFill>
                    <a:latin typeface="Ricty" panose="020B0509020203020207" pitchFamily="49" charset="-128"/>
                    <a:ea typeface="Ricty" panose="020B0509020203020207" pitchFamily="49" charset="-128"/>
                    <a:cs typeface="Ricty" panose="020B0509020203020207" pitchFamily="49" charset="-128"/>
                  </a:rPr>
                  <a:t>  return var1</a:t>
                </a:r>
              </a:p>
              <a:p>
                <a:endParaRPr kumimoji="1" lang="en" altLang="ja-JP" sz="1800" dirty="0">
                  <a:solidFill>
                    <a:srgbClr val="D7225F"/>
                  </a:solidFill>
                  <a:latin typeface="Ricty" panose="020B0509020203020207" pitchFamily="49" charset="-128"/>
                  <a:ea typeface="Ricty" panose="020B0509020203020207" pitchFamily="49" charset="-128"/>
                  <a:cs typeface="Ricty" panose="020B0509020203020207" pitchFamily="49" charset="-128"/>
                </a:endParaRPr>
              </a:p>
              <a:p>
                <a:endParaRPr kumimoji="1" lang="en" altLang="ja-JP" sz="12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r>
                  <a:rPr kumimoji="1" lang="en" altLang="ja-JP" sz="1800" b="1" dirty="0">
                    <a:solidFill>
                      <a:srgbClr val="D7225F"/>
                    </a:solidFill>
                    <a:latin typeface="Ricty" panose="020B0509020203020207" pitchFamily="49" charset="-128"/>
                    <a:ea typeface="Ricty" panose="020B0509020203020207" pitchFamily="49" charset="-128"/>
                    <a:cs typeface="Ricty" panose="020B0509020203020207" pitchFamily="49" charset="-128"/>
                  </a:rPr>
                  <a:t>a = function1(5)</a:t>
                </a:r>
              </a:p>
              <a:p>
                <a:r>
                  <a:rPr kumimoji="1" lang="en" altLang="ja-JP" sz="1800" dirty="0">
                    <a:solidFill>
                      <a:srgbClr val="D0D0D0"/>
                    </a:solidFill>
                    <a:latin typeface="Ricty" panose="020B0509020203020207" pitchFamily="49" charset="-128"/>
                    <a:ea typeface="Ricty" panose="020B0509020203020207" pitchFamily="49" charset="-128"/>
                    <a:cs typeface="Ricty" panose="020B0509020203020207" pitchFamily="49" charset="-128"/>
                  </a:rPr>
                  <a:t>b = 3</a:t>
                </a:r>
              </a:p>
              <a:p>
                <a:r>
                  <a:rPr kumimoji="1" lang="en" altLang="ja-JP" b="1" dirty="0">
                    <a:solidFill>
                      <a:srgbClr val="D7225F"/>
                    </a:solidFill>
                    <a:latin typeface="Ricty" panose="020B0509020203020207" pitchFamily="49" charset="-128"/>
                    <a:ea typeface="Ricty" panose="020B0509020203020207" pitchFamily="49" charset="-128"/>
                    <a:cs typeface="Ricty" panose="020B0509020203020207" pitchFamily="49" charset="-128"/>
                  </a:rPr>
                  <a:t>c</a:t>
                </a:r>
                <a:r>
                  <a:rPr kumimoji="1" lang="en" altLang="ja-JP" sz="1800" b="1" dirty="0">
                    <a:solidFill>
                      <a:srgbClr val="D7225F"/>
                    </a:solidFill>
                    <a:latin typeface="Ricty" panose="020B0509020203020207" pitchFamily="49" charset="-128"/>
                    <a:ea typeface="Ricty" panose="020B0509020203020207" pitchFamily="49" charset="-128"/>
                    <a:cs typeface="Ricty" panose="020B0509020203020207" pitchFamily="49" charset="-128"/>
                  </a:rPr>
                  <a:t> = function1(a)</a:t>
                </a:r>
                <a:endParaRPr kumimoji="1" lang="ja-JP" altLang="en-US" sz="1800" b="1">
                  <a:solidFill>
                    <a:srgbClr val="D7225F"/>
                  </a:solidFill>
                  <a:latin typeface="Ricty" panose="020B0509020203020207" pitchFamily="49" charset="-128"/>
                  <a:ea typeface="Ricty" panose="020B0509020203020207" pitchFamily="49" charset="-128"/>
                  <a:cs typeface="Ricty" panose="020B0509020203020207" pitchFamily="49" charset="-128"/>
                </a:endParaRPr>
              </a:p>
            </p:txBody>
          </p:sp>
        </p:grpSp>
        <p:pic>
          <p:nvPicPr>
            <p:cNvPr id="20" name="図 19">
              <a:extLst>
                <a:ext uri="{FF2B5EF4-FFF2-40B4-BE49-F238E27FC236}">
                  <a16:creationId xmlns:a16="http://schemas.microsoft.com/office/drawing/2014/main" id="{24418B82-5C3D-8F46-A160-EC8F42422175}"/>
                </a:ext>
              </a:extLst>
            </p:cNvPr>
            <p:cNvPicPr>
              <a:picLocks noChangeAspect="1"/>
            </p:cNvPicPr>
            <p:nvPr/>
          </p:nvPicPr>
          <p:blipFill>
            <a:blip r:embed="rId3"/>
            <a:srcRect/>
            <a:stretch/>
          </p:blipFill>
          <p:spPr>
            <a:xfrm>
              <a:off x="3950791" y="3705998"/>
              <a:ext cx="4302631" cy="1982358"/>
            </a:xfrm>
            <a:prstGeom prst="rect">
              <a:avLst/>
            </a:prstGeom>
          </p:spPr>
        </p:pic>
      </p:grpSp>
    </p:spTree>
    <p:extLst>
      <p:ext uri="{BB962C8B-B14F-4D97-AF65-F5344CB8AC3E}">
        <p14:creationId xmlns:p14="http://schemas.microsoft.com/office/powerpoint/2010/main" val="5357650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C60042A-4181-CB4D-B230-064ED7D6A3F3}"/>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11" name="正方形/長方形 10">
            <a:extLst>
              <a:ext uri="{FF2B5EF4-FFF2-40B4-BE49-F238E27FC236}">
                <a16:creationId xmlns:a16="http://schemas.microsoft.com/office/drawing/2014/main" id="{82B1D5B2-F695-1243-8D88-FBF06DC3D34D}"/>
              </a:ext>
            </a:extLst>
          </p:cNvPr>
          <p:cNvSpPr/>
          <p:nvPr/>
        </p:nvSpPr>
        <p:spPr>
          <a:xfrm>
            <a:off x="0" y="2931829"/>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12" name="正方形/長方形 11">
            <a:extLst>
              <a:ext uri="{FF2B5EF4-FFF2-40B4-BE49-F238E27FC236}">
                <a16:creationId xmlns:a16="http://schemas.microsoft.com/office/drawing/2014/main" id="{B95F42B1-0FAE-6B43-88B2-334B0763399F}"/>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dirty="0">
              <a:solidFill>
                <a:srgbClr val="88F906"/>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全体像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構文解析</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部分木抽出</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類似度計量</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構造同一化</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sz="1400">
                <a:solidFill>
                  <a:srgbClr val="D0D0D0"/>
                </a:solidFill>
                <a:latin typeface="Ricty" panose="020B0509020203020207" pitchFamily="49" charset="-128"/>
                <a:ea typeface="Ricty" panose="020B0509020203020207" pitchFamily="49" charset="-128"/>
                <a:cs typeface="Ricty" panose="020B0509020203020207" pitchFamily="49" charset="-128"/>
              </a:rPr>
              <a:t>関数生成</a:t>
            </a:r>
            <a:endParaRPr kumimoji="1"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実験</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a:p>
            <a:pPr>
              <a:lnSpc>
                <a:spcPct val="200000"/>
              </a:lnSpc>
            </a:pP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rPr>
              <a:t> </a:t>
            </a:r>
            <a:r>
              <a:rPr kumimoji="1" lang="ja-JP" altLang="en-US">
                <a:solidFill>
                  <a:srgbClr val="D0D0D0"/>
                </a:solidFill>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dirty="0">
              <a:solidFill>
                <a:srgbClr val="D0D0D0"/>
              </a:solidFill>
              <a:latin typeface="Ricty" panose="020B0509020203020207" pitchFamily="49" charset="-128"/>
              <a:ea typeface="Ricty" panose="020B0509020203020207" pitchFamily="49" charset="-128"/>
              <a:cs typeface="Ricty" panose="020B0509020203020207" pitchFamily="49" charset="-128"/>
            </a:endParaRPr>
          </a:p>
        </p:txBody>
      </p:sp>
      <p:sp>
        <p:nvSpPr>
          <p:cNvPr id="14" name="テキスト ボックス 34">
            <a:extLst>
              <a:ext uri="{FF2B5EF4-FFF2-40B4-BE49-F238E27FC236}">
                <a16:creationId xmlns:a16="http://schemas.microsoft.com/office/drawing/2014/main" id="{F9533F8D-59E7-6D48-9A57-FDEA5D6DE5EE}"/>
              </a:ext>
            </a:extLst>
          </p:cNvPr>
          <p:cNvSpPr txBox="1"/>
          <p:nvPr/>
        </p:nvSpPr>
        <p:spPr>
          <a:xfrm>
            <a:off x="8963" y="2000109"/>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a:solidFill>
                  <a:srgbClr val="88F906"/>
                </a:solidFill>
                <a:latin typeface="Ricty" panose="020B0509020203020207" pitchFamily="49" charset="-128"/>
                <a:ea typeface="Ricty" panose="020B0509020203020207" pitchFamily="49" charset="-128"/>
                <a:cs typeface="Ricty" panose="020B0509020203020207" pitchFamily="49" charset="-128"/>
              </a:rPr>
              <a:t>▶︎</a:t>
            </a:r>
            <a:endParaRPr lang="ja-JP" altLang="en-US">
              <a:solidFill>
                <a:srgbClr val="88F906"/>
              </a:solidFill>
              <a:latin typeface="Ricty" panose="020B0509020203020207" pitchFamily="49" charset="-128"/>
              <a:ea typeface="Ricty" panose="020B0509020203020207" pitchFamily="49" charset="-128"/>
              <a:cs typeface="Ricty" panose="020B0509020203020207" pitchFamily="49" charset="-128"/>
            </a:endParaRPr>
          </a:p>
        </p:txBody>
      </p:sp>
      <p:sp>
        <p:nvSpPr>
          <p:cNvPr id="2" name="スライド番号プレースホルダー 1">
            <a:extLst>
              <a:ext uri="{FF2B5EF4-FFF2-40B4-BE49-F238E27FC236}">
                <a16:creationId xmlns:a16="http://schemas.microsoft.com/office/drawing/2014/main" id="{C926154E-FC6D-0D49-A39A-A72661B7DA13}"/>
              </a:ext>
            </a:extLst>
          </p:cNvPr>
          <p:cNvSpPr>
            <a:spLocks noGrp="1"/>
          </p:cNvSpPr>
          <p:nvPr>
            <p:ph type="sldNum" sz="quarter" idx="4"/>
          </p:nvPr>
        </p:nvSpPr>
        <p:spPr/>
        <p:txBody>
          <a:bodyPr/>
          <a:lstStyle/>
          <a:p>
            <a:r>
              <a:rPr lang="en-US" dirty="0"/>
              <a:t>p.</a:t>
            </a:r>
            <a:fld id="{F8E28480-1C08-4458-AD97-0283E6FFD09D}" type="slidenum">
              <a:rPr lang="en-US" smtClean="0"/>
              <a:pPr/>
              <a:t>56</a:t>
            </a:fld>
            <a:endParaRPr lang="en-US" dirty="0"/>
          </a:p>
        </p:txBody>
      </p:sp>
      <p:sp>
        <p:nvSpPr>
          <p:cNvPr id="9" name="テキスト ボックス 8">
            <a:extLst>
              <a:ext uri="{FF2B5EF4-FFF2-40B4-BE49-F238E27FC236}">
                <a16:creationId xmlns:a16="http://schemas.microsoft.com/office/drawing/2014/main" id="{9B3BED78-8153-4644-AF1B-54F685D30BC6}"/>
              </a:ext>
            </a:extLst>
          </p:cNvPr>
          <p:cNvSpPr txBox="1"/>
          <p:nvPr/>
        </p:nvSpPr>
        <p:spPr>
          <a:xfrm>
            <a:off x="2008091" y="50954"/>
            <a:ext cx="10183909" cy="584775"/>
          </a:xfrm>
          <a:prstGeom prst="rect">
            <a:avLst/>
          </a:prstGeom>
          <a:noFill/>
        </p:spPr>
        <p:txBody>
          <a:bodyPr wrap="square" rtlCol="0" anchor="ctr">
            <a:spAutoFit/>
          </a:bodyPr>
          <a:lstStyle/>
          <a:p>
            <a:pPr lvl="1"/>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構文解析機能</a:t>
            </a:r>
            <a:endPar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endParaRPr>
          </a:p>
        </p:txBody>
      </p:sp>
      <p:grpSp>
        <p:nvGrpSpPr>
          <p:cNvPr id="188" name="グループ化 187">
            <a:extLst>
              <a:ext uri="{FF2B5EF4-FFF2-40B4-BE49-F238E27FC236}">
                <a16:creationId xmlns:a16="http://schemas.microsoft.com/office/drawing/2014/main" id="{1FB04AC4-C5ED-194B-84AF-565E441931F6}"/>
              </a:ext>
            </a:extLst>
          </p:cNvPr>
          <p:cNvGrpSpPr/>
          <p:nvPr/>
        </p:nvGrpSpPr>
        <p:grpSpPr>
          <a:xfrm>
            <a:off x="4465780" y="1960159"/>
            <a:ext cx="6140256" cy="4025442"/>
            <a:chOff x="3900675" y="1431966"/>
            <a:chExt cx="6140256" cy="4025442"/>
          </a:xfrm>
        </p:grpSpPr>
        <p:cxnSp>
          <p:nvCxnSpPr>
            <p:cNvPr id="139" name="曲線コネクタ 138">
              <a:extLst>
                <a:ext uri="{FF2B5EF4-FFF2-40B4-BE49-F238E27FC236}">
                  <a16:creationId xmlns:a16="http://schemas.microsoft.com/office/drawing/2014/main" id="{D0755978-A50C-D04F-A65A-DD5A58D1BE01}"/>
                </a:ext>
              </a:extLst>
            </p:cNvPr>
            <p:cNvCxnSpPr>
              <a:cxnSpLocks/>
              <a:stCxn id="97" idx="6"/>
              <a:endCxn id="124" idx="7"/>
            </p:cNvCxnSpPr>
            <p:nvPr/>
          </p:nvCxnSpPr>
          <p:spPr>
            <a:xfrm>
              <a:off x="8354782" y="3065893"/>
              <a:ext cx="892619" cy="1809314"/>
            </a:xfrm>
            <a:prstGeom prst="curvedConnector2">
              <a:avLst/>
            </a:prstGeom>
            <a:ln w="28575">
              <a:solidFill>
                <a:srgbClr val="D7225F"/>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曲線コネクタ 127">
              <a:extLst>
                <a:ext uri="{FF2B5EF4-FFF2-40B4-BE49-F238E27FC236}">
                  <a16:creationId xmlns:a16="http://schemas.microsoft.com/office/drawing/2014/main" id="{C4F2DAA9-314A-FE45-9261-FCD4FE636610}"/>
                </a:ext>
              </a:extLst>
            </p:cNvPr>
            <p:cNvCxnSpPr>
              <a:cxnSpLocks/>
              <a:stCxn id="97" idx="6"/>
            </p:cNvCxnSpPr>
            <p:nvPr/>
          </p:nvCxnSpPr>
          <p:spPr>
            <a:xfrm>
              <a:off x="8354782" y="3065893"/>
              <a:ext cx="316930" cy="663383"/>
            </a:xfrm>
            <a:prstGeom prst="curvedConnector2">
              <a:avLst/>
            </a:prstGeom>
            <a:ln w="28575">
              <a:solidFill>
                <a:srgbClr val="D7225F"/>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270C1536-B4BD-7C47-BCD8-118086126B2B}"/>
                </a:ext>
              </a:extLst>
            </p:cNvPr>
            <p:cNvCxnSpPr>
              <a:cxnSpLocks/>
              <a:stCxn id="97" idx="3"/>
              <a:endCxn id="95" idx="0"/>
            </p:cNvCxnSpPr>
            <p:nvPr/>
          </p:nvCxnSpPr>
          <p:spPr>
            <a:xfrm flipH="1">
              <a:off x="7525056" y="3304351"/>
              <a:ext cx="254038" cy="448198"/>
            </a:xfrm>
            <a:prstGeom prst="line">
              <a:avLst/>
            </a:prstGeom>
            <a:ln w="28575">
              <a:solidFill>
                <a:srgbClr val="D0D0D0"/>
              </a:solidFill>
            </a:ln>
          </p:spPr>
          <p:style>
            <a:lnRef idx="1">
              <a:schemeClr val="accent1"/>
            </a:lnRef>
            <a:fillRef idx="0">
              <a:schemeClr val="accent1"/>
            </a:fillRef>
            <a:effectRef idx="0">
              <a:schemeClr val="accent1"/>
            </a:effectRef>
            <a:fontRef idx="minor">
              <a:schemeClr val="tx1"/>
            </a:fontRef>
          </p:style>
        </p:cxnSp>
        <p:grpSp>
          <p:nvGrpSpPr>
            <p:cNvPr id="153" name="グループ化 152">
              <a:extLst>
                <a:ext uri="{FF2B5EF4-FFF2-40B4-BE49-F238E27FC236}">
                  <a16:creationId xmlns:a16="http://schemas.microsoft.com/office/drawing/2014/main" id="{EC6601D2-55FA-514A-92D0-A48F3127E082}"/>
                </a:ext>
              </a:extLst>
            </p:cNvPr>
            <p:cNvGrpSpPr/>
            <p:nvPr/>
          </p:nvGrpSpPr>
          <p:grpSpPr>
            <a:xfrm>
              <a:off x="4369064" y="1431966"/>
              <a:ext cx="4977109" cy="4025442"/>
              <a:chOff x="4517750" y="1073748"/>
              <a:chExt cx="4977109" cy="4025442"/>
            </a:xfrm>
          </p:grpSpPr>
          <p:sp>
            <p:nvSpPr>
              <p:cNvPr id="97" name="円/楕円 96">
                <a:extLst>
                  <a:ext uri="{FF2B5EF4-FFF2-40B4-BE49-F238E27FC236}">
                    <a16:creationId xmlns:a16="http://schemas.microsoft.com/office/drawing/2014/main" id="{DE4CB3CE-FF62-754C-9338-D793E7192790}"/>
                  </a:ext>
                </a:extLst>
              </p:cNvPr>
              <p:cNvSpPr/>
              <p:nvPr/>
            </p:nvSpPr>
            <p:spPr>
              <a:xfrm>
                <a:off x="7829008" y="2370445"/>
                <a:ext cx="674460" cy="674460"/>
              </a:xfrm>
              <a:prstGeom prst="ellipse">
                <a:avLst/>
              </a:prstGeom>
              <a:noFill/>
              <a:ln w="28575">
                <a:solidFill>
                  <a:srgbClr val="D0D0D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600">
                    <a:latin typeface="Ricty" panose="020B0509020203020207" pitchFamily="49" charset="-128"/>
                    <a:ea typeface="Ricty" panose="020B0509020203020207" pitchFamily="49" charset="-128"/>
                    <a:cs typeface="Ricty" panose="020B0509020203020207" pitchFamily="49" charset="-128"/>
                  </a:rPr>
                  <a:t>内部</a:t>
                </a:r>
              </a:p>
            </p:txBody>
          </p:sp>
          <p:sp>
            <p:nvSpPr>
              <p:cNvPr id="85" name="円/楕円 84">
                <a:extLst>
                  <a:ext uri="{FF2B5EF4-FFF2-40B4-BE49-F238E27FC236}">
                    <a16:creationId xmlns:a16="http://schemas.microsoft.com/office/drawing/2014/main" id="{F95194A2-2303-E94A-B316-3323A7F8C812}"/>
                  </a:ext>
                </a:extLst>
              </p:cNvPr>
              <p:cNvSpPr/>
              <p:nvPr/>
            </p:nvSpPr>
            <p:spPr>
              <a:xfrm>
                <a:off x="6662052" y="1073748"/>
                <a:ext cx="674460" cy="674460"/>
              </a:xfrm>
              <a:prstGeom prst="ellipse">
                <a:avLst/>
              </a:prstGeom>
              <a:solidFill>
                <a:srgbClr val="363C41"/>
              </a:solidFill>
              <a:ln w="28575">
                <a:solidFill>
                  <a:srgbClr val="D0D0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a:latin typeface="Ricty" panose="020B0509020203020207" pitchFamily="49" charset="-128"/>
                    <a:ea typeface="Ricty" panose="020B0509020203020207" pitchFamily="49" charset="-128"/>
                    <a:cs typeface="Ricty" panose="020B0509020203020207" pitchFamily="49" charset="-128"/>
                  </a:rPr>
                  <a:t>根</a:t>
                </a:r>
              </a:p>
            </p:txBody>
          </p:sp>
          <p:sp>
            <p:nvSpPr>
              <p:cNvPr id="90" name="円/楕円 89">
                <a:extLst>
                  <a:ext uri="{FF2B5EF4-FFF2-40B4-BE49-F238E27FC236}">
                    <a16:creationId xmlns:a16="http://schemas.microsoft.com/office/drawing/2014/main" id="{1810FACD-9B1E-1F45-BA3F-71D8A7E0366E}"/>
                  </a:ext>
                </a:extLst>
              </p:cNvPr>
              <p:cNvSpPr/>
              <p:nvPr/>
            </p:nvSpPr>
            <p:spPr>
              <a:xfrm>
                <a:off x="5002600" y="3394331"/>
                <a:ext cx="674460" cy="674460"/>
              </a:xfrm>
              <a:prstGeom prst="ellipse">
                <a:avLst/>
              </a:prstGeom>
              <a:solidFill>
                <a:srgbClr val="363C41"/>
              </a:solidFill>
              <a:ln w="28575">
                <a:solidFill>
                  <a:srgbClr val="D0D0D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600">
                    <a:latin typeface="Ricty" panose="020B0509020203020207" pitchFamily="49" charset="-128"/>
                    <a:ea typeface="Ricty" panose="020B0509020203020207" pitchFamily="49" charset="-128"/>
                    <a:cs typeface="Ricty" panose="020B0509020203020207" pitchFamily="49" charset="-128"/>
                  </a:rPr>
                  <a:t>内部</a:t>
                </a:r>
              </a:p>
            </p:txBody>
          </p:sp>
          <p:sp>
            <p:nvSpPr>
              <p:cNvPr id="91" name="円/楕円 90">
                <a:extLst>
                  <a:ext uri="{FF2B5EF4-FFF2-40B4-BE49-F238E27FC236}">
                    <a16:creationId xmlns:a16="http://schemas.microsoft.com/office/drawing/2014/main" id="{DF1B6D8A-4BF3-1245-824F-E290A9802587}"/>
                  </a:ext>
                </a:extLst>
              </p:cNvPr>
              <p:cNvSpPr/>
              <p:nvPr/>
            </p:nvSpPr>
            <p:spPr>
              <a:xfrm>
                <a:off x="5987592" y="3394331"/>
                <a:ext cx="674460" cy="674460"/>
              </a:xfrm>
              <a:prstGeom prst="ellipse">
                <a:avLst/>
              </a:prstGeom>
              <a:solidFill>
                <a:srgbClr val="363C41"/>
              </a:solidFill>
              <a:ln w="28575">
                <a:solidFill>
                  <a:srgbClr val="D0D0D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600">
                    <a:latin typeface="Ricty" panose="020B0509020203020207" pitchFamily="49" charset="-128"/>
                    <a:ea typeface="Ricty" panose="020B0509020203020207" pitchFamily="49" charset="-128"/>
                    <a:cs typeface="Ricty" panose="020B0509020203020207" pitchFamily="49" charset="-128"/>
                  </a:rPr>
                  <a:t>葉</a:t>
                </a:r>
              </a:p>
            </p:txBody>
          </p:sp>
          <p:sp>
            <p:nvSpPr>
              <p:cNvPr id="92" name="円/楕円 91">
                <a:extLst>
                  <a:ext uri="{FF2B5EF4-FFF2-40B4-BE49-F238E27FC236}">
                    <a16:creationId xmlns:a16="http://schemas.microsoft.com/office/drawing/2014/main" id="{A9C65AFA-F2C5-314D-837D-4CC04308C1E3}"/>
                  </a:ext>
                </a:extLst>
              </p:cNvPr>
              <p:cNvSpPr/>
              <p:nvPr/>
            </p:nvSpPr>
            <p:spPr>
              <a:xfrm>
                <a:off x="5495096" y="2370445"/>
                <a:ext cx="674460" cy="674460"/>
              </a:xfrm>
              <a:prstGeom prst="ellipse">
                <a:avLst/>
              </a:prstGeom>
              <a:solidFill>
                <a:srgbClr val="363C41"/>
              </a:solidFill>
              <a:ln w="28575">
                <a:solidFill>
                  <a:srgbClr val="D0D0D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600">
                    <a:latin typeface="Ricty" panose="020B0509020203020207" pitchFamily="49" charset="-128"/>
                    <a:ea typeface="Ricty" panose="020B0509020203020207" pitchFamily="49" charset="-128"/>
                    <a:cs typeface="Ricty" panose="020B0509020203020207" pitchFamily="49" charset="-128"/>
                  </a:rPr>
                  <a:t>内部</a:t>
                </a:r>
              </a:p>
            </p:txBody>
          </p:sp>
          <p:sp>
            <p:nvSpPr>
              <p:cNvPr id="95" name="円/楕円 94">
                <a:extLst>
                  <a:ext uri="{FF2B5EF4-FFF2-40B4-BE49-F238E27FC236}">
                    <a16:creationId xmlns:a16="http://schemas.microsoft.com/office/drawing/2014/main" id="{D7FDDE59-C4F0-0A49-A954-582B0D1FA909}"/>
                  </a:ext>
                </a:extLst>
              </p:cNvPr>
              <p:cNvSpPr/>
              <p:nvPr/>
            </p:nvSpPr>
            <p:spPr>
              <a:xfrm>
                <a:off x="7336512" y="3394331"/>
                <a:ext cx="674460" cy="674460"/>
              </a:xfrm>
              <a:prstGeom prst="ellipse">
                <a:avLst/>
              </a:prstGeom>
              <a:solidFill>
                <a:srgbClr val="363C41"/>
              </a:solidFill>
              <a:ln w="28575">
                <a:solidFill>
                  <a:srgbClr val="D0D0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a:latin typeface="Ricty" panose="020B0509020203020207" pitchFamily="49" charset="-128"/>
                    <a:ea typeface="Ricty" panose="020B0509020203020207" pitchFamily="49" charset="-128"/>
                    <a:cs typeface="Ricty" panose="020B0509020203020207" pitchFamily="49" charset="-128"/>
                  </a:rPr>
                  <a:t>葉</a:t>
                </a:r>
              </a:p>
            </p:txBody>
          </p:sp>
          <p:sp>
            <p:nvSpPr>
              <p:cNvPr id="96" name="円/楕円 95">
                <a:extLst>
                  <a:ext uri="{FF2B5EF4-FFF2-40B4-BE49-F238E27FC236}">
                    <a16:creationId xmlns:a16="http://schemas.microsoft.com/office/drawing/2014/main" id="{4432D6F6-706C-DE42-9FEA-6446233B1A4C}"/>
                  </a:ext>
                </a:extLst>
              </p:cNvPr>
              <p:cNvSpPr/>
              <p:nvPr/>
            </p:nvSpPr>
            <p:spPr>
              <a:xfrm>
                <a:off x="8321504" y="3394331"/>
                <a:ext cx="674460" cy="674460"/>
              </a:xfrm>
              <a:prstGeom prst="ellipse">
                <a:avLst/>
              </a:prstGeom>
              <a:solidFill>
                <a:srgbClr val="363C41"/>
              </a:solidFill>
              <a:ln w="28575">
                <a:solidFill>
                  <a:srgbClr val="D0D0D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600">
                    <a:latin typeface="Ricty" panose="020B0509020203020207" pitchFamily="49" charset="-128"/>
                    <a:ea typeface="Ricty" panose="020B0509020203020207" pitchFamily="49" charset="-128"/>
                    <a:cs typeface="Ricty" panose="020B0509020203020207" pitchFamily="49" charset="-128"/>
                  </a:rPr>
                  <a:t>内部</a:t>
                </a:r>
              </a:p>
            </p:txBody>
          </p:sp>
          <p:cxnSp>
            <p:nvCxnSpPr>
              <p:cNvPr id="99" name="直線コネクタ 98">
                <a:extLst>
                  <a:ext uri="{FF2B5EF4-FFF2-40B4-BE49-F238E27FC236}">
                    <a16:creationId xmlns:a16="http://schemas.microsoft.com/office/drawing/2014/main" id="{41782B03-02D7-304B-8018-577E0BFB3FA3}"/>
                  </a:ext>
                </a:extLst>
              </p:cNvPr>
              <p:cNvCxnSpPr>
                <a:cxnSpLocks/>
                <a:stCxn id="85" idx="3"/>
                <a:endCxn id="92" idx="0"/>
              </p:cNvCxnSpPr>
              <p:nvPr/>
            </p:nvCxnSpPr>
            <p:spPr>
              <a:xfrm flipH="1">
                <a:off x="5832326" y="1649436"/>
                <a:ext cx="928498" cy="721009"/>
              </a:xfrm>
              <a:prstGeom prst="line">
                <a:avLst/>
              </a:prstGeom>
              <a:ln w="28575">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a:extLst>
                  <a:ext uri="{FF2B5EF4-FFF2-40B4-BE49-F238E27FC236}">
                    <a16:creationId xmlns:a16="http://schemas.microsoft.com/office/drawing/2014/main" id="{38C0B5E5-4B36-CA44-A6BF-2A73C5BB487B}"/>
                  </a:ext>
                </a:extLst>
              </p:cNvPr>
              <p:cNvCxnSpPr>
                <a:cxnSpLocks/>
                <a:stCxn id="85" idx="5"/>
                <a:endCxn id="97" idx="0"/>
              </p:cNvCxnSpPr>
              <p:nvPr/>
            </p:nvCxnSpPr>
            <p:spPr>
              <a:xfrm>
                <a:off x="7237740" y="1649436"/>
                <a:ext cx="928498" cy="721009"/>
              </a:xfrm>
              <a:prstGeom prst="line">
                <a:avLst/>
              </a:prstGeom>
              <a:ln w="28575">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104" name="直線コネクタ 103">
                <a:extLst>
                  <a:ext uri="{FF2B5EF4-FFF2-40B4-BE49-F238E27FC236}">
                    <a16:creationId xmlns:a16="http://schemas.microsoft.com/office/drawing/2014/main" id="{593044ED-FBBA-F74C-998B-98180F1ECE72}"/>
                  </a:ext>
                </a:extLst>
              </p:cNvPr>
              <p:cNvCxnSpPr>
                <a:cxnSpLocks/>
                <a:stCxn id="92" idx="3"/>
                <a:endCxn id="90" idx="0"/>
              </p:cNvCxnSpPr>
              <p:nvPr/>
            </p:nvCxnSpPr>
            <p:spPr>
              <a:xfrm flipH="1">
                <a:off x="5339830" y="2946133"/>
                <a:ext cx="254038" cy="448198"/>
              </a:xfrm>
              <a:prstGeom prst="line">
                <a:avLst/>
              </a:prstGeom>
              <a:ln w="28575">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107" name="直線コネクタ 106">
                <a:extLst>
                  <a:ext uri="{FF2B5EF4-FFF2-40B4-BE49-F238E27FC236}">
                    <a16:creationId xmlns:a16="http://schemas.microsoft.com/office/drawing/2014/main" id="{AE29A2C0-59AD-EA40-9C84-60780972C96B}"/>
                  </a:ext>
                </a:extLst>
              </p:cNvPr>
              <p:cNvCxnSpPr>
                <a:cxnSpLocks/>
                <a:stCxn id="92" idx="5"/>
                <a:endCxn id="91" idx="0"/>
              </p:cNvCxnSpPr>
              <p:nvPr/>
            </p:nvCxnSpPr>
            <p:spPr>
              <a:xfrm>
                <a:off x="6070784" y="2946133"/>
                <a:ext cx="254038" cy="448198"/>
              </a:xfrm>
              <a:prstGeom prst="line">
                <a:avLst/>
              </a:prstGeom>
              <a:ln w="28575">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02006240-F1AD-3647-86DD-B229896518FE}"/>
                  </a:ext>
                </a:extLst>
              </p:cNvPr>
              <p:cNvCxnSpPr>
                <a:cxnSpLocks/>
                <a:stCxn id="97" idx="5"/>
                <a:endCxn id="96" idx="0"/>
              </p:cNvCxnSpPr>
              <p:nvPr/>
            </p:nvCxnSpPr>
            <p:spPr>
              <a:xfrm>
                <a:off x="8404696" y="2946133"/>
                <a:ext cx="254038" cy="448198"/>
              </a:xfrm>
              <a:prstGeom prst="line">
                <a:avLst/>
              </a:prstGeom>
              <a:ln w="28575">
                <a:solidFill>
                  <a:srgbClr val="D0D0D0"/>
                </a:solidFill>
              </a:ln>
            </p:spPr>
            <p:style>
              <a:lnRef idx="1">
                <a:schemeClr val="accent1"/>
              </a:lnRef>
              <a:fillRef idx="0">
                <a:schemeClr val="accent1"/>
              </a:fillRef>
              <a:effectRef idx="0">
                <a:schemeClr val="accent1"/>
              </a:effectRef>
              <a:fontRef idx="minor">
                <a:schemeClr val="tx1"/>
              </a:fontRef>
            </p:style>
          </p:cxnSp>
          <p:sp>
            <p:nvSpPr>
              <p:cNvPr id="118" name="円/楕円 117">
                <a:extLst>
                  <a:ext uri="{FF2B5EF4-FFF2-40B4-BE49-F238E27FC236}">
                    <a16:creationId xmlns:a16="http://schemas.microsoft.com/office/drawing/2014/main" id="{1CB6534A-6671-934A-88D7-D781C5723165}"/>
                  </a:ext>
                </a:extLst>
              </p:cNvPr>
              <p:cNvSpPr/>
              <p:nvPr/>
            </p:nvSpPr>
            <p:spPr>
              <a:xfrm>
                <a:off x="4517750" y="4424730"/>
                <a:ext cx="674460" cy="674460"/>
              </a:xfrm>
              <a:prstGeom prst="ellipse">
                <a:avLst/>
              </a:prstGeom>
              <a:solidFill>
                <a:srgbClr val="363C41"/>
              </a:solidFill>
              <a:ln w="28575">
                <a:solidFill>
                  <a:srgbClr val="D0D0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a:latin typeface="Ricty" panose="020B0509020203020207" pitchFamily="49" charset="-128"/>
                    <a:ea typeface="Ricty" panose="020B0509020203020207" pitchFamily="49" charset="-128"/>
                    <a:cs typeface="Ricty" panose="020B0509020203020207" pitchFamily="49" charset="-128"/>
                  </a:rPr>
                  <a:t>葉</a:t>
                </a:r>
              </a:p>
            </p:txBody>
          </p:sp>
          <p:sp>
            <p:nvSpPr>
              <p:cNvPr id="119" name="円/楕円 118">
                <a:extLst>
                  <a:ext uri="{FF2B5EF4-FFF2-40B4-BE49-F238E27FC236}">
                    <a16:creationId xmlns:a16="http://schemas.microsoft.com/office/drawing/2014/main" id="{703AB26E-4B22-0C4A-B42B-2BB16F31C3A7}"/>
                  </a:ext>
                </a:extLst>
              </p:cNvPr>
              <p:cNvSpPr/>
              <p:nvPr/>
            </p:nvSpPr>
            <p:spPr>
              <a:xfrm>
                <a:off x="5502742" y="4424730"/>
                <a:ext cx="674460" cy="674460"/>
              </a:xfrm>
              <a:prstGeom prst="ellipse">
                <a:avLst/>
              </a:prstGeom>
              <a:solidFill>
                <a:srgbClr val="363C41"/>
              </a:solidFill>
              <a:ln w="28575">
                <a:solidFill>
                  <a:srgbClr val="D0D0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a:latin typeface="Ricty" panose="020B0509020203020207" pitchFamily="49" charset="-128"/>
                    <a:ea typeface="Ricty" panose="020B0509020203020207" pitchFamily="49" charset="-128"/>
                    <a:cs typeface="Ricty" panose="020B0509020203020207" pitchFamily="49" charset="-128"/>
                  </a:rPr>
                  <a:t>葉</a:t>
                </a:r>
              </a:p>
            </p:txBody>
          </p:sp>
          <p:cxnSp>
            <p:nvCxnSpPr>
              <p:cNvPr id="121" name="直線コネクタ 120">
                <a:extLst>
                  <a:ext uri="{FF2B5EF4-FFF2-40B4-BE49-F238E27FC236}">
                    <a16:creationId xmlns:a16="http://schemas.microsoft.com/office/drawing/2014/main" id="{560336FA-E5DA-9043-92EF-7E303869758B}"/>
                  </a:ext>
                </a:extLst>
              </p:cNvPr>
              <p:cNvCxnSpPr>
                <a:cxnSpLocks/>
                <a:endCxn id="118" idx="0"/>
              </p:cNvCxnSpPr>
              <p:nvPr/>
            </p:nvCxnSpPr>
            <p:spPr>
              <a:xfrm flipH="1">
                <a:off x="4854980" y="3976532"/>
                <a:ext cx="254038" cy="448198"/>
              </a:xfrm>
              <a:prstGeom prst="line">
                <a:avLst/>
              </a:prstGeom>
              <a:ln w="28575">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122" name="直線コネクタ 121">
                <a:extLst>
                  <a:ext uri="{FF2B5EF4-FFF2-40B4-BE49-F238E27FC236}">
                    <a16:creationId xmlns:a16="http://schemas.microsoft.com/office/drawing/2014/main" id="{9A95448F-F020-6544-94BA-E86D8FE7A6E2}"/>
                  </a:ext>
                </a:extLst>
              </p:cNvPr>
              <p:cNvCxnSpPr>
                <a:cxnSpLocks/>
                <a:endCxn id="119" idx="0"/>
              </p:cNvCxnSpPr>
              <p:nvPr/>
            </p:nvCxnSpPr>
            <p:spPr>
              <a:xfrm>
                <a:off x="5585934" y="3976532"/>
                <a:ext cx="254038" cy="448198"/>
              </a:xfrm>
              <a:prstGeom prst="line">
                <a:avLst/>
              </a:prstGeom>
              <a:ln w="28575">
                <a:solidFill>
                  <a:srgbClr val="D0D0D0"/>
                </a:solidFill>
              </a:ln>
            </p:spPr>
            <p:style>
              <a:lnRef idx="1">
                <a:schemeClr val="accent1"/>
              </a:lnRef>
              <a:fillRef idx="0">
                <a:schemeClr val="accent1"/>
              </a:fillRef>
              <a:effectRef idx="0">
                <a:schemeClr val="accent1"/>
              </a:effectRef>
              <a:fontRef idx="minor">
                <a:schemeClr val="tx1"/>
              </a:fontRef>
            </p:style>
          </p:cxnSp>
          <p:sp>
            <p:nvSpPr>
              <p:cNvPr id="124" name="円/楕円 123">
                <a:extLst>
                  <a:ext uri="{FF2B5EF4-FFF2-40B4-BE49-F238E27FC236}">
                    <a16:creationId xmlns:a16="http://schemas.microsoft.com/office/drawing/2014/main" id="{BD3B851D-E411-5343-8EF0-1D36E6A846A3}"/>
                  </a:ext>
                </a:extLst>
              </p:cNvPr>
              <p:cNvSpPr/>
              <p:nvPr/>
            </p:nvSpPr>
            <p:spPr>
              <a:xfrm>
                <a:off x="8820399" y="4418217"/>
                <a:ext cx="674460" cy="674460"/>
              </a:xfrm>
              <a:prstGeom prst="ellipse">
                <a:avLst/>
              </a:prstGeom>
              <a:solidFill>
                <a:srgbClr val="363C41"/>
              </a:solidFill>
              <a:ln w="28575">
                <a:solidFill>
                  <a:srgbClr val="D0D0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a:latin typeface="Ricty" panose="020B0509020203020207" pitchFamily="49" charset="-128"/>
                    <a:ea typeface="Ricty" panose="020B0509020203020207" pitchFamily="49" charset="-128"/>
                    <a:cs typeface="Ricty" panose="020B0509020203020207" pitchFamily="49" charset="-128"/>
                  </a:rPr>
                  <a:t>葉</a:t>
                </a:r>
              </a:p>
            </p:txBody>
          </p:sp>
          <p:cxnSp>
            <p:nvCxnSpPr>
              <p:cNvPr id="125" name="直線コネクタ 124">
                <a:extLst>
                  <a:ext uri="{FF2B5EF4-FFF2-40B4-BE49-F238E27FC236}">
                    <a16:creationId xmlns:a16="http://schemas.microsoft.com/office/drawing/2014/main" id="{AF0ECB1A-4463-8E49-9DF4-C9335D83FDDA}"/>
                  </a:ext>
                </a:extLst>
              </p:cNvPr>
              <p:cNvCxnSpPr>
                <a:cxnSpLocks/>
                <a:stCxn id="96" idx="5"/>
                <a:endCxn id="124" idx="0"/>
              </p:cNvCxnSpPr>
              <p:nvPr/>
            </p:nvCxnSpPr>
            <p:spPr>
              <a:xfrm>
                <a:off x="8897192" y="3970019"/>
                <a:ext cx="260437" cy="448198"/>
              </a:xfrm>
              <a:prstGeom prst="line">
                <a:avLst/>
              </a:prstGeom>
              <a:ln w="28575">
                <a:solidFill>
                  <a:srgbClr val="D0D0D0"/>
                </a:solidFill>
              </a:ln>
            </p:spPr>
            <p:style>
              <a:lnRef idx="1">
                <a:schemeClr val="accent1"/>
              </a:lnRef>
              <a:fillRef idx="0">
                <a:schemeClr val="accent1"/>
              </a:fillRef>
              <a:effectRef idx="0">
                <a:schemeClr val="accent1"/>
              </a:effectRef>
              <a:fontRef idx="minor">
                <a:schemeClr val="tx1"/>
              </a:fontRef>
            </p:style>
          </p:cxnSp>
        </p:grpSp>
        <p:sp>
          <p:nvSpPr>
            <p:cNvPr id="129" name="テキスト ボックス 128">
              <a:extLst>
                <a:ext uri="{FF2B5EF4-FFF2-40B4-BE49-F238E27FC236}">
                  <a16:creationId xmlns:a16="http://schemas.microsoft.com/office/drawing/2014/main" id="{9FD27E31-3F62-F640-A37C-D2E82673A930}"/>
                </a:ext>
              </a:extLst>
            </p:cNvPr>
            <p:cNvSpPr txBox="1"/>
            <p:nvPr/>
          </p:nvSpPr>
          <p:spPr>
            <a:xfrm>
              <a:off x="8035233" y="1712233"/>
              <a:ext cx="575687" cy="369332"/>
            </a:xfrm>
            <a:prstGeom prst="rect">
              <a:avLst/>
            </a:prstGeom>
            <a:noFill/>
          </p:spPr>
          <p:txBody>
            <a:bodyPr wrap="square" rtlCol="0" anchor="ctr">
              <a:spAutoFit/>
            </a:bodyPr>
            <a:lstStyle/>
            <a:p>
              <a:pPr algn="ctr"/>
              <a:r>
                <a:rPr kumimoji="1" lang="ja-JP" altLang="en-US" b="1">
                  <a:solidFill>
                    <a:srgbClr val="88F906"/>
                  </a:solidFill>
                  <a:latin typeface="Ricty" panose="020B0509020203020207" pitchFamily="49" charset="-128"/>
                  <a:ea typeface="Ricty" panose="020B0509020203020207" pitchFamily="49" charset="-128"/>
                  <a:cs typeface="Ricty" panose="020B0509020203020207" pitchFamily="49" charset="-128"/>
                </a:rPr>
                <a:t>親</a:t>
              </a:r>
              <a:endParaRPr kumimoji="1" lang="en-US" altLang="ja-JP" b="1" dirty="0">
                <a:solidFill>
                  <a:srgbClr val="88F906"/>
                </a:solidFill>
                <a:latin typeface="Ricty" panose="020B0509020203020207" pitchFamily="49" charset="-128"/>
                <a:ea typeface="Ricty" panose="020B0509020203020207" pitchFamily="49" charset="-128"/>
                <a:cs typeface="Ricty" panose="020B0509020203020207" pitchFamily="49" charset="-128"/>
              </a:endParaRPr>
            </a:p>
          </p:txBody>
        </p:sp>
        <p:cxnSp>
          <p:nvCxnSpPr>
            <p:cNvPr id="130" name="曲線コネクタ 129">
              <a:extLst>
                <a:ext uri="{FF2B5EF4-FFF2-40B4-BE49-F238E27FC236}">
                  <a16:creationId xmlns:a16="http://schemas.microsoft.com/office/drawing/2014/main" id="{80D88DA2-9A0A-BB4A-86F9-C5E5A80E36FE}"/>
                </a:ext>
              </a:extLst>
            </p:cNvPr>
            <p:cNvCxnSpPr>
              <a:cxnSpLocks/>
              <a:stCxn id="97" idx="6"/>
              <a:endCxn id="96" idx="6"/>
            </p:cNvCxnSpPr>
            <p:nvPr/>
          </p:nvCxnSpPr>
          <p:spPr>
            <a:xfrm>
              <a:off x="8354782" y="3065893"/>
              <a:ext cx="492496" cy="1023886"/>
            </a:xfrm>
            <a:prstGeom prst="curvedConnector3">
              <a:avLst>
                <a:gd name="adj1" fmla="val 146417"/>
              </a:avLst>
            </a:prstGeom>
            <a:ln w="28575">
              <a:solidFill>
                <a:srgbClr val="88F906"/>
              </a:solidFill>
              <a:tailEnd type="triangle"/>
            </a:ln>
          </p:spPr>
          <p:style>
            <a:lnRef idx="1">
              <a:schemeClr val="accent1"/>
            </a:lnRef>
            <a:fillRef idx="0">
              <a:schemeClr val="accent1"/>
            </a:fillRef>
            <a:effectRef idx="0">
              <a:schemeClr val="accent1"/>
            </a:effectRef>
            <a:fontRef idx="minor">
              <a:schemeClr val="tx1"/>
            </a:fontRef>
          </p:style>
        </p:cxnSp>
        <p:sp>
          <p:nvSpPr>
            <p:cNvPr id="134" name="テキスト ボックス 133">
              <a:extLst>
                <a:ext uri="{FF2B5EF4-FFF2-40B4-BE49-F238E27FC236}">
                  <a16:creationId xmlns:a16="http://schemas.microsoft.com/office/drawing/2014/main" id="{543421C7-DC27-AC42-8E8F-B52C9B218821}"/>
                </a:ext>
              </a:extLst>
            </p:cNvPr>
            <p:cNvSpPr txBox="1"/>
            <p:nvPr/>
          </p:nvSpPr>
          <p:spPr>
            <a:xfrm>
              <a:off x="9020153" y="2898087"/>
              <a:ext cx="575687" cy="369332"/>
            </a:xfrm>
            <a:prstGeom prst="rect">
              <a:avLst/>
            </a:prstGeom>
            <a:noFill/>
          </p:spPr>
          <p:txBody>
            <a:bodyPr wrap="square" rtlCol="0" anchor="ctr">
              <a:spAutoFit/>
            </a:bodyPr>
            <a:lstStyle/>
            <a:p>
              <a:pPr algn="ctr"/>
              <a:r>
                <a:rPr kumimoji="1" lang="ja-JP" altLang="en-US" b="1">
                  <a:solidFill>
                    <a:srgbClr val="88F906"/>
                  </a:solidFill>
                  <a:latin typeface="Ricty" panose="020B0509020203020207" pitchFamily="49" charset="-128"/>
                  <a:ea typeface="Ricty" panose="020B0509020203020207" pitchFamily="49" charset="-128"/>
                  <a:cs typeface="Ricty" panose="020B0509020203020207" pitchFamily="49" charset="-128"/>
                </a:rPr>
                <a:t>子</a:t>
              </a:r>
              <a:endParaRPr kumimoji="1" lang="en-US" altLang="ja-JP" b="1" dirty="0">
                <a:solidFill>
                  <a:srgbClr val="88F906"/>
                </a:solidFill>
                <a:latin typeface="Ricty" panose="020B0509020203020207" pitchFamily="49" charset="-128"/>
                <a:ea typeface="Ricty" panose="020B0509020203020207" pitchFamily="49" charset="-128"/>
                <a:cs typeface="Ricty" panose="020B0509020203020207" pitchFamily="49" charset="-128"/>
              </a:endParaRPr>
            </a:p>
          </p:txBody>
        </p:sp>
        <p:cxnSp>
          <p:nvCxnSpPr>
            <p:cNvPr id="135" name="曲線コネクタ 134">
              <a:extLst>
                <a:ext uri="{FF2B5EF4-FFF2-40B4-BE49-F238E27FC236}">
                  <a16:creationId xmlns:a16="http://schemas.microsoft.com/office/drawing/2014/main" id="{C21760E1-85ED-AC49-84D2-6F4F111926D7}"/>
                </a:ext>
              </a:extLst>
            </p:cNvPr>
            <p:cNvCxnSpPr>
              <a:cxnSpLocks/>
              <a:stCxn id="97" idx="2"/>
              <a:endCxn id="95" idx="2"/>
            </p:cNvCxnSpPr>
            <p:nvPr/>
          </p:nvCxnSpPr>
          <p:spPr>
            <a:xfrm rot="10800000" flipV="1">
              <a:off x="7187826" y="3065893"/>
              <a:ext cx="492496" cy="1023886"/>
            </a:xfrm>
            <a:prstGeom prst="curvedConnector3">
              <a:avLst>
                <a:gd name="adj1" fmla="val 146417"/>
              </a:avLst>
            </a:prstGeom>
            <a:ln w="28575">
              <a:solidFill>
                <a:srgbClr val="88F906"/>
              </a:solidFill>
              <a:tailEnd type="triangle"/>
            </a:ln>
          </p:spPr>
          <p:style>
            <a:lnRef idx="1">
              <a:schemeClr val="accent1"/>
            </a:lnRef>
            <a:fillRef idx="0">
              <a:schemeClr val="accent1"/>
            </a:fillRef>
            <a:effectRef idx="0">
              <a:schemeClr val="accent1"/>
            </a:effectRef>
            <a:fontRef idx="minor">
              <a:schemeClr val="tx1"/>
            </a:fontRef>
          </p:style>
        </p:cxnSp>
        <p:sp>
          <p:nvSpPr>
            <p:cNvPr id="143" name="テキスト ボックス 142">
              <a:extLst>
                <a:ext uri="{FF2B5EF4-FFF2-40B4-BE49-F238E27FC236}">
                  <a16:creationId xmlns:a16="http://schemas.microsoft.com/office/drawing/2014/main" id="{E47266F9-5E97-344F-AB92-3693DEB2E6D7}"/>
                </a:ext>
              </a:extLst>
            </p:cNvPr>
            <p:cNvSpPr txBox="1"/>
            <p:nvPr/>
          </p:nvSpPr>
          <p:spPr>
            <a:xfrm>
              <a:off x="9366471" y="3964291"/>
              <a:ext cx="674460" cy="369332"/>
            </a:xfrm>
            <a:prstGeom prst="rect">
              <a:avLst/>
            </a:prstGeom>
            <a:noFill/>
          </p:spPr>
          <p:txBody>
            <a:bodyPr wrap="square" rtlCol="0" anchor="ctr">
              <a:spAutoFit/>
            </a:bodyPr>
            <a:lstStyle/>
            <a:p>
              <a:pPr algn="ctr"/>
              <a:r>
                <a:rPr kumimoji="1" lang="ja-JP" altLang="en-US" b="1">
                  <a:solidFill>
                    <a:srgbClr val="D7225F"/>
                  </a:solidFill>
                  <a:latin typeface="Ricty" panose="020B0509020203020207" pitchFamily="49" charset="-128"/>
                  <a:ea typeface="Ricty" panose="020B0509020203020207" pitchFamily="49" charset="-128"/>
                  <a:cs typeface="Ricty" panose="020B0509020203020207" pitchFamily="49" charset="-128"/>
                </a:rPr>
                <a:t>子孫</a:t>
              </a:r>
              <a:endParaRPr kumimoji="1" lang="en-US" altLang="ja-JP" b="1" dirty="0">
                <a:solidFill>
                  <a:srgbClr val="D7225F"/>
                </a:solidFill>
                <a:latin typeface="Ricty" panose="020B0509020203020207" pitchFamily="49" charset="-128"/>
                <a:ea typeface="Ricty" panose="020B0509020203020207" pitchFamily="49" charset="-128"/>
                <a:cs typeface="Ricty" panose="020B0509020203020207" pitchFamily="49" charset="-128"/>
              </a:endParaRPr>
            </a:p>
          </p:txBody>
        </p:sp>
        <p:cxnSp>
          <p:nvCxnSpPr>
            <p:cNvPr id="146" name="曲線コネクタ 145">
              <a:extLst>
                <a:ext uri="{FF2B5EF4-FFF2-40B4-BE49-F238E27FC236}">
                  <a16:creationId xmlns:a16="http://schemas.microsoft.com/office/drawing/2014/main" id="{7884FB1C-AC75-0C4B-8935-B1413842447D}"/>
                </a:ext>
              </a:extLst>
            </p:cNvPr>
            <p:cNvCxnSpPr>
              <a:cxnSpLocks/>
              <a:stCxn id="97" idx="2"/>
              <a:endCxn id="95" idx="1"/>
            </p:cNvCxnSpPr>
            <p:nvPr/>
          </p:nvCxnSpPr>
          <p:spPr>
            <a:xfrm rot="10800000" flipV="1">
              <a:off x="7286598" y="3065893"/>
              <a:ext cx="393724" cy="785428"/>
            </a:xfrm>
            <a:prstGeom prst="curvedConnector2">
              <a:avLst/>
            </a:prstGeom>
            <a:ln w="28575">
              <a:solidFill>
                <a:srgbClr val="D7225F"/>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曲線コネクタ 148">
              <a:extLst>
                <a:ext uri="{FF2B5EF4-FFF2-40B4-BE49-F238E27FC236}">
                  <a16:creationId xmlns:a16="http://schemas.microsoft.com/office/drawing/2014/main" id="{5B020E3A-68F2-924E-BE92-F520C03D6005}"/>
                </a:ext>
              </a:extLst>
            </p:cNvPr>
            <p:cNvCxnSpPr>
              <a:cxnSpLocks/>
              <a:stCxn id="97" idx="7"/>
              <a:endCxn id="85" idx="6"/>
            </p:cNvCxnSpPr>
            <p:nvPr/>
          </p:nvCxnSpPr>
          <p:spPr>
            <a:xfrm rot="16200000" flipV="1">
              <a:off x="7192799" y="1764224"/>
              <a:ext cx="1058239" cy="1068184"/>
            </a:xfrm>
            <a:prstGeom prst="curvedConnector2">
              <a:avLst/>
            </a:prstGeom>
            <a:ln w="28575">
              <a:solidFill>
                <a:srgbClr val="88F906"/>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直線コネクタ 154">
              <a:extLst>
                <a:ext uri="{FF2B5EF4-FFF2-40B4-BE49-F238E27FC236}">
                  <a16:creationId xmlns:a16="http://schemas.microsoft.com/office/drawing/2014/main" id="{22DA003C-A4B2-8740-9A5F-FE0F75ED9940}"/>
                </a:ext>
              </a:extLst>
            </p:cNvPr>
            <p:cNvCxnSpPr>
              <a:cxnSpLocks/>
              <a:stCxn id="85" idx="0"/>
            </p:cNvCxnSpPr>
            <p:nvPr/>
          </p:nvCxnSpPr>
          <p:spPr>
            <a:xfrm flipH="1">
              <a:off x="4706294" y="1431966"/>
              <a:ext cx="2144302" cy="0"/>
            </a:xfrm>
            <a:prstGeom prst="line">
              <a:avLst/>
            </a:prstGeom>
            <a:ln w="28575">
              <a:solidFill>
                <a:srgbClr val="AFAF87"/>
              </a:solidFill>
            </a:ln>
          </p:spPr>
          <p:style>
            <a:lnRef idx="1">
              <a:schemeClr val="accent1"/>
            </a:lnRef>
            <a:fillRef idx="0">
              <a:schemeClr val="accent1"/>
            </a:fillRef>
            <a:effectRef idx="0">
              <a:schemeClr val="accent1"/>
            </a:effectRef>
            <a:fontRef idx="minor">
              <a:schemeClr val="tx1"/>
            </a:fontRef>
          </p:style>
        </p:cxnSp>
        <p:cxnSp>
          <p:nvCxnSpPr>
            <p:cNvPr id="156" name="直線コネクタ 155">
              <a:extLst>
                <a:ext uri="{FF2B5EF4-FFF2-40B4-BE49-F238E27FC236}">
                  <a16:creationId xmlns:a16="http://schemas.microsoft.com/office/drawing/2014/main" id="{8202BEA8-7936-AB43-8B96-4544D34B1DF9}"/>
                </a:ext>
              </a:extLst>
            </p:cNvPr>
            <p:cNvCxnSpPr>
              <a:cxnSpLocks/>
              <a:stCxn id="92" idx="2"/>
            </p:cNvCxnSpPr>
            <p:nvPr/>
          </p:nvCxnSpPr>
          <p:spPr>
            <a:xfrm flipH="1">
              <a:off x="4706294" y="3065893"/>
              <a:ext cx="640116" cy="0"/>
            </a:xfrm>
            <a:prstGeom prst="line">
              <a:avLst/>
            </a:prstGeom>
            <a:ln w="28575">
              <a:solidFill>
                <a:srgbClr val="AFAF87"/>
              </a:solidFill>
            </a:ln>
          </p:spPr>
          <p:style>
            <a:lnRef idx="1">
              <a:schemeClr val="accent1"/>
            </a:lnRef>
            <a:fillRef idx="0">
              <a:schemeClr val="accent1"/>
            </a:fillRef>
            <a:effectRef idx="0">
              <a:schemeClr val="accent1"/>
            </a:effectRef>
            <a:fontRef idx="minor">
              <a:schemeClr val="tx1"/>
            </a:fontRef>
          </p:style>
        </p:cxnSp>
        <p:cxnSp>
          <p:nvCxnSpPr>
            <p:cNvPr id="160" name="直線コネクタ 159">
              <a:extLst>
                <a:ext uri="{FF2B5EF4-FFF2-40B4-BE49-F238E27FC236}">
                  <a16:creationId xmlns:a16="http://schemas.microsoft.com/office/drawing/2014/main" id="{B9CD7B2C-C68B-5044-9271-8995D3A5DFAE}"/>
                </a:ext>
              </a:extLst>
            </p:cNvPr>
            <p:cNvCxnSpPr>
              <a:cxnSpLocks/>
            </p:cNvCxnSpPr>
            <p:nvPr/>
          </p:nvCxnSpPr>
          <p:spPr>
            <a:xfrm>
              <a:off x="4853914" y="1431966"/>
              <a:ext cx="0" cy="1633927"/>
            </a:xfrm>
            <a:prstGeom prst="line">
              <a:avLst/>
            </a:prstGeom>
            <a:ln w="28575">
              <a:solidFill>
                <a:srgbClr val="AFAF87"/>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75" name="テキスト ボックス 174">
              <a:extLst>
                <a:ext uri="{FF2B5EF4-FFF2-40B4-BE49-F238E27FC236}">
                  <a16:creationId xmlns:a16="http://schemas.microsoft.com/office/drawing/2014/main" id="{082C10E4-D8B8-EF47-899D-4096440E36CD}"/>
                </a:ext>
              </a:extLst>
            </p:cNvPr>
            <p:cNvSpPr txBox="1"/>
            <p:nvPr/>
          </p:nvSpPr>
          <p:spPr>
            <a:xfrm>
              <a:off x="3900675" y="2062133"/>
              <a:ext cx="929726" cy="369332"/>
            </a:xfrm>
            <a:prstGeom prst="rect">
              <a:avLst/>
            </a:prstGeom>
            <a:noFill/>
          </p:spPr>
          <p:txBody>
            <a:bodyPr wrap="square" rtlCol="0" anchor="ctr">
              <a:spAutoFit/>
            </a:bodyPr>
            <a:lstStyle/>
            <a:p>
              <a:pPr algn="ctr"/>
              <a:r>
                <a:rPr kumimoji="1" lang="ja-JP" altLang="en-US" b="1">
                  <a:solidFill>
                    <a:srgbClr val="AFAF87"/>
                  </a:solidFill>
                  <a:latin typeface="Ricty" panose="020B0509020203020207" pitchFamily="49" charset="-128"/>
                  <a:ea typeface="Ricty" panose="020B0509020203020207" pitchFamily="49" charset="-128"/>
                  <a:cs typeface="Ricty" panose="020B0509020203020207" pitchFamily="49" charset="-128"/>
                </a:rPr>
                <a:t>深さ</a:t>
              </a:r>
              <a:endParaRPr kumimoji="1" lang="en-US" altLang="ja-JP" b="1" dirty="0">
                <a:solidFill>
                  <a:srgbClr val="AFAF87"/>
                </a:solidFill>
                <a:latin typeface="Ricty" panose="020B0509020203020207" pitchFamily="49" charset="-128"/>
                <a:ea typeface="Ricty" panose="020B0509020203020207" pitchFamily="49" charset="-128"/>
                <a:cs typeface="Ricty" panose="020B0509020203020207" pitchFamily="49" charset="-128"/>
              </a:endParaRPr>
            </a:p>
          </p:txBody>
        </p:sp>
      </p:grpSp>
      <p:sp>
        <p:nvSpPr>
          <p:cNvPr id="189" name="タイトル 1">
            <a:extLst>
              <a:ext uri="{FF2B5EF4-FFF2-40B4-BE49-F238E27FC236}">
                <a16:creationId xmlns:a16="http://schemas.microsoft.com/office/drawing/2014/main" id="{80741B5D-5A26-D542-9D77-B44EA83D3881}"/>
              </a:ext>
            </a:extLst>
          </p:cNvPr>
          <p:cNvSpPr txBox="1">
            <a:spLocks/>
          </p:cNvSpPr>
          <p:nvPr/>
        </p:nvSpPr>
        <p:spPr>
          <a:xfrm>
            <a:off x="1990163" y="867909"/>
            <a:ext cx="10183912" cy="2161459"/>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marL="457200" marR="0" lvl="1" indent="0" algn="l" defTabSz="457200" rtl="0" eaLnBrk="1" fontAlgn="auto" latinLnBrk="0" hangingPunct="1">
              <a:lnSpc>
                <a:spcPct val="150000"/>
              </a:lnSpc>
              <a:spcBef>
                <a:spcPts val="0"/>
              </a:spcBef>
              <a:spcAft>
                <a:spcPts val="0"/>
              </a:spcAft>
              <a:buClrTx/>
              <a:buSzTx/>
              <a:buFontTx/>
              <a:buNone/>
              <a:tabLst/>
              <a:defRPr/>
            </a:pP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木構造に関する用語</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190" name="円/楕円 189">
            <a:extLst>
              <a:ext uri="{FF2B5EF4-FFF2-40B4-BE49-F238E27FC236}">
                <a16:creationId xmlns:a16="http://schemas.microsoft.com/office/drawing/2014/main" id="{E4C427BB-AAAD-B840-B4EF-C8EEADDF7F62}"/>
              </a:ext>
            </a:extLst>
          </p:cNvPr>
          <p:cNvSpPr/>
          <p:nvPr/>
        </p:nvSpPr>
        <p:spPr>
          <a:xfrm>
            <a:off x="9176025" y="1439651"/>
            <a:ext cx="674460" cy="674460"/>
          </a:xfrm>
          <a:prstGeom prst="ellipse">
            <a:avLst/>
          </a:prstGeom>
          <a:solidFill>
            <a:srgbClr val="363C41"/>
          </a:solidFill>
          <a:ln w="28575">
            <a:solidFill>
              <a:srgbClr val="D0D0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Ricty" panose="020B0509020203020207" pitchFamily="49" charset="-128"/>
              <a:ea typeface="Ricty" panose="020B0509020203020207" pitchFamily="49" charset="-128"/>
              <a:cs typeface="Ricty" panose="020B0509020203020207" pitchFamily="49" charset="-128"/>
            </a:endParaRPr>
          </a:p>
        </p:txBody>
      </p:sp>
      <p:sp>
        <p:nvSpPr>
          <p:cNvPr id="191" name="等号 190">
            <a:extLst>
              <a:ext uri="{FF2B5EF4-FFF2-40B4-BE49-F238E27FC236}">
                <a16:creationId xmlns:a16="http://schemas.microsoft.com/office/drawing/2014/main" id="{87FBCEE9-6A55-2247-894D-D5B36F1A2DB0}"/>
              </a:ext>
            </a:extLst>
          </p:cNvPr>
          <p:cNvSpPr/>
          <p:nvPr/>
        </p:nvSpPr>
        <p:spPr>
          <a:xfrm>
            <a:off x="10005751" y="1606538"/>
            <a:ext cx="586897" cy="348451"/>
          </a:xfrm>
          <a:prstGeom prst="mathEqual">
            <a:avLst>
              <a:gd name="adj1" fmla="val 13229"/>
              <a:gd name="adj2" fmla="val 27196"/>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2" name="タイトル 1">
            <a:extLst>
              <a:ext uri="{FF2B5EF4-FFF2-40B4-BE49-F238E27FC236}">
                <a16:creationId xmlns:a16="http://schemas.microsoft.com/office/drawing/2014/main" id="{24EE6221-273A-D445-B2F9-16BC2DDB5285}"/>
              </a:ext>
            </a:extLst>
          </p:cNvPr>
          <p:cNvSpPr txBox="1">
            <a:spLocks/>
          </p:cNvSpPr>
          <p:nvPr/>
        </p:nvSpPr>
        <p:spPr>
          <a:xfrm>
            <a:off x="10597855" y="1606538"/>
            <a:ext cx="1467037" cy="175437"/>
          </a:xfrm>
          <a:prstGeom prst="rect">
            <a:avLst/>
          </a:prstGeom>
        </p:spPr>
        <p:txBody>
          <a:bodyPr lIns="109728" tIns="109728" rIns="109728" bIns="91440" anchor="ctr">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algn="ctr" defTabSz="457200">
              <a:lnSpc>
                <a:spcPct val="150000"/>
              </a:lnSpc>
              <a:spcBef>
                <a:spcPts val="0"/>
              </a:spcBef>
              <a:defRPr/>
            </a:pPr>
            <a:r>
              <a:rPr lang="ja-JP" altLang="en-US" sz="2800" b="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ノード</a:t>
            </a:r>
            <a:endParaRPr lang="en-US" altLang="ja-JP" sz="2400" b="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p:txBody>
      </p:sp>
      <p:cxnSp>
        <p:nvCxnSpPr>
          <p:cNvPr id="193" name="曲線コネクタ 192">
            <a:extLst>
              <a:ext uri="{FF2B5EF4-FFF2-40B4-BE49-F238E27FC236}">
                <a16:creationId xmlns:a16="http://schemas.microsoft.com/office/drawing/2014/main" id="{B344A28B-2B7E-5D40-B68C-FACFFAF17D7A}"/>
              </a:ext>
            </a:extLst>
          </p:cNvPr>
          <p:cNvCxnSpPr>
            <a:cxnSpLocks/>
            <a:stCxn id="90" idx="0"/>
            <a:endCxn id="91" idx="7"/>
          </p:cNvCxnSpPr>
          <p:nvPr/>
        </p:nvCxnSpPr>
        <p:spPr>
          <a:xfrm rot="16200000" flipH="1">
            <a:off x="6318588" y="3718403"/>
            <a:ext cx="98772" cy="1223450"/>
          </a:xfrm>
          <a:prstGeom prst="curvedConnector3">
            <a:avLst>
              <a:gd name="adj1" fmla="val -231442"/>
            </a:avLst>
          </a:prstGeom>
          <a:ln w="28575">
            <a:solidFill>
              <a:srgbClr val="88F906"/>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4" name="テキスト ボックス 193">
            <a:extLst>
              <a:ext uri="{FF2B5EF4-FFF2-40B4-BE49-F238E27FC236}">
                <a16:creationId xmlns:a16="http://schemas.microsoft.com/office/drawing/2014/main" id="{6B17586E-34D7-E64D-ACE1-C490418E75AB}"/>
              </a:ext>
            </a:extLst>
          </p:cNvPr>
          <p:cNvSpPr txBox="1"/>
          <p:nvPr/>
        </p:nvSpPr>
        <p:spPr>
          <a:xfrm>
            <a:off x="6624873" y="3726743"/>
            <a:ext cx="700283" cy="369332"/>
          </a:xfrm>
          <a:prstGeom prst="rect">
            <a:avLst/>
          </a:prstGeom>
          <a:noFill/>
        </p:spPr>
        <p:txBody>
          <a:bodyPr wrap="square" rtlCol="0" anchor="ctr">
            <a:spAutoFit/>
          </a:bodyPr>
          <a:lstStyle/>
          <a:p>
            <a:pPr algn="ctr"/>
            <a:r>
              <a:rPr kumimoji="1" lang="ja-JP" altLang="en-US" b="1">
                <a:solidFill>
                  <a:srgbClr val="88F906"/>
                </a:solidFill>
                <a:latin typeface="Ricty" panose="020B0509020203020207" pitchFamily="49" charset="-128"/>
                <a:ea typeface="Ricty" panose="020B0509020203020207" pitchFamily="49" charset="-128"/>
                <a:cs typeface="Ricty" panose="020B0509020203020207" pitchFamily="49" charset="-128"/>
              </a:rPr>
              <a:t>兄弟</a:t>
            </a:r>
            <a:endParaRPr kumimoji="1" lang="en-US" altLang="ja-JP" b="1" dirty="0">
              <a:solidFill>
                <a:srgbClr val="88F906"/>
              </a:solidFill>
              <a:latin typeface="Ricty" panose="020B0509020203020207" pitchFamily="49" charset="-128"/>
              <a:ea typeface="Ricty" panose="020B0509020203020207" pitchFamily="49" charset="-128"/>
              <a:cs typeface="Ricty" panose="020B0509020203020207" pitchFamily="49" charset="-128"/>
            </a:endParaRPr>
          </a:p>
        </p:txBody>
      </p:sp>
    </p:spTree>
    <p:extLst>
      <p:ext uri="{BB962C8B-B14F-4D97-AF65-F5344CB8AC3E}">
        <p14:creationId xmlns:p14="http://schemas.microsoft.com/office/powerpoint/2010/main" val="3501109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B74542B9-86A5-BD46-805C-8CEE72AB7638}"/>
              </a:ext>
            </a:extLst>
          </p:cNvPr>
          <p:cNvSpPr/>
          <p:nvPr/>
        </p:nvSpPr>
        <p:spPr>
          <a:xfrm>
            <a:off x="0" y="1948639"/>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D0D0D0"/>
              </a:solidFill>
              <a:effectLst/>
              <a:uLnTx/>
              <a:uFillTx/>
              <a:latin typeface="Yu Gothic Medium"/>
              <a:ea typeface="+mn-ea"/>
              <a:cs typeface="+mn-cs"/>
            </a:endParaRPr>
          </a:p>
        </p:txBody>
      </p:sp>
      <p:sp>
        <p:nvSpPr>
          <p:cNvPr id="5" name="正方形/長方形 4">
            <a:extLst>
              <a:ext uri="{FF2B5EF4-FFF2-40B4-BE49-F238E27FC236}">
                <a16:creationId xmlns:a16="http://schemas.microsoft.com/office/drawing/2014/main" id="{1795530E-F222-EF4E-AE4C-9E91EC6A6F4C}"/>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D0D0D0"/>
              </a:solidFill>
              <a:effectLst/>
              <a:uLnTx/>
              <a:uFillTx/>
              <a:latin typeface="Yu Gothic Medium"/>
              <a:ea typeface="+mn-ea"/>
              <a:cs typeface="+mn-cs"/>
            </a:endParaRPr>
          </a:p>
        </p:txBody>
      </p:sp>
      <p:sp>
        <p:nvSpPr>
          <p:cNvPr id="6" name="テキスト ボックス 5">
            <a:extLst>
              <a:ext uri="{FF2B5EF4-FFF2-40B4-BE49-F238E27FC236}">
                <a16:creationId xmlns:a16="http://schemas.microsoft.com/office/drawing/2014/main" id="{47E635BB-6227-274C-B8D4-0F452D1E2C2B}"/>
              </a:ext>
            </a:extLst>
          </p:cNvPr>
          <p:cNvSpPr txBox="1"/>
          <p:nvPr/>
        </p:nvSpPr>
        <p:spPr>
          <a:xfrm>
            <a:off x="2008091" y="50954"/>
            <a:ext cx="10183909" cy="584775"/>
          </a:xfrm>
          <a:prstGeom prst="rect">
            <a:avLst/>
          </a:prstGeom>
          <a:noFill/>
        </p:spPr>
        <p:txBody>
          <a:bodyPr wrap="square" rtlCol="0" anchor="ctr">
            <a:spAutoFit/>
          </a:bodyPr>
          <a:lstStyle/>
          <a:p>
            <a:pPr marL="457200" marR="0" lvl="1" indent="0" algn="l" defTabSz="457200" rtl="0" eaLnBrk="1" fontAlgn="auto" latinLnBrk="0" hangingPunct="1">
              <a:lnSpc>
                <a:spcPct val="100000"/>
              </a:lnSpc>
              <a:spcBef>
                <a:spcPts val="0"/>
              </a:spcBef>
              <a:spcAft>
                <a:spcPts val="0"/>
              </a:spcAft>
              <a:buClrTx/>
              <a:buSzTx/>
              <a:buFontTx/>
              <a:buNone/>
              <a:tabLst/>
              <a:defRPr/>
            </a:pPr>
            <a:r>
              <a:rPr kumimoji="1" lang="ja-JP" altLang="en-US" sz="3200" i="0" u="none" strike="noStrike" kern="1200" cap="none" spc="0" normalizeH="0" baseline="0" noProof="0">
                <a:ln>
                  <a:noFill/>
                </a:ln>
                <a:solidFill>
                  <a:schemeClr val="bg1"/>
                </a:solidFill>
                <a:effectLst/>
                <a:uLnTx/>
                <a:uFillTx/>
                <a:latin typeface="Ricty" panose="020B0509020203020207" pitchFamily="49" charset="-128"/>
                <a:ea typeface="Ricty" panose="020B0509020203020207" pitchFamily="49" charset="-128"/>
                <a:cs typeface="Ricty" panose="020B0509020203020207" pitchFamily="49" charset="-128"/>
              </a:rPr>
              <a:t>研究背景</a:t>
            </a:r>
            <a:r>
              <a:rPr kumimoji="1" lang="en-US" altLang="ja-JP" sz="3200" i="0" u="none" strike="noStrike" kern="1200" cap="none" spc="0" normalizeH="0" baseline="0" noProof="0" dirty="0">
                <a:ln>
                  <a:noFill/>
                </a:ln>
                <a:solidFill>
                  <a:schemeClr val="bg1"/>
                </a:solidFill>
                <a:effectLst/>
                <a:uLnTx/>
                <a:uFillTx/>
                <a:latin typeface="Ricty" panose="020B0509020203020207" pitchFamily="49" charset="-128"/>
                <a:ea typeface="Ricty" panose="020B0509020203020207" pitchFamily="49" charset="-128"/>
                <a:cs typeface="Ricty" panose="020B0509020203020207" pitchFamily="49" charset="-128"/>
              </a:rPr>
              <a:t> :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コードクローンのデメリット</a:t>
            </a:r>
            <a:endParaRPr kumimoji="1" lang="en-US" altLang="ja-JP" sz="3200" i="0" u="none" strike="noStrike" kern="1200" cap="none" spc="0" normalizeH="0" baseline="0" noProof="0" dirty="0">
              <a:ln>
                <a:noFill/>
              </a:ln>
              <a:solidFill>
                <a:schemeClr val="bg1"/>
              </a:solidFill>
              <a:effectLst/>
              <a:uLnTx/>
              <a:uFillTx/>
              <a:latin typeface="Ricty" panose="020B0509020203020207" pitchFamily="49" charset="-128"/>
              <a:ea typeface="Ricty" panose="020B0509020203020207" pitchFamily="49" charset="-128"/>
              <a:cs typeface="Ricty" panose="020B0509020203020207" pitchFamily="49" charset="-128"/>
            </a:endParaRPr>
          </a:p>
        </p:txBody>
      </p:sp>
      <p:sp>
        <p:nvSpPr>
          <p:cNvPr id="7" name="正方形/長方形 6">
            <a:extLst>
              <a:ext uri="{FF2B5EF4-FFF2-40B4-BE49-F238E27FC236}">
                <a16:creationId xmlns:a16="http://schemas.microsoft.com/office/drawing/2014/main" id="{8956AF88-E2D1-6B44-9B30-1D23AEE481CA}"/>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sz="1800" b="0" i="0" u="none" strike="noStrike" kern="1200" cap="none" spc="0" normalizeH="0" baseline="0" noProof="0" dirty="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研究背景</a:t>
            </a:r>
            <a:endPar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研究目的</a:t>
            </a:r>
            <a:endPar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実験</a:t>
            </a:r>
            <a:endPar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p:txBody>
      </p:sp>
      <p:sp>
        <p:nvSpPr>
          <p:cNvPr id="13" name="テキスト ボックス 34">
            <a:extLst>
              <a:ext uri="{FF2B5EF4-FFF2-40B4-BE49-F238E27FC236}">
                <a16:creationId xmlns:a16="http://schemas.microsoft.com/office/drawing/2014/main" id="{47255D28-2D77-6E46-B806-BE153AB906A3}"/>
              </a:ext>
            </a:extLst>
          </p:cNvPr>
          <p:cNvSpPr txBox="1"/>
          <p:nvPr/>
        </p:nvSpPr>
        <p:spPr>
          <a:xfrm>
            <a:off x="0" y="1462615"/>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rPr>
              <a:t>▶︎</a:t>
            </a:r>
            <a:endParaRPr kumimoji="0" lang="ja-JP" altLang="en-US" sz="1800" b="0" i="0" u="none" strike="noStrike" kern="1200" cap="none" spc="0" normalizeH="0" baseline="0" noProof="0">
              <a:ln>
                <a:noFill/>
              </a:ln>
              <a:solidFill>
                <a:srgbClr val="88F906"/>
              </a:solidFill>
              <a:effectLst/>
              <a:uLnTx/>
              <a:uFillTx/>
              <a:latin typeface="Yu Gothic Medium"/>
              <a:ea typeface="+mn-ea"/>
              <a:cs typeface="+mn-cs"/>
            </a:endParaRPr>
          </a:p>
        </p:txBody>
      </p:sp>
      <p:sp>
        <p:nvSpPr>
          <p:cNvPr id="2" name="スライド番号プレースホルダー 1">
            <a:extLst>
              <a:ext uri="{FF2B5EF4-FFF2-40B4-BE49-F238E27FC236}">
                <a16:creationId xmlns:a16="http://schemas.microsoft.com/office/drawing/2014/main" id="{DD8A7BC3-1CDC-6F43-8559-9BE6435A34F9}"/>
              </a:ext>
            </a:extLst>
          </p:cNvPr>
          <p:cNvSpPr>
            <a:spLocks noGrp="1"/>
          </p:cNvSpPr>
          <p:nvPr>
            <p:ph type="sldNum" sz="quarter" idx="4"/>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p.</a:t>
            </a:r>
            <a:fld id="{F8E28480-1C08-4458-AD97-0283E6FFD09D}" type="slidenum">
              <a:rPr kumimoji="0" lang="en-US" sz="1800" b="1" i="0" u="none" strike="noStrike" kern="1200" cap="none" spc="0" normalizeH="0" baseline="0" noProof="0" smtClean="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pPr marL="0" marR="0" lvl="0" indent="0" algn="ctr" defTabSz="457200" rtl="0" eaLnBrk="1" fontAlgn="auto" latinLnBrk="0" hangingPunct="1">
                <a:lnSpc>
                  <a:spcPct val="100000"/>
                </a:lnSpc>
                <a:spcBef>
                  <a:spcPts val="0"/>
                </a:spcBef>
                <a:spcAft>
                  <a:spcPts val="0"/>
                </a:spcAft>
                <a:buClrTx/>
                <a:buSzTx/>
                <a:buFontTx/>
                <a:buNone/>
                <a:tabLst/>
                <a:defRPr/>
              </a:pPr>
              <a:t>6</a:t>
            </a:fld>
            <a:endParaRPr kumimoji="0" lang="en-US" sz="1800" b="1"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p:txBody>
      </p:sp>
      <p:sp>
        <p:nvSpPr>
          <p:cNvPr id="14" name="タイトル 1">
            <a:extLst>
              <a:ext uri="{FF2B5EF4-FFF2-40B4-BE49-F238E27FC236}">
                <a16:creationId xmlns:a16="http://schemas.microsoft.com/office/drawing/2014/main" id="{BCB2737B-6306-C145-BCEE-AE77EBB583FC}"/>
              </a:ext>
            </a:extLst>
          </p:cNvPr>
          <p:cNvSpPr txBox="1">
            <a:spLocks/>
          </p:cNvSpPr>
          <p:nvPr/>
        </p:nvSpPr>
        <p:spPr>
          <a:xfrm>
            <a:off x="2006962" y="867909"/>
            <a:ext cx="10183912" cy="2161459"/>
          </a:xfrm>
          <a:prstGeom prst="rect">
            <a:avLst/>
          </a:prstGeom>
        </p:spPr>
        <p:txBody>
          <a:bodyPr lIns="109728" tIns="109728" rIns="109728" bIns="91440" anchor="t">
            <a:noAutofit/>
          </a:bodyPr>
          <a:lstStyle>
            <a:lvl1pPr algn="l" defTabSz="914400" rtl="0" eaLnBrk="1" latinLnBrk="0" hangingPunct="1">
              <a:lnSpc>
                <a:spcPct val="105000"/>
              </a:lnSpc>
              <a:spcBef>
                <a:spcPct val="0"/>
              </a:spcBef>
              <a:buNone/>
              <a:defRPr sz="3200" b="1" kern="1200" cap="all" spc="300" baseline="0">
                <a:solidFill>
                  <a:schemeClr val="tx2"/>
                </a:solidFill>
                <a:latin typeface="+mj-lt"/>
                <a:ea typeface="+mj-ea"/>
                <a:cs typeface="+mj-cs"/>
              </a:defRPr>
            </a:lvl1pPr>
          </a:lstStyle>
          <a:p>
            <a:pPr lvl="1">
              <a:lnSpc>
                <a:spcPct val="150000"/>
              </a:lnSpc>
              <a:defRPr/>
            </a:pP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コードクローンのデメリット</a:t>
            </a:r>
            <a:endParaRPr lang="en-US" altLang="ja-JP" sz="28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defRPr/>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あるコード片に欠陥が発見されたとき，</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defRPr/>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そのコード片に対応するすべての</a:t>
            </a:r>
            <a:r>
              <a:rPr lang="ja-JP" altLang="en-US" sz="2000" u="sng">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コードクローンを検査する必要がある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defRPr/>
            </a:pP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a:lnSpc>
                <a:spcPct val="150000"/>
              </a:lnSpc>
              <a:defRPr/>
            </a:pPr>
            <a:r>
              <a:rPr lang="ja-JP" altLang="en-US" sz="240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　</a:t>
            </a:r>
            <a:r>
              <a:rPr lang="en-US" altLang="ja-JP" sz="2400"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 </a:t>
            </a:r>
          </a:p>
          <a:p>
            <a:pPr>
              <a:lnSpc>
                <a:spcPct val="150000"/>
              </a:lnSpc>
              <a:defRPr/>
            </a:pPr>
            <a:endParaRPr lang="en-US" altLang="ja-JP" sz="2400"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endParaRPr>
          </a:p>
          <a:p>
            <a:pPr>
              <a:lnSpc>
                <a:spcPct val="150000"/>
              </a:lnSpc>
              <a:defRPr/>
            </a:pPr>
            <a:endParaRPr lang="en-US" altLang="ja-JP" sz="2400"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endParaRPr>
          </a:p>
          <a:p>
            <a:pPr>
              <a:lnSpc>
                <a:spcPct val="150000"/>
              </a:lnSpc>
              <a:defRPr/>
            </a:pPr>
            <a:endParaRPr lang="en-US" altLang="ja-JP" sz="2400"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endParaRPr>
          </a:p>
          <a:p>
            <a:pPr>
              <a:lnSpc>
                <a:spcPct val="150000"/>
              </a:lnSpc>
              <a:defRPr/>
            </a:pPr>
            <a:r>
              <a:rPr lang="en-US" altLang="ja-JP" sz="2400"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  -&gt; </a:t>
            </a:r>
            <a:r>
              <a:rPr lang="ja-JP" altLang="en-US" sz="2400">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コードクローンの検出・解消</a:t>
            </a:r>
            <a:r>
              <a:rPr lang="ja-JP" altLang="en-US" sz="2400" b="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が課題となっている</a:t>
            </a:r>
            <a:endParaRPr lang="en-US" altLang="ja-JP" sz="2400" b="0" cap="none" spc="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p:txBody>
      </p:sp>
      <p:grpSp>
        <p:nvGrpSpPr>
          <p:cNvPr id="54" name="グループ化 53">
            <a:extLst>
              <a:ext uri="{FF2B5EF4-FFF2-40B4-BE49-F238E27FC236}">
                <a16:creationId xmlns:a16="http://schemas.microsoft.com/office/drawing/2014/main" id="{4E5FAE30-AA5F-694A-A8AE-219F9B6B1212}"/>
              </a:ext>
            </a:extLst>
          </p:cNvPr>
          <p:cNvGrpSpPr/>
          <p:nvPr/>
        </p:nvGrpSpPr>
        <p:grpSpPr>
          <a:xfrm>
            <a:off x="4971721" y="2747904"/>
            <a:ext cx="4256645" cy="2161458"/>
            <a:chOff x="5235394" y="2747904"/>
            <a:chExt cx="4256645" cy="2161458"/>
          </a:xfrm>
        </p:grpSpPr>
        <p:grpSp>
          <p:nvGrpSpPr>
            <p:cNvPr id="27" name="グループ化 26">
              <a:extLst>
                <a:ext uri="{FF2B5EF4-FFF2-40B4-BE49-F238E27FC236}">
                  <a16:creationId xmlns:a16="http://schemas.microsoft.com/office/drawing/2014/main" id="{7B2FCED7-F53C-B244-AEA9-06C2234C64EF}"/>
                </a:ext>
              </a:extLst>
            </p:cNvPr>
            <p:cNvGrpSpPr/>
            <p:nvPr/>
          </p:nvGrpSpPr>
          <p:grpSpPr>
            <a:xfrm>
              <a:off x="5235394" y="2747904"/>
              <a:ext cx="2008088" cy="2161458"/>
              <a:chOff x="2514842" y="2883178"/>
              <a:chExt cx="2008088" cy="2161458"/>
            </a:xfrm>
          </p:grpSpPr>
          <p:sp>
            <p:nvSpPr>
              <p:cNvPr id="11" name="メモ 10">
                <a:extLst>
                  <a:ext uri="{FF2B5EF4-FFF2-40B4-BE49-F238E27FC236}">
                    <a16:creationId xmlns:a16="http://schemas.microsoft.com/office/drawing/2014/main" id="{060AE8DF-7C4B-5D48-8E4D-3E1C9778F4EE}"/>
                  </a:ext>
                </a:extLst>
              </p:cNvPr>
              <p:cNvSpPr/>
              <p:nvPr/>
            </p:nvSpPr>
            <p:spPr>
              <a:xfrm rot="10800000" flipH="1">
                <a:off x="2514842" y="2883178"/>
                <a:ext cx="2008088" cy="2161458"/>
              </a:xfrm>
              <a:prstGeom prst="foldedCorner">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リーフォーム 15">
                <a:extLst>
                  <a:ext uri="{FF2B5EF4-FFF2-40B4-BE49-F238E27FC236}">
                    <a16:creationId xmlns:a16="http://schemas.microsoft.com/office/drawing/2014/main" id="{CCE1C894-EA3A-FF4C-9529-C7117DAD2C83}"/>
                  </a:ext>
                </a:extLst>
              </p:cNvPr>
              <p:cNvSpPr/>
              <p:nvPr/>
            </p:nvSpPr>
            <p:spPr>
              <a:xfrm>
                <a:off x="2623032" y="3492146"/>
                <a:ext cx="1656642" cy="265626"/>
              </a:xfrm>
              <a:custGeom>
                <a:avLst/>
                <a:gdLst>
                  <a:gd name="connsiteX0" fmla="*/ 0 w 2156501"/>
                  <a:gd name="connsiteY0" fmla="*/ 0 h 597432"/>
                  <a:gd name="connsiteX1" fmla="*/ 2156501 w 2156501"/>
                  <a:gd name="connsiteY1" fmla="*/ 0 h 597432"/>
                  <a:gd name="connsiteX2" fmla="*/ 2156501 w 2156501"/>
                  <a:gd name="connsiteY2" fmla="*/ 298716 h 597432"/>
                  <a:gd name="connsiteX3" fmla="*/ 1710267 w 2156501"/>
                  <a:gd name="connsiteY3" fmla="*/ 298716 h 597432"/>
                  <a:gd name="connsiteX4" fmla="*/ 1710267 w 2156501"/>
                  <a:gd name="connsiteY4" fmla="*/ 597432 h 597432"/>
                  <a:gd name="connsiteX5" fmla="*/ 1 w 2156501"/>
                  <a:gd name="connsiteY5" fmla="*/ 597432 h 597432"/>
                  <a:gd name="connsiteX6" fmla="*/ 1 w 2156501"/>
                  <a:gd name="connsiteY6" fmla="*/ 298716 h 597432"/>
                  <a:gd name="connsiteX7" fmla="*/ 0 w 2156501"/>
                  <a:gd name="connsiteY7" fmla="*/ 298716 h 59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6501" h="597432">
                    <a:moveTo>
                      <a:pt x="0" y="0"/>
                    </a:moveTo>
                    <a:lnTo>
                      <a:pt x="2156501" y="0"/>
                    </a:lnTo>
                    <a:lnTo>
                      <a:pt x="2156501" y="298716"/>
                    </a:lnTo>
                    <a:lnTo>
                      <a:pt x="1710267" y="298716"/>
                    </a:lnTo>
                    <a:lnTo>
                      <a:pt x="1710267" y="597432"/>
                    </a:lnTo>
                    <a:lnTo>
                      <a:pt x="1" y="597432"/>
                    </a:lnTo>
                    <a:lnTo>
                      <a:pt x="1" y="298716"/>
                    </a:lnTo>
                    <a:lnTo>
                      <a:pt x="0" y="298716"/>
                    </a:lnTo>
                    <a:close/>
                  </a:path>
                </a:pathLst>
              </a:cu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kumimoji="1" lang="ja-JP" altLang="en-US" sz="1200" b="1">
                    <a:solidFill>
                      <a:srgbClr val="282D31"/>
                    </a:solidFill>
                    <a:latin typeface="Ricty" panose="020B0509020203020207" pitchFamily="49" charset="-128"/>
                    <a:ea typeface="Ricty" panose="020B0509020203020207" pitchFamily="49" charset="-128"/>
                    <a:cs typeface="Ricty" panose="020B0509020203020207" pitchFamily="49" charset="-128"/>
                  </a:rPr>
                  <a:t>コードクローン</a:t>
                </a:r>
                <a:r>
                  <a:rPr kumimoji="1" lang="en-US" altLang="ja-JP" sz="1200" b="1" dirty="0">
                    <a:solidFill>
                      <a:srgbClr val="282D31"/>
                    </a:solidFill>
                    <a:latin typeface="Ricty" panose="020B0509020203020207" pitchFamily="49" charset="-128"/>
                    <a:ea typeface="Ricty" panose="020B0509020203020207" pitchFamily="49" charset="-128"/>
                    <a:cs typeface="Ricty" panose="020B0509020203020207" pitchFamily="49" charset="-128"/>
                  </a:rPr>
                  <a:t>1</a:t>
                </a:r>
                <a:endParaRPr kumimoji="1" lang="ja-JP" altLang="en-US" sz="1200" b="1">
                  <a:solidFill>
                    <a:srgbClr val="282D31"/>
                  </a:solidFill>
                  <a:latin typeface="Ricty" panose="020B0509020203020207" pitchFamily="49" charset="-128"/>
                  <a:ea typeface="Ricty" panose="020B0509020203020207" pitchFamily="49" charset="-128"/>
                  <a:cs typeface="Ricty" panose="020B0509020203020207" pitchFamily="49" charset="-128"/>
                </a:endParaRPr>
              </a:p>
            </p:txBody>
          </p:sp>
          <p:sp>
            <p:nvSpPr>
              <p:cNvPr id="17" name="フリーフォーム 16">
                <a:extLst>
                  <a:ext uri="{FF2B5EF4-FFF2-40B4-BE49-F238E27FC236}">
                    <a16:creationId xmlns:a16="http://schemas.microsoft.com/office/drawing/2014/main" id="{4A0EFCFF-7C87-6649-9D3E-436632768F1C}"/>
                  </a:ext>
                </a:extLst>
              </p:cNvPr>
              <p:cNvSpPr/>
              <p:nvPr/>
            </p:nvSpPr>
            <p:spPr>
              <a:xfrm>
                <a:off x="2623032" y="4134495"/>
                <a:ext cx="1656642" cy="265626"/>
              </a:xfrm>
              <a:custGeom>
                <a:avLst/>
                <a:gdLst>
                  <a:gd name="connsiteX0" fmla="*/ 0 w 2156501"/>
                  <a:gd name="connsiteY0" fmla="*/ 0 h 597432"/>
                  <a:gd name="connsiteX1" fmla="*/ 2156501 w 2156501"/>
                  <a:gd name="connsiteY1" fmla="*/ 0 h 597432"/>
                  <a:gd name="connsiteX2" fmla="*/ 2156501 w 2156501"/>
                  <a:gd name="connsiteY2" fmla="*/ 298716 h 597432"/>
                  <a:gd name="connsiteX3" fmla="*/ 1710267 w 2156501"/>
                  <a:gd name="connsiteY3" fmla="*/ 298716 h 597432"/>
                  <a:gd name="connsiteX4" fmla="*/ 1710267 w 2156501"/>
                  <a:gd name="connsiteY4" fmla="*/ 597432 h 597432"/>
                  <a:gd name="connsiteX5" fmla="*/ 1 w 2156501"/>
                  <a:gd name="connsiteY5" fmla="*/ 597432 h 597432"/>
                  <a:gd name="connsiteX6" fmla="*/ 1 w 2156501"/>
                  <a:gd name="connsiteY6" fmla="*/ 298716 h 597432"/>
                  <a:gd name="connsiteX7" fmla="*/ 0 w 2156501"/>
                  <a:gd name="connsiteY7" fmla="*/ 298716 h 59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6501" h="597432">
                    <a:moveTo>
                      <a:pt x="0" y="0"/>
                    </a:moveTo>
                    <a:lnTo>
                      <a:pt x="2156501" y="0"/>
                    </a:lnTo>
                    <a:lnTo>
                      <a:pt x="2156501" y="298716"/>
                    </a:lnTo>
                    <a:lnTo>
                      <a:pt x="1710267" y="298716"/>
                    </a:lnTo>
                    <a:lnTo>
                      <a:pt x="1710267" y="597432"/>
                    </a:lnTo>
                    <a:lnTo>
                      <a:pt x="1" y="597432"/>
                    </a:lnTo>
                    <a:lnTo>
                      <a:pt x="1" y="298716"/>
                    </a:lnTo>
                    <a:lnTo>
                      <a:pt x="0" y="298716"/>
                    </a:lnTo>
                    <a:close/>
                  </a:path>
                </a:pathLst>
              </a:cu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kumimoji="1" lang="ja-JP" altLang="en-US" sz="1200" b="1">
                    <a:solidFill>
                      <a:srgbClr val="282D31"/>
                    </a:solidFill>
                    <a:latin typeface="Ricty" panose="020B0509020203020207" pitchFamily="49" charset="-128"/>
                    <a:ea typeface="Ricty" panose="020B0509020203020207" pitchFamily="49" charset="-128"/>
                    <a:cs typeface="Ricty" panose="020B0509020203020207" pitchFamily="49" charset="-128"/>
                  </a:rPr>
                  <a:t>コードクローン</a:t>
                </a:r>
                <a:r>
                  <a:rPr kumimoji="1" lang="en-US" altLang="ja-JP" sz="1200" b="1" dirty="0">
                    <a:solidFill>
                      <a:srgbClr val="282D31"/>
                    </a:solidFill>
                    <a:latin typeface="Ricty" panose="020B0509020203020207" pitchFamily="49" charset="-128"/>
                    <a:ea typeface="Ricty" panose="020B0509020203020207" pitchFamily="49" charset="-128"/>
                    <a:cs typeface="Ricty" panose="020B0509020203020207" pitchFamily="49" charset="-128"/>
                  </a:rPr>
                  <a:t>2</a:t>
                </a:r>
                <a:endParaRPr kumimoji="1" lang="ja-JP" altLang="en-US" sz="1200" b="1">
                  <a:solidFill>
                    <a:srgbClr val="282D31"/>
                  </a:solidFill>
                  <a:latin typeface="Ricty" panose="020B0509020203020207" pitchFamily="49" charset="-128"/>
                  <a:ea typeface="Ricty" panose="020B0509020203020207" pitchFamily="49" charset="-128"/>
                  <a:cs typeface="Ricty" panose="020B0509020203020207" pitchFamily="49" charset="-128"/>
                </a:endParaRPr>
              </a:p>
            </p:txBody>
          </p:sp>
          <p:sp>
            <p:nvSpPr>
              <p:cNvPr id="18" name="フリーフォーム 17">
                <a:extLst>
                  <a:ext uri="{FF2B5EF4-FFF2-40B4-BE49-F238E27FC236}">
                    <a16:creationId xmlns:a16="http://schemas.microsoft.com/office/drawing/2014/main" id="{F7F01159-C3A1-F84A-ACEF-30E17578AEA7}"/>
                  </a:ext>
                </a:extLst>
              </p:cNvPr>
              <p:cNvSpPr/>
              <p:nvPr/>
            </p:nvSpPr>
            <p:spPr>
              <a:xfrm>
                <a:off x="2623032" y="4573657"/>
                <a:ext cx="1656642" cy="265626"/>
              </a:xfrm>
              <a:custGeom>
                <a:avLst/>
                <a:gdLst>
                  <a:gd name="connsiteX0" fmla="*/ 0 w 2156501"/>
                  <a:gd name="connsiteY0" fmla="*/ 0 h 597432"/>
                  <a:gd name="connsiteX1" fmla="*/ 2156501 w 2156501"/>
                  <a:gd name="connsiteY1" fmla="*/ 0 h 597432"/>
                  <a:gd name="connsiteX2" fmla="*/ 2156501 w 2156501"/>
                  <a:gd name="connsiteY2" fmla="*/ 298716 h 597432"/>
                  <a:gd name="connsiteX3" fmla="*/ 1710267 w 2156501"/>
                  <a:gd name="connsiteY3" fmla="*/ 298716 h 597432"/>
                  <a:gd name="connsiteX4" fmla="*/ 1710267 w 2156501"/>
                  <a:gd name="connsiteY4" fmla="*/ 597432 h 597432"/>
                  <a:gd name="connsiteX5" fmla="*/ 1 w 2156501"/>
                  <a:gd name="connsiteY5" fmla="*/ 597432 h 597432"/>
                  <a:gd name="connsiteX6" fmla="*/ 1 w 2156501"/>
                  <a:gd name="connsiteY6" fmla="*/ 298716 h 597432"/>
                  <a:gd name="connsiteX7" fmla="*/ 0 w 2156501"/>
                  <a:gd name="connsiteY7" fmla="*/ 298716 h 59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6501" h="597432">
                    <a:moveTo>
                      <a:pt x="0" y="0"/>
                    </a:moveTo>
                    <a:lnTo>
                      <a:pt x="2156501" y="0"/>
                    </a:lnTo>
                    <a:lnTo>
                      <a:pt x="2156501" y="298716"/>
                    </a:lnTo>
                    <a:lnTo>
                      <a:pt x="1710267" y="298716"/>
                    </a:lnTo>
                    <a:lnTo>
                      <a:pt x="1710267" y="597432"/>
                    </a:lnTo>
                    <a:lnTo>
                      <a:pt x="1" y="597432"/>
                    </a:lnTo>
                    <a:lnTo>
                      <a:pt x="1" y="298716"/>
                    </a:lnTo>
                    <a:lnTo>
                      <a:pt x="0" y="298716"/>
                    </a:lnTo>
                    <a:close/>
                  </a:path>
                </a:pathLst>
              </a:cu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kumimoji="1" lang="ja-JP" altLang="en-US" sz="1200" b="1">
                    <a:solidFill>
                      <a:srgbClr val="282D31"/>
                    </a:solidFill>
                    <a:latin typeface="Ricty" panose="020B0509020203020207" pitchFamily="49" charset="-128"/>
                    <a:ea typeface="Ricty" panose="020B0509020203020207" pitchFamily="49" charset="-128"/>
                    <a:cs typeface="Ricty" panose="020B0509020203020207" pitchFamily="49" charset="-128"/>
                  </a:rPr>
                  <a:t>コードクローン</a:t>
                </a:r>
                <a:r>
                  <a:rPr kumimoji="1" lang="en-US" altLang="ja-JP" sz="1200" b="1" dirty="0">
                    <a:solidFill>
                      <a:srgbClr val="282D31"/>
                    </a:solidFill>
                    <a:latin typeface="Ricty" panose="020B0509020203020207" pitchFamily="49" charset="-128"/>
                    <a:ea typeface="Ricty" panose="020B0509020203020207" pitchFamily="49" charset="-128"/>
                    <a:cs typeface="Ricty" panose="020B0509020203020207" pitchFamily="49" charset="-128"/>
                  </a:rPr>
                  <a:t>3</a:t>
                </a:r>
                <a:endParaRPr kumimoji="1" lang="ja-JP" altLang="en-US" sz="1200" b="1">
                  <a:solidFill>
                    <a:srgbClr val="282D31"/>
                  </a:solidFill>
                  <a:latin typeface="Ricty" panose="020B0509020203020207" pitchFamily="49" charset="-128"/>
                  <a:ea typeface="Ricty" panose="020B0509020203020207" pitchFamily="49" charset="-128"/>
                  <a:cs typeface="Ricty" panose="020B0509020203020207" pitchFamily="49" charset="-128"/>
                </a:endParaRPr>
              </a:p>
            </p:txBody>
          </p:sp>
          <p:cxnSp>
            <p:nvCxnSpPr>
              <p:cNvPr id="19" name="直線コネクタ 18">
                <a:extLst>
                  <a:ext uri="{FF2B5EF4-FFF2-40B4-BE49-F238E27FC236}">
                    <a16:creationId xmlns:a16="http://schemas.microsoft.com/office/drawing/2014/main" id="{B6B810D7-EE98-A545-8EFC-42C2D9840D69}"/>
                  </a:ext>
                </a:extLst>
              </p:cNvPr>
              <p:cNvCxnSpPr>
                <a:cxnSpLocks/>
              </p:cNvCxnSpPr>
              <p:nvPr/>
            </p:nvCxnSpPr>
            <p:spPr>
              <a:xfrm>
                <a:off x="2623032" y="3873373"/>
                <a:ext cx="980902"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E9CA4FE0-707B-AA44-88DB-87782297BD6F}"/>
                  </a:ext>
                </a:extLst>
              </p:cNvPr>
              <p:cNvCxnSpPr>
                <a:cxnSpLocks/>
              </p:cNvCxnSpPr>
              <p:nvPr/>
            </p:nvCxnSpPr>
            <p:spPr>
              <a:xfrm>
                <a:off x="2623032" y="3963907"/>
                <a:ext cx="1116049"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4BD1F636-6B2A-6245-B36A-E79173CDF322}"/>
                  </a:ext>
                </a:extLst>
              </p:cNvPr>
              <p:cNvCxnSpPr>
                <a:cxnSpLocks/>
              </p:cNvCxnSpPr>
              <p:nvPr/>
            </p:nvCxnSpPr>
            <p:spPr>
              <a:xfrm>
                <a:off x="2623032" y="3274335"/>
                <a:ext cx="980902"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E2BD8498-2352-AA42-A81E-9C5EB97681D2}"/>
                  </a:ext>
                </a:extLst>
              </p:cNvPr>
              <p:cNvCxnSpPr>
                <a:cxnSpLocks/>
              </p:cNvCxnSpPr>
              <p:nvPr/>
            </p:nvCxnSpPr>
            <p:spPr>
              <a:xfrm>
                <a:off x="2623032" y="3364869"/>
                <a:ext cx="1116049"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58FE2773-FD27-604D-9018-27BF30B7F2F9}"/>
                  </a:ext>
                </a:extLst>
              </p:cNvPr>
              <p:cNvCxnSpPr>
                <a:cxnSpLocks/>
              </p:cNvCxnSpPr>
              <p:nvPr/>
            </p:nvCxnSpPr>
            <p:spPr>
              <a:xfrm>
                <a:off x="2623032" y="4504097"/>
                <a:ext cx="980902"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sp>
            <p:nvSpPr>
              <p:cNvPr id="26" name="乗算記号 25">
                <a:extLst>
                  <a:ext uri="{FF2B5EF4-FFF2-40B4-BE49-F238E27FC236}">
                    <a16:creationId xmlns:a16="http://schemas.microsoft.com/office/drawing/2014/main" id="{D2B1EC2E-B9A0-9F4B-B6EC-867A7796C79F}"/>
                  </a:ext>
                </a:extLst>
              </p:cNvPr>
              <p:cNvSpPr/>
              <p:nvPr/>
            </p:nvSpPr>
            <p:spPr>
              <a:xfrm>
                <a:off x="2516802" y="3220068"/>
                <a:ext cx="1689478" cy="795009"/>
              </a:xfrm>
              <a:prstGeom prst="mathMultiply">
                <a:avLst>
                  <a:gd name="adj1" fmla="val 6194"/>
                </a:avLst>
              </a:prstGeom>
              <a:solidFill>
                <a:srgbClr val="D7225F">
                  <a:alpha val="5041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0" name="U ターン矢印 49">
              <a:extLst>
                <a:ext uri="{FF2B5EF4-FFF2-40B4-BE49-F238E27FC236}">
                  <a16:creationId xmlns:a16="http://schemas.microsoft.com/office/drawing/2014/main" id="{BC707B43-A767-5B47-8DA1-F477C877EA5B}"/>
                </a:ext>
              </a:extLst>
            </p:cNvPr>
            <p:cNvSpPr/>
            <p:nvPr/>
          </p:nvSpPr>
          <p:spPr>
            <a:xfrm rot="5400000">
              <a:off x="6880876" y="3514453"/>
              <a:ext cx="722425" cy="483725"/>
            </a:xfrm>
            <a:prstGeom prst="uturnArrow">
              <a:avLst>
                <a:gd name="adj1" fmla="val 6602"/>
                <a:gd name="adj2" fmla="val 11404"/>
                <a:gd name="adj3" fmla="val 31043"/>
                <a:gd name="adj4" fmla="val 61078"/>
                <a:gd name="adj5" fmla="val 97154"/>
              </a:avLst>
            </a:prstGeom>
            <a:solidFill>
              <a:srgbClr val="D7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U ターン矢印 50">
              <a:extLst>
                <a:ext uri="{FF2B5EF4-FFF2-40B4-BE49-F238E27FC236}">
                  <a16:creationId xmlns:a16="http://schemas.microsoft.com/office/drawing/2014/main" id="{77B0A30C-FC4E-4A4B-8F88-7203E5FCDBAF}"/>
                </a:ext>
              </a:extLst>
            </p:cNvPr>
            <p:cNvSpPr/>
            <p:nvPr/>
          </p:nvSpPr>
          <p:spPr>
            <a:xfrm rot="5400000">
              <a:off x="6807573" y="3590448"/>
              <a:ext cx="1156491" cy="765797"/>
            </a:xfrm>
            <a:prstGeom prst="uturnArrow">
              <a:avLst>
                <a:gd name="adj1" fmla="val 4470"/>
                <a:gd name="adj2" fmla="val 6873"/>
                <a:gd name="adj3" fmla="val 18783"/>
                <a:gd name="adj4" fmla="val 61078"/>
                <a:gd name="adj5" fmla="val 97154"/>
              </a:avLst>
            </a:prstGeom>
            <a:solidFill>
              <a:srgbClr val="D722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3" name="テキスト ボックス 52">
              <a:extLst>
                <a:ext uri="{FF2B5EF4-FFF2-40B4-BE49-F238E27FC236}">
                  <a16:creationId xmlns:a16="http://schemas.microsoft.com/office/drawing/2014/main" id="{D43441D7-E20D-EE45-A2E0-628BF1FFC549}"/>
                </a:ext>
              </a:extLst>
            </p:cNvPr>
            <p:cNvSpPr txBox="1"/>
            <p:nvPr/>
          </p:nvSpPr>
          <p:spPr>
            <a:xfrm>
              <a:off x="7768717" y="3671089"/>
              <a:ext cx="1723322" cy="461665"/>
            </a:xfrm>
            <a:prstGeom prst="rect">
              <a:avLst/>
            </a:prstGeom>
            <a:noFill/>
          </p:spPr>
          <p:txBody>
            <a:bodyPr wrap="square">
              <a:spAutoFit/>
            </a:bodyPr>
            <a:lstStyle/>
            <a:p>
              <a:r>
                <a:rPr lang="ja-JP" altLang="en-US" sz="24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検査・修正</a:t>
              </a:r>
              <a:endParaRPr lang="ja-JP" altLang="en-US" sz="2400" b="1"/>
            </a:p>
          </p:txBody>
        </p:sp>
      </p:grpSp>
    </p:spTree>
    <p:extLst>
      <p:ext uri="{BB962C8B-B14F-4D97-AF65-F5344CB8AC3E}">
        <p14:creationId xmlns:p14="http://schemas.microsoft.com/office/powerpoint/2010/main" val="788558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1795530E-F222-EF4E-AE4C-9E91EC6A6F4C}"/>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D0D0D0"/>
              </a:solidFill>
              <a:effectLst/>
              <a:uLnTx/>
              <a:uFillTx/>
              <a:latin typeface="Yu Gothic Medium"/>
              <a:ea typeface="+mn-ea"/>
              <a:cs typeface="+mn-cs"/>
            </a:endParaRPr>
          </a:p>
        </p:txBody>
      </p:sp>
      <p:sp>
        <p:nvSpPr>
          <p:cNvPr id="6" name="テキスト ボックス 5">
            <a:extLst>
              <a:ext uri="{FF2B5EF4-FFF2-40B4-BE49-F238E27FC236}">
                <a16:creationId xmlns:a16="http://schemas.microsoft.com/office/drawing/2014/main" id="{47E635BB-6227-274C-B8D4-0F452D1E2C2B}"/>
              </a:ext>
            </a:extLst>
          </p:cNvPr>
          <p:cNvSpPr txBox="1"/>
          <p:nvPr/>
        </p:nvSpPr>
        <p:spPr>
          <a:xfrm>
            <a:off x="2008091" y="50954"/>
            <a:ext cx="10183909" cy="584775"/>
          </a:xfrm>
          <a:prstGeom prst="rect">
            <a:avLst/>
          </a:prstGeom>
          <a:noFill/>
        </p:spPr>
        <p:txBody>
          <a:bodyPr wrap="square" rtlCol="0" anchor="ctr">
            <a:spAutoFit/>
          </a:bodyPr>
          <a:lstStyle/>
          <a:p>
            <a:pPr lvl="1">
              <a:defRPr/>
            </a:pP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研究背景</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コードクローン検出の既存手法</a:t>
            </a:r>
            <a:endPar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endParaRPr>
          </a:p>
        </p:txBody>
      </p:sp>
      <p:sp>
        <p:nvSpPr>
          <p:cNvPr id="2" name="スライド番号プレースホルダー 1">
            <a:extLst>
              <a:ext uri="{FF2B5EF4-FFF2-40B4-BE49-F238E27FC236}">
                <a16:creationId xmlns:a16="http://schemas.microsoft.com/office/drawing/2014/main" id="{DD8A7BC3-1CDC-6F43-8559-9BE6435A34F9}"/>
              </a:ext>
            </a:extLst>
          </p:cNvPr>
          <p:cNvSpPr>
            <a:spLocks noGrp="1"/>
          </p:cNvSpPr>
          <p:nvPr>
            <p:ph type="sldNum" sz="quarter" idx="4"/>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p.</a:t>
            </a:r>
            <a:fld id="{F8E28480-1C08-4458-AD97-0283E6FFD09D}" type="slidenum">
              <a:rPr kumimoji="0" lang="en-US" sz="1800" b="1" i="0" u="none" strike="noStrike" kern="1200" cap="none" spc="0" normalizeH="0" baseline="0" noProof="0" smtClean="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pPr marL="0" marR="0" lvl="0" indent="0" algn="ctr" defTabSz="457200" rtl="0" eaLnBrk="1" fontAlgn="auto" latinLnBrk="0" hangingPunct="1">
                <a:lnSpc>
                  <a:spcPct val="100000"/>
                </a:lnSpc>
                <a:spcBef>
                  <a:spcPts val="0"/>
                </a:spcBef>
                <a:spcAft>
                  <a:spcPts val="0"/>
                </a:spcAft>
                <a:buClrTx/>
                <a:buSzTx/>
                <a:buFontTx/>
                <a:buNone/>
                <a:tabLst/>
                <a:defRPr/>
              </a:pPr>
              <a:t>7</a:t>
            </a:fld>
            <a:endParaRPr kumimoji="0" lang="en-US" sz="1800" b="1"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p:txBody>
      </p:sp>
      <p:sp>
        <p:nvSpPr>
          <p:cNvPr id="10" name="正方形/長方形 9">
            <a:extLst>
              <a:ext uri="{FF2B5EF4-FFF2-40B4-BE49-F238E27FC236}">
                <a16:creationId xmlns:a16="http://schemas.microsoft.com/office/drawing/2014/main" id="{6D079738-75D2-2748-A486-F67838FA9DF2}"/>
              </a:ext>
            </a:extLst>
          </p:cNvPr>
          <p:cNvSpPr/>
          <p:nvPr/>
        </p:nvSpPr>
        <p:spPr>
          <a:xfrm>
            <a:off x="0" y="1948639"/>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D0D0D0"/>
              </a:solidFill>
              <a:effectLst/>
              <a:uLnTx/>
              <a:uFillTx/>
              <a:latin typeface="Yu Gothic Medium"/>
              <a:ea typeface="+mn-ea"/>
              <a:cs typeface="+mn-cs"/>
            </a:endParaRPr>
          </a:p>
        </p:txBody>
      </p:sp>
      <p:sp>
        <p:nvSpPr>
          <p:cNvPr id="11" name="正方形/長方形 10">
            <a:extLst>
              <a:ext uri="{FF2B5EF4-FFF2-40B4-BE49-F238E27FC236}">
                <a16:creationId xmlns:a16="http://schemas.microsoft.com/office/drawing/2014/main" id="{E4F08ED2-9B85-E845-8C3B-C711283A63B5}"/>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sz="1800" b="0" i="0" u="none" strike="noStrike" kern="1200" cap="none" spc="0" normalizeH="0" baseline="0" noProof="0" dirty="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研究背景</a:t>
            </a:r>
            <a:endPar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研究目的</a:t>
            </a:r>
            <a:endPar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実験</a:t>
            </a:r>
            <a:endPar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p:txBody>
      </p:sp>
      <p:sp>
        <p:nvSpPr>
          <p:cNvPr id="12" name="テキスト ボックス 34">
            <a:extLst>
              <a:ext uri="{FF2B5EF4-FFF2-40B4-BE49-F238E27FC236}">
                <a16:creationId xmlns:a16="http://schemas.microsoft.com/office/drawing/2014/main" id="{7A2AC933-3303-134A-9AD0-17BD8F9EF960}"/>
              </a:ext>
            </a:extLst>
          </p:cNvPr>
          <p:cNvSpPr txBox="1"/>
          <p:nvPr/>
        </p:nvSpPr>
        <p:spPr>
          <a:xfrm>
            <a:off x="0" y="1462615"/>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rPr>
              <a:t>▶︎</a:t>
            </a:r>
            <a:endParaRPr kumimoji="0" lang="ja-JP" altLang="en-US" sz="1800" b="0" i="0" u="none" strike="noStrike" kern="1200" cap="none" spc="0" normalizeH="0" baseline="0" noProof="0">
              <a:ln>
                <a:noFill/>
              </a:ln>
              <a:solidFill>
                <a:srgbClr val="88F906"/>
              </a:solidFill>
              <a:effectLst/>
              <a:uLnTx/>
              <a:uFillTx/>
              <a:latin typeface="Yu Gothic Medium"/>
              <a:ea typeface="+mn-ea"/>
              <a:cs typeface="+mn-cs"/>
            </a:endParaRPr>
          </a:p>
        </p:txBody>
      </p:sp>
      <p:sp>
        <p:nvSpPr>
          <p:cNvPr id="18" name="テキスト ボックス 17">
            <a:extLst>
              <a:ext uri="{FF2B5EF4-FFF2-40B4-BE49-F238E27FC236}">
                <a16:creationId xmlns:a16="http://schemas.microsoft.com/office/drawing/2014/main" id="{78875DA5-46EC-2743-88A0-91406965D608}"/>
              </a:ext>
            </a:extLst>
          </p:cNvPr>
          <p:cNvSpPr txBox="1"/>
          <p:nvPr/>
        </p:nvSpPr>
        <p:spPr>
          <a:xfrm>
            <a:off x="2008088" y="946697"/>
            <a:ext cx="10183912" cy="1589666"/>
          </a:xfrm>
          <a:prstGeom prst="rect">
            <a:avLst/>
          </a:prstGeom>
          <a:noFill/>
        </p:spPr>
        <p:txBody>
          <a:bodyPr wrap="square">
            <a:spAutoFit/>
          </a:bodyPr>
          <a:lstStyle/>
          <a:p>
            <a:pPr lvl="1">
              <a:lnSpc>
                <a:spcPct val="150000"/>
              </a:lnSpc>
              <a:defRPr/>
            </a:pP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キーワード検索</a:t>
            </a:r>
            <a:endParaRPr lang="en-US" altLang="ja-JP" sz="28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欠陥を含むコード片から</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抽出した</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キーワード</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を用いて検索する</a:t>
            </a:r>
            <a:endParaRPr lang="en-US" altLang="ja-JP" sz="2000" u="sng"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13" name="テキスト ボックス 12">
            <a:extLst>
              <a:ext uri="{FF2B5EF4-FFF2-40B4-BE49-F238E27FC236}">
                <a16:creationId xmlns:a16="http://schemas.microsoft.com/office/drawing/2014/main" id="{2CBA0C74-D321-DF4B-BECF-6D3A06C2BD70}"/>
              </a:ext>
            </a:extLst>
          </p:cNvPr>
          <p:cNvSpPr txBox="1"/>
          <p:nvPr/>
        </p:nvSpPr>
        <p:spPr>
          <a:xfrm>
            <a:off x="2008088" y="3477207"/>
            <a:ext cx="10183912" cy="2051331"/>
          </a:xfrm>
          <a:prstGeom prst="rect">
            <a:avLst/>
          </a:prstGeom>
          <a:noFill/>
        </p:spPr>
        <p:txBody>
          <a:bodyPr wrap="square">
            <a:spAutoFit/>
          </a:bodyPr>
          <a:lstStyle/>
          <a:p>
            <a:pPr lvl="1">
              <a:lnSpc>
                <a:spcPct val="150000"/>
              </a:lnSpc>
              <a:defRPr/>
            </a:pPr>
            <a:r>
              <a:rPr kumimoji="0" lang="ja-JP" altLang="en-US" sz="2800" b="1" i="0" u="none" strike="noStrike" kern="1200" cap="none" spc="0" normalizeH="0" baseline="0" noProof="0">
                <a:ln>
                  <a:noFill/>
                </a:ln>
                <a:solidFill>
                  <a:schemeClr val="bg1"/>
                </a:solidFill>
                <a:effectLst/>
                <a:uLnTx/>
                <a:uFillTx/>
                <a:latin typeface="Ricty" panose="020B0509020203020207" pitchFamily="49" charset="-128"/>
                <a:ea typeface="Ricty" panose="020B0509020203020207" pitchFamily="49" charset="-128"/>
                <a:cs typeface="Ricty" panose="020B0509020203020207" pitchFamily="49" charset="-128"/>
                <a:sym typeface="Georgia"/>
              </a:rPr>
              <a:t>コードクローン検出ツール</a:t>
            </a:r>
            <a:endParaRPr lang="en-US" altLang="ja-JP" sz="28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buClr>
                <a:srgbClr val="D0D0D0"/>
              </a:buClr>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ソースコードを</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トークン列</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や</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グラフ</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などに</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buClr>
                <a:srgbClr val="D0D0D0"/>
              </a:buClr>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変換したのち、同一パターンを検出する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marL="889000" lvl="2">
              <a:lnSpc>
                <a:spcPct val="15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a:t>
            </a:r>
            <a:endParaRPr kumimoji="0" lang="en-US" altLang="ja-JP" sz="2800" i="0" u="none" strike="noStrike" kern="1200" cap="none" spc="0" normalizeH="0" baseline="0" noProof="0" dirty="0">
              <a:ln>
                <a:noFill/>
              </a:ln>
              <a:solidFill>
                <a:schemeClr val="bg1"/>
              </a:solidFill>
              <a:effectLst/>
              <a:uLnTx/>
              <a:uFillTx/>
              <a:latin typeface="Ricty" panose="020B0509020203020207" pitchFamily="49" charset="-128"/>
              <a:ea typeface="Ricty" panose="020B0509020203020207" pitchFamily="49" charset="-128"/>
              <a:cs typeface="Ricty" panose="020B0509020203020207" pitchFamily="49" charset="-128"/>
              <a:sym typeface="Georgia"/>
            </a:endParaRPr>
          </a:p>
        </p:txBody>
      </p:sp>
      <p:grpSp>
        <p:nvGrpSpPr>
          <p:cNvPr id="45" name="グループ化 44">
            <a:extLst>
              <a:ext uri="{FF2B5EF4-FFF2-40B4-BE49-F238E27FC236}">
                <a16:creationId xmlns:a16="http://schemas.microsoft.com/office/drawing/2014/main" id="{E8DD36BE-4F07-9C45-B3D2-74BDE95C71B6}"/>
              </a:ext>
            </a:extLst>
          </p:cNvPr>
          <p:cNvGrpSpPr/>
          <p:nvPr/>
        </p:nvGrpSpPr>
        <p:grpSpPr>
          <a:xfrm>
            <a:off x="7924857" y="941469"/>
            <a:ext cx="3911605" cy="1822150"/>
            <a:chOff x="4827794" y="1665562"/>
            <a:chExt cx="3911605" cy="1822150"/>
          </a:xfrm>
        </p:grpSpPr>
        <p:grpSp>
          <p:nvGrpSpPr>
            <p:cNvPr id="47" name="グループ化 46">
              <a:extLst>
                <a:ext uri="{FF2B5EF4-FFF2-40B4-BE49-F238E27FC236}">
                  <a16:creationId xmlns:a16="http://schemas.microsoft.com/office/drawing/2014/main" id="{4AA12070-4B66-EA41-83D6-3E71F0862E08}"/>
                </a:ext>
              </a:extLst>
            </p:cNvPr>
            <p:cNvGrpSpPr/>
            <p:nvPr/>
          </p:nvGrpSpPr>
          <p:grpSpPr>
            <a:xfrm>
              <a:off x="6891529" y="1665562"/>
              <a:ext cx="1847870" cy="1822150"/>
              <a:chOff x="2514842" y="2883178"/>
              <a:chExt cx="2008088" cy="2161458"/>
            </a:xfrm>
          </p:grpSpPr>
          <p:sp>
            <p:nvSpPr>
              <p:cNvPr id="53" name="メモ 52">
                <a:extLst>
                  <a:ext uri="{FF2B5EF4-FFF2-40B4-BE49-F238E27FC236}">
                    <a16:creationId xmlns:a16="http://schemas.microsoft.com/office/drawing/2014/main" id="{5A900A24-7BFF-AF4F-9C53-F9736E64E9B5}"/>
                  </a:ext>
                </a:extLst>
              </p:cNvPr>
              <p:cNvSpPr/>
              <p:nvPr/>
            </p:nvSpPr>
            <p:spPr>
              <a:xfrm rot="10800000" flipH="1">
                <a:off x="2514842" y="2883178"/>
                <a:ext cx="2008088" cy="2161458"/>
              </a:xfrm>
              <a:prstGeom prst="foldedCorner">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5" name="フリーフォーム 54">
                <a:extLst>
                  <a:ext uri="{FF2B5EF4-FFF2-40B4-BE49-F238E27FC236}">
                    <a16:creationId xmlns:a16="http://schemas.microsoft.com/office/drawing/2014/main" id="{DAF3E1ED-AA60-A843-84EC-3A8B37A87CF9}"/>
                  </a:ext>
                </a:extLst>
              </p:cNvPr>
              <p:cNvSpPr/>
              <p:nvPr/>
            </p:nvSpPr>
            <p:spPr>
              <a:xfrm>
                <a:off x="2623032" y="3492146"/>
                <a:ext cx="1656642" cy="265626"/>
              </a:xfrm>
              <a:custGeom>
                <a:avLst/>
                <a:gdLst>
                  <a:gd name="connsiteX0" fmla="*/ 0 w 2156501"/>
                  <a:gd name="connsiteY0" fmla="*/ 0 h 597432"/>
                  <a:gd name="connsiteX1" fmla="*/ 2156501 w 2156501"/>
                  <a:gd name="connsiteY1" fmla="*/ 0 h 597432"/>
                  <a:gd name="connsiteX2" fmla="*/ 2156501 w 2156501"/>
                  <a:gd name="connsiteY2" fmla="*/ 298716 h 597432"/>
                  <a:gd name="connsiteX3" fmla="*/ 1710267 w 2156501"/>
                  <a:gd name="connsiteY3" fmla="*/ 298716 h 597432"/>
                  <a:gd name="connsiteX4" fmla="*/ 1710267 w 2156501"/>
                  <a:gd name="connsiteY4" fmla="*/ 597432 h 597432"/>
                  <a:gd name="connsiteX5" fmla="*/ 1 w 2156501"/>
                  <a:gd name="connsiteY5" fmla="*/ 597432 h 597432"/>
                  <a:gd name="connsiteX6" fmla="*/ 1 w 2156501"/>
                  <a:gd name="connsiteY6" fmla="*/ 298716 h 597432"/>
                  <a:gd name="connsiteX7" fmla="*/ 0 w 2156501"/>
                  <a:gd name="connsiteY7" fmla="*/ 298716 h 59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6501" h="597432">
                    <a:moveTo>
                      <a:pt x="0" y="0"/>
                    </a:moveTo>
                    <a:lnTo>
                      <a:pt x="2156501" y="0"/>
                    </a:lnTo>
                    <a:lnTo>
                      <a:pt x="2156501" y="298716"/>
                    </a:lnTo>
                    <a:lnTo>
                      <a:pt x="1710267" y="298716"/>
                    </a:lnTo>
                    <a:lnTo>
                      <a:pt x="1710267" y="597432"/>
                    </a:lnTo>
                    <a:lnTo>
                      <a:pt x="1" y="597432"/>
                    </a:lnTo>
                    <a:lnTo>
                      <a:pt x="1" y="298716"/>
                    </a:lnTo>
                    <a:lnTo>
                      <a:pt x="0" y="298716"/>
                    </a:lnTo>
                    <a:close/>
                  </a:path>
                </a:pathLst>
              </a:cu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kumimoji="1" lang="ja-JP" altLang="en-US" sz="1100" b="1">
                    <a:solidFill>
                      <a:srgbClr val="282D31"/>
                    </a:solidFill>
                    <a:latin typeface="Ricty" panose="020B0509020203020207" pitchFamily="49" charset="-128"/>
                    <a:ea typeface="Ricty" panose="020B0509020203020207" pitchFamily="49" charset="-128"/>
                    <a:cs typeface="Ricty" panose="020B0509020203020207" pitchFamily="49" charset="-128"/>
                  </a:rPr>
                  <a:t>コードクローン</a:t>
                </a:r>
                <a:r>
                  <a:rPr kumimoji="1" lang="en-US" altLang="ja-JP" sz="1100" b="1" dirty="0">
                    <a:solidFill>
                      <a:srgbClr val="282D31"/>
                    </a:solidFill>
                    <a:latin typeface="Ricty" panose="020B0509020203020207" pitchFamily="49" charset="-128"/>
                    <a:ea typeface="Ricty" panose="020B0509020203020207" pitchFamily="49" charset="-128"/>
                    <a:cs typeface="Ricty" panose="020B0509020203020207" pitchFamily="49" charset="-128"/>
                  </a:rPr>
                  <a:t>1</a:t>
                </a:r>
                <a:endParaRPr kumimoji="1" lang="ja-JP" altLang="en-US" sz="1100" b="1">
                  <a:solidFill>
                    <a:srgbClr val="282D31"/>
                  </a:solidFill>
                  <a:latin typeface="Ricty" panose="020B0509020203020207" pitchFamily="49" charset="-128"/>
                  <a:ea typeface="Ricty" panose="020B0509020203020207" pitchFamily="49" charset="-128"/>
                  <a:cs typeface="Ricty" panose="020B0509020203020207" pitchFamily="49" charset="-128"/>
                </a:endParaRPr>
              </a:p>
            </p:txBody>
          </p:sp>
          <p:sp>
            <p:nvSpPr>
              <p:cNvPr id="56" name="フリーフォーム 55">
                <a:extLst>
                  <a:ext uri="{FF2B5EF4-FFF2-40B4-BE49-F238E27FC236}">
                    <a16:creationId xmlns:a16="http://schemas.microsoft.com/office/drawing/2014/main" id="{48DAB6C0-BE9D-1349-89A2-7315010B5AE0}"/>
                  </a:ext>
                </a:extLst>
              </p:cNvPr>
              <p:cNvSpPr/>
              <p:nvPr/>
            </p:nvSpPr>
            <p:spPr>
              <a:xfrm>
                <a:off x="2623032" y="4134495"/>
                <a:ext cx="1656642" cy="265626"/>
              </a:xfrm>
              <a:custGeom>
                <a:avLst/>
                <a:gdLst>
                  <a:gd name="connsiteX0" fmla="*/ 0 w 2156501"/>
                  <a:gd name="connsiteY0" fmla="*/ 0 h 597432"/>
                  <a:gd name="connsiteX1" fmla="*/ 2156501 w 2156501"/>
                  <a:gd name="connsiteY1" fmla="*/ 0 h 597432"/>
                  <a:gd name="connsiteX2" fmla="*/ 2156501 w 2156501"/>
                  <a:gd name="connsiteY2" fmla="*/ 298716 h 597432"/>
                  <a:gd name="connsiteX3" fmla="*/ 1710267 w 2156501"/>
                  <a:gd name="connsiteY3" fmla="*/ 298716 h 597432"/>
                  <a:gd name="connsiteX4" fmla="*/ 1710267 w 2156501"/>
                  <a:gd name="connsiteY4" fmla="*/ 597432 h 597432"/>
                  <a:gd name="connsiteX5" fmla="*/ 1 w 2156501"/>
                  <a:gd name="connsiteY5" fmla="*/ 597432 h 597432"/>
                  <a:gd name="connsiteX6" fmla="*/ 1 w 2156501"/>
                  <a:gd name="connsiteY6" fmla="*/ 298716 h 597432"/>
                  <a:gd name="connsiteX7" fmla="*/ 0 w 2156501"/>
                  <a:gd name="connsiteY7" fmla="*/ 298716 h 59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6501" h="597432">
                    <a:moveTo>
                      <a:pt x="0" y="0"/>
                    </a:moveTo>
                    <a:lnTo>
                      <a:pt x="2156501" y="0"/>
                    </a:lnTo>
                    <a:lnTo>
                      <a:pt x="2156501" y="298716"/>
                    </a:lnTo>
                    <a:lnTo>
                      <a:pt x="1710267" y="298716"/>
                    </a:lnTo>
                    <a:lnTo>
                      <a:pt x="1710267" y="597432"/>
                    </a:lnTo>
                    <a:lnTo>
                      <a:pt x="1" y="597432"/>
                    </a:lnTo>
                    <a:lnTo>
                      <a:pt x="1" y="298716"/>
                    </a:lnTo>
                    <a:lnTo>
                      <a:pt x="0" y="298716"/>
                    </a:lnTo>
                    <a:close/>
                  </a:path>
                </a:pathLst>
              </a:cu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kumimoji="1" lang="ja-JP" altLang="en-US" sz="1100" b="1">
                    <a:solidFill>
                      <a:srgbClr val="282D31"/>
                    </a:solidFill>
                    <a:latin typeface="Ricty" panose="020B0509020203020207" pitchFamily="49" charset="-128"/>
                    <a:ea typeface="Ricty" panose="020B0509020203020207" pitchFamily="49" charset="-128"/>
                    <a:cs typeface="Ricty" panose="020B0509020203020207" pitchFamily="49" charset="-128"/>
                  </a:rPr>
                  <a:t>コードクローン</a:t>
                </a:r>
                <a:r>
                  <a:rPr kumimoji="1" lang="en-US" altLang="ja-JP" sz="1100" b="1" dirty="0">
                    <a:solidFill>
                      <a:srgbClr val="282D31"/>
                    </a:solidFill>
                    <a:latin typeface="Ricty" panose="020B0509020203020207" pitchFamily="49" charset="-128"/>
                    <a:ea typeface="Ricty" panose="020B0509020203020207" pitchFamily="49" charset="-128"/>
                    <a:cs typeface="Ricty" panose="020B0509020203020207" pitchFamily="49" charset="-128"/>
                  </a:rPr>
                  <a:t>2</a:t>
                </a:r>
                <a:endParaRPr kumimoji="1" lang="ja-JP" altLang="en-US" sz="1100" b="1">
                  <a:solidFill>
                    <a:srgbClr val="282D31"/>
                  </a:solidFill>
                  <a:latin typeface="Ricty" panose="020B0509020203020207" pitchFamily="49" charset="-128"/>
                  <a:ea typeface="Ricty" panose="020B0509020203020207" pitchFamily="49" charset="-128"/>
                  <a:cs typeface="Ricty" panose="020B0509020203020207" pitchFamily="49" charset="-128"/>
                </a:endParaRPr>
              </a:p>
            </p:txBody>
          </p:sp>
          <p:sp>
            <p:nvSpPr>
              <p:cNvPr id="57" name="フリーフォーム 56">
                <a:extLst>
                  <a:ext uri="{FF2B5EF4-FFF2-40B4-BE49-F238E27FC236}">
                    <a16:creationId xmlns:a16="http://schemas.microsoft.com/office/drawing/2014/main" id="{2A68E61C-8A0D-574B-A7A5-6FD95C5F29FD}"/>
                  </a:ext>
                </a:extLst>
              </p:cNvPr>
              <p:cNvSpPr/>
              <p:nvPr/>
            </p:nvSpPr>
            <p:spPr>
              <a:xfrm>
                <a:off x="2623032" y="4573657"/>
                <a:ext cx="1656642" cy="265626"/>
              </a:xfrm>
              <a:custGeom>
                <a:avLst/>
                <a:gdLst>
                  <a:gd name="connsiteX0" fmla="*/ 0 w 2156501"/>
                  <a:gd name="connsiteY0" fmla="*/ 0 h 597432"/>
                  <a:gd name="connsiteX1" fmla="*/ 2156501 w 2156501"/>
                  <a:gd name="connsiteY1" fmla="*/ 0 h 597432"/>
                  <a:gd name="connsiteX2" fmla="*/ 2156501 w 2156501"/>
                  <a:gd name="connsiteY2" fmla="*/ 298716 h 597432"/>
                  <a:gd name="connsiteX3" fmla="*/ 1710267 w 2156501"/>
                  <a:gd name="connsiteY3" fmla="*/ 298716 h 597432"/>
                  <a:gd name="connsiteX4" fmla="*/ 1710267 w 2156501"/>
                  <a:gd name="connsiteY4" fmla="*/ 597432 h 597432"/>
                  <a:gd name="connsiteX5" fmla="*/ 1 w 2156501"/>
                  <a:gd name="connsiteY5" fmla="*/ 597432 h 597432"/>
                  <a:gd name="connsiteX6" fmla="*/ 1 w 2156501"/>
                  <a:gd name="connsiteY6" fmla="*/ 298716 h 597432"/>
                  <a:gd name="connsiteX7" fmla="*/ 0 w 2156501"/>
                  <a:gd name="connsiteY7" fmla="*/ 298716 h 59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6501" h="597432">
                    <a:moveTo>
                      <a:pt x="0" y="0"/>
                    </a:moveTo>
                    <a:lnTo>
                      <a:pt x="2156501" y="0"/>
                    </a:lnTo>
                    <a:lnTo>
                      <a:pt x="2156501" y="298716"/>
                    </a:lnTo>
                    <a:lnTo>
                      <a:pt x="1710267" y="298716"/>
                    </a:lnTo>
                    <a:lnTo>
                      <a:pt x="1710267" y="597432"/>
                    </a:lnTo>
                    <a:lnTo>
                      <a:pt x="1" y="597432"/>
                    </a:lnTo>
                    <a:lnTo>
                      <a:pt x="1" y="298716"/>
                    </a:lnTo>
                    <a:lnTo>
                      <a:pt x="0" y="298716"/>
                    </a:lnTo>
                    <a:close/>
                  </a:path>
                </a:pathLst>
              </a:cu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kumimoji="1" lang="ja-JP" altLang="en-US" sz="1100" b="1">
                    <a:solidFill>
                      <a:srgbClr val="282D31"/>
                    </a:solidFill>
                    <a:latin typeface="Ricty" panose="020B0509020203020207" pitchFamily="49" charset="-128"/>
                    <a:ea typeface="Ricty" panose="020B0509020203020207" pitchFamily="49" charset="-128"/>
                    <a:cs typeface="Ricty" panose="020B0509020203020207" pitchFamily="49" charset="-128"/>
                  </a:rPr>
                  <a:t>コードクローン</a:t>
                </a:r>
                <a:r>
                  <a:rPr kumimoji="1" lang="en-US" altLang="ja-JP" sz="1100" b="1" dirty="0">
                    <a:solidFill>
                      <a:srgbClr val="282D31"/>
                    </a:solidFill>
                    <a:latin typeface="Ricty" panose="020B0509020203020207" pitchFamily="49" charset="-128"/>
                    <a:ea typeface="Ricty" panose="020B0509020203020207" pitchFamily="49" charset="-128"/>
                    <a:cs typeface="Ricty" panose="020B0509020203020207" pitchFamily="49" charset="-128"/>
                  </a:rPr>
                  <a:t>3</a:t>
                </a:r>
                <a:endParaRPr kumimoji="1" lang="ja-JP" altLang="en-US" sz="1100" b="1">
                  <a:solidFill>
                    <a:srgbClr val="282D31"/>
                  </a:solidFill>
                  <a:latin typeface="Ricty" panose="020B0509020203020207" pitchFamily="49" charset="-128"/>
                  <a:ea typeface="Ricty" panose="020B0509020203020207" pitchFamily="49" charset="-128"/>
                  <a:cs typeface="Ricty" panose="020B0509020203020207" pitchFamily="49" charset="-128"/>
                </a:endParaRPr>
              </a:p>
            </p:txBody>
          </p:sp>
          <p:cxnSp>
            <p:nvCxnSpPr>
              <p:cNvPr id="58" name="直線コネクタ 57">
                <a:extLst>
                  <a:ext uri="{FF2B5EF4-FFF2-40B4-BE49-F238E27FC236}">
                    <a16:creationId xmlns:a16="http://schemas.microsoft.com/office/drawing/2014/main" id="{4838BD10-7BA6-D147-BDDE-0143BCFC26E4}"/>
                  </a:ext>
                </a:extLst>
              </p:cNvPr>
              <p:cNvCxnSpPr>
                <a:cxnSpLocks/>
              </p:cNvCxnSpPr>
              <p:nvPr/>
            </p:nvCxnSpPr>
            <p:spPr>
              <a:xfrm>
                <a:off x="2623032" y="3873373"/>
                <a:ext cx="980902"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E7F39009-5EAA-5243-8E5C-1E3BC24F8ABF}"/>
                  </a:ext>
                </a:extLst>
              </p:cNvPr>
              <p:cNvCxnSpPr>
                <a:cxnSpLocks/>
              </p:cNvCxnSpPr>
              <p:nvPr/>
            </p:nvCxnSpPr>
            <p:spPr>
              <a:xfrm>
                <a:off x="2623032" y="3963907"/>
                <a:ext cx="1116049"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5F2A93FE-DD5B-2147-B2BC-1EB50895F222}"/>
                  </a:ext>
                </a:extLst>
              </p:cNvPr>
              <p:cNvCxnSpPr>
                <a:cxnSpLocks/>
              </p:cNvCxnSpPr>
              <p:nvPr/>
            </p:nvCxnSpPr>
            <p:spPr>
              <a:xfrm>
                <a:off x="2623032" y="3274335"/>
                <a:ext cx="980902"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83FE991E-A795-7944-87D6-7B347536C0D7}"/>
                  </a:ext>
                </a:extLst>
              </p:cNvPr>
              <p:cNvCxnSpPr>
                <a:cxnSpLocks/>
              </p:cNvCxnSpPr>
              <p:nvPr/>
            </p:nvCxnSpPr>
            <p:spPr>
              <a:xfrm>
                <a:off x="2623032" y="3364869"/>
                <a:ext cx="1116049"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221328E5-F6E1-0947-A7C5-28EFF90F63B9}"/>
                  </a:ext>
                </a:extLst>
              </p:cNvPr>
              <p:cNvCxnSpPr>
                <a:cxnSpLocks/>
              </p:cNvCxnSpPr>
              <p:nvPr/>
            </p:nvCxnSpPr>
            <p:spPr>
              <a:xfrm>
                <a:off x="2623032" y="4504097"/>
                <a:ext cx="980902"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grpSp>
        <p:sp>
          <p:nvSpPr>
            <p:cNvPr id="48" name="フリーフォーム 47">
              <a:extLst>
                <a:ext uri="{FF2B5EF4-FFF2-40B4-BE49-F238E27FC236}">
                  <a16:creationId xmlns:a16="http://schemas.microsoft.com/office/drawing/2014/main" id="{720AD2FC-3130-E944-8414-5AA089D61E3F}"/>
                </a:ext>
              </a:extLst>
            </p:cNvPr>
            <p:cNvSpPr/>
            <p:nvPr/>
          </p:nvSpPr>
          <p:spPr>
            <a:xfrm>
              <a:off x="4827794" y="2178934"/>
              <a:ext cx="1524465" cy="223928"/>
            </a:xfrm>
            <a:custGeom>
              <a:avLst/>
              <a:gdLst>
                <a:gd name="connsiteX0" fmla="*/ 0 w 2156501"/>
                <a:gd name="connsiteY0" fmla="*/ 0 h 597432"/>
                <a:gd name="connsiteX1" fmla="*/ 2156501 w 2156501"/>
                <a:gd name="connsiteY1" fmla="*/ 0 h 597432"/>
                <a:gd name="connsiteX2" fmla="*/ 2156501 w 2156501"/>
                <a:gd name="connsiteY2" fmla="*/ 298716 h 597432"/>
                <a:gd name="connsiteX3" fmla="*/ 1710267 w 2156501"/>
                <a:gd name="connsiteY3" fmla="*/ 298716 h 597432"/>
                <a:gd name="connsiteX4" fmla="*/ 1710267 w 2156501"/>
                <a:gd name="connsiteY4" fmla="*/ 597432 h 597432"/>
                <a:gd name="connsiteX5" fmla="*/ 1 w 2156501"/>
                <a:gd name="connsiteY5" fmla="*/ 597432 h 597432"/>
                <a:gd name="connsiteX6" fmla="*/ 1 w 2156501"/>
                <a:gd name="connsiteY6" fmla="*/ 298716 h 597432"/>
                <a:gd name="connsiteX7" fmla="*/ 0 w 2156501"/>
                <a:gd name="connsiteY7" fmla="*/ 298716 h 59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6501" h="597432">
                  <a:moveTo>
                    <a:pt x="0" y="0"/>
                  </a:moveTo>
                  <a:lnTo>
                    <a:pt x="2156501" y="0"/>
                  </a:lnTo>
                  <a:lnTo>
                    <a:pt x="2156501" y="298716"/>
                  </a:lnTo>
                  <a:lnTo>
                    <a:pt x="1710267" y="298716"/>
                  </a:lnTo>
                  <a:lnTo>
                    <a:pt x="1710267" y="597432"/>
                  </a:lnTo>
                  <a:lnTo>
                    <a:pt x="1" y="597432"/>
                  </a:lnTo>
                  <a:lnTo>
                    <a:pt x="1" y="298716"/>
                  </a:lnTo>
                  <a:lnTo>
                    <a:pt x="0" y="298716"/>
                  </a:lnTo>
                  <a:close/>
                </a:path>
              </a:pathLst>
            </a:cu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kumimoji="1" lang="ja-JP" altLang="en-US" sz="1100" b="1">
                  <a:solidFill>
                    <a:srgbClr val="282D31"/>
                  </a:solidFill>
                  <a:latin typeface="Ricty" panose="020B0509020203020207" pitchFamily="49" charset="-128"/>
                  <a:ea typeface="Ricty" panose="020B0509020203020207" pitchFamily="49" charset="-128"/>
                  <a:cs typeface="Ricty" panose="020B0509020203020207" pitchFamily="49" charset="-128"/>
                </a:rPr>
                <a:t>クエリ</a:t>
              </a:r>
            </a:p>
          </p:txBody>
        </p:sp>
        <p:cxnSp>
          <p:nvCxnSpPr>
            <p:cNvPr id="49" name="直線コネクタ 48">
              <a:extLst>
                <a:ext uri="{FF2B5EF4-FFF2-40B4-BE49-F238E27FC236}">
                  <a16:creationId xmlns:a16="http://schemas.microsoft.com/office/drawing/2014/main" id="{8A17CB78-7DD6-694D-B81F-96C9ADBAB6FE}"/>
                </a:ext>
              </a:extLst>
            </p:cNvPr>
            <p:cNvCxnSpPr>
              <a:cxnSpLocks/>
              <a:stCxn id="48" idx="2"/>
              <a:endCxn id="55" idx="6"/>
            </p:cNvCxnSpPr>
            <p:nvPr/>
          </p:nvCxnSpPr>
          <p:spPr>
            <a:xfrm>
              <a:off x="6352259" y="2290898"/>
              <a:ext cx="638829" cy="0"/>
            </a:xfrm>
            <a:prstGeom prst="line">
              <a:avLst/>
            </a:prstGeom>
            <a:ln w="19050">
              <a:solidFill>
                <a:srgbClr val="D7225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80ADE307-479B-9543-B8B8-BAF75D14E065}"/>
                </a:ext>
              </a:extLst>
            </p:cNvPr>
            <p:cNvCxnSpPr>
              <a:cxnSpLocks/>
              <a:stCxn id="48" idx="2"/>
              <a:endCxn id="56" idx="6"/>
            </p:cNvCxnSpPr>
            <p:nvPr/>
          </p:nvCxnSpPr>
          <p:spPr>
            <a:xfrm>
              <a:off x="6352259" y="2290898"/>
              <a:ext cx="638829" cy="541512"/>
            </a:xfrm>
            <a:prstGeom prst="line">
              <a:avLst/>
            </a:prstGeom>
            <a:ln w="19050">
              <a:solidFill>
                <a:srgbClr val="D7225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C69A99B2-F7B6-CB40-B2C7-E3506B2B7905}"/>
                </a:ext>
              </a:extLst>
            </p:cNvPr>
            <p:cNvCxnSpPr>
              <a:cxnSpLocks/>
              <a:stCxn id="48" idx="2"/>
              <a:endCxn id="57" idx="6"/>
            </p:cNvCxnSpPr>
            <p:nvPr/>
          </p:nvCxnSpPr>
          <p:spPr>
            <a:xfrm>
              <a:off x="6352259" y="2290898"/>
              <a:ext cx="638829" cy="911734"/>
            </a:xfrm>
            <a:prstGeom prst="line">
              <a:avLst/>
            </a:prstGeom>
            <a:ln w="19050">
              <a:solidFill>
                <a:srgbClr val="D7225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63" name="グループ化 62">
            <a:extLst>
              <a:ext uri="{FF2B5EF4-FFF2-40B4-BE49-F238E27FC236}">
                <a16:creationId xmlns:a16="http://schemas.microsoft.com/office/drawing/2014/main" id="{B767D00A-FACC-2A48-812A-8FEC466716A2}"/>
              </a:ext>
            </a:extLst>
          </p:cNvPr>
          <p:cNvGrpSpPr/>
          <p:nvPr/>
        </p:nvGrpSpPr>
        <p:grpSpPr>
          <a:xfrm>
            <a:off x="8844801" y="3429000"/>
            <a:ext cx="1847870" cy="1822150"/>
            <a:chOff x="8877458" y="3848891"/>
            <a:chExt cx="1847870" cy="1822150"/>
          </a:xfrm>
        </p:grpSpPr>
        <p:grpSp>
          <p:nvGrpSpPr>
            <p:cNvPr id="64" name="グループ化 63">
              <a:extLst>
                <a:ext uri="{FF2B5EF4-FFF2-40B4-BE49-F238E27FC236}">
                  <a16:creationId xmlns:a16="http://schemas.microsoft.com/office/drawing/2014/main" id="{43DE5847-6790-044E-B995-AE053BE8B67F}"/>
                </a:ext>
              </a:extLst>
            </p:cNvPr>
            <p:cNvGrpSpPr/>
            <p:nvPr/>
          </p:nvGrpSpPr>
          <p:grpSpPr>
            <a:xfrm>
              <a:off x="8877458" y="3848891"/>
              <a:ext cx="1847870" cy="1822150"/>
              <a:chOff x="2514842" y="2883178"/>
              <a:chExt cx="2008088" cy="2161458"/>
            </a:xfrm>
          </p:grpSpPr>
          <p:sp>
            <p:nvSpPr>
              <p:cNvPr id="67" name="メモ 66">
                <a:extLst>
                  <a:ext uri="{FF2B5EF4-FFF2-40B4-BE49-F238E27FC236}">
                    <a16:creationId xmlns:a16="http://schemas.microsoft.com/office/drawing/2014/main" id="{AD79FDA1-9D73-3341-A4DE-23D28F737377}"/>
                  </a:ext>
                </a:extLst>
              </p:cNvPr>
              <p:cNvSpPr/>
              <p:nvPr/>
            </p:nvSpPr>
            <p:spPr>
              <a:xfrm rot="10800000" flipH="1">
                <a:off x="2514842" y="2883178"/>
                <a:ext cx="2008088" cy="2161458"/>
              </a:xfrm>
              <a:prstGeom prst="foldedCorner">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68" name="フリーフォーム 67">
                <a:extLst>
                  <a:ext uri="{FF2B5EF4-FFF2-40B4-BE49-F238E27FC236}">
                    <a16:creationId xmlns:a16="http://schemas.microsoft.com/office/drawing/2014/main" id="{2305676C-F401-3843-8A48-D55C1FA34D0C}"/>
                  </a:ext>
                </a:extLst>
              </p:cNvPr>
              <p:cNvSpPr/>
              <p:nvPr/>
            </p:nvSpPr>
            <p:spPr>
              <a:xfrm>
                <a:off x="2623032" y="3492146"/>
                <a:ext cx="1656642" cy="265626"/>
              </a:xfrm>
              <a:custGeom>
                <a:avLst/>
                <a:gdLst>
                  <a:gd name="connsiteX0" fmla="*/ 0 w 2156501"/>
                  <a:gd name="connsiteY0" fmla="*/ 0 h 597432"/>
                  <a:gd name="connsiteX1" fmla="*/ 2156501 w 2156501"/>
                  <a:gd name="connsiteY1" fmla="*/ 0 h 597432"/>
                  <a:gd name="connsiteX2" fmla="*/ 2156501 w 2156501"/>
                  <a:gd name="connsiteY2" fmla="*/ 298716 h 597432"/>
                  <a:gd name="connsiteX3" fmla="*/ 1710267 w 2156501"/>
                  <a:gd name="connsiteY3" fmla="*/ 298716 h 597432"/>
                  <a:gd name="connsiteX4" fmla="*/ 1710267 w 2156501"/>
                  <a:gd name="connsiteY4" fmla="*/ 597432 h 597432"/>
                  <a:gd name="connsiteX5" fmla="*/ 1 w 2156501"/>
                  <a:gd name="connsiteY5" fmla="*/ 597432 h 597432"/>
                  <a:gd name="connsiteX6" fmla="*/ 1 w 2156501"/>
                  <a:gd name="connsiteY6" fmla="*/ 298716 h 597432"/>
                  <a:gd name="connsiteX7" fmla="*/ 0 w 2156501"/>
                  <a:gd name="connsiteY7" fmla="*/ 298716 h 59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6501" h="597432">
                    <a:moveTo>
                      <a:pt x="0" y="0"/>
                    </a:moveTo>
                    <a:lnTo>
                      <a:pt x="2156501" y="0"/>
                    </a:lnTo>
                    <a:lnTo>
                      <a:pt x="2156501" y="298716"/>
                    </a:lnTo>
                    <a:lnTo>
                      <a:pt x="1710267" y="298716"/>
                    </a:lnTo>
                    <a:lnTo>
                      <a:pt x="1710267" y="597432"/>
                    </a:lnTo>
                    <a:lnTo>
                      <a:pt x="1" y="597432"/>
                    </a:lnTo>
                    <a:lnTo>
                      <a:pt x="1" y="298716"/>
                    </a:lnTo>
                    <a:lnTo>
                      <a:pt x="0" y="298716"/>
                    </a:lnTo>
                    <a:close/>
                  </a:path>
                </a:pathLst>
              </a:cu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kumimoji="1" lang="ja-JP" altLang="en-US" sz="1100" b="1">
                    <a:solidFill>
                      <a:srgbClr val="282D31"/>
                    </a:solidFill>
                    <a:latin typeface="Ricty" panose="020B0509020203020207" pitchFamily="49" charset="-128"/>
                    <a:ea typeface="Ricty" panose="020B0509020203020207" pitchFamily="49" charset="-128"/>
                    <a:cs typeface="Ricty" panose="020B0509020203020207" pitchFamily="49" charset="-128"/>
                  </a:rPr>
                  <a:t>コードクローン</a:t>
                </a:r>
                <a:r>
                  <a:rPr kumimoji="1" lang="en-US" altLang="ja-JP" sz="1100" b="1" dirty="0">
                    <a:solidFill>
                      <a:srgbClr val="282D31"/>
                    </a:solidFill>
                    <a:latin typeface="Ricty" panose="020B0509020203020207" pitchFamily="49" charset="-128"/>
                    <a:ea typeface="Ricty" panose="020B0509020203020207" pitchFamily="49" charset="-128"/>
                    <a:cs typeface="Ricty" panose="020B0509020203020207" pitchFamily="49" charset="-128"/>
                  </a:rPr>
                  <a:t>1</a:t>
                </a:r>
                <a:endParaRPr kumimoji="1" lang="ja-JP" altLang="en-US" sz="1100" b="1">
                  <a:solidFill>
                    <a:srgbClr val="282D31"/>
                  </a:solidFill>
                  <a:latin typeface="Ricty" panose="020B0509020203020207" pitchFamily="49" charset="-128"/>
                  <a:ea typeface="Ricty" panose="020B0509020203020207" pitchFamily="49" charset="-128"/>
                  <a:cs typeface="Ricty" panose="020B0509020203020207" pitchFamily="49" charset="-128"/>
                </a:endParaRPr>
              </a:p>
            </p:txBody>
          </p:sp>
          <p:sp>
            <p:nvSpPr>
              <p:cNvPr id="69" name="フリーフォーム 68">
                <a:extLst>
                  <a:ext uri="{FF2B5EF4-FFF2-40B4-BE49-F238E27FC236}">
                    <a16:creationId xmlns:a16="http://schemas.microsoft.com/office/drawing/2014/main" id="{393866B5-771F-104F-B9CF-316695BFEE1C}"/>
                  </a:ext>
                </a:extLst>
              </p:cNvPr>
              <p:cNvSpPr/>
              <p:nvPr/>
            </p:nvSpPr>
            <p:spPr>
              <a:xfrm>
                <a:off x="2623032" y="4134495"/>
                <a:ext cx="1656642" cy="265626"/>
              </a:xfrm>
              <a:custGeom>
                <a:avLst/>
                <a:gdLst>
                  <a:gd name="connsiteX0" fmla="*/ 0 w 2156501"/>
                  <a:gd name="connsiteY0" fmla="*/ 0 h 597432"/>
                  <a:gd name="connsiteX1" fmla="*/ 2156501 w 2156501"/>
                  <a:gd name="connsiteY1" fmla="*/ 0 h 597432"/>
                  <a:gd name="connsiteX2" fmla="*/ 2156501 w 2156501"/>
                  <a:gd name="connsiteY2" fmla="*/ 298716 h 597432"/>
                  <a:gd name="connsiteX3" fmla="*/ 1710267 w 2156501"/>
                  <a:gd name="connsiteY3" fmla="*/ 298716 h 597432"/>
                  <a:gd name="connsiteX4" fmla="*/ 1710267 w 2156501"/>
                  <a:gd name="connsiteY4" fmla="*/ 597432 h 597432"/>
                  <a:gd name="connsiteX5" fmla="*/ 1 w 2156501"/>
                  <a:gd name="connsiteY5" fmla="*/ 597432 h 597432"/>
                  <a:gd name="connsiteX6" fmla="*/ 1 w 2156501"/>
                  <a:gd name="connsiteY6" fmla="*/ 298716 h 597432"/>
                  <a:gd name="connsiteX7" fmla="*/ 0 w 2156501"/>
                  <a:gd name="connsiteY7" fmla="*/ 298716 h 59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6501" h="597432">
                    <a:moveTo>
                      <a:pt x="0" y="0"/>
                    </a:moveTo>
                    <a:lnTo>
                      <a:pt x="2156501" y="0"/>
                    </a:lnTo>
                    <a:lnTo>
                      <a:pt x="2156501" y="298716"/>
                    </a:lnTo>
                    <a:lnTo>
                      <a:pt x="1710267" y="298716"/>
                    </a:lnTo>
                    <a:lnTo>
                      <a:pt x="1710267" y="597432"/>
                    </a:lnTo>
                    <a:lnTo>
                      <a:pt x="1" y="597432"/>
                    </a:lnTo>
                    <a:lnTo>
                      <a:pt x="1" y="298716"/>
                    </a:lnTo>
                    <a:lnTo>
                      <a:pt x="0" y="298716"/>
                    </a:lnTo>
                    <a:close/>
                  </a:path>
                </a:pathLst>
              </a:cu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kumimoji="1" lang="ja-JP" altLang="en-US" sz="1100" b="1">
                    <a:solidFill>
                      <a:srgbClr val="282D31"/>
                    </a:solidFill>
                    <a:latin typeface="Ricty" panose="020B0509020203020207" pitchFamily="49" charset="-128"/>
                    <a:ea typeface="Ricty" panose="020B0509020203020207" pitchFamily="49" charset="-128"/>
                    <a:cs typeface="Ricty" panose="020B0509020203020207" pitchFamily="49" charset="-128"/>
                  </a:rPr>
                  <a:t>コードクローン</a:t>
                </a:r>
                <a:r>
                  <a:rPr kumimoji="1" lang="en-US" altLang="ja-JP" sz="1100" b="1" dirty="0">
                    <a:solidFill>
                      <a:srgbClr val="282D31"/>
                    </a:solidFill>
                    <a:latin typeface="Ricty" panose="020B0509020203020207" pitchFamily="49" charset="-128"/>
                    <a:ea typeface="Ricty" panose="020B0509020203020207" pitchFamily="49" charset="-128"/>
                    <a:cs typeface="Ricty" panose="020B0509020203020207" pitchFamily="49" charset="-128"/>
                  </a:rPr>
                  <a:t>2</a:t>
                </a:r>
                <a:endParaRPr kumimoji="1" lang="ja-JP" altLang="en-US" sz="1100" b="1">
                  <a:solidFill>
                    <a:srgbClr val="282D31"/>
                  </a:solidFill>
                  <a:latin typeface="Ricty" panose="020B0509020203020207" pitchFamily="49" charset="-128"/>
                  <a:ea typeface="Ricty" panose="020B0509020203020207" pitchFamily="49" charset="-128"/>
                  <a:cs typeface="Ricty" panose="020B0509020203020207" pitchFamily="49" charset="-128"/>
                </a:endParaRPr>
              </a:p>
            </p:txBody>
          </p:sp>
          <p:sp>
            <p:nvSpPr>
              <p:cNvPr id="70" name="フリーフォーム 69">
                <a:extLst>
                  <a:ext uri="{FF2B5EF4-FFF2-40B4-BE49-F238E27FC236}">
                    <a16:creationId xmlns:a16="http://schemas.microsoft.com/office/drawing/2014/main" id="{0A950EC8-2318-DC45-858E-9DED39C48D7F}"/>
                  </a:ext>
                </a:extLst>
              </p:cNvPr>
              <p:cNvSpPr/>
              <p:nvPr/>
            </p:nvSpPr>
            <p:spPr>
              <a:xfrm>
                <a:off x="2623032" y="4573657"/>
                <a:ext cx="1656642" cy="265626"/>
              </a:xfrm>
              <a:custGeom>
                <a:avLst/>
                <a:gdLst>
                  <a:gd name="connsiteX0" fmla="*/ 0 w 2156501"/>
                  <a:gd name="connsiteY0" fmla="*/ 0 h 597432"/>
                  <a:gd name="connsiteX1" fmla="*/ 2156501 w 2156501"/>
                  <a:gd name="connsiteY1" fmla="*/ 0 h 597432"/>
                  <a:gd name="connsiteX2" fmla="*/ 2156501 w 2156501"/>
                  <a:gd name="connsiteY2" fmla="*/ 298716 h 597432"/>
                  <a:gd name="connsiteX3" fmla="*/ 1710267 w 2156501"/>
                  <a:gd name="connsiteY3" fmla="*/ 298716 h 597432"/>
                  <a:gd name="connsiteX4" fmla="*/ 1710267 w 2156501"/>
                  <a:gd name="connsiteY4" fmla="*/ 597432 h 597432"/>
                  <a:gd name="connsiteX5" fmla="*/ 1 w 2156501"/>
                  <a:gd name="connsiteY5" fmla="*/ 597432 h 597432"/>
                  <a:gd name="connsiteX6" fmla="*/ 1 w 2156501"/>
                  <a:gd name="connsiteY6" fmla="*/ 298716 h 597432"/>
                  <a:gd name="connsiteX7" fmla="*/ 0 w 2156501"/>
                  <a:gd name="connsiteY7" fmla="*/ 298716 h 59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6501" h="597432">
                    <a:moveTo>
                      <a:pt x="0" y="0"/>
                    </a:moveTo>
                    <a:lnTo>
                      <a:pt x="2156501" y="0"/>
                    </a:lnTo>
                    <a:lnTo>
                      <a:pt x="2156501" y="298716"/>
                    </a:lnTo>
                    <a:lnTo>
                      <a:pt x="1710267" y="298716"/>
                    </a:lnTo>
                    <a:lnTo>
                      <a:pt x="1710267" y="597432"/>
                    </a:lnTo>
                    <a:lnTo>
                      <a:pt x="1" y="597432"/>
                    </a:lnTo>
                    <a:lnTo>
                      <a:pt x="1" y="298716"/>
                    </a:lnTo>
                    <a:lnTo>
                      <a:pt x="0" y="298716"/>
                    </a:lnTo>
                    <a:close/>
                  </a:path>
                </a:pathLst>
              </a:cu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kumimoji="1" lang="ja-JP" altLang="en-US" sz="1100" b="1">
                    <a:solidFill>
                      <a:srgbClr val="282D31"/>
                    </a:solidFill>
                    <a:latin typeface="Ricty" panose="020B0509020203020207" pitchFamily="49" charset="-128"/>
                    <a:ea typeface="Ricty" panose="020B0509020203020207" pitchFamily="49" charset="-128"/>
                    <a:cs typeface="Ricty" panose="020B0509020203020207" pitchFamily="49" charset="-128"/>
                  </a:rPr>
                  <a:t>コードクローン</a:t>
                </a:r>
                <a:r>
                  <a:rPr kumimoji="1" lang="en-US" altLang="ja-JP" sz="1100" b="1" dirty="0">
                    <a:solidFill>
                      <a:srgbClr val="282D31"/>
                    </a:solidFill>
                    <a:latin typeface="Ricty" panose="020B0509020203020207" pitchFamily="49" charset="-128"/>
                    <a:ea typeface="Ricty" panose="020B0509020203020207" pitchFamily="49" charset="-128"/>
                    <a:cs typeface="Ricty" panose="020B0509020203020207" pitchFamily="49" charset="-128"/>
                  </a:rPr>
                  <a:t>3</a:t>
                </a:r>
                <a:endParaRPr kumimoji="1" lang="ja-JP" altLang="en-US" sz="1100" b="1">
                  <a:solidFill>
                    <a:srgbClr val="282D31"/>
                  </a:solidFill>
                  <a:latin typeface="Ricty" panose="020B0509020203020207" pitchFamily="49" charset="-128"/>
                  <a:ea typeface="Ricty" panose="020B0509020203020207" pitchFamily="49" charset="-128"/>
                  <a:cs typeface="Ricty" panose="020B0509020203020207" pitchFamily="49" charset="-128"/>
                </a:endParaRPr>
              </a:p>
            </p:txBody>
          </p:sp>
          <p:cxnSp>
            <p:nvCxnSpPr>
              <p:cNvPr id="81" name="直線コネクタ 80">
                <a:extLst>
                  <a:ext uri="{FF2B5EF4-FFF2-40B4-BE49-F238E27FC236}">
                    <a16:creationId xmlns:a16="http://schemas.microsoft.com/office/drawing/2014/main" id="{28F85FED-FB2F-E84D-BEB2-146428E00355}"/>
                  </a:ext>
                </a:extLst>
              </p:cNvPr>
              <p:cNvCxnSpPr>
                <a:cxnSpLocks/>
              </p:cNvCxnSpPr>
              <p:nvPr/>
            </p:nvCxnSpPr>
            <p:spPr>
              <a:xfrm>
                <a:off x="2623032" y="3873373"/>
                <a:ext cx="980902"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F4453223-063F-984E-BAD0-30033D8323A8}"/>
                  </a:ext>
                </a:extLst>
              </p:cNvPr>
              <p:cNvCxnSpPr>
                <a:cxnSpLocks/>
              </p:cNvCxnSpPr>
              <p:nvPr/>
            </p:nvCxnSpPr>
            <p:spPr>
              <a:xfrm>
                <a:off x="2623032" y="3963907"/>
                <a:ext cx="1116049"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2921D05B-617A-2D40-89FB-98B489178D73}"/>
                  </a:ext>
                </a:extLst>
              </p:cNvPr>
              <p:cNvCxnSpPr>
                <a:cxnSpLocks/>
              </p:cNvCxnSpPr>
              <p:nvPr/>
            </p:nvCxnSpPr>
            <p:spPr>
              <a:xfrm>
                <a:off x="2623032" y="3274335"/>
                <a:ext cx="980902"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862352D2-7FDE-0A45-A76C-12B82C3CD860}"/>
                  </a:ext>
                </a:extLst>
              </p:cNvPr>
              <p:cNvCxnSpPr>
                <a:cxnSpLocks/>
              </p:cNvCxnSpPr>
              <p:nvPr/>
            </p:nvCxnSpPr>
            <p:spPr>
              <a:xfrm>
                <a:off x="2623032" y="3364869"/>
                <a:ext cx="1116049"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4CECC565-E06F-4944-9CF3-DCFB901FA75F}"/>
                  </a:ext>
                </a:extLst>
              </p:cNvPr>
              <p:cNvCxnSpPr>
                <a:cxnSpLocks/>
              </p:cNvCxnSpPr>
              <p:nvPr/>
            </p:nvCxnSpPr>
            <p:spPr>
              <a:xfrm>
                <a:off x="2623032" y="4504097"/>
                <a:ext cx="980902"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grpSp>
        <p:cxnSp>
          <p:nvCxnSpPr>
            <p:cNvPr id="65" name="直線コネクタ 64">
              <a:extLst>
                <a:ext uri="{FF2B5EF4-FFF2-40B4-BE49-F238E27FC236}">
                  <a16:creationId xmlns:a16="http://schemas.microsoft.com/office/drawing/2014/main" id="{DF8B443A-2F3B-C742-8DC2-75CD20BB1F6D}"/>
                </a:ext>
              </a:extLst>
            </p:cNvPr>
            <p:cNvCxnSpPr>
              <a:cxnSpLocks/>
            </p:cNvCxnSpPr>
            <p:nvPr/>
          </p:nvCxnSpPr>
          <p:spPr>
            <a:xfrm>
              <a:off x="10224856" y="4557801"/>
              <a:ext cx="0" cy="317584"/>
            </a:xfrm>
            <a:prstGeom prst="line">
              <a:avLst/>
            </a:prstGeom>
            <a:ln w="19050">
              <a:solidFill>
                <a:srgbClr val="D7225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1F5226CB-8F11-6544-AD2C-2DE4FFC0D7D8}"/>
                </a:ext>
              </a:extLst>
            </p:cNvPr>
            <p:cNvCxnSpPr>
              <a:cxnSpLocks/>
            </p:cNvCxnSpPr>
            <p:nvPr/>
          </p:nvCxnSpPr>
          <p:spPr>
            <a:xfrm>
              <a:off x="10407660" y="4445837"/>
              <a:ext cx="0" cy="799770"/>
            </a:xfrm>
            <a:prstGeom prst="line">
              <a:avLst/>
            </a:prstGeom>
            <a:ln w="19050">
              <a:solidFill>
                <a:srgbClr val="D7225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13064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1795530E-F222-EF4E-AE4C-9E91EC6A6F4C}"/>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D0D0D0"/>
              </a:solidFill>
              <a:effectLst/>
              <a:uLnTx/>
              <a:uFillTx/>
              <a:latin typeface="Yu Gothic Medium"/>
              <a:ea typeface="+mn-ea"/>
              <a:cs typeface="+mn-cs"/>
            </a:endParaRPr>
          </a:p>
        </p:txBody>
      </p:sp>
      <p:sp>
        <p:nvSpPr>
          <p:cNvPr id="6" name="テキスト ボックス 5">
            <a:extLst>
              <a:ext uri="{FF2B5EF4-FFF2-40B4-BE49-F238E27FC236}">
                <a16:creationId xmlns:a16="http://schemas.microsoft.com/office/drawing/2014/main" id="{47E635BB-6227-274C-B8D4-0F452D1E2C2B}"/>
              </a:ext>
            </a:extLst>
          </p:cNvPr>
          <p:cNvSpPr txBox="1"/>
          <p:nvPr/>
        </p:nvSpPr>
        <p:spPr>
          <a:xfrm>
            <a:off x="2008091" y="50954"/>
            <a:ext cx="10183909" cy="584775"/>
          </a:xfrm>
          <a:prstGeom prst="rect">
            <a:avLst/>
          </a:prstGeom>
          <a:noFill/>
        </p:spPr>
        <p:txBody>
          <a:bodyPr wrap="square" rtlCol="0" anchor="ctr">
            <a:spAutoFit/>
          </a:bodyPr>
          <a:lstStyle/>
          <a:p>
            <a:pPr lvl="1">
              <a:defRPr/>
            </a:pP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研究背景</a:t>
            </a:r>
            <a:r>
              <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rPr>
              <a:t> :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コードクローン検出の既存手法</a:t>
            </a:r>
            <a:endParaRPr kumimoji="1" lang="en-US" altLang="ja-JP" sz="3200" dirty="0">
              <a:solidFill>
                <a:schemeClr val="bg1"/>
              </a:solidFill>
              <a:latin typeface="Ricty" panose="020B0509020203020207" pitchFamily="49" charset="-128"/>
              <a:ea typeface="Ricty" panose="020B0509020203020207" pitchFamily="49" charset="-128"/>
              <a:cs typeface="Ricty" panose="020B0509020203020207" pitchFamily="49" charset="-128"/>
            </a:endParaRPr>
          </a:p>
        </p:txBody>
      </p:sp>
      <p:sp>
        <p:nvSpPr>
          <p:cNvPr id="2" name="スライド番号プレースホルダー 1">
            <a:extLst>
              <a:ext uri="{FF2B5EF4-FFF2-40B4-BE49-F238E27FC236}">
                <a16:creationId xmlns:a16="http://schemas.microsoft.com/office/drawing/2014/main" id="{DD8A7BC3-1CDC-6F43-8559-9BE6435A34F9}"/>
              </a:ext>
            </a:extLst>
          </p:cNvPr>
          <p:cNvSpPr>
            <a:spLocks noGrp="1"/>
          </p:cNvSpPr>
          <p:nvPr>
            <p:ph type="sldNum" sz="quarter" idx="4"/>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p.</a:t>
            </a:r>
            <a:fld id="{F8E28480-1C08-4458-AD97-0283E6FFD09D}" type="slidenum">
              <a:rPr kumimoji="0" lang="en-US" sz="1800" b="1" i="0" u="none" strike="noStrike" kern="1200" cap="none" spc="0" normalizeH="0" baseline="0" noProof="0" smtClean="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pPr marL="0" marR="0" lvl="0" indent="0" algn="ctr" defTabSz="457200" rtl="0" eaLnBrk="1" fontAlgn="auto" latinLnBrk="0" hangingPunct="1">
                <a:lnSpc>
                  <a:spcPct val="100000"/>
                </a:lnSpc>
                <a:spcBef>
                  <a:spcPts val="0"/>
                </a:spcBef>
                <a:spcAft>
                  <a:spcPts val="0"/>
                </a:spcAft>
                <a:buClrTx/>
                <a:buSzTx/>
                <a:buFontTx/>
                <a:buNone/>
                <a:tabLst/>
                <a:defRPr/>
              </a:pPr>
              <a:t>8</a:t>
            </a:fld>
            <a:endParaRPr kumimoji="0" lang="en-US" sz="1800" b="1"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p:txBody>
      </p:sp>
      <p:sp>
        <p:nvSpPr>
          <p:cNvPr id="10" name="正方形/長方形 9">
            <a:extLst>
              <a:ext uri="{FF2B5EF4-FFF2-40B4-BE49-F238E27FC236}">
                <a16:creationId xmlns:a16="http://schemas.microsoft.com/office/drawing/2014/main" id="{6D079738-75D2-2748-A486-F67838FA9DF2}"/>
              </a:ext>
            </a:extLst>
          </p:cNvPr>
          <p:cNvSpPr/>
          <p:nvPr/>
        </p:nvSpPr>
        <p:spPr>
          <a:xfrm>
            <a:off x="0" y="1948639"/>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D0D0D0"/>
              </a:solidFill>
              <a:effectLst/>
              <a:uLnTx/>
              <a:uFillTx/>
              <a:latin typeface="Yu Gothic Medium"/>
              <a:ea typeface="+mn-ea"/>
              <a:cs typeface="+mn-cs"/>
            </a:endParaRPr>
          </a:p>
        </p:txBody>
      </p:sp>
      <p:sp>
        <p:nvSpPr>
          <p:cNvPr id="11" name="正方形/長方形 10">
            <a:extLst>
              <a:ext uri="{FF2B5EF4-FFF2-40B4-BE49-F238E27FC236}">
                <a16:creationId xmlns:a16="http://schemas.microsoft.com/office/drawing/2014/main" id="{E4F08ED2-9B85-E845-8C3B-C711283A63B5}"/>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sz="1800" b="0" i="0" u="none" strike="noStrike" kern="1200" cap="none" spc="0" normalizeH="0" baseline="0" noProof="0" dirty="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研究背景</a:t>
            </a:r>
            <a:endPar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研究目的</a:t>
            </a:r>
            <a:endPar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実験</a:t>
            </a:r>
            <a:endPar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p:txBody>
      </p:sp>
      <p:sp>
        <p:nvSpPr>
          <p:cNvPr id="12" name="テキスト ボックス 34">
            <a:extLst>
              <a:ext uri="{FF2B5EF4-FFF2-40B4-BE49-F238E27FC236}">
                <a16:creationId xmlns:a16="http://schemas.microsoft.com/office/drawing/2014/main" id="{7A2AC933-3303-134A-9AD0-17BD8F9EF960}"/>
              </a:ext>
            </a:extLst>
          </p:cNvPr>
          <p:cNvSpPr txBox="1"/>
          <p:nvPr/>
        </p:nvSpPr>
        <p:spPr>
          <a:xfrm>
            <a:off x="0" y="1462615"/>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rPr>
              <a:t>▶︎</a:t>
            </a:r>
            <a:endParaRPr kumimoji="0" lang="ja-JP" altLang="en-US" sz="1800" b="0" i="0" u="none" strike="noStrike" kern="1200" cap="none" spc="0" normalizeH="0" baseline="0" noProof="0">
              <a:ln>
                <a:noFill/>
              </a:ln>
              <a:solidFill>
                <a:srgbClr val="88F906"/>
              </a:solidFill>
              <a:effectLst/>
              <a:uLnTx/>
              <a:uFillTx/>
              <a:latin typeface="Yu Gothic Medium"/>
              <a:ea typeface="+mn-ea"/>
              <a:cs typeface="+mn-cs"/>
            </a:endParaRPr>
          </a:p>
        </p:txBody>
      </p:sp>
      <p:sp>
        <p:nvSpPr>
          <p:cNvPr id="18" name="テキスト ボックス 17">
            <a:extLst>
              <a:ext uri="{FF2B5EF4-FFF2-40B4-BE49-F238E27FC236}">
                <a16:creationId xmlns:a16="http://schemas.microsoft.com/office/drawing/2014/main" id="{78875DA5-46EC-2743-88A0-91406965D608}"/>
              </a:ext>
            </a:extLst>
          </p:cNvPr>
          <p:cNvSpPr txBox="1"/>
          <p:nvPr/>
        </p:nvSpPr>
        <p:spPr>
          <a:xfrm>
            <a:off x="2008088" y="946697"/>
            <a:ext cx="10183912" cy="4051878"/>
          </a:xfrm>
          <a:prstGeom prst="rect">
            <a:avLst/>
          </a:prstGeom>
          <a:noFill/>
        </p:spPr>
        <p:txBody>
          <a:bodyPr wrap="square">
            <a:spAutoFit/>
          </a:bodyPr>
          <a:lstStyle/>
          <a:p>
            <a:pPr lvl="1">
              <a:lnSpc>
                <a:spcPct val="150000"/>
              </a:lnSpc>
              <a:defRPr/>
            </a:pP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キーワード検索</a:t>
            </a:r>
            <a:endParaRPr lang="en-US" altLang="ja-JP" sz="28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endParaRPr>
          </a:p>
          <a:p>
            <a:pPr marL="1257300" lvl="2" indent="-342900">
              <a:lnSpc>
                <a:spcPct val="150000"/>
              </a:lnSpc>
              <a:buFontTx/>
              <a:buChar char="-"/>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キーワードと</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完全一致するコード片</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のみを出力する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marL="1257300" lvl="2" indent="-342900">
              <a:lnSpc>
                <a:spcPct val="150000"/>
              </a:lnSpc>
              <a:buFontTx/>
              <a:buChar char="-"/>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空白・コメントに影響を受ける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marL="1257300" lvl="2" indent="-342900">
              <a:lnSpc>
                <a:spcPct val="150000"/>
              </a:lnSpc>
              <a:buFontTx/>
              <a:buChar char="-"/>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例</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grep</a:t>
            </a:r>
            <a:r>
              <a:rPr lang="en-US" altLang="ja-JP" sz="12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[1]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など</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marL="1257300" lvl="2" indent="-342900">
              <a:lnSpc>
                <a:spcPct val="150000"/>
              </a:lnSpc>
              <a:buFontTx/>
              <a:buChar char="-"/>
            </a:pP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20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-&gt;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適切なキーワードの選定には，ソースコードを理解している必要がある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marL="1200150" lvl="2" indent="-285750">
              <a:lnSpc>
                <a:spcPct val="150000"/>
              </a:lnSpc>
              <a:buFontTx/>
              <a:buChar char="-"/>
            </a:pP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marL="1200150" lvl="2" indent="-285750">
              <a:lnSpc>
                <a:spcPct val="150000"/>
              </a:lnSpc>
              <a:buFontTx/>
              <a:buChar char="-"/>
            </a:pP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15" name="テキスト ボックス 14">
            <a:extLst>
              <a:ext uri="{FF2B5EF4-FFF2-40B4-BE49-F238E27FC236}">
                <a16:creationId xmlns:a16="http://schemas.microsoft.com/office/drawing/2014/main" id="{06730671-21E2-A64A-81AD-9028C5A5E281}"/>
              </a:ext>
            </a:extLst>
          </p:cNvPr>
          <p:cNvSpPr txBox="1"/>
          <p:nvPr/>
        </p:nvSpPr>
        <p:spPr>
          <a:xfrm>
            <a:off x="6096001" y="6615722"/>
            <a:ext cx="6096000" cy="215444"/>
          </a:xfrm>
          <a:prstGeom prst="rect">
            <a:avLst/>
          </a:prstGeom>
          <a:noFill/>
        </p:spPr>
        <p:txBody>
          <a:bodyPr wrap="square" anchor="ctr">
            <a:spAutoFit/>
          </a:bodyPr>
          <a:lstStyle/>
          <a:p>
            <a:pPr algn="r"/>
            <a:r>
              <a:rPr lang="en" altLang="ja-JP" sz="800" dirty="0">
                <a:solidFill>
                  <a:srgbClr val="D0D0D0"/>
                </a:solidFill>
                <a:effectLst/>
                <a:latin typeface="Ricty" panose="020B0509020203020207" pitchFamily="49" charset="-128"/>
                <a:ea typeface="Ricty" panose="020B0509020203020207" pitchFamily="49" charset="-128"/>
                <a:cs typeface="Ricty" panose="020B0509020203020207" pitchFamily="49" charset="-128"/>
              </a:rPr>
              <a:t>[1]http://www.gnu.org/software/grep/</a:t>
            </a:r>
          </a:p>
        </p:txBody>
      </p:sp>
      <p:grpSp>
        <p:nvGrpSpPr>
          <p:cNvPr id="14" name="グループ化 13">
            <a:extLst>
              <a:ext uri="{FF2B5EF4-FFF2-40B4-BE49-F238E27FC236}">
                <a16:creationId xmlns:a16="http://schemas.microsoft.com/office/drawing/2014/main" id="{BABD4E72-95B5-7C41-B72B-87D8D631442C}"/>
              </a:ext>
            </a:extLst>
          </p:cNvPr>
          <p:cNvGrpSpPr/>
          <p:nvPr/>
        </p:nvGrpSpPr>
        <p:grpSpPr>
          <a:xfrm>
            <a:off x="4961632" y="4231220"/>
            <a:ext cx="4276821" cy="1822150"/>
            <a:chOff x="4462578" y="1665562"/>
            <a:chExt cx="4276821" cy="1822150"/>
          </a:xfrm>
        </p:grpSpPr>
        <p:grpSp>
          <p:nvGrpSpPr>
            <p:cNvPr id="16" name="グループ化 15">
              <a:extLst>
                <a:ext uri="{FF2B5EF4-FFF2-40B4-BE49-F238E27FC236}">
                  <a16:creationId xmlns:a16="http://schemas.microsoft.com/office/drawing/2014/main" id="{8E7C8D5F-7D9E-234D-82FC-A9FFEC65B4D2}"/>
                </a:ext>
              </a:extLst>
            </p:cNvPr>
            <p:cNvGrpSpPr/>
            <p:nvPr/>
          </p:nvGrpSpPr>
          <p:grpSpPr>
            <a:xfrm>
              <a:off x="6891529" y="1665562"/>
              <a:ext cx="1847870" cy="1822150"/>
              <a:chOff x="2514842" y="2883178"/>
              <a:chExt cx="2008088" cy="2161458"/>
            </a:xfrm>
          </p:grpSpPr>
          <p:sp>
            <p:nvSpPr>
              <p:cNvPr id="22" name="メモ 21">
                <a:extLst>
                  <a:ext uri="{FF2B5EF4-FFF2-40B4-BE49-F238E27FC236}">
                    <a16:creationId xmlns:a16="http://schemas.microsoft.com/office/drawing/2014/main" id="{FB6B472D-2A51-F844-85D4-5F9BC316FB67}"/>
                  </a:ext>
                </a:extLst>
              </p:cNvPr>
              <p:cNvSpPr/>
              <p:nvPr/>
            </p:nvSpPr>
            <p:spPr>
              <a:xfrm rot="10800000" flipH="1">
                <a:off x="2514842" y="2883178"/>
                <a:ext cx="2008088" cy="2161458"/>
              </a:xfrm>
              <a:prstGeom prst="foldedCorner">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3" name="フリーフォーム 22">
                <a:extLst>
                  <a:ext uri="{FF2B5EF4-FFF2-40B4-BE49-F238E27FC236}">
                    <a16:creationId xmlns:a16="http://schemas.microsoft.com/office/drawing/2014/main" id="{92F147E6-6FD3-2B4E-A7D7-AFE0F5A2E991}"/>
                  </a:ext>
                </a:extLst>
              </p:cNvPr>
              <p:cNvSpPr/>
              <p:nvPr/>
            </p:nvSpPr>
            <p:spPr>
              <a:xfrm>
                <a:off x="2623032" y="3492146"/>
                <a:ext cx="1656642" cy="265626"/>
              </a:xfrm>
              <a:custGeom>
                <a:avLst/>
                <a:gdLst>
                  <a:gd name="connsiteX0" fmla="*/ 0 w 2156501"/>
                  <a:gd name="connsiteY0" fmla="*/ 0 h 597432"/>
                  <a:gd name="connsiteX1" fmla="*/ 2156501 w 2156501"/>
                  <a:gd name="connsiteY1" fmla="*/ 0 h 597432"/>
                  <a:gd name="connsiteX2" fmla="*/ 2156501 w 2156501"/>
                  <a:gd name="connsiteY2" fmla="*/ 298716 h 597432"/>
                  <a:gd name="connsiteX3" fmla="*/ 1710267 w 2156501"/>
                  <a:gd name="connsiteY3" fmla="*/ 298716 h 597432"/>
                  <a:gd name="connsiteX4" fmla="*/ 1710267 w 2156501"/>
                  <a:gd name="connsiteY4" fmla="*/ 597432 h 597432"/>
                  <a:gd name="connsiteX5" fmla="*/ 1 w 2156501"/>
                  <a:gd name="connsiteY5" fmla="*/ 597432 h 597432"/>
                  <a:gd name="connsiteX6" fmla="*/ 1 w 2156501"/>
                  <a:gd name="connsiteY6" fmla="*/ 298716 h 597432"/>
                  <a:gd name="connsiteX7" fmla="*/ 0 w 2156501"/>
                  <a:gd name="connsiteY7" fmla="*/ 298716 h 59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6501" h="597432">
                    <a:moveTo>
                      <a:pt x="0" y="0"/>
                    </a:moveTo>
                    <a:lnTo>
                      <a:pt x="2156501" y="0"/>
                    </a:lnTo>
                    <a:lnTo>
                      <a:pt x="2156501" y="298716"/>
                    </a:lnTo>
                    <a:lnTo>
                      <a:pt x="1710267" y="298716"/>
                    </a:lnTo>
                    <a:lnTo>
                      <a:pt x="1710267" y="597432"/>
                    </a:lnTo>
                    <a:lnTo>
                      <a:pt x="1" y="597432"/>
                    </a:lnTo>
                    <a:lnTo>
                      <a:pt x="1" y="298716"/>
                    </a:lnTo>
                    <a:lnTo>
                      <a:pt x="0" y="298716"/>
                    </a:lnTo>
                    <a:close/>
                  </a:path>
                </a:pathLst>
              </a:cu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kumimoji="1" lang="ja-JP" altLang="en-US" sz="1100" b="1">
                    <a:solidFill>
                      <a:srgbClr val="282D31"/>
                    </a:solidFill>
                    <a:latin typeface="Ricty" panose="020B0509020203020207" pitchFamily="49" charset="-128"/>
                    <a:ea typeface="Ricty" panose="020B0509020203020207" pitchFamily="49" charset="-128"/>
                    <a:cs typeface="Ricty" panose="020B0509020203020207" pitchFamily="49" charset="-128"/>
                  </a:rPr>
                  <a:t>コードクローン</a:t>
                </a:r>
                <a:r>
                  <a:rPr kumimoji="1" lang="en-US" altLang="ja-JP" sz="1100" b="1" dirty="0">
                    <a:solidFill>
                      <a:srgbClr val="282D31"/>
                    </a:solidFill>
                    <a:latin typeface="Ricty" panose="020B0509020203020207" pitchFamily="49" charset="-128"/>
                    <a:ea typeface="Ricty" panose="020B0509020203020207" pitchFamily="49" charset="-128"/>
                    <a:cs typeface="Ricty" panose="020B0509020203020207" pitchFamily="49" charset="-128"/>
                  </a:rPr>
                  <a:t>1</a:t>
                </a:r>
                <a:endParaRPr kumimoji="1" lang="ja-JP" altLang="en-US" sz="1100" b="1">
                  <a:solidFill>
                    <a:srgbClr val="282D31"/>
                  </a:solidFill>
                  <a:latin typeface="Ricty" panose="020B0509020203020207" pitchFamily="49" charset="-128"/>
                  <a:ea typeface="Ricty" panose="020B0509020203020207" pitchFamily="49" charset="-128"/>
                  <a:cs typeface="Ricty" panose="020B0509020203020207" pitchFamily="49" charset="-128"/>
                </a:endParaRPr>
              </a:p>
            </p:txBody>
          </p:sp>
          <p:sp>
            <p:nvSpPr>
              <p:cNvPr id="24" name="フリーフォーム 23">
                <a:extLst>
                  <a:ext uri="{FF2B5EF4-FFF2-40B4-BE49-F238E27FC236}">
                    <a16:creationId xmlns:a16="http://schemas.microsoft.com/office/drawing/2014/main" id="{0EE7C0AD-DA63-0B45-9179-733920E68565}"/>
                  </a:ext>
                </a:extLst>
              </p:cNvPr>
              <p:cNvSpPr/>
              <p:nvPr/>
            </p:nvSpPr>
            <p:spPr>
              <a:xfrm>
                <a:off x="2623032" y="4134495"/>
                <a:ext cx="1656642" cy="265626"/>
              </a:xfrm>
              <a:custGeom>
                <a:avLst/>
                <a:gdLst>
                  <a:gd name="connsiteX0" fmla="*/ 0 w 2156501"/>
                  <a:gd name="connsiteY0" fmla="*/ 0 h 597432"/>
                  <a:gd name="connsiteX1" fmla="*/ 2156501 w 2156501"/>
                  <a:gd name="connsiteY1" fmla="*/ 0 h 597432"/>
                  <a:gd name="connsiteX2" fmla="*/ 2156501 w 2156501"/>
                  <a:gd name="connsiteY2" fmla="*/ 298716 h 597432"/>
                  <a:gd name="connsiteX3" fmla="*/ 1710267 w 2156501"/>
                  <a:gd name="connsiteY3" fmla="*/ 298716 h 597432"/>
                  <a:gd name="connsiteX4" fmla="*/ 1710267 w 2156501"/>
                  <a:gd name="connsiteY4" fmla="*/ 597432 h 597432"/>
                  <a:gd name="connsiteX5" fmla="*/ 1 w 2156501"/>
                  <a:gd name="connsiteY5" fmla="*/ 597432 h 597432"/>
                  <a:gd name="connsiteX6" fmla="*/ 1 w 2156501"/>
                  <a:gd name="connsiteY6" fmla="*/ 298716 h 597432"/>
                  <a:gd name="connsiteX7" fmla="*/ 0 w 2156501"/>
                  <a:gd name="connsiteY7" fmla="*/ 298716 h 59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6501" h="597432">
                    <a:moveTo>
                      <a:pt x="0" y="0"/>
                    </a:moveTo>
                    <a:lnTo>
                      <a:pt x="2156501" y="0"/>
                    </a:lnTo>
                    <a:lnTo>
                      <a:pt x="2156501" y="298716"/>
                    </a:lnTo>
                    <a:lnTo>
                      <a:pt x="1710267" y="298716"/>
                    </a:lnTo>
                    <a:lnTo>
                      <a:pt x="1710267" y="597432"/>
                    </a:lnTo>
                    <a:lnTo>
                      <a:pt x="1" y="597432"/>
                    </a:lnTo>
                    <a:lnTo>
                      <a:pt x="1" y="298716"/>
                    </a:lnTo>
                    <a:lnTo>
                      <a:pt x="0" y="298716"/>
                    </a:lnTo>
                    <a:close/>
                  </a:path>
                </a:pathLst>
              </a:cu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kumimoji="1" lang="ja-JP" altLang="en-US" sz="1100" b="1">
                    <a:solidFill>
                      <a:srgbClr val="282D31"/>
                    </a:solidFill>
                    <a:latin typeface="Ricty" panose="020B0509020203020207" pitchFamily="49" charset="-128"/>
                    <a:ea typeface="Ricty" panose="020B0509020203020207" pitchFamily="49" charset="-128"/>
                    <a:cs typeface="Ricty" panose="020B0509020203020207" pitchFamily="49" charset="-128"/>
                  </a:rPr>
                  <a:t>コードクローン</a:t>
                </a:r>
                <a:r>
                  <a:rPr kumimoji="1" lang="en-US" altLang="ja-JP" sz="1100" b="1" dirty="0">
                    <a:solidFill>
                      <a:srgbClr val="282D31"/>
                    </a:solidFill>
                    <a:latin typeface="Ricty" panose="020B0509020203020207" pitchFamily="49" charset="-128"/>
                    <a:ea typeface="Ricty" panose="020B0509020203020207" pitchFamily="49" charset="-128"/>
                    <a:cs typeface="Ricty" panose="020B0509020203020207" pitchFamily="49" charset="-128"/>
                  </a:rPr>
                  <a:t>2</a:t>
                </a:r>
                <a:endParaRPr kumimoji="1" lang="ja-JP" altLang="en-US" sz="1100" b="1">
                  <a:solidFill>
                    <a:srgbClr val="282D31"/>
                  </a:solidFill>
                  <a:latin typeface="Ricty" panose="020B0509020203020207" pitchFamily="49" charset="-128"/>
                  <a:ea typeface="Ricty" panose="020B0509020203020207" pitchFamily="49" charset="-128"/>
                  <a:cs typeface="Ricty" panose="020B0509020203020207" pitchFamily="49" charset="-128"/>
                </a:endParaRPr>
              </a:p>
            </p:txBody>
          </p:sp>
          <p:sp>
            <p:nvSpPr>
              <p:cNvPr id="25" name="フリーフォーム 24">
                <a:extLst>
                  <a:ext uri="{FF2B5EF4-FFF2-40B4-BE49-F238E27FC236}">
                    <a16:creationId xmlns:a16="http://schemas.microsoft.com/office/drawing/2014/main" id="{6B8A408C-C910-7145-890A-F83C21DD8773}"/>
                  </a:ext>
                </a:extLst>
              </p:cNvPr>
              <p:cNvSpPr/>
              <p:nvPr/>
            </p:nvSpPr>
            <p:spPr>
              <a:xfrm>
                <a:off x="2623032" y="4573657"/>
                <a:ext cx="1656642" cy="265626"/>
              </a:xfrm>
              <a:custGeom>
                <a:avLst/>
                <a:gdLst>
                  <a:gd name="connsiteX0" fmla="*/ 0 w 2156501"/>
                  <a:gd name="connsiteY0" fmla="*/ 0 h 597432"/>
                  <a:gd name="connsiteX1" fmla="*/ 2156501 w 2156501"/>
                  <a:gd name="connsiteY1" fmla="*/ 0 h 597432"/>
                  <a:gd name="connsiteX2" fmla="*/ 2156501 w 2156501"/>
                  <a:gd name="connsiteY2" fmla="*/ 298716 h 597432"/>
                  <a:gd name="connsiteX3" fmla="*/ 1710267 w 2156501"/>
                  <a:gd name="connsiteY3" fmla="*/ 298716 h 597432"/>
                  <a:gd name="connsiteX4" fmla="*/ 1710267 w 2156501"/>
                  <a:gd name="connsiteY4" fmla="*/ 597432 h 597432"/>
                  <a:gd name="connsiteX5" fmla="*/ 1 w 2156501"/>
                  <a:gd name="connsiteY5" fmla="*/ 597432 h 597432"/>
                  <a:gd name="connsiteX6" fmla="*/ 1 w 2156501"/>
                  <a:gd name="connsiteY6" fmla="*/ 298716 h 597432"/>
                  <a:gd name="connsiteX7" fmla="*/ 0 w 2156501"/>
                  <a:gd name="connsiteY7" fmla="*/ 298716 h 59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6501" h="597432">
                    <a:moveTo>
                      <a:pt x="0" y="0"/>
                    </a:moveTo>
                    <a:lnTo>
                      <a:pt x="2156501" y="0"/>
                    </a:lnTo>
                    <a:lnTo>
                      <a:pt x="2156501" y="298716"/>
                    </a:lnTo>
                    <a:lnTo>
                      <a:pt x="1710267" y="298716"/>
                    </a:lnTo>
                    <a:lnTo>
                      <a:pt x="1710267" y="597432"/>
                    </a:lnTo>
                    <a:lnTo>
                      <a:pt x="1" y="597432"/>
                    </a:lnTo>
                    <a:lnTo>
                      <a:pt x="1" y="298716"/>
                    </a:lnTo>
                    <a:lnTo>
                      <a:pt x="0" y="298716"/>
                    </a:lnTo>
                    <a:close/>
                  </a:path>
                </a:pathLst>
              </a:cu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kumimoji="1" lang="ja-JP" altLang="en-US" sz="1100" b="1">
                    <a:solidFill>
                      <a:srgbClr val="282D31"/>
                    </a:solidFill>
                    <a:latin typeface="Ricty" panose="020B0509020203020207" pitchFamily="49" charset="-128"/>
                    <a:ea typeface="Ricty" panose="020B0509020203020207" pitchFamily="49" charset="-128"/>
                    <a:cs typeface="Ricty" panose="020B0509020203020207" pitchFamily="49" charset="-128"/>
                  </a:rPr>
                  <a:t>コードクローン</a:t>
                </a:r>
                <a:r>
                  <a:rPr kumimoji="1" lang="en-US" altLang="ja-JP" sz="1100" b="1" dirty="0">
                    <a:solidFill>
                      <a:srgbClr val="282D31"/>
                    </a:solidFill>
                    <a:latin typeface="Ricty" panose="020B0509020203020207" pitchFamily="49" charset="-128"/>
                    <a:ea typeface="Ricty" panose="020B0509020203020207" pitchFamily="49" charset="-128"/>
                    <a:cs typeface="Ricty" panose="020B0509020203020207" pitchFamily="49" charset="-128"/>
                  </a:rPr>
                  <a:t>3</a:t>
                </a:r>
                <a:endParaRPr kumimoji="1" lang="ja-JP" altLang="en-US" sz="1100" b="1">
                  <a:solidFill>
                    <a:srgbClr val="282D31"/>
                  </a:solidFill>
                  <a:latin typeface="Ricty" panose="020B0509020203020207" pitchFamily="49" charset="-128"/>
                  <a:ea typeface="Ricty" panose="020B0509020203020207" pitchFamily="49" charset="-128"/>
                  <a:cs typeface="Ricty" panose="020B0509020203020207" pitchFamily="49" charset="-128"/>
                </a:endParaRPr>
              </a:p>
            </p:txBody>
          </p:sp>
          <p:cxnSp>
            <p:nvCxnSpPr>
              <p:cNvPr id="26" name="直線コネクタ 25">
                <a:extLst>
                  <a:ext uri="{FF2B5EF4-FFF2-40B4-BE49-F238E27FC236}">
                    <a16:creationId xmlns:a16="http://schemas.microsoft.com/office/drawing/2014/main" id="{FFC1F13C-CEFA-E240-ADD3-CF1D4C90161B}"/>
                  </a:ext>
                </a:extLst>
              </p:cNvPr>
              <p:cNvCxnSpPr>
                <a:cxnSpLocks/>
              </p:cNvCxnSpPr>
              <p:nvPr/>
            </p:nvCxnSpPr>
            <p:spPr>
              <a:xfrm>
                <a:off x="2623032" y="3873373"/>
                <a:ext cx="980902"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3D1D2B0D-57DE-A54B-8854-7DF0307EEAD6}"/>
                  </a:ext>
                </a:extLst>
              </p:cNvPr>
              <p:cNvCxnSpPr>
                <a:cxnSpLocks/>
              </p:cNvCxnSpPr>
              <p:nvPr/>
            </p:nvCxnSpPr>
            <p:spPr>
              <a:xfrm>
                <a:off x="2623032" y="3963907"/>
                <a:ext cx="1116049"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B76FDA23-7248-034D-99F0-02048E844BA6}"/>
                  </a:ext>
                </a:extLst>
              </p:cNvPr>
              <p:cNvCxnSpPr>
                <a:cxnSpLocks/>
              </p:cNvCxnSpPr>
              <p:nvPr/>
            </p:nvCxnSpPr>
            <p:spPr>
              <a:xfrm>
                <a:off x="2623032" y="3274335"/>
                <a:ext cx="980902"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1832D5C9-3939-2843-B91C-029296E82809}"/>
                  </a:ext>
                </a:extLst>
              </p:cNvPr>
              <p:cNvCxnSpPr>
                <a:cxnSpLocks/>
              </p:cNvCxnSpPr>
              <p:nvPr/>
            </p:nvCxnSpPr>
            <p:spPr>
              <a:xfrm>
                <a:off x="2623032" y="3364869"/>
                <a:ext cx="1116049"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DB106172-ACB8-5E4F-AE22-2FC27154DD1D}"/>
                  </a:ext>
                </a:extLst>
              </p:cNvPr>
              <p:cNvCxnSpPr>
                <a:cxnSpLocks/>
              </p:cNvCxnSpPr>
              <p:nvPr/>
            </p:nvCxnSpPr>
            <p:spPr>
              <a:xfrm>
                <a:off x="2623032" y="4504097"/>
                <a:ext cx="980902"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grpSp>
        <p:sp>
          <p:nvSpPr>
            <p:cNvPr id="17" name="フリーフォーム 16">
              <a:extLst>
                <a:ext uri="{FF2B5EF4-FFF2-40B4-BE49-F238E27FC236}">
                  <a16:creationId xmlns:a16="http://schemas.microsoft.com/office/drawing/2014/main" id="{5D67ECA8-96F2-CE49-8679-474DA540CC2D}"/>
                </a:ext>
              </a:extLst>
            </p:cNvPr>
            <p:cNvSpPr/>
            <p:nvPr/>
          </p:nvSpPr>
          <p:spPr>
            <a:xfrm>
              <a:off x="4462578" y="2178934"/>
              <a:ext cx="1524465" cy="223928"/>
            </a:xfrm>
            <a:custGeom>
              <a:avLst/>
              <a:gdLst>
                <a:gd name="connsiteX0" fmla="*/ 0 w 2156501"/>
                <a:gd name="connsiteY0" fmla="*/ 0 h 597432"/>
                <a:gd name="connsiteX1" fmla="*/ 2156501 w 2156501"/>
                <a:gd name="connsiteY1" fmla="*/ 0 h 597432"/>
                <a:gd name="connsiteX2" fmla="*/ 2156501 w 2156501"/>
                <a:gd name="connsiteY2" fmla="*/ 298716 h 597432"/>
                <a:gd name="connsiteX3" fmla="*/ 1710267 w 2156501"/>
                <a:gd name="connsiteY3" fmla="*/ 298716 h 597432"/>
                <a:gd name="connsiteX4" fmla="*/ 1710267 w 2156501"/>
                <a:gd name="connsiteY4" fmla="*/ 597432 h 597432"/>
                <a:gd name="connsiteX5" fmla="*/ 1 w 2156501"/>
                <a:gd name="connsiteY5" fmla="*/ 597432 h 597432"/>
                <a:gd name="connsiteX6" fmla="*/ 1 w 2156501"/>
                <a:gd name="connsiteY6" fmla="*/ 298716 h 597432"/>
                <a:gd name="connsiteX7" fmla="*/ 0 w 2156501"/>
                <a:gd name="connsiteY7" fmla="*/ 298716 h 59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6501" h="597432">
                  <a:moveTo>
                    <a:pt x="0" y="0"/>
                  </a:moveTo>
                  <a:lnTo>
                    <a:pt x="2156501" y="0"/>
                  </a:lnTo>
                  <a:lnTo>
                    <a:pt x="2156501" y="298716"/>
                  </a:lnTo>
                  <a:lnTo>
                    <a:pt x="1710267" y="298716"/>
                  </a:lnTo>
                  <a:lnTo>
                    <a:pt x="1710267" y="597432"/>
                  </a:lnTo>
                  <a:lnTo>
                    <a:pt x="1" y="597432"/>
                  </a:lnTo>
                  <a:lnTo>
                    <a:pt x="1" y="298716"/>
                  </a:lnTo>
                  <a:lnTo>
                    <a:pt x="0" y="298716"/>
                  </a:lnTo>
                  <a:close/>
                </a:path>
              </a:pathLst>
            </a:cu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kumimoji="1" lang="ja-JP" altLang="en-US" sz="1100" b="1">
                  <a:solidFill>
                    <a:srgbClr val="282D31"/>
                  </a:solidFill>
                  <a:latin typeface="Ricty" panose="020B0509020203020207" pitchFamily="49" charset="-128"/>
                  <a:ea typeface="Ricty" panose="020B0509020203020207" pitchFamily="49" charset="-128"/>
                  <a:cs typeface="Ricty" panose="020B0509020203020207" pitchFamily="49" charset="-128"/>
                </a:rPr>
                <a:t>キーワード</a:t>
              </a:r>
            </a:p>
          </p:txBody>
        </p:sp>
        <p:cxnSp>
          <p:nvCxnSpPr>
            <p:cNvPr id="19" name="直線コネクタ 18">
              <a:extLst>
                <a:ext uri="{FF2B5EF4-FFF2-40B4-BE49-F238E27FC236}">
                  <a16:creationId xmlns:a16="http://schemas.microsoft.com/office/drawing/2014/main" id="{334747E8-06AB-0446-B4F7-B0055FF664CB}"/>
                </a:ext>
              </a:extLst>
            </p:cNvPr>
            <p:cNvCxnSpPr>
              <a:cxnSpLocks/>
              <a:stCxn id="17" idx="2"/>
              <a:endCxn id="23" idx="6"/>
            </p:cNvCxnSpPr>
            <p:nvPr/>
          </p:nvCxnSpPr>
          <p:spPr>
            <a:xfrm>
              <a:off x="5987043" y="2290898"/>
              <a:ext cx="1004045" cy="0"/>
            </a:xfrm>
            <a:prstGeom prst="line">
              <a:avLst/>
            </a:prstGeom>
            <a:ln w="19050">
              <a:solidFill>
                <a:srgbClr val="D7225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9C583F69-B147-CD42-A601-16D9C4F5C6FF}"/>
                </a:ext>
              </a:extLst>
            </p:cNvPr>
            <p:cNvCxnSpPr>
              <a:cxnSpLocks/>
              <a:stCxn id="17" idx="2"/>
              <a:endCxn id="24" idx="6"/>
            </p:cNvCxnSpPr>
            <p:nvPr/>
          </p:nvCxnSpPr>
          <p:spPr>
            <a:xfrm>
              <a:off x="5987043" y="2290898"/>
              <a:ext cx="1004045" cy="541512"/>
            </a:xfrm>
            <a:prstGeom prst="line">
              <a:avLst/>
            </a:prstGeom>
            <a:ln w="19050">
              <a:solidFill>
                <a:srgbClr val="D7225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B00FD0ED-5A07-2947-9992-AC09D52A8F50}"/>
                </a:ext>
              </a:extLst>
            </p:cNvPr>
            <p:cNvCxnSpPr>
              <a:cxnSpLocks/>
              <a:stCxn id="17" idx="2"/>
              <a:endCxn id="25" idx="6"/>
            </p:cNvCxnSpPr>
            <p:nvPr/>
          </p:nvCxnSpPr>
          <p:spPr>
            <a:xfrm>
              <a:off x="5987043" y="2290898"/>
              <a:ext cx="1004045" cy="911734"/>
            </a:xfrm>
            <a:prstGeom prst="line">
              <a:avLst/>
            </a:prstGeom>
            <a:ln w="19050">
              <a:solidFill>
                <a:srgbClr val="D7225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3892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1795530E-F222-EF4E-AE4C-9E91EC6A6F4C}"/>
              </a:ext>
            </a:extLst>
          </p:cNvPr>
          <p:cNvSpPr/>
          <p:nvPr/>
        </p:nvSpPr>
        <p:spPr>
          <a:xfrm>
            <a:off x="2008089" y="717175"/>
            <a:ext cx="10183910" cy="5494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D0D0D0"/>
              </a:solidFill>
              <a:effectLst/>
              <a:uLnTx/>
              <a:uFillTx/>
              <a:latin typeface="Yu Gothic Medium"/>
              <a:ea typeface="+mn-ea"/>
              <a:cs typeface="+mn-cs"/>
            </a:endParaRPr>
          </a:p>
        </p:txBody>
      </p:sp>
      <p:sp>
        <p:nvSpPr>
          <p:cNvPr id="6" name="テキスト ボックス 5">
            <a:extLst>
              <a:ext uri="{FF2B5EF4-FFF2-40B4-BE49-F238E27FC236}">
                <a16:creationId xmlns:a16="http://schemas.microsoft.com/office/drawing/2014/main" id="{47E635BB-6227-274C-B8D4-0F452D1E2C2B}"/>
              </a:ext>
            </a:extLst>
          </p:cNvPr>
          <p:cNvSpPr txBox="1"/>
          <p:nvPr/>
        </p:nvSpPr>
        <p:spPr>
          <a:xfrm>
            <a:off x="2008091" y="50954"/>
            <a:ext cx="10183909" cy="584775"/>
          </a:xfrm>
          <a:prstGeom prst="rect">
            <a:avLst/>
          </a:prstGeom>
          <a:noFill/>
        </p:spPr>
        <p:txBody>
          <a:bodyPr wrap="square" rtlCol="0" anchor="ctr">
            <a:spAutoFit/>
          </a:bodyPr>
          <a:lstStyle/>
          <a:p>
            <a:pPr marL="457200" marR="0" lvl="1" indent="0" algn="l" defTabSz="457200" rtl="0" eaLnBrk="1" fontAlgn="auto" latinLnBrk="0" hangingPunct="1">
              <a:lnSpc>
                <a:spcPct val="100000"/>
              </a:lnSpc>
              <a:spcBef>
                <a:spcPts val="0"/>
              </a:spcBef>
              <a:spcAft>
                <a:spcPts val="0"/>
              </a:spcAft>
              <a:buClrTx/>
              <a:buSzTx/>
              <a:buFontTx/>
              <a:buNone/>
              <a:tabLst/>
              <a:defRPr/>
            </a:pPr>
            <a:r>
              <a:rPr kumimoji="1" lang="ja-JP" altLang="en-US" sz="3200" i="0" u="none" strike="noStrike" kern="1200" cap="none" spc="0" normalizeH="0" baseline="0" noProof="0">
                <a:ln>
                  <a:noFill/>
                </a:ln>
                <a:solidFill>
                  <a:schemeClr val="bg1"/>
                </a:solidFill>
                <a:effectLst/>
                <a:uLnTx/>
                <a:uFillTx/>
                <a:latin typeface="Ricty" panose="020B0509020203020207" pitchFamily="49" charset="-128"/>
                <a:ea typeface="Ricty" panose="020B0509020203020207" pitchFamily="49" charset="-128"/>
                <a:cs typeface="Ricty" panose="020B0509020203020207" pitchFamily="49" charset="-128"/>
              </a:rPr>
              <a:t>研究背景</a:t>
            </a:r>
            <a:r>
              <a:rPr kumimoji="1" lang="en-US" altLang="ja-JP" sz="3200" i="0" u="none" strike="noStrike" kern="1200" cap="none" spc="0" normalizeH="0" baseline="0" noProof="0" dirty="0">
                <a:ln>
                  <a:noFill/>
                </a:ln>
                <a:solidFill>
                  <a:schemeClr val="bg1"/>
                </a:solidFill>
                <a:effectLst/>
                <a:uLnTx/>
                <a:uFillTx/>
                <a:latin typeface="Ricty" panose="020B0509020203020207" pitchFamily="49" charset="-128"/>
                <a:ea typeface="Ricty" panose="020B0509020203020207" pitchFamily="49" charset="-128"/>
                <a:cs typeface="Ricty" panose="020B0509020203020207" pitchFamily="49" charset="-128"/>
              </a:rPr>
              <a:t> : </a:t>
            </a:r>
            <a:r>
              <a:rPr kumimoji="1" lang="ja-JP" altLang="en-US" sz="3200">
                <a:solidFill>
                  <a:schemeClr val="bg1"/>
                </a:solidFill>
                <a:latin typeface="Ricty" panose="020B0509020203020207" pitchFamily="49" charset="-128"/>
                <a:ea typeface="Ricty" panose="020B0509020203020207" pitchFamily="49" charset="-128"/>
                <a:cs typeface="Ricty" panose="020B0509020203020207" pitchFamily="49" charset="-128"/>
              </a:rPr>
              <a:t>コードクローン検出の既存手法</a:t>
            </a:r>
            <a:endParaRPr kumimoji="1" lang="en-US" altLang="ja-JP" sz="3200" i="0" u="none" strike="noStrike" kern="1200" cap="none" spc="0" normalizeH="0" baseline="0" noProof="0" dirty="0">
              <a:ln>
                <a:noFill/>
              </a:ln>
              <a:solidFill>
                <a:schemeClr val="bg1"/>
              </a:solidFill>
              <a:effectLst/>
              <a:uLnTx/>
              <a:uFillTx/>
              <a:latin typeface="Ricty" panose="020B0509020203020207" pitchFamily="49" charset="-128"/>
              <a:ea typeface="Ricty" panose="020B0509020203020207" pitchFamily="49" charset="-128"/>
              <a:cs typeface="Ricty" panose="020B0509020203020207" pitchFamily="49" charset="-128"/>
            </a:endParaRPr>
          </a:p>
        </p:txBody>
      </p:sp>
      <p:sp>
        <p:nvSpPr>
          <p:cNvPr id="2" name="スライド番号プレースホルダー 1">
            <a:extLst>
              <a:ext uri="{FF2B5EF4-FFF2-40B4-BE49-F238E27FC236}">
                <a16:creationId xmlns:a16="http://schemas.microsoft.com/office/drawing/2014/main" id="{DD8A7BC3-1CDC-6F43-8559-9BE6435A34F9}"/>
              </a:ext>
            </a:extLst>
          </p:cNvPr>
          <p:cNvSpPr>
            <a:spLocks noGrp="1"/>
          </p:cNvSpPr>
          <p:nvPr>
            <p:ph type="sldNum" sz="quarter" idx="4"/>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p.</a:t>
            </a:r>
            <a:fld id="{F8E28480-1C08-4458-AD97-0283E6FFD09D}" type="slidenum">
              <a:rPr kumimoji="0" lang="en-US" sz="1800" b="1" i="0" u="none" strike="noStrike" kern="1200" cap="none" spc="0" normalizeH="0" baseline="0" noProof="0" smtClean="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pPr marL="0" marR="0" lvl="0" indent="0" algn="ctr" defTabSz="457200" rtl="0" eaLnBrk="1" fontAlgn="auto" latinLnBrk="0" hangingPunct="1">
                <a:lnSpc>
                  <a:spcPct val="100000"/>
                </a:lnSpc>
                <a:spcBef>
                  <a:spcPts val="0"/>
                </a:spcBef>
                <a:spcAft>
                  <a:spcPts val="0"/>
                </a:spcAft>
                <a:buClrTx/>
                <a:buSzTx/>
                <a:buFontTx/>
                <a:buNone/>
                <a:tabLst/>
                <a:defRPr/>
              </a:pPr>
              <a:t>9</a:t>
            </a:fld>
            <a:endParaRPr kumimoji="0" lang="en-US" sz="1800" b="1"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p:txBody>
      </p:sp>
      <p:sp>
        <p:nvSpPr>
          <p:cNvPr id="10" name="正方形/長方形 9">
            <a:extLst>
              <a:ext uri="{FF2B5EF4-FFF2-40B4-BE49-F238E27FC236}">
                <a16:creationId xmlns:a16="http://schemas.microsoft.com/office/drawing/2014/main" id="{6D079738-75D2-2748-A486-F67838FA9DF2}"/>
              </a:ext>
            </a:extLst>
          </p:cNvPr>
          <p:cNvSpPr/>
          <p:nvPr/>
        </p:nvSpPr>
        <p:spPr>
          <a:xfrm>
            <a:off x="0" y="1948639"/>
            <a:ext cx="1990164" cy="340285"/>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D0D0D0"/>
              </a:solidFill>
              <a:effectLst/>
              <a:uLnTx/>
              <a:uFillTx/>
              <a:latin typeface="Yu Gothic Medium"/>
              <a:ea typeface="+mn-ea"/>
              <a:cs typeface="+mn-cs"/>
            </a:endParaRPr>
          </a:p>
        </p:txBody>
      </p:sp>
      <p:sp>
        <p:nvSpPr>
          <p:cNvPr id="11" name="正方形/長方形 10">
            <a:extLst>
              <a:ext uri="{FF2B5EF4-FFF2-40B4-BE49-F238E27FC236}">
                <a16:creationId xmlns:a16="http://schemas.microsoft.com/office/drawing/2014/main" id="{E4F08ED2-9B85-E845-8C3B-C711283A63B5}"/>
              </a:ext>
            </a:extLst>
          </p:cNvPr>
          <p:cNvSpPr/>
          <p:nvPr/>
        </p:nvSpPr>
        <p:spPr>
          <a:xfrm>
            <a:off x="1" y="717175"/>
            <a:ext cx="2008088" cy="5455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はじめに</a:t>
            </a:r>
            <a:endPar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rPr>
              <a:t>研究概要</a:t>
            </a:r>
            <a:endParaRPr kumimoji="1" lang="en-US" altLang="ja-JP" sz="1800" b="0" i="0" u="none" strike="noStrike" kern="1200" cap="none" spc="0" normalizeH="0" baseline="0" noProof="0" dirty="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研究背景</a:t>
            </a:r>
            <a:endPar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4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研究目的</a:t>
            </a:r>
            <a:endParaRPr kumimoji="1" lang="en-US" altLang="ja-JP" sz="14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提案方式</a:t>
            </a:r>
            <a:endPar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実験</a:t>
            </a:r>
            <a:endPar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 </a:t>
            </a:r>
            <a:r>
              <a:rPr kumimoji="1" lang="ja-JP" altLang="en-US" sz="1800" b="0" i="0" u="none" strike="noStrike" kern="1200" cap="none" spc="0" normalizeH="0" baseline="0" noProof="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rPr>
              <a:t>おわりに</a:t>
            </a:r>
            <a:endParaRPr kumimoji="1" lang="en-US" altLang="ja-JP" sz="1800" b="0" i="0" u="none" strike="noStrike" kern="1200" cap="none" spc="0" normalizeH="0" baseline="0" noProof="0" dirty="0">
              <a:ln>
                <a:noFill/>
              </a:ln>
              <a:solidFill>
                <a:srgbClr val="D0D0D0"/>
              </a:solidFill>
              <a:effectLst/>
              <a:uLnTx/>
              <a:uFillTx/>
              <a:latin typeface="Ricty" panose="020B0509020203020207" pitchFamily="49" charset="-128"/>
              <a:ea typeface="Ricty" panose="020B0509020203020207" pitchFamily="49" charset="-128"/>
              <a:cs typeface="Ricty" panose="020B0509020203020207" pitchFamily="49" charset="-128"/>
            </a:endParaRPr>
          </a:p>
        </p:txBody>
      </p:sp>
      <p:sp>
        <p:nvSpPr>
          <p:cNvPr id="12" name="テキスト ボックス 34">
            <a:extLst>
              <a:ext uri="{FF2B5EF4-FFF2-40B4-BE49-F238E27FC236}">
                <a16:creationId xmlns:a16="http://schemas.microsoft.com/office/drawing/2014/main" id="{7A2AC933-3303-134A-9AD0-17BD8F9EF960}"/>
              </a:ext>
            </a:extLst>
          </p:cNvPr>
          <p:cNvSpPr txBox="1"/>
          <p:nvPr/>
        </p:nvSpPr>
        <p:spPr>
          <a:xfrm>
            <a:off x="0" y="1462615"/>
            <a:ext cx="416859" cy="369332"/>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88F906"/>
                </a:solidFill>
                <a:effectLst/>
                <a:uLnTx/>
                <a:uFillTx/>
                <a:latin typeface="Ricty" panose="020B0509020203020207" pitchFamily="49" charset="-128"/>
                <a:ea typeface="Ricty" panose="020B0509020203020207" pitchFamily="49" charset="-128"/>
                <a:cs typeface="Ricty" panose="020B0509020203020207" pitchFamily="49" charset="-128"/>
              </a:rPr>
              <a:t>▶︎</a:t>
            </a:r>
            <a:endParaRPr kumimoji="0" lang="ja-JP" altLang="en-US" sz="1800" b="0" i="0" u="none" strike="noStrike" kern="1200" cap="none" spc="0" normalizeH="0" baseline="0" noProof="0">
              <a:ln>
                <a:noFill/>
              </a:ln>
              <a:solidFill>
                <a:srgbClr val="88F906"/>
              </a:solidFill>
              <a:effectLst/>
              <a:uLnTx/>
              <a:uFillTx/>
              <a:latin typeface="Yu Gothic Medium"/>
              <a:ea typeface="+mn-ea"/>
              <a:cs typeface="+mn-cs"/>
            </a:endParaRPr>
          </a:p>
        </p:txBody>
      </p:sp>
      <p:sp>
        <p:nvSpPr>
          <p:cNvPr id="18" name="テキスト ボックス 17">
            <a:extLst>
              <a:ext uri="{FF2B5EF4-FFF2-40B4-BE49-F238E27FC236}">
                <a16:creationId xmlns:a16="http://schemas.microsoft.com/office/drawing/2014/main" id="{78875DA5-46EC-2743-88A0-91406965D608}"/>
              </a:ext>
            </a:extLst>
          </p:cNvPr>
          <p:cNvSpPr txBox="1"/>
          <p:nvPr/>
        </p:nvSpPr>
        <p:spPr>
          <a:xfrm>
            <a:off x="2008088" y="946697"/>
            <a:ext cx="10183912" cy="4051878"/>
          </a:xfrm>
          <a:prstGeom prst="rect">
            <a:avLst/>
          </a:prstGeom>
          <a:noFill/>
        </p:spPr>
        <p:txBody>
          <a:bodyPr wrap="square">
            <a:spAutoFit/>
          </a:bodyPr>
          <a:lstStyle/>
          <a:p>
            <a:pPr lvl="1">
              <a:lnSpc>
                <a:spcPct val="150000"/>
              </a:lnSpc>
              <a:defRPr/>
            </a:pPr>
            <a:r>
              <a:rPr lang="ja-JP" altLang="en-US" sz="2800" b="1">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コードクローン検出ツール</a:t>
            </a:r>
            <a:r>
              <a:rPr lang="en-US" altLang="ja-JP" sz="2800" b="1" dirty="0">
                <a:solidFill>
                  <a:schemeClr val="bg1"/>
                </a:solidFill>
                <a:latin typeface="Ricty" panose="020B0509020203020207" pitchFamily="49" charset="-128"/>
                <a:ea typeface="Ricty" panose="020B0509020203020207" pitchFamily="49" charset="-128"/>
                <a:cs typeface="Ricty" panose="020B0509020203020207" pitchFamily="49" charset="-128"/>
                <a:sym typeface="Georgia"/>
              </a:rPr>
              <a:t> </a:t>
            </a:r>
          </a:p>
          <a:p>
            <a:pPr marL="1257300" lvl="2" indent="-342900">
              <a:lnSpc>
                <a:spcPct val="150000"/>
              </a:lnSpc>
              <a:buFontTx/>
              <a:buChar char="-"/>
              <a:defRPr/>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入力したコード片のコードクローンの</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位置情報</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や</a:t>
            </a:r>
            <a:r>
              <a:rPr lang="ja-JP" altLang="en-US" sz="2000" b="1">
                <a:solidFill>
                  <a:srgbClr val="D7225F"/>
                </a:solidFill>
                <a:latin typeface="Ricty" panose="020B0509020203020207" pitchFamily="49" charset="-128"/>
                <a:ea typeface="Ricty" panose="020B0509020203020207" pitchFamily="49" charset="-128"/>
                <a:cs typeface="Ricty" panose="020B0509020203020207" pitchFamily="49" charset="-128"/>
                <a:sym typeface="Georgia"/>
              </a:rPr>
              <a:t>類似度</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などを出力する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marL="1257300" lvl="2" indent="-342900">
              <a:lnSpc>
                <a:spcPct val="150000"/>
              </a:lnSpc>
              <a:buFontTx/>
              <a:buChar char="-"/>
              <a:defRPr/>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識別子の違いに対応している</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marL="1257300" lvl="2" indent="-342900">
              <a:lnSpc>
                <a:spcPct val="150000"/>
              </a:lnSpc>
              <a:buFontTx/>
              <a:buChar char="-"/>
              <a:defRPr/>
            </a:pP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例</a:t>
            </a: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 : CCFinder</a:t>
            </a:r>
            <a:r>
              <a:rPr lang="en-US" altLang="ja-JP" sz="14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[2]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など</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150000"/>
              </a:lnSpc>
            </a:pP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lvl="2">
              <a:lnSpc>
                <a:spcPct val="200000"/>
              </a:lnSpc>
            </a:pPr>
            <a:r>
              <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-&gt; </a:t>
            </a:r>
            <a:r>
              <a:rPr lang="ja-JP" altLang="en-US" sz="2000">
                <a:solidFill>
                  <a:srgbClr val="D0D0D0"/>
                </a:solidFill>
                <a:latin typeface="Ricty" panose="020B0509020203020207" pitchFamily="49" charset="-128"/>
                <a:ea typeface="Ricty" panose="020B0509020203020207" pitchFamily="49" charset="-128"/>
                <a:cs typeface="Ricty" panose="020B0509020203020207" pitchFamily="49" charset="-128"/>
                <a:sym typeface="Georgia"/>
              </a:rPr>
              <a:t>構造が完全一致でないコードクローンへ対応できない</a:t>
            </a: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marL="1200150" lvl="2" indent="-285750">
              <a:lnSpc>
                <a:spcPct val="150000"/>
              </a:lnSpc>
              <a:buFontTx/>
              <a:buChar char="-"/>
            </a:pP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a:p>
            <a:pPr marL="1200150" lvl="2" indent="-285750">
              <a:lnSpc>
                <a:spcPct val="150000"/>
              </a:lnSpc>
              <a:buFontTx/>
              <a:buChar char="-"/>
            </a:pPr>
            <a:endParaRPr lang="en-US" altLang="ja-JP" sz="2000" dirty="0">
              <a:solidFill>
                <a:srgbClr val="D0D0D0"/>
              </a:solidFill>
              <a:latin typeface="Ricty" panose="020B0509020203020207" pitchFamily="49" charset="-128"/>
              <a:ea typeface="Ricty" panose="020B0509020203020207" pitchFamily="49" charset="-128"/>
              <a:cs typeface="Ricty" panose="020B0509020203020207" pitchFamily="49" charset="-128"/>
              <a:sym typeface="Georgia"/>
            </a:endParaRPr>
          </a:p>
        </p:txBody>
      </p:sp>
      <p:sp>
        <p:nvSpPr>
          <p:cNvPr id="15" name="テキスト ボックス 14">
            <a:extLst>
              <a:ext uri="{FF2B5EF4-FFF2-40B4-BE49-F238E27FC236}">
                <a16:creationId xmlns:a16="http://schemas.microsoft.com/office/drawing/2014/main" id="{06730671-21E2-A64A-81AD-9028C5A5E281}"/>
              </a:ext>
            </a:extLst>
          </p:cNvPr>
          <p:cNvSpPr txBox="1"/>
          <p:nvPr/>
        </p:nvSpPr>
        <p:spPr>
          <a:xfrm>
            <a:off x="4982705" y="6554167"/>
            <a:ext cx="7209296" cy="338554"/>
          </a:xfrm>
          <a:prstGeom prst="rect">
            <a:avLst/>
          </a:prstGeom>
          <a:noFill/>
        </p:spPr>
        <p:txBody>
          <a:bodyPr wrap="square" anchor="ctr">
            <a:spAutoFit/>
          </a:bodyPr>
          <a:lstStyle/>
          <a:p>
            <a:pPr algn="r"/>
            <a:r>
              <a:rPr lang="en" altLang="ja-JP" sz="800" dirty="0">
                <a:solidFill>
                  <a:srgbClr val="D0D0D0"/>
                </a:solidFill>
                <a:effectLst/>
                <a:latin typeface="Ricty" panose="020B0509020203020207" pitchFamily="49" charset="-128"/>
                <a:ea typeface="Ricty" panose="020B0509020203020207" pitchFamily="49" charset="-128"/>
                <a:cs typeface="Ricty" panose="020B0509020203020207" pitchFamily="49" charset="-128"/>
              </a:rPr>
              <a:t>[2</a:t>
            </a:r>
            <a:r>
              <a:rPr lang="en" altLang="ja-JP" sz="800" dirty="0">
                <a:solidFill>
                  <a:srgbClr val="D0D0D0"/>
                </a:solidFill>
                <a:latin typeface="Ricty" panose="020B0509020203020207" pitchFamily="49" charset="-128"/>
                <a:ea typeface="Ricty" panose="020B0509020203020207" pitchFamily="49" charset="-128"/>
                <a:cs typeface="Ricty" panose="020B0509020203020207" pitchFamily="49" charset="-128"/>
              </a:rPr>
              <a:t>] T. Kamiya, S. Kusumoto, K. Inoue, "CCFinder: A multilinguistic token-based code clone detection system for large scale source code", IEEE Transactions on Software Engineering, 28(7), pp. 654-670, 2002.</a:t>
            </a:r>
            <a:endParaRPr lang="en" altLang="ja-JP" sz="800" dirty="0">
              <a:solidFill>
                <a:srgbClr val="D0D0D0"/>
              </a:solidFill>
              <a:effectLst/>
              <a:latin typeface="Ricty" panose="020B0509020203020207" pitchFamily="49" charset="-128"/>
              <a:ea typeface="Ricty" panose="020B0509020203020207" pitchFamily="49" charset="-128"/>
              <a:cs typeface="Ricty" panose="020B0509020203020207" pitchFamily="49" charset="-128"/>
            </a:endParaRPr>
          </a:p>
        </p:txBody>
      </p:sp>
      <p:grpSp>
        <p:nvGrpSpPr>
          <p:cNvPr id="41" name="グループ化 40">
            <a:extLst>
              <a:ext uri="{FF2B5EF4-FFF2-40B4-BE49-F238E27FC236}">
                <a16:creationId xmlns:a16="http://schemas.microsoft.com/office/drawing/2014/main" id="{28D81B11-CEA3-964F-AC9A-39AB710CCAE2}"/>
              </a:ext>
            </a:extLst>
          </p:cNvPr>
          <p:cNvGrpSpPr/>
          <p:nvPr/>
        </p:nvGrpSpPr>
        <p:grpSpPr>
          <a:xfrm>
            <a:off x="6176109" y="4209335"/>
            <a:ext cx="1847870" cy="1822150"/>
            <a:chOff x="2514842" y="2883178"/>
            <a:chExt cx="2008088" cy="2161458"/>
          </a:xfrm>
        </p:grpSpPr>
        <p:sp>
          <p:nvSpPr>
            <p:cNvPr id="42" name="メモ 41">
              <a:extLst>
                <a:ext uri="{FF2B5EF4-FFF2-40B4-BE49-F238E27FC236}">
                  <a16:creationId xmlns:a16="http://schemas.microsoft.com/office/drawing/2014/main" id="{71C26934-FCFA-844F-886D-C52FBCA6676F}"/>
                </a:ext>
              </a:extLst>
            </p:cNvPr>
            <p:cNvSpPr/>
            <p:nvPr/>
          </p:nvSpPr>
          <p:spPr>
            <a:xfrm rot="10800000" flipH="1">
              <a:off x="2514842" y="2883178"/>
              <a:ext cx="2008088" cy="2161458"/>
            </a:xfrm>
            <a:prstGeom prst="foldedCorner">
              <a:avLst/>
            </a:prstGeom>
            <a:solidFill>
              <a:srgbClr val="282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3" name="フリーフォーム 42">
              <a:extLst>
                <a:ext uri="{FF2B5EF4-FFF2-40B4-BE49-F238E27FC236}">
                  <a16:creationId xmlns:a16="http://schemas.microsoft.com/office/drawing/2014/main" id="{4EDA4251-A100-F545-9EE0-69D75F9DD465}"/>
                </a:ext>
              </a:extLst>
            </p:cNvPr>
            <p:cNvSpPr/>
            <p:nvPr/>
          </p:nvSpPr>
          <p:spPr>
            <a:xfrm>
              <a:off x="2623032" y="3492146"/>
              <a:ext cx="1656642" cy="265626"/>
            </a:xfrm>
            <a:custGeom>
              <a:avLst/>
              <a:gdLst>
                <a:gd name="connsiteX0" fmla="*/ 0 w 2156501"/>
                <a:gd name="connsiteY0" fmla="*/ 0 h 597432"/>
                <a:gd name="connsiteX1" fmla="*/ 2156501 w 2156501"/>
                <a:gd name="connsiteY1" fmla="*/ 0 h 597432"/>
                <a:gd name="connsiteX2" fmla="*/ 2156501 w 2156501"/>
                <a:gd name="connsiteY2" fmla="*/ 298716 h 597432"/>
                <a:gd name="connsiteX3" fmla="*/ 1710267 w 2156501"/>
                <a:gd name="connsiteY3" fmla="*/ 298716 h 597432"/>
                <a:gd name="connsiteX4" fmla="*/ 1710267 w 2156501"/>
                <a:gd name="connsiteY4" fmla="*/ 597432 h 597432"/>
                <a:gd name="connsiteX5" fmla="*/ 1 w 2156501"/>
                <a:gd name="connsiteY5" fmla="*/ 597432 h 597432"/>
                <a:gd name="connsiteX6" fmla="*/ 1 w 2156501"/>
                <a:gd name="connsiteY6" fmla="*/ 298716 h 597432"/>
                <a:gd name="connsiteX7" fmla="*/ 0 w 2156501"/>
                <a:gd name="connsiteY7" fmla="*/ 298716 h 59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6501" h="597432">
                  <a:moveTo>
                    <a:pt x="0" y="0"/>
                  </a:moveTo>
                  <a:lnTo>
                    <a:pt x="2156501" y="0"/>
                  </a:lnTo>
                  <a:lnTo>
                    <a:pt x="2156501" y="298716"/>
                  </a:lnTo>
                  <a:lnTo>
                    <a:pt x="1710267" y="298716"/>
                  </a:lnTo>
                  <a:lnTo>
                    <a:pt x="1710267" y="597432"/>
                  </a:lnTo>
                  <a:lnTo>
                    <a:pt x="1" y="597432"/>
                  </a:lnTo>
                  <a:lnTo>
                    <a:pt x="1" y="298716"/>
                  </a:lnTo>
                  <a:lnTo>
                    <a:pt x="0" y="298716"/>
                  </a:lnTo>
                  <a:close/>
                </a:path>
              </a:pathLst>
            </a:cu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kumimoji="1" lang="ja-JP" altLang="en-US" sz="1100" b="1">
                  <a:solidFill>
                    <a:srgbClr val="282D31"/>
                  </a:solidFill>
                  <a:latin typeface="Ricty" panose="020B0509020203020207" pitchFamily="49" charset="-128"/>
                  <a:ea typeface="Ricty" panose="020B0509020203020207" pitchFamily="49" charset="-128"/>
                  <a:cs typeface="Ricty" panose="020B0509020203020207" pitchFamily="49" charset="-128"/>
                </a:rPr>
                <a:t>コードクローン</a:t>
              </a:r>
              <a:r>
                <a:rPr kumimoji="1" lang="en-US" altLang="ja-JP" sz="1100" b="1" dirty="0">
                  <a:solidFill>
                    <a:srgbClr val="282D31"/>
                  </a:solidFill>
                  <a:latin typeface="Ricty" panose="020B0509020203020207" pitchFamily="49" charset="-128"/>
                  <a:ea typeface="Ricty" panose="020B0509020203020207" pitchFamily="49" charset="-128"/>
                  <a:cs typeface="Ricty" panose="020B0509020203020207" pitchFamily="49" charset="-128"/>
                </a:rPr>
                <a:t>1</a:t>
              </a:r>
              <a:endParaRPr kumimoji="1" lang="ja-JP" altLang="en-US" sz="1100" b="1">
                <a:solidFill>
                  <a:srgbClr val="282D31"/>
                </a:solidFill>
                <a:latin typeface="Ricty" panose="020B0509020203020207" pitchFamily="49" charset="-128"/>
                <a:ea typeface="Ricty" panose="020B0509020203020207" pitchFamily="49" charset="-128"/>
                <a:cs typeface="Ricty" panose="020B0509020203020207" pitchFamily="49" charset="-128"/>
              </a:endParaRPr>
            </a:p>
          </p:txBody>
        </p:sp>
        <p:sp>
          <p:nvSpPr>
            <p:cNvPr id="44" name="フリーフォーム 43">
              <a:extLst>
                <a:ext uri="{FF2B5EF4-FFF2-40B4-BE49-F238E27FC236}">
                  <a16:creationId xmlns:a16="http://schemas.microsoft.com/office/drawing/2014/main" id="{8413541A-37B6-264A-A1F2-EAC87A9BDDD0}"/>
                </a:ext>
              </a:extLst>
            </p:cNvPr>
            <p:cNvSpPr/>
            <p:nvPr/>
          </p:nvSpPr>
          <p:spPr>
            <a:xfrm>
              <a:off x="2623032" y="4134495"/>
              <a:ext cx="1656642" cy="265626"/>
            </a:xfrm>
            <a:custGeom>
              <a:avLst/>
              <a:gdLst>
                <a:gd name="connsiteX0" fmla="*/ 0 w 2156501"/>
                <a:gd name="connsiteY0" fmla="*/ 0 h 597432"/>
                <a:gd name="connsiteX1" fmla="*/ 2156501 w 2156501"/>
                <a:gd name="connsiteY1" fmla="*/ 0 h 597432"/>
                <a:gd name="connsiteX2" fmla="*/ 2156501 w 2156501"/>
                <a:gd name="connsiteY2" fmla="*/ 298716 h 597432"/>
                <a:gd name="connsiteX3" fmla="*/ 1710267 w 2156501"/>
                <a:gd name="connsiteY3" fmla="*/ 298716 h 597432"/>
                <a:gd name="connsiteX4" fmla="*/ 1710267 w 2156501"/>
                <a:gd name="connsiteY4" fmla="*/ 597432 h 597432"/>
                <a:gd name="connsiteX5" fmla="*/ 1 w 2156501"/>
                <a:gd name="connsiteY5" fmla="*/ 597432 h 597432"/>
                <a:gd name="connsiteX6" fmla="*/ 1 w 2156501"/>
                <a:gd name="connsiteY6" fmla="*/ 298716 h 597432"/>
                <a:gd name="connsiteX7" fmla="*/ 0 w 2156501"/>
                <a:gd name="connsiteY7" fmla="*/ 298716 h 59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6501" h="597432">
                  <a:moveTo>
                    <a:pt x="0" y="0"/>
                  </a:moveTo>
                  <a:lnTo>
                    <a:pt x="2156501" y="0"/>
                  </a:lnTo>
                  <a:lnTo>
                    <a:pt x="2156501" y="298716"/>
                  </a:lnTo>
                  <a:lnTo>
                    <a:pt x="1710267" y="298716"/>
                  </a:lnTo>
                  <a:lnTo>
                    <a:pt x="1710267" y="597432"/>
                  </a:lnTo>
                  <a:lnTo>
                    <a:pt x="1" y="597432"/>
                  </a:lnTo>
                  <a:lnTo>
                    <a:pt x="1" y="298716"/>
                  </a:lnTo>
                  <a:lnTo>
                    <a:pt x="0" y="298716"/>
                  </a:lnTo>
                  <a:close/>
                </a:path>
              </a:pathLst>
            </a:cu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kumimoji="1" lang="ja-JP" altLang="en-US" sz="1100" b="1">
                  <a:solidFill>
                    <a:srgbClr val="282D31"/>
                  </a:solidFill>
                  <a:latin typeface="Ricty" panose="020B0509020203020207" pitchFamily="49" charset="-128"/>
                  <a:ea typeface="Ricty" panose="020B0509020203020207" pitchFamily="49" charset="-128"/>
                  <a:cs typeface="Ricty" panose="020B0509020203020207" pitchFamily="49" charset="-128"/>
                </a:rPr>
                <a:t>コードクローン</a:t>
              </a:r>
              <a:r>
                <a:rPr kumimoji="1" lang="en-US" altLang="ja-JP" sz="1100" b="1" dirty="0">
                  <a:solidFill>
                    <a:srgbClr val="282D31"/>
                  </a:solidFill>
                  <a:latin typeface="Ricty" panose="020B0509020203020207" pitchFamily="49" charset="-128"/>
                  <a:ea typeface="Ricty" panose="020B0509020203020207" pitchFamily="49" charset="-128"/>
                  <a:cs typeface="Ricty" panose="020B0509020203020207" pitchFamily="49" charset="-128"/>
                </a:rPr>
                <a:t>2</a:t>
              </a:r>
              <a:endParaRPr kumimoji="1" lang="ja-JP" altLang="en-US" sz="1100" b="1">
                <a:solidFill>
                  <a:srgbClr val="282D31"/>
                </a:solidFill>
                <a:latin typeface="Ricty" panose="020B0509020203020207" pitchFamily="49" charset="-128"/>
                <a:ea typeface="Ricty" panose="020B0509020203020207" pitchFamily="49" charset="-128"/>
                <a:cs typeface="Ricty" panose="020B0509020203020207" pitchFamily="49" charset="-128"/>
              </a:endParaRPr>
            </a:p>
          </p:txBody>
        </p:sp>
        <p:sp>
          <p:nvSpPr>
            <p:cNvPr id="45" name="フリーフォーム 44">
              <a:extLst>
                <a:ext uri="{FF2B5EF4-FFF2-40B4-BE49-F238E27FC236}">
                  <a16:creationId xmlns:a16="http://schemas.microsoft.com/office/drawing/2014/main" id="{57006AE4-5D08-8C46-8164-9D3D6D88F48A}"/>
                </a:ext>
              </a:extLst>
            </p:cNvPr>
            <p:cNvSpPr/>
            <p:nvPr/>
          </p:nvSpPr>
          <p:spPr>
            <a:xfrm>
              <a:off x="2623032" y="4573657"/>
              <a:ext cx="1656642" cy="265626"/>
            </a:xfrm>
            <a:custGeom>
              <a:avLst/>
              <a:gdLst>
                <a:gd name="connsiteX0" fmla="*/ 0 w 2156501"/>
                <a:gd name="connsiteY0" fmla="*/ 0 h 597432"/>
                <a:gd name="connsiteX1" fmla="*/ 2156501 w 2156501"/>
                <a:gd name="connsiteY1" fmla="*/ 0 h 597432"/>
                <a:gd name="connsiteX2" fmla="*/ 2156501 w 2156501"/>
                <a:gd name="connsiteY2" fmla="*/ 298716 h 597432"/>
                <a:gd name="connsiteX3" fmla="*/ 1710267 w 2156501"/>
                <a:gd name="connsiteY3" fmla="*/ 298716 h 597432"/>
                <a:gd name="connsiteX4" fmla="*/ 1710267 w 2156501"/>
                <a:gd name="connsiteY4" fmla="*/ 597432 h 597432"/>
                <a:gd name="connsiteX5" fmla="*/ 1 w 2156501"/>
                <a:gd name="connsiteY5" fmla="*/ 597432 h 597432"/>
                <a:gd name="connsiteX6" fmla="*/ 1 w 2156501"/>
                <a:gd name="connsiteY6" fmla="*/ 298716 h 597432"/>
                <a:gd name="connsiteX7" fmla="*/ 0 w 2156501"/>
                <a:gd name="connsiteY7" fmla="*/ 298716 h 59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6501" h="597432">
                  <a:moveTo>
                    <a:pt x="0" y="0"/>
                  </a:moveTo>
                  <a:lnTo>
                    <a:pt x="2156501" y="0"/>
                  </a:lnTo>
                  <a:lnTo>
                    <a:pt x="2156501" y="298716"/>
                  </a:lnTo>
                  <a:lnTo>
                    <a:pt x="1710267" y="298716"/>
                  </a:lnTo>
                  <a:lnTo>
                    <a:pt x="1710267" y="597432"/>
                  </a:lnTo>
                  <a:lnTo>
                    <a:pt x="1" y="597432"/>
                  </a:lnTo>
                  <a:lnTo>
                    <a:pt x="1" y="298716"/>
                  </a:lnTo>
                  <a:lnTo>
                    <a:pt x="0" y="298716"/>
                  </a:lnTo>
                  <a:close/>
                </a:path>
              </a:pathLst>
            </a:cu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kumimoji="1" lang="ja-JP" altLang="en-US" sz="1100" b="1">
                  <a:solidFill>
                    <a:srgbClr val="282D31"/>
                  </a:solidFill>
                  <a:latin typeface="Ricty" panose="020B0509020203020207" pitchFamily="49" charset="-128"/>
                  <a:ea typeface="Ricty" panose="020B0509020203020207" pitchFamily="49" charset="-128"/>
                  <a:cs typeface="Ricty" panose="020B0509020203020207" pitchFamily="49" charset="-128"/>
                </a:rPr>
                <a:t>コードクローン</a:t>
              </a:r>
              <a:r>
                <a:rPr kumimoji="1" lang="en-US" altLang="ja-JP" sz="1100" b="1" dirty="0">
                  <a:solidFill>
                    <a:srgbClr val="282D31"/>
                  </a:solidFill>
                  <a:latin typeface="Ricty" panose="020B0509020203020207" pitchFamily="49" charset="-128"/>
                  <a:ea typeface="Ricty" panose="020B0509020203020207" pitchFamily="49" charset="-128"/>
                  <a:cs typeface="Ricty" panose="020B0509020203020207" pitchFamily="49" charset="-128"/>
                </a:rPr>
                <a:t>3</a:t>
              </a:r>
              <a:endParaRPr kumimoji="1" lang="ja-JP" altLang="en-US" sz="1100" b="1">
                <a:solidFill>
                  <a:srgbClr val="282D31"/>
                </a:solidFill>
                <a:latin typeface="Ricty" panose="020B0509020203020207" pitchFamily="49" charset="-128"/>
                <a:ea typeface="Ricty" panose="020B0509020203020207" pitchFamily="49" charset="-128"/>
                <a:cs typeface="Ricty" panose="020B0509020203020207" pitchFamily="49" charset="-128"/>
              </a:endParaRPr>
            </a:p>
          </p:txBody>
        </p:sp>
        <p:cxnSp>
          <p:nvCxnSpPr>
            <p:cNvPr id="46" name="直線コネクタ 45">
              <a:extLst>
                <a:ext uri="{FF2B5EF4-FFF2-40B4-BE49-F238E27FC236}">
                  <a16:creationId xmlns:a16="http://schemas.microsoft.com/office/drawing/2014/main" id="{C0A156D1-7889-0642-A576-F07EE3F4D1F6}"/>
                </a:ext>
              </a:extLst>
            </p:cNvPr>
            <p:cNvCxnSpPr>
              <a:cxnSpLocks/>
            </p:cNvCxnSpPr>
            <p:nvPr/>
          </p:nvCxnSpPr>
          <p:spPr>
            <a:xfrm>
              <a:off x="2623032" y="3873373"/>
              <a:ext cx="980902"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8A03AAD5-99AC-F441-BE90-8FF2FE325F51}"/>
                </a:ext>
              </a:extLst>
            </p:cNvPr>
            <p:cNvCxnSpPr>
              <a:cxnSpLocks/>
            </p:cNvCxnSpPr>
            <p:nvPr/>
          </p:nvCxnSpPr>
          <p:spPr>
            <a:xfrm>
              <a:off x="2623032" y="3963907"/>
              <a:ext cx="1116049"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AF29BDB3-43A8-6F48-AC49-6624517B9EFD}"/>
                </a:ext>
              </a:extLst>
            </p:cNvPr>
            <p:cNvCxnSpPr>
              <a:cxnSpLocks/>
            </p:cNvCxnSpPr>
            <p:nvPr/>
          </p:nvCxnSpPr>
          <p:spPr>
            <a:xfrm>
              <a:off x="2623032" y="3274335"/>
              <a:ext cx="980902"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EA05EDD1-7080-5E4D-9196-4631C4B461C0}"/>
                </a:ext>
              </a:extLst>
            </p:cNvPr>
            <p:cNvCxnSpPr>
              <a:cxnSpLocks/>
            </p:cNvCxnSpPr>
            <p:nvPr/>
          </p:nvCxnSpPr>
          <p:spPr>
            <a:xfrm>
              <a:off x="2623032" y="3364869"/>
              <a:ext cx="1116049"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46C9C960-6A1D-C74A-A69C-3E9B2FB833A3}"/>
                </a:ext>
              </a:extLst>
            </p:cNvPr>
            <p:cNvCxnSpPr>
              <a:cxnSpLocks/>
            </p:cNvCxnSpPr>
            <p:nvPr/>
          </p:nvCxnSpPr>
          <p:spPr>
            <a:xfrm>
              <a:off x="2623032" y="4504097"/>
              <a:ext cx="980902" cy="0"/>
            </a:xfrm>
            <a:prstGeom prst="line">
              <a:avLst/>
            </a:prstGeom>
            <a:ln w="19050">
              <a:solidFill>
                <a:srgbClr val="D0D0D0"/>
              </a:solidFill>
            </a:ln>
          </p:spPr>
          <p:style>
            <a:lnRef idx="1">
              <a:schemeClr val="accent1"/>
            </a:lnRef>
            <a:fillRef idx="0">
              <a:schemeClr val="accent1"/>
            </a:fillRef>
            <a:effectRef idx="0">
              <a:schemeClr val="accent1"/>
            </a:effectRef>
            <a:fontRef idx="minor">
              <a:schemeClr val="tx1"/>
            </a:fontRef>
          </p:style>
        </p:cxnSp>
      </p:grpSp>
      <p:cxnSp>
        <p:nvCxnSpPr>
          <p:cNvPr id="51" name="直線コネクタ 50">
            <a:extLst>
              <a:ext uri="{FF2B5EF4-FFF2-40B4-BE49-F238E27FC236}">
                <a16:creationId xmlns:a16="http://schemas.microsoft.com/office/drawing/2014/main" id="{C203EC8D-9729-1C48-956B-90E018B881D5}"/>
              </a:ext>
            </a:extLst>
          </p:cNvPr>
          <p:cNvCxnSpPr>
            <a:cxnSpLocks/>
          </p:cNvCxnSpPr>
          <p:nvPr/>
        </p:nvCxnSpPr>
        <p:spPr>
          <a:xfrm>
            <a:off x="7416720" y="4946635"/>
            <a:ext cx="0" cy="317584"/>
          </a:xfrm>
          <a:prstGeom prst="line">
            <a:avLst/>
          </a:prstGeom>
          <a:ln w="19050">
            <a:solidFill>
              <a:srgbClr val="D7225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8A9CF63A-2DF6-4D46-B325-7F70687605D9}"/>
              </a:ext>
            </a:extLst>
          </p:cNvPr>
          <p:cNvCxnSpPr>
            <a:cxnSpLocks/>
          </p:cNvCxnSpPr>
          <p:nvPr/>
        </p:nvCxnSpPr>
        <p:spPr>
          <a:xfrm>
            <a:off x="7599524" y="4834671"/>
            <a:ext cx="0" cy="799770"/>
          </a:xfrm>
          <a:prstGeom prst="line">
            <a:avLst/>
          </a:prstGeom>
          <a:ln w="19050">
            <a:solidFill>
              <a:srgbClr val="D7225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3645399"/>
      </p:ext>
    </p:extLst>
  </p:cSld>
  <p:clrMapOvr>
    <a:masterClrMapping/>
  </p:clrMapOvr>
</p:sld>
</file>

<file path=ppt/theme/theme1.xml><?xml version="1.0" encoding="utf-8"?>
<a:theme xmlns:a="http://schemas.openxmlformats.org/drawingml/2006/main" name="ClassicFrameVTI">
  <a:themeElements>
    <a:clrScheme name="AnalogousFromRegularSeedLeftStep">
      <a:dk1>
        <a:srgbClr val="000000"/>
      </a:dk1>
      <a:lt1>
        <a:srgbClr val="FFFFFF"/>
      </a:lt1>
      <a:dk2>
        <a:srgbClr val="1B242F"/>
      </a:dk2>
      <a:lt2>
        <a:srgbClr val="F0F1F3"/>
      </a:lt2>
      <a:accent1>
        <a:srgbClr val="CC9924"/>
      </a:accent1>
      <a:accent2>
        <a:srgbClr val="D54C17"/>
      </a:accent2>
      <a:accent3>
        <a:srgbClr val="E72943"/>
      </a:accent3>
      <a:accent4>
        <a:srgbClr val="D51781"/>
      </a:accent4>
      <a:accent5>
        <a:srgbClr val="E729E2"/>
      </a:accent5>
      <a:accent6>
        <a:srgbClr val="8B17D5"/>
      </a:accent6>
      <a:hlink>
        <a:srgbClr val="446AC0"/>
      </a:hlink>
      <a:folHlink>
        <a:srgbClr val="7F7F7F"/>
      </a:folHlink>
    </a:clrScheme>
    <a:fontScheme name="Goudy and Gill Sans">
      <a:majorFont>
        <a:latin typeface="Yu Gothic Medium"/>
        <a:ea typeface=""/>
        <a:cs typeface=""/>
      </a:majorFont>
      <a:minorFont>
        <a:latin typeface="Yu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FrameVTI" id="{4FA2A165-EC65-4FB0-B019-8C8876A1D8E3}" vid="{9D78F1F1-8226-42FD-A1A3-975EDF6D60F8}"/>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{AC248991-CFE8-F842-BAD0-1988C9A950A9}tf10001069</Template>
  <TotalTime>15809</TotalTime>
  <Words>9641</Words>
  <Application>Microsoft Macintosh PowerPoint</Application>
  <PresentationFormat>ワイド画面</PresentationFormat>
  <Paragraphs>1724</Paragraphs>
  <Slides>56</Slides>
  <Notes>56</Notes>
  <HiddenSlides>3</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56</vt:i4>
      </vt:variant>
    </vt:vector>
  </HeadingPairs>
  <TitlesOfParts>
    <vt:vector size="61" baseType="lpstr">
      <vt:lpstr>Ricty</vt:lpstr>
      <vt:lpstr>游ゴシック</vt:lpstr>
      <vt:lpstr>Yu Gothic Medium</vt:lpstr>
      <vt:lpstr>Arial</vt:lpstr>
      <vt:lpstr>ClassicFrameVTI</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ソースコード構文木を利用した 構造類似性の検出手法</dc:title>
  <dc:creator>北椋太</dc:creator>
  <cp:lastModifiedBy>北椋太</cp:lastModifiedBy>
  <cp:revision>61</cp:revision>
  <dcterms:created xsi:type="dcterms:W3CDTF">2021-11-05T03:45:32Z</dcterms:created>
  <dcterms:modified xsi:type="dcterms:W3CDTF">2022-02-28T10:06:17Z</dcterms:modified>
</cp:coreProperties>
</file>