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9"/>
  </p:notesMasterIdLst>
  <p:handoutMasterIdLst>
    <p:handoutMasterId r:id="rId40"/>
  </p:handoutMasterIdLst>
  <p:sldIdLst>
    <p:sldId id="275" r:id="rId2"/>
    <p:sldId id="283" r:id="rId3"/>
    <p:sldId id="276" r:id="rId4"/>
    <p:sldId id="347" r:id="rId5"/>
    <p:sldId id="350" r:id="rId6"/>
    <p:sldId id="359" r:id="rId7"/>
    <p:sldId id="290" r:id="rId8"/>
    <p:sldId id="304" r:id="rId9"/>
    <p:sldId id="291" r:id="rId10"/>
    <p:sldId id="308" r:id="rId11"/>
    <p:sldId id="292" r:id="rId12"/>
    <p:sldId id="353" r:id="rId13"/>
    <p:sldId id="342" r:id="rId14"/>
    <p:sldId id="293" r:id="rId15"/>
    <p:sldId id="294" r:id="rId16"/>
    <p:sldId id="309" r:id="rId17"/>
    <p:sldId id="295" r:id="rId18"/>
    <p:sldId id="312" r:id="rId19"/>
    <p:sldId id="310" r:id="rId20"/>
    <p:sldId id="343" r:id="rId21"/>
    <p:sldId id="305" r:id="rId22"/>
    <p:sldId id="319" r:id="rId23"/>
    <p:sldId id="316" r:id="rId24"/>
    <p:sldId id="323" r:id="rId25"/>
    <p:sldId id="324" r:id="rId26"/>
    <p:sldId id="313" r:id="rId27"/>
    <p:sldId id="296" r:id="rId28"/>
    <p:sldId id="331" r:id="rId29"/>
    <p:sldId id="332" r:id="rId30"/>
    <p:sldId id="314" r:id="rId31"/>
    <p:sldId id="297" r:id="rId32"/>
    <p:sldId id="333" r:id="rId33"/>
    <p:sldId id="354" r:id="rId34"/>
    <p:sldId id="315" r:id="rId35"/>
    <p:sldId id="344" r:id="rId36"/>
    <p:sldId id="306" r:id="rId37"/>
    <p:sldId id="29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F87"/>
    <a:srgbClr val="D0D0D0"/>
    <a:srgbClr val="D7225F"/>
    <a:srgbClr val="121212"/>
    <a:srgbClr val="545D65"/>
    <a:srgbClr val="282D31"/>
    <a:srgbClr val="88F906"/>
    <a:srgbClr val="A95CF7"/>
    <a:srgbClr val="5E5E5E"/>
    <a:srgbClr val="363C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70"/>
    <p:restoredTop sz="97097"/>
  </p:normalViewPr>
  <p:slideViewPr>
    <p:cSldViewPr snapToGrid="0" snapToObjects="1">
      <p:cViewPr varScale="1">
        <p:scale>
          <a:sx n="98" d="100"/>
          <a:sy n="98" d="100"/>
        </p:scale>
        <p:origin x="208" y="1528"/>
      </p:cViewPr>
      <p:guideLst/>
    </p:cSldViewPr>
  </p:slideViewPr>
  <p:outlineViewPr>
    <p:cViewPr>
      <p:scale>
        <a:sx n="20" d="100"/>
        <a:sy n="20" d="100"/>
      </p:scale>
      <p:origin x="0" y="0"/>
    </p:cViewPr>
  </p:outlineViewPr>
  <p:notesTextViewPr>
    <p:cViewPr>
      <p:scale>
        <a:sx n="85" d="100"/>
        <a:sy n="85" d="100"/>
      </p:scale>
      <p:origin x="0" y="0"/>
    </p:cViewPr>
  </p:notesTextViewPr>
  <p:sorterViewPr>
    <p:cViewPr>
      <p:scale>
        <a:sx n="80" d="100"/>
        <a:sy n="80" d="100"/>
      </p:scale>
      <p:origin x="0" y="0"/>
    </p:cViewPr>
  </p:sorterViewPr>
  <p:notesViewPr>
    <p:cSldViewPr snapToGrid="0" snapToObjects="1">
      <p:cViewPr varScale="1">
        <p:scale>
          <a:sx n="124" d="100"/>
          <a:sy n="124" d="100"/>
        </p:scale>
        <p:origin x="91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4D2C74C-E8BD-E442-94CA-A85DCBFAA6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B0455BC-62B2-344B-A7AB-321AF8393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997276-F1EF-D24C-961E-B6F54D02F5A0}" type="datetimeFigureOut">
              <a:rPr kumimoji="1" lang="ja-JP" altLang="en-US" smtClean="0"/>
              <a:t>2022/2/28</a:t>
            </a:fld>
            <a:endParaRPr kumimoji="1" lang="ja-JP" altLang="en-US"/>
          </a:p>
        </p:txBody>
      </p:sp>
      <p:sp>
        <p:nvSpPr>
          <p:cNvPr id="4" name="フッター プレースホルダー 3">
            <a:extLst>
              <a:ext uri="{FF2B5EF4-FFF2-40B4-BE49-F238E27FC236}">
                <a16:creationId xmlns:a16="http://schemas.microsoft.com/office/drawing/2014/main" id="{26F492F2-8262-244E-8037-C534030422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658B744-ABA7-B14B-BDCF-327E6FF37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C58FF7-4EC3-B54F-88C9-09E506F10B44}" type="slidenum">
              <a:rPr kumimoji="1" lang="ja-JP" altLang="en-US" smtClean="0"/>
              <a:t>‹#›</a:t>
            </a:fld>
            <a:endParaRPr kumimoji="1" lang="ja-JP" altLang="en-US"/>
          </a:p>
        </p:txBody>
      </p:sp>
    </p:spTree>
    <p:extLst>
      <p:ext uri="{BB962C8B-B14F-4D97-AF65-F5344CB8AC3E}">
        <p14:creationId xmlns:p14="http://schemas.microsoft.com/office/powerpoint/2010/main" val="2706145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CB118-00BA-0E4C-8D74-56CEE9E15B55}" type="datetimeFigureOut">
              <a:rPr kumimoji="1" lang="ja-JP" altLang="en-US" smtClean="0"/>
              <a:t>2022/2/28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F479A-E5E6-D444-B758-4F1077A3D39C}" type="slidenum">
              <a:rPr kumimoji="1" lang="ja-JP" altLang="en-US" smtClean="0"/>
              <a:t>‹#›</a:t>
            </a:fld>
            <a:endParaRPr kumimoji="1" lang="ja-JP" altLang="en-US"/>
          </a:p>
        </p:txBody>
      </p:sp>
    </p:spTree>
    <p:extLst>
      <p:ext uri="{BB962C8B-B14F-4D97-AF65-F5344CB8AC3E}">
        <p14:creationId xmlns:p14="http://schemas.microsoft.com/office/powerpoint/2010/main" val="3221135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武蔵野大学データサイエンス学部の北椋太です。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これから、ソースコードの構文木表現による構造類似性を用いた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自動関数生成方式について発表いたします。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a:t>
            </a:fld>
            <a:endParaRPr kumimoji="1" lang="ja-JP" altLang="en-US"/>
          </a:p>
        </p:txBody>
      </p:sp>
    </p:spTree>
    <p:extLst>
      <p:ext uri="{BB962C8B-B14F-4D97-AF65-F5344CB8AC3E}">
        <p14:creationId xmlns:p14="http://schemas.microsoft.com/office/powerpoint/2010/main" val="31292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本方式では、構文木のノードが保有する情報のうち、</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類似度計量機能で用いる情報として、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抽象文法名と、親ノード・子ノードがあります。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抽象文法名とは、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変数であれば </a:t>
            </a:r>
            <a:r>
              <a:rPr kumimoji="1" lang="en" altLang="ja-JP" sz="1200" b="0" i="0" u="none" strike="noStrike" kern="1200" dirty="0">
                <a:solidFill>
                  <a:schemeClr val="tx1"/>
                </a:solidFill>
                <a:effectLst/>
                <a:latin typeface="+mn-lt"/>
                <a:ea typeface="+mn-ea"/>
                <a:cs typeface="+mn-cs"/>
              </a:rPr>
              <a:t>Name</a:t>
            </a:r>
            <a:r>
              <a:rPr kumimoji="1" lang="ja-JP" altLang="en" sz="1200" b="0" i="0" u="none" strike="noStrike" kern="120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定数であれば、</a:t>
            </a:r>
            <a:r>
              <a:rPr kumimoji="1" lang="en" altLang="ja-JP" sz="1200" b="0" i="0" u="none" strike="noStrike" kern="1200" dirty="0">
                <a:solidFill>
                  <a:schemeClr val="tx1"/>
                </a:solidFill>
                <a:effectLst/>
                <a:latin typeface="+mn-lt"/>
                <a:ea typeface="+mn-ea"/>
                <a:cs typeface="+mn-cs"/>
              </a:rPr>
              <a:t>Constant</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関数であれば</a:t>
            </a:r>
            <a:r>
              <a:rPr kumimoji="1" lang="en" altLang="ja-JP" sz="1200" b="0" i="0" u="none" strike="noStrike" kern="1200" dirty="0">
                <a:solidFill>
                  <a:schemeClr val="tx1"/>
                </a:solidFill>
                <a:effectLst/>
                <a:latin typeface="+mn-lt"/>
                <a:ea typeface="+mn-ea"/>
                <a:cs typeface="+mn-cs"/>
              </a:rPr>
              <a:t>Call</a:t>
            </a:r>
            <a:r>
              <a:rPr kumimoji="1" lang="ja-JP" altLang="en-US" sz="1200" b="0" i="0" u="none" strike="noStrike" kern="1200">
                <a:solidFill>
                  <a:schemeClr val="tx1"/>
                </a:solidFill>
                <a:effectLst/>
                <a:latin typeface="+mn-lt"/>
                <a:ea typeface="+mn-ea"/>
                <a:cs typeface="+mn-cs"/>
              </a:rPr>
              <a:t>と言ったそのトークンの役割のことを指し、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今回はこれを使用する構文木のラベルとします。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自動関数生成機能で用いる情報としては、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構文木からソースコードへと逆変換するために、行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や列番号といった位置情報、実際の変数名などのテキスト、</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根や葉といったノード属性、構文木内での深さがあります。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10</a:t>
            </a:fld>
            <a:endParaRPr kumimoji="1" lang="ja-JP" altLang="en-US"/>
          </a:p>
        </p:txBody>
      </p:sp>
    </p:spTree>
    <p:extLst>
      <p:ext uri="{BB962C8B-B14F-4D97-AF65-F5344CB8AC3E}">
        <p14:creationId xmlns:p14="http://schemas.microsoft.com/office/powerpoint/2010/main" val="1796278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関数生成を行うにあたって、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あまり小さなコード片を対象としても</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保守性の向上に繋がらないと考えられます。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また、処理の一部分だけを関数に置き換えることはできません。</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そこで、抽出する部分木の条件として、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部分木の最大深さが任意に定める</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以上であること、</a:t>
            </a:r>
            <a:endParaRPr lang="ja-JP" altLang="en-US" b="0">
              <a:effectLst/>
            </a:endParaRPr>
          </a:p>
          <a:p>
            <a:pPr rtl="0"/>
            <a:r>
              <a:rPr kumimoji="1" lang="ja-JP" altLang="en-US" sz="1200" b="0" i="0" u="none" strike="noStrike" kern="1200">
                <a:solidFill>
                  <a:schemeClr val="tx1"/>
                </a:solidFill>
                <a:effectLst/>
                <a:latin typeface="+mn-lt"/>
                <a:ea typeface="+mn-ea"/>
                <a:cs typeface="+mn-cs"/>
              </a:rPr>
              <a:t>部分木の根ノードの抽象文法名が文を指すことがあげられます。</a:t>
            </a:r>
            <a:endParaRPr lang="ja-JP" altLang="en-US" b="0">
              <a:effectLst/>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本方式では抽出する部分木の深さをパラメータとして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任意の値を設定することで、検出するスコープを変更することができます。</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11</a:t>
            </a:fld>
            <a:endParaRPr kumimoji="1" lang="ja-JP" altLang="en-US"/>
          </a:p>
        </p:txBody>
      </p:sp>
    </p:spTree>
    <p:extLst>
      <p:ext uri="{BB962C8B-B14F-4D97-AF65-F5344CB8AC3E}">
        <p14:creationId xmlns:p14="http://schemas.microsoft.com/office/powerpoint/2010/main" val="144549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図の赤いノードが文となるノード、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緑が葉までの最長距離の経路です。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今回の場合、</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を</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として設定することで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右側の部分木のみを抽出することが可能です。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12</a:t>
            </a:fld>
            <a:endParaRPr kumimoji="1" lang="ja-JP" altLang="en-US"/>
          </a:p>
        </p:txBody>
      </p:sp>
    </p:spTree>
    <p:extLst>
      <p:ext uri="{BB962C8B-B14F-4D97-AF65-F5344CB8AC3E}">
        <p14:creationId xmlns:p14="http://schemas.microsoft.com/office/powerpoint/2010/main" val="4130562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本方式ではある部分木から別の部分木へ変換する過程における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挿入・削除・更新の最小ステップ数を編集距離として定義し、これを類似度とします。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下の図のように、リストの先頭の要素を出力するプログラムから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リストの最後の要素を出力するプログラムへ変換する場合、</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13</a:t>
            </a:fld>
            <a:endParaRPr kumimoji="1" lang="ja-JP" altLang="en-US"/>
          </a:p>
        </p:txBody>
      </p:sp>
    </p:spTree>
    <p:extLst>
      <p:ext uri="{BB962C8B-B14F-4D97-AF65-F5344CB8AC3E}">
        <p14:creationId xmlns:p14="http://schemas.microsoft.com/office/powerpoint/2010/main" val="204342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a:t>つのノードの更新と</a:t>
            </a:r>
            <a:r>
              <a:rPr kumimoji="1" lang="en-US" altLang="ja-JP" dirty="0"/>
              <a:t>4</a:t>
            </a:r>
            <a:r>
              <a:rPr kumimoji="1" lang="ja-JP" altLang="en-US"/>
              <a:t>ノードの追加によって、変形することができ、</a:t>
            </a:r>
            <a:endParaRPr kumimoji="1" lang="en-US" altLang="ja-JP" dirty="0"/>
          </a:p>
          <a:p>
            <a:r>
              <a:rPr kumimoji="1" lang="ja-JP" altLang="en-US"/>
              <a:t>編集距離は</a:t>
            </a:r>
            <a:r>
              <a:rPr kumimoji="1" lang="en-US" altLang="ja-JP" dirty="0"/>
              <a:t>5</a:t>
            </a:r>
            <a:r>
              <a:rPr kumimoji="1" lang="ja-JP" altLang="en-US"/>
              <a:t>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14</a:t>
            </a:fld>
            <a:endParaRPr kumimoji="1" lang="ja-JP" altLang="en-US"/>
          </a:p>
        </p:txBody>
      </p:sp>
    </p:spTree>
    <p:extLst>
      <p:ext uri="{BB962C8B-B14F-4D97-AF65-F5344CB8AC3E}">
        <p14:creationId xmlns:p14="http://schemas.microsoft.com/office/powerpoint/2010/main" val="10143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本方式で提案する自動関数生成機能は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完全一致する部分木にしか適用できません。</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しかし、本手法を用いることで完全一致でない部分木を同一構造に変形し、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自動関数生成機能の適用範囲を拡張することができます。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本手法を適用する対象となる部分木は編集距離が</a:t>
            </a:r>
            <a:r>
              <a:rPr kumimoji="1" lang="en-US" altLang="ja-JP" sz="1200" b="0" i="0" u="none" strike="noStrike" kern="1200" dirty="0">
                <a:solidFill>
                  <a:schemeClr val="tx1"/>
                </a:solidFill>
                <a:effectLst/>
                <a:latin typeface="+mn-lt"/>
                <a:ea typeface="+mn-ea"/>
                <a:cs typeface="+mn-cs"/>
              </a:rPr>
              <a:t>0</a:t>
            </a:r>
            <a:r>
              <a:rPr kumimoji="1" lang="ja-JP" altLang="en-US" sz="1200" b="0" i="0" u="none" strike="noStrike" kern="1200">
                <a:solidFill>
                  <a:schemeClr val="tx1"/>
                </a:solidFill>
                <a:effectLst/>
                <a:latin typeface="+mn-lt"/>
                <a:ea typeface="+mn-ea"/>
                <a:cs typeface="+mn-cs"/>
              </a:rPr>
              <a:t>より大きく、</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任意に定める閾値</a:t>
            </a:r>
            <a:r>
              <a:rPr kumimoji="1" lang="el-GR" altLang="ja-JP" sz="1200" b="0" i="0" u="none" strike="noStrike" kern="1200" dirty="0">
                <a:solidFill>
                  <a:schemeClr val="tx1"/>
                </a:solidFill>
                <a:effectLst/>
                <a:latin typeface="+mn-lt"/>
                <a:ea typeface="+mn-ea"/>
                <a:cs typeface="+mn-cs"/>
              </a:rPr>
              <a:t>ε</a:t>
            </a:r>
            <a:r>
              <a:rPr kumimoji="1" lang="ja-JP" altLang="en-US" sz="1200" b="0" i="0" u="none" strike="noStrike" kern="1200">
                <a:solidFill>
                  <a:schemeClr val="tx1"/>
                </a:solidFill>
                <a:effectLst/>
                <a:latin typeface="+mn-lt"/>
                <a:ea typeface="+mn-ea"/>
                <a:cs typeface="+mn-cs"/>
              </a:rPr>
              <a:t>以下の部分木となります。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置換の対象となるノードは、部分木のうち、</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編集操作を行ったノード群の最上位のノードとなります。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また、置換を行える条件は</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つあり、</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つ目は対象ノードの抽象文法が式であること、</a:t>
            </a:r>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つ目は編集操作の前後で対象ノードの兄弟ノードの数が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変化していないことです。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置換操作としては、対象ノードを新たに用意した式を表すノードに置換します。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15</a:t>
            </a:fld>
            <a:endParaRPr kumimoji="1" lang="ja-JP" altLang="en-US"/>
          </a:p>
        </p:txBody>
      </p:sp>
    </p:spTree>
    <p:extLst>
      <p:ext uri="{BB962C8B-B14F-4D97-AF65-F5344CB8AC3E}">
        <p14:creationId xmlns:p14="http://schemas.microsoft.com/office/powerpoint/2010/main" val="143109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例として先程と同じ、リストの先頭と最後の要素を出力するプログラムに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本機能を適用した結果です。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赤いノードが編集操作の対象を指しています。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置換後を見ると、それぞれの最上位ノードが置換され、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その子孫ノードが消去されていることがわかると思います。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0F479A-E5E6-D444-B758-4F1077A3D39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34"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2616298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まず、ソースコードの先頭に関数部のテンプレートを用意します。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次に、ソースコードの構文木のうち構造の一致する部分木に該当するノード片を抽出します。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その後、変数および、</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つの部分木間で識別子が異なる式を関数内の変数とし、置換します。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17</a:t>
            </a:fld>
            <a:endParaRPr kumimoji="1" lang="ja-JP" altLang="en-US"/>
          </a:p>
        </p:txBody>
      </p:sp>
    </p:spTree>
    <p:extLst>
      <p:ext uri="{BB962C8B-B14F-4D97-AF65-F5344CB8AC3E}">
        <p14:creationId xmlns:p14="http://schemas.microsoft.com/office/powerpoint/2010/main" val="3827378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ここで置換した変数のうち、</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元のソースコード中で既に値の割り当てられている変数を引数に、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処理をされる変数を戻り値とします。</a:t>
            </a:r>
            <a:endParaRPr lang="ja-JP" altLang="en-US" b="0">
              <a:effectLst/>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また、変数を置換後の文を関数内の処理文とします。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最後に、元のコード片を削除し、生成した関数の呼び出し文を挿入します。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18</a:t>
            </a:fld>
            <a:endParaRPr kumimoji="1" lang="ja-JP" altLang="en-US"/>
          </a:p>
        </p:txBody>
      </p:sp>
    </p:spTree>
    <p:extLst>
      <p:ext uri="{BB962C8B-B14F-4D97-AF65-F5344CB8AC3E}">
        <p14:creationId xmlns:p14="http://schemas.microsoft.com/office/powerpoint/2010/main" val="367780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こちらが自動関数生成機能の全体の流れを示した図となります。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19</a:t>
            </a:fld>
            <a:endParaRPr kumimoji="1" lang="ja-JP" altLang="en-US"/>
          </a:p>
        </p:txBody>
      </p:sp>
    </p:spTree>
    <p:extLst>
      <p:ext uri="{BB962C8B-B14F-4D97-AF65-F5344CB8AC3E}">
        <p14:creationId xmlns:p14="http://schemas.microsoft.com/office/powerpoint/2010/main" val="11672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本発表では、研究概要・提案方式・実験・まとめの順で説明いたします。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よろしくお願いします。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a:t>
            </a:fld>
            <a:endParaRPr kumimoji="1" lang="ja-JP" altLang="en-US"/>
          </a:p>
        </p:txBody>
      </p:sp>
    </p:spTree>
    <p:extLst>
      <p:ext uri="{BB962C8B-B14F-4D97-AF65-F5344CB8AC3E}">
        <p14:creationId xmlns:p14="http://schemas.microsoft.com/office/powerpoint/2010/main" val="707640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では部分木を抽出する際の最適な深さについて検討しました。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では一致するコードクローンを含むソースコードに対する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自動関数生成機能の有効性を検証しました。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では類似するコードクローンを含むソースコードに対する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自動関数生成機能の有効性を検証しました。</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20</a:t>
            </a:fld>
            <a:endParaRPr kumimoji="1" lang="ja-JP" altLang="en-US"/>
          </a:p>
        </p:txBody>
      </p:sp>
    </p:spTree>
    <p:extLst>
      <p:ext uri="{BB962C8B-B14F-4D97-AF65-F5344CB8AC3E}">
        <p14:creationId xmlns:p14="http://schemas.microsoft.com/office/powerpoint/2010/main" val="876482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はじめに、実験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実験環境として、使用言語は</a:t>
            </a:r>
            <a:r>
              <a:rPr kumimoji="1" lang="en" altLang="ja-JP" sz="1200" b="0" i="0" u="none" strike="noStrike" kern="1200" dirty="0">
                <a:solidFill>
                  <a:schemeClr val="tx1"/>
                </a:solidFill>
                <a:effectLst/>
                <a:latin typeface="+mn-lt"/>
                <a:ea typeface="+mn-ea"/>
                <a:cs typeface="+mn-cs"/>
              </a:rPr>
              <a:t>Python</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構文木の抽出には標準ライブラリである</a:t>
            </a:r>
            <a:r>
              <a:rPr kumimoji="1" lang="en" altLang="ja-JP" sz="1200" b="0" i="0" u="none" strike="noStrike" kern="1200" dirty="0">
                <a:solidFill>
                  <a:schemeClr val="tx1"/>
                </a:solidFill>
                <a:effectLst/>
                <a:latin typeface="+mn-lt"/>
                <a:ea typeface="+mn-ea"/>
                <a:cs typeface="+mn-cs"/>
              </a:rPr>
              <a:t>ast</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入力コードは右にある通りです。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本実験の目的は関数を生成するにあたって、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本ソースコードにおける最適な部分木の最大深さ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について検討することです。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21</a:t>
            </a:fld>
            <a:endParaRPr kumimoji="1" lang="ja-JP" altLang="en-US"/>
          </a:p>
        </p:txBody>
      </p:sp>
    </p:spTree>
    <p:extLst>
      <p:ext uri="{BB962C8B-B14F-4D97-AF65-F5344CB8AC3E}">
        <p14:creationId xmlns:p14="http://schemas.microsoft.com/office/powerpoint/2010/main" val="2565135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抽出した抽象構文木から、条件を満たす部分木を深さ別で分類しました。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の部分木では、インポート文、</a:t>
            </a:r>
            <a:endParaRPr lang="ja-JP" altLang="en-US" b="0">
              <a:effectLst/>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の部分木では、代入文、</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22</a:t>
            </a:fld>
            <a:endParaRPr kumimoji="1" lang="ja-JP" altLang="en-US"/>
          </a:p>
        </p:txBody>
      </p:sp>
    </p:spTree>
    <p:extLst>
      <p:ext uri="{BB962C8B-B14F-4D97-AF65-F5344CB8AC3E}">
        <p14:creationId xmlns:p14="http://schemas.microsoft.com/office/powerpoint/2010/main" val="74857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の部分木では、パッキングを用いた代入文や</a:t>
            </a:r>
            <a:r>
              <a:rPr kumimoji="1" lang="en" altLang="ja-JP" sz="1200" b="0" i="0" u="none" strike="noStrike" kern="1200" dirty="0">
                <a:solidFill>
                  <a:schemeClr val="tx1"/>
                </a:solidFill>
                <a:effectLst/>
                <a:latin typeface="+mn-lt"/>
                <a:ea typeface="+mn-ea"/>
                <a:cs typeface="+mn-cs"/>
              </a:rPr>
              <a:t>print</a:t>
            </a:r>
            <a:r>
              <a:rPr kumimoji="1" lang="ja-JP" altLang="en-US" sz="1200" b="0" i="0" u="none" strike="noStrike" kern="1200">
                <a:solidFill>
                  <a:schemeClr val="tx1"/>
                </a:solidFill>
                <a:effectLst/>
                <a:latin typeface="+mn-lt"/>
                <a:ea typeface="+mn-ea"/>
                <a:cs typeface="+mn-cs"/>
              </a:rPr>
              <a:t>による標準出力、</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の部分木はなく、</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23</a:t>
            </a:fld>
            <a:endParaRPr kumimoji="1" lang="ja-JP" altLang="en-US"/>
          </a:p>
        </p:txBody>
      </p:sp>
    </p:spTree>
    <p:extLst>
      <p:ext uri="{BB962C8B-B14F-4D97-AF65-F5344CB8AC3E}">
        <p14:creationId xmlns:p14="http://schemas.microsoft.com/office/powerpoint/2010/main" val="2749303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の部分木では条件分岐及び値の更新、</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24</a:t>
            </a:fld>
            <a:endParaRPr kumimoji="1" lang="ja-JP" altLang="en-US"/>
          </a:p>
        </p:txBody>
      </p:sp>
    </p:spTree>
    <p:extLst>
      <p:ext uri="{BB962C8B-B14F-4D97-AF65-F5344CB8AC3E}">
        <p14:creationId xmlns:p14="http://schemas.microsoft.com/office/powerpoint/2010/main" val="3906549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の部分木では、先程の条件分岐を含む繰り返し文となっています。</a:t>
            </a:r>
            <a:endParaRPr lang="ja-JP" altLang="en-US" b="0">
              <a:effectLst/>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25</a:t>
            </a:fld>
            <a:endParaRPr kumimoji="1" lang="ja-JP" altLang="en-US"/>
          </a:p>
        </p:txBody>
      </p:sp>
    </p:spTree>
    <p:extLst>
      <p:ext uri="{BB962C8B-B14F-4D97-AF65-F5344CB8AC3E}">
        <p14:creationId xmlns:p14="http://schemas.microsoft.com/office/powerpoint/2010/main" val="29137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本実験の結果から、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深さ</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以下の部分木は主に代入文などの</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行の処理を表していることが多いです。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これらは頻繁にプログラム中に現れ、機能のまとまりを表すものではないケースが多いことや、</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関数化しても行数は増加することなどから、保守作業の効率化にあまり有用ではないと思われます。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そこで、本ソースコードにおける抽出する部分木の最大深さ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は</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以上が適切であると考えられます。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26</a:t>
            </a:fld>
            <a:endParaRPr kumimoji="1" lang="ja-JP" altLang="en-US"/>
          </a:p>
        </p:txBody>
      </p:sp>
    </p:spTree>
    <p:extLst>
      <p:ext uri="{BB962C8B-B14F-4D97-AF65-F5344CB8AC3E}">
        <p14:creationId xmlns:p14="http://schemas.microsoft.com/office/powerpoint/2010/main" val="3909154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次に、実験</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実験環境として使用言語、入力のソースコードともに先程と同じです。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ソースコードの総行数は</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行であり、緑色の部分がコードクローンとなっています。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また抽出する部分木の最大深さは実験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から、</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を用います。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本実験の目的は一致するコードクローンを含むソースコードへの</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自動関数生成機能の有効性検証です。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また、本実験では抽出する部分木の最大深さ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の違いによる実行結果の変化を調査します。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27</a:t>
            </a:fld>
            <a:endParaRPr kumimoji="1" lang="ja-JP" altLang="en-US"/>
          </a:p>
        </p:txBody>
      </p:sp>
    </p:spTree>
    <p:extLst>
      <p:ext uri="{BB962C8B-B14F-4D97-AF65-F5344CB8AC3E}">
        <p14:creationId xmlns:p14="http://schemas.microsoft.com/office/powerpoint/2010/main" val="122168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a:t>
            </a:r>
            <a:r>
              <a:rPr kumimoji="1" lang="en"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文による条件分岐のみが関数化されました。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13</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17</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28</a:t>
            </a:fld>
            <a:endParaRPr kumimoji="1" lang="ja-JP" altLang="en-US"/>
          </a:p>
        </p:txBody>
      </p:sp>
    </p:spTree>
    <p:extLst>
      <p:ext uri="{BB962C8B-B14F-4D97-AF65-F5344CB8AC3E}">
        <p14:creationId xmlns:p14="http://schemas.microsoft.com/office/powerpoint/2010/main" val="673530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a:t>
            </a:r>
            <a:r>
              <a:rPr kumimoji="1" lang="en" altLang="ja-JP" sz="1200" b="0" i="0" u="none" strike="noStrike" kern="1200" dirty="0">
                <a:solidFill>
                  <a:schemeClr val="tx1"/>
                </a:solidFill>
                <a:effectLst/>
                <a:latin typeface="+mn-lt"/>
                <a:ea typeface="+mn-ea"/>
                <a:cs typeface="+mn-cs"/>
              </a:rPr>
              <a:t>k=6</a:t>
            </a:r>
            <a:r>
              <a:rPr kumimoji="1" lang="ja-JP" altLang="en-US" sz="1200" b="0" i="0" u="none" strike="noStrike" kern="1200">
                <a:solidFill>
                  <a:schemeClr val="tx1"/>
                </a:solidFill>
                <a:effectLst/>
                <a:latin typeface="+mn-lt"/>
                <a:ea typeface="+mn-ea"/>
                <a:cs typeface="+mn-cs"/>
              </a:rPr>
              <a:t>の実行結果です。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このとき、</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文による繰り返し文が関数化されました。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29</a:t>
            </a:fld>
            <a:endParaRPr kumimoji="1" lang="ja-JP" altLang="en-US"/>
          </a:p>
        </p:txBody>
      </p:sp>
    </p:spTree>
    <p:extLst>
      <p:ext uri="{BB962C8B-B14F-4D97-AF65-F5344CB8AC3E}">
        <p14:creationId xmlns:p14="http://schemas.microsoft.com/office/powerpoint/2010/main" val="130093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近年、デジタル化が進んでいることにより、</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ソフトウェアの利用分野が拡大しています。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その中で、システムの障害が社会的な問題となることが増えています。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また、ソフトウェアの開発において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保守作業が占める割合は非常に高いです。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これらのことから、保守作業の効率化が課題となっています。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a:t>
            </a:fld>
            <a:endParaRPr kumimoji="1" lang="ja-JP" altLang="en-US"/>
          </a:p>
        </p:txBody>
      </p:sp>
    </p:spTree>
    <p:extLst>
      <p:ext uri="{BB962C8B-B14F-4D97-AF65-F5344CB8AC3E}">
        <p14:creationId xmlns:p14="http://schemas.microsoft.com/office/powerpoint/2010/main" val="3314658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のどちらも機能のまとまりを関数に置き換えることに成功した。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空行を除く行数を比較すると、</a:t>
            </a:r>
            <a:r>
              <a:rPr kumimoji="1" lang="en" altLang="ja-JP" sz="1200" b="0" i="0" u="none" strike="noStrike" kern="1200" dirty="0">
                <a:solidFill>
                  <a:schemeClr val="tx1"/>
                </a:solidFill>
                <a:effectLst/>
                <a:latin typeface="+mn-lt"/>
                <a:ea typeface="+mn-ea"/>
                <a:cs typeface="+mn-cs"/>
              </a:rPr>
              <a:t>k= 5</a:t>
            </a:r>
            <a:r>
              <a:rPr kumimoji="1" lang="ja-JP" altLang="en-US" sz="1200" b="0" i="0" u="none" strike="noStrike" kern="1200">
                <a:solidFill>
                  <a:schemeClr val="tx1"/>
                </a:solidFill>
                <a:effectLst/>
                <a:latin typeface="+mn-lt"/>
                <a:ea typeface="+mn-ea"/>
                <a:cs typeface="+mn-cs"/>
              </a:rPr>
              <a:t>のときは</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行から</a:t>
            </a:r>
            <a:r>
              <a:rPr kumimoji="1" lang="en-US" altLang="ja-JP" sz="1200" b="0" i="0" u="none" strike="noStrike" kern="1200" dirty="0">
                <a:solidFill>
                  <a:schemeClr val="tx1"/>
                </a:solidFill>
                <a:effectLst/>
                <a:latin typeface="+mn-lt"/>
                <a:ea typeface="+mn-ea"/>
                <a:cs typeface="+mn-cs"/>
              </a:rPr>
              <a:t>17</a:t>
            </a:r>
            <a:r>
              <a:rPr kumimoji="1" lang="ja-JP" altLang="en-US" sz="1200" b="0" i="0" u="none" strike="noStrike" kern="1200">
                <a:solidFill>
                  <a:schemeClr val="tx1"/>
                </a:solidFill>
                <a:effectLst/>
                <a:latin typeface="+mn-lt"/>
                <a:ea typeface="+mn-ea"/>
                <a:cs typeface="+mn-cs"/>
              </a:rPr>
              <a:t>行と増えてしまいましたが、</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k=6</a:t>
            </a:r>
            <a:r>
              <a:rPr kumimoji="1" lang="ja-JP" altLang="en-US" sz="1200" b="0" i="0" u="none" strike="noStrike" kern="1200">
                <a:solidFill>
                  <a:schemeClr val="tx1"/>
                </a:solidFill>
                <a:effectLst/>
                <a:latin typeface="+mn-lt"/>
                <a:ea typeface="+mn-ea"/>
                <a:cs typeface="+mn-cs"/>
              </a:rPr>
              <a:t>のときは</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行と減少していることがわかります。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このことから、適切な深さを設定することができれば、保守性の向上が可能であると考えられます。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30</a:t>
            </a:fld>
            <a:endParaRPr kumimoji="1" lang="ja-JP" altLang="en-US"/>
          </a:p>
        </p:txBody>
      </p:sp>
    </p:spTree>
    <p:extLst>
      <p:ext uri="{BB962C8B-B14F-4D97-AF65-F5344CB8AC3E}">
        <p14:creationId xmlns:p14="http://schemas.microsoft.com/office/powerpoint/2010/main" val="214141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最後に、実験</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実験環境として使用言語は同じく</a:t>
            </a:r>
            <a:r>
              <a:rPr kumimoji="1" lang="en" altLang="ja-JP" sz="1200" b="0" i="0" u="none" strike="noStrike" kern="1200" dirty="0">
                <a:solidFill>
                  <a:schemeClr val="tx1"/>
                </a:solidFill>
                <a:effectLst/>
                <a:latin typeface="+mn-lt"/>
                <a:ea typeface="+mn-ea"/>
                <a:cs typeface="+mn-cs"/>
              </a:rPr>
              <a:t>Python</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入力のソースコードは</a:t>
            </a:r>
            <a:r>
              <a:rPr kumimoji="1" lang="en" altLang="ja-JP" sz="1200" b="0" i="0" u="none" strike="noStrike" kern="1200" dirty="0">
                <a:solidFill>
                  <a:schemeClr val="tx1"/>
                </a:solidFill>
                <a:effectLst/>
                <a:latin typeface="+mn-lt"/>
                <a:ea typeface="+mn-ea"/>
                <a:cs typeface="+mn-cs"/>
              </a:rPr>
              <a:t>Exchange Srot</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Bubble Sort</a:t>
            </a:r>
            <a:r>
              <a:rPr kumimoji="1" lang="ja-JP" altLang="en-US" sz="1200" b="0" i="0" u="none" strike="noStrike" kern="1200">
                <a:solidFill>
                  <a:schemeClr val="tx1"/>
                </a:solidFill>
                <a:effectLst/>
                <a:latin typeface="+mn-lt"/>
                <a:ea typeface="+mn-ea"/>
                <a:cs typeface="+mn-cs"/>
              </a:rPr>
              <a:t>を並べたものとなっています。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総行数は</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行です。こちらも緑色の部分がコードクローンとなっています。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本実験の目的は類似するコードクローンを含むソースコードへの自</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動関数生成機能の有効性検証です。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31</a:t>
            </a:fld>
            <a:endParaRPr kumimoji="1" lang="ja-JP" altLang="en-US"/>
          </a:p>
        </p:txBody>
      </p:sp>
    </p:spTree>
    <p:extLst>
      <p:ext uri="{BB962C8B-B14F-4D97-AF65-F5344CB8AC3E}">
        <p14:creationId xmlns:p14="http://schemas.microsoft.com/office/powerpoint/2010/main" val="2789094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a:t>
            </a:r>
            <a:r>
              <a:rPr kumimoji="1" lang="en"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文による条件分岐および値の更新部分が関数化されました。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18</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32</a:t>
            </a:fld>
            <a:endParaRPr kumimoji="1" lang="ja-JP" altLang="en-US"/>
          </a:p>
        </p:txBody>
      </p:sp>
    </p:spTree>
    <p:extLst>
      <p:ext uri="{BB962C8B-B14F-4D97-AF65-F5344CB8AC3E}">
        <p14:creationId xmlns:p14="http://schemas.microsoft.com/office/powerpoint/2010/main" val="590900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k=6</a:t>
            </a:r>
            <a:r>
              <a:rPr kumimoji="1" lang="ja-JP" altLang="en-US"/>
              <a:t>以上のとき関数化されませんでした。</a:t>
            </a:r>
            <a:endParaRPr kumimoji="1" lang="en-US" altLang="ja-JP" dirty="0"/>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33</a:t>
            </a:fld>
            <a:endParaRPr kumimoji="1" lang="ja-JP" altLang="en-US"/>
          </a:p>
        </p:txBody>
      </p:sp>
    </p:spTree>
    <p:extLst>
      <p:ext uri="{BB962C8B-B14F-4D97-AF65-F5344CB8AC3E}">
        <p14:creationId xmlns:p14="http://schemas.microsoft.com/office/powerpoint/2010/main" val="30587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のとき、機能のまとまりを関数に置き換えることに成功しました。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空行を除く行数を比較すると、総行数は</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行から</a:t>
            </a:r>
            <a:r>
              <a:rPr kumimoji="1" lang="en-US" altLang="ja-JP" sz="1200" b="0" i="0" u="none" strike="noStrike" kern="1200" dirty="0">
                <a:solidFill>
                  <a:schemeClr val="tx1"/>
                </a:solidFill>
                <a:effectLst/>
                <a:latin typeface="+mn-lt"/>
                <a:ea typeface="+mn-ea"/>
                <a:cs typeface="+mn-cs"/>
              </a:rPr>
              <a:t>18</a:t>
            </a:r>
            <a:r>
              <a:rPr kumimoji="1" lang="ja-JP" altLang="en-US" sz="1200" b="0" i="0" u="none" strike="noStrike" kern="1200">
                <a:solidFill>
                  <a:schemeClr val="tx1"/>
                </a:solidFill>
                <a:effectLst/>
                <a:latin typeface="+mn-lt"/>
                <a:ea typeface="+mn-ea"/>
                <a:cs typeface="+mn-cs"/>
              </a:rPr>
              <a:t>行と増えてしまいましたが、</a:t>
            </a:r>
            <a:endParaRPr lang="ja-JP" altLang="en-US" b="0">
              <a:effectLst/>
            </a:endParaRPr>
          </a:p>
          <a:p>
            <a:pPr rtl="0"/>
            <a:r>
              <a:rPr kumimoji="1" lang="ja-JP" altLang="en-US" sz="1200" b="0" i="0" u="none" strike="noStrike" kern="1200">
                <a:solidFill>
                  <a:schemeClr val="tx1"/>
                </a:solidFill>
                <a:effectLst/>
                <a:latin typeface="+mn-lt"/>
                <a:ea typeface="+mn-ea"/>
                <a:cs typeface="+mn-cs"/>
              </a:rPr>
              <a:t>実行部だけに着目すると</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行と減少していることがわかります。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このことから、より長いソースコードに対しては恩恵が得られる可能性があると思われます。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が</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以上のときは関数化されませんでした。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これは</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文に含まれる</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関数の引数の数が違うことが要因であると思われます。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これについて、引数の数に応じてデフォルト引数を加えることで解決できると考えました。</a:t>
            </a:r>
            <a:endParaRPr lang="ja-JP" altLang="en-US" b="0">
              <a:effectLst/>
            </a:endParaRPr>
          </a:p>
          <a:p>
            <a:br>
              <a:rPr lang="ja-JP" altLang="en-US"/>
            </a:b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34</a:t>
            </a:fld>
            <a:endParaRPr kumimoji="1" lang="ja-JP" altLang="en-US"/>
          </a:p>
        </p:txBody>
      </p:sp>
    </p:spTree>
    <p:extLst>
      <p:ext uri="{BB962C8B-B14F-4D97-AF65-F5344CB8AC3E}">
        <p14:creationId xmlns:p14="http://schemas.microsoft.com/office/powerpoint/2010/main" val="2696685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ソースコードを理解する上で、ネストは深いほど可読性が落ちると一般的に言われています。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そこで、</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文で頻繁に用いられる</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関数の引数の違いに対応することは、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ソースコードの簡略化や可読性の向上に大きく寄与できると思われます。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35</a:t>
            </a:fld>
            <a:endParaRPr kumimoji="1" lang="ja-JP" altLang="en-US"/>
          </a:p>
        </p:txBody>
      </p:sp>
    </p:spTree>
    <p:extLst>
      <p:ext uri="{BB962C8B-B14F-4D97-AF65-F5344CB8AC3E}">
        <p14:creationId xmlns:p14="http://schemas.microsoft.com/office/powerpoint/2010/main" val="1273774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本研究では、ソースコードの構文木表現による構造類似生を用いた自動関数生成方式を提案しました。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そこでは、ソースコードを構文木として表現することでその構造類似生からコードクローンを検出しました。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検出したコードクローンを関数に置き換えることで構造の簡略化を実現しました。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また、完全一致でない類似するコードクローンについても</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構造を変形させることで関数生成を適用することに成功しました。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コードクローンを集約することにより、</a:t>
            </a:r>
            <a:r>
              <a:rPr lang="ja-JP" altLang="en-US" sz="1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可読性や再利用性といった</a:t>
            </a:r>
            <a:r>
              <a:rPr kumimoji="1" lang="ja-JP" altLang="en-US" sz="1200" b="0" i="0" u="none" strike="noStrike" kern="1200">
                <a:solidFill>
                  <a:schemeClr val="tx1"/>
                </a:solidFill>
                <a:effectLst/>
                <a:latin typeface="+mn-lt"/>
                <a:ea typeface="+mn-ea"/>
                <a:cs typeface="+mn-cs"/>
              </a:rPr>
              <a:t>保守性の向上が可能となりました。</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36</a:t>
            </a:fld>
            <a:endParaRPr kumimoji="1" lang="ja-JP" altLang="en-US"/>
          </a:p>
        </p:txBody>
      </p:sp>
    </p:spTree>
    <p:extLst>
      <p:ext uri="{BB962C8B-B14F-4D97-AF65-F5344CB8AC3E}">
        <p14:creationId xmlns:p14="http://schemas.microsoft.com/office/powerpoint/2010/main" val="2263734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最後に今後の展望です。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まず、先程説明した関数の取る引数の数の違いに対応することです。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次に、抽出する部分木に深さや編集距離の閾値といったパラメータの自動調整を行う機能、</a:t>
            </a:r>
            <a:endParaRPr lang="ja-JP" altLang="en-US" b="0">
              <a:effectLst/>
            </a:endParaRPr>
          </a:p>
          <a:p>
            <a:pPr rtl="0"/>
            <a:r>
              <a:rPr kumimoji="1" lang="ja-JP" altLang="en-US" sz="1200" b="0" i="0" u="none" strike="noStrike" kern="1200">
                <a:solidFill>
                  <a:schemeClr val="tx1"/>
                </a:solidFill>
                <a:effectLst/>
                <a:latin typeface="+mn-lt"/>
                <a:ea typeface="+mn-ea"/>
                <a:cs typeface="+mn-cs"/>
              </a:rPr>
              <a:t>変数名や関数名といった識別子を適切に命名する機能の実装が考えられます。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また、本方式を適用する前と後のソースコードにおいて、等価性検証もあげられます。</a:t>
            </a:r>
            <a:endParaRPr lang="ja-JP" altLang="en-US" b="0">
              <a:effectLst/>
            </a:endParaRPr>
          </a:p>
          <a:p>
            <a:pPr rtl="0"/>
            <a:br>
              <a:rPr lang="ja-JP" altLang="en-US" b="0">
                <a:effectLst/>
              </a:rPr>
            </a:br>
            <a:r>
              <a:rPr kumimoji="1" lang="ja-JP" altLang="en-US" sz="1200" b="0" i="0" u="none" strike="noStrike" kern="1200">
                <a:solidFill>
                  <a:schemeClr val="tx1"/>
                </a:solidFill>
                <a:effectLst/>
                <a:latin typeface="+mn-lt"/>
                <a:ea typeface="+mn-ea"/>
                <a:cs typeface="+mn-cs"/>
              </a:rPr>
              <a:t>以上で発表を終わります。ご成長ありがとうございました。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今後の展望としてはスライドにある通りです。</a:t>
            </a:r>
            <a:br>
              <a:rPr lang="ja-JP" altLang="en-US" b="0">
                <a:effectLst/>
              </a:rPr>
            </a:br>
            <a:r>
              <a:rPr kumimoji="1" lang="ja-JP" altLang="en-US" sz="1200" b="0" i="0" u="none" strike="noStrike" kern="1200">
                <a:solidFill>
                  <a:schemeClr val="tx1"/>
                </a:solidFill>
                <a:effectLst/>
                <a:latin typeface="+mn-lt"/>
                <a:ea typeface="+mn-ea"/>
                <a:cs typeface="+mn-cs"/>
              </a:rPr>
              <a:t>以上で発表を終わります。ご成長ありがとうございました。</a:t>
            </a:r>
            <a:endParaRPr lang="ja-JP" altLang="en-US" b="0">
              <a:effectLst/>
            </a:endParaRPr>
          </a:p>
          <a:p>
            <a:pPr rtl="0"/>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37</a:t>
            </a:fld>
            <a:endParaRPr kumimoji="1" lang="ja-JP" altLang="en-US"/>
          </a:p>
        </p:txBody>
      </p:sp>
    </p:spTree>
    <p:extLst>
      <p:ext uri="{BB962C8B-B14F-4D97-AF65-F5344CB8AC3E}">
        <p14:creationId xmlns:p14="http://schemas.microsoft.com/office/powerpoint/2010/main" val="1571139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コードクローンのデメリットとして、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ソースコード内で欠陥が発見されたときに、そのコード片に対応する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すべてのコードクローンに対して検査や修正を行う必要があります。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そのため、効率的にコードクローンを検出し、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解消することが課題となっています。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a:t>
            </a:fld>
            <a:endParaRPr kumimoji="1" lang="ja-JP" altLang="en-US"/>
          </a:p>
        </p:txBody>
      </p:sp>
    </p:spTree>
    <p:extLst>
      <p:ext uri="{BB962C8B-B14F-4D97-AF65-F5344CB8AC3E}">
        <p14:creationId xmlns:p14="http://schemas.microsoft.com/office/powerpoint/2010/main" val="124171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そこで、既存のコードクローン検出手法について簡単に説明いたします。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主な検出手法として、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コード片から抽出したキーワードを用いて検索するキーワード検索と、</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ソースコードを一度、トークン列やグラフに変換し機械的に検出する、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ツールを用いた手法の</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つが挙げられます。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a:t>
            </a:fld>
            <a:endParaRPr kumimoji="1" lang="ja-JP" altLang="en-US"/>
          </a:p>
        </p:txBody>
      </p:sp>
    </p:spTree>
    <p:extLst>
      <p:ext uri="{BB962C8B-B14F-4D97-AF65-F5344CB8AC3E}">
        <p14:creationId xmlns:p14="http://schemas.microsoft.com/office/powerpoint/2010/main" val="121877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つ目は、メソッドの引き上げによるリファクタリングです。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この手法では複数のオブジェクト内に共通するメソッドを</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その親クラスへ引き上げることでコードクローンを削除するものです。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こちらの手法では、既にメソッドとして定義されたものに対してしか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適用することができません。</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6</a:t>
            </a:fld>
            <a:endParaRPr kumimoji="1" lang="ja-JP" altLang="en-US"/>
          </a:p>
        </p:txBody>
      </p:sp>
    </p:spTree>
    <p:extLst>
      <p:ext uri="{BB962C8B-B14F-4D97-AF65-F5344CB8AC3E}">
        <p14:creationId xmlns:p14="http://schemas.microsoft.com/office/powerpoint/2010/main" val="316439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そこで、本研究ではソースコードの構造からコードクローンを検出し、</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構造の異なるコードクローンに対応した関数生成による</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リファクタリング手法を提案します。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本方式では下の図のように、入力したソースコードを</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一度構文木に変換し、類似または一致した構造を検出します。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その後、それらを関数として集約したソースコードを</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出力することにより、保守性の向上を目的としています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7</a:t>
            </a:fld>
            <a:endParaRPr kumimoji="1" lang="ja-JP" altLang="en-US"/>
          </a:p>
        </p:txBody>
      </p:sp>
    </p:spTree>
    <p:extLst>
      <p:ext uri="{BB962C8B-B14F-4D97-AF65-F5344CB8AC3E}">
        <p14:creationId xmlns:p14="http://schemas.microsoft.com/office/powerpoint/2010/main" val="414988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こちらが、システムの全体像になります。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8</a:t>
            </a:fld>
            <a:endParaRPr kumimoji="1" lang="ja-JP" altLang="en-US"/>
          </a:p>
        </p:txBody>
      </p:sp>
    </p:spTree>
    <p:extLst>
      <p:ext uri="{BB962C8B-B14F-4D97-AF65-F5344CB8AC3E}">
        <p14:creationId xmlns:p14="http://schemas.microsoft.com/office/powerpoint/2010/main" val="1175034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構文解析では、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はじめに字句解析によってソースコードをトークン列へ分割したのち、</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その関係性を木構造で表現した構文木として出力します。</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9</a:t>
            </a:fld>
            <a:endParaRPr kumimoji="1" lang="ja-JP" altLang="en-US"/>
          </a:p>
        </p:txBody>
      </p:sp>
    </p:spTree>
    <p:extLst>
      <p:ext uri="{BB962C8B-B14F-4D97-AF65-F5344CB8AC3E}">
        <p14:creationId xmlns:p14="http://schemas.microsoft.com/office/powerpoint/2010/main" val="1186264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none"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F8EF7C6D-7F17-D246-9BCB-D5AB676BDD4F}" type="datetime1">
              <a:rPr lang="ja-JP" altLang="en-US" smtClean="0"/>
              <a:t>2022/2/28</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147806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8A27A2BF-9F7D-EF46-8B68-812518953D6E}" type="datetime1">
              <a:rPr lang="ja-JP" altLang="en-US" smtClean="0"/>
              <a:t>2022/2/28</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8" name="Slide Number Placeholder 5">
            <a:extLst>
              <a:ext uri="{FF2B5EF4-FFF2-40B4-BE49-F238E27FC236}">
                <a16:creationId xmlns:a16="http://schemas.microsoft.com/office/drawing/2014/main" id="{9D417BD7-7718-FE49-B17A-6EF02B950438}"/>
              </a:ext>
            </a:extLst>
          </p:cNvPr>
          <p:cNvSpPr>
            <a:spLocks noGrp="1"/>
          </p:cNvSpPr>
          <p:nvPr>
            <p:ph type="sldNum" sz="quarter" idx="4"/>
          </p:nvPr>
        </p:nvSpPr>
        <p:spPr>
          <a:xfrm>
            <a:off x="10858500" y="6211669"/>
            <a:ext cx="1333500" cy="365125"/>
          </a:xfrm>
          <a:prstGeom prst="rect">
            <a:avLst/>
          </a:prstGeom>
        </p:spPr>
        <p:txBody>
          <a:bodyPr anchor="ctr"/>
          <a:lstStyle>
            <a:lvl1pPr algn="ctr">
              <a:defRPr sz="1800" b="1">
                <a:solidFill>
                  <a:srgbClr val="D0D0D0"/>
                </a:solidFill>
                <a:latin typeface="Ricty" panose="020B0509020203020207" pitchFamily="49" charset="-128"/>
                <a:ea typeface="Ricty" panose="020B0509020203020207" pitchFamily="49" charset="-128"/>
                <a:cs typeface="Ricty" panose="020B0509020203020207" pitchFamily="49" charset="-128"/>
              </a:defRPr>
            </a:lvl1pPr>
          </a:lstStyle>
          <a:p>
            <a:r>
              <a:rPr lang="en-US" dirty="0"/>
              <a:t>p.</a:t>
            </a:r>
            <a:fld id="{F8E28480-1C08-4458-AD97-0283E6FFD09D}" type="slidenum">
              <a:rPr lang="en-US" smtClean="0"/>
              <a:pPr/>
              <a:t>‹#›</a:t>
            </a:fld>
            <a:endParaRPr lang="en-US" dirty="0"/>
          </a:p>
        </p:txBody>
      </p:sp>
      <p:sp>
        <p:nvSpPr>
          <p:cNvPr id="9" name="Slide Number Placeholder 5">
            <a:extLst>
              <a:ext uri="{FF2B5EF4-FFF2-40B4-BE49-F238E27FC236}">
                <a16:creationId xmlns:a16="http://schemas.microsoft.com/office/drawing/2014/main" id="{B16E1A9A-E32B-C342-8CCC-AA48A1786435}"/>
              </a:ext>
            </a:extLst>
          </p:cNvPr>
          <p:cNvSpPr txBox="1">
            <a:spLocks/>
          </p:cNvSpPr>
          <p:nvPr userDrawn="1"/>
        </p:nvSpPr>
        <p:spPr>
          <a:xfrm>
            <a:off x="11320132" y="0"/>
            <a:ext cx="871868" cy="365125"/>
          </a:xfrm>
          <a:prstGeom prst="rect">
            <a:avLst/>
          </a:prstGeom>
        </p:spPr>
        <p:txBody>
          <a:bodyPr anchor="ctr"/>
          <a:lstStyle>
            <a:defPPr>
              <a:defRPr lang="en-US"/>
            </a:defPPr>
            <a:lvl1pPr marL="0" algn="ctr" defTabSz="457200" rtl="0" eaLnBrk="1" latinLnBrk="0" hangingPunct="1">
              <a:defRPr sz="2400" b="1" kern="1200">
                <a:solidFill>
                  <a:schemeClr val="bg1"/>
                </a:solidFill>
                <a:latin typeface="Ricty" panose="020B0509020203020207" pitchFamily="49" charset="-128"/>
                <a:ea typeface="Ricty" panose="020B0509020203020207" pitchFamily="49" charset="-128"/>
                <a:cs typeface="Ricty" panose="020B0509020203020207" pitchFamily="49" charset="-12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テキスト ボックス 13">
            <a:extLst>
              <a:ext uri="{FF2B5EF4-FFF2-40B4-BE49-F238E27FC236}">
                <a16:creationId xmlns:a16="http://schemas.microsoft.com/office/drawing/2014/main" id="{AB7BDD75-9FD6-6145-B81D-7C8CFE9053D2}"/>
              </a:ext>
            </a:extLst>
          </p:cNvPr>
          <p:cNvSpPr txBox="1"/>
          <p:nvPr userDrawn="1"/>
        </p:nvSpPr>
        <p:spPr>
          <a:xfrm>
            <a:off x="-8964" y="6211669"/>
            <a:ext cx="6104964" cy="369332"/>
          </a:xfrm>
          <a:prstGeom prst="rect">
            <a:avLst/>
          </a:prstGeom>
          <a:noFill/>
        </p:spPr>
        <p:txBody>
          <a:bodyPr wrap="square">
            <a:spAutoFit/>
          </a:bodyPr>
          <a:lstStyle/>
          <a:p>
            <a:r>
              <a:rPr lang="en" altLang="ja-JP" sz="1800"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DEIM2022 J24-4(day2 p42)</a:t>
            </a:r>
            <a:endParaRPr lang="en-US" altLang="ja-JP" sz="1800" b="1" dirty="0">
              <a:solidFill>
                <a:srgbClr val="D0D0D0"/>
              </a:solidFill>
            </a:endParaRPr>
          </a:p>
        </p:txBody>
      </p:sp>
      <p:sp>
        <p:nvSpPr>
          <p:cNvPr id="10" name="テキスト ボックス 9">
            <a:extLst>
              <a:ext uri="{FF2B5EF4-FFF2-40B4-BE49-F238E27FC236}">
                <a16:creationId xmlns:a16="http://schemas.microsoft.com/office/drawing/2014/main" id="{83D8F36B-5F37-C54E-B897-86B10FE899B4}"/>
              </a:ext>
            </a:extLst>
          </p:cNvPr>
          <p:cNvSpPr txBox="1"/>
          <p:nvPr userDrawn="1"/>
        </p:nvSpPr>
        <p:spPr>
          <a:xfrm>
            <a:off x="-8964" y="6528137"/>
            <a:ext cx="6104964" cy="307777"/>
          </a:xfrm>
          <a:prstGeom prst="rect">
            <a:avLst/>
          </a:prstGeom>
          <a:noFill/>
        </p:spPr>
        <p:txBody>
          <a:bodyPr wrap="square">
            <a:spAutoFit/>
          </a:bodyPr>
          <a:lstStyle/>
          <a:p>
            <a:r>
              <a:rPr lang="en" altLang="ja-JP" sz="1400" b="0" i="0" kern="1200" dirty="0">
                <a:solidFill>
                  <a:srgbClr val="AFAF87"/>
                </a:solidFill>
                <a:effectLst/>
                <a:latin typeface="Ricty" panose="020B0509020203020207" pitchFamily="49" charset="-128"/>
                <a:ea typeface="Ricty" panose="020B0509020203020207" pitchFamily="49" charset="-128"/>
                <a:cs typeface="Ricty" panose="020B0509020203020207" pitchFamily="49" charset="-128"/>
              </a:rPr>
              <a:t>Department of Data Science, Musashino University.</a:t>
            </a:r>
            <a:endParaRPr lang="en-US" altLang="ja-JP" sz="1400" b="0" i="0" dirty="0">
              <a:solidFill>
                <a:srgbClr val="AFAF87"/>
              </a:solidFill>
            </a:endParaRPr>
          </a:p>
        </p:txBody>
      </p:sp>
    </p:spTree>
    <p:extLst>
      <p:ext uri="{BB962C8B-B14F-4D97-AF65-F5344CB8AC3E}">
        <p14:creationId xmlns:p14="http://schemas.microsoft.com/office/powerpoint/2010/main" val="2225911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lIns="109728" tIns="109728" rIns="109728" bIns="91440" anchor="ctr"/>
          <a:lstStyle>
            <a:lvl1pPr algn="ctr">
              <a:defRPr sz="900" cap="all" spc="100" baseline="0">
                <a:solidFill>
                  <a:schemeClr val="tx2">
                    <a:lumMod val="75000"/>
                    <a:lumOff val="25000"/>
                  </a:schemeClr>
                </a:solidFill>
                <a:latin typeface="Ricty" panose="020B0509020203020207" pitchFamily="49" charset="-128"/>
                <a:ea typeface="Ricty" panose="020B0509020203020207" pitchFamily="49" charset="-128"/>
                <a:cs typeface="Ricty" panose="020B0509020203020207" pitchFamily="49" charset="-128"/>
              </a:defRPr>
            </a:lvl1pPr>
          </a:lstStyle>
          <a:p>
            <a:fld id="{DE2F46CD-60E2-E04D-B16A-BE2AC26F5C76}" type="datetime1">
              <a:rPr lang="ja-JP" altLang="en-US" smtClean="0"/>
              <a:t>2022/2/28</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lIns="109728" tIns="109728" rIns="109728" bIns="91440" anchor="ctr"/>
          <a:lstStyle>
            <a:lvl1pPr algn="ctr">
              <a:defRPr sz="900" cap="none" spc="120" baseline="0">
                <a:solidFill>
                  <a:schemeClr val="tx2">
                    <a:lumMod val="75000"/>
                    <a:lumOff val="25000"/>
                  </a:schemeClr>
                </a:solidFill>
                <a:latin typeface="Ricty" panose="020B0509020203020207" pitchFamily="49" charset="-128"/>
                <a:ea typeface="Ricty" panose="020B0509020203020207" pitchFamily="49" charset="-128"/>
                <a:cs typeface="Ricty" panose="020B0509020203020207" pitchFamily="49" charset="-128"/>
              </a:defRPr>
            </a:lvl1pPr>
          </a:lstStyle>
          <a:p>
            <a:r>
              <a:rPr lang="en-US" dirty="0"/>
              <a:t>Sample Footer Text</a:t>
            </a:r>
          </a:p>
        </p:txBody>
      </p:sp>
      <p:sp>
        <p:nvSpPr>
          <p:cNvPr id="7" name="正方形/長方形 6">
            <a:extLst>
              <a:ext uri="{FF2B5EF4-FFF2-40B4-BE49-F238E27FC236}">
                <a16:creationId xmlns:a16="http://schemas.microsoft.com/office/drawing/2014/main" id="{9DC949A6-2DF3-D449-B9F4-AAEABF5F1F55}"/>
              </a:ext>
            </a:extLst>
          </p:cNvPr>
          <p:cNvSpPr/>
          <p:nvPr userDrawn="1"/>
        </p:nvSpPr>
        <p:spPr>
          <a:xfrm>
            <a:off x="0" y="6197412"/>
            <a:ext cx="12191993" cy="36512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89B6CD7B-9E7B-E54F-B756-238D1A2D8A7D}"/>
              </a:ext>
            </a:extLst>
          </p:cNvPr>
          <p:cNvSpPr/>
          <p:nvPr userDrawn="1"/>
        </p:nvSpPr>
        <p:spPr>
          <a:xfrm>
            <a:off x="-1" y="0"/>
            <a:ext cx="12191993" cy="720630"/>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1" name="円/楕円 10">
            <a:extLst>
              <a:ext uri="{FF2B5EF4-FFF2-40B4-BE49-F238E27FC236}">
                <a16:creationId xmlns:a16="http://schemas.microsoft.com/office/drawing/2014/main" id="{448065E6-DEF2-BB41-B91B-4B442997FD8B}"/>
              </a:ext>
            </a:extLst>
          </p:cNvPr>
          <p:cNvSpPr/>
          <p:nvPr userDrawn="1"/>
        </p:nvSpPr>
        <p:spPr>
          <a:xfrm>
            <a:off x="202142" y="209872"/>
            <a:ext cx="294243" cy="300886"/>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5" name="円/楕円 14">
            <a:extLst>
              <a:ext uri="{FF2B5EF4-FFF2-40B4-BE49-F238E27FC236}">
                <a16:creationId xmlns:a16="http://schemas.microsoft.com/office/drawing/2014/main" id="{FE00D8EA-67FA-8849-8884-682A67564B1B}"/>
              </a:ext>
            </a:extLst>
          </p:cNvPr>
          <p:cNvSpPr/>
          <p:nvPr userDrawn="1"/>
        </p:nvSpPr>
        <p:spPr>
          <a:xfrm>
            <a:off x="698528" y="209872"/>
            <a:ext cx="294243" cy="300886"/>
          </a:xfrm>
          <a:prstGeom prst="ellipse">
            <a:avLst/>
          </a:prstGeom>
          <a:solidFill>
            <a:srgbClr val="FFB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6" name="円/楕円 15">
            <a:extLst>
              <a:ext uri="{FF2B5EF4-FFF2-40B4-BE49-F238E27FC236}">
                <a16:creationId xmlns:a16="http://schemas.microsoft.com/office/drawing/2014/main" id="{542BD041-0159-7F44-BC4F-5EE590A0337C}"/>
              </a:ext>
            </a:extLst>
          </p:cNvPr>
          <p:cNvSpPr/>
          <p:nvPr userDrawn="1"/>
        </p:nvSpPr>
        <p:spPr>
          <a:xfrm>
            <a:off x="1194914" y="209872"/>
            <a:ext cx="294243" cy="300886"/>
          </a:xfrm>
          <a:prstGeom prst="ellipse">
            <a:avLst/>
          </a:prstGeom>
          <a:solidFill>
            <a:srgbClr val="26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7" name="角丸四角形 16">
            <a:extLst>
              <a:ext uri="{FF2B5EF4-FFF2-40B4-BE49-F238E27FC236}">
                <a16:creationId xmlns:a16="http://schemas.microsoft.com/office/drawing/2014/main" id="{31E90622-29D1-D346-8B91-A41B5244BF22}"/>
              </a:ext>
            </a:extLst>
          </p:cNvPr>
          <p:cNvSpPr/>
          <p:nvPr userDrawn="1"/>
        </p:nvSpPr>
        <p:spPr>
          <a:xfrm>
            <a:off x="1692445" y="0"/>
            <a:ext cx="10499547" cy="720630"/>
          </a:xfrm>
          <a:prstGeom prst="roundRect">
            <a:avLst>
              <a:gd name="adj" fmla="val 13297"/>
            </a:avLst>
          </a:prstGeom>
          <a:solidFill>
            <a:srgbClr val="36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21" name="直線コネクタ 20">
            <a:extLst>
              <a:ext uri="{FF2B5EF4-FFF2-40B4-BE49-F238E27FC236}">
                <a16:creationId xmlns:a16="http://schemas.microsoft.com/office/drawing/2014/main" id="{4392FEED-9ECD-8640-8897-8B7E38FB0D27}"/>
              </a:ext>
            </a:extLst>
          </p:cNvPr>
          <p:cNvCxnSpPr>
            <a:cxnSpLocks/>
          </p:cNvCxnSpPr>
          <p:nvPr/>
        </p:nvCxnSpPr>
        <p:spPr>
          <a:xfrm>
            <a:off x="2008095" y="717176"/>
            <a:ext cx="0" cy="5455024"/>
          </a:xfrm>
          <a:prstGeom prst="line">
            <a:avLst/>
          </a:prstGeom>
          <a:ln w="28575">
            <a:solidFill>
              <a:srgbClr val="807F8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56667"/>
      </p:ext>
    </p:extLst>
  </p:cSld>
  <p:clrMap bg1="lt1" tx1="dk1" bg2="lt2" tx2="dk2" accent1="accent1" accent2="accent2" accent3="accent3" accent4="accent4" accent5="accent5" accent6="accent6" hlink="hlink" folHlink="folHlink"/>
  <p:sldLayoutIdLst>
    <p:sldLayoutId id="2147483745" r:id="rId1"/>
    <p:sldLayoutId id="2147483746" r:id="rId2"/>
  </p:sldLayoutIdLst>
  <p:hf hdr="0" ftr="0" dt="0"/>
  <p:txStyles>
    <p:titleStyle>
      <a:lvl1pPr algn="l" defTabSz="914400" rtl="0" eaLnBrk="1" latinLnBrk="0" hangingPunct="1">
        <a:lnSpc>
          <a:spcPct val="105000"/>
        </a:lnSpc>
        <a:spcBef>
          <a:spcPct val="0"/>
        </a:spcBef>
        <a:buNone/>
        <a:defRPr sz="3600" b="1" kern="1200" spc="130">
          <a:solidFill>
            <a:schemeClr val="tx2"/>
          </a:solidFill>
          <a:latin typeface="Ricty" panose="020B0509020203020207" pitchFamily="49" charset="-128"/>
          <a:ea typeface="Ricty" panose="020B0509020203020207" pitchFamily="49" charset="-128"/>
          <a:cs typeface="Ricty" panose="020B0509020203020207" pitchFamily="49" charset="-128"/>
        </a:defRPr>
      </a:lvl1pPr>
    </p:titleStyle>
    <p:body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DABF1E3D-230F-894E-B05A-145B47DA28F5}"/>
              </a:ext>
            </a:extLst>
          </p:cNvPr>
          <p:cNvSpPr/>
          <p:nvPr/>
        </p:nvSpPr>
        <p:spPr>
          <a:xfrm>
            <a:off x="0" y="1389293"/>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C4C3EEF-DA95-8441-B5FA-7B9923141862}"/>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タイトル</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43CAEDF4-8E6A-004A-A2BE-FA9E9FFA9267}"/>
              </a:ext>
            </a:extLst>
          </p:cNvPr>
          <p:cNvSpPr txBox="1">
            <a:spLocks/>
          </p:cNvSpPr>
          <p:nvPr/>
        </p:nvSpPr>
        <p:spPr>
          <a:xfrm>
            <a:off x="1990166" y="1446835"/>
            <a:ext cx="10201834" cy="2161459"/>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a:lnSpc>
                <a:spcPct val="150000"/>
              </a:lnSpc>
            </a:pPr>
            <a: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ソースコードの構文木表現による</a:t>
            </a:r>
            <a:b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br>
            <a: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構造類似性を用いた自動関数生成方式</a:t>
            </a:r>
            <a:endParaRPr kumimoji="1"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0" name="字幕 2">
            <a:extLst>
              <a:ext uri="{FF2B5EF4-FFF2-40B4-BE49-F238E27FC236}">
                <a16:creationId xmlns:a16="http://schemas.microsoft.com/office/drawing/2014/main" id="{16221CB5-7F41-224F-8C1B-A7FDB668E9CF}"/>
              </a:ext>
            </a:extLst>
          </p:cNvPr>
          <p:cNvSpPr txBox="1">
            <a:spLocks/>
          </p:cNvSpPr>
          <p:nvPr/>
        </p:nvSpPr>
        <p:spPr>
          <a:xfrm>
            <a:off x="1990164" y="3608294"/>
            <a:ext cx="10201834" cy="1513308"/>
          </a:xfrm>
          <a:prstGeom prst="rect">
            <a:avLst/>
          </a:prstGeom>
        </p:spPr>
        <p:txBody>
          <a:bodyPr lIns="109728" tIns="109728" rIns="109728" bIns="91440" anchor="ctr">
            <a:noAutofit/>
          </a:bodyPr>
          <a:lst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00000"/>
              </a:lnSpc>
              <a:buNone/>
            </a:pPr>
            <a:r>
              <a:rPr lang="ja-JP" altLang="en-US"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北 椋太</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岡田</a:t>
            </a:r>
            <a:r>
              <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龍太郎　峰松</a:t>
            </a:r>
            <a:r>
              <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彩子　中西 崇文</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0" indent="0" algn="ctr">
              <a:lnSpc>
                <a:spcPct val="100000"/>
              </a:lnSpc>
              <a:buNone/>
            </a:pPr>
            <a:r>
              <a:rPr lang="ja-JP" altLang="en-US" sz="200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武蔵野大学データサイエンス学部</a:t>
            </a:r>
            <a:r>
              <a:rPr lang="en-US" altLang="ja-JP" sz="2000" dirty="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  </a:t>
            </a:r>
            <a:r>
              <a:rPr lang="en" altLang="ja-JP" sz="2000" dirty="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TransMedia Tech Lab</a:t>
            </a:r>
          </a:p>
        </p:txBody>
      </p:sp>
      <p:sp>
        <p:nvSpPr>
          <p:cNvPr id="2" name="テキスト ボックス 1">
            <a:extLst>
              <a:ext uri="{FF2B5EF4-FFF2-40B4-BE49-F238E27FC236}">
                <a16:creationId xmlns:a16="http://schemas.microsoft.com/office/drawing/2014/main" id="{4C32090B-B503-4E48-B53B-86D354124DA9}"/>
              </a:ext>
            </a:extLst>
          </p:cNvPr>
          <p:cNvSpPr txBox="1"/>
          <p:nvPr/>
        </p:nvSpPr>
        <p:spPr>
          <a:xfrm>
            <a:off x="2008091" y="50955"/>
            <a:ext cx="10183909" cy="584775"/>
          </a:xfrm>
          <a:prstGeom prst="rect">
            <a:avLst/>
          </a:prstGeom>
          <a:noFill/>
        </p:spPr>
        <p:txBody>
          <a:bodyPr wrap="square" rtlCol="0" anchor="ctr">
            <a:spAutoFit/>
          </a:bodyPr>
          <a:lstStyle/>
          <a:p>
            <a:pPr lvl="1"/>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DEIM2022</a:t>
            </a:r>
            <a:r>
              <a:rPr kumimoji="1" lang="en-US" altLang="ja-JP" sz="105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400">
                <a:solidFill>
                  <a:schemeClr val="bg1"/>
                </a:solidFill>
                <a:latin typeface="Ricty" panose="020B0509020203020207" pitchFamily="49" charset="-128"/>
                <a:ea typeface="Ricty" panose="020B0509020203020207" pitchFamily="49" charset="-128"/>
                <a:cs typeface="Ricty" panose="020B0509020203020207" pitchFamily="49" charset="-128"/>
              </a:rPr>
              <a:t>第</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14</a:t>
            </a:r>
            <a:r>
              <a:rPr kumimoji="1" lang="ja-JP" altLang="en-US" sz="1400">
                <a:solidFill>
                  <a:schemeClr val="bg1"/>
                </a:solidFill>
                <a:latin typeface="Ricty" panose="020B0509020203020207" pitchFamily="49" charset="-128"/>
                <a:ea typeface="Ricty" panose="020B0509020203020207" pitchFamily="49" charset="-128"/>
                <a:cs typeface="Ricty" panose="020B0509020203020207" pitchFamily="49" charset="-128"/>
              </a:rPr>
              <a:t>回データ工学と情報マネジメントに関するフォーラム</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2000" dirty="0">
                <a:solidFill>
                  <a:schemeClr val="bg1"/>
                </a:solidFill>
                <a:latin typeface="Ricty" panose="020B0509020203020207" pitchFamily="49" charset="-128"/>
                <a:ea typeface="Ricty" panose="020B0509020203020207" pitchFamily="49" charset="-128"/>
                <a:cs typeface="Ricty" panose="020B0509020203020207" pitchFamily="49" charset="-128"/>
              </a:rPr>
              <a:t>2022/02/28</a:t>
            </a:r>
          </a:p>
        </p:txBody>
      </p:sp>
      <p:sp>
        <p:nvSpPr>
          <p:cNvPr id="9" name="テキスト ボックス 34">
            <a:extLst>
              <a:ext uri="{FF2B5EF4-FFF2-40B4-BE49-F238E27FC236}">
                <a16:creationId xmlns:a16="http://schemas.microsoft.com/office/drawing/2014/main" id="{FB32695E-A815-2C4C-98AE-72973B5B05BA}"/>
              </a:ext>
            </a:extLst>
          </p:cNvPr>
          <p:cNvSpPr txBox="1"/>
          <p:nvPr/>
        </p:nvSpPr>
        <p:spPr>
          <a:xfrm>
            <a:off x="8963" y="893326"/>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p>
        </p:txBody>
      </p:sp>
      <p:sp>
        <p:nvSpPr>
          <p:cNvPr id="3" name="スライド番号プレースホルダー 2">
            <a:extLst>
              <a:ext uri="{FF2B5EF4-FFF2-40B4-BE49-F238E27FC236}">
                <a16:creationId xmlns:a16="http://schemas.microsoft.com/office/drawing/2014/main" id="{11166343-00EC-DB4A-A36D-697D6D43C360}"/>
              </a:ext>
            </a:extLst>
          </p:cNvPr>
          <p:cNvSpPr>
            <a:spLocks noGrp="1"/>
          </p:cNvSpPr>
          <p:nvPr>
            <p:ph type="sldNum" sz="quarter" idx="4"/>
          </p:nvPr>
        </p:nvSpPr>
        <p:spPr/>
        <p:txBody>
          <a:bodyPr/>
          <a:lstStyle/>
          <a:p>
            <a:r>
              <a:rPr lang="en-US" dirty="0"/>
              <a:t>p.</a:t>
            </a:r>
            <a:fld id="{F8E28480-1C08-4458-AD97-0283E6FFD09D}" type="slidenum">
              <a:rPr lang="en-US" smtClean="0"/>
              <a:pPr/>
              <a:t>1</a:t>
            </a:fld>
            <a:endParaRPr lang="en-US" dirty="0"/>
          </a:p>
        </p:txBody>
      </p:sp>
    </p:spTree>
    <p:extLst>
      <p:ext uri="{BB962C8B-B14F-4D97-AF65-F5344CB8AC3E}">
        <p14:creationId xmlns:p14="http://schemas.microsoft.com/office/powerpoint/2010/main" val="265609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10</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87BB02CC-1CEA-3D4A-BECA-94A1B1A780A4}"/>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2">
              <a:lnSpc>
                <a:spcPct val="150000"/>
              </a:lnSpc>
            </a:pP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0" name="タイトル 1">
            <a:extLst>
              <a:ext uri="{FF2B5EF4-FFF2-40B4-BE49-F238E27FC236}">
                <a16:creationId xmlns:a16="http://schemas.microsoft.com/office/drawing/2014/main" id="{2BF9E2AB-0F33-1C42-8EA0-BF3E663B8F49}"/>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ノードの保有する情報</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編集距離を用いた部分木間の類似度計量機能</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抽象文法名</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(Name, Constant, Call ...)</a:t>
            </a:r>
            <a:endPar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親・子ノード</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行番号</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列番号</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テキスト</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(hoge, for, + ...)</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ノード属性</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内部</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葉</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構文木の深さ</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17102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1">
            <a:extLst>
              <a:ext uri="{FF2B5EF4-FFF2-40B4-BE49-F238E27FC236}">
                <a16:creationId xmlns:a16="http://schemas.microsoft.com/office/drawing/2014/main" id="{199D42B2-347E-7C4F-AD21-B9A0A28F5096}"/>
              </a:ext>
            </a:extLst>
          </p:cNvPr>
          <p:cNvSpPr txBox="1">
            <a:spLocks/>
          </p:cNvSpPr>
          <p:nvPr/>
        </p:nvSpPr>
        <p:spPr>
          <a:xfrm>
            <a:off x="1990163" y="2131201"/>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抽出条件</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Clr>
                <a:srgbClr val="D0D0D0"/>
              </a:buClr>
              <a:buFontTx/>
              <a:buChar char="-"/>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最大深さ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が任意に定める</a:t>
            </a:r>
            <a:r>
              <a:rPr kumimoji="0" lang="en-US" altLang="ja-JP" sz="2000" b="1"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k</a:t>
            </a:r>
            <a:r>
              <a:rPr kumimoji="0" lang="en-US" altLang="ja-JP" sz="20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以上の部分木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根ノードが</a:t>
            </a:r>
            <a:r>
              <a:rPr kumimoji="0" lang="ja-JP" altLang="en-US" sz="2000" b="1"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文</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となる部分木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文</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トークンを組み合わせることで手続き，命令，宣言などを行う構成単位</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Assign, For, If, While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抽出する</a:t>
            </a:r>
            <a:r>
              <a:rPr lang="ja-JP" altLang="en-US" sz="22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部分木の深さ</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をパラメータとして任意の値で設定することで，</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2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検出するスコープを変更</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することができる</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kumimoji="0" lang="en-US" altLang="ja-JP" sz="2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kumimoji="0" lang="en-US" altLang="ja-JP" sz="2000"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734C04C5-2154-934F-A834-FB41BC89C4EA}"/>
              </a:ext>
            </a:extLst>
          </p:cNvPr>
          <p:cNvSpPr>
            <a:spLocks noGrp="1"/>
          </p:cNvSpPr>
          <p:nvPr>
            <p:ph type="sldNum" sz="quarter" idx="4"/>
          </p:nvPr>
        </p:nvSpPr>
        <p:spPr/>
        <p:txBody>
          <a:bodyPr/>
          <a:lstStyle/>
          <a:p>
            <a:r>
              <a:rPr lang="en-US" dirty="0"/>
              <a:t>p.</a:t>
            </a:r>
            <a:fld id="{F8E28480-1C08-4458-AD97-0283E6FFD09D}" type="slidenum">
              <a:rPr lang="en-US" smtClean="0"/>
              <a:pPr/>
              <a:t>11</a:t>
            </a:fld>
            <a:endParaRPr lang="en-US" dirty="0"/>
          </a:p>
        </p:txBody>
      </p:sp>
      <p:sp>
        <p:nvSpPr>
          <p:cNvPr id="10" name="テキスト ボックス 9">
            <a:extLst>
              <a:ext uri="{FF2B5EF4-FFF2-40B4-BE49-F238E27FC236}">
                <a16:creationId xmlns:a16="http://schemas.microsoft.com/office/drawing/2014/main" id="{9513C175-F99A-1D4E-A8A2-1130AB4202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6" name="タイトル 1">
            <a:extLst>
              <a:ext uri="{FF2B5EF4-FFF2-40B4-BE49-F238E27FC236}">
                <a16:creationId xmlns:a16="http://schemas.microsoft.com/office/drawing/2014/main" id="{118A62F4-4660-FC40-9838-895CA767FDFE}"/>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小さなコード片を関数に置き換えても保守性の向上に繋がらない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処理の一部分</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行の途中</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だけを関数に置き換えることはできない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 name="テキスト ボックス 2">
            <a:extLst>
              <a:ext uri="{FF2B5EF4-FFF2-40B4-BE49-F238E27FC236}">
                <a16:creationId xmlns:a16="http://schemas.microsoft.com/office/drawing/2014/main" id="{A33F41A3-C438-1644-A77C-293522890B89}"/>
              </a:ext>
            </a:extLst>
          </p:cNvPr>
          <p:cNvSpPr txBox="1"/>
          <p:nvPr/>
        </p:nvSpPr>
        <p:spPr>
          <a:xfrm>
            <a:off x="4419600" y="7753350"/>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96707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1">
            <a:extLst>
              <a:ext uri="{FF2B5EF4-FFF2-40B4-BE49-F238E27FC236}">
                <a16:creationId xmlns:a16="http://schemas.microsoft.com/office/drawing/2014/main" id="{199D42B2-347E-7C4F-AD21-B9A0A28F5096}"/>
              </a:ext>
            </a:extLst>
          </p:cNvPr>
          <p:cNvSpPr txBox="1">
            <a:spLocks/>
          </p:cNvSpPr>
          <p:nvPr/>
        </p:nvSpPr>
        <p:spPr>
          <a:xfrm>
            <a:off x="1990164" y="902270"/>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抽出条件</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Clr>
                <a:srgbClr val="D0D0D0"/>
              </a:buClr>
              <a:buFontTx/>
              <a:buChar char="-"/>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最大深さ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が任意に定める</a:t>
            </a:r>
            <a:r>
              <a:rPr kumimoji="0" lang="en-US" altLang="ja-JP" sz="2000" b="1"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k</a:t>
            </a:r>
            <a:r>
              <a:rPr kumimoji="0" lang="en-US" altLang="ja-JP" sz="20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以上の部分木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根ノードが</a:t>
            </a:r>
            <a:r>
              <a:rPr kumimoji="0" lang="ja-JP" altLang="en-US" sz="2000" b="1"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文</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となる部分木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kumimoji="0" lang="en-US" altLang="ja-JP" sz="2000"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734C04C5-2154-934F-A834-FB41BC89C4EA}"/>
              </a:ext>
            </a:extLst>
          </p:cNvPr>
          <p:cNvSpPr>
            <a:spLocks noGrp="1"/>
          </p:cNvSpPr>
          <p:nvPr>
            <p:ph type="sldNum" sz="quarter" idx="4"/>
          </p:nvPr>
        </p:nvSpPr>
        <p:spPr/>
        <p:txBody>
          <a:bodyPr/>
          <a:lstStyle/>
          <a:p>
            <a:r>
              <a:rPr lang="en-US" dirty="0"/>
              <a:t>p.</a:t>
            </a:r>
            <a:fld id="{F8E28480-1C08-4458-AD97-0283E6FFD09D}" type="slidenum">
              <a:rPr lang="en-US" smtClean="0"/>
              <a:pPr/>
              <a:t>12</a:t>
            </a:fld>
            <a:endParaRPr lang="en-US" dirty="0"/>
          </a:p>
        </p:txBody>
      </p:sp>
      <p:sp>
        <p:nvSpPr>
          <p:cNvPr id="10" name="テキスト ボックス 9">
            <a:extLst>
              <a:ext uri="{FF2B5EF4-FFF2-40B4-BE49-F238E27FC236}">
                <a16:creationId xmlns:a16="http://schemas.microsoft.com/office/drawing/2014/main" id="{9513C175-F99A-1D4E-A8A2-1130AB4202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3" name="テキスト ボックス 2">
            <a:extLst>
              <a:ext uri="{FF2B5EF4-FFF2-40B4-BE49-F238E27FC236}">
                <a16:creationId xmlns:a16="http://schemas.microsoft.com/office/drawing/2014/main" id="{A33F41A3-C438-1644-A77C-293522890B89}"/>
              </a:ext>
            </a:extLst>
          </p:cNvPr>
          <p:cNvSpPr txBox="1"/>
          <p:nvPr/>
        </p:nvSpPr>
        <p:spPr>
          <a:xfrm>
            <a:off x="4419600" y="7753350"/>
            <a:ext cx="184731" cy="369332"/>
          </a:xfrm>
          <a:prstGeom prst="rect">
            <a:avLst/>
          </a:prstGeom>
          <a:noFill/>
        </p:spPr>
        <p:txBody>
          <a:bodyPr wrap="none" rtlCol="0">
            <a:spAutoFit/>
          </a:bodyPr>
          <a:lstStyle/>
          <a:p>
            <a:endParaRPr kumimoji="1" lang="ja-JP" altLang="en-US"/>
          </a:p>
        </p:txBody>
      </p:sp>
      <p:grpSp>
        <p:nvGrpSpPr>
          <p:cNvPr id="55" name="グループ化 54">
            <a:extLst>
              <a:ext uri="{FF2B5EF4-FFF2-40B4-BE49-F238E27FC236}">
                <a16:creationId xmlns:a16="http://schemas.microsoft.com/office/drawing/2014/main" id="{2BCA77CF-B9CC-7B40-A6E7-30A5E5CF89AC}"/>
              </a:ext>
            </a:extLst>
          </p:cNvPr>
          <p:cNvGrpSpPr/>
          <p:nvPr/>
        </p:nvGrpSpPr>
        <p:grpSpPr>
          <a:xfrm>
            <a:off x="4148330" y="2690046"/>
            <a:ext cx="5903429" cy="3355228"/>
            <a:chOff x="4148330" y="2600502"/>
            <a:chExt cx="5903429" cy="3355228"/>
          </a:xfrm>
        </p:grpSpPr>
        <p:grpSp>
          <p:nvGrpSpPr>
            <p:cNvPr id="7" name="グループ化 6">
              <a:extLst>
                <a:ext uri="{FF2B5EF4-FFF2-40B4-BE49-F238E27FC236}">
                  <a16:creationId xmlns:a16="http://schemas.microsoft.com/office/drawing/2014/main" id="{FB718D65-BAE7-3348-A150-6BFD7897DA1D}"/>
                </a:ext>
              </a:extLst>
            </p:cNvPr>
            <p:cNvGrpSpPr/>
            <p:nvPr/>
          </p:nvGrpSpPr>
          <p:grpSpPr>
            <a:xfrm>
              <a:off x="4148330" y="2600502"/>
              <a:ext cx="5903429" cy="3355228"/>
              <a:chOff x="2748202" y="2725614"/>
              <a:chExt cx="5903429" cy="3355228"/>
            </a:xfrm>
          </p:grpSpPr>
          <p:sp>
            <p:nvSpPr>
              <p:cNvPr id="18" name="正方形/長方形 17">
                <a:extLst>
                  <a:ext uri="{FF2B5EF4-FFF2-40B4-BE49-F238E27FC236}">
                    <a16:creationId xmlns:a16="http://schemas.microsoft.com/office/drawing/2014/main" id="{5FC87A0B-7C4D-A84F-860E-8C7B252F5639}"/>
                  </a:ext>
                </a:extLst>
              </p:cNvPr>
              <p:cNvSpPr/>
              <p:nvPr/>
            </p:nvSpPr>
            <p:spPr>
              <a:xfrm>
                <a:off x="2748202" y="2725615"/>
                <a:ext cx="5903429" cy="335522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6" name="図 5">
                <a:extLst>
                  <a:ext uri="{FF2B5EF4-FFF2-40B4-BE49-F238E27FC236}">
                    <a16:creationId xmlns:a16="http://schemas.microsoft.com/office/drawing/2014/main" id="{57525B05-8F82-7840-8D18-8CF054EBE6CC}"/>
                  </a:ext>
                </a:extLst>
              </p:cNvPr>
              <p:cNvPicPr>
                <a:picLocks noChangeAspect="1"/>
              </p:cNvPicPr>
              <p:nvPr/>
            </p:nvPicPr>
            <p:blipFill>
              <a:blip r:embed="rId3"/>
              <a:srcRect/>
              <a:stretch/>
            </p:blipFill>
            <p:spPr>
              <a:xfrm>
                <a:off x="2748202" y="2725614"/>
                <a:ext cx="5903428" cy="3353074"/>
              </a:xfrm>
              <a:prstGeom prst="rect">
                <a:avLst/>
              </a:prstGeom>
            </p:spPr>
          </p:pic>
        </p:grpSp>
        <p:sp>
          <p:nvSpPr>
            <p:cNvPr id="44" name="角丸四角形 43">
              <a:extLst>
                <a:ext uri="{FF2B5EF4-FFF2-40B4-BE49-F238E27FC236}">
                  <a16:creationId xmlns:a16="http://schemas.microsoft.com/office/drawing/2014/main" id="{48B41211-38A5-CB4B-BDC0-C22B7453F70F}"/>
                </a:ext>
              </a:extLst>
            </p:cNvPr>
            <p:cNvSpPr/>
            <p:nvPr/>
          </p:nvSpPr>
          <p:spPr>
            <a:xfrm>
              <a:off x="5094357" y="3188789"/>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2" name="角丸四角形 51">
              <a:extLst>
                <a:ext uri="{FF2B5EF4-FFF2-40B4-BE49-F238E27FC236}">
                  <a16:creationId xmlns:a16="http://schemas.microsoft.com/office/drawing/2014/main" id="{1E8A4C0A-AB02-5048-B841-8B30A8286EA1}"/>
                </a:ext>
              </a:extLst>
            </p:cNvPr>
            <p:cNvSpPr/>
            <p:nvPr/>
          </p:nvSpPr>
          <p:spPr>
            <a:xfrm>
              <a:off x="7002031" y="3156400"/>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3" name="角丸四角形 52">
              <a:extLst>
                <a:ext uri="{FF2B5EF4-FFF2-40B4-BE49-F238E27FC236}">
                  <a16:creationId xmlns:a16="http://schemas.microsoft.com/office/drawing/2014/main" id="{4ED574B8-D567-D746-9F25-B7FC08D1BA36}"/>
                </a:ext>
              </a:extLst>
            </p:cNvPr>
            <p:cNvSpPr/>
            <p:nvPr/>
          </p:nvSpPr>
          <p:spPr>
            <a:xfrm>
              <a:off x="8569151" y="3340808"/>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6</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4" name="角丸四角形 53">
              <a:extLst>
                <a:ext uri="{FF2B5EF4-FFF2-40B4-BE49-F238E27FC236}">
                  <a16:creationId xmlns:a16="http://schemas.microsoft.com/office/drawing/2014/main" id="{A76752AD-D343-DF4E-856D-614818F25C8D}"/>
                </a:ext>
              </a:extLst>
            </p:cNvPr>
            <p:cNvSpPr/>
            <p:nvPr/>
          </p:nvSpPr>
          <p:spPr>
            <a:xfrm>
              <a:off x="8873951" y="3713851"/>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30130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E337C855-75EC-6E48-A3C5-5AC3CB504368}"/>
              </a:ext>
            </a:extLst>
          </p:cNvPr>
          <p:cNvSpPr>
            <a:spLocks noGrp="1"/>
          </p:cNvSpPr>
          <p:nvPr>
            <p:ph type="sldNum" sz="quarter" idx="4"/>
          </p:nvPr>
        </p:nvSpPr>
        <p:spPr/>
        <p:txBody>
          <a:bodyPr/>
          <a:lstStyle/>
          <a:p>
            <a:r>
              <a:rPr lang="en-US" dirty="0"/>
              <a:t>p.</a:t>
            </a:r>
            <a:fld id="{F8E28480-1C08-4458-AD97-0283E6FFD09D}" type="slidenum">
              <a:rPr lang="en-US" smtClean="0"/>
              <a:pPr/>
              <a:t>13</a:t>
            </a:fld>
            <a:endParaRPr lang="en-US" dirty="0"/>
          </a:p>
        </p:txBody>
      </p:sp>
      <p:sp>
        <p:nvSpPr>
          <p:cNvPr id="9" name="テキスト ボックス 8">
            <a:extLst>
              <a:ext uri="{FF2B5EF4-FFF2-40B4-BE49-F238E27FC236}">
                <a16:creationId xmlns:a16="http://schemas.microsoft.com/office/drawing/2014/main" id="{16197C1E-2B00-2340-B070-5A6C38B803D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3" name="タイトル 1">
            <a:extLst>
              <a:ext uri="{FF2B5EF4-FFF2-40B4-BE49-F238E27FC236}">
                <a16:creationId xmlns:a16="http://schemas.microsoft.com/office/drawing/2014/main" id="{D60FCA53-4100-7E40-A2C1-F2CF9B169A6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編集距離による類似度計量</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根・ラベル付きの順序木を対象に，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4125" lvl="2">
              <a:lnSpc>
                <a:spcPct val="150000"/>
              </a:lnSpc>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必要なノードの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挿入</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削除</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の最小回数を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編集距離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Zhang</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Shasha</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による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Ο(n</a:t>
            </a:r>
            <a:r>
              <a:rPr lang="en-US" altLang="ja-JP" sz="2000" baseline="30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時間アルゴリズム</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を使用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76" name="テキスト ボックス 75">
            <a:extLst>
              <a:ext uri="{FF2B5EF4-FFF2-40B4-BE49-F238E27FC236}">
                <a16:creationId xmlns:a16="http://schemas.microsoft.com/office/drawing/2014/main" id="{3FE5699B-3A4B-4640-8761-E3FE0BE49951}"/>
              </a:ext>
            </a:extLst>
          </p:cNvPr>
          <p:cNvSpPr txBox="1"/>
          <p:nvPr/>
        </p:nvSpPr>
        <p:spPr>
          <a:xfrm>
            <a:off x="5857336" y="6540881"/>
            <a:ext cx="6334665" cy="338554"/>
          </a:xfrm>
          <a:prstGeom prst="rect">
            <a:avLst/>
          </a:prstGeom>
          <a:noFill/>
        </p:spPr>
        <p:txBody>
          <a:bodyPr wrap="square">
            <a:spAutoFit/>
          </a:bodyPr>
          <a:lstStyle/>
          <a:p>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[4] Kaizhong zhang, Dennis Shasha, "SIMPLE FAST ALGORITHMS FOR THE EDITING DISTANCE BETWEEN TREES AND RELATED PROBLEMS", </a:t>
            </a:r>
          </a:p>
          <a:p>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In SIAM Journal of computing, 18(6), pp. 1245-1262, 1989. </a:t>
            </a:r>
          </a:p>
        </p:txBody>
      </p:sp>
      <p:cxnSp>
        <p:nvCxnSpPr>
          <p:cNvPr id="54" name="直線矢印コネクタ 53">
            <a:extLst>
              <a:ext uri="{FF2B5EF4-FFF2-40B4-BE49-F238E27FC236}">
                <a16:creationId xmlns:a16="http://schemas.microsoft.com/office/drawing/2014/main" id="{98D4BF4A-9073-784A-B6C0-6F1BE041C565}"/>
              </a:ext>
            </a:extLst>
          </p:cNvPr>
          <p:cNvCxnSpPr>
            <a:cxnSpLocks/>
            <a:stCxn id="113" idx="3"/>
            <a:endCxn id="111" idx="1"/>
          </p:cNvCxnSpPr>
          <p:nvPr/>
        </p:nvCxnSpPr>
        <p:spPr>
          <a:xfrm flipV="1">
            <a:off x="6140131" y="4778297"/>
            <a:ext cx="856989" cy="3"/>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56CB4817-BA03-F54F-8AE4-8F06A339A8A8}"/>
              </a:ext>
            </a:extLst>
          </p:cNvPr>
          <p:cNvGrpSpPr/>
          <p:nvPr/>
        </p:nvGrpSpPr>
        <p:grpSpPr>
          <a:xfrm>
            <a:off x="3097484" y="3029368"/>
            <a:ext cx="8005119" cy="2916043"/>
            <a:chOff x="3632709" y="3000662"/>
            <a:chExt cx="8005119" cy="2916043"/>
          </a:xfrm>
        </p:grpSpPr>
        <p:sp>
          <p:nvSpPr>
            <p:cNvPr id="97" name="タイトル 1">
              <a:extLst>
                <a:ext uri="{FF2B5EF4-FFF2-40B4-BE49-F238E27FC236}">
                  <a16:creationId xmlns:a16="http://schemas.microsoft.com/office/drawing/2014/main" id="{7D6942BE-C461-E84B-A056-3F0F2A99F3FC}"/>
                </a:ext>
              </a:extLst>
            </p:cNvPr>
            <p:cNvSpPr txBox="1">
              <a:spLocks/>
            </p:cNvSpPr>
            <p:nvPr/>
          </p:nvSpPr>
          <p:spPr>
            <a:xfrm>
              <a:off x="3632709" y="3006023"/>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2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98" name="タイトル 1">
              <a:extLst>
                <a:ext uri="{FF2B5EF4-FFF2-40B4-BE49-F238E27FC236}">
                  <a16:creationId xmlns:a16="http://schemas.microsoft.com/office/drawing/2014/main" id="{508FEB90-FAE6-2D44-8CB4-16F9452A39B3}"/>
                </a:ext>
              </a:extLst>
            </p:cNvPr>
            <p:cNvSpPr txBox="1">
              <a:spLocks/>
            </p:cNvSpPr>
            <p:nvPr/>
          </p:nvSpPr>
          <p:spPr>
            <a:xfrm>
              <a:off x="7542949" y="3000662"/>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24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2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99" name="グループ化 98">
              <a:extLst>
                <a:ext uri="{FF2B5EF4-FFF2-40B4-BE49-F238E27FC236}">
                  <a16:creationId xmlns:a16="http://schemas.microsoft.com/office/drawing/2014/main" id="{1F640256-ABED-0946-B144-F416EBE8A613}"/>
                </a:ext>
              </a:extLst>
            </p:cNvPr>
            <p:cNvGrpSpPr/>
            <p:nvPr/>
          </p:nvGrpSpPr>
          <p:grpSpPr>
            <a:xfrm>
              <a:off x="3632709" y="3582483"/>
              <a:ext cx="3042647" cy="2334222"/>
              <a:chOff x="3924232" y="3354859"/>
              <a:chExt cx="3057672" cy="2345749"/>
            </a:xfrm>
          </p:grpSpPr>
          <p:sp>
            <p:nvSpPr>
              <p:cNvPr id="113" name="正方形/長方形 112">
                <a:extLst>
                  <a:ext uri="{FF2B5EF4-FFF2-40B4-BE49-F238E27FC236}">
                    <a16:creationId xmlns:a16="http://schemas.microsoft.com/office/drawing/2014/main" id="{E36B80BC-9B8A-1649-8D6E-C4FA8BAF7264}"/>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114" name="図 113">
                <a:extLst>
                  <a:ext uri="{FF2B5EF4-FFF2-40B4-BE49-F238E27FC236}">
                    <a16:creationId xmlns:a16="http://schemas.microsoft.com/office/drawing/2014/main" id="{477EA2DB-CAE3-4446-B96B-51FCF29D6839}"/>
                  </a:ext>
                </a:extLst>
              </p:cNvPr>
              <p:cNvPicPr>
                <a:picLocks noChangeAspect="1"/>
              </p:cNvPicPr>
              <p:nvPr/>
            </p:nvPicPr>
            <p:blipFill>
              <a:blip r:embed="rId3"/>
              <a:srcRect/>
              <a:stretch/>
            </p:blipFill>
            <p:spPr>
              <a:xfrm>
                <a:off x="4016177" y="3425124"/>
                <a:ext cx="1482019" cy="1750883"/>
              </a:xfrm>
              <a:prstGeom prst="rect">
                <a:avLst/>
              </a:prstGeom>
            </p:spPr>
          </p:pic>
        </p:grpSp>
        <p:grpSp>
          <p:nvGrpSpPr>
            <p:cNvPr id="100" name="グループ化 99">
              <a:extLst>
                <a:ext uri="{FF2B5EF4-FFF2-40B4-BE49-F238E27FC236}">
                  <a16:creationId xmlns:a16="http://schemas.microsoft.com/office/drawing/2014/main" id="{5438741C-B05B-E949-B89A-B317F8F7D89F}"/>
                </a:ext>
              </a:extLst>
            </p:cNvPr>
            <p:cNvGrpSpPr/>
            <p:nvPr/>
          </p:nvGrpSpPr>
          <p:grpSpPr>
            <a:xfrm>
              <a:off x="7532345" y="3582480"/>
              <a:ext cx="4094879" cy="2334221"/>
              <a:chOff x="3924232" y="3354859"/>
              <a:chExt cx="4115100" cy="2345748"/>
            </a:xfrm>
          </p:grpSpPr>
          <p:sp>
            <p:nvSpPr>
              <p:cNvPr id="111" name="正方形/長方形 110">
                <a:extLst>
                  <a:ext uri="{FF2B5EF4-FFF2-40B4-BE49-F238E27FC236}">
                    <a16:creationId xmlns:a16="http://schemas.microsoft.com/office/drawing/2014/main" id="{2917060D-A1E7-4245-936A-980B05D2B22A}"/>
                  </a:ext>
                </a:extLst>
              </p:cNvPr>
              <p:cNvSpPr/>
              <p:nvPr/>
            </p:nvSpPr>
            <p:spPr>
              <a:xfrm>
                <a:off x="3924232" y="3354859"/>
                <a:ext cx="4115100" cy="23457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112" name="図 111">
                <a:extLst>
                  <a:ext uri="{FF2B5EF4-FFF2-40B4-BE49-F238E27FC236}">
                    <a16:creationId xmlns:a16="http://schemas.microsoft.com/office/drawing/2014/main" id="{ADB46088-A3CD-E042-AD02-1AC5CDB1BE53}"/>
                  </a:ext>
                </a:extLst>
              </p:cNvPr>
              <p:cNvPicPr>
                <a:picLocks noChangeAspect="1"/>
              </p:cNvPicPr>
              <p:nvPr/>
            </p:nvPicPr>
            <p:blipFill>
              <a:blip r:embed="rId4"/>
              <a:srcRect/>
              <a:stretch/>
            </p:blipFill>
            <p:spPr>
              <a:xfrm>
                <a:off x="4016177" y="3422888"/>
                <a:ext cx="1482020" cy="2199454"/>
              </a:xfrm>
              <a:prstGeom prst="rect">
                <a:avLst/>
              </a:prstGeom>
            </p:spPr>
          </p:pic>
        </p:grpSp>
        <p:sp>
          <p:nvSpPr>
            <p:cNvPr id="101" name="円/楕円 100">
              <a:extLst>
                <a:ext uri="{FF2B5EF4-FFF2-40B4-BE49-F238E27FC236}">
                  <a16:creationId xmlns:a16="http://schemas.microsoft.com/office/drawing/2014/main" id="{98A45090-6E90-7A47-929B-6E364DE6E9B6}"/>
                </a:ext>
              </a:extLst>
            </p:cNvPr>
            <p:cNvSpPr/>
            <p:nvPr/>
          </p:nvSpPr>
          <p:spPr>
            <a:xfrm>
              <a:off x="9434420" y="3668969"/>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Call</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2" name="円/楕円 101">
              <a:extLst>
                <a:ext uri="{FF2B5EF4-FFF2-40B4-BE49-F238E27FC236}">
                  <a16:creationId xmlns:a16="http://schemas.microsoft.com/office/drawing/2014/main" id="{FCBC530A-CA8B-D744-AC2B-140D0D26FE37}"/>
                </a:ext>
              </a:extLst>
            </p:cNvPr>
            <p:cNvSpPr/>
            <p:nvPr/>
          </p:nvSpPr>
          <p:spPr>
            <a:xfrm>
              <a:off x="9434420"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len</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3" name="円/楕円 102">
              <a:extLst>
                <a:ext uri="{FF2B5EF4-FFF2-40B4-BE49-F238E27FC236}">
                  <a16:creationId xmlns:a16="http://schemas.microsoft.com/office/drawing/2014/main" id="{773C715A-06CD-7147-83D7-5ACDC9D3A7B1}"/>
                </a:ext>
              </a:extLst>
            </p:cNvPr>
            <p:cNvSpPr/>
            <p:nvPr/>
          </p:nvSpPr>
          <p:spPr>
            <a:xfrm>
              <a:off x="9434420"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4" name="円/楕円 103">
              <a:extLst>
                <a:ext uri="{FF2B5EF4-FFF2-40B4-BE49-F238E27FC236}">
                  <a16:creationId xmlns:a16="http://schemas.microsoft.com/office/drawing/2014/main" id="{D07D8711-2977-B643-BF36-CF0389595F62}"/>
                </a:ext>
              </a:extLst>
            </p:cNvPr>
            <p:cNvSpPr/>
            <p:nvPr/>
          </p:nvSpPr>
          <p:spPr>
            <a:xfrm>
              <a:off x="10575344"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lst</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5" name="円/楕円 104">
              <a:extLst>
                <a:ext uri="{FF2B5EF4-FFF2-40B4-BE49-F238E27FC236}">
                  <a16:creationId xmlns:a16="http://schemas.microsoft.com/office/drawing/2014/main" id="{9EA2B8F4-2CE4-4948-AABA-3EEE05DA9DA0}"/>
                </a:ext>
              </a:extLst>
            </p:cNvPr>
            <p:cNvSpPr/>
            <p:nvPr/>
          </p:nvSpPr>
          <p:spPr>
            <a:xfrm>
              <a:off x="10575344"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06" name="直線矢印コネクタ 105">
              <a:extLst>
                <a:ext uri="{FF2B5EF4-FFF2-40B4-BE49-F238E27FC236}">
                  <a16:creationId xmlns:a16="http://schemas.microsoft.com/office/drawing/2014/main" id="{5F63B35D-97AE-2943-B0F4-8F019EB90A50}"/>
                </a:ext>
              </a:extLst>
            </p:cNvPr>
            <p:cNvCxnSpPr>
              <a:stCxn id="101" idx="4"/>
              <a:endCxn id="102" idx="0"/>
            </p:cNvCxnSpPr>
            <p:nvPr/>
          </p:nvCxnSpPr>
          <p:spPr>
            <a:xfrm>
              <a:off x="9909373" y="4233988"/>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5415AF1C-8C62-9545-9114-8375746033B5}"/>
                </a:ext>
              </a:extLst>
            </p:cNvPr>
            <p:cNvCxnSpPr>
              <a:cxnSpLocks/>
              <a:stCxn id="102" idx="4"/>
              <a:endCxn id="103" idx="0"/>
            </p:cNvCxnSpPr>
            <p:nvPr/>
          </p:nvCxnSpPr>
          <p:spPr>
            <a:xfrm>
              <a:off x="9909373"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A19ED3A4-4BE8-5646-B636-8B925D4C0C7B}"/>
                </a:ext>
              </a:extLst>
            </p:cNvPr>
            <p:cNvCxnSpPr>
              <a:cxnSpLocks/>
              <a:stCxn id="101" idx="5"/>
              <a:endCxn id="104" idx="1"/>
            </p:cNvCxnSpPr>
            <p:nvPr/>
          </p:nvCxnSpPr>
          <p:spPr>
            <a:xfrm>
              <a:off x="10245215" y="4151243"/>
              <a:ext cx="469240" cy="38768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E130B3EF-85B9-0148-8E8B-A560D1CE708F}"/>
                </a:ext>
              </a:extLst>
            </p:cNvPr>
            <p:cNvCxnSpPr>
              <a:cxnSpLocks/>
              <a:stCxn id="104" idx="4"/>
              <a:endCxn id="105" idx="0"/>
            </p:cNvCxnSpPr>
            <p:nvPr/>
          </p:nvCxnSpPr>
          <p:spPr>
            <a:xfrm>
              <a:off x="11050297"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sp>
          <p:nvSpPr>
            <p:cNvPr id="110" name="円/楕円 109">
              <a:extLst>
                <a:ext uri="{FF2B5EF4-FFF2-40B4-BE49-F238E27FC236}">
                  <a16:creationId xmlns:a16="http://schemas.microsoft.com/office/drawing/2014/main" id="{A084C5DE-AF61-FD41-928F-626143EFDB65}"/>
                </a:ext>
              </a:extLst>
            </p:cNvPr>
            <p:cNvSpPr/>
            <p:nvPr/>
          </p:nvSpPr>
          <p:spPr>
            <a:xfrm>
              <a:off x="5534784" y="36685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373386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E337C855-75EC-6E48-A3C5-5AC3CB504368}"/>
              </a:ext>
            </a:extLst>
          </p:cNvPr>
          <p:cNvSpPr>
            <a:spLocks noGrp="1"/>
          </p:cNvSpPr>
          <p:nvPr>
            <p:ph type="sldNum" sz="quarter" idx="4"/>
          </p:nvPr>
        </p:nvSpPr>
        <p:spPr/>
        <p:txBody>
          <a:bodyPr/>
          <a:lstStyle/>
          <a:p>
            <a:r>
              <a:rPr lang="en-US" dirty="0"/>
              <a:t>p.</a:t>
            </a:r>
            <a:fld id="{F8E28480-1C08-4458-AD97-0283E6FFD09D}" type="slidenum">
              <a:rPr lang="en-US" smtClean="0"/>
              <a:pPr/>
              <a:t>14</a:t>
            </a:fld>
            <a:endParaRPr lang="en-US" dirty="0"/>
          </a:p>
        </p:txBody>
      </p:sp>
      <p:sp>
        <p:nvSpPr>
          <p:cNvPr id="9" name="テキスト ボックス 8">
            <a:extLst>
              <a:ext uri="{FF2B5EF4-FFF2-40B4-BE49-F238E27FC236}">
                <a16:creationId xmlns:a16="http://schemas.microsoft.com/office/drawing/2014/main" id="{16197C1E-2B00-2340-B070-5A6C38B803D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3" name="タイトル 1">
            <a:extLst>
              <a:ext uri="{FF2B5EF4-FFF2-40B4-BE49-F238E27FC236}">
                <a16:creationId xmlns:a16="http://schemas.microsoft.com/office/drawing/2014/main" id="{D60FCA53-4100-7E40-A2C1-F2CF9B169A6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編集距離による類似度計量</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根・ラベル付きの順序木を対象に，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4125" lvl="2">
              <a:lnSpc>
                <a:spcPct val="150000"/>
              </a:lnSpc>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必要なノードの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挿入</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削除</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の最小回数を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編集距離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Zhang</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Shasha</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による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Ο(n</a:t>
            </a:r>
            <a:r>
              <a:rPr lang="en-US" altLang="ja-JP" sz="2000" baseline="30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時間アルゴリズム</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を使用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67" name="タイトル 1">
            <a:extLst>
              <a:ext uri="{FF2B5EF4-FFF2-40B4-BE49-F238E27FC236}">
                <a16:creationId xmlns:a16="http://schemas.microsoft.com/office/drawing/2014/main" id="{0FBC015D-9C0F-4245-9F7D-58CA1800BC09}"/>
              </a:ext>
            </a:extLst>
          </p:cNvPr>
          <p:cNvSpPr txBox="1">
            <a:spLocks/>
          </p:cNvSpPr>
          <p:nvPr/>
        </p:nvSpPr>
        <p:spPr>
          <a:xfrm>
            <a:off x="2313763" y="2951185"/>
            <a:ext cx="1520039" cy="399005"/>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69" name="タイトル 1">
            <a:extLst>
              <a:ext uri="{FF2B5EF4-FFF2-40B4-BE49-F238E27FC236}">
                <a16:creationId xmlns:a16="http://schemas.microsoft.com/office/drawing/2014/main" id="{DE55EDB0-3B40-2244-84F2-7012791F89B2}"/>
              </a:ext>
            </a:extLst>
          </p:cNvPr>
          <p:cNvSpPr txBox="1">
            <a:spLocks/>
          </p:cNvSpPr>
          <p:nvPr/>
        </p:nvSpPr>
        <p:spPr>
          <a:xfrm>
            <a:off x="10124248" y="2945824"/>
            <a:ext cx="2004108" cy="399005"/>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4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72" name="タイトル 1">
            <a:extLst>
              <a:ext uri="{FF2B5EF4-FFF2-40B4-BE49-F238E27FC236}">
                <a16:creationId xmlns:a16="http://schemas.microsoft.com/office/drawing/2014/main" id="{42A2950D-D3BC-8C40-BC75-61BC008F42D6}"/>
              </a:ext>
            </a:extLst>
          </p:cNvPr>
          <p:cNvSpPr txBox="1">
            <a:spLocks/>
          </p:cNvSpPr>
          <p:nvPr/>
        </p:nvSpPr>
        <p:spPr>
          <a:xfrm>
            <a:off x="3147852" y="5448012"/>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1</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76" name="テキスト ボックス 75">
            <a:extLst>
              <a:ext uri="{FF2B5EF4-FFF2-40B4-BE49-F238E27FC236}">
                <a16:creationId xmlns:a16="http://schemas.microsoft.com/office/drawing/2014/main" id="{3FE5699B-3A4B-4640-8761-E3FE0BE49951}"/>
              </a:ext>
            </a:extLst>
          </p:cNvPr>
          <p:cNvSpPr txBox="1"/>
          <p:nvPr/>
        </p:nvSpPr>
        <p:spPr>
          <a:xfrm>
            <a:off x="5857336" y="6540881"/>
            <a:ext cx="6334665" cy="338554"/>
          </a:xfrm>
          <a:prstGeom prst="rect">
            <a:avLst/>
          </a:prstGeom>
          <a:noFill/>
        </p:spPr>
        <p:txBody>
          <a:bodyPr wrap="square">
            <a:spAutoFit/>
          </a:bodyPr>
          <a:lstStyle/>
          <a:p>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[4] Kaizhong zhang, Dennis Shasha, "SIMPLE FAST ALGORITHMS FOR THE EDITING DISTANCE BETWEEN TREES AND RELATED PROBLEMS", </a:t>
            </a:r>
          </a:p>
          <a:p>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In SIAM Journal of computing, 18(6), pp. 1245-1262, 1989. </a:t>
            </a:r>
          </a:p>
        </p:txBody>
      </p:sp>
      <p:sp>
        <p:nvSpPr>
          <p:cNvPr id="79" name="正方形/長方形 78">
            <a:extLst>
              <a:ext uri="{FF2B5EF4-FFF2-40B4-BE49-F238E27FC236}">
                <a16:creationId xmlns:a16="http://schemas.microsoft.com/office/drawing/2014/main" id="{C8D51841-C923-F247-91FE-1329BF96C5CF}"/>
              </a:ext>
            </a:extLst>
          </p:cNvPr>
          <p:cNvSpPr/>
          <p:nvPr/>
        </p:nvSpPr>
        <p:spPr>
          <a:xfrm>
            <a:off x="3946799" y="3358582"/>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grpSp>
        <p:nvGrpSpPr>
          <p:cNvPr id="82" name="グループ化 81">
            <a:extLst>
              <a:ext uri="{FF2B5EF4-FFF2-40B4-BE49-F238E27FC236}">
                <a16:creationId xmlns:a16="http://schemas.microsoft.com/office/drawing/2014/main" id="{808AD566-73E0-5A46-ABFB-B44572D570A5}"/>
              </a:ext>
            </a:extLst>
          </p:cNvPr>
          <p:cNvGrpSpPr/>
          <p:nvPr/>
        </p:nvGrpSpPr>
        <p:grpSpPr>
          <a:xfrm>
            <a:off x="2313763" y="3358584"/>
            <a:ext cx="1520039" cy="2150838"/>
            <a:chOff x="3924232" y="3354859"/>
            <a:chExt cx="1527545" cy="2161459"/>
          </a:xfrm>
        </p:grpSpPr>
        <p:sp>
          <p:nvSpPr>
            <p:cNvPr id="83" name="正方形/長方形 82">
              <a:extLst>
                <a:ext uri="{FF2B5EF4-FFF2-40B4-BE49-F238E27FC236}">
                  <a16:creationId xmlns:a16="http://schemas.microsoft.com/office/drawing/2014/main" id="{7742787A-3036-6645-919E-3FD6538340DB}"/>
                </a:ext>
              </a:extLst>
            </p:cNvPr>
            <p:cNvSpPr/>
            <p:nvPr/>
          </p:nvSpPr>
          <p:spPr>
            <a:xfrm>
              <a:off x="3924232" y="3354859"/>
              <a:ext cx="1527545" cy="216145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84" name="図 83">
              <a:extLst>
                <a:ext uri="{FF2B5EF4-FFF2-40B4-BE49-F238E27FC236}">
                  <a16:creationId xmlns:a16="http://schemas.microsoft.com/office/drawing/2014/main" id="{97D47139-6563-EC4B-AF7D-316766E0F5F5}"/>
                </a:ext>
              </a:extLst>
            </p:cNvPr>
            <p:cNvPicPr>
              <a:picLocks noChangeAspect="1"/>
            </p:cNvPicPr>
            <p:nvPr/>
          </p:nvPicPr>
          <p:blipFill>
            <a:blip r:embed="rId3"/>
            <a:srcRect/>
            <a:stretch/>
          </p:blipFill>
          <p:spPr>
            <a:xfrm>
              <a:off x="4016177" y="3446924"/>
              <a:ext cx="1349748" cy="1594613"/>
            </a:xfrm>
            <a:prstGeom prst="rect">
              <a:avLst/>
            </a:prstGeom>
          </p:spPr>
        </p:pic>
      </p:grpSp>
      <p:sp>
        <p:nvSpPr>
          <p:cNvPr id="86" name="正方形/長方形 85">
            <a:extLst>
              <a:ext uri="{FF2B5EF4-FFF2-40B4-BE49-F238E27FC236}">
                <a16:creationId xmlns:a16="http://schemas.microsoft.com/office/drawing/2014/main" id="{0DB3C18C-2C59-D14D-8CDF-68EFAC7184C0}"/>
              </a:ext>
            </a:extLst>
          </p:cNvPr>
          <p:cNvSpPr/>
          <p:nvPr/>
        </p:nvSpPr>
        <p:spPr>
          <a:xfrm>
            <a:off x="5556987" y="3369202"/>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89" name="正方形/長方形 88">
            <a:extLst>
              <a:ext uri="{FF2B5EF4-FFF2-40B4-BE49-F238E27FC236}">
                <a16:creationId xmlns:a16="http://schemas.microsoft.com/office/drawing/2014/main" id="{1985DAD4-1854-9D4B-AAB0-1583078885F3}"/>
              </a:ext>
            </a:extLst>
          </p:cNvPr>
          <p:cNvSpPr/>
          <p:nvPr/>
        </p:nvSpPr>
        <p:spPr>
          <a:xfrm>
            <a:off x="7166758" y="3368959"/>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92" name="正方形/長方形 91">
            <a:extLst>
              <a:ext uri="{FF2B5EF4-FFF2-40B4-BE49-F238E27FC236}">
                <a16:creationId xmlns:a16="http://schemas.microsoft.com/office/drawing/2014/main" id="{168A2A6D-BBDD-1049-9CF4-492512A86E17}"/>
              </a:ext>
            </a:extLst>
          </p:cNvPr>
          <p:cNvSpPr/>
          <p:nvPr/>
        </p:nvSpPr>
        <p:spPr>
          <a:xfrm>
            <a:off x="8775991" y="3368959"/>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64" name="直線矢印コネクタ 63">
            <a:extLst>
              <a:ext uri="{FF2B5EF4-FFF2-40B4-BE49-F238E27FC236}">
                <a16:creationId xmlns:a16="http://schemas.microsoft.com/office/drawing/2014/main" id="{7A12B476-7256-5048-BE81-1CA82351D509}"/>
              </a:ext>
            </a:extLst>
          </p:cNvPr>
          <p:cNvCxnSpPr>
            <a:cxnSpLocks/>
            <a:endCxn id="95" idx="1"/>
          </p:cNvCxnSpPr>
          <p:nvPr/>
        </p:nvCxnSpPr>
        <p:spPr>
          <a:xfrm flipV="1">
            <a:off x="3817218" y="4433181"/>
            <a:ext cx="6549065" cy="3049"/>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09640E1D-7467-B542-BEE9-507F18FDEA0A}"/>
              </a:ext>
            </a:extLst>
          </p:cNvPr>
          <p:cNvGrpSpPr/>
          <p:nvPr/>
        </p:nvGrpSpPr>
        <p:grpSpPr>
          <a:xfrm>
            <a:off x="10366283" y="3358581"/>
            <a:ext cx="1520039" cy="2149200"/>
            <a:chOff x="3924232" y="3354859"/>
            <a:chExt cx="1527545" cy="2161459"/>
          </a:xfrm>
        </p:grpSpPr>
        <p:sp>
          <p:nvSpPr>
            <p:cNvPr id="95" name="正方形/長方形 94">
              <a:extLst>
                <a:ext uri="{FF2B5EF4-FFF2-40B4-BE49-F238E27FC236}">
                  <a16:creationId xmlns:a16="http://schemas.microsoft.com/office/drawing/2014/main" id="{D0E992D4-67D2-D441-8498-BF6461D179DD}"/>
                </a:ext>
              </a:extLst>
            </p:cNvPr>
            <p:cNvSpPr/>
            <p:nvPr/>
          </p:nvSpPr>
          <p:spPr>
            <a:xfrm>
              <a:off x="3924232" y="3354859"/>
              <a:ext cx="1527545" cy="216145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96" name="図 95">
              <a:extLst>
                <a:ext uri="{FF2B5EF4-FFF2-40B4-BE49-F238E27FC236}">
                  <a16:creationId xmlns:a16="http://schemas.microsoft.com/office/drawing/2014/main" id="{3AC6EFE3-8E8F-AE40-B946-69C8DA14C670}"/>
                </a:ext>
              </a:extLst>
            </p:cNvPr>
            <p:cNvPicPr>
              <a:picLocks noChangeAspect="1"/>
            </p:cNvPicPr>
            <p:nvPr/>
          </p:nvPicPr>
          <p:blipFill>
            <a:blip r:embed="rId4"/>
            <a:srcRect/>
            <a:stretch/>
          </p:blipFill>
          <p:spPr>
            <a:xfrm>
              <a:off x="4016691" y="3444688"/>
              <a:ext cx="1348719" cy="2003148"/>
            </a:xfrm>
            <a:prstGeom prst="rect">
              <a:avLst/>
            </a:prstGeom>
          </p:spPr>
        </p:pic>
      </p:grpSp>
      <p:pic>
        <p:nvPicPr>
          <p:cNvPr id="80" name="図 79">
            <a:extLst>
              <a:ext uri="{FF2B5EF4-FFF2-40B4-BE49-F238E27FC236}">
                <a16:creationId xmlns:a16="http://schemas.microsoft.com/office/drawing/2014/main" id="{FCFA53B7-0940-2542-9B2A-97EBC05D2194}"/>
              </a:ext>
            </a:extLst>
          </p:cNvPr>
          <p:cNvPicPr>
            <a:picLocks noChangeAspect="1"/>
          </p:cNvPicPr>
          <p:nvPr/>
        </p:nvPicPr>
        <p:blipFill>
          <a:blip r:embed="rId5"/>
          <a:srcRect/>
          <a:stretch/>
        </p:blipFill>
        <p:spPr>
          <a:xfrm>
            <a:off x="4038292" y="3447969"/>
            <a:ext cx="1343115" cy="1993306"/>
          </a:xfrm>
          <a:prstGeom prst="rect">
            <a:avLst/>
          </a:prstGeom>
        </p:spPr>
      </p:pic>
      <p:pic>
        <p:nvPicPr>
          <p:cNvPr id="87" name="図 86">
            <a:extLst>
              <a:ext uri="{FF2B5EF4-FFF2-40B4-BE49-F238E27FC236}">
                <a16:creationId xmlns:a16="http://schemas.microsoft.com/office/drawing/2014/main" id="{7BB677D9-B51F-CD4C-B5A8-F06B76F7D5B4}"/>
              </a:ext>
            </a:extLst>
          </p:cNvPr>
          <p:cNvPicPr>
            <a:picLocks noChangeAspect="1"/>
          </p:cNvPicPr>
          <p:nvPr/>
        </p:nvPicPr>
        <p:blipFill>
          <a:blip r:embed="rId6"/>
          <a:srcRect/>
          <a:stretch/>
        </p:blipFill>
        <p:spPr>
          <a:xfrm>
            <a:off x="5648480" y="3458590"/>
            <a:ext cx="1343115" cy="1993305"/>
          </a:xfrm>
          <a:prstGeom prst="rect">
            <a:avLst/>
          </a:prstGeom>
        </p:spPr>
      </p:pic>
      <p:pic>
        <p:nvPicPr>
          <p:cNvPr id="90" name="図 89">
            <a:extLst>
              <a:ext uri="{FF2B5EF4-FFF2-40B4-BE49-F238E27FC236}">
                <a16:creationId xmlns:a16="http://schemas.microsoft.com/office/drawing/2014/main" id="{09406422-4CB2-1247-98C0-C0685072D661}"/>
              </a:ext>
            </a:extLst>
          </p:cNvPr>
          <p:cNvPicPr>
            <a:picLocks noChangeAspect="1"/>
          </p:cNvPicPr>
          <p:nvPr/>
        </p:nvPicPr>
        <p:blipFill>
          <a:blip r:embed="rId7"/>
          <a:srcRect/>
          <a:stretch/>
        </p:blipFill>
        <p:spPr>
          <a:xfrm>
            <a:off x="7258251" y="3458347"/>
            <a:ext cx="1343115" cy="1993305"/>
          </a:xfrm>
          <a:prstGeom prst="rect">
            <a:avLst/>
          </a:prstGeom>
        </p:spPr>
      </p:pic>
      <p:pic>
        <p:nvPicPr>
          <p:cNvPr id="93" name="図 92">
            <a:extLst>
              <a:ext uri="{FF2B5EF4-FFF2-40B4-BE49-F238E27FC236}">
                <a16:creationId xmlns:a16="http://schemas.microsoft.com/office/drawing/2014/main" id="{F78F66B0-1767-0C41-8A36-B83A27F3858D}"/>
              </a:ext>
            </a:extLst>
          </p:cNvPr>
          <p:cNvPicPr>
            <a:picLocks noChangeAspect="1"/>
          </p:cNvPicPr>
          <p:nvPr/>
        </p:nvPicPr>
        <p:blipFill>
          <a:blip r:embed="rId8"/>
          <a:srcRect/>
          <a:stretch/>
        </p:blipFill>
        <p:spPr>
          <a:xfrm>
            <a:off x="8867484" y="3458347"/>
            <a:ext cx="1343115" cy="1993305"/>
          </a:xfrm>
          <a:prstGeom prst="rect">
            <a:avLst/>
          </a:prstGeom>
        </p:spPr>
      </p:pic>
      <p:sp>
        <p:nvSpPr>
          <p:cNvPr id="29" name="タイトル 1">
            <a:extLst>
              <a:ext uri="{FF2B5EF4-FFF2-40B4-BE49-F238E27FC236}">
                <a16:creationId xmlns:a16="http://schemas.microsoft.com/office/drawing/2014/main" id="{828F26A5-B5AF-AA4E-94F9-81106C7D7073}"/>
              </a:ext>
            </a:extLst>
          </p:cNvPr>
          <p:cNvSpPr txBox="1">
            <a:spLocks/>
          </p:cNvSpPr>
          <p:nvPr/>
        </p:nvSpPr>
        <p:spPr>
          <a:xfrm>
            <a:off x="4757085" y="5442451"/>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2</a:t>
            </a:r>
          </a:p>
          <a:p>
            <a:pPr algn="ctr" defTabSz="457200">
              <a:lnSpc>
                <a:spcPct val="100000"/>
              </a:lnSpc>
              <a:spcBef>
                <a:spcPts val="0"/>
              </a:spcBef>
              <a:defRPr/>
            </a:pPr>
            <a:r>
              <a:rPr kumimoji="0" lang="ja-JP" altLang="en-US" sz="14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0" name="タイトル 1">
            <a:extLst>
              <a:ext uri="{FF2B5EF4-FFF2-40B4-BE49-F238E27FC236}">
                <a16:creationId xmlns:a16="http://schemas.microsoft.com/office/drawing/2014/main" id="{4AD2994F-3650-EC4B-8450-6B6746CF84CF}"/>
              </a:ext>
            </a:extLst>
          </p:cNvPr>
          <p:cNvSpPr txBox="1">
            <a:spLocks/>
          </p:cNvSpPr>
          <p:nvPr/>
        </p:nvSpPr>
        <p:spPr>
          <a:xfrm>
            <a:off x="6371789" y="5446835"/>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3</a:t>
            </a:r>
            <a:endPar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1" name="タイトル 1">
            <a:extLst>
              <a:ext uri="{FF2B5EF4-FFF2-40B4-BE49-F238E27FC236}">
                <a16:creationId xmlns:a16="http://schemas.microsoft.com/office/drawing/2014/main" id="{43162988-E0CC-964B-B1EF-63C19FA31A55}"/>
              </a:ext>
            </a:extLst>
          </p:cNvPr>
          <p:cNvSpPr txBox="1">
            <a:spLocks/>
          </p:cNvSpPr>
          <p:nvPr/>
        </p:nvSpPr>
        <p:spPr>
          <a:xfrm>
            <a:off x="7981022" y="5441274"/>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4</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2" name="タイトル 1">
            <a:extLst>
              <a:ext uri="{FF2B5EF4-FFF2-40B4-BE49-F238E27FC236}">
                <a16:creationId xmlns:a16="http://schemas.microsoft.com/office/drawing/2014/main" id="{175BD744-E03C-7D42-942C-869F1AE8F9EE}"/>
              </a:ext>
            </a:extLst>
          </p:cNvPr>
          <p:cNvSpPr txBox="1">
            <a:spLocks/>
          </p:cNvSpPr>
          <p:nvPr/>
        </p:nvSpPr>
        <p:spPr>
          <a:xfrm>
            <a:off x="9571314" y="5441273"/>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5</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lang="en-US" altLang="ja-JP" sz="140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93472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タイトル 1">
            <a:extLst>
              <a:ext uri="{FF2B5EF4-FFF2-40B4-BE49-F238E27FC236}">
                <a16:creationId xmlns:a16="http://schemas.microsoft.com/office/drawing/2014/main" id="{EDE3FD9C-CF5A-D14E-996D-1CFC9E55349E}"/>
              </a:ext>
            </a:extLst>
          </p:cNvPr>
          <p:cNvSpPr txBox="1">
            <a:spLocks/>
          </p:cNvSpPr>
          <p:nvPr/>
        </p:nvSpPr>
        <p:spPr>
          <a:xfrm>
            <a:off x="1972239" y="3367092"/>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置換対象</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距離計算時に編集操作を行なったノード群の最上位のノード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条件</a:t>
            </a:r>
            <a:r>
              <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	1.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対象ノードが</a:t>
            </a:r>
            <a:r>
              <a:rPr kumimoji="0" lang="ja-JP" altLang="en-US" sz="2000" b="1"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式</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である</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式</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評価後に値に変換されるもの．変数やリテラル，演算子式など</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対象ノードの兄弟ノードの個数が編集操作の前後で変化していない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操作　　</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抽象文法名を</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expr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とする新たなノードを用意し，置換する</a:t>
            </a:r>
            <a:endPar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149C09E-91D7-274E-ACC1-E1D6A9FEF149}"/>
              </a:ext>
            </a:extLst>
          </p:cNvPr>
          <p:cNvSpPr>
            <a:spLocks noGrp="1"/>
          </p:cNvSpPr>
          <p:nvPr>
            <p:ph type="sldNum" sz="quarter" idx="4"/>
          </p:nvPr>
        </p:nvSpPr>
        <p:spPr/>
        <p:txBody>
          <a:bodyPr/>
          <a:lstStyle/>
          <a:p>
            <a:r>
              <a:rPr lang="en-US" dirty="0"/>
              <a:t>p.</a:t>
            </a:r>
            <a:fld id="{F8E28480-1C08-4458-AD97-0283E6FFD09D}" type="slidenum">
              <a:rPr lang="en-US" smtClean="0"/>
              <a:pPr/>
              <a:t>15</a:t>
            </a:fld>
            <a:endParaRPr lang="en-US" dirty="0"/>
          </a:p>
        </p:txBody>
      </p:sp>
      <p:sp>
        <p:nvSpPr>
          <p:cNvPr id="9" name="テキスト ボックス 8">
            <a:extLst>
              <a:ext uri="{FF2B5EF4-FFF2-40B4-BE49-F238E27FC236}">
                <a16:creationId xmlns:a16="http://schemas.microsoft.com/office/drawing/2014/main" id="{2E92B072-4213-BA43-8D0D-4FAB2967D310}"/>
              </a:ext>
            </a:extLst>
          </p:cNvPr>
          <p:cNvSpPr txBox="1"/>
          <p:nvPr/>
        </p:nvSpPr>
        <p:spPr>
          <a:xfrm>
            <a:off x="2008091" y="50953"/>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
        <p:nvSpPr>
          <p:cNvPr id="69" name="タイトル 1">
            <a:extLst>
              <a:ext uri="{FF2B5EF4-FFF2-40B4-BE49-F238E27FC236}">
                <a16:creationId xmlns:a16="http://schemas.microsoft.com/office/drawing/2014/main" id="{ED59852F-7752-834B-80E8-3E46D953B85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式の置換による構造同一化機能</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自動関数生成は完全一致する部分木にしか適用できない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本手法を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類似する部分木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同一構造に変形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することで適用範囲を拡張する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対象</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編集距離が</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0</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より大きい</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かつ任意に定める</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閾値</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ε</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以下</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の部分木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287006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グループ化 108">
            <a:extLst>
              <a:ext uri="{FF2B5EF4-FFF2-40B4-BE49-F238E27FC236}">
                <a16:creationId xmlns:a16="http://schemas.microsoft.com/office/drawing/2014/main" id="{29CAD89A-3E7B-7340-836B-1E96A1D49E03}"/>
              </a:ext>
            </a:extLst>
          </p:cNvPr>
          <p:cNvGrpSpPr/>
          <p:nvPr/>
        </p:nvGrpSpPr>
        <p:grpSpPr>
          <a:xfrm>
            <a:off x="5030457" y="3626335"/>
            <a:ext cx="6182373" cy="2252067"/>
            <a:chOff x="3097484" y="1970978"/>
            <a:chExt cx="8005119" cy="2916043"/>
          </a:xfrm>
        </p:grpSpPr>
        <p:sp>
          <p:nvSpPr>
            <p:cNvPr id="111" name="タイトル 1">
              <a:extLst>
                <a:ext uri="{FF2B5EF4-FFF2-40B4-BE49-F238E27FC236}">
                  <a16:creationId xmlns:a16="http://schemas.microsoft.com/office/drawing/2014/main" id="{62FBAD6A-7974-DA44-ADC7-4853506831A3}"/>
                </a:ext>
              </a:extLst>
            </p:cNvPr>
            <p:cNvSpPr txBox="1">
              <a:spLocks/>
            </p:cNvSpPr>
            <p:nvPr/>
          </p:nvSpPr>
          <p:spPr>
            <a:xfrm>
              <a:off x="3097484" y="1976339"/>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112" name="タイトル 1">
              <a:extLst>
                <a:ext uri="{FF2B5EF4-FFF2-40B4-BE49-F238E27FC236}">
                  <a16:creationId xmlns:a16="http://schemas.microsoft.com/office/drawing/2014/main" id="{D66F78CE-10F4-E54A-BF0A-DAE38BB7AE23}"/>
                </a:ext>
              </a:extLst>
            </p:cNvPr>
            <p:cNvSpPr txBox="1">
              <a:spLocks/>
            </p:cNvSpPr>
            <p:nvPr/>
          </p:nvSpPr>
          <p:spPr>
            <a:xfrm>
              <a:off x="7007724" y="1970978"/>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6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113" name="グループ化 112">
              <a:extLst>
                <a:ext uri="{FF2B5EF4-FFF2-40B4-BE49-F238E27FC236}">
                  <a16:creationId xmlns:a16="http://schemas.microsoft.com/office/drawing/2014/main" id="{67DB3FA2-74C0-CF41-A9C8-5B2C45019B15}"/>
                </a:ext>
              </a:extLst>
            </p:cNvPr>
            <p:cNvGrpSpPr/>
            <p:nvPr/>
          </p:nvGrpSpPr>
          <p:grpSpPr>
            <a:xfrm>
              <a:off x="3097484" y="2552799"/>
              <a:ext cx="3042647" cy="2334222"/>
              <a:chOff x="3924232" y="3354859"/>
              <a:chExt cx="3057672" cy="2345749"/>
            </a:xfrm>
          </p:grpSpPr>
          <p:sp>
            <p:nvSpPr>
              <p:cNvPr id="119" name="正方形/長方形 118">
                <a:extLst>
                  <a:ext uri="{FF2B5EF4-FFF2-40B4-BE49-F238E27FC236}">
                    <a16:creationId xmlns:a16="http://schemas.microsoft.com/office/drawing/2014/main" id="{DA42D189-5A1E-3E4B-A335-8F85028AFE35}"/>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120" name="図 119">
                <a:extLst>
                  <a:ext uri="{FF2B5EF4-FFF2-40B4-BE49-F238E27FC236}">
                    <a16:creationId xmlns:a16="http://schemas.microsoft.com/office/drawing/2014/main" id="{743EF118-4731-8C4E-9582-B62F845A08EB}"/>
                  </a:ext>
                </a:extLst>
              </p:cNvPr>
              <p:cNvPicPr>
                <a:picLocks noChangeAspect="1"/>
              </p:cNvPicPr>
              <p:nvPr/>
            </p:nvPicPr>
            <p:blipFill>
              <a:blip r:embed="rId3"/>
              <a:srcRect/>
              <a:stretch/>
            </p:blipFill>
            <p:spPr>
              <a:xfrm>
                <a:off x="4094613" y="3425124"/>
                <a:ext cx="1325146" cy="1750883"/>
              </a:xfrm>
              <a:prstGeom prst="rect">
                <a:avLst/>
              </a:prstGeom>
            </p:spPr>
          </p:pic>
        </p:grpSp>
        <p:sp>
          <p:nvSpPr>
            <p:cNvPr id="114" name="正方形/長方形 113">
              <a:extLst>
                <a:ext uri="{FF2B5EF4-FFF2-40B4-BE49-F238E27FC236}">
                  <a16:creationId xmlns:a16="http://schemas.microsoft.com/office/drawing/2014/main" id="{8D61B99A-D8A7-034B-8F9F-C4F8623507CA}"/>
                </a:ext>
              </a:extLst>
            </p:cNvPr>
            <p:cNvSpPr/>
            <p:nvPr/>
          </p:nvSpPr>
          <p:spPr>
            <a:xfrm>
              <a:off x="6997120" y="2552796"/>
              <a:ext cx="4094879" cy="233422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115" name="図 114">
              <a:extLst>
                <a:ext uri="{FF2B5EF4-FFF2-40B4-BE49-F238E27FC236}">
                  <a16:creationId xmlns:a16="http://schemas.microsoft.com/office/drawing/2014/main" id="{3605141C-4DA4-E146-A135-091DFCAB3B39}"/>
                </a:ext>
              </a:extLst>
            </p:cNvPr>
            <p:cNvPicPr>
              <a:picLocks noChangeAspect="1"/>
            </p:cNvPicPr>
            <p:nvPr/>
          </p:nvPicPr>
          <p:blipFill>
            <a:blip r:embed="rId4"/>
            <a:srcRect/>
            <a:stretch/>
          </p:blipFill>
          <p:spPr>
            <a:xfrm>
              <a:off x="7086726" y="2612718"/>
              <a:ext cx="1433260" cy="1825794"/>
            </a:xfrm>
            <a:prstGeom prst="rect">
              <a:avLst/>
            </a:prstGeom>
          </p:spPr>
        </p:pic>
        <p:sp>
          <p:nvSpPr>
            <p:cNvPr id="116" name="円/楕円 115">
              <a:extLst>
                <a:ext uri="{FF2B5EF4-FFF2-40B4-BE49-F238E27FC236}">
                  <a16:creationId xmlns:a16="http://schemas.microsoft.com/office/drawing/2014/main" id="{C4879346-32C2-8649-8DB4-DB9983AD0DD8}"/>
                </a:ext>
              </a:extLst>
            </p:cNvPr>
            <p:cNvSpPr/>
            <p:nvPr/>
          </p:nvSpPr>
          <p:spPr>
            <a:xfrm>
              <a:off x="8899195" y="263928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expr</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18" name="円/楕円 117">
              <a:extLst>
                <a:ext uri="{FF2B5EF4-FFF2-40B4-BE49-F238E27FC236}">
                  <a16:creationId xmlns:a16="http://schemas.microsoft.com/office/drawing/2014/main" id="{F4E23B27-EEFB-A646-B33D-188F43519B48}"/>
                </a:ext>
              </a:extLst>
            </p:cNvPr>
            <p:cNvSpPr/>
            <p:nvPr/>
          </p:nvSpPr>
          <p:spPr>
            <a:xfrm>
              <a:off x="4999559" y="2638903"/>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expr</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9" name="テキスト ボックス 8">
            <a:extLst>
              <a:ext uri="{FF2B5EF4-FFF2-40B4-BE49-F238E27FC236}">
                <a16:creationId xmlns:a16="http://schemas.microsoft.com/office/drawing/2014/main" id="{2E92B072-4213-BA43-8D0D-4FAB2967D310}"/>
              </a:ext>
            </a:extLst>
          </p:cNvPr>
          <p:cNvSpPr txBox="1"/>
          <p:nvPr/>
        </p:nvSpPr>
        <p:spPr>
          <a:xfrm>
            <a:off x="2008091" y="50953"/>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
        <p:nvSpPr>
          <p:cNvPr id="25" name="スライド番号プレースホルダー 1">
            <a:extLst>
              <a:ext uri="{FF2B5EF4-FFF2-40B4-BE49-F238E27FC236}">
                <a16:creationId xmlns:a16="http://schemas.microsoft.com/office/drawing/2014/main" id="{DE399ED1-ED7D-E444-B68F-416A655610CF}"/>
              </a:ext>
            </a:extLst>
          </p:cNvPr>
          <p:cNvSpPr>
            <a:spLocks noGrp="1"/>
          </p:cNvSpPr>
          <p:nvPr>
            <p:ph type="sldNum" sz="quarter" idx="4"/>
          </p:nvPr>
        </p:nvSpPr>
        <p:spPr>
          <a:xfrm>
            <a:off x="10858500" y="6211669"/>
            <a:ext cx="1333500" cy="365125"/>
          </a:xfrm>
        </p:spPr>
        <p:txBody>
          <a:bodyPr/>
          <a:lstStyle/>
          <a:p>
            <a:r>
              <a:rPr lang="en-US" dirty="0"/>
              <a:t>p.</a:t>
            </a:r>
            <a:fld id="{F8E28480-1C08-4458-AD97-0283E6FFD09D}" type="slidenum">
              <a:rPr lang="en-US" smtClean="0"/>
              <a:pPr/>
              <a:t>16</a:t>
            </a:fld>
            <a:endParaRPr lang="en-US" dirty="0"/>
          </a:p>
        </p:txBody>
      </p:sp>
      <p:sp>
        <p:nvSpPr>
          <p:cNvPr id="26" name="タイトル 1">
            <a:extLst>
              <a:ext uri="{FF2B5EF4-FFF2-40B4-BE49-F238E27FC236}">
                <a16:creationId xmlns:a16="http://schemas.microsoft.com/office/drawing/2014/main" id="{7A2A2449-8327-8840-97FD-49D6759102D1}"/>
              </a:ext>
            </a:extLst>
          </p:cNvPr>
          <p:cNvSpPr txBox="1">
            <a:spLocks/>
          </p:cNvSpPr>
          <p:nvPr/>
        </p:nvSpPr>
        <p:spPr>
          <a:xfrm>
            <a:off x="2008087" y="841217"/>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置換前</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31" name="グループ化 30">
            <a:extLst>
              <a:ext uri="{FF2B5EF4-FFF2-40B4-BE49-F238E27FC236}">
                <a16:creationId xmlns:a16="http://schemas.microsoft.com/office/drawing/2014/main" id="{256979BC-3EE3-FC4E-90CF-C53BCA10EBF9}"/>
              </a:ext>
            </a:extLst>
          </p:cNvPr>
          <p:cNvGrpSpPr/>
          <p:nvPr/>
        </p:nvGrpSpPr>
        <p:grpSpPr>
          <a:xfrm>
            <a:off x="5030457" y="841217"/>
            <a:ext cx="6182373" cy="2252067"/>
            <a:chOff x="3632709" y="3000662"/>
            <a:chExt cx="8005119" cy="2916043"/>
          </a:xfrm>
        </p:grpSpPr>
        <p:sp>
          <p:nvSpPr>
            <p:cNvPr id="32" name="タイトル 1">
              <a:extLst>
                <a:ext uri="{FF2B5EF4-FFF2-40B4-BE49-F238E27FC236}">
                  <a16:creationId xmlns:a16="http://schemas.microsoft.com/office/drawing/2014/main" id="{C1D16E64-8887-5D4A-BCC7-980947826DF3}"/>
                </a:ext>
              </a:extLst>
            </p:cNvPr>
            <p:cNvSpPr txBox="1">
              <a:spLocks/>
            </p:cNvSpPr>
            <p:nvPr/>
          </p:nvSpPr>
          <p:spPr>
            <a:xfrm>
              <a:off x="3632709" y="3006023"/>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34" name="タイトル 1">
              <a:extLst>
                <a:ext uri="{FF2B5EF4-FFF2-40B4-BE49-F238E27FC236}">
                  <a16:creationId xmlns:a16="http://schemas.microsoft.com/office/drawing/2014/main" id="{A7E79AF8-4F96-A844-AFAC-5152D507C3BE}"/>
                </a:ext>
              </a:extLst>
            </p:cNvPr>
            <p:cNvSpPr txBox="1">
              <a:spLocks/>
            </p:cNvSpPr>
            <p:nvPr/>
          </p:nvSpPr>
          <p:spPr>
            <a:xfrm>
              <a:off x="7542949" y="3000662"/>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6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35" name="グループ化 34">
              <a:extLst>
                <a:ext uri="{FF2B5EF4-FFF2-40B4-BE49-F238E27FC236}">
                  <a16:creationId xmlns:a16="http://schemas.microsoft.com/office/drawing/2014/main" id="{41D7045E-7CCD-A646-BD5B-5269DDCC7F48}"/>
                </a:ext>
              </a:extLst>
            </p:cNvPr>
            <p:cNvGrpSpPr/>
            <p:nvPr/>
          </p:nvGrpSpPr>
          <p:grpSpPr>
            <a:xfrm>
              <a:off x="3632709" y="3582483"/>
              <a:ext cx="3042647" cy="2334222"/>
              <a:chOff x="3924232" y="3354859"/>
              <a:chExt cx="3057672" cy="2345749"/>
            </a:xfrm>
          </p:grpSpPr>
          <p:sp>
            <p:nvSpPr>
              <p:cNvPr id="51" name="正方形/長方形 50">
                <a:extLst>
                  <a:ext uri="{FF2B5EF4-FFF2-40B4-BE49-F238E27FC236}">
                    <a16:creationId xmlns:a16="http://schemas.microsoft.com/office/drawing/2014/main" id="{7DA45076-767E-534F-B863-FB0A81872109}"/>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53" name="図 52">
                <a:extLst>
                  <a:ext uri="{FF2B5EF4-FFF2-40B4-BE49-F238E27FC236}">
                    <a16:creationId xmlns:a16="http://schemas.microsoft.com/office/drawing/2014/main" id="{BDD3C2F1-E60C-444C-93A5-075B41A0140F}"/>
                  </a:ext>
                </a:extLst>
              </p:cNvPr>
              <p:cNvPicPr>
                <a:picLocks noChangeAspect="1"/>
              </p:cNvPicPr>
              <p:nvPr/>
            </p:nvPicPr>
            <p:blipFill>
              <a:blip r:embed="rId5"/>
              <a:srcRect/>
              <a:stretch/>
            </p:blipFill>
            <p:spPr>
              <a:xfrm>
                <a:off x="4016177" y="3425124"/>
                <a:ext cx="1482019" cy="1750883"/>
              </a:xfrm>
              <a:prstGeom prst="rect">
                <a:avLst/>
              </a:prstGeom>
            </p:spPr>
          </p:pic>
        </p:grpSp>
        <p:grpSp>
          <p:nvGrpSpPr>
            <p:cNvPr id="36" name="グループ化 35">
              <a:extLst>
                <a:ext uri="{FF2B5EF4-FFF2-40B4-BE49-F238E27FC236}">
                  <a16:creationId xmlns:a16="http://schemas.microsoft.com/office/drawing/2014/main" id="{459A6C6D-D093-AE4D-B165-89BF25FA125C}"/>
                </a:ext>
              </a:extLst>
            </p:cNvPr>
            <p:cNvGrpSpPr/>
            <p:nvPr/>
          </p:nvGrpSpPr>
          <p:grpSpPr>
            <a:xfrm>
              <a:off x="7532345" y="3582480"/>
              <a:ext cx="4094879" cy="2334221"/>
              <a:chOff x="3924232" y="3354859"/>
              <a:chExt cx="4115100" cy="2345748"/>
            </a:xfrm>
          </p:grpSpPr>
          <p:sp>
            <p:nvSpPr>
              <p:cNvPr id="48" name="正方形/長方形 47">
                <a:extLst>
                  <a:ext uri="{FF2B5EF4-FFF2-40B4-BE49-F238E27FC236}">
                    <a16:creationId xmlns:a16="http://schemas.microsoft.com/office/drawing/2014/main" id="{254DF888-EE08-F541-A4AA-48F3E977C16B}"/>
                  </a:ext>
                </a:extLst>
              </p:cNvPr>
              <p:cNvSpPr/>
              <p:nvPr/>
            </p:nvSpPr>
            <p:spPr>
              <a:xfrm>
                <a:off x="3924232" y="3354859"/>
                <a:ext cx="4115100" cy="23457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49" name="図 48">
                <a:extLst>
                  <a:ext uri="{FF2B5EF4-FFF2-40B4-BE49-F238E27FC236}">
                    <a16:creationId xmlns:a16="http://schemas.microsoft.com/office/drawing/2014/main" id="{C114C73F-2679-5147-B540-06E00C6CFDAA}"/>
                  </a:ext>
                </a:extLst>
              </p:cNvPr>
              <p:cNvPicPr>
                <a:picLocks noChangeAspect="1"/>
              </p:cNvPicPr>
              <p:nvPr/>
            </p:nvPicPr>
            <p:blipFill>
              <a:blip r:embed="rId6"/>
              <a:srcRect/>
              <a:stretch/>
            </p:blipFill>
            <p:spPr>
              <a:xfrm>
                <a:off x="4016177" y="3422888"/>
                <a:ext cx="1482020" cy="2199454"/>
              </a:xfrm>
              <a:prstGeom prst="rect">
                <a:avLst/>
              </a:prstGeom>
            </p:spPr>
          </p:pic>
        </p:grpSp>
        <p:sp>
          <p:nvSpPr>
            <p:cNvPr id="37" name="円/楕円 36">
              <a:extLst>
                <a:ext uri="{FF2B5EF4-FFF2-40B4-BE49-F238E27FC236}">
                  <a16:creationId xmlns:a16="http://schemas.microsoft.com/office/drawing/2014/main" id="{D6E3CFA5-12CA-824A-B5E6-65B2370C00C4}"/>
                </a:ext>
              </a:extLst>
            </p:cNvPr>
            <p:cNvSpPr/>
            <p:nvPr/>
          </p:nvSpPr>
          <p:spPr>
            <a:xfrm>
              <a:off x="9434420" y="3668969"/>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Call</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38" name="円/楕円 37">
              <a:extLst>
                <a:ext uri="{FF2B5EF4-FFF2-40B4-BE49-F238E27FC236}">
                  <a16:creationId xmlns:a16="http://schemas.microsoft.com/office/drawing/2014/main" id="{C1304BC9-67EC-8C44-9BC4-99BBA7931CC4}"/>
                </a:ext>
              </a:extLst>
            </p:cNvPr>
            <p:cNvSpPr/>
            <p:nvPr/>
          </p:nvSpPr>
          <p:spPr>
            <a:xfrm>
              <a:off x="9434420"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39" name="円/楕円 38">
              <a:extLst>
                <a:ext uri="{FF2B5EF4-FFF2-40B4-BE49-F238E27FC236}">
                  <a16:creationId xmlns:a16="http://schemas.microsoft.com/office/drawing/2014/main" id="{817BA73A-A267-034D-9115-6F5F7BE558E8}"/>
                </a:ext>
              </a:extLst>
            </p:cNvPr>
            <p:cNvSpPr/>
            <p:nvPr/>
          </p:nvSpPr>
          <p:spPr>
            <a:xfrm>
              <a:off x="9434420"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0" name="円/楕円 39">
              <a:extLst>
                <a:ext uri="{FF2B5EF4-FFF2-40B4-BE49-F238E27FC236}">
                  <a16:creationId xmlns:a16="http://schemas.microsoft.com/office/drawing/2014/main" id="{FD9338E0-1364-D140-BC55-280F57FE97E3}"/>
                </a:ext>
              </a:extLst>
            </p:cNvPr>
            <p:cNvSpPr/>
            <p:nvPr/>
          </p:nvSpPr>
          <p:spPr>
            <a:xfrm>
              <a:off x="10575344"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1" name="円/楕円 40">
              <a:extLst>
                <a:ext uri="{FF2B5EF4-FFF2-40B4-BE49-F238E27FC236}">
                  <a16:creationId xmlns:a16="http://schemas.microsoft.com/office/drawing/2014/main" id="{63378BC2-3CD7-5847-924C-BBD96DA981F5}"/>
                </a:ext>
              </a:extLst>
            </p:cNvPr>
            <p:cNvSpPr/>
            <p:nvPr/>
          </p:nvSpPr>
          <p:spPr>
            <a:xfrm>
              <a:off x="10575344"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2" name="直線矢印コネクタ 41">
              <a:extLst>
                <a:ext uri="{FF2B5EF4-FFF2-40B4-BE49-F238E27FC236}">
                  <a16:creationId xmlns:a16="http://schemas.microsoft.com/office/drawing/2014/main" id="{7F5343D4-0E0B-0B4A-8CA5-4931495B448B}"/>
                </a:ext>
              </a:extLst>
            </p:cNvPr>
            <p:cNvCxnSpPr>
              <a:stCxn id="37" idx="4"/>
              <a:endCxn id="38" idx="0"/>
            </p:cNvCxnSpPr>
            <p:nvPr/>
          </p:nvCxnSpPr>
          <p:spPr>
            <a:xfrm>
              <a:off x="9909373" y="4233988"/>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8F21AC43-2505-2B4B-A7CA-145A27BFD826}"/>
                </a:ext>
              </a:extLst>
            </p:cNvPr>
            <p:cNvCxnSpPr>
              <a:cxnSpLocks/>
              <a:stCxn id="38" idx="4"/>
              <a:endCxn id="39" idx="0"/>
            </p:cNvCxnSpPr>
            <p:nvPr/>
          </p:nvCxnSpPr>
          <p:spPr>
            <a:xfrm>
              <a:off x="9909373"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DEBAB93C-8417-2C48-9AAF-8CE7806B7946}"/>
                </a:ext>
              </a:extLst>
            </p:cNvPr>
            <p:cNvCxnSpPr>
              <a:cxnSpLocks/>
              <a:stCxn id="37" idx="5"/>
              <a:endCxn id="40" idx="1"/>
            </p:cNvCxnSpPr>
            <p:nvPr/>
          </p:nvCxnSpPr>
          <p:spPr>
            <a:xfrm>
              <a:off x="10245215" y="4151243"/>
              <a:ext cx="469240" cy="38768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D4AD500-4018-EC4D-8208-BC01D23A7440}"/>
                </a:ext>
              </a:extLst>
            </p:cNvPr>
            <p:cNvCxnSpPr>
              <a:cxnSpLocks/>
              <a:stCxn id="40" idx="4"/>
              <a:endCxn id="41" idx="0"/>
            </p:cNvCxnSpPr>
            <p:nvPr/>
          </p:nvCxnSpPr>
          <p:spPr>
            <a:xfrm>
              <a:off x="11050297"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sp>
          <p:nvSpPr>
            <p:cNvPr id="46" name="円/楕円 45">
              <a:extLst>
                <a:ext uri="{FF2B5EF4-FFF2-40B4-BE49-F238E27FC236}">
                  <a16:creationId xmlns:a16="http://schemas.microsoft.com/office/drawing/2014/main" id="{DB82266E-DA40-0245-B4F6-87FBD9ABC987}"/>
                </a:ext>
              </a:extLst>
            </p:cNvPr>
            <p:cNvSpPr/>
            <p:nvPr/>
          </p:nvSpPr>
          <p:spPr>
            <a:xfrm>
              <a:off x="5534784" y="36685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155" name="タイトル 1">
            <a:extLst>
              <a:ext uri="{FF2B5EF4-FFF2-40B4-BE49-F238E27FC236}">
                <a16:creationId xmlns:a16="http://schemas.microsoft.com/office/drawing/2014/main" id="{D4D22F20-432C-0B49-8E09-0911E3E993F2}"/>
              </a:ext>
            </a:extLst>
          </p:cNvPr>
          <p:cNvSpPr txBox="1">
            <a:spLocks/>
          </p:cNvSpPr>
          <p:nvPr/>
        </p:nvSpPr>
        <p:spPr>
          <a:xfrm>
            <a:off x="2008087" y="3549693"/>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置換後</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0" name="直線コネクタ 9">
            <a:extLst>
              <a:ext uri="{FF2B5EF4-FFF2-40B4-BE49-F238E27FC236}">
                <a16:creationId xmlns:a16="http://schemas.microsoft.com/office/drawing/2014/main" id="{C8B1B68F-6EE0-DF42-B67A-06B1E92ECF61}"/>
              </a:ext>
            </a:extLst>
          </p:cNvPr>
          <p:cNvCxnSpPr/>
          <p:nvPr/>
        </p:nvCxnSpPr>
        <p:spPr>
          <a:xfrm>
            <a:off x="2008088" y="3503439"/>
            <a:ext cx="10183912" cy="0"/>
          </a:xfrm>
          <a:prstGeom prst="line">
            <a:avLst/>
          </a:prstGeom>
          <a:ln w="28575">
            <a:solidFill>
              <a:srgbClr val="545D65"/>
            </a:solidFill>
            <a:prstDash val="lgDash"/>
          </a:ln>
        </p:spPr>
        <p:style>
          <a:lnRef idx="1">
            <a:schemeClr val="accent1"/>
          </a:lnRef>
          <a:fillRef idx="0">
            <a:schemeClr val="accent1"/>
          </a:fillRef>
          <a:effectRef idx="0">
            <a:schemeClr val="accent1"/>
          </a:effectRef>
          <a:fontRef idx="minor">
            <a:schemeClr val="tx1"/>
          </a:fontRef>
        </p:style>
      </p:cxnSp>
      <p:sp>
        <p:nvSpPr>
          <p:cNvPr id="16" name="下矢印 15">
            <a:extLst>
              <a:ext uri="{FF2B5EF4-FFF2-40B4-BE49-F238E27FC236}">
                <a16:creationId xmlns:a16="http://schemas.microsoft.com/office/drawing/2014/main" id="{2AB6ED4E-1B9C-4C41-8526-C42C28DA0FD9}"/>
              </a:ext>
            </a:extLst>
          </p:cNvPr>
          <p:cNvSpPr/>
          <p:nvPr/>
        </p:nvSpPr>
        <p:spPr>
          <a:xfrm>
            <a:off x="5937196" y="3130323"/>
            <a:ext cx="317607" cy="668681"/>
          </a:xfrm>
          <a:prstGeom prst="downArrow">
            <a:avLst>
              <a:gd name="adj1" fmla="val 32270"/>
              <a:gd name="adj2" fmla="val 67730"/>
            </a:avLst>
          </a:prstGeom>
          <a:solidFill>
            <a:srgbClr val="D0D0D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下矢印 155">
            <a:extLst>
              <a:ext uri="{FF2B5EF4-FFF2-40B4-BE49-F238E27FC236}">
                <a16:creationId xmlns:a16="http://schemas.microsoft.com/office/drawing/2014/main" id="{1F097079-8A3E-5B47-B915-39406B787064}"/>
              </a:ext>
            </a:extLst>
          </p:cNvPr>
          <p:cNvSpPr/>
          <p:nvPr/>
        </p:nvSpPr>
        <p:spPr>
          <a:xfrm>
            <a:off x="9472783" y="3130323"/>
            <a:ext cx="317607" cy="668681"/>
          </a:xfrm>
          <a:prstGeom prst="downArrow">
            <a:avLst>
              <a:gd name="adj1" fmla="val 32270"/>
              <a:gd name="adj2" fmla="val 67730"/>
            </a:avLst>
          </a:prstGeom>
          <a:solidFill>
            <a:srgbClr val="D0D0D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20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17</a:t>
            </a:fld>
            <a:endParaRPr lang="en-US" dirty="0"/>
          </a:p>
        </p:txBody>
      </p:sp>
      <p:sp>
        <p:nvSpPr>
          <p:cNvPr id="82" name="タイトル 1">
            <a:extLst>
              <a:ext uri="{FF2B5EF4-FFF2-40B4-BE49-F238E27FC236}">
                <a16:creationId xmlns:a16="http://schemas.microsoft.com/office/drawing/2014/main" id="{7D984632-2701-134B-9C65-28A5FCC3B634}"/>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ソースコードの先頭に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テンプレート</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を用意する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ソースコードから</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一致する部分木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該当するノード片を抽出する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3"/>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全ての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変数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および，</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つの部分木間で</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識別子が異なる式</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関数内の変数として置換する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86" name="グループ化 85">
            <a:extLst>
              <a:ext uri="{FF2B5EF4-FFF2-40B4-BE49-F238E27FC236}">
                <a16:creationId xmlns:a16="http://schemas.microsoft.com/office/drawing/2014/main" id="{0B91DF91-5510-F843-820A-2C113B36117A}"/>
              </a:ext>
            </a:extLst>
          </p:cNvPr>
          <p:cNvGrpSpPr/>
          <p:nvPr/>
        </p:nvGrpSpPr>
        <p:grpSpPr>
          <a:xfrm>
            <a:off x="8310223" y="4300396"/>
            <a:ext cx="2995179" cy="999489"/>
            <a:chOff x="6816318" y="2048064"/>
            <a:chExt cx="4580668" cy="1528565"/>
          </a:xfrm>
        </p:grpSpPr>
        <p:sp>
          <p:nvSpPr>
            <p:cNvPr id="93" name="正方形/長方形 92">
              <a:extLst>
                <a:ext uri="{FF2B5EF4-FFF2-40B4-BE49-F238E27FC236}">
                  <a16:creationId xmlns:a16="http://schemas.microsoft.com/office/drawing/2014/main" id="{36C990C8-008A-B944-97C3-D4A9C49AD9D1}"/>
                </a:ext>
              </a:extLst>
            </p:cNvPr>
            <p:cNvSpPr/>
            <p:nvPr/>
          </p:nvSpPr>
          <p:spPr>
            <a:xfrm>
              <a:off x="6816318" y="2048064"/>
              <a:ext cx="4580668" cy="152856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grpSp>
          <p:nvGrpSpPr>
            <p:cNvPr id="94" name="グループ化 93">
              <a:extLst>
                <a:ext uri="{FF2B5EF4-FFF2-40B4-BE49-F238E27FC236}">
                  <a16:creationId xmlns:a16="http://schemas.microsoft.com/office/drawing/2014/main" id="{D5A47922-0248-1E46-A9D5-D44FA5A191B0}"/>
                </a:ext>
              </a:extLst>
            </p:cNvPr>
            <p:cNvGrpSpPr/>
            <p:nvPr/>
          </p:nvGrpSpPr>
          <p:grpSpPr>
            <a:xfrm>
              <a:off x="6876213" y="2119177"/>
              <a:ext cx="4451773" cy="1386341"/>
              <a:chOff x="6887268" y="2113197"/>
              <a:chExt cx="4451773" cy="1386341"/>
            </a:xfrm>
          </p:grpSpPr>
          <p:pic>
            <p:nvPicPr>
              <p:cNvPr id="95" name="図 94" descr="ダイアグラム&#10;&#10;自動的に生成された説明">
                <a:extLst>
                  <a:ext uri="{FF2B5EF4-FFF2-40B4-BE49-F238E27FC236}">
                    <a16:creationId xmlns:a16="http://schemas.microsoft.com/office/drawing/2014/main" id="{FE6E00C6-3E40-3E47-B78B-5F972E933E6A}"/>
                  </a:ext>
                </a:extLst>
              </p:cNvPr>
              <p:cNvPicPr>
                <a:picLocks noChangeAspect="1"/>
              </p:cNvPicPr>
              <p:nvPr/>
            </p:nvPicPr>
            <p:blipFill>
              <a:blip r:embed="rId3"/>
              <a:stretch>
                <a:fillRect/>
              </a:stretch>
            </p:blipFill>
            <p:spPr>
              <a:xfrm>
                <a:off x="9233372" y="2113197"/>
                <a:ext cx="2105669" cy="1386341"/>
              </a:xfrm>
              <a:prstGeom prst="rect">
                <a:avLst/>
              </a:prstGeom>
            </p:spPr>
          </p:pic>
          <p:pic>
            <p:nvPicPr>
              <p:cNvPr id="96" name="図 95">
                <a:extLst>
                  <a:ext uri="{FF2B5EF4-FFF2-40B4-BE49-F238E27FC236}">
                    <a16:creationId xmlns:a16="http://schemas.microsoft.com/office/drawing/2014/main" id="{D79BED3E-8416-3C49-94B0-B9D3F730C405}"/>
                  </a:ext>
                </a:extLst>
              </p:cNvPr>
              <p:cNvPicPr>
                <a:picLocks noChangeAspect="1"/>
              </p:cNvPicPr>
              <p:nvPr/>
            </p:nvPicPr>
            <p:blipFill>
              <a:blip r:embed="rId4"/>
              <a:srcRect/>
              <a:stretch/>
            </p:blipFill>
            <p:spPr>
              <a:xfrm>
                <a:off x="6887268" y="2113197"/>
                <a:ext cx="2105669" cy="1386340"/>
              </a:xfrm>
              <a:prstGeom prst="rect">
                <a:avLst/>
              </a:prstGeom>
            </p:spPr>
          </p:pic>
        </p:grpSp>
      </p:grpSp>
      <p:grpSp>
        <p:nvGrpSpPr>
          <p:cNvPr id="3" name="グループ化 2">
            <a:extLst>
              <a:ext uri="{FF2B5EF4-FFF2-40B4-BE49-F238E27FC236}">
                <a16:creationId xmlns:a16="http://schemas.microsoft.com/office/drawing/2014/main" id="{7472CC6B-BEE0-4F4D-BA21-A7C14602A7E2}"/>
              </a:ext>
            </a:extLst>
          </p:cNvPr>
          <p:cNvGrpSpPr/>
          <p:nvPr/>
        </p:nvGrpSpPr>
        <p:grpSpPr>
          <a:xfrm>
            <a:off x="8160381" y="3084709"/>
            <a:ext cx="3294865" cy="756441"/>
            <a:chOff x="7648843" y="3437635"/>
            <a:chExt cx="3294865" cy="756441"/>
          </a:xfrm>
        </p:grpSpPr>
        <p:sp>
          <p:nvSpPr>
            <p:cNvPr id="85" name="正方形/長方形 84">
              <a:extLst>
                <a:ext uri="{FF2B5EF4-FFF2-40B4-BE49-F238E27FC236}">
                  <a16:creationId xmlns:a16="http://schemas.microsoft.com/office/drawing/2014/main" id="{DDF61429-8662-E24B-A0F9-6340D6C9A9CF}"/>
                </a:ext>
              </a:extLst>
            </p:cNvPr>
            <p:cNvSpPr/>
            <p:nvPr/>
          </p:nvSpPr>
          <p:spPr>
            <a:xfrm>
              <a:off x="7648843" y="3437635"/>
              <a:ext cx="1385006" cy="75644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 = 3 * 10</a:t>
              </a:r>
            </a:p>
            <a:p>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sp>
          <p:nvSpPr>
            <p:cNvPr id="126" name="正方形/長方形 125">
              <a:extLst>
                <a:ext uri="{FF2B5EF4-FFF2-40B4-BE49-F238E27FC236}">
                  <a16:creationId xmlns:a16="http://schemas.microsoft.com/office/drawing/2014/main" id="{E429EC20-AB27-EC42-9076-A5014DA9DEBC}"/>
                </a:ext>
              </a:extLst>
            </p:cNvPr>
            <p:cNvSpPr/>
            <p:nvPr/>
          </p:nvSpPr>
          <p:spPr>
            <a:xfrm>
              <a:off x="9558702" y="3437635"/>
              <a:ext cx="1385006" cy="75644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 = 3 * 10</a:t>
              </a:r>
            </a:p>
          </p:txBody>
        </p:sp>
        <p:cxnSp>
          <p:nvCxnSpPr>
            <p:cNvPr id="127" name="直線矢印コネクタ 126">
              <a:extLst>
                <a:ext uri="{FF2B5EF4-FFF2-40B4-BE49-F238E27FC236}">
                  <a16:creationId xmlns:a16="http://schemas.microsoft.com/office/drawing/2014/main" id="{E9410B17-8A8F-B44A-B29B-93DE61EE5D29}"/>
                </a:ext>
              </a:extLst>
            </p:cNvPr>
            <p:cNvCxnSpPr>
              <a:cxnSpLocks/>
              <a:stCxn id="85" idx="3"/>
              <a:endCxn id="126" idx="1"/>
            </p:cNvCxnSpPr>
            <p:nvPr/>
          </p:nvCxnSpPr>
          <p:spPr>
            <a:xfrm>
              <a:off x="9033849" y="3815856"/>
              <a:ext cx="524853" cy="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正方形/長方形 132">
            <a:extLst>
              <a:ext uri="{FF2B5EF4-FFF2-40B4-BE49-F238E27FC236}">
                <a16:creationId xmlns:a16="http://schemas.microsoft.com/office/drawing/2014/main" id="{FB91799A-DD80-AB49-9793-B444FF949611}"/>
              </a:ext>
            </a:extLst>
          </p:cNvPr>
          <p:cNvSpPr/>
          <p:nvPr/>
        </p:nvSpPr>
        <p:spPr>
          <a:xfrm>
            <a:off x="8803770" y="5553235"/>
            <a:ext cx="2008089" cy="40508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var1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10</a:t>
            </a:r>
          </a:p>
        </p:txBody>
      </p:sp>
      <p:cxnSp>
        <p:nvCxnSpPr>
          <p:cNvPr id="134" name="直線矢印コネクタ 133">
            <a:extLst>
              <a:ext uri="{FF2B5EF4-FFF2-40B4-BE49-F238E27FC236}">
                <a16:creationId xmlns:a16="http://schemas.microsoft.com/office/drawing/2014/main" id="{C4D800E9-5746-594A-8132-3FA4F1E3463A}"/>
              </a:ext>
            </a:extLst>
          </p:cNvPr>
          <p:cNvCxnSpPr>
            <a:cxnSpLocks/>
            <a:stCxn id="93" idx="2"/>
            <a:endCxn id="133" idx="0"/>
          </p:cNvCxnSpPr>
          <p:nvPr/>
        </p:nvCxnSpPr>
        <p:spPr>
          <a:xfrm>
            <a:off x="9807813" y="5299885"/>
            <a:ext cx="2" cy="25335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82D22363-0EDB-634F-A319-65097AF1835B}"/>
              </a:ext>
            </a:extLst>
          </p:cNvPr>
          <p:cNvGrpSpPr/>
          <p:nvPr/>
        </p:nvGrpSpPr>
        <p:grpSpPr>
          <a:xfrm>
            <a:off x="8671927" y="1652796"/>
            <a:ext cx="2271781" cy="921880"/>
            <a:chOff x="8671927" y="1652796"/>
            <a:chExt cx="2271781" cy="921880"/>
          </a:xfrm>
        </p:grpSpPr>
        <p:sp>
          <p:nvSpPr>
            <p:cNvPr id="97" name="正方形/長方形 96">
              <a:extLst>
                <a:ext uri="{FF2B5EF4-FFF2-40B4-BE49-F238E27FC236}">
                  <a16:creationId xmlns:a16="http://schemas.microsoft.com/office/drawing/2014/main" id="{96C28AD1-4595-8149-ADCF-8575F44A7B49}"/>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  </a:t>
              </a:r>
              <a:r>
                <a:rPr kumimoji="1" lang="ja-JP" altLang="en-US" sz="1200" b="1">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pPr>
                <a:lnSpc>
                  <a:spcPct val="150000"/>
                </a:lnSpc>
              </a:pPr>
              <a:endPar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p>
          </p:txBody>
        </p:sp>
        <p:sp>
          <p:nvSpPr>
            <p:cNvPr id="99" name="正方形/長方形 98">
              <a:extLst>
                <a:ext uri="{FF2B5EF4-FFF2-40B4-BE49-F238E27FC236}">
                  <a16:creationId xmlns:a16="http://schemas.microsoft.com/office/drawing/2014/main" id="{083DE825-8BFA-C74D-A88C-5AA77A3BDDC7}"/>
                </a:ext>
              </a:extLst>
            </p:cNvPr>
            <p:cNvSpPr/>
            <p:nvPr/>
          </p:nvSpPr>
          <p:spPr>
            <a:xfrm>
              <a:off x="9845176" y="1783365"/>
              <a:ext cx="434647"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p>
          </p:txBody>
        </p:sp>
        <p:sp>
          <p:nvSpPr>
            <p:cNvPr id="25" name="正方形/長方形 24">
              <a:extLst>
                <a:ext uri="{FF2B5EF4-FFF2-40B4-BE49-F238E27FC236}">
                  <a16:creationId xmlns:a16="http://schemas.microsoft.com/office/drawing/2014/main" id="{52EA27A4-F3F3-5E41-8A1D-FC2C795146A8}"/>
                </a:ext>
              </a:extLst>
            </p:cNvPr>
            <p:cNvSpPr/>
            <p:nvPr/>
          </p:nvSpPr>
          <p:spPr>
            <a:xfrm>
              <a:off x="9213117" y="2054234"/>
              <a:ext cx="970794"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処理文</a:t>
              </a:r>
            </a:p>
          </p:txBody>
        </p:sp>
        <p:sp>
          <p:nvSpPr>
            <p:cNvPr id="27" name="正方形/長方形 26">
              <a:extLst>
                <a:ext uri="{FF2B5EF4-FFF2-40B4-BE49-F238E27FC236}">
                  <a16:creationId xmlns:a16="http://schemas.microsoft.com/office/drawing/2014/main" id="{302FD568-2504-904C-B1FE-0304856BB0C6}"/>
                </a:ext>
              </a:extLst>
            </p:cNvPr>
            <p:cNvSpPr/>
            <p:nvPr/>
          </p:nvSpPr>
          <p:spPr>
            <a:xfrm>
              <a:off x="9749264" y="2332915"/>
              <a:ext cx="530559"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p>
          </p:txBody>
        </p:sp>
      </p:grpSp>
      <p:sp>
        <p:nvSpPr>
          <p:cNvPr id="28" name="テキスト ボックス 27">
            <a:extLst>
              <a:ext uri="{FF2B5EF4-FFF2-40B4-BE49-F238E27FC236}">
                <a16:creationId xmlns:a16="http://schemas.microsoft.com/office/drawing/2014/main" id="{9A59A86D-6906-B74A-9DCD-EFDD7F1DEDC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10" name="グループ化 9">
            <a:extLst>
              <a:ext uri="{FF2B5EF4-FFF2-40B4-BE49-F238E27FC236}">
                <a16:creationId xmlns:a16="http://schemas.microsoft.com/office/drawing/2014/main" id="{7EF399B2-D73A-6C43-A93A-AF79D871A0C0}"/>
              </a:ext>
            </a:extLst>
          </p:cNvPr>
          <p:cNvGrpSpPr/>
          <p:nvPr/>
        </p:nvGrpSpPr>
        <p:grpSpPr>
          <a:xfrm>
            <a:off x="8727209" y="4130271"/>
            <a:ext cx="830737" cy="575052"/>
            <a:chOff x="8780772" y="4144422"/>
            <a:chExt cx="830737" cy="575052"/>
          </a:xfrm>
        </p:grpSpPr>
        <p:sp>
          <p:nvSpPr>
            <p:cNvPr id="41" name="円/楕円 40">
              <a:extLst>
                <a:ext uri="{FF2B5EF4-FFF2-40B4-BE49-F238E27FC236}">
                  <a16:creationId xmlns:a16="http://schemas.microsoft.com/office/drawing/2014/main" id="{C8D683B5-FB6E-6848-A289-635EE00DB340}"/>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7" name="直線コネクタ 6">
              <a:extLst>
                <a:ext uri="{FF2B5EF4-FFF2-40B4-BE49-F238E27FC236}">
                  <a16:creationId xmlns:a16="http://schemas.microsoft.com/office/drawing/2014/main" id="{98C94B48-EC86-7D40-8915-1E2AA2ABA155}"/>
                </a:ext>
              </a:extLst>
            </p:cNvPr>
            <p:cNvCxnSpPr>
              <a:cxnSpLocks/>
              <a:stCxn id="41"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E1E8BE1C-7A43-914A-874C-02BBB2391F4A}"/>
              </a:ext>
            </a:extLst>
          </p:cNvPr>
          <p:cNvGrpSpPr/>
          <p:nvPr/>
        </p:nvGrpSpPr>
        <p:grpSpPr>
          <a:xfrm>
            <a:off x="8999142" y="4511501"/>
            <a:ext cx="830737" cy="575052"/>
            <a:chOff x="8780772" y="4144422"/>
            <a:chExt cx="830737" cy="575052"/>
          </a:xfrm>
        </p:grpSpPr>
        <p:sp>
          <p:nvSpPr>
            <p:cNvPr id="47" name="円/楕円 46">
              <a:extLst>
                <a:ext uri="{FF2B5EF4-FFF2-40B4-BE49-F238E27FC236}">
                  <a16:creationId xmlns:a16="http://schemas.microsoft.com/office/drawing/2014/main" id="{66BFC1DE-3059-7249-A7C3-22607FC39893}"/>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8" name="直線コネクタ 47">
              <a:extLst>
                <a:ext uri="{FF2B5EF4-FFF2-40B4-BE49-F238E27FC236}">
                  <a16:creationId xmlns:a16="http://schemas.microsoft.com/office/drawing/2014/main" id="{04836212-6E91-4D49-A415-06E836AE9E26}"/>
                </a:ext>
              </a:extLst>
            </p:cNvPr>
            <p:cNvCxnSpPr>
              <a:cxnSpLocks/>
              <a:stCxn id="47"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1E5222A2-1718-944E-91F7-F05F3E7C327C}"/>
              </a:ext>
            </a:extLst>
          </p:cNvPr>
          <p:cNvGrpSpPr/>
          <p:nvPr/>
        </p:nvGrpSpPr>
        <p:grpSpPr>
          <a:xfrm>
            <a:off x="10270666" y="4130271"/>
            <a:ext cx="830737" cy="575052"/>
            <a:chOff x="8780772" y="4144422"/>
            <a:chExt cx="830737" cy="575052"/>
          </a:xfrm>
        </p:grpSpPr>
        <p:sp>
          <p:nvSpPr>
            <p:cNvPr id="50" name="円/楕円 49">
              <a:extLst>
                <a:ext uri="{FF2B5EF4-FFF2-40B4-BE49-F238E27FC236}">
                  <a16:creationId xmlns:a16="http://schemas.microsoft.com/office/drawing/2014/main" id="{DC5B5112-669C-5B45-B8B3-019E445DDED9}"/>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1" name="直線コネクタ 50">
              <a:extLst>
                <a:ext uri="{FF2B5EF4-FFF2-40B4-BE49-F238E27FC236}">
                  <a16:creationId xmlns:a16="http://schemas.microsoft.com/office/drawing/2014/main" id="{5D560559-5643-EC4B-BADD-D5F28B0B08A5}"/>
                </a:ext>
              </a:extLst>
            </p:cNvPr>
            <p:cNvCxnSpPr>
              <a:cxnSpLocks/>
              <a:stCxn id="50"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52" name="グループ化 51">
            <a:extLst>
              <a:ext uri="{FF2B5EF4-FFF2-40B4-BE49-F238E27FC236}">
                <a16:creationId xmlns:a16="http://schemas.microsoft.com/office/drawing/2014/main" id="{290514EF-B4FB-B848-8E88-7326BE0352A8}"/>
              </a:ext>
            </a:extLst>
          </p:cNvPr>
          <p:cNvGrpSpPr/>
          <p:nvPr/>
        </p:nvGrpSpPr>
        <p:grpSpPr>
          <a:xfrm>
            <a:off x="10542599" y="4511501"/>
            <a:ext cx="830737" cy="575052"/>
            <a:chOff x="8780772" y="4144422"/>
            <a:chExt cx="830737" cy="575052"/>
          </a:xfrm>
        </p:grpSpPr>
        <p:sp>
          <p:nvSpPr>
            <p:cNvPr id="53" name="円/楕円 52">
              <a:extLst>
                <a:ext uri="{FF2B5EF4-FFF2-40B4-BE49-F238E27FC236}">
                  <a16:creationId xmlns:a16="http://schemas.microsoft.com/office/drawing/2014/main" id="{4A697F8F-943E-4241-B01E-B4544EC1A959}"/>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8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4" name="直線コネクタ 53">
              <a:extLst>
                <a:ext uri="{FF2B5EF4-FFF2-40B4-BE49-F238E27FC236}">
                  <a16:creationId xmlns:a16="http://schemas.microsoft.com/office/drawing/2014/main" id="{4BF80FEA-2500-A140-8CF6-5ACD86C2A75A}"/>
                </a:ext>
              </a:extLst>
            </p:cNvPr>
            <p:cNvCxnSpPr>
              <a:cxnSpLocks/>
              <a:stCxn id="53"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70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18</a:t>
            </a:fld>
            <a:endParaRPr lang="en-US" dirty="0"/>
          </a:p>
        </p:txBody>
      </p:sp>
      <p:sp>
        <p:nvSpPr>
          <p:cNvPr id="9" name="テキスト ボックス 8">
            <a:extLst>
              <a:ext uri="{FF2B5EF4-FFF2-40B4-BE49-F238E27FC236}">
                <a16:creationId xmlns:a16="http://schemas.microsoft.com/office/drawing/2014/main" id="{8DA79CDF-BE6E-1746-898F-68DCC2D94A2F}"/>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82" name="タイトル 1">
            <a:extLst>
              <a:ext uri="{FF2B5EF4-FFF2-40B4-BE49-F238E27FC236}">
                <a16:creationId xmlns:a16="http://schemas.microsoft.com/office/drawing/2014/main" id="{7D984632-2701-134B-9C65-28A5FCC3B634}"/>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0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Font typeface="+mj-lt"/>
              <a:buAutoNum type="arabicPeriod" startAt="4"/>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で置換した変数のうち，</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値を割り当て済みの変数を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引数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被処理変数を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戻り値</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6"/>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で置換した後の文を</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関数内の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処理文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7"/>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元のコード片を削除し、</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呼び出し文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に置換する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85" name="正方形/長方形 84">
            <a:extLst>
              <a:ext uri="{FF2B5EF4-FFF2-40B4-BE49-F238E27FC236}">
                <a16:creationId xmlns:a16="http://schemas.microsoft.com/office/drawing/2014/main" id="{DDF61429-8662-E24B-A0F9-6340D6C9A9CF}"/>
              </a:ext>
            </a:extLst>
          </p:cNvPr>
          <p:cNvSpPr/>
          <p:nvPr/>
        </p:nvSpPr>
        <p:spPr>
          <a:xfrm>
            <a:off x="8803773" y="3464422"/>
            <a:ext cx="2008088"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 var2 ):</a:t>
            </a:r>
          </a:p>
          <a:p>
            <a:pPr>
              <a:lnSpc>
                <a:spcPct val="150000"/>
              </a:lnSpc>
            </a:pP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var1 = var2 * 10</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p:txBody>
      </p:sp>
      <p:sp>
        <p:nvSpPr>
          <p:cNvPr id="34" name="正方形/長方形 33">
            <a:extLst>
              <a:ext uri="{FF2B5EF4-FFF2-40B4-BE49-F238E27FC236}">
                <a16:creationId xmlns:a16="http://schemas.microsoft.com/office/drawing/2014/main" id="{A5A4C171-D350-7243-8BA2-7BC4C699468E}"/>
              </a:ext>
            </a:extLst>
          </p:cNvPr>
          <p:cNvSpPr/>
          <p:nvPr/>
        </p:nvSpPr>
        <p:spPr>
          <a:xfrm>
            <a:off x="8803773" y="4838045"/>
            <a:ext cx="2008088"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5</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3</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p:txBody>
      </p:sp>
      <p:sp>
        <p:nvSpPr>
          <p:cNvPr id="15" name="正方形/長方形 14">
            <a:extLst>
              <a:ext uri="{FF2B5EF4-FFF2-40B4-BE49-F238E27FC236}">
                <a16:creationId xmlns:a16="http://schemas.microsoft.com/office/drawing/2014/main" id="{4249E185-0CF3-264A-A07E-A6FF7A03CC4C}"/>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return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var1</a:t>
            </a:r>
          </a:p>
        </p:txBody>
      </p:sp>
      <p:sp>
        <p:nvSpPr>
          <p:cNvPr id="16" name="正方形/長方形 15">
            <a:extLst>
              <a:ext uri="{FF2B5EF4-FFF2-40B4-BE49-F238E27FC236}">
                <a16:creationId xmlns:a16="http://schemas.microsoft.com/office/drawing/2014/main" id="{99ACD02F-3755-2C4F-B6E6-67E7A364B72F}"/>
              </a:ext>
            </a:extLst>
          </p:cNvPr>
          <p:cNvSpPr/>
          <p:nvPr/>
        </p:nvSpPr>
        <p:spPr>
          <a:xfrm>
            <a:off x="9213117" y="2054234"/>
            <a:ext cx="970794" cy="218231"/>
          </a:xfrm>
          <a:prstGeom prst="rect">
            <a:avLst/>
          </a:prstGeom>
          <a:noFill/>
          <a:ln w="19050">
            <a:solidFill>
              <a:srgbClr val="D0D0D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0D0D0"/>
                </a:solidFill>
                <a:latin typeface="Ricty" panose="020B0509020203020207" pitchFamily="49" charset="-128"/>
                <a:ea typeface="Ricty" panose="020B0509020203020207" pitchFamily="49" charset="-128"/>
                <a:cs typeface="Ricty" panose="020B0509020203020207" pitchFamily="49" charset="-128"/>
              </a:rPr>
              <a:t>処理文</a:t>
            </a:r>
          </a:p>
        </p:txBody>
      </p:sp>
    </p:spTree>
    <p:extLst>
      <p:ext uri="{BB962C8B-B14F-4D97-AF65-F5344CB8AC3E}">
        <p14:creationId xmlns:p14="http://schemas.microsoft.com/office/powerpoint/2010/main" val="3858963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19</a:t>
            </a:fld>
            <a:endParaRPr lang="en-US" dirty="0"/>
          </a:p>
        </p:txBody>
      </p:sp>
      <p:sp>
        <p:nvSpPr>
          <p:cNvPr id="9" name="テキスト ボックス 8">
            <a:extLst>
              <a:ext uri="{FF2B5EF4-FFF2-40B4-BE49-F238E27FC236}">
                <a16:creationId xmlns:a16="http://schemas.microsoft.com/office/drawing/2014/main" id="{8DA79CDF-BE6E-1746-898F-68DCC2D94A2F}"/>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24" name="グループ化 23">
            <a:extLst>
              <a:ext uri="{FF2B5EF4-FFF2-40B4-BE49-F238E27FC236}">
                <a16:creationId xmlns:a16="http://schemas.microsoft.com/office/drawing/2014/main" id="{A33B56F5-3E8E-CC49-BD07-04FBED363DCD}"/>
              </a:ext>
            </a:extLst>
          </p:cNvPr>
          <p:cNvGrpSpPr/>
          <p:nvPr/>
        </p:nvGrpSpPr>
        <p:grpSpPr>
          <a:xfrm>
            <a:off x="3573903" y="889839"/>
            <a:ext cx="7052282" cy="5171475"/>
            <a:chOff x="3555978" y="849116"/>
            <a:chExt cx="7052282" cy="5171475"/>
          </a:xfrm>
        </p:grpSpPr>
        <p:grpSp>
          <p:nvGrpSpPr>
            <p:cNvPr id="7" name="グループ化 6">
              <a:extLst>
                <a:ext uri="{FF2B5EF4-FFF2-40B4-BE49-F238E27FC236}">
                  <a16:creationId xmlns:a16="http://schemas.microsoft.com/office/drawing/2014/main" id="{BAD0E95D-CB5E-D840-BB9E-C7D3B9DA7CAC}"/>
                </a:ext>
              </a:extLst>
            </p:cNvPr>
            <p:cNvGrpSpPr/>
            <p:nvPr/>
          </p:nvGrpSpPr>
          <p:grpSpPr>
            <a:xfrm>
              <a:off x="4123572" y="1065993"/>
              <a:ext cx="1448686" cy="630946"/>
              <a:chOff x="3812972" y="4453307"/>
              <a:chExt cx="1448686" cy="681171"/>
            </a:xfrm>
          </p:grpSpPr>
          <p:sp>
            <p:nvSpPr>
              <p:cNvPr id="3" name="正方形/長方形 2">
                <a:extLst>
                  <a:ext uri="{FF2B5EF4-FFF2-40B4-BE49-F238E27FC236}">
                    <a16:creationId xmlns:a16="http://schemas.microsoft.com/office/drawing/2014/main" id="{D852C355-E880-4E43-AC07-4046B0429895}"/>
                  </a:ext>
                </a:extLst>
              </p:cNvPr>
              <p:cNvSpPr/>
              <p:nvPr/>
            </p:nvSpPr>
            <p:spPr>
              <a:xfrm>
                <a:off x="4304700" y="4453307"/>
                <a:ext cx="207465" cy="108506"/>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1C246E7-68B8-3A4A-B9C8-E13C40853F7A}"/>
                  </a:ext>
                </a:extLst>
              </p:cNvPr>
              <p:cNvSpPr/>
              <p:nvPr/>
            </p:nvSpPr>
            <p:spPr>
              <a:xfrm>
                <a:off x="4667565" y="4455720"/>
                <a:ext cx="387453" cy="108506"/>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71D517-595D-3E4B-B84A-190A3B8C306D}"/>
                  </a:ext>
                </a:extLst>
              </p:cNvPr>
              <p:cNvSpPr/>
              <p:nvPr/>
            </p:nvSpPr>
            <p:spPr>
              <a:xfrm>
                <a:off x="3812972" y="4700016"/>
                <a:ext cx="1448686" cy="155848"/>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739A26-9D05-2F40-9D78-F9863229EF4D}"/>
                  </a:ext>
                </a:extLst>
              </p:cNvPr>
              <p:cNvSpPr/>
              <p:nvPr/>
            </p:nvSpPr>
            <p:spPr>
              <a:xfrm>
                <a:off x="4307938" y="5025971"/>
                <a:ext cx="526009" cy="108507"/>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85532223-E47A-0648-9184-65E654009854}"/>
                </a:ext>
              </a:extLst>
            </p:cNvPr>
            <p:cNvSpPr/>
            <p:nvPr/>
          </p:nvSpPr>
          <p:spPr>
            <a:xfrm>
              <a:off x="7839341" y="849116"/>
              <a:ext cx="1503855" cy="959606"/>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b = 3 * 10</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grpSp>
          <p:nvGrpSpPr>
            <p:cNvPr id="70" name="グループ化 69">
              <a:extLst>
                <a:ext uri="{FF2B5EF4-FFF2-40B4-BE49-F238E27FC236}">
                  <a16:creationId xmlns:a16="http://schemas.microsoft.com/office/drawing/2014/main" id="{A147A727-8C5E-2D48-B8CE-F891C1DAE328}"/>
                </a:ext>
              </a:extLst>
            </p:cNvPr>
            <p:cNvGrpSpPr/>
            <p:nvPr/>
          </p:nvGrpSpPr>
          <p:grpSpPr>
            <a:xfrm>
              <a:off x="6574276" y="2066387"/>
              <a:ext cx="4033984" cy="1346137"/>
              <a:chOff x="6816318" y="2048064"/>
              <a:chExt cx="4580668" cy="1528565"/>
            </a:xfrm>
          </p:grpSpPr>
          <p:sp>
            <p:nvSpPr>
              <p:cNvPr id="31" name="正方形/長方形 30">
                <a:extLst>
                  <a:ext uri="{FF2B5EF4-FFF2-40B4-BE49-F238E27FC236}">
                    <a16:creationId xmlns:a16="http://schemas.microsoft.com/office/drawing/2014/main" id="{6D976D8C-5E9C-8C4F-A5DF-F32B9C5BC5B9}"/>
                  </a:ext>
                </a:extLst>
              </p:cNvPr>
              <p:cNvSpPr/>
              <p:nvPr/>
            </p:nvSpPr>
            <p:spPr>
              <a:xfrm>
                <a:off x="6816318" y="2048064"/>
                <a:ext cx="4580668" cy="152856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grpSp>
            <p:nvGrpSpPr>
              <p:cNvPr id="69" name="グループ化 68">
                <a:extLst>
                  <a:ext uri="{FF2B5EF4-FFF2-40B4-BE49-F238E27FC236}">
                    <a16:creationId xmlns:a16="http://schemas.microsoft.com/office/drawing/2014/main" id="{F837CC67-1358-C644-A00C-638E57B6BCED}"/>
                  </a:ext>
                </a:extLst>
              </p:cNvPr>
              <p:cNvGrpSpPr/>
              <p:nvPr/>
            </p:nvGrpSpPr>
            <p:grpSpPr>
              <a:xfrm>
                <a:off x="6876213" y="2119177"/>
                <a:ext cx="4451773" cy="1386341"/>
                <a:chOff x="6887268" y="2113197"/>
                <a:chExt cx="4451773" cy="1386341"/>
              </a:xfrm>
            </p:grpSpPr>
            <p:pic>
              <p:nvPicPr>
                <p:cNvPr id="41" name="図 40" descr="ダイアグラム&#10;&#10;自動的に生成された説明">
                  <a:extLst>
                    <a:ext uri="{FF2B5EF4-FFF2-40B4-BE49-F238E27FC236}">
                      <a16:creationId xmlns:a16="http://schemas.microsoft.com/office/drawing/2014/main" id="{D93E0B82-D8A4-FB43-BF2E-2B2CBA31F847}"/>
                    </a:ext>
                  </a:extLst>
                </p:cNvPr>
                <p:cNvPicPr>
                  <a:picLocks noChangeAspect="1"/>
                </p:cNvPicPr>
                <p:nvPr/>
              </p:nvPicPr>
              <p:blipFill>
                <a:blip r:embed="rId3"/>
                <a:stretch>
                  <a:fillRect/>
                </a:stretch>
              </p:blipFill>
              <p:spPr>
                <a:xfrm>
                  <a:off x="9233372" y="2113197"/>
                  <a:ext cx="2105669" cy="1386341"/>
                </a:xfrm>
                <a:prstGeom prst="rect">
                  <a:avLst/>
                </a:prstGeom>
              </p:spPr>
            </p:pic>
            <p:pic>
              <p:nvPicPr>
                <p:cNvPr id="46" name="図 45">
                  <a:extLst>
                    <a:ext uri="{FF2B5EF4-FFF2-40B4-BE49-F238E27FC236}">
                      <a16:creationId xmlns:a16="http://schemas.microsoft.com/office/drawing/2014/main" id="{536464F9-C7BC-EC48-9E12-4DDAF420F9A8}"/>
                    </a:ext>
                  </a:extLst>
                </p:cNvPr>
                <p:cNvPicPr>
                  <a:picLocks noChangeAspect="1"/>
                </p:cNvPicPr>
                <p:nvPr/>
              </p:nvPicPr>
              <p:blipFill>
                <a:blip r:embed="rId4"/>
                <a:srcRect/>
                <a:stretch/>
              </p:blipFill>
              <p:spPr>
                <a:xfrm>
                  <a:off x="6887268" y="2113197"/>
                  <a:ext cx="2105669" cy="1386340"/>
                </a:xfrm>
                <a:prstGeom prst="rect">
                  <a:avLst/>
                </a:prstGeom>
              </p:spPr>
            </p:pic>
          </p:grpSp>
        </p:grpSp>
        <p:sp>
          <p:nvSpPr>
            <p:cNvPr id="47" name="正方形/長方形 46">
              <a:extLst>
                <a:ext uri="{FF2B5EF4-FFF2-40B4-BE49-F238E27FC236}">
                  <a16:creationId xmlns:a16="http://schemas.microsoft.com/office/drawing/2014/main" id="{249F8676-9288-034B-A0E8-BA0D5498D549}"/>
                </a:ext>
              </a:extLst>
            </p:cNvPr>
            <p:cNvSpPr/>
            <p:nvPr/>
          </p:nvSpPr>
          <p:spPr>
            <a:xfrm>
              <a:off x="7839340" y="3670189"/>
              <a:ext cx="1503855" cy="364436"/>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200" dirty="0">
                  <a:solidFill>
                    <a:srgbClr val="88F906"/>
                  </a:solidFill>
                  <a:latin typeface="Ricty" panose="020B0509020203020207" pitchFamily="49" charset="-128"/>
                  <a:ea typeface="Ricty" panose="020B0509020203020207" pitchFamily="49" charset="-128"/>
                  <a:cs typeface="Ricty" panose="020B0509020203020207" pitchFamily="49" charset="-128"/>
                </a:rPr>
                <a:t>var1</a:t>
              </a:r>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dirty="0">
                  <a:solidFill>
                    <a:srgbClr val="88F906"/>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 * 10</a:t>
              </a:r>
            </a:p>
          </p:txBody>
        </p:sp>
        <p:sp>
          <p:nvSpPr>
            <p:cNvPr id="49" name="正方形/長方形 48">
              <a:extLst>
                <a:ext uri="{FF2B5EF4-FFF2-40B4-BE49-F238E27FC236}">
                  <a16:creationId xmlns:a16="http://schemas.microsoft.com/office/drawing/2014/main" id="{87688B16-3159-724D-AFA5-0721C0EAC35F}"/>
                </a:ext>
              </a:extLst>
            </p:cNvPr>
            <p:cNvSpPr/>
            <p:nvPr/>
          </p:nvSpPr>
          <p:spPr>
            <a:xfrm>
              <a:off x="7431674" y="4340484"/>
              <a:ext cx="2319186" cy="168010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var1 = var2 * 10</a:t>
              </a:r>
            </a:p>
            <a:p>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var1</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5</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3</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cxnSp>
          <p:nvCxnSpPr>
            <p:cNvPr id="51" name="直線矢印コネクタ 50">
              <a:extLst>
                <a:ext uri="{FF2B5EF4-FFF2-40B4-BE49-F238E27FC236}">
                  <a16:creationId xmlns:a16="http://schemas.microsoft.com/office/drawing/2014/main" id="{A7B1EA90-B2FF-1B4F-9A19-07CD51F5C6B0}"/>
                </a:ext>
              </a:extLst>
            </p:cNvPr>
            <p:cNvCxnSpPr>
              <a:cxnSpLocks/>
              <a:stCxn id="18" idx="2"/>
              <a:endCxn id="31" idx="0"/>
            </p:cNvCxnSpPr>
            <p:nvPr/>
          </p:nvCxnSpPr>
          <p:spPr>
            <a:xfrm flipH="1">
              <a:off x="8591268" y="1808722"/>
              <a:ext cx="1" cy="257665"/>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2EADEC31-413F-1B4C-80EF-DFFF5CE7E980}"/>
                </a:ext>
              </a:extLst>
            </p:cNvPr>
            <p:cNvCxnSpPr>
              <a:cxnSpLocks/>
            </p:cNvCxnSpPr>
            <p:nvPr/>
          </p:nvCxnSpPr>
          <p:spPr>
            <a:xfrm rot="16200000" flipH="1">
              <a:off x="4643277" y="1937438"/>
              <a:ext cx="2856346" cy="2598918"/>
            </a:xfrm>
            <a:prstGeom prst="bentConnector3">
              <a:avLst>
                <a:gd name="adj1" fmla="val 100020"/>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92BE5EDE-80FD-B844-AC65-40BEE7C8E535}"/>
                </a:ext>
              </a:extLst>
            </p:cNvPr>
            <p:cNvCxnSpPr>
              <a:cxnSpLocks/>
              <a:stCxn id="31" idx="2"/>
              <a:endCxn id="47" idx="0"/>
            </p:cNvCxnSpPr>
            <p:nvPr/>
          </p:nvCxnSpPr>
          <p:spPr>
            <a:xfrm>
              <a:off x="8591268" y="3412524"/>
              <a:ext cx="0" cy="257665"/>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8EC1360-0805-D941-B0F8-3594EFB667B6}"/>
                </a:ext>
              </a:extLst>
            </p:cNvPr>
            <p:cNvCxnSpPr>
              <a:cxnSpLocks/>
              <a:stCxn id="47" idx="2"/>
              <a:endCxn id="49" idx="0"/>
            </p:cNvCxnSpPr>
            <p:nvPr/>
          </p:nvCxnSpPr>
          <p:spPr>
            <a:xfrm flipH="1">
              <a:off x="8591267" y="4034625"/>
              <a:ext cx="1" cy="305859"/>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91A3F53-0E59-2449-953B-6B284CD3F544}"/>
                </a:ext>
              </a:extLst>
            </p:cNvPr>
            <p:cNvSpPr/>
            <p:nvPr/>
          </p:nvSpPr>
          <p:spPr>
            <a:xfrm>
              <a:off x="3555978" y="4947189"/>
              <a:ext cx="2466725"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p>
            <a:p>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p>
          </p:txBody>
        </p:sp>
        <p:cxnSp>
          <p:nvCxnSpPr>
            <p:cNvPr id="28" name="直線矢印コネクタ 27">
              <a:extLst>
                <a:ext uri="{FF2B5EF4-FFF2-40B4-BE49-F238E27FC236}">
                  <a16:creationId xmlns:a16="http://schemas.microsoft.com/office/drawing/2014/main" id="{E2B05A89-DF21-424E-96CE-5F1B1D2B88CB}"/>
                </a:ext>
              </a:extLst>
            </p:cNvPr>
            <p:cNvCxnSpPr>
              <a:cxnSpLocks/>
              <a:stCxn id="27" idx="3"/>
            </p:cNvCxnSpPr>
            <p:nvPr/>
          </p:nvCxnSpPr>
          <p:spPr>
            <a:xfrm>
              <a:off x="6022703" y="5389073"/>
              <a:ext cx="1390960" cy="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4AC6017A-ACC7-274E-BB77-9B972E7B506C}"/>
              </a:ext>
            </a:extLst>
          </p:cNvPr>
          <p:cNvGrpSpPr/>
          <p:nvPr/>
        </p:nvGrpSpPr>
        <p:grpSpPr>
          <a:xfrm>
            <a:off x="3671374" y="904602"/>
            <a:ext cx="2271781" cy="921880"/>
            <a:chOff x="8671927" y="1652796"/>
            <a:chExt cx="2271781" cy="921880"/>
          </a:xfrm>
        </p:grpSpPr>
        <p:sp>
          <p:nvSpPr>
            <p:cNvPr id="34" name="正方形/長方形 33">
              <a:extLst>
                <a:ext uri="{FF2B5EF4-FFF2-40B4-BE49-F238E27FC236}">
                  <a16:creationId xmlns:a16="http://schemas.microsoft.com/office/drawing/2014/main" id="{DFA01756-15BC-FE4C-8D32-B959B75E1074}"/>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  </a:t>
              </a:r>
              <a:r>
                <a:rPr kumimoji="1" lang="ja-JP" altLang="en-US" sz="1200" b="1">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pPr>
                <a:lnSpc>
                  <a:spcPct val="150000"/>
                </a:lnSpc>
              </a:pPr>
              <a:endPar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p>
          </p:txBody>
        </p:sp>
        <p:sp>
          <p:nvSpPr>
            <p:cNvPr id="35" name="正方形/長方形 34">
              <a:extLst>
                <a:ext uri="{FF2B5EF4-FFF2-40B4-BE49-F238E27FC236}">
                  <a16:creationId xmlns:a16="http://schemas.microsoft.com/office/drawing/2014/main" id="{E24DDB68-EAF0-1B4C-91BA-740118915D72}"/>
                </a:ext>
              </a:extLst>
            </p:cNvPr>
            <p:cNvSpPr/>
            <p:nvPr/>
          </p:nvSpPr>
          <p:spPr>
            <a:xfrm>
              <a:off x="9845176" y="1783365"/>
              <a:ext cx="434647"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p>
          </p:txBody>
        </p:sp>
        <p:sp>
          <p:nvSpPr>
            <p:cNvPr id="36" name="正方形/長方形 35">
              <a:extLst>
                <a:ext uri="{FF2B5EF4-FFF2-40B4-BE49-F238E27FC236}">
                  <a16:creationId xmlns:a16="http://schemas.microsoft.com/office/drawing/2014/main" id="{31B6A798-06A5-2046-9D4D-427E3A45C428}"/>
                </a:ext>
              </a:extLst>
            </p:cNvPr>
            <p:cNvSpPr/>
            <p:nvPr/>
          </p:nvSpPr>
          <p:spPr>
            <a:xfrm>
              <a:off x="9213117" y="2054234"/>
              <a:ext cx="970794"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処理文</a:t>
              </a:r>
            </a:p>
          </p:txBody>
        </p:sp>
        <p:sp>
          <p:nvSpPr>
            <p:cNvPr id="37" name="正方形/長方形 36">
              <a:extLst>
                <a:ext uri="{FF2B5EF4-FFF2-40B4-BE49-F238E27FC236}">
                  <a16:creationId xmlns:a16="http://schemas.microsoft.com/office/drawing/2014/main" id="{B471C561-1581-AB47-8663-63582FC42001}"/>
                </a:ext>
              </a:extLst>
            </p:cNvPr>
            <p:cNvSpPr/>
            <p:nvPr/>
          </p:nvSpPr>
          <p:spPr>
            <a:xfrm>
              <a:off x="9749264" y="2332915"/>
              <a:ext cx="530559"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p>
          </p:txBody>
        </p:sp>
      </p:grpSp>
      <p:grpSp>
        <p:nvGrpSpPr>
          <p:cNvPr id="39" name="グループ化 38">
            <a:extLst>
              <a:ext uri="{FF2B5EF4-FFF2-40B4-BE49-F238E27FC236}">
                <a16:creationId xmlns:a16="http://schemas.microsoft.com/office/drawing/2014/main" id="{9314DA2D-CC54-7543-BA9A-4DB5B2259AAD}"/>
              </a:ext>
            </a:extLst>
          </p:cNvPr>
          <p:cNvGrpSpPr/>
          <p:nvPr/>
        </p:nvGrpSpPr>
        <p:grpSpPr>
          <a:xfrm>
            <a:off x="7247385" y="2060488"/>
            <a:ext cx="931649" cy="657355"/>
            <a:chOff x="8679860" y="4144422"/>
            <a:chExt cx="931649" cy="657355"/>
          </a:xfrm>
        </p:grpSpPr>
        <p:sp>
          <p:nvSpPr>
            <p:cNvPr id="40" name="円/楕円 39">
              <a:extLst>
                <a:ext uri="{FF2B5EF4-FFF2-40B4-BE49-F238E27FC236}">
                  <a16:creationId xmlns:a16="http://schemas.microsoft.com/office/drawing/2014/main" id="{91290460-C1C9-9045-A478-5B0316DBB0CB}"/>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2" name="直線コネクタ 41">
              <a:extLst>
                <a:ext uri="{FF2B5EF4-FFF2-40B4-BE49-F238E27FC236}">
                  <a16:creationId xmlns:a16="http://schemas.microsoft.com/office/drawing/2014/main" id="{21761AF2-274C-BF41-B828-8363CC907C8C}"/>
                </a:ext>
              </a:extLst>
            </p:cNvPr>
            <p:cNvCxnSpPr>
              <a:cxnSpLocks/>
              <a:stCxn id="40" idx="3"/>
            </p:cNvCxnSpPr>
            <p:nvPr/>
          </p:nvCxnSpPr>
          <p:spPr>
            <a:xfrm flipH="1">
              <a:off x="8679860" y="4420547"/>
              <a:ext cx="467429" cy="381230"/>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D8DF901C-19B7-A549-B9A8-541BAD87DBD1}"/>
              </a:ext>
            </a:extLst>
          </p:cNvPr>
          <p:cNvGrpSpPr/>
          <p:nvPr/>
        </p:nvGrpSpPr>
        <p:grpSpPr>
          <a:xfrm>
            <a:off x="7464708" y="2441718"/>
            <a:ext cx="986259" cy="701894"/>
            <a:chOff x="8625250" y="4144422"/>
            <a:chExt cx="986259" cy="701894"/>
          </a:xfrm>
        </p:grpSpPr>
        <p:sp>
          <p:nvSpPr>
            <p:cNvPr id="44" name="円/楕円 43">
              <a:extLst>
                <a:ext uri="{FF2B5EF4-FFF2-40B4-BE49-F238E27FC236}">
                  <a16:creationId xmlns:a16="http://schemas.microsoft.com/office/drawing/2014/main" id="{171D415A-78E8-D94D-A862-BFF36E95CD4E}"/>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5" name="直線コネクタ 44">
              <a:extLst>
                <a:ext uri="{FF2B5EF4-FFF2-40B4-BE49-F238E27FC236}">
                  <a16:creationId xmlns:a16="http://schemas.microsoft.com/office/drawing/2014/main" id="{4F7A6E3D-D131-2841-9B20-D9C2411E8B67}"/>
                </a:ext>
              </a:extLst>
            </p:cNvPr>
            <p:cNvCxnSpPr>
              <a:cxnSpLocks/>
              <a:stCxn id="44" idx="3"/>
            </p:cNvCxnSpPr>
            <p:nvPr/>
          </p:nvCxnSpPr>
          <p:spPr>
            <a:xfrm flipH="1">
              <a:off x="8625250" y="4420547"/>
              <a:ext cx="522039" cy="425769"/>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4E41109A-91AB-704D-9F8F-7D209CECB89E}"/>
              </a:ext>
            </a:extLst>
          </p:cNvPr>
          <p:cNvGrpSpPr/>
          <p:nvPr/>
        </p:nvGrpSpPr>
        <p:grpSpPr>
          <a:xfrm>
            <a:off x="9290719" y="2060488"/>
            <a:ext cx="946183" cy="669208"/>
            <a:chOff x="8665326" y="4144422"/>
            <a:chExt cx="946183" cy="669208"/>
          </a:xfrm>
        </p:grpSpPr>
        <p:sp>
          <p:nvSpPr>
            <p:cNvPr id="50" name="円/楕円 49">
              <a:extLst>
                <a:ext uri="{FF2B5EF4-FFF2-40B4-BE49-F238E27FC236}">
                  <a16:creationId xmlns:a16="http://schemas.microsoft.com/office/drawing/2014/main" id="{81144C04-9C2B-6B49-AB81-DAB3F2035BED}"/>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2" name="直線コネクタ 51">
              <a:extLst>
                <a:ext uri="{FF2B5EF4-FFF2-40B4-BE49-F238E27FC236}">
                  <a16:creationId xmlns:a16="http://schemas.microsoft.com/office/drawing/2014/main" id="{EEB75F5C-8CBD-054D-93AD-240A1AAC93EA}"/>
                </a:ext>
              </a:extLst>
            </p:cNvPr>
            <p:cNvCxnSpPr>
              <a:cxnSpLocks/>
              <a:stCxn id="50" idx="3"/>
            </p:cNvCxnSpPr>
            <p:nvPr/>
          </p:nvCxnSpPr>
          <p:spPr>
            <a:xfrm flipH="1">
              <a:off x="8665326" y="4420547"/>
              <a:ext cx="481963" cy="393083"/>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3FB4010-D6B9-CD45-B0C8-1912DB9444BA}"/>
              </a:ext>
            </a:extLst>
          </p:cNvPr>
          <p:cNvGrpSpPr/>
          <p:nvPr/>
        </p:nvGrpSpPr>
        <p:grpSpPr>
          <a:xfrm>
            <a:off x="9534882" y="2441718"/>
            <a:ext cx="973953" cy="691858"/>
            <a:chOff x="8637556" y="4144422"/>
            <a:chExt cx="973953" cy="691858"/>
          </a:xfrm>
        </p:grpSpPr>
        <p:sp>
          <p:nvSpPr>
            <p:cNvPr id="54" name="円/楕円 53">
              <a:extLst>
                <a:ext uri="{FF2B5EF4-FFF2-40B4-BE49-F238E27FC236}">
                  <a16:creationId xmlns:a16="http://schemas.microsoft.com/office/drawing/2014/main" id="{B371D46F-4EA8-7547-8265-80CA7A8F2453}"/>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8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5" name="直線コネクタ 54">
              <a:extLst>
                <a:ext uri="{FF2B5EF4-FFF2-40B4-BE49-F238E27FC236}">
                  <a16:creationId xmlns:a16="http://schemas.microsoft.com/office/drawing/2014/main" id="{4C9E8A53-9AFB-2F4B-A710-28E50152EDB9}"/>
                </a:ext>
              </a:extLst>
            </p:cNvPr>
            <p:cNvCxnSpPr>
              <a:cxnSpLocks/>
              <a:stCxn id="54" idx="3"/>
            </p:cNvCxnSpPr>
            <p:nvPr/>
          </p:nvCxnSpPr>
          <p:spPr>
            <a:xfrm flipH="1">
              <a:off x="8637556" y="4420547"/>
              <a:ext cx="509733" cy="415733"/>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54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6C51631-16EC-FA40-9770-FBCE7A51DE64}"/>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テキスト ボックス 10">
            <a:extLst>
              <a:ext uri="{FF2B5EF4-FFF2-40B4-BE49-F238E27FC236}">
                <a16:creationId xmlns:a16="http://schemas.microsoft.com/office/drawing/2014/main" id="{AF8A59CF-7427-DF46-A9D8-48BD02F08D46}"/>
              </a:ext>
            </a:extLst>
          </p:cNvPr>
          <p:cNvSpPr txBox="1"/>
          <p:nvPr/>
        </p:nvSpPr>
        <p:spPr>
          <a:xfrm>
            <a:off x="2008091" y="50955"/>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0" name="正方形/長方形 49">
            <a:extLst>
              <a:ext uri="{FF2B5EF4-FFF2-40B4-BE49-F238E27FC236}">
                <a16:creationId xmlns:a16="http://schemas.microsoft.com/office/drawing/2014/main" id="{B3E81DDD-F937-FE49-925F-3A2A327D7785}"/>
              </a:ext>
            </a:extLst>
          </p:cNvPr>
          <p:cNvSpPr/>
          <p:nvPr/>
        </p:nvSpPr>
        <p:spPr>
          <a:xfrm>
            <a:off x="8963" y="18161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1" name="正方形/長方形 50">
            <a:extLst>
              <a:ext uri="{FF2B5EF4-FFF2-40B4-BE49-F238E27FC236}">
                <a16:creationId xmlns:a16="http://schemas.microsoft.com/office/drawing/2014/main" id="{7F0766AF-3169-2446-99F0-F7404106C430}"/>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タイトル</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5" name="正方形/長方形 34">
            <a:extLst>
              <a:ext uri="{FF2B5EF4-FFF2-40B4-BE49-F238E27FC236}">
                <a16:creationId xmlns:a16="http://schemas.microsoft.com/office/drawing/2014/main" id="{7D28D7A6-E969-F542-8287-840E60275D3F}"/>
              </a:ext>
            </a:extLst>
          </p:cNvPr>
          <p:cNvSpPr/>
          <p:nvPr/>
        </p:nvSpPr>
        <p:spPr>
          <a:xfrm>
            <a:off x="2616305" y="3637279"/>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36" name="正方形/長方形 35">
            <a:extLst>
              <a:ext uri="{FF2B5EF4-FFF2-40B4-BE49-F238E27FC236}">
                <a16:creationId xmlns:a16="http://schemas.microsoft.com/office/drawing/2014/main" id="{19EC7C83-30C2-6544-82B5-A5824F686D9F}"/>
              </a:ext>
            </a:extLst>
          </p:cNvPr>
          <p:cNvSpPr/>
          <p:nvPr/>
        </p:nvSpPr>
        <p:spPr>
          <a:xfrm>
            <a:off x="2598381" y="3637279"/>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46" name="正方形/長方形 45">
            <a:extLst>
              <a:ext uri="{FF2B5EF4-FFF2-40B4-BE49-F238E27FC236}">
                <a16:creationId xmlns:a16="http://schemas.microsoft.com/office/drawing/2014/main" id="{A2D946EC-4B02-4D42-B754-FB59DB343541}"/>
              </a:ext>
            </a:extLst>
          </p:cNvPr>
          <p:cNvSpPr/>
          <p:nvPr/>
        </p:nvSpPr>
        <p:spPr>
          <a:xfrm>
            <a:off x="4483734" y="3635653"/>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53" name="正方形/長方形 52">
            <a:extLst>
              <a:ext uri="{FF2B5EF4-FFF2-40B4-BE49-F238E27FC236}">
                <a16:creationId xmlns:a16="http://schemas.microsoft.com/office/drawing/2014/main" id="{0C275A45-4CDF-F84C-AB2D-5F63A98D949E}"/>
              </a:ext>
            </a:extLst>
          </p:cNvPr>
          <p:cNvSpPr/>
          <p:nvPr/>
        </p:nvSpPr>
        <p:spPr>
          <a:xfrm>
            <a:off x="2616305" y="4774211"/>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4" name="正方形/長方形 53">
            <a:extLst>
              <a:ext uri="{FF2B5EF4-FFF2-40B4-BE49-F238E27FC236}">
                <a16:creationId xmlns:a16="http://schemas.microsoft.com/office/drawing/2014/main" id="{276A2030-5642-D347-A0DF-81F10705DDED}"/>
              </a:ext>
            </a:extLst>
          </p:cNvPr>
          <p:cNvSpPr/>
          <p:nvPr/>
        </p:nvSpPr>
        <p:spPr>
          <a:xfrm>
            <a:off x="2598381" y="4774211"/>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55" name="正方形/長方形 54">
            <a:extLst>
              <a:ext uri="{FF2B5EF4-FFF2-40B4-BE49-F238E27FC236}">
                <a16:creationId xmlns:a16="http://schemas.microsoft.com/office/drawing/2014/main" id="{9BDEBEAC-4E1A-E148-BD39-95F6CB18F291}"/>
              </a:ext>
            </a:extLst>
          </p:cNvPr>
          <p:cNvSpPr/>
          <p:nvPr/>
        </p:nvSpPr>
        <p:spPr>
          <a:xfrm>
            <a:off x="4483734" y="4772585"/>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60" name="正方形/長方形 59">
            <a:extLst>
              <a:ext uri="{FF2B5EF4-FFF2-40B4-BE49-F238E27FC236}">
                <a16:creationId xmlns:a16="http://schemas.microsoft.com/office/drawing/2014/main" id="{FE33B95D-A079-1245-B815-C7A2DBA4E8FE}"/>
              </a:ext>
            </a:extLst>
          </p:cNvPr>
          <p:cNvSpPr/>
          <p:nvPr/>
        </p:nvSpPr>
        <p:spPr>
          <a:xfrm>
            <a:off x="2625266" y="1366424"/>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1" name="正方形/長方形 60">
            <a:extLst>
              <a:ext uri="{FF2B5EF4-FFF2-40B4-BE49-F238E27FC236}">
                <a16:creationId xmlns:a16="http://schemas.microsoft.com/office/drawing/2014/main" id="{160BD5F2-A202-5E41-BA84-FFAEAD350C23}"/>
              </a:ext>
            </a:extLst>
          </p:cNvPr>
          <p:cNvSpPr/>
          <p:nvPr/>
        </p:nvSpPr>
        <p:spPr>
          <a:xfrm>
            <a:off x="2607342" y="1366424"/>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62" name="正方形/長方形 61">
            <a:extLst>
              <a:ext uri="{FF2B5EF4-FFF2-40B4-BE49-F238E27FC236}">
                <a16:creationId xmlns:a16="http://schemas.microsoft.com/office/drawing/2014/main" id="{5E760290-59EE-434C-98D5-ECBACF0E4AE4}"/>
              </a:ext>
            </a:extLst>
          </p:cNvPr>
          <p:cNvSpPr/>
          <p:nvPr/>
        </p:nvSpPr>
        <p:spPr>
          <a:xfrm>
            <a:off x="4492695" y="1364798"/>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63" name="正方形/長方形 62">
            <a:extLst>
              <a:ext uri="{FF2B5EF4-FFF2-40B4-BE49-F238E27FC236}">
                <a16:creationId xmlns:a16="http://schemas.microsoft.com/office/drawing/2014/main" id="{1F4B05F0-B9D6-6646-B385-14052381DF26}"/>
              </a:ext>
            </a:extLst>
          </p:cNvPr>
          <p:cNvSpPr/>
          <p:nvPr/>
        </p:nvSpPr>
        <p:spPr>
          <a:xfrm>
            <a:off x="2625266" y="2503356"/>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4" name="正方形/長方形 63">
            <a:extLst>
              <a:ext uri="{FF2B5EF4-FFF2-40B4-BE49-F238E27FC236}">
                <a16:creationId xmlns:a16="http://schemas.microsoft.com/office/drawing/2014/main" id="{91B6622C-6177-464F-AF83-033CE110A546}"/>
              </a:ext>
            </a:extLst>
          </p:cNvPr>
          <p:cNvSpPr/>
          <p:nvPr/>
        </p:nvSpPr>
        <p:spPr>
          <a:xfrm>
            <a:off x="2607342" y="2503356"/>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65" name="正方形/長方形 64">
            <a:extLst>
              <a:ext uri="{FF2B5EF4-FFF2-40B4-BE49-F238E27FC236}">
                <a16:creationId xmlns:a16="http://schemas.microsoft.com/office/drawing/2014/main" id="{D8E89179-45E0-ED4A-B726-4979B9C16B07}"/>
              </a:ext>
            </a:extLst>
          </p:cNvPr>
          <p:cNvSpPr/>
          <p:nvPr/>
        </p:nvSpPr>
        <p:spPr>
          <a:xfrm>
            <a:off x="4492695" y="2501730"/>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66" name="テキスト ボックス 34">
            <a:extLst>
              <a:ext uri="{FF2B5EF4-FFF2-40B4-BE49-F238E27FC236}">
                <a16:creationId xmlns:a16="http://schemas.microsoft.com/office/drawing/2014/main" id="{80129C9C-1E6F-9E4E-8AFC-6A0BE2AA1A36}"/>
              </a:ext>
            </a:extLst>
          </p:cNvPr>
          <p:cNvSpPr txBox="1"/>
          <p:nvPr/>
        </p:nvSpPr>
        <p:spPr>
          <a:xfrm>
            <a:off x="8963" y="893326"/>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9" name="スライド番号プレースホルダー 8">
            <a:extLst>
              <a:ext uri="{FF2B5EF4-FFF2-40B4-BE49-F238E27FC236}">
                <a16:creationId xmlns:a16="http://schemas.microsoft.com/office/drawing/2014/main" id="{6BC129E4-AEF9-5641-BA58-E406C580A4D4}"/>
              </a:ext>
            </a:extLst>
          </p:cNvPr>
          <p:cNvSpPr>
            <a:spLocks noGrp="1"/>
          </p:cNvSpPr>
          <p:nvPr>
            <p:ph type="sldNum" sz="quarter" idx="4"/>
          </p:nvPr>
        </p:nvSpPr>
        <p:spPr/>
        <p:txBody>
          <a:bodyPr/>
          <a:lstStyle/>
          <a:p>
            <a:r>
              <a:rPr lang="en-US" dirty="0"/>
              <a:t>p.</a:t>
            </a:r>
            <a:fld id="{F8E28480-1C08-4458-AD97-0283E6FFD09D}" type="slidenum">
              <a:rPr lang="en-US" smtClean="0"/>
              <a:pPr/>
              <a:t>2</a:t>
            </a:fld>
            <a:endParaRPr lang="en-US" dirty="0"/>
          </a:p>
        </p:txBody>
      </p:sp>
    </p:spTree>
    <p:extLst>
      <p:ext uri="{BB962C8B-B14F-4D97-AF65-F5344CB8AC3E}">
        <p14:creationId xmlns:p14="http://schemas.microsoft.com/office/powerpoint/2010/main" val="33043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41349DE6-DE9D-0A45-8C2A-EE70C5284ADE}"/>
              </a:ext>
            </a:extLst>
          </p:cNvPr>
          <p:cNvSpPr/>
          <p:nvPr/>
        </p:nvSpPr>
        <p:spPr>
          <a:xfrm>
            <a:off x="0" y="256846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20</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B1D6A6F9-0780-9D49-8355-C6BEA964559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1</a:t>
            </a:r>
          </a:p>
          <a:p>
            <a:pPr lvl="1">
              <a:lnSpc>
                <a:spcPct val="150000"/>
              </a:lnSpc>
            </a:pPr>
            <a:r>
              <a:rPr lang="en-US" altLang="ja-JP" sz="22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2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kumimoji="1"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endParaRPr kumimoji="1"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lvl="1">
              <a:lnSpc>
                <a:spcPct val="150000"/>
              </a:lnSpc>
            </a:pPr>
            <a:endPar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2</a:t>
            </a:r>
          </a:p>
          <a:p>
            <a:pPr lvl="1">
              <a:lnSpc>
                <a:spcPct val="150000"/>
              </a:lnSpc>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一致するコードクローンに対する自動関数生成機能の有効性の検証</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3</a:t>
            </a:r>
          </a:p>
          <a:p>
            <a:pPr lvl="1">
              <a:lnSpc>
                <a:spcPct val="150000"/>
              </a:lnSpc>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類似するコードクローンに対する自動関数生成機能の有効性の検証</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9551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21</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5" name="タイトル 1">
            <a:extLst>
              <a:ext uri="{FF2B5EF4-FFF2-40B4-BE49-F238E27FC236}">
                <a16:creationId xmlns:a16="http://schemas.microsoft.com/office/drawing/2014/main" id="{B1D6A6F9-0780-9D49-8355-C6BEA964559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構文木抽出ライブラリ</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ast</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[5]</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6" name="テキスト ボックス 15">
            <a:extLst>
              <a:ext uri="{FF2B5EF4-FFF2-40B4-BE49-F238E27FC236}">
                <a16:creationId xmlns:a16="http://schemas.microsoft.com/office/drawing/2014/main" id="{58C87905-117F-E642-84A5-6BDDB4022CF9}"/>
              </a:ext>
            </a:extLst>
          </p:cNvPr>
          <p:cNvSpPr txBox="1"/>
          <p:nvPr/>
        </p:nvSpPr>
        <p:spPr>
          <a:xfrm>
            <a:off x="1990163" y="3444687"/>
            <a:ext cx="10183912" cy="2051331"/>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FontTx/>
              <a:buChar char="-"/>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関数生成をするにあたって，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最適な部分木の最大深さについて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検討する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7" name="正方形/長方形 16">
            <a:extLst>
              <a:ext uri="{FF2B5EF4-FFF2-40B4-BE49-F238E27FC236}">
                <a16:creationId xmlns:a16="http://schemas.microsoft.com/office/drawing/2014/main" id="{17958A3E-475A-EE48-A453-EF53B53E3267}"/>
              </a:ext>
            </a:extLst>
          </p:cNvPr>
          <p:cNvSpPr/>
          <p:nvPr/>
        </p:nvSpPr>
        <p:spPr>
          <a:xfrm>
            <a:off x="7676707" y="1047303"/>
            <a:ext cx="421923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0.5</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0.3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for</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_</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 in </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range(cannon1):</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rate1 &gt; random.random():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cannon2_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cannon2_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break</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for</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_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in</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range(cannon2):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rate2 &gt; random.random():</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cannon1_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cannon1_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break</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 print(cannon1, cannon2) </a:t>
            </a:r>
          </a:p>
        </p:txBody>
      </p:sp>
      <p:sp>
        <p:nvSpPr>
          <p:cNvPr id="11" name="テキスト ボックス 10">
            <a:extLst>
              <a:ext uri="{FF2B5EF4-FFF2-40B4-BE49-F238E27FC236}">
                <a16:creationId xmlns:a16="http://schemas.microsoft.com/office/drawing/2014/main" id="{1B2785E4-D898-DD42-81B1-323B957C1738}"/>
              </a:ext>
            </a:extLst>
          </p:cNvPr>
          <p:cNvSpPr txBox="1"/>
          <p:nvPr/>
        </p:nvSpPr>
        <p:spPr>
          <a:xfrm>
            <a:off x="6096001" y="6615722"/>
            <a:ext cx="6096000" cy="21544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[5</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https://docs.python.org/ja/3/library/ast.html</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407294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22</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grpSp>
        <p:nvGrpSpPr>
          <p:cNvPr id="3" name="グループ化 2">
            <a:extLst>
              <a:ext uri="{FF2B5EF4-FFF2-40B4-BE49-F238E27FC236}">
                <a16:creationId xmlns:a16="http://schemas.microsoft.com/office/drawing/2014/main" id="{845509F5-167C-284E-A1A4-51F3E4434FD0}"/>
              </a:ext>
            </a:extLst>
          </p:cNvPr>
          <p:cNvGrpSpPr/>
          <p:nvPr/>
        </p:nvGrpSpPr>
        <p:grpSpPr>
          <a:xfrm>
            <a:off x="2221279" y="972619"/>
            <a:ext cx="9721679" cy="4488834"/>
            <a:chOff x="2412878" y="737024"/>
            <a:chExt cx="8947640" cy="4131433"/>
          </a:xfrm>
        </p:grpSpPr>
        <p:sp>
          <p:nvSpPr>
            <p:cNvPr id="17" name="正方形/長方形 16">
              <a:extLst>
                <a:ext uri="{FF2B5EF4-FFF2-40B4-BE49-F238E27FC236}">
                  <a16:creationId xmlns:a16="http://schemas.microsoft.com/office/drawing/2014/main" id="{B24B015A-AC29-7F42-BF35-1FBFCE0477BF}"/>
                </a:ext>
              </a:extLst>
            </p:cNvPr>
            <p:cNvSpPr/>
            <p:nvPr/>
          </p:nvSpPr>
          <p:spPr>
            <a:xfrm>
              <a:off x="5368385" y="1332259"/>
              <a:ext cx="5992133" cy="35361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8" name="正方形/長方形 17">
              <a:extLst>
                <a:ext uri="{FF2B5EF4-FFF2-40B4-BE49-F238E27FC236}">
                  <a16:creationId xmlns:a16="http://schemas.microsoft.com/office/drawing/2014/main" id="{FF09FCE8-F891-1C41-AA08-45853AA8B887}"/>
                </a:ext>
              </a:extLst>
            </p:cNvPr>
            <p:cNvSpPr/>
            <p:nvPr/>
          </p:nvSpPr>
          <p:spPr>
            <a:xfrm>
              <a:off x="2412878" y="1332258"/>
              <a:ext cx="2707247" cy="35361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883B0555-3E9C-D046-8DF2-6B1B6ABE1D2C}"/>
                </a:ext>
              </a:extLst>
            </p:cNvPr>
            <p:cNvSpPr txBox="1">
              <a:spLocks/>
            </p:cNvSpPr>
            <p:nvPr/>
          </p:nvSpPr>
          <p:spPr>
            <a:xfrm>
              <a:off x="2722123" y="737024"/>
              <a:ext cx="2008088" cy="424681"/>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import</a:t>
              </a: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random</a:t>
              </a:r>
            </a:p>
          </p:txBody>
        </p:sp>
        <p:sp>
          <p:nvSpPr>
            <p:cNvPr id="38" name="タイトル 1">
              <a:extLst>
                <a:ext uri="{FF2B5EF4-FFF2-40B4-BE49-F238E27FC236}">
                  <a16:creationId xmlns:a16="http://schemas.microsoft.com/office/drawing/2014/main" id="{53251266-FE0D-6C4F-83A8-4A0512EC0AB1}"/>
                </a:ext>
              </a:extLst>
            </p:cNvPr>
            <p:cNvSpPr txBox="1">
              <a:spLocks/>
            </p:cNvSpPr>
            <p:nvPr/>
          </p:nvSpPr>
          <p:spPr>
            <a:xfrm>
              <a:off x="7987710" y="742537"/>
              <a:ext cx="3096922" cy="424681"/>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cannon1_ -= </a:t>
              </a:r>
              <a:r>
                <a:rPr kumimoji="0" lang="en-US" altLang="ja-JP" sz="1400" b="0" i="0" u="none" strike="noStrike" kern="1200" cap="none" spc="0" normalizeH="0" baseline="0" noProof="0" dirty="0">
                  <a:ln>
                    <a:noFill/>
                  </a:ln>
                  <a:solidFill>
                    <a:srgbClr val="A95CF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1</a:t>
              </a:r>
            </a:p>
          </p:txBody>
        </p:sp>
        <p:pic>
          <p:nvPicPr>
            <p:cNvPr id="32" name="図 31" descr="挿絵 が含まれている画像&#10;&#10;自動的に生成された説明">
              <a:extLst>
                <a:ext uri="{FF2B5EF4-FFF2-40B4-BE49-F238E27FC236}">
                  <a16:creationId xmlns:a16="http://schemas.microsoft.com/office/drawing/2014/main" id="{D2840280-76D7-D14A-9DCC-B266C2EBBE94}"/>
                </a:ext>
              </a:extLst>
            </p:cNvPr>
            <p:cNvPicPr>
              <a:picLocks noChangeAspect="1"/>
            </p:cNvPicPr>
            <p:nvPr/>
          </p:nvPicPr>
          <p:blipFill>
            <a:blip r:embed="rId3"/>
            <a:stretch>
              <a:fillRect/>
            </a:stretch>
          </p:blipFill>
          <p:spPr>
            <a:xfrm>
              <a:off x="5782398" y="2050311"/>
              <a:ext cx="5302234" cy="2277656"/>
            </a:xfrm>
            <a:prstGeom prst="rect">
              <a:avLst/>
            </a:prstGeom>
          </p:spPr>
        </p:pic>
        <p:pic>
          <p:nvPicPr>
            <p:cNvPr id="4" name="図 3" descr="挿絵 が含まれている画像&#10;&#10;自動的に生成された説明">
              <a:extLst>
                <a:ext uri="{FF2B5EF4-FFF2-40B4-BE49-F238E27FC236}">
                  <a16:creationId xmlns:a16="http://schemas.microsoft.com/office/drawing/2014/main" id="{341B5E76-78DA-4248-9580-86B06F6652D8}"/>
                </a:ext>
              </a:extLst>
            </p:cNvPr>
            <p:cNvPicPr>
              <a:picLocks noChangeAspect="1"/>
            </p:cNvPicPr>
            <p:nvPr/>
          </p:nvPicPr>
          <p:blipFill>
            <a:blip r:embed="rId4"/>
            <a:stretch>
              <a:fillRect/>
            </a:stretch>
          </p:blipFill>
          <p:spPr>
            <a:xfrm>
              <a:off x="3299258" y="2067006"/>
              <a:ext cx="934486" cy="1406448"/>
            </a:xfrm>
            <a:prstGeom prst="rect">
              <a:avLst/>
            </a:prstGeom>
          </p:spPr>
        </p:pic>
        <p:sp>
          <p:nvSpPr>
            <p:cNvPr id="37" name="タイトル 1">
              <a:extLst>
                <a:ext uri="{FF2B5EF4-FFF2-40B4-BE49-F238E27FC236}">
                  <a16:creationId xmlns:a16="http://schemas.microsoft.com/office/drawing/2014/main" id="{E8347962-6D0D-324D-AF5F-3C7B1265D6E5}"/>
                </a:ext>
              </a:extLst>
            </p:cNvPr>
            <p:cNvSpPr txBox="1">
              <a:spLocks/>
            </p:cNvSpPr>
            <p:nvPr/>
          </p:nvSpPr>
          <p:spPr>
            <a:xfrm>
              <a:off x="5695848" y="737024"/>
              <a:ext cx="2133600" cy="4246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 = </a:t>
              </a:r>
              <a:r>
                <a:rPr kumimoji="0" lang="en-US" altLang="ja-JP" sz="1400" b="0" i="0" u="none" strike="noStrike" kern="1200" cap="none" spc="0" normalizeH="0" baseline="0" noProof="0" dirty="0">
                  <a:ln>
                    <a:noFill/>
                  </a:ln>
                  <a:solidFill>
                    <a:srgbClr val="A95CF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10</a:t>
              </a:r>
            </a:p>
          </p:txBody>
        </p:sp>
      </p:grpSp>
      <p:sp>
        <p:nvSpPr>
          <p:cNvPr id="22" name="タイトル 1">
            <a:extLst>
              <a:ext uri="{FF2B5EF4-FFF2-40B4-BE49-F238E27FC236}">
                <a16:creationId xmlns:a16="http://schemas.microsoft.com/office/drawing/2014/main" id="{4C7757B6-301E-444D-8493-76BF406F4C83}"/>
              </a:ext>
            </a:extLst>
          </p:cNvPr>
          <p:cNvSpPr txBox="1">
            <a:spLocks/>
          </p:cNvSpPr>
          <p:nvPr/>
        </p:nvSpPr>
        <p:spPr>
          <a:xfrm>
            <a:off x="2557276" y="5465107"/>
            <a:ext cx="2181803"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1</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3" name="タイトル 1">
            <a:extLst>
              <a:ext uri="{FF2B5EF4-FFF2-40B4-BE49-F238E27FC236}">
                <a16:creationId xmlns:a16="http://schemas.microsoft.com/office/drawing/2014/main" id="{5B97C4AA-5D15-1A4C-AD4D-251BCCECBE1C}"/>
              </a:ext>
            </a:extLst>
          </p:cNvPr>
          <p:cNvSpPr txBox="1">
            <a:spLocks/>
          </p:cNvSpPr>
          <p:nvPr/>
        </p:nvSpPr>
        <p:spPr>
          <a:xfrm>
            <a:off x="5432460" y="5466389"/>
            <a:ext cx="651049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58966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282AED58-E78B-D448-883F-2C97E1BCBC10}"/>
              </a:ext>
            </a:extLst>
          </p:cNvPr>
          <p:cNvSpPr/>
          <p:nvPr/>
        </p:nvSpPr>
        <p:spPr>
          <a:xfrm>
            <a:off x="2221280" y="1619346"/>
            <a:ext cx="9721678" cy="385002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23</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37" name="タイトル 1">
            <a:extLst>
              <a:ext uri="{FF2B5EF4-FFF2-40B4-BE49-F238E27FC236}">
                <a16:creationId xmlns:a16="http://schemas.microsoft.com/office/drawing/2014/main" id="{E8347962-6D0D-324D-AF5F-3C7B1265D6E5}"/>
              </a:ext>
            </a:extLst>
          </p:cNvPr>
          <p:cNvSpPr txBox="1">
            <a:spLocks/>
          </p:cNvSpPr>
          <p:nvPr/>
        </p:nvSpPr>
        <p:spPr>
          <a:xfrm>
            <a:off x="3594753" y="961786"/>
            <a:ext cx="4022481"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cannon1_, cannon2_ = cannon1, cannon2</a:t>
            </a:r>
          </a:p>
        </p:txBody>
      </p:sp>
      <p:sp>
        <p:nvSpPr>
          <p:cNvPr id="38" name="タイトル 1">
            <a:extLst>
              <a:ext uri="{FF2B5EF4-FFF2-40B4-BE49-F238E27FC236}">
                <a16:creationId xmlns:a16="http://schemas.microsoft.com/office/drawing/2014/main" id="{53251266-FE0D-6C4F-83A8-4A0512EC0AB1}"/>
              </a:ext>
            </a:extLst>
          </p:cNvPr>
          <p:cNvSpPr txBox="1">
            <a:spLocks/>
          </p:cNvSpPr>
          <p:nvPr/>
        </p:nvSpPr>
        <p:spPr>
          <a:xfrm>
            <a:off x="8727743" y="961786"/>
            <a:ext cx="2707246"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a:t>
            </a: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 cannon2)</a:t>
            </a:r>
          </a:p>
        </p:txBody>
      </p:sp>
      <p:sp>
        <p:nvSpPr>
          <p:cNvPr id="51" name="タイトル 1">
            <a:extLst>
              <a:ext uri="{FF2B5EF4-FFF2-40B4-BE49-F238E27FC236}">
                <a16:creationId xmlns:a16="http://schemas.microsoft.com/office/drawing/2014/main" id="{A205DB05-5147-C94C-956C-4ED4B210978B}"/>
              </a:ext>
            </a:extLst>
          </p:cNvPr>
          <p:cNvSpPr txBox="1">
            <a:spLocks/>
          </p:cNvSpPr>
          <p:nvPr/>
        </p:nvSpPr>
        <p:spPr>
          <a:xfrm>
            <a:off x="2595275" y="962144"/>
            <a:ext cx="2008088"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ja-JP" sz="1400" b="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61" name="グループ化 60">
            <a:extLst>
              <a:ext uri="{FF2B5EF4-FFF2-40B4-BE49-F238E27FC236}">
                <a16:creationId xmlns:a16="http://schemas.microsoft.com/office/drawing/2014/main" id="{45902D2D-CE7B-0049-94B1-90300DD4EEAF}"/>
              </a:ext>
            </a:extLst>
          </p:cNvPr>
          <p:cNvGrpSpPr/>
          <p:nvPr/>
        </p:nvGrpSpPr>
        <p:grpSpPr>
          <a:xfrm>
            <a:off x="2729247" y="1980186"/>
            <a:ext cx="8705742" cy="2889714"/>
            <a:chOff x="2334397" y="1980186"/>
            <a:chExt cx="8705742" cy="2889714"/>
          </a:xfrm>
        </p:grpSpPr>
        <p:pic>
          <p:nvPicPr>
            <p:cNvPr id="34" name="図 33" descr="図形 が含まれている画像&#10;&#10;自動的に生成された説明">
              <a:extLst>
                <a:ext uri="{FF2B5EF4-FFF2-40B4-BE49-F238E27FC236}">
                  <a16:creationId xmlns:a16="http://schemas.microsoft.com/office/drawing/2014/main" id="{95FF70AF-AC25-6F45-8355-FCADE2E8F8AC}"/>
                </a:ext>
              </a:extLst>
            </p:cNvPr>
            <p:cNvPicPr>
              <a:picLocks noChangeAspect="1"/>
            </p:cNvPicPr>
            <p:nvPr/>
          </p:nvPicPr>
          <p:blipFill rotWithShape="1">
            <a:blip r:embed="rId3"/>
            <a:srcRect l="25072" r="24881"/>
            <a:stretch/>
          </p:blipFill>
          <p:spPr>
            <a:xfrm>
              <a:off x="2334397" y="1988100"/>
              <a:ext cx="5472961" cy="2881800"/>
            </a:xfrm>
            <a:prstGeom prst="rect">
              <a:avLst/>
            </a:prstGeom>
          </p:spPr>
        </p:pic>
        <p:pic>
          <p:nvPicPr>
            <p:cNvPr id="60" name="図 59" descr="図形 が含まれている画像&#10;&#10;自動的に生成された説明">
              <a:extLst>
                <a:ext uri="{FF2B5EF4-FFF2-40B4-BE49-F238E27FC236}">
                  <a16:creationId xmlns:a16="http://schemas.microsoft.com/office/drawing/2014/main" id="{F833DAE6-8CBC-8042-A70E-69A75C5B4839}"/>
                </a:ext>
              </a:extLst>
            </p:cNvPr>
            <p:cNvPicPr>
              <a:picLocks noChangeAspect="1"/>
            </p:cNvPicPr>
            <p:nvPr/>
          </p:nvPicPr>
          <p:blipFill rotWithShape="1">
            <a:blip r:embed="rId3"/>
            <a:srcRect l="75119"/>
            <a:stretch/>
          </p:blipFill>
          <p:spPr>
            <a:xfrm>
              <a:off x="8319247" y="1980186"/>
              <a:ext cx="2720892" cy="2881800"/>
            </a:xfrm>
            <a:prstGeom prst="rect">
              <a:avLst/>
            </a:prstGeom>
          </p:spPr>
        </p:pic>
      </p:grpSp>
      <p:sp>
        <p:nvSpPr>
          <p:cNvPr id="62" name="タイトル 1">
            <a:extLst>
              <a:ext uri="{FF2B5EF4-FFF2-40B4-BE49-F238E27FC236}">
                <a16:creationId xmlns:a16="http://schemas.microsoft.com/office/drawing/2014/main" id="{23FB3604-2FB0-604F-9CDA-5FD9D3F6E0C2}"/>
              </a:ext>
            </a:extLst>
          </p:cNvPr>
          <p:cNvSpPr txBox="1">
            <a:spLocks/>
          </p:cNvSpPr>
          <p:nvPr/>
        </p:nvSpPr>
        <p:spPr>
          <a:xfrm>
            <a:off x="2221280" y="5465107"/>
            <a:ext cx="972167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3</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87593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1">
            <a:extLst>
              <a:ext uri="{FF2B5EF4-FFF2-40B4-BE49-F238E27FC236}">
                <a16:creationId xmlns:a16="http://schemas.microsoft.com/office/drawing/2014/main" id="{686EB072-8CC5-2945-AFAF-E2A4B108BDD3}"/>
              </a:ext>
            </a:extLst>
          </p:cNvPr>
          <p:cNvSpPr txBox="1">
            <a:spLocks/>
          </p:cNvSpPr>
          <p:nvPr/>
        </p:nvSpPr>
        <p:spPr>
          <a:xfrm>
            <a:off x="2276244" y="1396548"/>
            <a:ext cx="3326270"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if</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rate1 &gt; random.random():</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1</a:t>
            </a:r>
          </a:p>
        </p:txBody>
      </p:sp>
      <p:grpSp>
        <p:nvGrpSpPr>
          <p:cNvPr id="3" name="グループ化 2">
            <a:extLst>
              <a:ext uri="{FF2B5EF4-FFF2-40B4-BE49-F238E27FC236}">
                <a16:creationId xmlns:a16="http://schemas.microsoft.com/office/drawing/2014/main" id="{0A1C5F35-C675-A540-BB4E-6262B1AABA15}"/>
              </a:ext>
            </a:extLst>
          </p:cNvPr>
          <p:cNvGrpSpPr/>
          <p:nvPr/>
        </p:nvGrpSpPr>
        <p:grpSpPr>
          <a:xfrm>
            <a:off x="5265289" y="1388633"/>
            <a:ext cx="6682608" cy="4072819"/>
            <a:chOff x="5265289" y="1795673"/>
            <a:chExt cx="6682608" cy="4072819"/>
          </a:xfrm>
        </p:grpSpPr>
        <p:sp>
          <p:nvSpPr>
            <p:cNvPr id="49" name="正方形/長方形 48">
              <a:extLst>
                <a:ext uri="{FF2B5EF4-FFF2-40B4-BE49-F238E27FC236}">
                  <a16:creationId xmlns:a16="http://schemas.microsoft.com/office/drawing/2014/main" id="{282AED58-E78B-D448-883F-2C97E1BCBC10}"/>
                </a:ext>
              </a:extLst>
            </p:cNvPr>
            <p:cNvSpPr/>
            <p:nvPr/>
          </p:nvSpPr>
          <p:spPr>
            <a:xfrm>
              <a:off x="5265289" y="1795673"/>
              <a:ext cx="6682608" cy="40728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19" name="図 18" descr="ダイアグラム が含まれている画像&#10;&#10;自動的に生成された説明">
              <a:extLst>
                <a:ext uri="{FF2B5EF4-FFF2-40B4-BE49-F238E27FC236}">
                  <a16:creationId xmlns:a16="http://schemas.microsoft.com/office/drawing/2014/main" id="{EACA55AA-FB5D-724A-BCCA-FE6994B2CDC2}"/>
                </a:ext>
              </a:extLst>
            </p:cNvPr>
            <p:cNvPicPr>
              <a:picLocks noChangeAspect="1"/>
            </p:cNvPicPr>
            <p:nvPr/>
          </p:nvPicPr>
          <p:blipFill>
            <a:blip r:embed="rId3"/>
            <a:stretch>
              <a:fillRect/>
            </a:stretch>
          </p:blipFill>
          <p:spPr>
            <a:xfrm>
              <a:off x="6500895" y="2032386"/>
              <a:ext cx="4211396" cy="3591479"/>
            </a:xfrm>
            <a:prstGeom prst="rect">
              <a:avLst/>
            </a:prstGeom>
          </p:spPr>
        </p:pic>
      </p:gr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24</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28" name="タイトル 1">
            <a:extLst>
              <a:ext uri="{FF2B5EF4-FFF2-40B4-BE49-F238E27FC236}">
                <a16:creationId xmlns:a16="http://schemas.microsoft.com/office/drawing/2014/main" id="{92D19933-D6A4-B840-B491-EF30A49A3826}"/>
              </a:ext>
            </a:extLst>
          </p:cNvPr>
          <p:cNvSpPr txBox="1">
            <a:spLocks/>
          </p:cNvSpPr>
          <p:nvPr/>
        </p:nvSpPr>
        <p:spPr>
          <a:xfrm>
            <a:off x="5265288" y="5465107"/>
            <a:ext cx="668260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5</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81600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25</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grpSp>
        <p:nvGrpSpPr>
          <p:cNvPr id="3" name="グループ化 2">
            <a:extLst>
              <a:ext uri="{FF2B5EF4-FFF2-40B4-BE49-F238E27FC236}">
                <a16:creationId xmlns:a16="http://schemas.microsoft.com/office/drawing/2014/main" id="{4B933867-A150-1449-9604-B05E7F15E6A7}"/>
              </a:ext>
            </a:extLst>
          </p:cNvPr>
          <p:cNvGrpSpPr/>
          <p:nvPr/>
        </p:nvGrpSpPr>
        <p:grpSpPr>
          <a:xfrm>
            <a:off x="5247364" y="1380719"/>
            <a:ext cx="6695594" cy="4080733"/>
            <a:chOff x="4552490" y="1212305"/>
            <a:chExt cx="7390468" cy="4504235"/>
          </a:xfrm>
        </p:grpSpPr>
        <p:sp>
          <p:nvSpPr>
            <p:cNvPr id="49" name="正方形/長方形 48">
              <a:extLst>
                <a:ext uri="{FF2B5EF4-FFF2-40B4-BE49-F238E27FC236}">
                  <a16:creationId xmlns:a16="http://schemas.microsoft.com/office/drawing/2014/main" id="{282AED58-E78B-D448-883F-2C97E1BCBC10}"/>
                </a:ext>
              </a:extLst>
            </p:cNvPr>
            <p:cNvSpPr/>
            <p:nvPr/>
          </p:nvSpPr>
          <p:spPr>
            <a:xfrm>
              <a:off x="4552490" y="1212305"/>
              <a:ext cx="7390468" cy="45042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17" name="図 16" descr="図形, 矢印&#10;&#10;自動的に生成された説明">
              <a:extLst>
                <a:ext uri="{FF2B5EF4-FFF2-40B4-BE49-F238E27FC236}">
                  <a16:creationId xmlns:a16="http://schemas.microsoft.com/office/drawing/2014/main" id="{E74DF7DD-F01F-2E40-BE40-536250B6CAD2}"/>
                </a:ext>
              </a:extLst>
            </p:cNvPr>
            <p:cNvPicPr>
              <a:picLocks noChangeAspect="1"/>
            </p:cNvPicPr>
            <p:nvPr/>
          </p:nvPicPr>
          <p:blipFill>
            <a:blip r:embed="rId3"/>
            <a:stretch>
              <a:fillRect/>
            </a:stretch>
          </p:blipFill>
          <p:spPr>
            <a:xfrm>
              <a:off x="4707632" y="1651601"/>
              <a:ext cx="7080183" cy="3591479"/>
            </a:xfrm>
            <a:prstGeom prst="rect">
              <a:avLst/>
            </a:prstGeom>
          </p:spPr>
        </p:pic>
      </p:grpSp>
      <p:sp>
        <p:nvSpPr>
          <p:cNvPr id="12" name="タイトル 1">
            <a:extLst>
              <a:ext uri="{FF2B5EF4-FFF2-40B4-BE49-F238E27FC236}">
                <a16:creationId xmlns:a16="http://schemas.microsoft.com/office/drawing/2014/main" id="{95C4DC8F-722F-9F49-8F53-DE017F1C153E}"/>
              </a:ext>
            </a:extLst>
          </p:cNvPr>
          <p:cNvSpPr txBox="1">
            <a:spLocks/>
          </p:cNvSpPr>
          <p:nvPr/>
        </p:nvSpPr>
        <p:spPr>
          <a:xfrm>
            <a:off x="2276244" y="1396548"/>
            <a:ext cx="3326270"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for</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_ in </a:t>
            </a:r>
            <a:r>
              <a:rPr lang="en-US" altLang="ja-JP" sz="1400" b="0" cap="none" spc="0"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range</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(cannon1):</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if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rate1 &gt; random.random():</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1</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if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0</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p>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break</a:t>
            </a:r>
          </a:p>
        </p:txBody>
      </p:sp>
      <p:sp>
        <p:nvSpPr>
          <p:cNvPr id="13" name="タイトル 1">
            <a:extLst>
              <a:ext uri="{FF2B5EF4-FFF2-40B4-BE49-F238E27FC236}">
                <a16:creationId xmlns:a16="http://schemas.microsoft.com/office/drawing/2014/main" id="{96DE15EA-EA1A-C041-93EC-E9FE0B3718E5}"/>
              </a:ext>
            </a:extLst>
          </p:cNvPr>
          <p:cNvSpPr txBox="1">
            <a:spLocks/>
          </p:cNvSpPr>
          <p:nvPr/>
        </p:nvSpPr>
        <p:spPr>
          <a:xfrm>
            <a:off x="5247363" y="5465107"/>
            <a:ext cx="6695594"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6</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711516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26</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2" name="タイトル 1">
            <a:extLst>
              <a:ext uri="{FF2B5EF4-FFF2-40B4-BE49-F238E27FC236}">
                <a16:creationId xmlns:a16="http://schemas.microsoft.com/office/drawing/2014/main" id="{53F36FDD-87E8-A046-91AA-EB3B7CCE76D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以下の部分木は，主に代入文などの</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行の処理を表している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これらを関数化することは，保守作業の効率化にあまり有用ではない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本ソースコードから抽出する部分木の深さ</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は</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5</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以上が適切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641718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714500" lvl="3"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空行除く</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k=5, k=6</a:t>
            </a:r>
          </a:p>
        </p:txBody>
      </p:sp>
      <p:sp>
        <p:nvSpPr>
          <p:cNvPr id="12" name="テキスト ボックス 11">
            <a:extLst>
              <a:ext uri="{FF2B5EF4-FFF2-40B4-BE49-F238E27FC236}">
                <a16:creationId xmlns:a16="http://schemas.microsoft.com/office/drawing/2014/main" id="{B337A493-F611-9B47-994C-CB7401262C0B}"/>
              </a:ext>
            </a:extLst>
          </p:cNvPr>
          <p:cNvSpPr txBox="1"/>
          <p:nvPr/>
        </p:nvSpPr>
        <p:spPr>
          <a:xfrm>
            <a:off x="1990163" y="3444687"/>
            <a:ext cx="10183912" cy="2512996"/>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Clr>
                <a:srgbClr val="D0D0D0"/>
              </a:buClr>
              <a:buFontTx/>
              <a:buChar char="-"/>
              <a:tabLst>
                <a:tab pos="1241425" algn="l"/>
              </a:tabLst>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一致するコードクローン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に対する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自動関数生成機能の有効性を検証</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の違いによる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実行結果の変化を調査</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27</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8" name="正方形/長方形 17">
            <a:extLst>
              <a:ext uri="{FF2B5EF4-FFF2-40B4-BE49-F238E27FC236}">
                <a16:creationId xmlns:a16="http://schemas.microsoft.com/office/drawing/2014/main" id="{CB0578BD-514D-234F-BBB4-E366E923A32F}"/>
              </a:ext>
            </a:extLst>
          </p:cNvPr>
          <p:cNvSpPr/>
          <p:nvPr/>
        </p:nvSpPr>
        <p:spPr>
          <a:xfrm>
            <a:off x="7676707" y="1047303"/>
            <a:ext cx="421923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range(cannon1):</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rate1 &gt; random.random():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cannon2_ -= 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cannon2_ == 0: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a:t>
            </a:r>
          </a:p>
          <a:p>
            <a:br>
              <a:rPr lang="en" altLang="ja-JP" sz="1600"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range(cannon2):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rate2 &gt; random.random():</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cannon1_ -= 1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cannon1_ == 0:</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 print(cannon1, cannon2) </a:t>
            </a:r>
          </a:p>
        </p:txBody>
      </p:sp>
    </p:spTree>
    <p:extLst>
      <p:ext uri="{BB962C8B-B14F-4D97-AF65-F5344CB8AC3E}">
        <p14:creationId xmlns:p14="http://schemas.microsoft.com/office/powerpoint/2010/main" val="2727837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k=5</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if</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文による条件分岐</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のみ関数化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- 2</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つの引数、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つの戻り値</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28</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7081283" y="1047303"/>
            <a:ext cx="4912243"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var1 &gt; random.random():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var2 -= 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var2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range(cannon1):</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cannon2_ = function1(rate1, cannon2_)</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cannon2_ == 0: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range(cannon2):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cannon1_ = function1(rate2, cannon1_)</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cannon1_ == 0:</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print(cannon1, cannon2) </a:t>
            </a:r>
          </a:p>
        </p:txBody>
      </p:sp>
      <p:cxnSp>
        <p:nvCxnSpPr>
          <p:cNvPr id="15" name="直線コネクタ 14">
            <a:extLst>
              <a:ext uri="{FF2B5EF4-FFF2-40B4-BE49-F238E27FC236}">
                <a16:creationId xmlns:a16="http://schemas.microsoft.com/office/drawing/2014/main" id="{0EE72A87-FEBC-0D4C-ABD3-3390895C6FC0}"/>
              </a:ext>
            </a:extLst>
          </p:cNvPr>
          <p:cNvCxnSpPr/>
          <p:nvPr/>
        </p:nvCxnSpPr>
        <p:spPr>
          <a:xfrm>
            <a:off x="7081283" y="2272814"/>
            <a:ext cx="491224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1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k=6</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for</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文による繰り返し文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つの引数、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つの戻り値</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29</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7081284" y="1047303"/>
            <a:ext cx="491224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for var1 in range(var2):</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var3 &gt; random.random():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var4 -= 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var4 == 0:</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break</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var4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cannon2_ = function1(cannon1, rate1, cannon2_)</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cannon1_ = function1(cannon2, rate2, cannon1_)</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print(cannon1, cannon2) </a:t>
            </a:r>
          </a:p>
        </p:txBody>
      </p:sp>
      <p:cxnSp>
        <p:nvCxnSpPr>
          <p:cNvPr id="12" name="直線コネクタ 11">
            <a:extLst>
              <a:ext uri="{FF2B5EF4-FFF2-40B4-BE49-F238E27FC236}">
                <a16:creationId xmlns:a16="http://schemas.microsoft.com/office/drawing/2014/main" id="{61B24502-E2FA-DC48-94DC-B7522E4048E6}"/>
              </a:ext>
            </a:extLst>
          </p:cNvPr>
          <p:cNvCxnSpPr/>
          <p:nvPr/>
        </p:nvCxnSpPr>
        <p:spPr>
          <a:xfrm>
            <a:off x="7081283" y="2963360"/>
            <a:ext cx="491224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1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130B3F3-7C44-BB46-9507-F3B964854187}"/>
              </a:ext>
            </a:extLst>
          </p:cNvPr>
          <p:cNvSpPr txBox="1"/>
          <p:nvPr/>
        </p:nvSpPr>
        <p:spPr>
          <a:xfrm>
            <a:off x="1896878" y="2566365"/>
            <a:ext cx="10183912" cy="559512"/>
          </a:xfrm>
          <a:prstGeom prst="rect">
            <a:avLst/>
          </a:prstGeom>
          <a:noFill/>
        </p:spPr>
        <p:txBody>
          <a:bodyPr wrap="square">
            <a:spAutoFit/>
          </a:bodyPr>
          <a:lstStyle/>
          <a:p>
            <a:pPr lvl="1">
              <a:lnSpc>
                <a:spcPct val="150000"/>
              </a:lnSpc>
            </a:pP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保守性の向上</a:t>
            </a:r>
            <a:r>
              <a:rPr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が課題となっている</a:t>
            </a: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ソフトウェアの利用分野の拡大</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システムの不具合が社会的に問題となることが増えている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保守作業のコストが占める割合が非常に高い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r>
              <a:rPr lang="en-US" dirty="0"/>
              <a:t>p.</a:t>
            </a:r>
            <a:fld id="{F8E28480-1C08-4458-AD97-0283E6FFD09D}" type="slidenum">
              <a:rPr lang="en-US" smtClean="0"/>
              <a:pPr/>
              <a:t>3</a:t>
            </a:fld>
            <a:endParaRPr lang="en-US" dirty="0"/>
          </a:p>
        </p:txBody>
      </p:sp>
      <p:sp>
        <p:nvSpPr>
          <p:cNvPr id="10" name="タイトル 1">
            <a:extLst>
              <a:ext uri="{FF2B5EF4-FFF2-40B4-BE49-F238E27FC236}">
                <a16:creationId xmlns:a16="http://schemas.microsoft.com/office/drawing/2014/main" id="{16E51E99-86D4-354E-AECC-9EB009CC840B}"/>
              </a:ext>
            </a:extLst>
          </p:cNvPr>
          <p:cNvSpPr txBox="1">
            <a:spLocks/>
          </p:cNvSpPr>
          <p:nvPr/>
        </p:nvSpPr>
        <p:spPr>
          <a:xfrm>
            <a:off x="2026012" y="353978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保守作業の効率化</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ソースコードの理解や，修正を容易にすることが重要</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これらを困難にする要因</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p>
        </p:txBody>
      </p:sp>
    </p:spTree>
    <p:extLst>
      <p:ext uri="{BB962C8B-B14F-4D97-AF65-F5344CB8AC3E}">
        <p14:creationId xmlns:p14="http://schemas.microsoft.com/office/powerpoint/2010/main" val="206262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30</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37141D60-64E6-5941-A0C1-6009F89B4C8C}"/>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のどちらも機能のまとまりを関数に置き換えることに成功した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空行を除く行数を比較すると，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のときは総行数が</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増加</a:t>
            </a:r>
            <a:endPar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のときは総行数を減少</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372427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適切な深さを設定</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することができれば，</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保守性の向上</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が可能である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6583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31</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正方形/長方形 10">
            <a:extLst>
              <a:ext uri="{FF2B5EF4-FFF2-40B4-BE49-F238E27FC236}">
                <a16:creationId xmlns:a16="http://schemas.microsoft.com/office/drawing/2014/main" id="{3C0ECE05-11DF-0E4F-A45D-E09BC1135D7B}"/>
              </a:ext>
            </a:extLst>
          </p:cNvPr>
          <p:cNvSpPr/>
          <p:nvPr/>
        </p:nvSpPr>
        <p:spPr>
          <a:xfrm>
            <a:off x="7272670" y="1047303"/>
            <a:ext cx="4720856"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dirty="0">
                <a:latin typeface="Ricty" panose="020B0509020203020207" pitchFamily="49" charset="-128"/>
                <a:ea typeface="Ricty" panose="020B0509020203020207" pitchFamily="49" charset="-128"/>
                <a:cs typeface="Ricty" panose="020B0509020203020207" pitchFamily="49" charset="-128"/>
              </a:rPr>
            </a:br>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endParaRPr lang="en" altLang="ja-JP" dirty="0">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2" name="タイトル 1">
            <a:extLst>
              <a:ext uri="{FF2B5EF4-FFF2-40B4-BE49-F238E27FC236}">
                <a16:creationId xmlns:a16="http://schemas.microsoft.com/office/drawing/2014/main" id="{885F1861-ED4D-084A-B628-AAD7FF7DA24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714500" lvl="3"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空行除く</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k=5, k=6</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閾値</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ε=9</a:t>
            </a:r>
          </a:p>
        </p:txBody>
      </p:sp>
      <p:sp>
        <p:nvSpPr>
          <p:cNvPr id="13" name="テキスト ボックス 12">
            <a:extLst>
              <a:ext uri="{FF2B5EF4-FFF2-40B4-BE49-F238E27FC236}">
                <a16:creationId xmlns:a16="http://schemas.microsoft.com/office/drawing/2014/main" id="{013A6C0C-6198-B84C-A4C5-609183EB73A2}"/>
              </a:ext>
            </a:extLst>
          </p:cNvPr>
          <p:cNvSpPr txBox="1"/>
          <p:nvPr/>
        </p:nvSpPr>
        <p:spPr>
          <a:xfrm>
            <a:off x="1990163" y="4090343"/>
            <a:ext cx="5719484" cy="1589666"/>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Clr>
                <a:srgbClr val="D0D0D0"/>
              </a:buClr>
              <a:buFontTx/>
              <a:buChar char="-"/>
              <a:tabLst>
                <a:tab pos="1241425" algn="l"/>
              </a:tabLst>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に対する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自動関数生成機能の有効性を検証</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8012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376538A-E8FB-A940-959A-F4FB8AF4D3A2}"/>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k=5</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値の大小比較および</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更新部分</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18</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32</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6096000" y="1047303"/>
            <a:ext cx="5897527"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 var3):</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var1[var2] &lt; var1[var3]: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var2[var3], var1[var2] = var1[var2], var1[var3])</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var1</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A = function1(A, j, i)</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4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A = function1(A, j+1, j)</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5" name="直線コネクタ 14">
            <a:extLst>
              <a:ext uri="{FF2B5EF4-FFF2-40B4-BE49-F238E27FC236}">
                <a16:creationId xmlns:a16="http://schemas.microsoft.com/office/drawing/2014/main" id="{0EE72A87-FEBC-0D4C-ABD3-3390895C6FC0}"/>
              </a:ext>
            </a:extLst>
          </p:cNvPr>
          <p:cNvCxnSpPr>
            <a:cxnSpLocks/>
          </p:cNvCxnSpPr>
          <p:nvPr/>
        </p:nvCxnSpPr>
        <p:spPr>
          <a:xfrm>
            <a:off x="6096000" y="2257316"/>
            <a:ext cx="5897527" cy="0"/>
          </a:xfrm>
          <a:prstGeom prst="line">
            <a:avLst/>
          </a:prstGeom>
          <a:ln w="3810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20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71D644A3-6937-E94D-9C9C-47F5559A3621}"/>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以上</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関数化されなかった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33</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6096000" y="1047303"/>
            <a:ext cx="5897527"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sz="1600" dirty="0">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endParaRPr lang="en" altLang="ja-JP" sz="1600" dirty="0">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4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168788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34</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7ADEB68B-FA53-3349-B6FA-F7AE1C728BA2}"/>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 </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のときは機能のまとまりを関数に置き換えることに成功した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行数の総量は増加してしまったが，実行部のコード量は減少している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長いソースコードに対しては恩恵が得られる可能性がある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以上のときは</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関数化されなかった</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for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文に含まれる</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range</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関数の引数の数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が違うことが</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要因</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引数の数に応じてデフォルト引数を加えることで解決できる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758501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35</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7ADEB68B-FA53-3349-B6FA-F7AE1C728BA2}"/>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ソースコードを理解する上で，ネストが深いほど可読性が落ちる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for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文で頻繁に用いられる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range</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引数の違いに対応</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ソースコードの簡略化</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および</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可読性の向上</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に寄与できる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167518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607423"/>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A43767E5-23DB-5848-A922-A1359BE8FF80}"/>
              </a:ext>
            </a:extLst>
          </p:cNvPr>
          <p:cNvSpPr>
            <a:spLocks noGrp="1"/>
          </p:cNvSpPr>
          <p:nvPr>
            <p:ph type="sldNum" sz="quarter" idx="4"/>
          </p:nvPr>
        </p:nvSpPr>
        <p:spPr/>
        <p:txBody>
          <a:bodyPr/>
          <a:lstStyle/>
          <a:p>
            <a:r>
              <a:rPr lang="en-US" dirty="0"/>
              <a:t>p.</a:t>
            </a:r>
            <a:fld id="{F8E28480-1C08-4458-AD97-0283E6FFD09D}" type="slidenum">
              <a:rPr lang="en-US" smtClean="0"/>
              <a:pPr/>
              <a:t>36</a:t>
            </a:fld>
            <a:endParaRPr lang="en-US" dirty="0"/>
          </a:p>
        </p:txBody>
      </p:sp>
      <p:sp>
        <p:nvSpPr>
          <p:cNvPr id="10" name="テキスト ボックス 9">
            <a:extLst>
              <a:ext uri="{FF2B5EF4-FFF2-40B4-BE49-F238E27FC236}">
                <a16:creationId xmlns:a16="http://schemas.microsoft.com/office/drawing/2014/main" id="{75E0683E-A14A-D645-863A-517AF342314E}"/>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1" name="タイトル 1">
            <a:extLst>
              <a:ext uri="{FF2B5EF4-FFF2-40B4-BE49-F238E27FC236}">
                <a16:creationId xmlns:a16="http://schemas.microsoft.com/office/drawing/2014/main" id="{420F62B8-1236-BB41-A9F4-8F3183B8151B}"/>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ソースコードの構文木表現による</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構造類似性を用いた自動関数生成方式</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構造類似性から</a:t>
            </a:r>
            <a:r>
              <a:rPr kumimoji="0" lang="ja-JP" altLang="en-US" sz="2000" b="1"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コードクローンを検出</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した．</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Clr>
                <a:srgbClr val="D0D0D0"/>
              </a:buClr>
              <a:buFontTx/>
              <a:buChar char="-"/>
            </a:pP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コードクローンを関数に置き換える</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ことで構造の簡略化を実現した</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lvl="2">
              <a:lnSpc>
                <a:spcPct val="150000"/>
              </a:lnSpc>
            </a:pP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についても構造を変形させることで，</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関数生成の適用範囲を拡張した．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コードクローンを集約することにより，</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保守性の向上が可能になった</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407680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401492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08169D71-BD16-EA4F-812E-A43A40FF10D5}"/>
              </a:ext>
            </a:extLst>
          </p:cNvPr>
          <p:cNvSpPr>
            <a:spLocks noGrp="1"/>
          </p:cNvSpPr>
          <p:nvPr>
            <p:ph type="sldNum" sz="quarter" idx="4"/>
          </p:nvPr>
        </p:nvSpPr>
        <p:spPr/>
        <p:txBody>
          <a:bodyPr/>
          <a:lstStyle/>
          <a:p>
            <a:r>
              <a:rPr lang="en-US" dirty="0"/>
              <a:t>p.</a:t>
            </a:r>
            <a:fld id="{F8E28480-1C08-4458-AD97-0283E6FFD09D}" type="slidenum">
              <a:rPr lang="en-US" smtClean="0"/>
              <a:pPr/>
              <a:t>37</a:t>
            </a:fld>
            <a:endParaRPr lang="en-US" dirty="0"/>
          </a:p>
        </p:txBody>
      </p:sp>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今後の展望</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タイトル 1">
            <a:extLst>
              <a:ext uri="{FF2B5EF4-FFF2-40B4-BE49-F238E27FC236}">
                <a16:creationId xmlns:a16="http://schemas.microsoft.com/office/drawing/2014/main" id="{FC848635-E863-D54D-9B4B-8F8081FAE381}"/>
              </a:ext>
            </a:extLst>
          </p:cNvPr>
          <p:cNvSpPr txBox="1">
            <a:spLocks/>
          </p:cNvSpPr>
          <p:nvPr/>
        </p:nvSpPr>
        <p:spPr>
          <a:xfrm>
            <a:off x="2008087" y="1302963"/>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関数の取る引数の数の違いに対応</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パラメータ</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部分木の深さ・編集距離の閾値</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の自動調整機能</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識別子の命名機能</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ソースコードの等価性検証</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12398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コードクローンのデメリット</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4</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06962"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コードクローンのデメリット</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あるコード片に欠陥が発見されたとき，</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そのコード片に対応するすべての</a:t>
            </a:r>
            <a:r>
              <a:rPr lang="ja-JP" altLang="en-US" sz="2000"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コードクローンを検査する必要がある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28" name="グループ化 27">
            <a:extLst>
              <a:ext uri="{FF2B5EF4-FFF2-40B4-BE49-F238E27FC236}">
                <a16:creationId xmlns:a16="http://schemas.microsoft.com/office/drawing/2014/main" id="{CCEC9616-4CFB-B441-A12E-ECA894F3623F}"/>
              </a:ext>
            </a:extLst>
          </p:cNvPr>
          <p:cNvGrpSpPr/>
          <p:nvPr/>
        </p:nvGrpSpPr>
        <p:grpSpPr>
          <a:xfrm>
            <a:off x="2962531" y="3235707"/>
            <a:ext cx="8310873" cy="1837572"/>
            <a:chOff x="2745727" y="3725294"/>
            <a:chExt cx="8310873" cy="1837572"/>
          </a:xfrm>
        </p:grpSpPr>
        <p:sp>
          <p:nvSpPr>
            <p:cNvPr id="29" name="正方形/長方形 28">
              <a:extLst>
                <a:ext uri="{FF2B5EF4-FFF2-40B4-BE49-F238E27FC236}">
                  <a16:creationId xmlns:a16="http://schemas.microsoft.com/office/drawing/2014/main" id="{D2BE75B2-1E8F-8147-AAA1-F33E29112024}"/>
                </a:ext>
              </a:extLst>
            </p:cNvPr>
            <p:cNvSpPr/>
            <p:nvPr/>
          </p:nvSpPr>
          <p:spPr>
            <a:xfrm>
              <a:off x="274572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1</a:t>
              </a:r>
            </a:p>
          </p:txBody>
        </p:sp>
        <p:sp>
          <p:nvSpPr>
            <p:cNvPr id="30" name="正方形/長方形 29">
              <a:extLst>
                <a:ext uri="{FF2B5EF4-FFF2-40B4-BE49-F238E27FC236}">
                  <a16:creationId xmlns:a16="http://schemas.microsoft.com/office/drawing/2014/main" id="{5F722DDE-7773-AF4F-BAD5-9FF7031A469C}"/>
                </a:ext>
              </a:extLst>
            </p:cNvPr>
            <p:cNvSpPr/>
            <p:nvPr/>
          </p:nvSpPr>
          <p:spPr>
            <a:xfrm>
              <a:off x="494695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a:t>
              </a:r>
              <a:r>
                <a:rPr kumimoji="1" lang="en" altLang="ja-JP" dirty="0">
                  <a:solidFill>
                    <a:srgbClr val="D7225F"/>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en" altLang="ja-JP" dirty="0">
                  <a:solidFill>
                    <a:srgbClr val="D7225F"/>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1</a:t>
              </a:r>
            </a:p>
          </p:txBody>
        </p:sp>
        <p:sp>
          <p:nvSpPr>
            <p:cNvPr id="31" name="正方形/長方形 30">
              <a:extLst>
                <a:ext uri="{FF2B5EF4-FFF2-40B4-BE49-F238E27FC236}">
                  <a16:creationId xmlns:a16="http://schemas.microsoft.com/office/drawing/2014/main" id="{0A0314D2-9325-3C49-846E-35A035AFF959}"/>
                </a:ext>
              </a:extLst>
            </p:cNvPr>
            <p:cNvSpPr/>
            <p:nvPr/>
          </p:nvSpPr>
          <p:spPr>
            <a:xfrm>
              <a:off x="714818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i</a:t>
              </a:r>
              <a:r>
                <a:rPr kumimoji="1" lang="en" altLang="ja-JP"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&gt;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i</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1</a:t>
              </a:r>
            </a:p>
          </p:txBody>
        </p:sp>
        <p:sp>
          <p:nvSpPr>
            <p:cNvPr id="32" name="正方形/長方形 31">
              <a:extLst>
                <a:ext uri="{FF2B5EF4-FFF2-40B4-BE49-F238E27FC236}">
                  <a16:creationId xmlns:a16="http://schemas.microsoft.com/office/drawing/2014/main" id="{363D1C78-0883-3048-9496-570DC0428C9F}"/>
                </a:ext>
              </a:extLst>
            </p:cNvPr>
            <p:cNvSpPr/>
            <p:nvPr/>
          </p:nvSpPr>
          <p:spPr>
            <a:xfrm>
              <a:off x="934941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a+1</a:t>
              </a:r>
            </a:p>
          </p:txBody>
        </p:sp>
      </p:grpSp>
      <p:sp>
        <p:nvSpPr>
          <p:cNvPr id="33" name="タイトル 1">
            <a:extLst>
              <a:ext uri="{FF2B5EF4-FFF2-40B4-BE49-F238E27FC236}">
                <a16:creationId xmlns:a16="http://schemas.microsoft.com/office/drawing/2014/main" id="{F6DD2103-76C0-B04F-BE2A-C7145C01D3A3}"/>
              </a:ext>
            </a:extLst>
          </p:cNvPr>
          <p:cNvSpPr txBox="1">
            <a:spLocks/>
          </p:cNvSpPr>
          <p:nvPr/>
        </p:nvSpPr>
        <p:spPr>
          <a:xfrm>
            <a:off x="2962530" y="5073279"/>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オリジナルの</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コード片</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4" name="タイトル 1">
            <a:extLst>
              <a:ext uri="{FF2B5EF4-FFF2-40B4-BE49-F238E27FC236}">
                <a16:creationId xmlns:a16="http://schemas.microsoft.com/office/drawing/2014/main" id="{CB5BC371-213D-FD40-BC72-C17E481B37CE}"/>
              </a:ext>
            </a:extLst>
          </p:cNvPr>
          <p:cNvSpPr txBox="1">
            <a:spLocks/>
          </p:cNvSpPr>
          <p:nvPr/>
        </p:nvSpPr>
        <p:spPr>
          <a:xfrm>
            <a:off x="5163761" y="5073279"/>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5" name="タイトル 1">
            <a:extLst>
              <a:ext uri="{FF2B5EF4-FFF2-40B4-BE49-F238E27FC236}">
                <a16:creationId xmlns:a16="http://schemas.microsoft.com/office/drawing/2014/main" id="{23BA0FE2-016D-0E4A-996F-A2041A314B4B}"/>
              </a:ext>
            </a:extLst>
          </p:cNvPr>
          <p:cNvSpPr txBox="1">
            <a:spLocks/>
          </p:cNvSpPr>
          <p:nvPr/>
        </p:nvSpPr>
        <p:spPr>
          <a:xfrm>
            <a:off x="7364991" y="5070415"/>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識別子</a:t>
            </a: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の違う</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6" name="タイトル 1">
            <a:extLst>
              <a:ext uri="{FF2B5EF4-FFF2-40B4-BE49-F238E27FC236}">
                <a16:creationId xmlns:a16="http://schemas.microsoft.com/office/drawing/2014/main" id="{D6464826-49D9-7449-B2F0-EA8F15802484}"/>
              </a:ext>
            </a:extLst>
          </p:cNvPr>
          <p:cNvSpPr txBox="1">
            <a:spLocks/>
          </p:cNvSpPr>
          <p:nvPr/>
        </p:nvSpPr>
        <p:spPr>
          <a:xfrm>
            <a:off x="9566221" y="5070415"/>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a:t>
            </a: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の</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違う</a:t>
            </a:r>
            <a:endParaRPr lang="en-US" altLang="ja-JP" sz="16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7" name="タイトル 1">
            <a:extLst>
              <a:ext uri="{FF2B5EF4-FFF2-40B4-BE49-F238E27FC236}">
                <a16:creationId xmlns:a16="http://schemas.microsoft.com/office/drawing/2014/main" id="{FB86D609-753B-AD47-BC87-9A7DE3758CF6}"/>
              </a:ext>
            </a:extLst>
          </p:cNvPr>
          <p:cNvSpPr txBox="1">
            <a:spLocks/>
          </p:cNvSpPr>
          <p:nvPr/>
        </p:nvSpPr>
        <p:spPr>
          <a:xfrm>
            <a:off x="5163760" y="5070415"/>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lang="ja-JP" altLang="en-US" sz="16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空白</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を含む</a:t>
            </a:r>
            <a:endParaRPr lang="en-US" altLang="ja-JP" sz="16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78855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既存のコードクローン検出手法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2666884"/>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キーワードと</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完全一致するコード片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のみを出力する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空白や識別子の違いに影響を受ける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適切なキーワードの選定には，ソースコードを理解している必要がある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3" name="テキスト ボックス 12">
            <a:extLst>
              <a:ext uri="{FF2B5EF4-FFF2-40B4-BE49-F238E27FC236}">
                <a16:creationId xmlns:a16="http://schemas.microsoft.com/office/drawing/2014/main" id="{2CBA0C74-D321-DF4B-BECF-6D3A06C2BD70}"/>
              </a:ext>
            </a:extLst>
          </p:cNvPr>
          <p:cNvSpPr txBox="1"/>
          <p:nvPr/>
        </p:nvSpPr>
        <p:spPr>
          <a:xfrm>
            <a:off x="2008088" y="3477207"/>
            <a:ext cx="10183912" cy="3282437"/>
          </a:xfrm>
          <a:prstGeom prst="rect">
            <a:avLst/>
          </a:prstGeom>
          <a:noFill/>
        </p:spPr>
        <p:txBody>
          <a:bodyPr wrap="square">
            <a:spAutoFit/>
          </a:bodyPr>
          <a:lstStyle/>
          <a:p>
            <a:pPr lvl="1">
              <a:lnSpc>
                <a:spcPct val="150000"/>
              </a:lnSpc>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入力したコード片のコードクローンの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位置情報</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類似度</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などを出力する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空白や識別子の違いに対応している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構造が完全一致でないコードクローンへ対応できない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89000"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endParaRPr kumimoji="0" lang="en-US" altLang="ja-JP" sz="28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31306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既存のリファクタリング手法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7" y="946697"/>
            <a:ext cx="9753451" cy="1806007"/>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の引き上げ</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複数のオブジェクトに共通する関数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を親クラスへ引き上げる</a:t>
            </a: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単位でしか適用することができない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46" name="テキスト ボックス 45">
            <a:extLst>
              <a:ext uri="{FF2B5EF4-FFF2-40B4-BE49-F238E27FC236}">
                <a16:creationId xmlns:a16="http://schemas.microsoft.com/office/drawing/2014/main" id="{120E5F96-B8B7-F04F-97AA-D9539377591D}"/>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[3</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肥後芳樹</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吉田則裕</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コードクローンを対象としたリファクタリング</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gn="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コンピュータソフトウェア</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28(4), pp. 43-56, 2011.</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sp>
        <p:nvSpPr>
          <p:cNvPr id="31" name="テキスト ボックス 30">
            <a:extLst>
              <a:ext uri="{FF2B5EF4-FFF2-40B4-BE49-F238E27FC236}">
                <a16:creationId xmlns:a16="http://schemas.microsoft.com/office/drawing/2014/main" id="{E0255000-5973-7943-BA5D-00C68DB526F9}"/>
              </a:ext>
            </a:extLst>
          </p:cNvPr>
          <p:cNvSpPr txBox="1"/>
          <p:nvPr/>
        </p:nvSpPr>
        <p:spPr>
          <a:xfrm>
            <a:off x="2008087" y="3203067"/>
            <a:ext cx="9753451" cy="2267672"/>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の抽出</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共通する文のまとまりを関数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変数を引数として渡すことで，識別子の異なるコードクローンに対応可能</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識別子レベルの差異しか認められない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57632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2354275"/>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E909B02-4399-5E48-B94E-3FE916469877}"/>
              </a:ext>
            </a:extLst>
          </p:cNvPr>
          <p:cNvSpPr>
            <a:spLocks noGrp="1"/>
          </p:cNvSpPr>
          <p:nvPr>
            <p:ph type="sldNum" sz="quarter" idx="4"/>
          </p:nvPr>
        </p:nvSpPr>
        <p:spPr/>
        <p:txBody>
          <a:bodyPr/>
          <a:lstStyle/>
          <a:p>
            <a:r>
              <a:rPr lang="en-US" dirty="0"/>
              <a:t>p.</a:t>
            </a:r>
            <a:fld id="{F8E28480-1C08-4458-AD97-0283E6FFD09D}" type="slidenum">
              <a:rPr lang="en-US" smtClean="0"/>
              <a:pPr/>
              <a:t>7</a:t>
            </a:fld>
            <a:endParaRPr lang="en-US" dirty="0"/>
          </a:p>
        </p:txBody>
      </p:sp>
      <p:sp>
        <p:nvSpPr>
          <p:cNvPr id="10" name="テキスト ボックス 9">
            <a:extLst>
              <a:ext uri="{FF2B5EF4-FFF2-40B4-BE49-F238E27FC236}">
                <a16:creationId xmlns:a16="http://schemas.microsoft.com/office/drawing/2014/main" id="{D583AE4B-DACD-9341-BA5D-C9A5932947EF}"/>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タイトル 1">
            <a:extLst>
              <a:ext uri="{FF2B5EF4-FFF2-40B4-BE49-F238E27FC236}">
                <a16:creationId xmlns:a16="http://schemas.microsoft.com/office/drawing/2014/main" id="{D1AC9BB0-1B37-E04E-A5CC-87FDA3DC6A6F}"/>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ソースコードの構造から</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完全一致だけでなく</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構造の異なるコードクローン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にも適用する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関数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に置き換えることで，保守コストの低減させる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30" name="グループ化 29">
            <a:extLst>
              <a:ext uri="{FF2B5EF4-FFF2-40B4-BE49-F238E27FC236}">
                <a16:creationId xmlns:a16="http://schemas.microsoft.com/office/drawing/2014/main" id="{B7F0378F-BE8F-C74C-A518-479756344C37}"/>
              </a:ext>
            </a:extLst>
          </p:cNvPr>
          <p:cNvGrpSpPr/>
          <p:nvPr/>
        </p:nvGrpSpPr>
        <p:grpSpPr>
          <a:xfrm>
            <a:off x="2628900" y="3429000"/>
            <a:ext cx="8944022" cy="2415299"/>
            <a:chOff x="963557" y="3583958"/>
            <a:chExt cx="10282793" cy="2776829"/>
          </a:xfrm>
        </p:grpSpPr>
        <p:sp>
          <p:nvSpPr>
            <p:cNvPr id="31" name="タイトル 1">
              <a:extLst>
                <a:ext uri="{FF2B5EF4-FFF2-40B4-BE49-F238E27FC236}">
                  <a16:creationId xmlns:a16="http://schemas.microsoft.com/office/drawing/2014/main" id="{B1FECC15-3D06-AD46-92D6-3EC7A6E38B09}"/>
                </a:ext>
              </a:extLst>
            </p:cNvPr>
            <p:cNvSpPr txBox="1">
              <a:spLocks/>
            </p:cNvSpPr>
            <p:nvPr/>
          </p:nvSpPr>
          <p:spPr>
            <a:xfrm>
              <a:off x="963557" y="5736560"/>
              <a:ext cx="2185454"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入力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2" name="タイトル 1">
              <a:extLst>
                <a:ext uri="{FF2B5EF4-FFF2-40B4-BE49-F238E27FC236}">
                  <a16:creationId xmlns:a16="http://schemas.microsoft.com/office/drawing/2014/main" id="{EBFDC262-186F-5D4B-86AA-C22FB5ADDF35}"/>
                </a:ext>
              </a:extLst>
            </p:cNvPr>
            <p:cNvSpPr txBox="1">
              <a:spLocks/>
            </p:cNvSpPr>
            <p:nvPr/>
          </p:nvSpPr>
          <p:spPr>
            <a:xfrm>
              <a:off x="3534992" y="5736560"/>
              <a:ext cx="4470456" cy="622322"/>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構文木</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7" name="タイトル 1">
              <a:extLst>
                <a:ext uri="{FF2B5EF4-FFF2-40B4-BE49-F238E27FC236}">
                  <a16:creationId xmlns:a16="http://schemas.microsoft.com/office/drawing/2014/main" id="{9DA081F6-D25A-6640-99EA-6B91F0CDFBE9}"/>
                </a:ext>
              </a:extLst>
            </p:cNvPr>
            <p:cNvSpPr txBox="1">
              <a:spLocks/>
            </p:cNvSpPr>
            <p:nvPr/>
          </p:nvSpPr>
          <p:spPr>
            <a:xfrm>
              <a:off x="8391414" y="5742096"/>
              <a:ext cx="2837009"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出力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8" name="正方形/長方形 37">
              <a:extLst>
                <a:ext uri="{FF2B5EF4-FFF2-40B4-BE49-F238E27FC236}">
                  <a16:creationId xmlns:a16="http://schemas.microsoft.com/office/drawing/2014/main" id="{4558F8F7-4712-2447-AE1D-DC13C3F56D01}"/>
                </a:ext>
              </a:extLst>
            </p:cNvPr>
            <p:cNvSpPr/>
            <p:nvPr/>
          </p:nvSpPr>
          <p:spPr>
            <a:xfrm>
              <a:off x="3534994" y="3583959"/>
              <a:ext cx="4470453" cy="22216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39" name="直線矢印コネクタ 38">
              <a:extLst>
                <a:ext uri="{FF2B5EF4-FFF2-40B4-BE49-F238E27FC236}">
                  <a16:creationId xmlns:a16="http://schemas.microsoft.com/office/drawing/2014/main" id="{0E0B4F42-1CBC-EF4B-A553-F646ED404F5C}"/>
                </a:ext>
              </a:extLst>
            </p:cNvPr>
            <p:cNvCxnSpPr>
              <a:cxnSpLocks/>
              <a:stCxn id="47" idx="1"/>
            </p:cNvCxnSpPr>
            <p:nvPr/>
          </p:nvCxnSpPr>
          <p:spPr>
            <a:xfrm>
              <a:off x="3149018" y="4694768"/>
              <a:ext cx="5575293" cy="0"/>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87ED89EE-085A-3F4B-9299-E356F0EF2345}"/>
                </a:ext>
              </a:extLst>
            </p:cNvPr>
            <p:cNvGrpSpPr/>
            <p:nvPr/>
          </p:nvGrpSpPr>
          <p:grpSpPr>
            <a:xfrm>
              <a:off x="963560" y="3583958"/>
              <a:ext cx="2504112" cy="2221619"/>
              <a:chOff x="2656731" y="7558088"/>
              <a:chExt cx="2008089" cy="2161458"/>
            </a:xfrm>
          </p:grpSpPr>
          <p:sp>
            <p:nvSpPr>
              <p:cNvPr id="47" name="正方形/長方形 46">
                <a:extLst>
                  <a:ext uri="{FF2B5EF4-FFF2-40B4-BE49-F238E27FC236}">
                    <a16:creationId xmlns:a16="http://schemas.microsoft.com/office/drawing/2014/main" id="{EA025FE8-006A-174C-AAC5-BFC4EB93AE20}"/>
                  </a:ext>
                </a:extLst>
              </p:cNvPr>
              <p:cNvSpPr/>
              <p:nvPr/>
            </p:nvSpPr>
            <p:spPr>
              <a:xfrm flipH="1">
                <a:off x="2656731" y="7558088"/>
                <a:ext cx="1752555"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 = 5 * 10</a:t>
                </a:r>
              </a:p>
              <a:p>
                <a:r>
                  <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US"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c = a * 10</a:t>
                </a:r>
                <a:endParaRPr kumimoji="1" lang="ja-JP" altLang="en-US" sz="1600" b="1">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gn="ctr"/>
                <a:endParaRPr kumimoji="1" lang="ja-JP" altLang="en-US" sz="1600"/>
              </a:p>
            </p:txBody>
          </p:sp>
          <p:sp>
            <p:nvSpPr>
              <p:cNvPr id="48" name="フリーフォーム 47">
                <a:extLst>
                  <a:ext uri="{FF2B5EF4-FFF2-40B4-BE49-F238E27FC236}">
                    <a16:creationId xmlns:a16="http://schemas.microsoft.com/office/drawing/2014/main" id="{98BD2A68-8874-7749-A5E7-AA7EF93F9181}"/>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grpSp>
          <p:nvGrpSpPr>
            <p:cNvPr id="41" name="グループ化 40">
              <a:extLst>
                <a:ext uri="{FF2B5EF4-FFF2-40B4-BE49-F238E27FC236}">
                  <a16:creationId xmlns:a16="http://schemas.microsoft.com/office/drawing/2014/main" id="{693233AF-936B-B84F-BB26-29266EED9051}"/>
                </a:ext>
              </a:extLst>
            </p:cNvPr>
            <p:cNvGrpSpPr/>
            <p:nvPr/>
          </p:nvGrpSpPr>
          <p:grpSpPr>
            <a:xfrm>
              <a:off x="8391421" y="3583958"/>
              <a:ext cx="2854929" cy="2221619"/>
              <a:chOff x="8728465" y="3382403"/>
              <a:chExt cx="2854929" cy="2221619"/>
            </a:xfrm>
          </p:grpSpPr>
          <p:grpSp>
            <p:nvGrpSpPr>
              <p:cNvPr id="43" name="グループ化 42">
                <a:extLst>
                  <a:ext uri="{FF2B5EF4-FFF2-40B4-BE49-F238E27FC236}">
                    <a16:creationId xmlns:a16="http://schemas.microsoft.com/office/drawing/2014/main" id="{D09F8342-4AC4-D443-BA94-FFFD9BAE4680}"/>
                  </a:ext>
                </a:extLst>
              </p:cNvPr>
              <p:cNvGrpSpPr/>
              <p:nvPr/>
            </p:nvGrpSpPr>
            <p:grpSpPr>
              <a:xfrm>
                <a:off x="8728465" y="3382403"/>
                <a:ext cx="2837002" cy="2221619"/>
                <a:chOff x="2389782" y="7558089"/>
                <a:chExt cx="2275038" cy="2161458"/>
              </a:xfrm>
            </p:grpSpPr>
            <p:sp>
              <p:nvSpPr>
                <p:cNvPr id="45" name="正方形/長方形 44">
                  <a:extLst>
                    <a:ext uri="{FF2B5EF4-FFF2-40B4-BE49-F238E27FC236}">
                      <a16:creationId xmlns:a16="http://schemas.microsoft.com/office/drawing/2014/main" id="{E82C4E7B-E8B2-4A4C-9D59-850B178EBD79}"/>
                    </a:ext>
                  </a:extLst>
                </p:cNvPr>
                <p:cNvSpPr/>
                <p:nvPr/>
              </p:nvSpPr>
              <p:spPr>
                <a:xfrm rot="10800000" flipH="1">
                  <a:off x="2389782" y="7558089"/>
                  <a:ext cx="2275038"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a:extLst>
                    <a:ext uri="{FF2B5EF4-FFF2-40B4-BE49-F238E27FC236}">
                      <a16:creationId xmlns:a16="http://schemas.microsoft.com/office/drawing/2014/main" id="{7749D343-2CE7-DC4B-A96D-B41CC30B06D0}"/>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44" name="テキスト ボックス 43">
                <a:extLst>
                  <a:ext uri="{FF2B5EF4-FFF2-40B4-BE49-F238E27FC236}">
                    <a16:creationId xmlns:a16="http://schemas.microsoft.com/office/drawing/2014/main" id="{F29290A5-4B96-AE46-A636-6CC0B48072AC}"/>
                  </a:ext>
                </a:extLst>
              </p:cNvPr>
              <p:cNvSpPr txBox="1"/>
              <p:nvPr/>
            </p:nvSpPr>
            <p:spPr>
              <a:xfrm>
                <a:off x="8732526" y="3400040"/>
                <a:ext cx="2850868" cy="2087689"/>
              </a:xfrm>
              <a:prstGeom prst="rect">
                <a:avLst/>
              </a:prstGeom>
              <a:noFill/>
            </p:spPr>
            <p:txBody>
              <a:bodyPr wrap="square">
                <a:spAutoFit/>
              </a:bodyPr>
              <a:lstStyle/>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function1(var2):</a:t>
                </a:r>
              </a:p>
              <a:p>
                <a:r>
                  <a:rPr kumimoji="1" lang="en" altLang="ja-JP" sz="1600"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var1 = var2 * 10</a:t>
                </a:r>
              </a:p>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 = function1(5)</a:t>
                </a:r>
              </a:p>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c = function1(a)</a:t>
                </a:r>
                <a:endParaRPr kumimoji="1" lang="ja-JP" altLang="en-US" sz="16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grpSp>
        <p:pic>
          <p:nvPicPr>
            <p:cNvPr id="42" name="図 41">
              <a:extLst>
                <a:ext uri="{FF2B5EF4-FFF2-40B4-BE49-F238E27FC236}">
                  <a16:creationId xmlns:a16="http://schemas.microsoft.com/office/drawing/2014/main" id="{069DB836-9794-9942-80A3-A0497A2EAB52}"/>
                </a:ext>
              </a:extLst>
            </p:cNvPr>
            <p:cNvPicPr>
              <a:picLocks noChangeAspect="1"/>
            </p:cNvPicPr>
            <p:nvPr/>
          </p:nvPicPr>
          <p:blipFill>
            <a:blip r:embed="rId3"/>
            <a:srcRect/>
            <a:stretch/>
          </p:blipFill>
          <p:spPr>
            <a:xfrm>
              <a:off x="3618905" y="3665082"/>
              <a:ext cx="4302630" cy="1996595"/>
            </a:xfrm>
            <a:prstGeom prst="rect">
              <a:avLst/>
            </a:prstGeom>
          </p:spPr>
        </p:pic>
      </p:grpSp>
    </p:spTree>
    <p:extLst>
      <p:ext uri="{BB962C8B-B14F-4D97-AF65-F5344CB8AC3E}">
        <p14:creationId xmlns:p14="http://schemas.microsoft.com/office/powerpoint/2010/main" val="24795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51244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8</a:t>
            </a:fld>
            <a:endParaRPr lang="en-US" dirty="0"/>
          </a:p>
        </p:txBody>
      </p:sp>
      <p:sp>
        <p:nvSpPr>
          <p:cNvPr id="8" name="テキスト ボックス 7">
            <a:extLst>
              <a:ext uri="{FF2B5EF4-FFF2-40B4-BE49-F238E27FC236}">
                <a16:creationId xmlns:a16="http://schemas.microsoft.com/office/drawing/2014/main" id="{02FB935E-A4C0-9848-B121-9C1FC2947450}"/>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54269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583B84E9-B641-5342-8287-FE3AEF87D2FB}"/>
              </a:ext>
            </a:extLst>
          </p:cNvPr>
          <p:cNvSpPr txBox="1"/>
          <p:nvPr/>
        </p:nvSpPr>
        <p:spPr>
          <a:xfrm>
            <a:off x="2008090" y="3429000"/>
            <a:ext cx="10183910" cy="2012410"/>
          </a:xfrm>
          <a:prstGeom prst="rect">
            <a:avLst/>
          </a:prstGeom>
          <a:noFill/>
        </p:spPr>
        <p:txBody>
          <a:bodyPr wrap="square">
            <a:spAutoFit/>
          </a:bodyPr>
          <a:lstStyle/>
          <a:p>
            <a:pPr lvl="1">
              <a:lnSpc>
                <a:spcPct val="150000"/>
              </a:lnSpc>
              <a:defRPr/>
            </a:pPr>
            <a:r>
              <a:rPr lang="ja-JP" altLang="en-US" sz="28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構文木</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構文解析で得られた結果を木構造で表現したもの</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動作に関係ある情報のみの構文木を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抽象構文木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と呼ぶ</a:t>
            </a:r>
          </a:p>
          <a:p>
            <a:pPr lvl="2">
              <a:lnSpc>
                <a:spcPct val="150000"/>
              </a:lnSpc>
            </a:pP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28" name="グループ化 27">
            <a:extLst>
              <a:ext uri="{FF2B5EF4-FFF2-40B4-BE49-F238E27FC236}">
                <a16:creationId xmlns:a16="http://schemas.microsoft.com/office/drawing/2014/main" id="{EC2A7C5C-3B78-E34C-8FAF-7B1B7FD4D062}"/>
              </a:ext>
            </a:extLst>
          </p:cNvPr>
          <p:cNvGrpSpPr/>
          <p:nvPr/>
        </p:nvGrpSpPr>
        <p:grpSpPr>
          <a:xfrm>
            <a:off x="9912600" y="4120659"/>
            <a:ext cx="1908000" cy="1718287"/>
            <a:chOff x="5014167" y="3828633"/>
            <a:chExt cx="2008089" cy="1813848"/>
          </a:xfrm>
        </p:grpSpPr>
        <p:sp>
          <p:nvSpPr>
            <p:cNvPr id="29" name="角丸四角形 33">
              <a:extLst>
                <a:ext uri="{FF2B5EF4-FFF2-40B4-BE49-F238E27FC236}">
                  <a16:creationId xmlns:a16="http://schemas.microsoft.com/office/drawing/2014/main" id="{CCE52C56-3FFE-0F47-90F0-7B0D99BE45A2}"/>
                </a:ext>
              </a:extLst>
            </p:cNvPr>
            <p:cNvSpPr/>
            <p:nvPr/>
          </p:nvSpPr>
          <p:spPr>
            <a:xfrm>
              <a:off x="5014167" y="3828633"/>
              <a:ext cx="2008089" cy="181384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30" name="図 29">
              <a:extLst>
                <a:ext uri="{FF2B5EF4-FFF2-40B4-BE49-F238E27FC236}">
                  <a16:creationId xmlns:a16="http://schemas.microsoft.com/office/drawing/2014/main" id="{B502D7C1-7AC9-394F-B48F-A8E856E75E37}"/>
                </a:ext>
              </a:extLst>
            </p:cNvPr>
            <p:cNvPicPr>
              <a:picLocks noChangeAspect="1"/>
            </p:cNvPicPr>
            <p:nvPr/>
          </p:nvPicPr>
          <p:blipFill>
            <a:blip r:embed="rId3"/>
            <a:srcRect/>
            <a:stretch/>
          </p:blipFill>
          <p:spPr>
            <a:xfrm>
              <a:off x="5162470" y="3954227"/>
              <a:ext cx="1711482" cy="1562658"/>
            </a:xfrm>
            <a:prstGeom prst="rect">
              <a:avLst/>
            </a:prstGeom>
            <a:ln w="38100">
              <a:noFill/>
            </a:ln>
          </p:spPr>
        </p:pic>
      </p:grpSp>
      <p:grpSp>
        <p:nvGrpSpPr>
          <p:cNvPr id="18" name="グループ化 17">
            <a:extLst>
              <a:ext uri="{FF2B5EF4-FFF2-40B4-BE49-F238E27FC236}">
                <a16:creationId xmlns:a16="http://schemas.microsoft.com/office/drawing/2014/main" id="{93F55698-D2D9-274A-B568-02DAB602B5C5}"/>
              </a:ext>
            </a:extLst>
          </p:cNvPr>
          <p:cNvGrpSpPr/>
          <p:nvPr/>
        </p:nvGrpSpPr>
        <p:grpSpPr>
          <a:xfrm>
            <a:off x="9902537" y="2712291"/>
            <a:ext cx="1908163" cy="326799"/>
            <a:chOff x="5546887" y="4976958"/>
            <a:chExt cx="2808500" cy="617672"/>
          </a:xfrm>
        </p:grpSpPr>
        <p:sp>
          <p:nvSpPr>
            <p:cNvPr id="19" name="正方形/長方形 18">
              <a:extLst>
                <a:ext uri="{FF2B5EF4-FFF2-40B4-BE49-F238E27FC236}">
                  <a16:creationId xmlns:a16="http://schemas.microsoft.com/office/drawing/2014/main" id="{5A7EC164-EE7F-8D47-BBB5-371539C7E26D}"/>
                </a:ext>
              </a:extLst>
            </p:cNvPr>
            <p:cNvSpPr/>
            <p:nvPr/>
          </p:nvSpPr>
          <p:spPr>
            <a:xfrm>
              <a:off x="5546887" y="4976958"/>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0" name="正方形/長方形 19">
              <a:extLst>
                <a:ext uri="{FF2B5EF4-FFF2-40B4-BE49-F238E27FC236}">
                  <a16:creationId xmlns:a16="http://schemas.microsoft.com/office/drawing/2014/main" id="{10995725-CEC4-9545-87B3-AA801F6A57AB}"/>
                </a:ext>
              </a:extLst>
            </p:cNvPr>
            <p:cNvSpPr/>
            <p:nvPr/>
          </p:nvSpPr>
          <p:spPr>
            <a:xfrm>
              <a:off x="7639263" y="4976960"/>
              <a:ext cx="716124"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10</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1" name="正方形/長方形 20">
              <a:extLst>
                <a:ext uri="{FF2B5EF4-FFF2-40B4-BE49-F238E27FC236}">
                  <a16:creationId xmlns:a16="http://schemas.microsoft.com/office/drawing/2014/main" id="{9A25DD8C-BE5D-2B46-A411-D6D9D8029414}"/>
                </a:ext>
              </a:extLst>
            </p:cNvPr>
            <p:cNvSpPr/>
            <p:nvPr/>
          </p:nvSpPr>
          <p:spPr>
            <a:xfrm>
              <a:off x="6593074"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5</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2" name="正方形/長方形 21">
              <a:extLst>
                <a:ext uri="{FF2B5EF4-FFF2-40B4-BE49-F238E27FC236}">
                  <a16:creationId xmlns:a16="http://schemas.microsoft.com/office/drawing/2014/main" id="{CF7DFBF1-7458-E94A-AF4D-04FEFEE01A55}"/>
                </a:ext>
              </a:extLst>
            </p:cNvPr>
            <p:cNvSpPr/>
            <p:nvPr/>
          </p:nvSpPr>
          <p:spPr>
            <a:xfrm>
              <a:off x="6069981"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3" name="正方形/長方形 22">
              <a:extLst>
                <a:ext uri="{FF2B5EF4-FFF2-40B4-BE49-F238E27FC236}">
                  <a16:creationId xmlns:a16="http://schemas.microsoft.com/office/drawing/2014/main" id="{B7A76CE1-F900-3746-A8B0-5172CF9C8BBF}"/>
                </a:ext>
              </a:extLst>
            </p:cNvPr>
            <p:cNvSpPr/>
            <p:nvPr/>
          </p:nvSpPr>
          <p:spPr>
            <a:xfrm>
              <a:off x="7116169"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9</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87BB02CC-1CEA-3D4A-BECA-94A1B1A780A4}"/>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lang="ja-JP" altLang="en-US" sz="28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字句解析</a:t>
            </a:r>
            <a:endParaRPr kumimoji="0" lang="ja-JP" altLang="en-US" sz="2800" b="1"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トークン</a:t>
            </a: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最小単位</a:t>
            </a: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へ分割する処理のこと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ja-JP" altLang="en-US" sz="28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構文解析</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トークン間の関係性を明確にする処理のこと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4" name="正方形/長方形 23">
            <a:extLst>
              <a:ext uri="{FF2B5EF4-FFF2-40B4-BE49-F238E27FC236}">
                <a16:creationId xmlns:a16="http://schemas.microsoft.com/office/drawing/2014/main" id="{FA93C981-EFBA-4243-9696-9B3DE287EF79}"/>
              </a:ext>
            </a:extLst>
          </p:cNvPr>
          <p:cNvSpPr/>
          <p:nvPr/>
        </p:nvSpPr>
        <p:spPr>
          <a:xfrm>
            <a:off x="9902537" y="2442758"/>
            <a:ext cx="1908163" cy="287999"/>
          </a:xfrm>
          <a:prstGeom prst="rect">
            <a:avLst/>
          </a:prstGeom>
          <a:solidFill>
            <a:srgbClr val="363C4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トークン列</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cxnSp>
        <p:nvCxnSpPr>
          <p:cNvPr id="25" name="直線矢印コネクタ 24">
            <a:extLst>
              <a:ext uri="{FF2B5EF4-FFF2-40B4-BE49-F238E27FC236}">
                <a16:creationId xmlns:a16="http://schemas.microsoft.com/office/drawing/2014/main" id="{C6C9726B-F50C-0A4A-9E3F-D92BA277FF97}"/>
              </a:ext>
            </a:extLst>
          </p:cNvPr>
          <p:cNvCxnSpPr>
            <a:cxnSpLocks/>
            <a:endCxn id="32" idx="0"/>
          </p:cNvCxnSpPr>
          <p:nvPr/>
        </p:nvCxnSpPr>
        <p:spPr>
          <a:xfrm flipH="1">
            <a:off x="10867073" y="3039088"/>
            <a:ext cx="0" cy="808019"/>
          </a:xfrm>
          <a:prstGeom prst="straightConnector1">
            <a:avLst/>
          </a:prstGeom>
          <a:ln w="3810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16612EC9-0B4F-4C48-BC6A-3C057E31329E}"/>
              </a:ext>
            </a:extLst>
          </p:cNvPr>
          <p:cNvCxnSpPr>
            <a:cxnSpLocks/>
            <a:stCxn id="27" idx="2"/>
            <a:endCxn id="24" idx="0"/>
          </p:cNvCxnSpPr>
          <p:nvPr/>
        </p:nvCxnSpPr>
        <p:spPr>
          <a:xfrm>
            <a:off x="10853079" y="1662070"/>
            <a:ext cx="3540" cy="780688"/>
          </a:xfrm>
          <a:prstGeom prst="straightConnector1">
            <a:avLst/>
          </a:prstGeom>
          <a:ln w="3810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77B2ECE-AE91-4847-BDDF-AC76687408C8}"/>
              </a:ext>
            </a:extLst>
          </p:cNvPr>
          <p:cNvSpPr/>
          <p:nvPr/>
        </p:nvSpPr>
        <p:spPr>
          <a:xfrm>
            <a:off x="9895456" y="1374070"/>
            <a:ext cx="1915246" cy="288000"/>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 = </a:t>
            </a:r>
            <a:r>
              <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rPr>
              <a:t>5</a:t>
            </a:r>
            <a:r>
              <a:rPr kumimoji="1" lang="en" altLang="ja-JP" sz="1400" dirty="0">
                <a:latin typeface="Ricty" panose="020B0509020203020207" pitchFamily="49" charset="-128"/>
                <a:ea typeface="Ricty" panose="020B0509020203020207" pitchFamily="49" charset="-128"/>
                <a:cs typeface="Ricty" panose="020B0509020203020207" pitchFamily="49" charset="-128"/>
              </a:rPr>
              <a:t> * </a:t>
            </a:r>
            <a:r>
              <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rPr>
              <a:t>10</a:t>
            </a:r>
          </a:p>
        </p:txBody>
      </p:sp>
      <p:sp>
        <p:nvSpPr>
          <p:cNvPr id="31" name="テキスト ボックス 30">
            <a:extLst>
              <a:ext uri="{FF2B5EF4-FFF2-40B4-BE49-F238E27FC236}">
                <a16:creationId xmlns:a16="http://schemas.microsoft.com/office/drawing/2014/main" id="{3A3B83BC-5EEF-C741-8D7D-9B575304E7E8}"/>
              </a:ext>
            </a:extLst>
          </p:cNvPr>
          <p:cNvSpPr txBox="1"/>
          <p:nvPr/>
        </p:nvSpPr>
        <p:spPr>
          <a:xfrm>
            <a:off x="9902702" y="1910104"/>
            <a:ext cx="1908000" cy="288000"/>
          </a:xfrm>
          <a:prstGeom prst="rect">
            <a:avLst/>
          </a:prstGeom>
          <a:solidFill>
            <a:srgbClr val="363C41"/>
          </a:solidFill>
          <a:ln w="38100">
            <a:solidFill>
              <a:srgbClr val="D7225F"/>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字句解析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2" name="正方形/長方形 31">
            <a:extLst>
              <a:ext uri="{FF2B5EF4-FFF2-40B4-BE49-F238E27FC236}">
                <a16:creationId xmlns:a16="http://schemas.microsoft.com/office/drawing/2014/main" id="{989145F5-8AB9-6041-B54E-D297A1346B2A}"/>
              </a:ext>
            </a:extLst>
          </p:cNvPr>
          <p:cNvSpPr/>
          <p:nvPr/>
        </p:nvSpPr>
        <p:spPr>
          <a:xfrm>
            <a:off x="9912601" y="3847107"/>
            <a:ext cx="1908943" cy="288000"/>
          </a:xfrm>
          <a:prstGeom prst="rect">
            <a:avLst/>
          </a:prstGeom>
          <a:solidFill>
            <a:srgbClr val="363C41"/>
          </a:solidFill>
          <a:ln w="38100">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構文木</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3" name="テキスト ボックス 32">
            <a:extLst>
              <a:ext uri="{FF2B5EF4-FFF2-40B4-BE49-F238E27FC236}">
                <a16:creationId xmlns:a16="http://schemas.microsoft.com/office/drawing/2014/main" id="{E0C6699B-D85C-644A-98D1-E0628B7F0ACC}"/>
              </a:ext>
            </a:extLst>
          </p:cNvPr>
          <p:cNvSpPr txBox="1"/>
          <p:nvPr/>
        </p:nvSpPr>
        <p:spPr>
          <a:xfrm>
            <a:off x="9899950" y="1089898"/>
            <a:ext cx="1908163" cy="288000"/>
          </a:xfrm>
          <a:prstGeom prst="rect">
            <a:avLst/>
          </a:prstGeom>
          <a:solidFill>
            <a:srgbClr val="363C41"/>
          </a:solidFill>
          <a:ln w="38100">
            <a:solidFill>
              <a:srgbClr val="D0D0D0"/>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4" name="テキスト ボックス 33">
            <a:extLst>
              <a:ext uri="{FF2B5EF4-FFF2-40B4-BE49-F238E27FC236}">
                <a16:creationId xmlns:a16="http://schemas.microsoft.com/office/drawing/2014/main" id="{320E7B8E-D050-C646-85AF-DBCEB6A482B1}"/>
              </a:ext>
            </a:extLst>
          </p:cNvPr>
          <p:cNvSpPr txBox="1"/>
          <p:nvPr/>
        </p:nvSpPr>
        <p:spPr>
          <a:xfrm>
            <a:off x="9902700" y="3312642"/>
            <a:ext cx="1908000" cy="288000"/>
          </a:xfrm>
          <a:prstGeom prst="rect">
            <a:avLst/>
          </a:prstGeom>
          <a:solidFill>
            <a:srgbClr val="363C41"/>
          </a:solidFill>
          <a:ln w="38100">
            <a:solidFill>
              <a:srgbClr val="D7225F"/>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677172909"/>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1B242F"/>
      </a:dk2>
      <a:lt2>
        <a:srgbClr val="F0F1F3"/>
      </a:lt2>
      <a:accent1>
        <a:srgbClr val="CC9924"/>
      </a:accent1>
      <a:accent2>
        <a:srgbClr val="D54C17"/>
      </a:accent2>
      <a:accent3>
        <a:srgbClr val="E72943"/>
      </a:accent3>
      <a:accent4>
        <a:srgbClr val="D51781"/>
      </a:accent4>
      <a:accent5>
        <a:srgbClr val="E729E2"/>
      </a:accent5>
      <a:accent6>
        <a:srgbClr val="8B17D5"/>
      </a:accent6>
      <a:hlink>
        <a:srgbClr val="446AC0"/>
      </a:hlink>
      <a:folHlink>
        <a:srgbClr val="7F7F7F"/>
      </a:folHlink>
    </a:clrScheme>
    <a:fontScheme name="Goudy and Gill Sans">
      <a:majorFont>
        <a:latin typeface="Yu Gothic Medium"/>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{AC248991-CFE8-F842-BAD0-1988C9A950A9}tf10001069</Template>
  <TotalTime>15543</TotalTime>
  <Words>7221</Words>
  <Application>Microsoft Macintosh PowerPoint</Application>
  <PresentationFormat>ワイド画面</PresentationFormat>
  <Paragraphs>1197</Paragraphs>
  <Slides>37</Slides>
  <Notes>37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Ricty</vt:lpstr>
      <vt:lpstr>游ゴシック</vt:lpstr>
      <vt:lpstr>Yu Gothic Medium</vt:lpstr>
      <vt:lpstr>Arial</vt:lpstr>
      <vt:lpstr>ClassicFrameVTI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ソースコード構文木を利用した 構造類似性の検出手法</dc:title>
  <dc:creator>北椋太</dc:creator>
  <cp:lastModifiedBy>北椋太</cp:lastModifiedBy>
  <cp:revision>62</cp:revision>
  <dcterms:created xsi:type="dcterms:W3CDTF">2021-11-05T03:45:32Z</dcterms:created>
  <dcterms:modified xsi:type="dcterms:W3CDTF">2022-02-28T06:29:29Z</dcterms:modified>
</cp:coreProperties>
</file>