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23"/>
  </p:notesMasterIdLst>
  <p:handoutMasterIdLst>
    <p:handoutMasterId r:id="rId24"/>
  </p:handoutMasterIdLst>
  <p:sldIdLst>
    <p:sldId id="275" r:id="rId2"/>
    <p:sldId id="283" r:id="rId3"/>
    <p:sldId id="303" r:id="rId4"/>
    <p:sldId id="276" r:id="rId5"/>
    <p:sldId id="301" r:id="rId6"/>
    <p:sldId id="302" r:id="rId7"/>
    <p:sldId id="290" r:id="rId8"/>
    <p:sldId id="277" r:id="rId9"/>
    <p:sldId id="304" r:id="rId10"/>
    <p:sldId id="291" r:id="rId11"/>
    <p:sldId id="292" r:id="rId12"/>
    <p:sldId id="293" r:id="rId13"/>
    <p:sldId id="294" r:id="rId14"/>
    <p:sldId id="295" r:id="rId15"/>
    <p:sldId id="278" r:id="rId16"/>
    <p:sldId id="305" r:id="rId17"/>
    <p:sldId id="296" r:id="rId18"/>
    <p:sldId id="297" r:id="rId19"/>
    <p:sldId id="298" r:id="rId20"/>
    <p:sldId id="306" r:id="rId21"/>
    <p:sldId id="29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0D0"/>
    <a:srgbClr val="88F906"/>
    <a:srgbClr val="AFAF87"/>
    <a:srgbClr val="282D31"/>
    <a:srgbClr val="363C41"/>
    <a:srgbClr val="D7225F"/>
    <a:srgbClr val="A95CF7"/>
    <a:srgbClr val="FFBD2B"/>
    <a:srgbClr val="1C1C1C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3"/>
    <p:restoredTop sz="96290"/>
  </p:normalViewPr>
  <p:slideViewPr>
    <p:cSldViewPr snapToGrid="0" snapToObjects="1">
      <p:cViewPr>
        <p:scale>
          <a:sx n="77" d="100"/>
          <a:sy n="77" d="100"/>
        </p:scale>
        <p:origin x="1672" y="18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91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4D2C74C-E8BD-E442-94CA-A85DCBFAA6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0455BC-62B2-344B-A7AB-321AF8393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97276-F1EF-D24C-961E-B6F54D02F5A0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F492F2-8262-244E-8037-C534030422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58B744-ABA7-B14B-BDCF-327E6FF37B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58FF7-4EC3-B54F-88C9-09E506F10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14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B118-00BA-0E4C-8D74-56CEE9E15B55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F479A-E5E6-D444-B758-4F1077A3D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13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F479A-E5E6-D444-B758-4F1077A3D3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5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none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7C6D-7F17-D246-9BCB-D5AB676BDD4F}" type="datetime1">
              <a:rPr lang="ja-JP" altLang="en-US" smtClean="0"/>
              <a:t>2022/2/17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147806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A2BF-9F7D-EF46-8B68-812518953D6E}" type="datetime1">
              <a:rPr lang="ja-JP" altLang="en-US" smtClean="0"/>
              <a:t>2022/2/17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7BD7-7718-FE49-B17A-6EF02B950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8500" y="6211669"/>
            <a:ext cx="1333500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defRPr>
            </a:lvl1pPr>
          </a:lstStyle>
          <a:p>
            <a:r>
              <a:rPr lang="en-US" dirty="0"/>
              <a:t>p.</a:t>
            </a:r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6E1A9A-E32B-C342-8CCC-AA48A1786435}"/>
              </a:ext>
            </a:extLst>
          </p:cNvPr>
          <p:cNvSpPr txBox="1">
            <a:spLocks/>
          </p:cNvSpPr>
          <p:nvPr userDrawn="1"/>
        </p:nvSpPr>
        <p:spPr>
          <a:xfrm>
            <a:off x="11320132" y="0"/>
            <a:ext cx="87186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2400" b="1" kern="1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B7BDD75-9FD6-6145-B81D-7C8CFE9053D2}"/>
              </a:ext>
            </a:extLst>
          </p:cNvPr>
          <p:cNvSpPr txBox="1"/>
          <p:nvPr userDrawn="1"/>
        </p:nvSpPr>
        <p:spPr>
          <a:xfrm>
            <a:off x="-8964" y="6211669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b="1" i="0" kern="1200" dirty="0">
                <a:solidFill>
                  <a:srgbClr val="D0D0D0"/>
                </a:solidFill>
                <a:effectLst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DEIM2022 J24-4(day2 p42)</a:t>
            </a:r>
            <a:endParaRPr lang="en-US" altLang="ja-JP" sz="1800" b="1" dirty="0">
              <a:solidFill>
                <a:srgbClr val="D0D0D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3D8F36B-5F37-C54E-B897-86B10FE899B4}"/>
              </a:ext>
            </a:extLst>
          </p:cNvPr>
          <p:cNvSpPr txBox="1"/>
          <p:nvPr userDrawn="1"/>
        </p:nvSpPr>
        <p:spPr>
          <a:xfrm>
            <a:off x="-8964" y="6528137"/>
            <a:ext cx="6104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400" b="0" i="0" kern="1200" dirty="0">
                <a:solidFill>
                  <a:srgbClr val="AFAF87"/>
                </a:solidFill>
                <a:effectLst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Department of Data Science, Musashino University.</a:t>
            </a:r>
            <a:endParaRPr lang="en-US" altLang="ja-JP" sz="1400" b="0" i="0" dirty="0">
              <a:solidFill>
                <a:srgbClr val="AFAF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91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100" baseline="0">
                <a:solidFill>
                  <a:schemeClr val="tx2">
                    <a:lumMod val="75000"/>
                    <a:lumOff val="2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defRPr>
            </a:lvl1pPr>
          </a:lstStyle>
          <a:p>
            <a:fld id="{DE2F46CD-60E2-E04D-B16A-BE2AC26F5C76}" type="datetime1">
              <a:rPr lang="ja-JP" altLang="en-US" smtClean="0"/>
              <a:t>2022/2/17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120" baseline="0">
                <a:solidFill>
                  <a:schemeClr val="tx2">
                    <a:lumMod val="75000"/>
                    <a:lumOff val="2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DC949A6-2DF3-D449-B9F4-AAEABF5F1F55}"/>
              </a:ext>
            </a:extLst>
          </p:cNvPr>
          <p:cNvSpPr/>
          <p:nvPr userDrawn="1"/>
        </p:nvSpPr>
        <p:spPr>
          <a:xfrm>
            <a:off x="0" y="6197412"/>
            <a:ext cx="12191993" cy="365126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9B6CD7B-9E7B-E54F-B756-238D1A2D8A7D}"/>
              </a:ext>
            </a:extLst>
          </p:cNvPr>
          <p:cNvSpPr/>
          <p:nvPr userDrawn="1"/>
        </p:nvSpPr>
        <p:spPr>
          <a:xfrm>
            <a:off x="-1" y="0"/>
            <a:ext cx="12191993" cy="720630"/>
          </a:xfrm>
          <a:prstGeom prst="rect">
            <a:avLst/>
          </a:prstGeom>
          <a:solidFill>
            <a:srgbClr val="282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48065E6-DEF2-BB41-B91B-4B442997FD8B}"/>
              </a:ext>
            </a:extLst>
          </p:cNvPr>
          <p:cNvSpPr/>
          <p:nvPr userDrawn="1"/>
        </p:nvSpPr>
        <p:spPr>
          <a:xfrm>
            <a:off x="202142" y="209872"/>
            <a:ext cx="294243" cy="300886"/>
          </a:xfrm>
          <a:prstGeom prst="ellipse">
            <a:avLst/>
          </a:prstGeom>
          <a:solidFill>
            <a:srgbClr val="FF5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FE00D8EA-67FA-8849-8884-682A67564B1B}"/>
              </a:ext>
            </a:extLst>
          </p:cNvPr>
          <p:cNvSpPr/>
          <p:nvPr userDrawn="1"/>
        </p:nvSpPr>
        <p:spPr>
          <a:xfrm>
            <a:off x="698528" y="209872"/>
            <a:ext cx="294243" cy="300886"/>
          </a:xfrm>
          <a:prstGeom prst="ellipse">
            <a:avLst/>
          </a:prstGeom>
          <a:solidFill>
            <a:srgbClr val="FFB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42BD041-0159-7F44-BC4F-5EE590A0337C}"/>
              </a:ext>
            </a:extLst>
          </p:cNvPr>
          <p:cNvSpPr/>
          <p:nvPr userDrawn="1"/>
        </p:nvSpPr>
        <p:spPr>
          <a:xfrm>
            <a:off x="1194914" y="209872"/>
            <a:ext cx="294243" cy="300886"/>
          </a:xfrm>
          <a:prstGeom prst="ellipse">
            <a:avLst/>
          </a:prstGeom>
          <a:solidFill>
            <a:srgbClr val="26C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31E90622-29D1-D346-8B91-A41B5244BF22}"/>
              </a:ext>
            </a:extLst>
          </p:cNvPr>
          <p:cNvSpPr/>
          <p:nvPr userDrawn="1"/>
        </p:nvSpPr>
        <p:spPr>
          <a:xfrm>
            <a:off x="1692445" y="0"/>
            <a:ext cx="10499547" cy="720630"/>
          </a:xfrm>
          <a:prstGeom prst="roundRect">
            <a:avLst>
              <a:gd name="adj" fmla="val 13297"/>
            </a:avLst>
          </a:prstGeom>
          <a:solidFill>
            <a:srgbClr val="363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392FEED-9ECD-8640-8897-8B7E38FB0D27}"/>
              </a:ext>
            </a:extLst>
          </p:cNvPr>
          <p:cNvCxnSpPr>
            <a:cxnSpLocks/>
          </p:cNvCxnSpPr>
          <p:nvPr/>
        </p:nvCxnSpPr>
        <p:spPr>
          <a:xfrm>
            <a:off x="2008095" y="717176"/>
            <a:ext cx="0" cy="5455024"/>
          </a:xfrm>
          <a:prstGeom prst="line">
            <a:avLst/>
          </a:prstGeom>
          <a:ln w="28575">
            <a:solidFill>
              <a:srgbClr val="807F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5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130">
          <a:solidFill>
            <a:schemeClr val="tx2"/>
          </a:solidFill>
          <a:latin typeface="Ricty" panose="020B0509020203020207" pitchFamily="49" charset="-128"/>
          <a:ea typeface="Ricty" panose="020B0509020203020207" pitchFamily="49" charset="-128"/>
          <a:cs typeface="Ricty" panose="020B0509020203020207" pitchFamily="49" charset="-128"/>
        </a:defRPr>
      </a:lvl1pPr>
    </p:titleStyle>
    <p:bodyStyle>
      <a:lvl1pPr marL="228600" indent="-228600" algn="l" defTabSz="914400" rtl="0" eaLnBrk="1" latinLnBrk="0" hangingPunct="1">
        <a:lnSpc>
          <a:spcPct val="107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 spc="100">
          <a:solidFill>
            <a:schemeClr val="tx2"/>
          </a:solidFill>
          <a:latin typeface="Ricty" panose="020B0509020203020207" pitchFamily="49" charset="-128"/>
          <a:ea typeface="Ricty" panose="020B0509020203020207" pitchFamily="49" charset="-128"/>
          <a:cs typeface="Ricty" panose="020B0509020203020207" pitchFamily="49" charset="-128"/>
        </a:defRPr>
      </a:lvl1pPr>
      <a:lvl2pPr marL="685800" indent="-228600" algn="l" defTabSz="914400" rtl="0" eaLnBrk="1" latinLnBrk="0" hangingPunct="1">
        <a:lnSpc>
          <a:spcPct val="107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 spc="100">
          <a:solidFill>
            <a:schemeClr val="tx2"/>
          </a:solidFill>
          <a:latin typeface="Ricty" panose="020B0509020203020207" pitchFamily="49" charset="-128"/>
          <a:ea typeface="Ricty" panose="020B0509020203020207" pitchFamily="49" charset="-128"/>
          <a:cs typeface="Ricty" panose="020B0509020203020207" pitchFamily="49" charset="-128"/>
        </a:defRPr>
      </a:lvl2pPr>
      <a:lvl3pPr marL="1143000" indent="-228600" algn="l" defTabSz="914400" rtl="0" eaLnBrk="1" latinLnBrk="0" hangingPunct="1">
        <a:lnSpc>
          <a:spcPct val="107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 spc="100">
          <a:solidFill>
            <a:schemeClr val="tx2"/>
          </a:solidFill>
          <a:latin typeface="Ricty" panose="020B0509020203020207" pitchFamily="49" charset="-128"/>
          <a:ea typeface="Ricty" panose="020B0509020203020207" pitchFamily="49" charset="-128"/>
          <a:cs typeface="Ricty" panose="020B0509020203020207" pitchFamily="49" charset="-128"/>
        </a:defRPr>
      </a:lvl3pPr>
      <a:lvl4pPr marL="1600200" indent="-228600" algn="l" defTabSz="914400" rtl="0" eaLnBrk="1" latinLnBrk="0" hangingPunct="1">
        <a:lnSpc>
          <a:spcPct val="107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 spc="100">
          <a:solidFill>
            <a:schemeClr val="tx2"/>
          </a:solidFill>
          <a:latin typeface="Ricty" panose="020B0509020203020207" pitchFamily="49" charset="-128"/>
          <a:ea typeface="Ricty" panose="020B0509020203020207" pitchFamily="49" charset="-128"/>
          <a:cs typeface="Ricty" panose="020B0509020203020207" pitchFamily="49" charset="-128"/>
        </a:defRPr>
      </a:lvl4pPr>
      <a:lvl5pPr marL="2057400" indent="-228600" algn="l" defTabSz="914400" rtl="0" eaLnBrk="1" latinLnBrk="0" hangingPunct="1">
        <a:lnSpc>
          <a:spcPct val="107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 spc="100">
          <a:solidFill>
            <a:schemeClr val="tx2"/>
          </a:solidFill>
          <a:latin typeface="Ricty" panose="020B0509020203020207" pitchFamily="49" charset="-128"/>
          <a:ea typeface="Ricty" panose="020B0509020203020207" pitchFamily="49" charset="-128"/>
          <a:cs typeface="Ricty" panose="020B0509020203020207" pitchFamily="49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ABF1E3D-230F-894E-B05A-145B47DA28F5}"/>
              </a:ext>
            </a:extLst>
          </p:cNvPr>
          <p:cNvSpPr/>
          <p:nvPr/>
        </p:nvSpPr>
        <p:spPr>
          <a:xfrm>
            <a:off x="0" y="1389293"/>
            <a:ext cx="1990164" cy="34028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C4C3EEF-DA95-8441-B5FA-7B9923141862}"/>
              </a:ext>
            </a:extLst>
          </p:cNvPr>
          <p:cNvSpPr/>
          <p:nvPr/>
        </p:nvSpPr>
        <p:spPr>
          <a:xfrm>
            <a:off x="1" y="717175"/>
            <a:ext cx="2008088" cy="5455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はじめに</a:t>
            </a:r>
            <a:endParaRPr kumimoji="1" lang="en-US" altLang="ja-JP" dirty="0">
              <a:solidFill>
                <a:srgbClr val="88F906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タイトル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目次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43CAEDF4-8E6A-004A-A2BE-FA9E9FFA9267}"/>
              </a:ext>
            </a:extLst>
          </p:cNvPr>
          <p:cNvSpPr txBox="1">
            <a:spLocks/>
          </p:cNvSpPr>
          <p:nvPr/>
        </p:nvSpPr>
        <p:spPr>
          <a:xfrm>
            <a:off x="1990166" y="1446835"/>
            <a:ext cx="10201834" cy="2161459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200" b="1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360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ソースコード</a:t>
            </a:r>
            <a:r>
              <a:rPr lang="ja-JP" altLang="en-US" sz="36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の</a:t>
            </a:r>
            <a:r>
              <a:rPr lang="ja-JP" altLang="en-US" sz="360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構文木</a:t>
            </a:r>
            <a:r>
              <a:rPr lang="ja-JP" altLang="en-US" sz="36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表現による</a:t>
            </a:r>
            <a:br>
              <a:rPr lang="ja-JP" altLang="en-US" sz="3600">
                <a:solidFill>
                  <a:schemeClr val="bg1">
                    <a:lumMod val="9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</a:br>
            <a:r>
              <a:rPr lang="ja-JP" altLang="en-US" sz="360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構造類似性</a:t>
            </a:r>
            <a:r>
              <a:rPr lang="ja-JP" altLang="en-US" sz="36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を用いた自動</a:t>
            </a:r>
            <a:r>
              <a:rPr lang="ja-JP" altLang="en-US" sz="3600">
                <a:solidFill>
                  <a:srgbClr val="D7225F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関数生成</a:t>
            </a:r>
            <a:r>
              <a:rPr lang="ja-JP" altLang="en-US" sz="36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方式</a:t>
            </a:r>
            <a:endParaRPr kumimoji="1" lang="ja-JP" altLang="en-US" sz="3600">
              <a:solidFill>
                <a:schemeClr val="bg1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16221CB5-7F41-224F-8C1B-A7FDB668E9CF}"/>
              </a:ext>
            </a:extLst>
          </p:cNvPr>
          <p:cNvSpPr txBox="1">
            <a:spLocks/>
          </p:cNvSpPr>
          <p:nvPr/>
        </p:nvSpPr>
        <p:spPr>
          <a:xfrm>
            <a:off x="1990164" y="3608294"/>
            <a:ext cx="10201834" cy="1513308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7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 spc="1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7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 spc="1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7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 spc="1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7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 spc="1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7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 spc="1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ja-JP" altLang="en-US" u="sng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北 椋太</a:t>
            </a:r>
            <a:r>
              <a:rPr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　岡田</a:t>
            </a:r>
            <a:r>
              <a:rPr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 </a:t>
            </a:r>
            <a:r>
              <a:rPr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龍太郎　峰松</a:t>
            </a:r>
            <a:r>
              <a:rPr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 </a:t>
            </a:r>
            <a:r>
              <a:rPr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彩子　中西 崇文</a:t>
            </a:r>
            <a:endParaRPr lang="en-US" altLang="ja-JP" sz="20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ja-JP" altLang="en-US" sz="2000">
                <a:solidFill>
                  <a:srgbClr val="AFB087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武蔵野大学データサイエンス学部</a:t>
            </a:r>
            <a:r>
              <a:rPr lang="en-US" altLang="ja-JP" sz="2000" dirty="0">
                <a:solidFill>
                  <a:srgbClr val="AFB087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  </a:t>
            </a:r>
            <a:r>
              <a:rPr lang="en" altLang="ja-JP" sz="2000" dirty="0">
                <a:solidFill>
                  <a:srgbClr val="AFB087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TransMedia Tech Lab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C32090B-B503-4E48-B53B-86D354124DA9}"/>
              </a:ext>
            </a:extLst>
          </p:cNvPr>
          <p:cNvSpPr txBox="1"/>
          <p:nvPr/>
        </p:nvSpPr>
        <p:spPr>
          <a:xfrm>
            <a:off x="2008091" y="50955"/>
            <a:ext cx="101839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kumimoji="1" lang="en-US" altLang="ja-JP" sz="3200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DEIM2022</a:t>
            </a:r>
            <a:r>
              <a:rPr kumimoji="1" lang="en-US" altLang="ja-JP" sz="1050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en-US" altLang="ja-JP" sz="1400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(</a:t>
            </a:r>
            <a:r>
              <a:rPr kumimoji="1" lang="ja-JP" altLang="en-US" sz="14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第</a:t>
            </a:r>
            <a:r>
              <a:rPr kumimoji="1" lang="en-US" altLang="ja-JP" sz="1400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14</a:t>
            </a:r>
            <a:r>
              <a:rPr kumimoji="1" lang="ja-JP" altLang="en-US" sz="14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回データ工学と情報マネジメントに関するフォーラム</a:t>
            </a:r>
            <a:r>
              <a:rPr kumimoji="1" lang="en-US" altLang="ja-JP" sz="1400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) 			</a:t>
            </a:r>
            <a:r>
              <a:rPr kumimoji="1" lang="en-US" altLang="ja-JP" sz="2000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2022/02/28</a:t>
            </a:r>
          </a:p>
        </p:txBody>
      </p:sp>
      <p:sp>
        <p:nvSpPr>
          <p:cNvPr id="9" name="テキスト ボックス 34">
            <a:extLst>
              <a:ext uri="{FF2B5EF4-FFF2-40B4-BE49-F238E27FC236}">
                <a16:creationId xmlns:a16="http://schemas.microsoft.com/office/drawing/2014/main" id="{FB32695E-A815-2C4C-98AE-72973B5B05BA}"/>
              </a:ext>
            </a:extLst>
          </p:cNvPr>
          <p:cNvSpPr txBox="1"/>
          <p:nvPr/>
        </p:nvSpPr>
        <p:spPr>
          <a:xfrm>
            <a:off x="8963" y="893326"/>
            <a:ext cx="41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▶︎</a:t>
            </a:r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1166343-00EC-DB4A-A36D-697D6D43C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F8E28480-1C08-4458-AD97-0283E6FFD0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9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60042A-4181-CB4D-B230-064ED7D6A3F3}"/>
              </a:ext>
            </a:extLst>
          </p:cNvPr>
          <p:cNvSpPr/>
          <p:nvPr/>
        </p:nvSpPr>
        <p:spPr>
          <a:xfrm>
            <a:off x="2008089" y="717175"/>
            <a:ext cx="10183910" cy="5494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2B1D5B2-F695-1243-8D88-FBF06DC3D34D}"/>
              </a:ext>
            </a:extLst>
          </p:cNvPr>
          <p:cNvSpPr/>
          <p:nvPr/>
        </p:nvSpPr>
        <p:spPr>
          <a:xfrm>
            <a:off x="0" y="2931829"/>
            <a:ext cx="1990164" cy="34028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95F42B1-0FAE-6B43-88B2-334B0763399F}"/>
              </a:ext>
            </a:extLst>
          </p:cNvPr>
          <p:cNvSpPr/>
          <p:nvPr/>
        </p:nvSpPr>
        <p:spPr>
          <a:xfrm>
            <a:off x="1" y="717175"/>
            <a:ext cx="2008088" cy="5455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はじめに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  <a:endParaRPr kumimoji="1" lang="en-US" altLang="ja-JP" dirty="0">
              <a:solidFill>
                <a:srgbClr val="88F906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全体像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構文解析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部分木抽出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類似度計量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構造同一化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関数生成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4" name="テキスト ボックス 34">
            <a:extLst>
              <a:ext uri="{FF2B5EF4-FFF2-40B4-BE49-F238E27FC236}">
                <a16:creationId xmlns:a16="http://schemas.microsoft.com/office/drawing/2014/main" id="{F9533F8D-59E7-6D48-9A57-FDEA5D6DE5EE}"/>
              </a:ext>
            </a:extLst>
          </p:cNvPr>
          <p:cNvSpPr txBox="1"/>
          <p:nvPr/>
        </p:nvSpPr>
        <p:spPr>
          <a:xfrm>
            <a:off x="8963" y="2000109"/>
            <a:ext cx="41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▶︎</a:t>
            </a:r>
            <a:endParaRPr lang="ja-JP" altLang="en-US">
              <a:solidFill>
                <a:srgbClr val="88F906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926154E-FC6D-0D49-A39A-A72661B7D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F8E28480-1C08-4458-AD97-0283E6FFD09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3BED78-8153-4644-AF1B-54F685D30BC6}"/>
              </a:ext>
            </a:extLst>
          </p:cNvPr>
          <p:cNvSpPr txBox="1"/>
          <p:nvPr/>
        </p:nvSpPr>
        <p:spPr>
          <a:xfrm>
            <a:off x="2008091" y="50954"/>
            <a:ext cx="101839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r>
              <a:rPr kumimoji="1" lang="en-US" altLang="ja-JP" sz="3200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: </a:t>
            </a:r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ソフトウェア開発の現状</a:t>
            </a:r>
            <a:endParaRPr kumimoji="1" lang="en-US" altLang="ja-JP" sz="3200" dirty="0">
              <a:solidFill>
                <a:schemeClr val="bg1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717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60042A-4181-CB4D-B230-064ED7D6A3F3}"/>
              </a:ext>
            </a:extLst>
          </p:cNvPr>
          <p:cNvSpPr/>
          <p:nvPr/>
        </p:nvSpPr>
        <p:spPr>
          <a:xfrm>
            <a:off x="2008089" y="717175"/>
            <a:ext cx="10183910" cy="5494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2B1D5B2-F695-1243-8D88-FBF06DC3D34D}"/>
              </a:ext>
            </a:extLst>
          </p:cNvPr>
          <p:cNvSpPr/>
          <p:nvPr/>
        </p:nvSpPr>
        <p:spPr>
          <a:xfrm>
            <a:off x="0" y="3367092"/>
            <a:ext cx="1990164" cy="34028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95F42B1-0FAE-6B43-88B2-334B0763399F}"/>
              </a:ext>
            </a:extLst>
          </p:cNvPr>
          <p:cNvSpPr/>
          <p:nvPr/>
        </p:nvSpPr>
        <p:spPr>
          <a:xfrm>
            <a:off x="1" y="717175"/>
            <a:ext cx="2008088" cy="5455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はじめに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  <a:endParaRPr kumimoji="1" lang="en-US" altLang="ja-JP" dirty="0">
              <a:solidFill>
                <a:srgbClr val="88F906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全体像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構文解析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部分木抽出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類似度計量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構造同一化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関数生成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4" name="テキスト ボックス 34">
            <a:extLst>
              <a:ext uri="{FF2B5EF4-FFF2-40B4-BE49-F238E27FC236}">
                <a16:creationId xmlns:a16="http://schemas.microsoft.com/office/drawing/2014/main" id="{F9533F8D-59E7-6D48-9A57-FDEA5D6DE5EE}"/>
              </a:ext>
            </a:extLst>
          </p:cNvPr>
          <p:cNvSpPr txBox="1"/>
          <p:nvPr/>
        </p:nvSpPr>
        <p:spPr>
          <a:xfrm>
            <a:off x="8963" y="2000109"/>
            <a:ext cx="41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▶︎</a:t>
            </a:r>
            <a:endParaRPr lang="ja-JP" altLang="en-US">
              <a:solidFill>
                <a:srgbClr val="88F906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34C04C5-2154-934F-A834-FB41BC89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F8E28480-1C08-4458-AD97-0283E6FFD0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513C175-F99A-1D4E-A8A2-1130AB420297}"/>
              </a:ext>
            </a:extLst>
          </p:cNvPr>
          <p:cNvSpPr txBox="1"/>
          <p:nvPr/>
        </p:nvSpPr>
        <p:spPr>
          <a:xfrm>
            <a:off x="2008091" y="50954"/>
            <a:ext cx="101839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r>
              <a:rPr kumimoji="1" lang="en-US" altLang="ja-JP" sz="3200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: </a:t>
            </a:r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ソフトウェア開発の現状</a:t>
            </a:r>
            <a:endParaRPr kumimoji="1" lang="en-US" altLang="ja-JP" sz="3200" dirty="0">
              <a:solidFill>
                <a:schemeClr val="bg1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07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60042A-4181-CB4D-B230-064ED7D6A3F3}"/>
              </a:ext>
            </a:extLst>
          </p:cNvPr>
          <p:cNvSpPr/>
          <p:nvPr/>
        </p:nvSpPr>
        <p:spPr>
          <a:xfrm>
            <a:off x="2008089" y="717175"/>
            <a:ext cx="10183910" cy="5494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2B1D5B2-F695-1243-8D88-FBF06DC3D34D}"/>
              </a:ext>
            </a:extLst>
          </p:cNvPr>
          <p:cNvSpPr/>
          <p:nvPr/>
        </p:nvSpPr>
        <p:spPr>
          <a:xfrm>
            <a:off x="0" y="3760392"/>
            <a:ext cx="1990164" cy="34028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95F42B1-0FAE-6B43-88B2-334B0763399F}"/>
              </a:ext>
            </a:extLst>
          </p:cNvPr>
          <p:cNvSpPr/>
          <p:nvPr/>
        </p:nvSpPr>
        <p:spPr>
          <a:xfrm>
            <a:off x="1" y="717175"/>
            <a:ext cx="2008088" cy="5455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はじめに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  <a:endParaRPr kumimoji="1" lang="en-US" altLang="ja-JP" dirty="0">
              <a:solidFill>
                <a:srgbClr val="88F906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全体像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構文解析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部分木抽出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類似度計量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構造同一化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関数生成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4" name="テキスト ボックス 34">
            <a:extLst>
              <a:ext uri="{FF2B5EF4-FFF2-40B4-BE49-F238E27FC236}">
                <a16:creationId xmlns:a16="http://schemas.microsoft.com/office/drawing/2014/main" id="{F9533F8D-59E7-6D48-9A57-FDEA5D6DE5EE}"/>
              </a:ext>
            </a:extLst>
          </p:cNvPr>
          <p:cNvSpPr txBox="1"/>
          <p:nvPr/>
        </p:nvSpPr>
        <p:spPr>
          <a:xfrm>
            <a:off x="8963" y="2000109"/>
            <a:ext cx="41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▶︎</a:t>
            </a:r>
            <a:endParaRPr lang="ja-JP" altLang="en-US">
              <a:solidFill>
                <a:srgbClr val="88F906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337C855-75EC-6E48-A3C5-5AC3CB504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F8E28480-1C08-4458-AD97-0283E6FFD09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197C1E-2B00-2340-B070-5A6C38B803DD}"/>
              </a:ext>
            </a:extLst>
          </p:cNvPr>
          <p:cNvSpPr txBox="1"/>
          <p:nvPr/>
        </p:nvSpPr>
        <p:spPr>
          <a:xfrm>
            <a:off x="2008091" y="50954"/>
            <a:ext cx="101839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r>
              <a:rPr kumimoji="1" lang="en-US" altLang="ja-JP" sz="3200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: </a:t>
            </a:r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ソフトウェア開発の現状</a:t>
            </a:r>
            <a:endParaRPr kumimoji="1" lang="en-US" altLang="ja-JP" sz="3200" dirty="0">
              <a:solidFill>
                <a:schemeClr val="bg1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4728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60042A-4181-CB4D-B230-064ED7D6A3F3}"/>
              </a:ext>
            </a:extLst>
          </p:cNvPr>
          <p:cNvSpPr/>
          <p:nvPr/>
        </p:nvSpPr>
        <p:spPr>
          <a:xfrm>
            <a:off x="2008089" y="717175"/>
            <a:ext cx="10183910" cy="5494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2B1D5B2-F695-1243-8D88-FBF06DC3D34D}"/>
              </a:ext>
            </a:extLst>
          </p:cNvPr>
          <p:cNvSpPr/>
          <p:nvPr/>
        </p:nvSpPr>
        <p:spPr>
          <a:xfrm>
            <a:off x="0" y="4217489"/>
            <a:ext cx="1990164" cy="34028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95F42B1-0FAE-6B43-88B2-334B0763399F}"/>
              </a:ext>
            </a:extLst>
          </p:cNvPr>
          <p:cNvSpPr/>
          <p:nvPr/>
        </p:nvSpPr>
        <p:spPr>
          <a:xfrm>
            <a:off x="1" y="717175"/>
            <a:ext cx="2008088" cy="5455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はじめに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  <a:endParaRPr kumimoji="1" lang="en-US" altLang="ja-JP" dirty="0">
              <a:solidFill>
                <a:srgbClr val="88F906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全体像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構文解析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部分木抽出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類似度計量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構造同一化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関数生成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4" name="テキスト ボックス 34">
            <a:extLst>
              <a:ext uri="{FF2B5EF4-FFF2-40B4-BE49-F238E27FC236}">
                <a16:creationId xmlns:a16="http://schemas.microsoft.com/office/drawing/2014/main" id="{F9533F8D-59E7-6D48-9A57-FDEA5D6DE5EE}"/>
              </a:ext>
            </a:extLst>
          </p:cNvPr>
          <p:cNvSpPr txBox="1"/>
          <p:nvPr/>
        </p:nvSpPr>
        <p:spPr>
          <a:xfrm>
            <a:off x="8963" y="2000109"/>
            <a:ext cx="41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▶︎</a:t>
            </a:r>
            <a:endParaRPr lang="ja-JP" altLang="en-US">
              <a:solidFill>
                <a:srgbClr val="88F906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149C09E-91D7-274E-ACC1-E1D6A9FEF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F8E28480-1C08-4458-AD97-0283E6FFD09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92B072-4213-BA43-8D0D-4FAB2967D310}"/>
              </a:ext>
            </a:extLst>
          </p:cNvPr>
          <p:cNvSpPr txBox="1"/>
          <p:nvPr/>
        </p:nvSpPr>
        <p:spPr>
          <a:xfrm>
            <a:off x="2008091" y="50954"/>
            <a:ext cx="101839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r>
              <a:rPr kumimoji="1" lang="en-US" altLang="ja-JP" sz="3200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: </a:t>
            </a:r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ソフトウェア開発の現状</a:t>
            </a:r>
            <a:endParaRPr kumimoji="1" lang="en-US" altLang="ja-JP" sz="3200" dirty="0">
              <a:solidFill>
                <a:schemeClr val="bg1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700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60042A-4181-CB4D-B230-064ED7D6A3F3}"/>
              </a:ext>
            </a:extLst>
          </p:cNvPr>
          <p:cNvSpPr/>
          <p:nvPr/>
        </p:nvSpPr>
        <p:spPr>
          <a:xfrm>
            <a:off x="2008089" y="717175"/>
            <a:ext cx="10183910" cy="5494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2B1D5B2-F695-1243-8D88-FBF06DC3D34D}"/>
              </a:ext>
            </a:extLst>
          </p:cNvPr>
          <p:cNvSpPr/>
          <p:nvPr/>
        </p:nvSpPr>
        <p:spPr>
          <a:xfrm>
            <a:off x="0" y="4629999"/>
            <a:ext cx="1990164" cy="34028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95F42B1-0FAE-6B43-88B2-334B0763399F}"/>
              </a:ext>
            </a:extLst>
          </p:cNvPr>
          <p:cNvSpPr/>
          <p:nvPr/>
        </p:nvSpPr>
        <p:spPr>
          <a:xfrm>
            <a:off x="1" y="717175"/>
            <a:ext cx="2008088" cy="5455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はじめに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  <a:endParaRPr kumimoji="1" lang="en-US" altLang="ja-JP" dirty="0">
              <a:solidFill>
                <a:srgbClr val="88F906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全体像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構文解析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部分木抽出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類似度計量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構造同一化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関数生成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4" name="テキスト ボックス 34">
            <a:extLst>
              <a:ext uri="{FF2B5EF4-FFF2-40B4-BE49-F238E27FC236}">
                <a16:creationId xmlns:a16="http://schemas.microsoft.com/office/drawing/2014/main" id="{F9533F8D-59E7-6D48-9A57-FDEA5D6DE5EE}"/>
              </a:ext>
            </a:extLst>
          </p:cNvPr>
          <p:cNvSpPr txBox="1"/>
          <p:nvPr/>
        </p:nvSpPr>
        <p:spPr>
          <a:xfrm>
            <a:off x="8963" y="2000109"/>
            <a:ext cx="41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▶︎</a:t>
            </a:r>
            <a:endParaRPr lang="ja-JP" altLang="en-US">
              <a:solidFill>
                <a:srgbClr val="88F906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A418113-AB7B-D04A-BDA3-32D94AF6F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F8E28480-1C08-4458-AD97-0283E6FFD09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A79CDF-BE6E-1746-898F-68DCC2D94A2F}"/>
              </a:ext>
            </a:extLst>
          </p:cNvPr>
          <p:cNvSpPr txBox="1"/>
          <p:nvPr/>
        </p:nvSpPr>
        <p:spPr>
          <a:xfrm>
            <a:off x="2008091" y="50954"/>
            <a:ext cx="101839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r>
              <a:rPr kumimoji="1" lang="en-US" altLang="ja-JP" sz="3200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: </a:t>
            </a:r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ソフトウェア開発の現状</a:t>
            </a:r>
            <a:endParaRPr kumimoji="1" lang="en-US" altLang="ja-JP" sz="3200" dirty="0">
              <a:solidFill>
                <a:schemeClr val="bg1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170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58878C6-F9E1-DB4E-A879-EE96F6A123D0}"/>
              </a:ext>
            </a:extLst>
          </p:cNvPr>
          <p:cNvSpPr/>
          <p:nvPr/>
        </p:nvSpPr>
        <p:spPr>
          <a:xfrm>
            <a:off x="2008089" y="717175"/>
            <a:ext cx="10183910" cy="5494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24F9BE-7F3C-6E4F-83C4-5014BFCC3C64}"/>
              </a:ext>
            </a:extLst>
          </p:cNvPr>
          <p:cNvSpPr/>
          <p:nvPr/>
        </p:nvSpPr>
        <p:spPr>
          <a:xfrm>
            <a:off x="0" y="2568468"/>
            <a:ext cx="1990164" cy="34028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A9AC79-06A5-5D43-8A41-7EFD80D70F5C}"/>
              </a:ext>
            </a:extLst>
          </p:cNvPr>
          <p:cNvSpPr/>
          <p:nvPr/>
        </p:nvSpPr>
        <p:spPr>
          <a:xfrm>
            <a:off x="1" y="717175"/>
            <a:ext cx="2008088" cy="5455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はじめに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endParaRPr kumimoji="1" lang="en-US" altLang="ja-JP" dirty="0">
              <a:solidFill>
                <a:srgbClr val="88F906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1</a:t>
            </a: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2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3</a:t>
            </a: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9" name="テキスト ボックス 34">
            <a:extLst>
              <a:ext uri="{FF2B5EF4-FFF2-40B4-BE49-F238E27FC236}">
                <a16:creationId xmlns:a16="http://schemas.microsoft.com/office/drawing/2014/main" id="{B951CED0-A236-8A4B-A61D-CF292E918940}"/>
              </a:ext>
            </a:extLst>
          </p:cNvPr>
          <p:cNvSpPr txBox="1"/>
          <p:nvPr/>
        </p:nvSpPr>
        <p:spPr>
          <a:xfrm>
            <a:off x="0" y="2568468"/>
            <a:ext cx="41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▶︎</a:t>
            </a:r>
            <a:endParaRPr lang="ja-JP" altLang="en-US">
              <a:solidFill>
                <a:srgbClr val="88F906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341D7EC-CC5A-9B4E-9A64-AEAF7137F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>
            <a:solidFill>
              <a:srgbClr val="AFAF87"/>
            </a:solidFill>
          </a:ln>
        </p:spPr>
        <p:txBody>
          <a:bodyPr/>
          <a:lstStyle/>
          <a:p>
            <a:r>
              <a:rPr lang="en-US" dirty="0"/>
              <a:t>p.</a:t>
            </a:r>
            <a:fld id="{F8E28480-1C08-4458-AD97-0283E6FFD09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DC4D337-E1E0-974F-A7E5-2E46859C904E}"/>
              </a:ext>
            </a:extLst>
          </p:cNvPr>
          <p:cNvSpPr/>
          <p:nvPr/>
        </p:nvSpPr>
        <p:spPr>
          <a:xfrm>
            <a:off x="2616305" y="3637279"/>
            <a:ext cx="9003323" cy="943911"/>
          </a:xfrm>
          <a:prstGeom prst="rect">
            <a:avLst/>
          </a:prstGeom>
          <a:noFill/>
          <a:ln w="57150">
            <a:solidFill>
              <a:srgbClr val="D72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69D8200-85C3-8B49-8A9D-AD4A552CC5BC}"/>
              </a:ext>
            </a:extLst>
          </p:cNvPr>
          <p:cNvSpPr/>
          <p:nvPr/>
        </p:nvSpPr>
        <p:spPr>
          <a:xfrm>
            <a:off x="2598381" y="3637279"/>
            <a:ext cx="1885354" cy="943279"/>
          </a:xfrm>
          <a:prstGeom prst="rect">
            <a:avLst/>
          </a:prstGeom>
          <a:solidFill>
            <a:srgbClr val="D7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24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23FCA04-5202-E142-9899-1B3CD0CBCA77}"/>
              </a:ext>
            </a:extLst>
          </p:cNvPr>
          <p:cNvSpPr/>
          <p:nvPr/>
        </p:nvSpPr>
        <p:spPr>
          <a:xfrm>
            <a:off x="4483734" y="3635653"/>
            <a:ext cx="7117968" cy="94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1.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最適な深さの検討</a:t>
            </a:r>
            <a:endParaRPr kumimoji="1" lang="en-US" altLang="ja-JP" sz="16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2.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一致するコードクローンへの有効性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3.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類似するコードクローンへの有効性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endParaRPr kumimoji="1" lang="ja-JP" altLang="en-US" sz="160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1865368-31AA-E74F-B812-784F05828030}"/>
              </a:ext>
            </a:extLst>
          </p:cNvPr>
          <p:cNvSpPr/>
          <p:nvPr/>
        </p:nvSpPr>
        <p:spPr>
          <a:xfrm>
            <a:off x="2616305" y="4774211"/>
            <a:ext cx="9003323" cy="943911"/>
          </a:xfrm>
          <a:prstGeom prst="rect">
            <a:avLst/>
          </a:prstGeom>
          <a:noFill/>
          <a:ln w="57150"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FDC0D12-6508-F141-B8D4-984918085A0C}"/>
              </a:ext>
            </a:extLst>
          </p:cNvPr>
          <p:cNvSpPr/>
          <p:nvPr/>
        </p:nvSpPr>
        <p:spPr>
          <a:xfrm>
            <a:off x="2598381" y="4774211"/>
            <a:ext cx="1885354" cy="943279"/>
          </a:xfrm>
          <a:prstGeom prst="rect">
            <a:avLst/>
          </a:prstGeom>
          <a:solidFill>
            <a:srgbClr val="363C41"/>
          </a:solidFill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24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D5FB42AA-293A-0E4F-BFBC-4883FBCA6D11}"/>
              </a:ext>
            </a:extLst>
          </p:cNvPr>
          <p:cNvSpPr/>
          <p:nvPr/>
        </p:nvSpPr>
        <p:spPr>
          <a:xfrm>
            <a:off x="4483734" y="4772585"/>
            <a:ext cx="7117968" cy="943279"/>
          </a:xfrm>
          <a:prstGeom prst="rect">
            <a:avLst/>
          </a:prstGeom>
          <a:noFill/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まとめ</a:t>
            </a:r>
            <a:endParaRPr kumimoji="1" lang="en-US" altLang="ja-JP" sz="16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今後の課題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58D5991-A69B-3241-B933-A859F89179E4}"/>
              </a:ext>
            </a:extLst>
          </p:cNvPr>
          <p:cNvSpPr/>
          <p:nvPr/>
        </p:nvSpPr>
        <p:spPr>
          <a:xfrm>
            <a:off x="2625266" y="1366424"/>
            <a:ext cx="9003323" cy="943911"/>
          </a:xfrm>
          <a:prstGeom prst="rect">
            <a:avLst/>
          </a:prstGeom>
          <a:noFill/>
          <a:ln w="57150"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0F75822-7A3E-2D44-BEDA-85A4AFD72622}"/>
              </a:ext>
            </a:extLst>
          </p:cNvPr>
          <p:cNvSpPr/>
          <p:nvPr/>
        </p:nvSpPr>
        <p:spPr>
          <a:xfrm>
            <a:off x="2607342" y="1366424"/>
            <a:ext cx="1885354" cy="943279"/>
          </a:xfrm>
          <a:prstGeom prst="rect">
            <a:avLst/>
          </a:prstGeom>
          <a:solidFill>
            <a:srgbClr val="363C41"/>
          </a:solidFill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24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93DBA2A-5D8F-0045-95AD-E6F35378DE2A}"/>
              </a:ext>
            </a:extLst>
          </p:cNvPr>
          <p:cNvSpPr/>
          <p:nvPr/>
        </p:nvSpPr>
        <p:spPr>
          <a:xfrm>
            <a:off x="4492695" y="1364798"/>
            <a:ext cx="7117968" cy="943279"/>
          </a:xfrm>
          <a:prstGeom prst="rect">
            <a:avLst/>
          </a:prstGeom>
          <a:noFill/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endParaRPr kumimoji="1" lang="en-US" altLang="ja-JP" sz="16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研究目的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AE8ACC4-9B18-C542-B1C2-FEF2E9EE109F}"/>
              </a:ext>
            </a:extLst>
          </p:cNvPr>
          <p:cNvSpPr/>
          <p:nvPr/>
        </p:nvSpPr>
        <p:spPr>
          <a:xfrm>
            <a:off x="2625266" y="2503356"/>
            <a:ext cx="9003323" cy="943911"/>
          </a:xfrm>
          <a:prstGeom prst="rect">
            <a:avLst/>
          </a:prstGeom>
          <a:noFill/>
          <a:ln w="57150"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9569079-10A2-F249-AA44-A225116C8C13}"/>
              </a:ext>
            </a:extLst>
          </p:cNvPr>
          <p:cNvSpPr/>
          <p:nvPr/>
        </p:nvSpPr>
        <p:spPr>
          <a:xfrm>
            <a:off x="2607342" y="2503356"/>
            <a:ext cx="1885354" cy="943279"/>
          </a:xfrm>
          <a:prstGeom prst="rect">
            <a:avLst/>
          </a:prstGeom>
          <a:solidFill>
            <a:srgbClr val="363C41"/>
          </a:solidFill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24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9C96678-43B0-3941-95DB-918D43B52388}"/>
              </a:ext>
            </a:extLst>
          </p:cNvPr>
          <p:cNvSpPr/>
          <p:nvPr/>
        </p:nvSpPr>
        <p:spPr>
          <a:xfrm>
            <a:off x="4492695" y="2501730"/>
            <a:ext cx="7117968" cy="943279"/>
          </a:xfrm>
          <a:prstGeom prst="rect">
            <a:avLst/>
          </a:prstGeom>
          <a:noFill/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システムの全体像</a:t>
            </a:r>
            <a:endParaRPr kumimoji="1" lang="en-US" altLang="ja-JP" sz="16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構文解析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-&gt;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部分木抽出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-&gt;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類似度計量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-&gt;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構造同一化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-&gt;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関数生成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48BD141-F754-414D-A315-615547F5FD76}"/>
              </a:ext>
            </a:extLst>
          </p:cNvPr>
          <p:cNvSpPr txBox="1"/>
          <p:nvPr/>
        </p:nvSpPr>
        <p:spPr>
          <a:xfrm>
            <a:off x="2008091" y="50954"/>
            <a:ext cx="101839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endParaRPr kumimoji="1" lang="en-US" altLang="ja-JP" sz="3200" dirty="0">
              <a:solidFill>
                <a:schemeClr val="bg1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520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58878C6-F9E1-DB4E-A879-EE96F6A123D0}"/>
              </a:ext>
            </a:extLst>
          </p:cNvPr>
          <p:cNvSpPr/>
          <p:nvPr/>
        </p:nvSpPr>
        <p:spPr>
          <a:xfrm>
            <a:off x="2008089" y="717175"/>
            <a:ext cx="10183910" cy="5494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24F9BE-7F3C-6E4F-83C4-5014BFCC3C64}"/>
              </a:ext>
            </a:extLst>
          </p:cNvPr>
          <p:cNvSpPr/>
          <p:nvPr/>
        </p:nvSpPr>
        <p:spPr>
          <a:xfrm>
            <a:off x="0" y="3080801"/>
            <a:ext cx="1990164" cy="34028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A9AC79-06A5-5D43-8A41-7EFD80D70F5C}"/>
              </a:ext>
            </a:extLst>
          </p:cNvPr>
          <p:cNvSpPr/>
          <p:nvPr/>
        </p:nvSpPr>
        <p:spPr>
          <a:xfrm>
            <a:off x="1" y="717175"/>
            <a:ext cx="2008088" cy="5455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はじめに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endParaRPr kumimoji="1" lang="en-US" altLang="ja-JP" dirty="0">
              <a:solidFill>
                <a:srgbClr val="88F906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1</a:t>
            </a: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2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3</a:t>
            </a: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9" name="テキスト ボックス 34">
            <a:extLst>
              <a:ext uri="{FF2B5EF4-FFF2-40B4-BE49-F238E27FC236}">
                <a16:creationId xmlns:a16="http://schemas.microsoft.com/office/drawing/2014/main" id="{B951CED0-A236-8A4B-A61D-CF292E918940}"/>
              </a:ext>
            </a:extLst>
          </p:cNvPr>
          <p:cNvSpPr txBox="1"/>
          <p:nvPr/>
        </p:nvSpPr>
        <p:spPr>
          <a:xfrm>
            <a:off x="0" y="2568468"/>
            <a:ext cx="41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▶︎</a:t>
            </a:r>
            <a:endParaRPr lang="ja-JP" altLang="en-US">
              <a:solidFill>
                <a:srgbClr val="88F906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341D7EC-CC5A-9B4E-9A64-AEAF7137F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F8E28480-1C08-4458-AD97-0283E6FFD09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54CCA0-F246-2A49-B623-C77124591943}"/>
              </a:ext>
            </a:extLst>
          </p:cNvPr>
          <p:cNvSpPr txBox="1"/>
          <p:nvPr/>
        </p:nvSpPr>
        <p:spPr>
          <a:xfrm>
            <a:off x="2008091" y="50954"/>
            <a:ext cx="101839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r>
              <a:rPr kumimoji="1" lang="en-US" altLang="ja-JP" sz="3200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: </a:t>
            </a:r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ソフトウェア開発の現状</a:t>
            </a:r>
            <a:endParaRPr kumimoji="1" lang="en-US" altLang="ja-JP" sz="3200" dirty="0">
              <a:solidFill>
                <a:schemeClr val="bg1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2947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58878C6-F9E1-DB4E-A879-EE96F6A123D0}"/>
              </a:ext>
            </a:extLst>
          </p:cNvPr>
          <p:cNvSpPr/>
          <p:nvPr/>
        </p:nvSpPr>
        <p:spPr>
          <a:xfrm>
            <a:off x="2008089" y="717175"/>
            <a:ext cx="10183910" cy="5494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24F9BE-7F3C-6E4F-83C4-5014BFCC3C64}"/>
              </a:ext>
            </a:extLst>
          </p:cNvPr>
          <p:cNvSpPr/>
          <p:nvPr/>
        </p:nvSpPr>
        <p:spPr>
          <a:xfrm>
            <a:off x="0" y="3464422"/>
            <a:ext cx="1990164" cy="34028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A9AC79-06A5-5D43-8A41-7EFD80D70F5C}"/>
              </a:ext>
            </a:extLst>
          </p:cNvPr>
          <p:cNvSpPr/>
          <p:nvPr/>
        </p:nvSpPr>
        <p:spPr>
          <a:xfrm>
            <a:off x="1" y="717175"/>
            <a:ext cx="2008088" cy="5455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はじめに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endParaRPr kumimoji="1" lang="en-US" altLang="ja-JP" dirty="0">
              <a:solidFill>
                <a:srgbClr val="88F906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1</a:t>
            </a: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2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3</a:t>
            </a: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9" name="テキスト ボックス 34">
            <a:extLst>
              <a:ext uri="{FF2B5EF4-FFF2-40B4-BE49-F238E27FC236}">
                <a16:creationId xmlns:a16="http://schemas.microsoft.com/office/drawing/2014/main" id="{B951CED0-A236-8A4B-A61D-CF292E918940}"/>
              </a:ext>
            </a:extLst>
          </p:cNvPr>
          <p:cNvSpPr txBox="1"/>
          <p:nvPr/>
        </p:nvSpPr>
        <p:spPr>
          <a:xfrm>
            <a:off x="0" y="2568468"/>
            <a:ext cx="41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▶︎</a:t>
            </a:r>
            <a:endParaRPr lang="ja-JP" altLang="en-US">
              <a:solidFill>
                <a:srgbClr val="88F906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A03089A-CD46-7E43-A4AB-A13582005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F8E28480-1C08-4458-AD97-0283E6FFD09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D90BA1-A100-E741-8E78-C8F46BA93885}"/>
              </a:ext>
            </a:extLst>
          </p:cNvPr>
          <p:cNvSpPr txBox="1"/>
          <p:nvPr/>
        </p:nvSpPr>
        <p:spPr>
          <a:xfrm>
            <a:off x="2008091" y="50954"/>
            <a:ext cx="101839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r>
              <a:rPr kumimoji="1" lang="en-US" altLang="ja-JP" sz="3200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: </a:t>
            </a:r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ソフトウェア開発の現状</a:t>
            </a:r>
            <a:endParaRPr kumimoji="1" lang="en-US" altLang="ja-JP" sz="3200" dirty="0">
              <a:solidFill>
                <a:schemeClr val="bg1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7837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58878C6-F9E1-DB4E-A879-EE96F6A123D0}"/>
              </a:ext>
            </a:extLst>
          </p:cNvPr>
          <p:cNvSpPr/>
          <p:nvPr/>
        </p:nvSpPr>
        <p:spPr>
          <a:xfrm>
            <a:off x="2008089" y="717175"/>
            <a:ext cx="10183910" cy="5494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24F9BE-7F3C-6E4F-83C4-5014BFCC3C64}"/>
              </a:ext>
            </a:extLst>
          </p:cNvPr>
          <p:cNvSpPr/>
          <p:nvPr/>
        </p:nvSpPr>
        <p:spPr>
          <a:xfrm>
            <a:off x="0" y="3920201"/>
            <a:ext cx="1990164" cy="34028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A9AC79-06A5-5D43-8A41-7EFD80D70F5C}"/>
              </a:ext>
            </a:extLst>
          </p:cNvPr>
          <p:cNvSpPr/>
          <p:nvPr/>
        </p:nvSpPr>
        <p:spPr>
          <a:xfrm>
            <a:off x="1" y="717175"/>
            <a:ext cx="2008088" cy="5455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はじめに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endParaRPr kumimoji="1" lang="en-US" altLang="ja-JP" dirty="0">
              <a:solidFill>
                <a:srgbClr val="88F906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1</a:t>
            </a: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2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3</a:t>
            </a: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9" name="テキスト ボックス 34">
            <a:extLst>
              <a:ext uri="{FF2B5EF4-FFF2-40B4-BE49-F238E27FC236}">
                <a16:creationId xmlns:a16="http://schemas.microsoft.com/office/drawing/2014/main" id="{B951CED0-A236-8A4B-A61D-CF292E918940}"/>
              </a:ext>
            </a:extLst>
          </p:cNvPr>
          <p:cNvSpPr txBox="1"/>
          <p:nvPr/>
        </p:nvSpPr>
        <p:spPr>
          <a:xfrm>
            <a:off x="0" y="2568468"/>
            <a:ext cx="41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▶︎</a:t>
            </a:r>
            <a:endParaRPr lang="ja-JP" altLang="en-US">
              <a:solidFill>
                <a:srgbClr val="88F906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C994610-B515-3449-9B36-66B5EFA5D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F8E28480-1C08-4458-AD97-0283E6FFD09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12BB494-B52A-9C4B-8B30-CB1046A6B2B4}"/>
              </a:ext>
            </a:extLst>
          </p:cNvPr>
          <p:cNvSpPr txBox="1"/>
          <p:nvPr/>
        </p:nvSpPr>
        <p:spPr>
          <a:xfrm>
            <a:off x="2008091" y="50954"/>
            <a:ext cx="101839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r>
              <a:rPr kumimoji="1" lang="en-US" altLang="ja-JP" sz="3200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: </a:t>
            </a:r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ソフトウェア開発の現状</a:t>
            </a:r>
            <a:endParaRPr kumimoji="1" lang="en-US" altLang="ja-JP" sz="3200" dirty="0">
              <a:solidFill>
                <a:schemeClr val="bg1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124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58878C6-F9E1-DB4E-A879-EE96F6A123D0}"/>
              </a:ext>
            </a:extLst>
          </p:cNvPr>
          <p:cNvSpPr/>
          <p:nvPr/>
        </p:nvSpPr>
        <p:spPr>
          <a:xfrm>
            <a:off x="2008089" y="717175"/>
            <a:ext cx="10183910" cy="5494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24F9BE-7F3C-6E4F-83C4-5014BFCC3C64}"/>
              </a:ext>
            </a:extLst>
          </p:cNvPr>
          <p:cNvSpPr/>
          <p:nvPr/>
        </p:nvSpPr>
        <p:spPr>
          <a:xfrm>
            <a:off x="0" y="3124137"/>
            <a:ext cx="1990164" cy="34028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A9AC79-06A5-5D43-8A41-7EFD80D70F5C}"/>
              </a:ext>
            </a:extLst>
          </p:cNvPr>
          <p:cNvSpPr/>
          <p:nvPr/>
        </p:nvSpPr>
        <p:spPr>
          <a:xfrm>
            <a:off x="1" y="717175"/>
            <a:ext cx="2008088" cy="5455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はじめに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  <a:endParaRPr kumimoji="1" lang="en-US" altLang="ja-JP" dirty="0">
              <a:solidFill>
                <a:srgbClr val="88F906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まとめ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今後の展望</a:t>
            </a:r>
          </a:p>
        </p:txBody>
      </p:sp>
      <p:sp>
        <p:nvSpPr>
          <p:cNvPr id="9" name="テキスト ボックス 34">
            <a:extLst>
              <a:ext uri="{FF2B5EF4-FFF2-40B4-BE49-F238E27FC236}">
                <a16:creationId xmlns:a16="http://schemas.microsoft.com/office/drawing/2014/main" id="{B951CED0-A236-8A4B-A61D-CF292E918940}"/>
              </a:ext>
            </a:extLst>
          </p:cNvPr>
          <p:cNvSpPr txBox="1"/>
          <p:nvPr/>
        </p:nvSpPr>
        <p:spPr>
          <a:xfrm>
            <a:off x="0" y="3095090"/>
            <a:ext cx="41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▶︎</a:t>
            </a:r>
            <a:endParaRPr lang="ja-JP" altLang="en-US">
              <a:solidFill>
                <a:srgbClr val="88F906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43767E5-23DB-5848-A922-A1359BE8F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F8E28480-1C08-4458-AD97-0283E6FFD09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96E898A-9F1C-824C-9E72-6B03C75B1F31}"/>
              </a:ext>
            </a:extLst>
          </p:cNvPr>
          <p:cNvSpPr/>
          <p:nvPr/>
        </p:nvSpPr>
        <p:spPr>
          <a:xfrm>
            <a:off x="2616305" y="3637279"/>
            <a:ext cx="9003323" cy="943911"/>
          </a:xfrm>
          <a:prstGeom prst="rect">
            <a:avLst/>
          </a:prstGeom>
          <a:noFill/>
          <a:ln w="57150"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0FB78D6-ADA9-B84B-AF10-EF17727975E6}"/>
              </a:ext>
            </a:extLst>
          </p:cNvPr>
          <p:cNvSpPr/>
          <p:nvPr/>
        </p:nvSpPr>
        <p:spPr>
          <a:xfrm>
            <a:off x="2598381" y="3637279"/>
            <a:ext cx="1885354" cy="943279"/>
          </a:xfrm>
          <a:prstGeom prst="rect">
            <a:avLst/>
          </a:prstGeom>
          <a:solidFill>
            <a:srgbClr val="363C41"/>
          </a:solidFill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24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F73A6D9-67FE-CA4B-A7FD-3532B16AC2FD}"/>
              </a:ext>
            </a:extLst>
          </p:cNvPr>
          <p:cNvSpPr/>
          <p:nvPr/>
        </p:nvSpPr>
        <p:spPr>
          <a:xfrm>
            <a:off x="4483734" y="3635653"/>
            <a:ext cx="7117968" cy="943279"/>
          </a:xfrm>
          <a:prstGeom prst="rect">
            <a:avLst/>
          </a:prstGeom>
          <a:noFill/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1.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最適な深さの検討</a:t>
            </a:r>
            <a:endParaRPr kumimoji="1" lang="en-US" altLang="ja-JP" sz="16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2.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一致するコードクローンへの有効性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3.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類似するコードクローンへの有効性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endParaRPr kumimoji="1" lang="ja-JP" altLang="en-US" sz="160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29BE97E-EB1D-ED41-AEA2-DA9666707735}"/>
              </a:ext>
            </a:extLst>
          </p:cNvPr>
          <p:cNvSpPr/>
          <p:nvPr/>
        </p:nvSpPr>
        <p:spPr>
          <a:xfrm>
            <a:off x="2616305" y="4774211"/>
            <a:ext cx="9003323" cy="943911"/>
          </a:xfrm>
          <a:prstGeom prst="rect">
            <a:avLst/>
          </a:prstGeom>
          <a:noFill/>
          <a:ln w="57150">
            <a:solidFill>
              <a:srgbClr val="D72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6D29CAE-D773-2649-8D28-A6C0151D0AEE}"/>
              </a:ext>
            </a:extLst>
          </p:cNvPr>
          <p:cNvSpPr/>
          <p:nvPr/>
        </p:nvSpPr>
        <p:spPr>
          <a:xfrm>
            <a:off x="2598381" y="4774211"/>
            <a:ext cx="1885354" cy="943279"/>
          </a:xfrm>
          <a:prstGeom prst="rect">
            <a:avLst/>
          </a:prstGeom>
          <a:solidFill>
            <a:srgbClr val="D7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24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D3A592B-F297-544E-901E-165304D69C08}"/>
              </a:ext>
            </a:extLst>
          </p:cNvPr>
          <p:cNvSpPr/>
          <p:nvPr/>
        </p:nvSpPr>
        <p:spPr>
          <a:xfrm>
            <a:off x="4483734" y="4772585"/>
            <a:ext cx="7117968" cy="94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まとめ</a:t>
            </a:r>
            <a:endParaRPr kumimoji="1" lang="en-US" altLang="ja-JP" sz="16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今後の課題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6633C8F-0A31-4341-B4FE-4DB896CE8C37}"/>
              </a:ext>
            </a:extLst>
          </p:cNvPr>
          <p:cNvSpPr/>
          <p:nvPr/>
        </p:nvSpPr>
        <p:spPr>
          <a:xfrm>
            <a:off x="2625266" y="1366424"/>
            <a:ext cx="9003323" cy="943911"/>
          </a:xfrm>
          <a:prstGeom prst="rect">
            <a:avLst/>
          </a:prstGeom>
          <a:noFill/>
          <a:ln w="57150"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B0B3A05-5B96-2340-9395-8BB54AE97D27}"/>
              </a:ext>
            </a:extLst>
          </p:cNvPr>
          <p:cNvSpPr/>
          <p:nvPr/>
        </p:nvSpPr>
        <p:spPr>
          <a:xfrm>
            <a:off x="2607342" y="1366424"/>
            <a:ext cx="1885354" cy="943279"/>
          </a:xfrm>
          <a:prstGeom prst="rect">
            <a:avLst/>
          </a:prstGeom>
          <a:solidFill>
            <a:srgbClr val="363C41"/>
          </a:solidFill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24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FC769FD-B200-6943-9C14-CA8C61B04F20}"/>
              </a:ext>
            </a:extLst>
          </p:cNvPr>
          <p:cNvSpPr/>
          <p:nvPr/>
        </p:nvSpPr>
        <p:spPr>
          <a:xfrm>
            <a:off x="4492695" y="1364798"/>
            <a:ext cx="7117968" cy="943279"/>
          </a:xfrm>
          <a:prstGeom prst="rect">
            <a:avLst/>
          </a:prstGeom>
          <a:noFill/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endParaRPr kumimoji="1" lang="en-US" altLang="ja-JP" sz="16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研究目的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C515826-8165-2340-BD5C-A12B758B738D}"/>
              </a:ext>
            </a:extLst>
          </p:cNvPr>
          <p:cNvSpPr/>
          <p:nvPr/>
        </p:nvSpPr>
        <p:spPr>
          <a:xfrm>
            <a:off x="2625266" y="2503356"/>
            <a:ext cx="9003323" cy="943911"/>
          </a:xfrm>
          <a:prstGeom prst="rect">
            <a:avLst/>
          </a:prstGeom>
          <a:noFill/>
          <a:ln w="57150"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B5F519F-C609-C845-B093-420BA30FACB0}"/>
              </a:ext>
            </a:extLst>
          </p:cNvPr>
          <p:cNvSpPr/>
          <p:nvPr/>
        </p:nvSpPr>
        <p:spPr>
          <a:xfrm>
            <a:off x="2607342" y="2503356"/>
            <a:ext cx="1885354" cy="943279"/>
          </a:xfrm>
          <a:prstGeom prst="rect">
            <a:avLst/>
          </a:prstGeom>
          <a:solidFill>
            <a:srgbClr val="363C41"/>
          </a:solidFill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24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E798FB2-1A44-D74F-8E2B-24460A0DD1DB}"/>
              </a:ext>
            </a:extLst>
          </p:cNvPr>
          <p:cNvSpPr/>
          <p:nvPr/>
        </p:nvSpPr>
        <p:spPr>
          <a:xfrm>
            <a:off x="4492695" y="2501730"/>
            <a:ext cx="7117968" cy="943279"/>
          </a:xfrm>
          <a:prstGeom prst="rect">
            <a:avLst/>
          </a:prstGeom>
          <a:noFill/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システムの全体像</a:t>
            </a:r>
            <a:endParaRPr kumimoji="1" lang="en-US" altLang="ja-JP" sz="16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構文解析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-&gt;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部分木抽出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-&gt;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類似度計量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-&gt;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構造同一化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-&gt;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関数生成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8A36C65-8BD8-4044-A242-459404C6ECF0}"/>
              </a:ext>
            </a:extLst>
          </p:cNvPr>
          <p:cNvSpPr txBox="1"/>
          <p:nvPr/>
        </p:nvSpPr>
        <p:spPr>
          <a:xfrm>
            <a:off x="2008091" y="50954"/>
            <a:ext cx="101839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  <a:endParaRPr kumimoji="1" lang="en-US" altLang="ja-JP" sz="3200" dirty="0">
              <a:solidFill>
                <a:schemeClr val="bg1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212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6C51631-16EC-FA40-9770-FBCE7A51DE64}"/>
              </a:ext>
            </a:extLst>
          </p:cNvPr>
          <p:cNvSpPr/>
          <p:nvPr/>
        </p:nvSpPr>
        <p:spPr>
          <a:xfrm>
            <a:off x="2008089" y="717175"/>
            <a:ext cx="10183910" cy="5494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8A59CF-7427-DF46-A9D8-48BD02F08D46}"/>
              </a:ext>
            </a:extLst>
          </p:cNvPr>
          <p:cNvSpPr txBox="1"/>
          <p:nvPr/>
        </p:nvSpPr>
        <p:spPr>
          <a:xfrm>
            <a:off x="2008091" y="50955"/>
            <a:ext cx="101839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目次</a:t>
            </a:r>
            <a:endParaRPr kumimoji="1" lang="en-US" altLang="ja-JP" sz="3200" dirty="0">
              <a:solidFill>
                <a:schemeClr val="bg1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3E81DDD-F937-FE49-925F-3A2A327D7785}"/>
              </a:ext>
            </a:extLst>
          </p:cNvPr>
          <p:cNvSpPr/>
          <p:nvPr/>
        </p:nvSpPr>
        <p:spPr>
          <a:xfrm>
            <a:off x="8963" y="1816189"/>
            <a:ext cx="1990164" cy="34028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F0766AF-3169-2446-99F0-F7404106C430}"/>
              </a:ext>
            </a:extLst>
          </p:cNvPr>
          <p:cNvSpPr/>
          <p:nvPr/>
        </p:nvSpPr>
        <p:spPr>
          <a:xfrm>
            <a:off x="1" y="717175"/>
            <a:ext cx="2008088" cy="5455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はじめに</a:t>
            </a:r>
            <a:endParaRPr kumimoji="1" lang="en-US" altLang="ja-JP" dirty="0">
              <a:solidFill>
                <a:srgbClr val="88F906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タイトル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目次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D28D7A6-E969-F542-8287-840E60275D3F}"/>
              </a:ext>
            </a:extLst>
          </p:cNvPr>
          <p:cNvSpPr/>
          <p:nvPr/>
        </p:nvSpPr>
        <p:spPr>
          <a:xfrm>
            <a:off x="2616305" y="3637279"/>
            <a:ext cx="9003323" cy="943911"/>
          </a:xfrm>
          <a:prstGeom prst="rect">
            <a:avLst/>
          </a:prstGeom>
          <a:noFill/>
          <a:ln w="57150">
            <a:solidFill>
              <a:srgbClr val="D72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9EC7C83-30C2-6544-82B5-A5824F686D9F}"/>
              </a:ext>
            </a:extLst>
          </p:cNvPr>
          <p:cNvSpPr/>
          <p:nvPr/>
        </p:nvSpPr>
        <p:spPr>
          <a:xfrm>
            <a:off x="2598381" y="3637279"/>
            <a:ext cx="1885354" cy="943279"/>
          </a:xfrm>
          <a:prstGeom prst="rect">
            <a:avLst/>
          </a:prstGeom>
          <a:solidFill>
            <a:srgbClr val="D7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24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2D946EC-4B02-4D42-B754-FB59DB343541}"/>
              </a:ext>
            </a:extLst>
          </p:cNvPr>
          <p:cNvSpPr/>
          <p:nvPr/>
        </p:nvSpPr>
        <p:spPr>
          <a:xfrm>
            <a:off x="4483734" y="3635653"/>
            <a:ext cx="7117968" cy="94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1.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最適な深さの検討</a:t>
            </a:r>
            <a:endParaRPr kumimoji="1" lang="en-US" altLang="ja-JP" sz="16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2.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一致するコードクローンへの有効性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3.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類似するコードクローンへの有効性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endParaRPr kumimoji="1" lang="ja-JP" altLang="en-US" sz="160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C275A45-4CDF-F84C-AB2D-5F63A98D949E}"/>
              </a:ext>
            </a:extLst>
          </p:cNvPr>
          <p:cNvSpPr/>
          <p:nvPr/>
        </p:nvSpPr>
        <p:spPr>
          <a:xfrm>
            <a:off x="2616305" y="4774211"/>
            <a:ext cx="9003323" cy="943911"/>
          </a:xfrm>
          <a:prstGeom prst="rect">
            <a:avLst/>
          </a:prstGeom>
          <a:noFill/>
          <a:ln w="57150">
            <a:solidFill>
              <a:srgbClr val="D72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76A2030-5642-D347-A0DF-81F10705DDED}"/>
              </a:ext>
            </a:extLst>
          </p:cNvPr>
          <p:cNvSpPr/>
          <p:nvPr/>
        </p:nvSpPr>
        <p:spPr>
          <a:xfrm>
            <a:off x="2598381" y="4774211"/>
            <a:ext cx="1885354" cy="943279"/>
          </a:xfrm>
          <a:prstGeom prst="rect">
            <a:avLst/>
          </a:prstGeom>
          <a:solidFill>
            <a:srgbClr val="D7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24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9BDEBEAC-4E1A-E148-BD39-95F6CB18F291}"/>
              </a:ext>
            </a:extLst>
          </p:cNvPr>
          <p:cNvSpPr/>
          <p:nvPr/>
        </p:nvSpPr>
        <p:spPr>
          <a:xfrm>
            <a:off x="4483734" y="4772585"/>
            <a:ext cx="7117968" cy="94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まとめ</a:t>
            </a:r>
            <a:endParaRPr kumimoji="1" lang="en-US" altLang="ja-JP" sz="16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今後の課題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E33B95D-A079-1245-B815-C7A2DBA4E8FE}"/>
              </a:ext>
            </a:extLst>
          </p:cNvPr>
          <p:cNvSpPr/>
          <p:nvPr/>
        </p:nvSpPr>
        <p:spPr>
          <a:xfrm>
            <a:off x="2625266" y="1366424"/>
            <a:ext cx="9003323" cy="943911"/>
          </a:xfrm>
          <a:prstGeom prst="rect">
            <a:avLst/>
          </a:prstGeom>
          <a:noFill/>
          <a:ln w="57150">
            <a:solidFill>
              <a:srgbClr val="D72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60BD5F2-A202-5E41-BA84-FFAEAD350C23}"/>
              </a:ext>
            </a:extLst>
          </p:cNvPr>
          <p:cNvSpPr/>
          <p:nvPr/>
        </p:nvSpPr>
        <p:spPr>
          <a:xfrm>
            <a:off x="2607342" y="1366424"/>
            <a:ext cx="1885354" cy="943279"/>
          </a:xfrm>
          <a:prstGeom prst="rect">
            <a:avLst/>
          </a:prstGeom>
          <a:solidFill>
            <a:srgbClr val="D7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24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5E760290-59EE-434C-98D5-ECBACF0E4AE4}"/>
              </a:ext>
            </a:extLst>
          </p:cNvPr>
          <p:cNvSpPr/>
          <p:nvPr/>
        </p:nvSpPr>
        <p:spPr>
          <a:xfrm>
            <a:off x="4492695" y="1364798"/>
            <a:ext cx="7117968" cy="94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endParaRPr kumimoji="1" lang="en-US" altLang="ja-JP" sz="16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研究目的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F4B05F0-B9D6-6646-B385-14052381DF26}"/>
              </a:ext>
            </a:extLst>
          </p:cNvPr>
          <p:cNvSpPr/>
          <p:nvPr/>
        </p:nvSpPr>
        <p:spPr>
          <a:xfrm>
            <a:off x="2625266" y="2503356"/>
            <a:ext cx="9003323" cy="943911"/>
          </a:xfrm>
          <a:prstGeom prst="rect">
            <a:avLst/>
          </a:prstGeom>
          <a:noFill/>
          <a:ln w="57150">
            <a:solidFill>
              <a:srgbClr val="D72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1B6622C-6177-464F-AF83-033CE110A546}"/>
              </a:ext>
            </a:extLst>
          </p:cNvPr>
          <p:cNvSpPr/>
          <p:nvPr/>
        </p:nvSpPr>
        <p:spPr>
          <a:xfrm>
            <a:off x="2607342" y="2503356"/>
            <a:ext cx="1885354" cy="943279"/>
          </a:xfrm>
          <a:prstGeom prst="rect">
            <a:avLst/>
          </a:prstGeom>
          <a:solidFill>
            <a:srgbClr val="D7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24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8E89179-45E0-ED4A-B726-4979B9C16B07}"/>
              </a:ext>
            </a:extLst>
          </p:cNvPr>
          <p:cNvSpPr/>
          <p:nvPr/>
        </p:nvSpPr>
        <p:spPr>
          <a:xfrm>
            <a:off x="4492695" y="2501730"/>
            <a:ext cx="7117968" cy="94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システムの全体像</a:t>
            </a:r>
            <a:endParaRPr kumimoji="1" lang="en-US" altLang="ja-JP" sz="16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構文解析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-&gt;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部分木抽出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-&gt;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類似度計量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-&gt;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構造同一化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-&gt;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関数生成</a:t>
            </a:r>
          </a:p>
        </p:txBody>
      </p:sp>
      <p:sp>
        <p:nvSpPr>
          <p:cNvPr id="66" name="テキスト ボックス 34">
            <a:extLst>
              <a:ext uri="{FF2B5EF4-FFF2-40B4-BE49-F238E27FC236}">
                <a16:creationId xmlns:a16="http://schemas.microsoft.com/office/drawing/2014/main" id="{80129C9C-1E6F-9E4E-8AFC-6A0BE2AA1A36}"/>
              </a:ext>
            </a:extLst>
          </p:cNvPr>
          <p:cNvSpPr txBox="1"/>
          <p:nvPr/>
        </p:nvSpPr>
        <p:spPr>
          <a:xfrm>
            <a:off x="8963" y="893326"/>
            <a:ext cx="41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▶︎</a:t>
            </a:r>
            <a:endParaRPr lang="ja-JP" altLang="en-US">
              <a:solidFill>
                <a:srgbClr val="88F906"/>
              </a:solidFill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C129E4-AEF9-5641-BA58-E406C580A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F8E28480-1C08-4458-AD97-0283E6FFD0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3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58878C6-F9E1-DB4E-A879-EE96F6A123D0}"/>
              </a:ext>
            </a:extLst>
          </p:cNvPr>
          <p:cNvSpPr/>
          <p:nvPr/>
        </p:nvSpPr>
        <p:spPr>
          <a:xfrm>
            <a:off x="2008089" y="717175"/>
            <a:ext cx="10183910" cy="5494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24F9BE-7F3C-6E4F-83C4-5014BFCC3C64}"/>
              </a:ext>
            </a:extLst>
          </p:cNvPr>
          <p:cNvSpPr/>
          <p:nvPr/>
        </p:nvSpPr>
        <p:spPr>
          <a:xfrm>
            <a:off x="0" y="3607423"/>
            <a:ext cx="1990164" cy="34028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A9AC79-06A5-5D43-8A41-7EFD80D70F5C}"/>
              </a:ext>
            </a:extLst>
          </p:cNvPr>
          <p:cNvSpPr/>
          <p:nvPr/>
        </p:nvSpPr>
        <p:spPr>
          <a:xfrm>
            <a:off x="1" y="717175"/>
            <a:ext cx="2008088" cy="5455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はじめに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  <a:endParaRPr kumimoji="1" lang="en-US" altLang="ja-JP" dirty="0">
              <a:solidFill>
                <a:srgbClr val="88F906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まとめ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今後の展望</a:t>
            </a:r>
          </a:p>
        </p:txBody>
      </p:sp>
      <p:sp>
        <p:nvSpPr>
          <p:cNvPr id="9" name="テキスト ボックス 34">
            <a:extLst>
              <a:ext uri="{FF2B5EF4-FFF2-40B4-BE49-F238E27FC236}">
                <a16:creationId xmlns:a16="http://schemas.microsoft.com/office/drawing/2014/main" id="{B951CED0-A236-8A4B-A61D-CF292E918940}"/>
              </a:ext>
            </a:extLst>
          </p:cNvPr>
          <p:cNvSpPr txBox="1"/>
          <p:nvPr/>
        </p:nvSpPr>
        <p:spPr>
          <a:xfrm>
            <a:off x="0" y="3095090"/>
            <a:ext cx="41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▶︎</a:t>
            </a:r>
            <a:endParaRPr lang="ja-JP" altLang="en-US">
              <a:solidFill>
                <a:srgbClr val="88F906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43767E5-23DB-5848-A922-A1359BE8F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F8E28480-1C08-4458-AD97-0283E6FFD09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5E0683E-A14A-D645-863A-517AF342314E}"/>
              </a:ext>
            </a:extLst>
          </p:cNvPr>
          <p:cNvSpPr txBox="1"/>
          <p:nvPr/>
        </p:nvSpPr>
        <p:spPr>
          <a:xfrm>
            <a:off x="2008091" y="50954"/>
            <a:ext cx="101839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r>
              <a:rPr kumimoji="1" lang="en-US" altLang="ja-JP" sz="3200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: </a:t>
            </a:r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ソフトウェア開発の現状</a:t>
            </a:r>
            <a:endParaRPr kumimoji="1" lang="en-US" altLang="ja-JP" sz="3200" dirty="0">
              <a:solidFill>
                <a:schemeClr val="bg1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6807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58878C6-F9E1-DB4E-A879-EE96F6A123D0}"/>
              </a:ext>
            </a:extLst>
          </p:cNvPr>
          <p:cNvSpPr/>
          <p:nvPr/>
        </p:nvSpPr>
        <p:spPr>
          <a:xfrm>
            <a:off x="2008089" y="717175"/>
            <a:ext cx="10183910" cy="5494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24F9BE-7F3C-6E4F-83C4-5014BFCC3C64}"/>
              </a:ext>
            </a:extLst>
          </p:cNvPr>
          <p:cNvSpPr/>
          <p:nvPr/>
        </p:nvSpPr>
        <p:spPr>
          <a:xfrm>
            <a:off x="0" y="4014928"/>
            <a:ext cx="1990164" cy="34028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A9AC79-06A5-5D43-8A41-7EFD80D70F5C}"/>
              </a:ext>
            </a:extLst>
          </p:cNvPr>
          <p:cNvSpPr/>
          <p:nvPr/>
        </p:nvSpPr>
        <p:spPr>
          <a:xfrm>
            <a:off x="1" y="717175"/>
            <a:ext cx="2008088" cy="5455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はじめに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  <a:endParaRPr kumimoji="1" lang="en-US" altLang="ja-JP" dirty="0">
              <a:solidFill>
                <a:srgbClr val="88F906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まとめ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今後の展望</a:t>
            </a:r>
          </a:p>
        </p:txBody>
      </p:sp>
      <p:sp>
        <p:nvSpPr>
          <p:cNvPr id="9" name="テキスト ボックス 34">
            <a:extLst>
              <a:ext uri="{FF2B5EF4-FFF2-40B4-BE49-F238E27FC236}">
                <a16:creationId xmlns:a16="http://schemas.microsoft.com/office/drawing/2014/main" id="{B951CED0-A236-8A4B-A61D-CF292E918940}"/>
              </a:ext>
            </a:extLst>
          </p:cNvPr>
          <p:cNvSpPr txBox="1"/>
          <p:nvPr/>
        </p:nvSpPr>
        <p:spPr>
          <a:xfrm>
            <a:off x="0" y="3095090"/>
            <a:ext cx="41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▶︎</a:t>
            </a:r>
            <a:endParaRPr lang="ja-JP" altLang="en-US">
              <a:solidFill>
                <a:srgbClr val="88F906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8169D71-BD16-EA4F-812E-A43A40FF1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F8E28480-1C08-4458-AD97-0283E6FFD09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40DC9D-8E22-AB45-9913-3197A22F2169}"/>
              </a:ext>
            </a:extLst>
          </p:cNvPr>
          <p:cNvSpPr txBox="1"/>
          <p:nvPr/>
        </p:nvSpPr>
        <p:spPr>
          <a:xfrm>
            <a:off x="2008091" y="50954"/>
            <a:ext cx="101839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r>
              <a:rPr kumimoji="1" lang="en-US" altLang="ja-JP" sz="3200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: </a:t>
            </a:r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ソフトウェア開発の現状</a:t>
            </a:r>
            <a:endParaRPr kumimoji="1" lang="en-US" altLang="ja-JP" sz="3200" dirty="0">
              <a:solidFill>
                <a:schemeClr val="bg1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398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74542B9-86A5-BD46-805C-8CEE72AB7638}"/>
              </a:ext>
            </a:extLst>
          </p:cNvPr>
          <p:cNvSpPr/>
          <p:nvPr/>
        </p:nvSpPr>
        <p:spPr>
          <a:xfrm>
            <a:off x="0" y="1477138"/>
            <a:ext cx="1990164" cy="34028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95530E-F222-EF4E-AE4C-9E91EC6A6F4C}"/>
              </a:ext>
            </a:extLst>
          </p:cNvPr>
          <p:cNvSpPr/>
          <p:nvPr/>
        </p:nvSpPr>
        <p:spPr>
          <a:xfrm>
            <a:off x="2008089" y="717175"/>
            <a:ext cx="10183910" cy="5494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E635BB-6227-274C-B8D4-0F452D1E2C2B}"/>
              </a:ext>
            </a:extLst>
          </p:cNvPr>
          <p:cNvSpPr txBox="1"/>
          <p:nvPr/>
        </p:nvSpPr>
        <p:spPr>
          <a:xfrm>
            <a:off x="2008091" y="50954"/>
            <a:ext cx="101839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  <a:endParaRPr kumimoji="1" lang="en-US" altLang="ja-JP" sz="3200" dirty="0">
              <a:solidFill>
                <a:schemeClr val="bg1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56AF88-E2D1-6B44-9B30-1D23AEE481CA}"/>
              </a:ext>
            </a:extLst>
          </p:cNvPr>
          <p:cNvSpPr/>
          <p:nvPr/>
        </p:nvSpPr>
        <p:spPr>
          <a:xfrm>
            <a:off x="1" y="717175"/>
            <a:ext cx="2008088" cy="5455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はじめに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  <a:endParaRPr kumimoji="1" lang="en-US" altLang="ja-JP" dirty="0">
              <a:solidFill>
                <a:srgbClr val="88F906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研究目的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3" name="テキスト ボックス 34">
            <a:extLst>
              <a:ext uri="{FF2B5EF4-FFF2-40B4-BE49-F238E27FC236}">
                <a16:creationId xmlns:a16="http://schemas.microsoft.com/office/drawing/2014/main" id="{47255D28-2D77-6E46-B806-BE153AB906A3}"/>
              </a:ext>
            </a:extLst>
          </p:cNvPr>
          <p:cNvSpPr txBox="1"/>
          <p:nvPr/>
        </p:nvSpPr>
        <p:spPr>
          <a:xfrm>
            <a:off x="0" y="1462615"/>
            <a:ext cx="41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▶︎</a:t>
            </a:r>
            <a:endParaRPr lang="ja-JP" altLang="en-US">
              <a:solidFill>
                <a:srgbClr val="88F906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D8A7BC3-1CDC-6F43-8559-9BE6435A3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F8E28480-1C08-4458-AD97-0283E6FFD0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C5B3154-C885-8845-8BA0-41D5B0C342E3}"/>
              </a:ext>
            </a:extLst>
          </p:cNvPr>
          <p:cNvSpPr/>
          <p:nvPr/>
        </p:nvSpPr>
        <p:spPr>
          <a:xfrm>
            <a:off x="2616305" y="3637279"/>
            <a:ext cx="9003323" cy="943911"/>
          </a:xfrm>
          <a:prstGeom prst="rect">
            <a:avLst/>
          </a:prstGeom>
          <a:noFill/>
          <a:ln w="57150"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5F43D9-BD20-354B-BC74-3093D7B70B6D}"/>
              </a:ext>
            </a:extLst>
          </p:cNvPr>
          <p:cNvSpPr/>
          <p:nvPr/>
        </p:nvSpPr>
        <p:spPr>
          <a:xfrm>
            <a:off x="2598381" y="3637279"/>
            <a:ext cx="1885354" cy="943279"/>
          </a:xfrm>
          <a:prstGeom prst="rect">
            <a:avLst/>
          </a:prstGeom>
          <a:solidFill>
            <a:srgbClr val="363C41"/>
          </a:solidFill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24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54536E6-434F-FA46-99D7-4018245452CA}"/>
              </a:ext>
            </a:extLst>
          </p:cNvPr>
          <p:cNvSpPr/>
          <p:nvPr/>
        </p:nvSpPr>
        <p:spPr>
          <a:xfrm>
            <a:off x="4483734" y="3635653"/>
            <a:ext cx="7117968" cy="943279"/>
          </a:xfrm>
          <a:prstGeom prst="rect">
            <a:avLst/>
          </a:prstGeom>
          <a:noFill/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1.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最適な深さの検討</a:t>
            </a:r>
            <a:endParaRPr kumimoji="1" lang="en-US" altLang="ja-JP" sz="16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2.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一致するコードクローンへの有効性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3.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類似するコードクローンへの有効性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endParaRPr kumimoji="1" lang="ja-JP" altLang="en-US" sz="160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A64292F-6F3B-C148-A58C-EC576252FB54}"/>
              </a:ext>
            </a:extLst>
          </p:cNvPr>
          <p:cNvSpPr/>
          <p:nvPr/>
        </p:nvSpPr>
        <p:spPr>
          <a:xfrm>
            <a:off x="2616305" y="4774211"/>
            <a:ext cx="9003323" cy="943911"/>
          </a:xfrm>
          <a:prstGeom prst="rect">
            <a:avLst/>
          </a:prstGeom>
          <a:noFill/>
          <a:ln w="57150"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028B868-EFAF-C847-9480-D88E1A1BB190}"/>
              </a:ext>
            </a:extLst>
          </p:cNvPr>
          <p:cNvSpPr/>
          <p:nvPr/>
        </p:nvSpPr>
        <p:spPr>
          <a:xfrm>
            <a:off x="2598381" y="4774211"/>
            <a:ext cx="1885354" cy="943279"/>
          </a:xfrm>
          <a:prstGeom prst="rect">
            <a:avLst/>
          </a:prstGeom>
          <a:solidFill>
            <a:srgbClr val="363C41"/>
          </a:solidFill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24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0B04F2E-EC32-B946-8628-223DCC68EE1D}"/>
              </a:ext>
            </a:extLst>
          </p:cNvPr>
          <p:cNvSpPr/>
          <p:nvPr/>
        </p:nvSpPr>
        <p:spPr>
          <a:xfrm>
            <a:off x="4483734" y="4772585"/>
            <a:ext cx="7117968" cy="943279"/>
          </a:xfrm>
          <a:prstGeom prst="rect">
            <a:avLst/>
          </a:prstGeom>
          <a:noFill/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まとめ</a:t>
            </a:r>
            <a:endParaRPr kumimoji="1" lang="en-US" altLang="ja-JP" sz="16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今後の課題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2B9DB14-986E-E745-ABDA-729AD6F7D131}"/>
              </a:ext>
            </a:extLst>
          </p:cNvPr>
          <p:cNvSpPr/>
          <p:nvPr/>
        </p:nvSpPr>
        <p:spPr>
          <a:xfrm>
            <a:off x="2625266" y="1366424"/>
            <a:ext cx="9003323" cy="943911"/>
          </a:xfrm>
          <a:prstGeom prst="rect">
            <a:avLst/>
          </a:prstGeom>
          <a:noFill/>
          <a:ln w="57150">
            <a:solidFill>
              <a:srgbClr val="D72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0BF0C8-C394-E543-A33D-FEF72D696AEF}"/>
              </a:ext>
            </a:extLst>
          </p:cNvPr>
          <p:cNvSpPr/>
          <p:nvPr/>
        </p:nvSpPr>
        <p:spPr>
          <a:xfrm>
            <a:off x="2607342" y="1366424"/>
            <a:ext cx="1885354" cy="943279"/>
          </a:xfrm>
          <a:prstGeom prst="rect">
            <a:avLst/>
          </a:prstGeom>
          <a:solidFill>
            <a:srgbClr val="D7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24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682D6B5-6A91-9D4F-8F72-894D73EA79C4}"/>
              </a:ext>
            </a:extLst>
          </p:cNvPr>
          <p:cNvSpPr/>
          <p:nvPr/>
        </p:nvSpPr>
        <p:spPr>
          <a:xfrm>
            <a:off x="4492695" y="1364798"/>
            <a:ext cx="7117968" cy="94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endParaRPr kumimoji="1" lang="en-US" altLang="ja-JP" sz="16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研究目的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A1F1E91-8B42-5746-92E5-0D47737A873B}"/>
              </a:ext>
            </a:extLst>
          </p:cNvPr>
          <p:cNvSpPr/>
          <p:nvPr/>
        </p:nvSpPr>
        <p:spPr>
          <a:xfrm>
            <a:off x="2625266" y="2503356"/>
            <a:ext cx="9003323" cy="943911"/>
          </a:xfrm>
          <a:prstGeom prst="rect">
            <a:avLst/>
          </a:prstGeom>
          <a:noFill/>
          <a:ln w="57150"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653FCF2-210C-1F4E-BD13-BD3A672E06F7}"/>
              </a:ext>
            </a:extLst>
          </p:cNvPr>
          <p:cNvSpPr/>
          <p:nvPr/>
        </p:nvSpPr>
        <p:spPr>
          <a:xfrm>
            <a:off x="2607342" y="2503356"/>
            <a:ext cx="1885354" cy="943279"/>
          </a:xfrm>
          <a:prstGeom prst="rect">
            <a:avLst/>
          </a:prstGeom>
          <a:solidFill>
            <a:srgbClr val="363C41"/>
          </a:solidFill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24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13F10F0-3EB5-024D-9069-647F0E084DC3}"/>
              </a:ext>
            </a:extLst>
          </p:cNvPr>
          <p:cNvSpPr/>
          <p:nvPr/>
        </p:nvSpPr>
        <p:spPr>
          <a:xfrm>
            <a:off x="4492695" y="2501730"/>
            <a:ext cx="7117968" cy="943279"/>
          </a:xfrm>
          <a:prstGeom prst="rect">
            <a:avLst/>
          </a:prstGeom>
          <a:noFill/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システムの全体像</a:t>
            </a:r>
            <a:endParaRPr kumimoji="1" lang="en-US" altLang="ja-JP" sz="16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構文解析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-&gt;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部分木抽出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-&gt;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類似度計量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-&gt;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構造同一化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-&gt;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関数生成</a:t>
            </a:r>
          </a:p>
        </p:txBody>
      </p:sp>
    </p:spTree>
    <p:extLst>
      <p:ext uri="{BB962C8B-B14F-4D97-AF65-F5344CB8AC3E}">
        <p14:creationId xmlns:p14="http://schemas.microsoft.com/office/powerpoint/2010/main" val="165933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">
            <a:extLst>
              <a:ext uri="{FF2B5EF4-FFF2-40B4-BE49-F238E27FC236}">
                <a16:creationId xmlns:a16="http://schemas.microsoft.com/office/drawing/2014/main" id="{BCB2737B-6306-C145-BCEE-AE77EBB583FC}"/>
              </a:ext>
            </a:extLst>
          </p:cNvPr>
          <p:cNvSpPr txBox="1">
            <a:spLocks/>
          </p:cNvSpPr>
          <p:nvPr/>
        </p:nvSpPr>
        <p:spPr>
          <a:xfrm>
            <a:off x="2008087" y="867909"/>
            <a:ext cx="10183912" cy="2161459"/>
          </a:xfrm>
          <a:prstGeom prst="rect">
            <a:avLst/>
          </a:prstGeom>
        </p:spPr>
        <p:txBody>
          <a:bodyPr lIns="109728" tIns="109728" rIns="109728" bIns="91440" anchor="t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200" b="1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>
              <a:lnSpc>
                <a:spcPct val="150000"/>
              </a:lnSpc>
            </a:pPr>
            <a:r>
              <a:rPr lang="ja-JP" altLang="en-US" sz="28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ソフトウェアの利用分野の拡大</a:t>
            </a:r>
            <a:endParaRPr lang="en-US" altLang="ja-JP" sz="2800" b="1" dirty="0">
              <a:solidFill>
                <a:schemeClr val="bg1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  <a:p>
            <a:pPr lvl="2">
              <a:lnSpc>
                <a:spcPct val="150000"/>
              </a:lnSpc>
            </a:pPr>
            <a:r>
              <a:rPr lang="en-US" altLang="ja-JP" sz="20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- </a:t>
            </a:r>
            <a:r>
              <a:rPr lang="ja-JP" altLang="en-US" sz="20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システムの不具合が社会的に問題となることが増えている．</a:t>
            </a:r>
            <a:endParaRPr lang="en-US" altLang="ja-JP" sz="20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  <a:p>
            <a:pPr lvl="2">
              <a:lnSpc>
                <a:spcPct val="150000"/>
              </a:lnSpc>
            </a:pPr>
            <a:endParaRPr lang="en-US" altLang="ja-JP" sz="20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74542B9-86A5-BD46-805C-8CEE72AB7638}"/>
              </a:ext>
            </a:extLst>
          </p:cNvPr>
          <p:cNvSpPr/>
          <p:nvPr/>
        </p:nvSpPr>
        <p:spPr>
          <a:xfrm>
            <a:off x="0" y="1948639"/>
            <a:ext cx="1990164" cy="34028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95530E-F222-EF4E-AE4C-9E91EC6A6F4C}"/>
              </a:ext>
            </a:extLst>
          </p:cNvPr>
          <p:cNvSpPr/>
          <p:nvPr/>
        </p:nvSpPr>
        <p:spPr>
          <a:xfrm>
            <a:off x="2008089" y="717175"/>
            <a:ext cx="10183910" cy="5494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E635BB-6227-274C-B8D4-0F452D1E2C2B}"/>
              </a:ext>
            </a:extLst>
          </p:cNvPr>
          <p:cNvSpPr txBox="1"/>
          <p:nvPr/>
        </p:nvSpPr>
        <p:spPr>
          <a:xfrm>
            <a:off x="2008091" y="50954"/>
            <a:ext cx="101839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r>
              <a:rPr kumimoji="1" lang="en-US" altLang="ja-JP" sz="3200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: </a:t>
            </a:r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ソフトウェア開発の現状</a:t>
            </a:r>
            <a:endParaRPr kumimoji="1" lang="en-US" altLang="ja-JP" sz="3200" dirty="0">
              <a:solidFill>
                <a:schemeClr val="bg1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56AF88-E2D1-6B44-9B30-1D23AEE481CA}"/>
              </a:ext>
            </a:extLst>
          </p:cNvPr>
          <p:cNvSpPr/>
          <p:nvPr/>
        </p:nvSpPr>
        <p:spPr>
          <a:xfrm>
            <a:off x="1" y="717175"/>
            <a:ext cx="2008088" cy="5455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はじめに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  <a:endParaRPr kumimoji="1" lang="en-US" altLang="ja-JP" dirty="0">
              <a:solidFill>
                <a:srgbClr val="88F906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研究目的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3" name="テキスト ボックス 34">
            <a:extLst>
              <a:ext uri="{FF2B5EF4-FFF2-40B4-BE49-F238E27FC236}">
                <a16:creationId xmlns:a16="http://schemas.microsoft.com/office/drawing/2014/main" id="{47255D28-2D77-6E46-B806-BE153AB906A3}"/>
              </a:ext>
            </a:extLst>
          </p:cNvPr>
          <p:cNvSpPr txBox="1"/>
          <p:nvPr/>
        </p:nvSpPr>
        <p:spPr>
          <a:xfrm>
            <a:off x="0" y="1462615"/>
            <a:ext cx="41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▶︎</a:t>
            </a:r>
            <a:endParaRPr lang="ja-JP" altLang="en-US">
              <a:solidFill>
                <a:srgbClr val="88F906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D8A7BC3-1CDC-6F43-8559-9BE6435A3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F8E28480-1C08-4458-AD97-0283E6FFD09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130B3F3-7C44-BB46-9507-F3B964854187}"/>
              </a:ext>
            </a:extLst>
          </p:cNvPr>
          <p:cNvSpPr txBox="1"/>
          <p:nvPr/>
        </p:nvSpPr>
        <p:spPr>
          <a:xfrm>
            <a:off x="1990164" y="3429000"/>
            <a:ext cx="10183912" cy="1589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ja-JP" altLang="en-US" sz="28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ソフトウェア開発ライフサイクル</a:t>
            </a:r>
            <a:endParaRPr lang="en-US" altLang="ja-JP" sz="2800" b="1" dirty="0">
              <a:solidFill>
                <a:schemeClr val="bg1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  <a:p>
            <a:pPr lvl="2">
              <a:lnSpc>
                <a:spcPct val="150000"/>
              </a:lnSpc>
            </a:pPr>
            <a:r>
              <a:rPr lang="en-US" altLang="ja-JP" sz="20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- </a:t>
            </a:r>
            <a:r>
              <a:rPr lang="ja-JP" altLang="en-US" sz="20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保守作業のコストが占める割合が非常に高い．</a:t>
            </a:r>
            <a:endParaRPr lang="en-US" altLang="ja-JP" sz="20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  <a:p>
            <a:pPr lvl="2">
              <a:lnSpc>
                <a:spcPct val="150000"/>
              </a:lnSpc>
            </a:pPr>
            <a:r>
              <a:rPr lang="en-US" altLang="ja-JP" sz="20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-&gt; </a:t>
            </a:r>
            <a:r>
              <a:rPr lang="ja-JP" altLang="en-US" sz="2000">
                <a:solidFill>
                  <a:srgbClr val="D7225F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保守作業の効率化</a:t>
            </a:r>
            <a:r>
              <a:rPr lang="ja-JP" altLang="en-US" sz="20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が課題となっている</a:t>
            </a:r>
            <a:r>
              <a:rPr lang="en-US" altLang="ja-JP" sz="20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262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74542B9-86A5-BD46-805C-8CEE72AB7638}"/>
              </a:ext>
            </a:extLst>
          </p:cNvPr>
          <p:cNvSpPr/>
          <p:nvPr/>
        </p:nvSpPr>
        <p:spPr>
          <a:xfrm>
            <a:off x="0" y="1948639"/>
            <a:ext cx="1990164" cy="34028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95530E-F222-EF4E-AE4C-9E91EC6A6F4C}"/>
              </a:ext>
            </a:extLst>
          </p:cNvPr>
          <p:cNvSpPr/>
          <p:nvPr/>
        </p:nvSpPr>
        <p:spPr>
          <a:xfrm>
            <a:off x="2008089" y="717175"/>
            <a:ext cx="10183910" cy="5494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E635BB-6227-274C-B8D4-0F452D1E2C2B}"/>
              </a:ext>
            </a:extLst>
          </p:cNvPr>
          <p:cNvSpPr txBox="1"/>
          <p:nvPr/>
        </p:nvSpPr>
        <p:spPr>
          <a:xfrm>
            <a:off x="2008091" y="50954"/>
            <a:ext cx="101839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r>
              <a:rPr kumimoji="1" lang="en-US" altLang="ja-JP" sz="3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: </a:t>
            </a:r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コードクローンの抱える問題</a:t>
            </a:r>
            <a:endParaRPr kumimoji="1" lang="en-US" altLang="ja-JP" sz="3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56AF88-E2D1-6B44-9B30-1D23AEE481CA}"/>
              </a:ext>
            </a:extLst>
          </p:cNvPr>
          <p:cNvSpPr/>
          <p:nvPr/>
        </p:nvSpPr>
        <p:spPr>
          <a:xfrm>
            <a:off x="1" y="717175"/>
            <a:ext cx="2008088" cy="5455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はじめに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88F906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8F906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88F906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研究目的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3" name="テキスト ボックス 34">
            <a:extLst>
              <a:ext uri="{FF2B5EF4-FFF2-40B4-BE49-F238E27FC236}">
                <a16:creationId xmlns:a16="http://schemas.microsoft.com/office/drawing/2014/main" id="{47255D28-2D77-6E46-B806-BE153AB906A3}"/>
              </a:ext>
            </a:extLst>
          </p:cNvPr>
          <p:cNvSpPr txBox="1"/>
          <p:nvPr/>
        </p:nvSpPr>
        <p:spPr>
          <a:xfrm>
            <a:off x="0" y="1462615"/>
            <a:ext cx="41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8F906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▶︎</a:t>
            </a:r>
            <a:endParaRPr kumimoji="0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88F906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D8A7BC3-1CDC-6F43-8559-9BE6435A3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p.</a:t>
            </a:r>
            <a:fld id="{F8E28480-1C08-4458-AD97-0283E6FFD09D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BCB2737B-6306-C145-BCEE-AE77EBB583FC}"/>
              </a:ext>
            </a:extLst>
          </p:cNvPr>
          <p:cNvSpPr txBox="1">
            <a:spLocks/>
          </p:cNvSpPr>
          <p:nvPr/>
        </p:nvSpPr>
        <p:spPr>
          <a:xfrm>
            <a:off x="1990163" y="867909"/>
            <a:ext cx="10183912" cy="2161459"/>
          </a:xfrm>
          <a:prstGeom prst="rect">
            <a:avLst/>
          </a:prstGeom>
        </p:spPr>
        <p:txBody>
          <a:bodyPr lIns="109728" tIns="109728" rIns="109728" bIns="91440" anchor="t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200" b="1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1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保守作業の効率化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  <a:p>
            <a:pPr lvl="2">
              <a:lnSpc>
                <a:spcPct val="150000"/>
              </a:lnSpc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- 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ソースコードの理解や，修正を容易にすることが重要．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  <a:p>
            <a:pPr lvl="2">
              <a:lnSpc>
                <a:spcPct val="150000"/>
              </a:lnSpc>
            </a:pPr>
            <a:r>
              <a:rPr lang="en-US" altLang="ja-JP" sz="20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-&gt; </a:t>
            </a:r>
            <a:r>
              <a:rPr lang="ja-JP" altLang="en-US" sz="20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これらを困難にする要因</a:t>
            </a:r>
            <a:r>
              <a:rPr lang="en-US" altLang="ja-JP" sz="20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 : </a:t>
            </a:r>
            <a:r>
              <a:rPr lang="ja-JP" altLang="en-US" sz="200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コードクローン</a:t>
            </a:r>
            <a:endParaRPr lang="en-US" altLang="ja-JP" sz="2000" dirty="0">
              <a:solidFill>
                <a:srgbClr val="88F906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  <a:p>
            <a:pPr lvl="3">
              <a:lnSpc>
                <a:spcPct val="150000"/>
              </a:lnSpc>
              <a:defRPr/>
            </a:pPr>
            <a:r>
              <a:rPr kumimoji="0" lang="ja-JP" altLang="en-US" b="0" i="0" u="none" strike="noStrike" kern="1200" cap="none" spc="0" normalizeH="0" baseline="0" noProof="0">
                <a:ln>
                  <a:noFill/>
                </a:ln>
                <a:solidFill>
                  <a:srgbClr val="AFAF87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コードクローン</a:t>
            </a:r>
            <a:r>
              <a:rPr kumimoji="0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srgbClr val="AFAF87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 ... </a:t>
            </a:r>
            <a:r>
              <a:rPr lang="ja-JP" altLang="en-US" u="sng">
                <a:solidFill>
                  <a:srgbClr val="AFAF87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ソースコード中の一部分</a:t>
            </a:r>
            <a:r>
              <a:rPr lang="en-US" altLang="ja-JP" dirty="0">
                <a:solidFill>
                  <a:srgbClr val="AFAF87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(=</a:t>
            </a:r>
            <a:r>
              <a:rPr lang="ja-JP" altLang="en-US">
                <a:solidFill>
                  <a:srgbClr val="AFAF87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コード片</a:t>
            </a:r>
            <a:r>
              <a:rPr lang="en-US" altLang="ja-JP" dirty="0">
                <a:solidFill>
                  <a:srgbClr val="AFAF87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)</a:t>
            </a:r>
            <a:r>
              <a:rPr lang="ja-JP" altLang="en-US">
                <a:solidFill>
                  <a:srgbClr val="AFAF87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のうち，</a:t>
            </a:r>
            <a:endParaRPr lang="en-US" altLang="ja-JP" dirty="0">
              <a:solidFill>
                <a:srgbClr val="AFAF87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ja-JP" dirty="0">
                <a:solidFill>
                  <a:srgbClr val="AFAF87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                   </a:t>
            </a:r>
            <a:r>
              <a:rPr lang="ja-JP" altLang="en-US">
                <a:solidFill>
                  <a:srgbClr val="AFAF87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類似または一致するコード片が他に存在するもの．</a:t>
            </a:r>
            <a:endParaRPr kumimoji="0" lang="en-US" altLang="ja-JP" b="0" i="0" u="none" strike="noStrike" kern="1200" cap="none" spc="0" normalizeH="0" baseline="0" noProof="0" dirty="0">
              <a:ln>
                <a:noFill/>
              </a:ln>
              <a:solidFill>
                <a:srgbClr val="AFAF87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B623D1-B9CE-9042-8710-BD0FF8A6CC27}"/>
              </a:ext>
            </a:extLst>
          </p:cNvPr>
          <p:cNvSpPr txBox="1"/>
          <p:nvPr/>
        </p:nvSpPr>
        <p:spPr>
          <a:xfrm>
            <a:off x="1990163" y="3444687"/>
            <a:ext cx="10183912" cy="1589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コードクローン</a:t>
            </a:r>
            <a:r>
              <a:rPr lang="ja-JP" altLang="en-US" sz="28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のデメリット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  <a:p>
            <a:pPr marL="914400" marR="0" lvl="2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欠陥が発見されたら，その</a:t>
            </a:r>
            <a:r>
              <a:rPr lang="ja-JP" altLang="en-US" sz="2000" u="sng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コードクローンをすべて検査する必要がある</a:t>
            </a:r>
            <a:r>
              <a:rPr lang="ja-JP" altLang="en-US" sz="20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．</a:t>
            </a:r>
            <a:endParaRPr lang="en-US" altLang="ja-JP" sz="20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ja-JP" sz="20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-&gt; </a:t>
            </a:r>
            <a:r>
              <a:rPr lang="ja-JP" altLang="en-US" sz="2000">
                <a:solidFill>
                  <a:srgbClr val="D7225F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コードクローンの検出・解消</a:t>
            </a:r>
            <a:r>
              <a:rPr lang="ja-JP" altLang="en-US" sz="20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が課題となっている．</a:t>
            </a:r>
            <a:endParaRPr kumimoji="0" lang="en-US" altLang="ja-JP" sz="2000" b="0" i="0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470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95530E-F222-EF4E-AE4C-9E91EC6A6F4C}"/>
              </a:ext>
            </a:extLst>
          </p:cNvPr>
          <p:cNvSpPr/>
          <p:nvPr/>
        </p:nvSpPr>
        <p:spPr>
          <a:xfrm>
            <a:off x="2008089" y="717175"/>
            <a:ext cx="10183910" cy="5494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E635BB-6227-274C-B8D4-0F452D1E2C2B}"/>
              </a:ext>
            </a:extLst>
          </p:cNvPr>
          <p:cNvSpPr txBox="1"/>
          <p:nvPr/>
        </p:nvSpPr>
        <p:spPr>
          <a:xfrm>
            <a:off x="2008091" y="50954"/>
            <a:ext cx="101839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r>
              <a:rPr kumimoji="1" lang="en-US" altLang="ja-JP" sz="3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: </a:t>
            </a:r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コードクローンの検出手法</a:t>
            </a:r>
            <a:endParaRPr kumimoji="1" lang="en-US" altLang="ja-JP" sz="3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D8A7BC3-1CDC-6F43-8559-9BE6435A3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p.</a:t>
            </a:r>
            <a:fld id="{F8E28480-1C08-4458-AD97-0283E6FFD09D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BCB2737B-6306-C145-BCEE-AE77EBB583FC}"/>
              </a:ext>
            </a:extLst>
          </p:cNvPr>
          <p:cNvSpPr txBox="1">
            <a:spLocks/>
          </p:cNvSpPr>
          <p:nvPr/>
        </p:nvSpPr>
        <p:spPr>
          <a:xfrm>
            <a:off x="1990163" y="867909"/>
            <a:ext cx="10183912" cy="2161459"/>
          </a:xfrm>
          <a:prstGeom prst="rect">
            <a:avLst/>
          </a:prstGeom>
        </p:spPr>
        <p:txBody>
          <a:bodyPr lIns="109728" tIns="109728" rIns="109728" bIns="91440" anchor="t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200" b="1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1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キーワード検索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  <a:p>
            <a:pPr lvl="2">
              <a:lnSpc>
                <a:spcPct val="150000"/>
              </a:lnSpc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- 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欠陥を含むコード片から抽出した</a:t>
            </a:r>
            <a:r>
              <a:rPr kumimoji="0" lang="ja-JP" altLang="en-US" sz="2000" b="0" i="0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キーワードを用いて検索する</a:t>
            </a:r>
            <a:r>
              <a:rPr kumimoji="0" lang="en-US" altLang="ja-JP" sz="2000" b="0" i="0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.</a:t>
            </a:r>
            <a:endParaRPr kumimoji="0" lang="en-US" altLang="ja-JP" sz="2000" b="0" i="0" u="sng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キーワードと完全一致するコード片を出力する</a:t>
            </a:r>
            <a:r>
              <a:rPr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.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-&gt; </a:t>
            </a:r>
            <a:r>
              <a:rPr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適切なキーワードの選定には，</a:t>
            </a:r>
            <a:r>
              <a:rPr lang="ja-JP" altLang="en-US" u="sng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ソースコードを理解している必要がある</a:t>
            </a:r>
            <a:r>
              <a:rPr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．</a:t>
            </a:r>
            <a:endParaRPr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  <a:p>
            <a:pPr lvl="2">
              <a:lnSpc>
                <a:spcPct val="150000"/>
              </a:lnSpc>
              <a:defRPr/>
            </a:pPr>
            <a:endParaRPr kumimoji="0" lang="en-US" altLang="ja-JP" b="0" i="0" u="none" strike="noStrike" kern="1200" cap="none" spc="0" normalizeH="0" baseline="0" noProof="0" dirty="0">
              <a:ln>
                <a:noFill/>
              </a:ln>
              <a:solidFill>
                <a:srgbClr val="AFAF87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D079738-75D2-2748-A486-F67838FA9DF2}"/>
              </a:ext>
            </a:extLst>
          </p:cNvPr>
          <p:cNvSpPr/>
          <p:nvPr/>
        </p:nvSpPr>
        <p:spPr>
          <a:xfrm>
            <a:off x="0" y="1948639"/>
            <a:ext cx="1990164" cy="34028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4F08ED2-9B85-E845-8C3B-C711283A63B5}"/>
              </a:ext>
            </a:extLst>
          </p:cNvPr>
          <p:cNvSpPr/>
          <p:nvPr/>
        </p:nvSpPr>
        <p:spPr>
          <a:xfrm>
            <a:off x="1" y="717175"/>
            <a:ext cx="2008088" cy="5455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はじめに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88F906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8F906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88F906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研究目的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2" name="テキスト ボックス 34">
            <a:extLst>
              <a:ext uri="{FF2B5EF4-FFF2-40B4-BE49-F238E27FC236}">
                <a16:creationId xmlns:a16="http://schemas.microsoft.com/office/drawing/2014/main" id="{7A2AC933-3303-134A-9AD0-17BD8F9EF960}"/>
              </a:ext>
            </a:extLst>
          </p:cNvPr>
          <p:cNvSpPr txBox="1"/>
          <p:nvPr/>
        </p:nvSpPr>
        <p:spPr>
          <a:xfrm>
            <a:off x="0" y="1462615"/>
            <a:ext cx="41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8F906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▶︎</a:t>
            </a:r>
            <a:endParaRPr kumimoji="0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88F906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8875DA5-46EC-2743-88A0-91406965D608}"/>
              </a:ext>
            </a:extLst>
          </p:cNvPr>
          <p:cNvSpPr txBox="1"/>
          <p:nvPr/>
        </p:nvSpPr>
        <p:spPr>
          <a:xfrm>
            <a:off x="1990163" y="3444687"/>
            <a:ext cx="10183912" cy="2051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コードクローン検出ツール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  <a:p>
            <a:pPr marL="914400" marR="0" lvl="2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- </a:t>
            </a:r>
            <a:r>
              <a:rPr lang="ja-JP" altLang="en-US" sz="20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入力したコード片のコードクローンの位置情報や類似度などを出力する．</a:t>
            </a:r>
            <a:endParaRPr lang="en-US" altLang="ja-JP" sz="20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  <a:p>
            <a:pPr marL="1257300" marR="0" lvl="2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ja-JP" altLang="en-US" sz="20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可視化の一手法として，クローン散布図を出力するツールも存在する</a:t>
            </a:r>
            <a:r>
              <a:rPr lang="en-US" altLang="ja-JP" sz="20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.</a:t>
            </a:r>
          </a:p>
          <a:p>
            <a:pPr lvl="1" algn="just">
              <a:lnSpc>
                <a:spcPct val="150000"/>
              </a:lnSpc>
              <a:defRPr/>
            </a:pPr>
            <a:r>
              <a:rPr kumimoji="0" lang="en-US" altLang="ja-JP" sz="2000" b="0" i="0" strike="noStrike" kern="1200" cap="none" spc="0" normalizeH="0" baseline="0" noProof="0" dirty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-&gt; </a:t>
            </a:r>
            <a:r>
              <a:rPr kumimoji="0" lang="ja-JP" altLang="en-US" sz="2000" b="0" i="0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検出された</a:t>
            </a:r>
            <a:r>
              <a:rPr kumimoji="0" lang="ja-JP" altLang="en-US" sz="2000" b="0" i="0" strike="noStrike" kern="1200" cap="none" spc="0" normalizeH="0" baseline="0" noProof="0">
                <a:ln>
                  <a:noFill/>
                </a:ln>
                <a:solidFill>
                  <a:srgbClr val="88F906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コードクローン</a:t>
            </a:r>
            <a:r>
              <a:rPr kumimoji="0" lang="ja-JP" altLang="en-US" sz="2000" b="0" i="0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に対して，</a:t>
            </a:r>
            <a:r>
              <a:rPr kumimoji="0" lang="ja-JP" altLang="en-US" sz="2000" b="0" i="0" u="sng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手作業で修正を行う必要がある</a:t>
            </a:r>
            <a:r>
              <a:rPr kumimoji="0" lang="ja-JP" altLang="en-US" sz="2000" b="0" i="0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．</a:t>
            </a:r>
            <a:endParaRPr kumimoji="0" lang="en-US" altLang="ja-JP" sz="2000" b="0" i="0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6456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74542B9-86A5-BD46-805C-8CEE72AB7638}"/>
              </a:ext>
            </a:extLst>
          </p:cNvPr>
          <p:cNvSpPr/>
          <p:nvPr/>
        </p:nvSpPr>
        <p:spPr>
          <a:xfrm>
            <a:off x="0" y="2354275"/>
            <a:ext cx="1990164" cy="34028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95530E-F222-EF4E-AE4C-9E91EC6A6F4C}"/>
              </a:ext>
            </a:extLst>
          </p:cNvPr>
          <p:cNvSpPr/>
          <p:nvPr/>
        </p:nvSpPr>
        <p:spPr>
          <a:xfrm>
            <a:off x="2008089" y="717175"/>
            <a:ext cx="10183910" cy="5494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56AF88-E2D1-6B44-9B30-1D23AEE481CA}"/>
              </a:ext>
            </a:extLst>
          </p:cNvPr>
          <p:cNvSpPr/>
          <p:nvPr/>
        </p:nvSpPr>
        <p:spPr>
          <a:xfrm>
            <a:off x="1" y="717175"/>
            <a:ext cx="2008088" cy="5455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はじめに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  <a:endParaRPr kumimoji="1" lang="en-US" altLang="ja-JP" dirty="0">
              <a:solidFill>
                <a:srgbClr val="88F906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研究目的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3" name="テキスト ボックス 34">
            <a:extLst>
              <a:ext uri="{FF2B5EF4-FFF2-40B4-BE49-F238E27FC236}">
                <a16:creationId xmlns:a16="http://schemas.microsoft.com/office/drawing/2014/main" id="{47255D28-2D77-6E46-B806-BE153AB906A3}"/>
              </a:ext>
            </a:extLst>
          </p:cNvPr>
          <p:cNvSpPr txBox="1"/>
          <p:nvPr/>
        </p:nvSpPr>
        <p:spPr>
          <a:xfrm>
            <a:off x="0" y="1462615"/>
            <a:ext cx="41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▶︎</a:t>
            </a:r>
            <a:endParaRPr lang="ja-JP" altLang="en-US">
              <a:solidFill>
                <a:srgbClr val="88F906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E909B02-4399-5E48-B94E-3FE916469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F8E28480-1C08-4458-AD97-0283E6FFD09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83AE4B-DACD-9341-BA5D-C9A5932947EF}"/>
              </a:ext>
            </a:extLst>
          </p:cNvPr>
          <p:cNvSpPr txBox="1"/>
          <p:nvPr/>
        </p:nvSpPr>
        <p:spPr>
          <a:xfrm>
            <a:off x="2008091" y="50954"/>
            <a:ext cx="101839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研究目的</a:t>
            </a:r>
            <a:endParaRPr kumimoji="1" lang="en-US" altLang="ja-JP" sz="3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D1AC9BB0-1B37-E04E-A5CC-87FDA3DC6A6F}"/>
              </a:ext>
            </a:extLst>
          </p:cNvPr>
          <p:cNvSpPr txBox="1">
            <a:spLocks/>
          </p:cNvSpPr>
          <p:nvPr/>
        </p:nvSpPr>
        <p:spPr>
          <a:xfrm>
            <a:off x="1990163" y="867909"/>
            <a:ext cx="10183912" cy="2161459"/>
          </a:xfrm>
          <a:prstGeom prst="rect">
            <a:avLst/>
          </a:prstGeom>
        </p:spPr>
        <p:txBody>
          <a:bodyPr lIns="109728" tIns="109728" rIns="109728" bIns="91440" anchor="t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200" b="1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1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ソースコードの構文木表現による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  <a:p>
            <a:pPr marL="457200" marR="0" lvl="1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構造類似性を用いた自動関数生成方式</a:t>
            </a:r>
            <a:endParaRPr lang="en-US" altLang="ja-JP" sz="2800" b="1" dirty="0">
              <a:solidFill>
                <a:schemeClr val="bg1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  <a:p>
            <a:pPr lvl="2">
              <a:lnSpc>
                <a:spcPct val="200000"/>
              </a:lnSpc>
              <a:defRPr/>
            </a:pPr>
            <a:r>
              <a:rPr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▶︎</a:t>
            </a:r>
            <a:r>
              <a:rPr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 </a:t>
            </a:r>
            <a:r>
              <a:rPr lang="ja-JP" altLang="en-US" sz="20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ソースコードの</a:t>
            </a:r>
            <a:r>
              <a:rPr lang="ja-JP" altLang="en-US" sz="200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構造</a:t>
            </a:r>
            <a:r>
              <a:rPr lang="ja-JP" altLang="en-US" sz="20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から</a:t>
            </a:r>
            <a:r>
              <a:rPr lang="ja-JP" altLang="en-US" sz="200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コードクローンを検出</a:t>
            </a:r>
            <a:r>
              <a:rPr lang="ja-JP" altLang="en-US" sz="20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する．</a:t>
            </a:r>
            <a:endParaRPr lang="en-US" altLang="ja-JP" sz="20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  <a:p>
            <a:pPr lvl="2">
              <a:lnSpc>
                <a:spcPct val="200000"/>
              </a:lnSpc>
              <a:defRPr/>
            </a:pPr>
            <a:r>
              <a:rPr lang="ja-JP" altLang="en-US" sz="20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▶︎</a:t>
            </a:r>
            <a:r>
              <a:rPr lang="en-US" altLang="ja-JP" sz="20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 </a:t>
            </a:r>
            <a:r>
              <a:rPr lang="ja-JP" altLang="en-US" sz="20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検出した</a:t>
            </a:r>
            <a:r>
              <a:rPr lang="ja-JP" altLang="en-US" sz="2000">
                <a:solidFill>
                  <a:srgbClr val="D7225F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コードクローンを関数化</a:t>
            </a:r>
            <a:r>
              <a:rPr lang="ja-JP" altLang="en-US" sz="20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することで，</a:t>
            </a:r>
            <a:r>
              <a:rPr lang="ja-JP" altLang="en-US" sz="2000">
                <a:solidFill>
                  <a:srgbClr val="D7225F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一元管理</a:t>
            </a:r>
            <a:r>
              <a:rPr lang="ja-JP" altLang="en-US" sz="20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が可能になる．</a:t>
            </a:r>
            <a:endParaRPr lang="en-US" altLang="ja-JP" sz="20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B8C91C9-D425-DA4C-BBD2-3FC17F279810}"/>
              </a:ext>
            </a:extLst>
          </p:cNvPr>
          <p:cNvGrpSpPr/>
          <p:nvPr/>
        </p:nvGrpSpPr>
        <p:grpSpPr>
          <a:xfrm>
            <a:off x="3239131" y="3828633"/>
            <a:ext cx="7721825" cy="1813848"/>
            <a:chOff x="2462086" y="3850086"/>
            <a:chExt cx="8971699" cy="2107442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0C6B816-240D-7344-B4FF-36276837C26A}"/>
                </a:ext>
              </a:extLst>
            </p:cNvPr>
            <p:cNvSpPr/>
            <p:nvPr/>
          </p:nvSpPr>
          <p:spPr>
            <a:xfrm>
              <a:off x="4524433" y="3850086"/>
              <a:ext cx="3404771" cy="2107442"/>
            </a:xfrm>
            <a:prstGeom prst="rect">
              <a:avLst/>
            </a:prstGeom>
            <a:solidFill>
              <a:srgbClr val="282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F79E76B5-0B8C-2541-B981-91808072F9B9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3943314" y="4903807"/>
              <a:ext cx="4439887" cy="0"/>
            </a:xfrm>
            <a:prstGeom prst="straightConnector1">
              <a:avLst/>
            </a:prstGeom>
            <a:ln w="76200">
              <a:solidFill>
                <a:srgbClr val="363C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3A9186B4-3330-A842-81DA-DCFC9A9BC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701528" y="3996011"/>
              <a:ext cx="3050582" cy="1815594"/>
            </a:xfrm>
            <a:prstGeom prst="rect">
              <a:avLst/>
            </a:prstGeom>
          </p:spPr>
        </p:pic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DBF87DC-8ECA-344F-B5D6-8EA012DDE62A}"/>
                </a:ext>
              </a:extLst>
            </p:cNvPr>
            <p:cNvSpPr/>
            <p:nvPr/>
          </p:nvSpPr>
          <p:spPr>
            <a:xfrm>
              <a:off x="2462086" y="3850086"/>
              <a:ext cx="1481228" cy="2107441"/>
            </a:xfrm>
            <a:prstGeom prst="rect">
              <a:avLst/>
            </a:prstGeom>
            <a:solidFill>
              <a:srgbClr val="282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" altLang="ja-JP" sz="1600" dirty="0"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a = </a:t>
              </a:r>
              <a:r>
                <a:rPr kumimoji="1" lang="en" altLang="ja-JP" sz="1600" dirty="0">
                  <a:solidFill>
                    <a:srgbClr val="A95CF7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5</a:t>
              </a:r>
              <a:r>
                <a:rPr kumimoji="1" lang="en" altLang="ja-JP" sz="1600" dirty="0"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 * </a:t>
              </a:r>
              <a:r>
                <a:rPr kumimoji="1" lang="en" altLang="ja-JP" sz="1600" dirty="0">
                  <a:solidFill>
                    <a:srgbClr val="A95CF7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10</a:t>
              </a:r>
            </a:p>
            <a:p>
              <a:r>
                <a:rPr kumimoji="1" lang="en" altLang="ja-JP" sz="1600" dirty="0"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b = a * </a:t>
              </a:r>
              <a:r>
                <a:rPr kumimoji="1" lang="en" altLang="ja-JP" sz="1600" dirty="0">
                  <a:solidFill>
                    <a:srgbClr val="A95CF7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10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7837487-85EF-0B43-83A8-5560CFAD09A1}"/>
                </a:ext>
              </a:extLst>
            </p:cNvPr>
            <p:cNvSpPr/>
            <p:nvPr/>
          </p:nvSpPr>
          <p:spPr>
            <a:xfrm>
              <a:off x="8383201" y="3850087"/>
              <a:ext cx="3050584" cy="2107440"/>
            </a:xfrm>
            <a:prstGeom prst="rect">
              <a:avLst/>
            </a:prstGeom>
            <a:solidFill>
              <a:srgbClr val="282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" altLang="ja-JP" dirty="0">
                  <a:solidFill>
                    <a:srgbClr val="D7225F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def</a:t>
              </a:r>
              <a:r>
                <a:rPr kumimoji="1" lang="en" altLang="ja-JP" dirty="0"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 </a:t>
              </a:r>
              <a:r>
                <a:rPr kumimoji="1" lang="en" altLang="ja-JP" dirty="0">
                  <a:solidFill>
                    <a:srgbClr val="88F906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function1</a:t>
              </a:r>
              <a:r>
                <a:rPr kumimoji="1" lang="en" altLang="ja-JP" dirty="0"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(var2):</a:t>
              </a:r>
            </a:p>
            <a:p>
              <a:r>
                <a:rPr kumimoji="1" lang="en" altLang="ja-JP" dirty="0"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  var1 = var2 * </a:t>
              </a:r>
              <a:r>
                <a:rPr kumimoji="1" lang="en" altLang="ja-JP" dirty="0">
                  <a:solidFill>
                    <a:srgbClr val="A95CF7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10</a:t>
              </a:r>
            </a:p>
            <a:p>
              <a:r>
                <a:rPr kumimoji="1" lang="en" altLang="ja-JP" dirty="0"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  </a:t>
              </a:r>
              <a:r>
                <a:rPr kumimoji="1" lang="en" altLang="ja-JP" dirty="0">
                  <a:solidFill>
                    <a:srgbClr val="D7225F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return</a:t>
              </a:r>
              <a:r>
                <a:rPr kumimoji="1" lang="en" altLang="ja-JP" dirty="0"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 var1</a:t>
              </a:r>
            </a:p>
            <a:p>
              <a:endParaRPr kumimoji="1" lang="en" altLang="ja-JP" dirty="0"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endParaRPr>
            </a:p>
            <a:p>
              <a:r>
                <a:rPr kumimoji="1" lang="en" altLang="ja-JP" dirty="0"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a = function1(</a:t>
              </a:r>
              <a:r>
                <a:rPr kumimoji="1" lang="en" altLang="ja-JP" dirty="0">
                  <a:solidFill>
                    <a:srgbClr val="A95CF7"/>
                  </a:solidFill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5</a:t>
              </a:r>
              <a:r>
                <a:rPr kumimoji="1" lang="en" altLang="ja-JP" dirty="0"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)</a:t>
              </a:r>
            </a:p>
            <a:p>
              <a:r>
                <a:rPr kumimoji="1" lang="en" altLang="ja-JP" dirty="0">
                  <a:latin typeface="Ricty" panose="020B0509020203020207" pitchFamily="49" charset="-128"/>
                  <a:ea typeface="Ricty" panose="020B0509020203020207" pitchFamily="49" charset="-128"/>
                  <a:cs typeface="Ricty" panose="020B0509020203020207" pitchFamily="49" charset="-128"/>
                </a:rPr>
                <a:t>b = function1(a)</a:t>
              </a:r>
              <a:endParaRPr kumimoji="1" lang="ja-JP" altLang="en-US"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endParaRPr>
            </a:p>
          </p:txBody>
        </p:sp>
      </p:grpSp>
      <p:sp>
        <p:nvSpPr>
          <p:cNvPr id="33" name="タイトル 1">
            <a:extLst>
              <a:ext uri="{FF2B5EF4-FFF2-40B4-BE49-F238E27FC236}">
                <a16:creationId xmlns:a16="http://schemas.microsoft.com/office/drawing/2014/main" id="{40933C83-5CD2-AD47-B394-B53995A20431}"/>
              </a:ext>
            </a:extLst>
          </p:cNvPr>
          <p:cNvSpPr txBox="1">
            <a:spLocks/>
          </p:cNvSpPr>
          <p:nvPr/>
        </p:nvSpPr>
        <p:spPr>
          <a:xfrm>
            <a:off x="3239131" y="5642479"/>
            <a:ext cx="1274874" cy="498345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200" b="1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入力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2EEFF040-1E61-2C44-91D1-6A58F1EE9EEB}"/>
              </a:ext>
            </a:extLst>
          </p:cNvPr>
          <p:cNvSpPr txBox="1">
            <a:spLocks/>
          </p:cNvSpPr>
          <p:nvPr/>
        </p:nvSpPr>
        <p:spPr>
          <a:xfrm>
            <a:off x="5014165" y="5670502"/>
            <a:ext cx="2930441" cy="498345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200" b="1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抽象構文木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425DBDC3-61B5-644E-BD2B-0C62E4162F59}"/>
              </a:ext>
            </a:extLst>
          </p:cNvPr>
          <p:cNvSpPr txBox="1">
            <a:spLocks/>
          </p:cNvSpPr>
          <p:nvPr/>
        </p:nvSpPr>
        <p:spPr>
          <a:xfrm>
            <a:off x="8182936" y="5668440"/>
            <a:ext cx="2930441" cy="498345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200" b="1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D0D0D0"/>
                </a:solidFill>
                <a:effectLst/>
                <a:uLnTx/>
                <a:uFillTx/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  <a:sym typeface="Georgia"/>
              </a:rPr>
              <a:t>出力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D0D0D0"/>
              </a:solidFill>
              <a:effectLst/>
              <a:uLnTx/>
              <a:uFillTx/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795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60042A-4181-CB4D-B230-064ED7D6A3F3}"/>
              </a:ext>
            </a:extLst>
          </p:cNvPr>
          <p:cNvSpPr/>
          <p:nvPr/>
        </p:nvSpPr>
        <p:spPr>
          <a:xfrm>
            <a:off x="2008089" y="717175"/>
            <a:ext cx="10183910" cy="5494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2B1D5B2-F695-1243-8D88-FBF06DC3D34D}"/>
              </a:ext>
            </a:extLst>
          </p:cNvPr>
          <p:cNvSpPr/>
          <p:nvPr/>
        </p:nvSpPr>
        <p:spPr>
          <a:xfrm>
            <a:off x="0" y="2000109"/>
            <a:ext cx="1990164" cy="34028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95F42B1-0FAE-6B43-88B2-334B0763399F}"/>
              </a:ext>
            </a:extLst>
          </p:cNvPr>
          <p:cNvSpPr/>
          <p:nvPr/>
        </p:nvSpPr>
        <p:spPr>
          <a:xfrm>
            <a:off x="1" y="717175"/>
            <a:ext cx="2008088" cy="5455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はじめに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  <a:endParaRPr kumimoji="1" lang="en-US" altLang="ja-JP" dirty="0">
              <a:solidFill>
                <a:srgbClr val="88F906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全体像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構文解析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部分木抽出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類似度計量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構造同一化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関数生成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4" name="テキスト ボックス 34">
            <a:extLst>
              <a:ext uri="{FF2B5EF4-FFF2-40B4-BE49-F238E27FC236}">
                <a16:creationId xmlns:a16="http://schemas.microsoft.com/office/drawing/2014/main" id="{F9533F8D-59E7-6D48-9A57-FDEA5D6DE5EE}"/>
              </a:ext>
            </a:extLst>
          </p:cNvPr>
          <p:cNvSpPr txBox="1"/>
          <p:nvPr/>
        </p:nvSpPr>
        <p:spPr>
          <a:xfrm>
            <a:off x="8963" y="2000109"/>
            <a:ext cx="41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▶︎</a:t>
            </a:r>
            <a:endParaRPr lang="ja-JP" altLang="en-US">
              <a:solidFill>
                <a:srgbClr val="88F906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3C0007D-7283-6D43-AE6F-471805C1E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F8E28480-1C08-4458-AD97-0283E6FFD0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2658983-B2A7-1944-9336-53EF3284F155}"/>
              </a:ext>
            </a:extLst>
          </p:cNvPr>
          <p:cNvSpPr/>
          <p:nvPr/>
        </p:nvSpPr>
        <p:spPr>
          <a:xfrm>
            <a:off x="2616305" y="3637279"/>
            <a:ext cx="9003323" cy="943911"/>
          </a:xfrm>
          <a:prstGeom prst="rect">
            <a:avLst/>
          </a:prstGeom>
          <a:noFill/>
          <a:ln w="57150"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F115B51-ED9D-1B4A-B325-5A98812BE219}"/>
              </a:ext>
            </a:extLst>
          </p:cNvPr>
          <p:cNvSpPr/>
          <p:nvPr/>
        </p:nvSpPr>
        <p:spPr>
          <a:xfrm>
            <a:off x="2598381" y="3637279"/>
            <a:ext cx="1885354" cy="943279"/>
          </a:xfrm>
          <a:prstGeom prst="rect">
            <a:avLst/>
          </a:prstGeom>
          <a:solidFill>
            <a:srgbClr val="363C41"/>
          </a:solidFill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24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A1BC325-2CFA-B748-8ED6-A7DB54923C11}"/>
              </a:ext>
            </a:extLst>
          </p:cNvPr>
          <p:cNvSpPr/>
          <p:nvPr/>
        </p:nvSpPr>
        <p:spPr>
          <a:xfrm>
            <a:off x="4483734" y="3635653"/>
            <a:ext cx="7117968" cy="943279"/>
          </a:xfrm>
          <a:prstGeom prst="rect">
            <a:avLst/>
          </a:prstGeom>
          <a:noFill/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1.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最適な深さの検討</a:t>
            </a:r>
            <a:endParaRPr kumimoji="1" lang="en-US" altLang="ja-JP" sz="16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2.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一致するコードクローンへの有効性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3.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類似するコードクローンへの有効性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endParaRPr kumimoji="1" lang="ja-JP" altLang="en-US" sz="160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5DEC77F-4E5C-9945-AF75-DD04A2DEFB48}"/>
              </a:ext>
            </a:extLst>
          </p:cNvPr>
          <p:cNvSpPr/>
          <p:nvPr/>
        </p:nvSpPr>
        <p:spPr>
          <a:xfrm>
            <a:off x="2616305" y="4774211"/>
            <a:ext cx="9003323" cy="943911"/>
          </a:xfrm>
          <a:prstGeom prst="rect">
            <a:avLst/>
          </a:prstGeom>
          <a:noFill/>
          <a:ln w="57150"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538CCDB-663E-DD41-B6E4-DEA52CBBBDE1}"/>
              </a:ext>
            </a:extLst>
          </p:cNvPr>
          <p:cNvSpPr/>
          <p:nvPr/>
        </p:nvSpPr>
        <p:spPr>
          <a:xfrm>
            <a:off x="2598381" y="4774211"/>
            <a:ext cx="1885354" cy="943279"/>
          </a:xfrm>
          <a:prstGeom prst="rect">
            <a:avLst/>
          </a:prstGeom>
          <a:solidFill>
            <a:srgbClr val="363C41"/>
          </a:solidFill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24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549FF15-614A-894B-A0F1-1864C24DDC1D}"/>
              </a:ext>
            </a:extLst>
          </p:cNvPr>
          <p:cNvSpPr/>
          <p:nvPr/>
        </p:nvSpPr>
        <p:spPr>
          <a:xfrm>
            <a:off x="4483734" y="4772585"/>
            <a:ext cx="7117968" cy="943279"/>
          </a:xfrm>
          <a:prstGeom prst="rect">
            <a:avLst/>
          </a:prstGeom>
          <a:noFill/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まとめ</a:t>
            </a:r>
            <a:endParaRPr kumimoji="1" lang="en-US" altLang="ja-JP" sz="16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今後の課題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41DEE8A-5F93-1140-84FE-CD43BFBD2729}"/>
              </a:ext>
            </a:extLst>
          </p:cNvPr>
          <p:cNvSpPr/>
          <p:nvPr/>
        </p:nvSpPr>
        <p:spPr>
          <a:xfrm>
            <a:off x="2625266" y="1366424"/>
            <a:ext cx="9003323" cy="943911"/>
          </a:xfrm>
          <a:prstGeom prst="rect">
            <a:avLst/>
          </a:prstGeom>
          <a:noFill/>
          <a:ln w="57150"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0371879-1EF4-D743-A7AB-789D91E96C2E}"/>
              </a:ext>
            </a:extLst>
          </p:cNvPr>
          <p:cNvSpPr/>
          <p:nvPr/>
        </p:nvSpPr>
        <p:spPr>
          <a:xfrm>
            <a:off x="2607342" y="1366424"/>
            <a:ext cx="1885354" cy="943279"/>
          </a:xfrm>
          <a:prstGeom prst="rect">
            <a:avLst/>
          </a:prstGeom>
          <a:solidFill>
            <a:srgbClr val="363C41"/>
          </a:solidFill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24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65775B6-E241-9C4F-B4A5-5AD92C529204}"/>
              </a:ext>
            </a:extLst>
          </p:cNvPr>
          <p:cNvSpPr/>
          <p:nvPr/>
        </p:nvSpPr>
        <p:spPr>
          <a:xfrm>
            <a:off x="4492695" y="1364798"/>
            <a:ext cx="7117968" cy="943279"/>
          </a:xfrm>
          <a:prstGeom prst="rect">
            <a:avLst/>
          </a:prstGeom>
          <a:noFill/>
          <a:ln>
            <a:solidFill>
              <a:srgbClr val="363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研究背景</a:t>
            </a:r>
            <a:endParaRPr kumimoji="1" lang="en-US" altLang="ja-JP" sz="16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研究目的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1B9514D-FF0B-CB4A-AD10-347BB8A4F002}"/>
              </a:ext>
            </a:extLst>
          </p:cNvPr>
          <p:cNvSpPr/>
          <p:nvPr/>
        </p:nvSpPr>
        <p:spPr>
          <a:xfrm>
            <a:off x="2625266" y="2503356"/>
            <a:ext cx="9003323" cy="943911"/>
          </a:xfrm>
          <a:prstGeom prst="rect">
            <a:avLst/>
          </a:prstGeom>
          <a:noFill/>
          <a:ln w="57150">
            <a:solidFill>
              <a:srgbClr val="D72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A60E0AB-07EE-2840-9873-99C6DDA0FFDC}"/>
              </a:ext>
            </a:extLst>
          </p:cNvPr>
          <p:cNvSpPr/>
          <p:nvPr/>
        </p:nvSpPr>
        <p:spPr>
          <a:xfrm>
            <a:off x="2607342" y="2503356"/>
            <a:ext cx="1885354" cy="943279"/>
          </a:xfrm>
          <a:prstGeom prst="rect">
            <a:avLst/>
          </a:prstGeom>
          <a:solidFill>
            <a:srgbClr val="D7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2400" b="1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D267DBE-4119-9849-BA1F-20E1C7E4C200}"/>
              </a:ext>
            </a:extLst>
          </p:cNvPr>
          <p:cNvSpPr/>
          <p:nvPr/>
        </p:nvSpPr>
        <p:spPr>
          <a:xfrm>
            <a:off x="4492695" y="2501730"/>
            <a:ext cx="7117968" cy="943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システムの全体像</a:t>
            </a:r>
            <a:endParaRPr kumimoji="1" lang="en-US" altLang="ja-JP" sz="16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-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構文解析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-&gt;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部分木抽出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-&gt;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類似度計量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-&gt;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構造同一化</a:t>
            </a:r>
            <a:r>
              <a:rPr kumimoji="1" lang="en-US" altLang="ja-JP" sz="16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-&gt; </a:t>
            </a:r>
            <a:r>
              <a:rPr kumimoji="1" lang="ja-JP" altLang="en-US" sz="16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関数生成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3C684F4-32C2-7B47-9A8D-92EF2A7FC825}"/>
              </a:ext>
            </a:extLst>
          </p:cNvPr>
          <p:cNvSpPr txBox="1"/>
          <p:nvPr/>
        </p:nvSpPr>
        <p:spPr>
          <a:xfrm>
            <a:off x="2008091" y="50954"/>
            <a:ext cx="101839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  <a:endParaRPr kumimoji="1" lang="en-US" altLang="ja-JP" sz="3200" dirty="0">
              <a:solidFill>
                <a:schemeClr val="bg1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556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FB95B959-7F44-4A4F-859D-A9C0FD09754A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8578269" y="4146649"/>
            <a:ext cx="0" cy="367136"/>
          </a:xfrm>
          <a:prstGeom prst="straightConnector1">
            <a:avLst/>
          </a:prstGeom>
          <a:ln w="57150">
            <a:solidFill>
              <a:srgbClr val="D0D0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44CACF5-B04A-DE46-B5F5-5C848016B9A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642669" y="4146649"/>
            <a:ext cx="0" cy="367136"/>
          </a:xfrm>
          <a:prstGeom prst="straightConnector1">
            <a:avLst/>
          </a:prstGeom>
          <a:ln w="57150">
            <a:solidFill>
              <a:srgbClr val="D0D0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9EABF6C-58C9-6F40-A4F5-D797882D1D24}"/>
              </a:ext>
            </a:extLst>
          </p:cNvPr>
          <p:cNvCxnSpPr>
            <a:cxnSpLocks/>
          </p:cNvCxnSpPr>
          <p:nvPr/>
        </p:nvCxnSpPr>
        <p:spPr>
          <a:xfrm>
            <a:off x="8587588" y="4924164"/>
            <a:ext cx="0" cy="367136"/>
          </a:xfrm>
          <a:prstGeom prst="straightConnector1">
            <a:avLst/>
          </a:prstGeom>
          <a:ln w="57150">
            <a:solidFill>
              <a:srgbClr val="D0D0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6A1A1DD-1136-1140-A570-9784C599F23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635588" y="4924164"/>
            <a:ext cx="0" cy="367136"/>
          </a:xfrm>
          <a:prstGeom prst="straightConnector1">
            <a:avLst/>
          </a:prstGeom>
          <a:ln w="57150">
            <a:solidFill>
              <a:srgbClr val="D0D0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DACA52A-B876-2849-8C77-422F232CF838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9811588" y="5573937"/>
            <a:ext cx="504000" cy="1"/>
          </a:xfrm>
          <a:prstGeom prst="straightConnector1">
            <a:avLst/>
          </a:prstGeom>
          <a:ln w="57150">
            <a:solidFill>
              <a:srgbClr val="D0D0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6A26C93-2FD0-6B40-8B53-1E9698CB2B35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3759200" y="1197821"/>
            <a:ext cx="635983" cy="1496"/>
          </a:xfrm>
          <a:prstGeom prst="straightConnector1">
            <a:avLst/>
          </a:prstGeom>
          <a:ln w="57150">
            <a:solidFill>
              <a:srgbClr val="D0D0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54F09A5-F993-5644-A2EF-45C8261DDFF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7111588" y="990821"/>
            <a:ext cx="14167" cy="2767094"/>
          </a:xfrm>
          <a:prstGeom prst="straightConnector1">
            <a:avLst/>
          </a:prstGeom>
          <a:ln w="57150">
            <a:solidFill>
              <a:srgbClr val="D0D0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60042A-4181-CB4D-B230-064ED7D6A3F3}"/>
              </a:ext>
            </a:extLst>
          </p:cNvPr>
          <p:cNvSpPr/>
          <p:nvPr/>
        </p:nvSpPr>
        <p:spPr>
          <a:xfrm>
            <a:off x="2008089" y="717175"/>
            <a:ext cx="10183910" cy="5494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2B1D5B2-F695-1243-8D88-FBF06DC3D34D}"/>
              </a:ext>
            </a:extLst>
          </p:cNvPr>
          <p:cNvSpPr/>
          <p:nvPr/>
        </p:nvSpPr>
        <p:spPr>
          <a:xfrm>
            <a:off x="0" y="2512442"/>
            <a:ext cx="1990164" cy="34028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0D0D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95F42B1-0FAE-6B43-88B2-334B0763399F}"/>
              </a:ext>
            </a:extLst>
          </p:cNvPr>
          <p:cNvSpPr/>
          <p:nvPr/>
        </p:nvSpPr>
        <p:spPr>
          <a:xfrm>
            <a:off x="1" y="717175"/>
            <a:ext cx="2008088" cy="5455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はじめに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研究概要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提案方式</a:t>
            </a:r>
            <a:endParaRPr kumimoji="1" lang="en-US" altLang="ja-JP" dirty="0">
              <a:solidFill>
                <a:srgbClr val="88F906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全体像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構文解析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部分木抽出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類似度計量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 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構造同一化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　　</a:t>
            </a:r>
            <a:r>
              <a:rPr kumimoji="1" lang="en-US" altLang="ja-JP" sz="1400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 sz="140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関数生成</a:t>
            </a:r>
            <a:endParaRPr kumimoji="1" lang="en-US" altLang="ja-JP" sz="1400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実験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　</a:t>
            </a:r>
            <a:r>
              <a:rPr kumimoji="1" lang="en-US" altLang="ja-JP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</a:t>
            </a:r>
            <a:r>
              <a:rPr kumimoji="1" lang="ja-JP" altLang="en-US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おわりに</a:t>
            </a:r>
            <a:endParaRPr kumimoji="1" lang="en-US" altLang="ja-JP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14" name="テキスト ボックス 34">
            <a:extLst>
              <a:ext uri="{FF2B5EF4-FFF2-40B4-BE49-F238E27FC236}">
                <a16:creationId xmlns:a16="http://schemas.microsoft.com/office/drawing/2014/main" id="{F9533F8D-59E7-6D48-9A57-FDEA5D6DE5EE}"/>
              </a:ext>
            </a:extLst>
          </p:cNvPr>
          <p:cNvSpPr txBox="1"/>
          <p:nvPr/>
        </p:nvSpPr>
        <p:spPr>
          <a:xfrm>
            <a:off x="8963" y="2000109"/>
            <a:ext cx="41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solidFill>
                  <a:srgbClr val="88F906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▶︎</a:t>
            </a:r>
            <a:endParaRPr lang="ja-JP" altLang="en-US">
              <a:solidFill>
                <a:srgbClr val="88F906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3C0007D-7283-6D43-AE6F-471805C1E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p.</a:t>
            </a:r>
            <a:fld id="{F8E28480-1C08-4458-AD97-0283E6FFD09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FB935E-A4C0-9848-B121-9C1FC2947450}"/>
              </a:ext>
            </a:extLst>
          </p:cNvPr>
          <p:cNvSpPr txBox="1"/>
          <p:nvPr/>
        </p:nvSpPr>
        <p:spPr>
          <a:xfrm>
            <a:off x="2008091" y="50954"/>
            <a:ext cx="101839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kumimoji="1" lang="ja-JP" altLang="en-US" sz="3200">
                <a:solidFill>
                  <a:schemeClr val="bg1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システムの全体像</a:t>
            </a:r>
            <a:endParaRPr kumimoji="1" lang="en-US" altLang="ja-JP" sz="3200" dirty="0">
              <a:solidFill>
                <a:schemeClr val="bg1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98EC8EC0-D9F3-764E-8E78-D61EBFE45628}"/>
              </a:ext>
            </a:extLst>
          </p:cNvPr>
          <p:cNvSpPr/>
          <p:nvPr/>
        </p:nvSpPr>
        <p:spPr>
          <a:xfrm>
            <a:off x="2209965" y="993812"/>
            <a:ext cx="1549235" cy="411009"/>
          </a:xfrm>
          <a:prstGeom prst="flowChartAlternateProcess">
            <a:avLst/>
          </a:prstGeom>
          <a:solidFill>
            <a:srgbClr val="282D31"/>
          </a:solidFill>
          <a:ln w="57150">
            <a:solidFill>
              <a:srgbClr val="D0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ソースコード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B4008E0-120D-B34B-AAE8-6F0745C264CB}"/>
              </a:ext>
            </a:extLst>
          </p:cNvPr>
          <p:cNvSpPr>
            <a:spLocks/>
          </p:cNvSpPr>
          <p:nvPr/>
        </p:nvSpPr>
        <p:spPr>
          <a:xfrm>
            <a:off x="4395183" y="990821"/>
            <a:ext cx="5400000" cy="414000"/>
          </a:xfrm>
          <a:prstGeom prst="rect">
            <a:avLst/>
          </a:prstGeom>
          <a:solidFill>
            <a:srgbClr val="282D31"/>
          </a:solidFill>
          <a:ln w="57150">
            <a:solidFill>
              <a:srgbClr val="D72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構文解析機能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4CF0B6E-E8EB-DC4D-8EF3-F08C50980744}"/>
              </a:ext>
            </a:extLst>
          </p:cNvPr>
          <p:cNvSpPr>
            <a:spLocks/>
          </p:cNvSpPr>
          <p:nvPr/>
        </p:nvSpPr>
        <p:spPr>
          <a:xfrm>
            <a:off x="4411588" y="2375843"/>
            <a:ext cx="5400000" cy="414000"/>
          </a:xfrm>
          <a:prstGeom prst="rect">
            <a:avLst/>
          </a:prstGeom>
          <a:solidFill>
            <a:srgbClr val="282D31"/>
          </a:solidFill>
          <a:ln w="57150">
            <a:solidFill>
              <a:srgbClr val="D72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部分木抽出機能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598C239-F720-274B-AF82-58448F9F7B40}"/>
              </a:ext>
            </a:extLst>
          </p:cNvPr>
          <p:cNvSpPr>
            <a:spLocks/>
          </p:cNvSpPr>
          <p:nvPr/>
        </p:nvSpPr>
        <p:spPr>
          <a:xfrm>
            <a:off x="4411588" y="3757915"/>
            <a:ext cx="5400000" cy="411050"/>
          </a:xfrm>
          <a:prstGeom prst="rect">
            <a:avLst/>
          </a:prstGeom>
          <a:solidFill>
            <a:srgbClr val="282D31"/>
          </a:solidFill>
          <a:ln w="57150">
            <a:solidFill>
              <a:srgbClr val="D72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編集距離を用いた部分木間の類似度計量機能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A385A58-F0F0-C942-9257-733639D57C59}"/>
              </a:ext>
            </a:extLst>
          </p:cNvPr>
          <p:cNvSpPr>
            <a:spLocks/>
          </p:cNvSpPr>
          <p:nvPr/>
        </p:nvSpPr>
        <p:spPr>
          <a:xfrm>
            <a:off x="4411588" y="5291300"/>
            <a:ext cx="2448000" cy="565275"/>
          </a:xfrm>
          <a:prstGeom prst="rect">
            <a:avLst/>
          </a:prstGeom>
          <a:solidFill>
            <a:srgbClr val="282D31"/>
          </a:solidFill>
          <a:ln w="57150">
            <a:solidFill>
              <a:srgbClr val="D72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式の置換による</a:t>
            </a:r>
            <a:endParaRPr kumimoji="1" lang="en-US" altLang="ja-JP" sz="1600" b="1" dirty="0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  <a:p>
            <a:pPr algn="ctr"/>
            <a:r>
              <a:rPr kumimoji="1" lang="ja-JP" altLang="en-US" sz="1600" b="1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構造同一化機能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7E404B7-6A3B-F147-8DF2-BF69983D3F84}"/>
              </a:ext>
            </a:extLst>
          </p:cNvPr>
          <p:cNvSpPr>
            <a:spLocks/>
          </p:cNvSpPr>
          <p:nvPr/>
        </p:nvSpPr>
        <p:spPr>
          <a:xfrm>
            <a:off x="7363588" y="5291300"/>
            <a:ext cx="2448000" cy="565275"/>
          </a:xfrm>
          <a:prstGeom prst="rect">
            <a:avLst/>
          </a:prstGeom>
          <a:solidFill>
            <a:srgbClr val="282D31"/>
          </a:solidFill>
          <a:ln w="57150">
            <a:solidFill>
              <a:srgbClr val="D72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自動関数生成機能</a:t>
            </a:r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B8882A74-C488-B84E-B100-31120FDDB401}"/>
              </a:ext>
            </a:extLst>
          </p:cNvPr>
          <p:cNvSpPr>
            <a:spLocks/>
          </p:cNvSpPr>
          <p:nvPr/>
        </p:nvSpPr>
        <p:spPr>
          <a:xfrm>
            <a:off x="4395183" y="1683332"/>
            <a:ext cx="5400000" cy="414000"/>
          </a:xfrm>
          <a:prstGeom prst="flowChartAlternateProcess">
            <a:avLst/>
          </a:prstGeom>
          <a:solidFill>
            <a:srgbClr val="282D31"/>
          </a:solidFill>
          <a:ln w="57150">
            <a:solidFill>
              <a:srgbClr val="D0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抽象構文木</a:t>
            </a:r>
          </a:p>
        </p:txBody>
      </p:sp>
      <p:sp>
        <p:nvSpPr>
          <p:cNvPr id="21" name="フローチャート: 代替処理 20">
            <a:extLst>
              <a:ext uri="{FF2B5EF4-FFF2-40B4-BE49-F238E27FC236}">
                <a16:creationId xmlns:a16="http://schemas.microsoft.com/office/drawing/2014/main" id="{43A23BF8-EF61-014D-BDD4-9776EA474753}"/>
              </a:ext>
            </a:extLst>
          </p:cNvPr>
          <p:cNvSpPr>
            <a:spLocks/>
          </p:cNvSpPr>
          <p:nvPr/>
        </p:nvSpPr>
        <p:spPr>
          <a:xfrm>
            <a:off x="4395183" y="3068354"/>
            <a:ext cx="5400000" cy="411050"/>
          </a:xfrm>
          <a:prstGeom prst="flowChartAlternateProcess">
            <a:avLst/>
          </a:prstGeom>
          <a:solidFill>
            <a:srgbClr val="282D31"/>
          </a:solidFill>
          <a:ln w="57150">
            <a:solidFill>
              <a:srgbClr val="D0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部分木集合</a:t>
            </a:r>
          </a:p>
        </p:txBody>
      </p:sp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0ED0F684-2B3A-1749-909B-5A666C4470F6}"/>
              </a:ext>
            </a:extLst>
          </p:cNvPr>
          <p:cNvSpPr>
            <a:spLocks/>
          </p:cNvSpPr>
          <p:nvPr/>
        </p:nvSpPr>
        <p:spPr>
          <a:xfrm>
            <a:off x="4425755" y="4513785"/>
            <a:ext cx="2433828" cy="411049"/>
          </a:xfrm>
          <a:prstGeom prst="flowChartAlternateProcess">
            <a:avLst/>
          </a:prstGeom>
          <a:solidFill>
            <a:srgbClr val="282D31"/>
          </a:solidFill>
          <a:ln w="57150">
            <a:solidFill>
              <a:srgbClr val="88F9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0 &lt; </a:t>
            </a:r>
            <a:r>
              <a:rPr kumimoji="1" lang="ja-JP" altLang="en-US" sz="1600" b="1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編集距離</a:t>
            </a:r>
            <a:r>
              <a:rPr kumimoji="1" lang="en-US" altLang="ja-JP" sz="1600" b="1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&lt;= ε</a:t>
            </a:r>
            <a:endParaRPr kumimoji="1" lang="ja-JP" altLang="en-US" sz="1600" b="1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  <p:sp>
        <p:nvSpPr>
          <p:cNvPr id="25" name="フローチャート: 代替処理 24">
            <a:extLst>
              <a:ext uri="{FF2B5EF4-FFF2-40B4-BE49-F238E27FC236}">
                <a16:creationId xmlns:a16="http://schemas.microsoft.com/office/drawing/2014/main" id="{685670E5-E381-F542-84B2-A5D5F6AD4B8D}"/>
              </a:ext>
            </a:extLst>
          </p:cNvPr>
          <p:cNvSpPr/>
          <p:nvPr/>
        </p:nvSpPr>
        <p:spPr>
          <a:xfrm>
            <a:off x="10315588" y="5368432"/>
            <a:ext cx="1548000" cy="411009"/>
          </a:xfrm>
          <a:prstGeom prst="flowChartAlternateProcess">
            <a:avLst/>
          </a:prstGeom>
          <a:solidFill>
            <a:srgbClr val="282D31"/>
          </a:solidFill>
          <a:ln w="57150">
            <a:solidFill>
              <a:srgbClr val="D0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ソースコード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D64EDB64-FD87-8249-9849-F327B4474F6D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859588" y="5573938"/>
            <a:ext cx="504000" cy="0"/>
          </a:xfrm>
          <a:prstGeom prst="straightConnector1">
            <a:avLst/>
          </a:prstGeom>
          <a:ln w="57150">
            <a:solidFill>
              <a:srgbClr val="D0D0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代替処理 63">
            <a:extLst>
              <a:ext uri="{FF2B5EF4-FFF2-40B4-BE49-F238E27FC236}">
                <a16:creationId xmlns:a16="http://schemas.microsoft.com/office/drawing/2014/main" id="{6511EB6A-C898-FE42-90DA-2F52CE9E136B}"/>
              </a:ext>
            </a:extLst>
          </p:cNvPr>
          <p:cNvSpPr>
            <a:spLocks/>
          </p:cNvSpPr>
          <p:nvPr/>
        </p:nvSpPr>
        <p:spPr>
          <a:xfrm>
            <a:off x="7361355" y="4513785"/>
            <a:ext cx="2433828" cy="411049"/>
          </a:xfrm>
          <a:prstGeom prst="flowChartAlternateProcess">
            <a:avLst/>
          </a:prstGeom>
          <a:solidFill>
            <a:srgbClr val="282D31"/>
          </a:solidFill>
          <a:ln w="57150">
            <a:solidFill>
              <a:srgbClr val="88F9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編集距離</a:t>
            </a:r>
            <a:r>
              <a:rPr kumimoji="1" lang="en-US" altLang="ja-JP" sz="1600" b="1" dirty="0">
                <a:solidFill>
                  <a:srgbClr val="D0D0D0"/>
                </a:solidFill>
                <a:latin typeface="Ricty" panose="020B0509020203020207" pitchFamily="49" charset="-128"/>
                <a:ea typeface="Ricty" panose="020B0509020203020207" pitchFamily="49" charset="-128"/>
                <a:cs typeface="Ricty" panose="020B0509020203020207" pitchFamily="49" charset="-128"/>
              </a:rPr>
              <a:t> = 0</a:t>
            </a:r>
            <a:endParaRPr kumimoji="1" lang="ja-JP" altLang="en-US" sz="1600" b="1">
              <a:solidFill>
                <a:srgbClr val="D0D0D0"/>
              </a:solidFill>
              <a:latin typeface="Ricty" panose="020B0509020203020207" pitchFamily="49" charset="-128"/>
              <a:ea typeface="Ricty" panose="020B0509020203020207" pitchFamily="49" charset="-128"/>
              <a:cs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269715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RegularSeedLeftStep">
      <a:dk1>
        <a:srgbClr val="000000"/>
      </a:dk1>
      <a:lt1>
        <a:srgbClr val="FFFFFF"/>
      </a:lt1>
      <a:dk2>
        <a:srgbClr val="1B242F"/>
      </a:dk2>
      <a:lt2>
        <a:srgbClr val="F0F1F3"/>
      </a:lt2>
      <a:accent1>
        <a:srgbClr val="CC9924"/>
      </a:accent1>
      <a:accent2>
        <a:srgbClr val="D54C17"/>
      </a:accent2>
      <a:accent3>
        <a:srgbClr val="E72943"/>
      </a:accent3>
      <a:accent4>
        <a:srgbClr val="D51781"/>
      </a:accent4>
      <a:accent5>
        <a:srgbClr val="E729E2"/>
      </a:accent5>
      <a:accent6>
        <a:srgbClr val="8B17D5"/>
      </a:accent6>
      <a:hlink>
        <a:srgbClr val="446AC0"/>
      </a:hlink>
      <a:folHlink>
        <a:srgbClr val="7F7F7F"/>
      </a:folHlink>
    </a:clrScheme>
    <a:fontScheme name="Goudy and Gill Sans">
      <a:majorFont>
        <a:latin typeface="Yu Gothic Medium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{AC248991-CFE8-F842-BAD0-1988C9A950A9}tf10001069</Template>
  <TotalTime>6168</TotalTime>
  <Words>1435</Words>
  <Application>Microsoft Macintosh PowerPoint</Application>
  <PresentationFormat>ワイド画面</PresentationFormat>
  <Paragraphs>359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Ricty</vt:lpstr>
      <vt:lpstr>游ゴシック</vt:lpstr>
      <vt:lpstr>Yu Gothic Medium</vt:lpstr>
      <vt:lpstr>Arial</vt:lpstr>
      <vt:lpstr>ClassicFrameVTI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ソースコード構文木を利用した 構造類似性の検出手法</dc:title>
  <dc:creator>北椋太</dc:creator>
  <cp:lastModifiedBy>北椋太</cp:lastModifiedBy>
  <cp:revision>24</cp:revision>
  <dcterms:created xsi:type="dcterms:W3CDTF">2021-11-05T03:45:32Z</dcterms:created>
  <dcterms:modified xsi:type="dcterms:W3CDTF">2022-02-17T11:38:28Z</dcterms:modified>
</cp:coreProperties>
</file>