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3" r:id="rId4"/>
    <p:sldId id="289" r:id="rId5"/>
    <p:sldId id="285" r:id="rId6"/>
    <p:sldId id="286" r:id="rId7"/>
    <p:sldId id="262" r:id="rId8"/>
    <p:sldId id="275" r:id="rId9"/>
    <p:sldId id="287" r:id="rId10"/>
    <p:sldId id="259" r:id="rId11"/>
    <p:sldId id="284" r:id="rId12"/>
    <p:sldId id="288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51" d="100"/>
          <a:sy n="51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Arial"/>
      </a:defRPr>
    </a:lvl1pPr>
    <a:lvl2pPr indent="228600" defTabSz="1828800" latinLnBrk="0">
      <a:defRPr sz="2400">
        <a:latin typeface="+mn-lt"/>
        <a:ea typeface="+mn-ea"/>
        <a:cs typeface="+mn-cs"/>
        <a:sym typeface="Arial"/>
      </a:defRPr>
    </a:lvl2pPr>
    <a:lvl3pPr indent="457200" defTabSz="1828800" latinLnBrk="0">
      <a:defRPr sz="2400">
        <a:latin typeface="+mn-lt"/>
        <a:ea typeface="+mn-ea"/>
        <a:cs typeface="+mn-cs"/>
        <a:sym typeface="Arial"/>
      </a:defRPr>
    </a:lvl3pPr>
    <a:lvl4pPr indent="685800" defTabSz="1828800" latinLnBrk="0">
      <a:defRPr sz="2400">
        <a:latin typeface="+mn-lt"/>
        <a:ea typeface="+mn-ea"/>
        <a:cs typeface="+mn-cs"/>
        <a:sym typeface="Arial"/>
      </a:defRPr>
    </a:lvl4pPr>
    <a:lvl5pPr indent="914400" defTabSz="1828800" latinLnBrk="0">
      <a:defRPr sz="2400">
        <a:latin typeface="+mn-lt"/>
        <a:ea typeface="+mn-ea"/>
        <a:cs typeface="+mn-cs"/>
        <a:sym typeface="Arial"/>
      </a:defRPr>
    </a:lvl5pPr>
    <a:lvl6pPr indent="1143000" defTabSz="1828800" latinLnBrk="0">
      <a:defRPr sz="2400">
        <a:latin typeface="+mn-lt"/>
        <a:ea typeface="+mn-ea"/>
        <a:cs typeface="+mn-cs"/>
        <a:sym typeface="Arial"/>
      </a:defRPr>
    </a:lvl6pPr>
    <a:lvl7pPr indent="1371600" defTabSz="1828800" latinLnBrk="0">
      <a:defRPr sz="2400">
        <a:latin typeface="+mn-lt"/>
        <a:ea typeface="+mn-ea"/>
        <a:cs typeface="+mn-cs"/>
        <a:sym typeface="Arial"/>
      </a:defRPr>
    </a:lvl7pPr>
    <a:lvl8pPr indent="1600200" defTabSz="1828800" latinLnBrk="0">
      <a:defRPr sz="2400">
        <a:latin typeface="+mn-lt"/>
        <a:ea typeface="+mn-ea"/>
        <a:cs typeface="+mn-cs"/>
        <a:sym typeface="Arial"/>
      </a:defRPr>
    </a:lvl8pPr>
    <a:lvl9pPr indent="1828800" defTabSz="1828800" latinLnBrk="0">
      <a:defRPr sz="2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0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テキスト"/>
          <p:cNvSpPr txBox="1">
            <a:spLocks noGrp="1"/>
          </p:cNvSpPr>
          <p:nvPr>
            <p:ph type="title"/>
          </p:nvPr>
        </p:nvSpPr>
        <p:spPr>
          <a:xfrm>
            <a:off x="428693" y="5745922"/>
            <a:ext cx="23526614" cy="1243507"/>
          </a:xfrm>
          <a:prstGeom prst="rect">
            <a:avLst/>
          </a:prstGeom>
        </p:spPr>
        <p:txBody>
          <a:bodyPr/>
          <a:lstStyle>
            <a:lvl1pPr indent="12700" algn="ctr">
              <a:lnSpc>
                <a:spcPct val="90000"/>
              </a:lnSpc>
              <a:defRPr sz="6500"/>
            </a:lvl1pPr>
          </a:lstStyle>
          <a:p>
            <a:r>
              <a:t>タイトルテキスト</a:t>
            </a:r>
          </a:p>
        </p:txBody>
      </p:sp>
      <p:sp>
        <p:nvSpPr>
          <p:cNvPr id="1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689774"/>
            <a:ext cx="12801600" cy="3505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700"/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700"/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700"/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700"/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7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pic>
        <p:nvPicPr>
          <p:cNvPr id="15" name="mprg_logo.ai" descr="mprg_logo.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0" y="11895321"/>
            <a:ext cx="4889333" cy="144058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1"/>
          <p:cNvSpPr/>
          <p:nvPr/>
        </p:nvSpPr>
        <p:spPr>
          <a:xfrm>
            <a:off x="131660" y="7292923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sp>
        <p:nvSpPr>
          <p:cNvPr id="17" name="第n回 Discussion"/>
          <p:cNvSpPr txBox="1">
            <a:spLocks noGrp="1"/>
          </p:cNvSpPr>
          <p:nvPr>
            <p:ph type="body" sz="quarter" idx="21"/>
          </p:nvPr>
        </p:nvSpPr>
        <p:spPr>
          <a:xfrm>
            <a:off x="9116446" y="4529296"/>
            <a:ext cx="6151107" cy="913132"/>
          </a:xfrm>
          <a:prstGeom prst="rect">
            <a:avLst/>
          </a:prstGeom>
        </p:spPr>
        <p:txBody>
          <a:bodyPr lIns="91438" tIns="91438" rIns="91438" bIns="91438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endParaRPr/>
          </a:p>
        </p:txBody>
      </p:sp>
      <p:sp>
        <p:nvSpPr>
          <p:cNvPr id="1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6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タイトルテキスト"/>
          <p:cNvSpPr txBox="1">
            <a:spLocks noGrp="1"/>
          </p:cNvSpPr>
          <p:nvPr>
            <p:ph type="title"/>
          </p:nvPr>
        </p:nvSpPr>
        <p:spPr>
          <a:xfrm>
            <a:off x="9573717" y="6770885"/>
            <a:ext cx="15544802" cy="2724152"/>
          </a:xfrm>
          <a:prstGeom prst="rect">
            <a:avLst/>
          </a:prstGeom>
        </p:spPr>
        <p:txBody>
          <a:bodyPr anchor="t"/>
          <a:lstStyle>
            <a:lvl1pPr>
              <a:defRPr sz="8000" b="1" cap="all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2" cy="300037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6" name="Rectangle 1"/>
          <p:cNvSpPr/>
          <p:nvPr/>
        </p:nvSpPr>
        <p:spPr>
          <a:xfrm>
            <a:off x="3149600" y="1676400"/>
            <a:ext cx="18034000" cy="177800"/>
          </a:xfrm>
          <a:prstGeom prst="rect">
            <a:avLst/>
          </a:prstGeom>
          <a:gradFill>
            <a:gsLst>
              <a:gs pos="0">
                <a:srgbClr val="9696CE"/>
              </a:gs>
              <a:gs pos="100000">
                <a:srgbClr val="BDBDDF"/>
              </a:gs>
            </a:gsLst>
          </a:gradFill>
          <a:ln w="12700">
            <a:miter lim="400000"/>
          </a:ln>
          <a:effectLst>
            <a:outerShdw blurRad="50800" dist="76200" dir="3960052" rotWithShape="0">
              <a:srgbClr val="B3B3B3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pic>
        <p:nvPicPr>
          <p:cNvPr id="37" name="MPRG_logo.pdf" descr="MPRG_logo.pdf"/>
          <p:cNvPicPr>
            <a:picLocks noChangeAspect="1"/>
          </p:cNvPicPr>
          <p:nvPr/>
        </p:nvPicPr>
        <p:blipFill>
          <a:blip r:embed="rId2"/>
          <a:srcRect l="28202" t="25788" r="29642" b="63867"/>
          <a:stretch>
            <a:fillRect/>
          </a:stretch>
        </p:blipFill>
        <p:spPr>
          <a:xfrm>
            <a:off x="2481507" y="2232025"/>
            <a:ext cx="9633209" cy="3203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MPRG.pdf" descr="MPRG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177" y="2191222"/>
            <a:ext cx="9306102" cy="379967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テキスト"/>
          <p:cNvSpPr txBox="1">
            <a:spLocks noGrp="1"/>
          </p:cNvSpPr>
          <p:nvPr>
            <p:ph type="title"/>
          </p:nvPr>
        </p:nvSpPr>
        <p:spPr>
          <a:xfrm>
            <a:off x="3962400" y="546100"/>
            <a:ext cx="6016627" cy="2324100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4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0198100" y="546100"/>
            <a:ext cx="10223500" cy="11706226"/>
          </a:xfrm>
          <a:prstGeom prst="rect">
            <a:avLst/>
          </a:prstGeom>
        </p:spPr>
        <p:txBody>
          <a:bodyPr/>
          <a:lstStyle>
            <a:lvl1pPr marL="725487" indent="-685800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1099229" indent="-653142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665286" indent="-76199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20920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5492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5" name="テキスト プレースホルダー 3"/>
          <p:cNvSpPr>
            <a:spLocks noGrp="1"/>
          </p:cNvSpPr>
          <p:nvPr>
            <p:ph type="body" sz="quarter" idx="21"/>
          </p:nvPr>
        </p:nvSpPr>
        <p:spPr>
          <a:xfrm>
            <a:off x="3962400" y="2870200"/>
            <a:ext cx="6016627" cy="9382126"/>
          </a:xfrm>
          <a:prstGeom prst="rect">
            <a:avLst/>
          </a:prstGeom>
        </p:spPr>
        <p:txBody>
          <a:bodyPr/>
          <a:lstStyle/>
          <a:p>
            <a:pPr marL="673099" indent="-634999"/>
            <a:endParaRPr/>
          </a:p>
        </p:txBody>
      </p:sp>
      <p:sp>
        <p:nvSpPr>
          <p:cNvPr id="5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タイトルテキスト"/>
          <p:cNvSpPr txBox="1">
            <a:spLocks noGrp="1"/>
          </p:cNvSpPr>
          <p:nvPr>
            <p:ph type="title"/>
          </p:nvPr>
        </p:nvSpPr>
        <p:spPr>
          <a:xfrm>
            <a:off x="6632575" y="9601200"/>
            <a:ext cx="10972802" cy="1133476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4" name="図プレースホルダー 2"/>
          <p:cNvSpPr>
            <a:spLocks noGrp="1"/>
          </p:cNvSpPr>
          <p:nvPr>
            <p:ph type="pic" sz="half" idx="21"/>
          </p:nvPr>
        </p:nvSpPr>
        <p:spPr>
          <a:xfrm>
            <a:off x="6632575" y="1225550"/>
            <a:ext cx="10972802" cy="8229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632575" y="10734675"/>
            <a:ext cx="10972802" cy="1609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タイトルテキスト"/>
          <p:cNvSpPr txBox="1">
            <a:spLocks noGrp="1"/>
          </p:cNvSpPr>
          <p:nvPr>
            <p:ph type="title"/>
          </p:nvPr>
        </p:nvSpPr>
        <p:spPr>
          <a:xfrm>
            <a:off x="4419600" y="3564039"/>
            <a:ext cx="15544800" cy="306566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7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201196"/>
            <a:ext cx="12801600" cy="35052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5" name="Rectangle 1"/>
          <p:cNvSpPr/>
          <p:nvPr/>
        </p:nvSpPr>
        <p:spPr>
          <a:xfrm>
            <a:off x="131660" y="6845137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660" y="1534220"/>
            <a:ext cx="24120680" cy="131838"/>
          </a:xfrm>
          <a:prstGeom prst="rect">
            <a:avLst/>
          </a:prstGeom>
          <a:gradFill>
            <a:gsLst>
              <a:gs pos="0">
                <a:srgbClr val="000000"/>
              </a:gs>
              <a:gs pos="65893">
                <a:srgbClr val="000000"/>
              </a:gs>
              <a:gs pos="100000">
                <a:srgbClr val="BABABA"/>
              </a:gs>
            </a:gsLst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pic>
        <p:nvPicPr>
          <p:cNvPr id="3" name="MPRG_logo.pdf" descr="MPRG_logo.pdf"/>
          <p:cNvPicPr>
            <a:picLocks noChangeAspect="1"/>
          </p:cNvPicPr>
          <p:nvPr/>
        </p:nvPicPr>
        <p:blipFill>
          <a:blip r:embed="rId8"/>
          <a:srcRect l="28202" t="25788" r="29642" b="63867"/>
          <a:stretch>
            <a:fillRect/>
          </a:stretch>
        </p:blipFill>
        <p:spPr>
          <a:xfrm>
            <a:off x="20832670" y="394966"/>
            <a:ext cx="3246402" cy="10796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タイトルテキスト"/>
          <p:cNvSpPr txBox="1">
            <a:spLocks noGrp="1"/>
          </p:cNvSpPr>
          <p:nvPr>
            <p:ph type="title"/>
          </p:nvPr>
        </p:nvSpPr>
        <p:spPr>
          <a:xfrm>
            <a:off x="798102" y="131484"/>
            <a:ext cx="20048905" cy="150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5" name="本文レベル1…"/>
          <p:cNvSpPr txBox="1">
            <a:spLocks noGrp="1"/>
          </p:cNvSpPr>
          <p:nvPr>
            <p:ph type="body" idx="1"/>
          </p:nvPr>
        </p:nvSpPr>
        <p:spPr>
          <a:xfrm>
            <a:off x="515730" y="1901388"/>
            <a:ext cx="23796494" cy="11747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>
            <a:normAutofit/>
          </a:bodyPr>
          <a:lstStyle>
            <a:lvl2pPr marL="1554453" indent="-728953">
              <a:defRPr sz="4300"/>
            </a:lvl2pPr>
            <a:lvl3pPr marL="2415267" indent="-510267">
              <a:defRPr sz="4100"/>
            </a:lvl3pPr>
            <a:lvl4pPr marL="3141953" indent="-728953">
              <a:defRPr sz="3900"/>
            </a:lvl4pPr>
            <a:lvl5pPr marL="3268953" indent="-728953">
              <a:defRPr sz="39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>
            <a:extLst>
              <a:ext uri="{FF2B5EF4-FFF2-40B4-BE49-F238E27FC236}">
                <a16:creationId xmlns:a16="http://schemas.microsoft.com/office/drawing/2014/main" id="{64307491-56CB-8DA6-65F4-F97EF1AB3554}"/>
              </a:ext>
            </a:extLst>
          </p:cNvPr>
          <p:cNvSpPr txBox="1">
            <a:spLocks/>
          </p:cNvSpPr>
          <p:nvPr userDrawn="1"/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1pPr>
      <a:lvl2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2pPr>
      <a:lvl3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3pPr>
      <a:lvl4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4pPr>
      <a:lvl5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5pPr>
      <a:lvl6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6pPr>
      <a:lvl7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7pPr>
      <a:lvl8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8pPr>
      <a:lvl9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9pPr>
    </p:titleStyle>
    <p:bodyStyle>
      <a:lvl1pPr marL="630765" marR="0" indent="-592665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1pPr>
      <a:lvl2pPr marL="15058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2pPr>
      <a:lvl3pPr marL="2381250" marR="0" indent="-476250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3pPr>
      <a:lvl4pPr marL="3093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4pPr>
      <a:lvl5pPr marL="3220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5pPr>
      <a:lvl6pPr marL="3009673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6pPr>
      <a:lvl7pPr marL="34668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7pPr>
      <a:lvl8pPr marL="39240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8pPr>
      <a:lvl9pPr marL="43812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9pPr>
    </p:bodyStyle>
    <p:otherStyle>
      <a:lvl1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1pPr>
      <a:lvl2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2pPr>
      <a:lvl3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3pPr>
      <a:lvl4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4pPr>
      <a:lvl5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5pPr>
      <a:lvl6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6pPr>
      <a:lvl7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7pPr>
      <a:lvl8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8pPr>
      <a:lvl9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編集エリア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論文調査と実験状況</a:t>
            </a:r>
            <a:endParaRPr dirty="0"/>
          </a:p>
        </p:txBody>
      </p:sp>
      <p:sp>
        <p:nvSpPr>
          <p:cNvPr id="86" name="編集エリア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ER20038 </a:t>
            </a:r>
            <a:r>
              <a:rPr lang="ja-JP" altLang="en-US" dirty="0"/>
              <a:t>小林亮太</a:t>
            </a:r>
            <a:endParaRPr lang="en-US" altLang="ja-JP" dirty="0"/>
          </a:p>
          <a:p>
            <a:r>
              <a:rPr lang="ja-JP" altLang="en-US" dirty="0"/>
              <a:t>担当：鈴木雅★，福井，張</a:t>
            </a:r>
            <a:endParaRPr dirty="0"/>
          </a:p>
        </p:txBody>
      </p:sp>
      <p:sp>
        <p:nvSpPr>
          <p:cNvPr id="87" name="第n回 Discus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r>
              <a:rPr lang="ja-JP" altLang="en-US" dirty="0"/>
              <a:t>第</a:t>
            </a:r>
            <a:r>
              <a:rPr lang="en-US" altLang="ja-JP" dirty="0"/>
              <a:t>13</a:t>
            </a:r>
            <a:r>
              <a:rPr lang="ja-JP" altLang="en-US" dirty="0"/>
              <a:t>回ディスカッション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A0C61-BE74-0443-756F-64A142A2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おわりに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602330-280D-01E6-1B1A-DD434A516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6005513" algn="l"/>
              </a:tabLst>
            </a:pPr>
            <a:r>
              <a:rPr lang="en-US" altLang="ja-JP" dirty="0"/>
              <a:t>CLIP2Point</a:t>
            </a:r>
          </a:p>
          <a:p>
            <a:pPr>
              <a:tabLst>
                <a:tab pos="6005513" algn="l"/>
              </a:tabLst>
            </a:pPr>
            <a:r>
              <a:rPr lang="ja-JP" altLang="en-US" dirty="0"/>
              <a:t>実験</a:t>
            </a:r>
            <a:r>
              <a:rPr lang="en-US" altLang="ja-JP" dirty="0"/>
              <a:t>	</a:t>
            </a:r>
            <a:r>
              <a:rPr lang="ja-JP" altLang="en-US" dirty="0"/>
              <a:t>：実行中</a:t>
            </a:r>
          </a:p>
          <a:p>
            <a:pPr marL="38100" indent="0">
              <a:buNone/>
              <a:tabLst>
                <a:tab pos="6005513" algn="l"/>
              </a:tabLst>
            </a:pPr>
            <a:endParaRPr lang="en-US" altLang="ja-JP" dirty="0"/>
          </a:p>
          <a:p>
            <a:r>
              <a:rPr lang="ja-JP" altLang="en-US" dirty="0"/>
              <a:t>今後の予定：</a:t>
            </a:r>
            <a:endParaRPr lang="en-US" altLang="ja-JP" dirty="0"/>
          </a:p>
          <a:p>
            <a:pPr lvl="1"/>
            <a:r>
              <a:rPr lang="ja-JP" altLang="en-US" dirty="0"/>
              <a:t>実験の結果の分析</a:t>
            </a:r>
            <a:endParaRPr lang="en-US" altLang="ja-JP" dirty="0"/>
          </a:p>
          <a:p>
            <a:pPr lvl="1"/>
            <a:r>
              <a:rPr lang="en-US" altLang="ja-JP" dirty="0"/>
              <a:t>MCN</a:t>
            </a:r>
            <a:r>
              <a:rPr lang="ja-JP" altLang="en-US" dirty="0"/>
              <a:t>の関連論文調査</a:t>
            </a:r>
            <a:endParaRPr lang="en-US" altLang="ja-JP" dirty="0"/>
          </a:p>
          <a:p>
            <a:pPr lvl="1"/>
            <a:r>
              <a:rPr lang="ja-JP" altLang="en-US" dirty="0"/>
              <a:t>プログラムの作成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63413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D7BEC-57E3-9601-912B-A8515954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資料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2158C3-2D95-BE00-F00B-BBC18F0EB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3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BA9DD-E126-6CE6-254A-6E8C4701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Gated</a:t>
            </a:r>
            <a:r>
              <a:rPr kumimoji="1" lang="ja-JP" altLang="en-US" dirty="0"/>
              <a:t> </a:t>
            </a:r>
            <a:r>
              <a:rPr kumimoji="1" lang="en-US" altLang="ja-JP" dirty="0"/>
              <a:t>Dual-Path</a:t>
            </a:r>
            <a:r>
              <a:rPr kumimoji="1" lang="ja-JP" altLang="en-US" dirty="0"/>
              <a:t> </a:t>
            </a:r>
            <a:r>
              <a:rPr kumimoji="1" lang="en-US" altLang="ja-JP" dirty="0"/>
              <a:t>Adapter</a:t>
            </a:r>
            <a:r>
              <a:rPr kumimoji="1" lang="ja-JP" altLang="en-US" dirty="0"/>
              <a:t> </a:t>
            </a:r>
            <a:r>
              <a:rPr kumimoji="1" lang="en-US" altLang="ja-JP" dirty="0"/>
              <a:t>(GDPA)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C7D381-058C-6713-37ED-D8C16DF05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CLIP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CLIP2Point</a:t>
            </a:r>
            <a:r>
              <a:rPr kumimoji="1" lang="ja-JP" altLang="en-US" dirty="0"/>
              <a:t>のアンサンブルに使用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8813BE4-E384-9A25-3B5D-033E62E6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460" y="7867650"/>
            <a:ext cx="18579080" cy="48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208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はじめに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研究テーマ</a:t>
            </a:r>
            <a:endParaRPr lang="en-US" altLang="ja-JP" dirty="0"/>
          </a:p>
          <a:p>
            <a:r>
              <a:rPr kumimoji="1" lang="en-US" altLang="ja-JP" sz="4800" dirty="0"/>
              <a:t>CLIP2Point</a:t>
            </a:r>
            <a:r>
              <a:rPr kumimoji="1" lang="ja-JP" altLang="en-US" sz="4800" dirty="0"/>
              <a:t>：</a:t>
            </a:r>
            <a:r>
              <a:rPr kumimoji="1" lang="en-US" altLang="ja-JP" sz="4800" dirty="0"/>
              <a:t>Transfer CLIP to Point Cloud Classification with Image-Depth Pre-Training</a:t>
            </a:r>
          </a:p>
          <a:p>
            <a:r>
              <a:rPr kumimoji="1" lang="ja-JP" altLang="en-US" sz="4800" dirty="0"/>
              <a:t>応用</a:t>
            </a:r>
            <a:endParaRPr kumimoji="1" lang="en-US" altLang="ja-JP" sz="4800" dirty="0"/>
          </a:p>
          <a:p>
            <a:r>
              <a:rPr kumimoji="1" lang="ja-JP" altLang="en-US" sz="4800" dirty="0"/>
              <a:t>実験条件</a:t>
            </a:r>
            <a:endParaRPr kumimoji="1" lang="en-US" altLang="ja-JP" sz="4800" dirty="0"/>
          </a:p>
          <a:p>
            <a:r>
              <a:rPr kumimoji="1" lang="ja-JP" altLang="en-US" sz="4800" dirty="0"/>
              <a:t>実験状況</a:t>
            </a:r>
            <a:endParaRPr lang="en-US" altLang="ja-JP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71A86-943C-DB25-DA27-BB397E29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研究テーマ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1FA37B-987D-EC73-B963-68D43E83B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モーダル（ビデオ，オーディオ，テキスト）のマルチモーダル自己教師あり学習</a:t>
            </a:r>
            <a:endParaRPr kumimoji="1" lang="en-US" altLang="ja-JP" dirty="0"/>
          </a:p>
          <a:p>
            <a:r>
              <a:rPr kumimoji="1" lang="ja-JP" altLang="en-US" dirty="0"/>
              <a:t>テキストに比べビデオやオーディオにはノイズが多く存在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各モーダルの組み合わせでノイズを抽出せずに学習ができる可能性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近づけるモーダルの組み合わせによる学習効果への影響について調査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6A7B6AB-A2B4-2996-F9C1-A0F85D8519A2}"/>
              </a:ext>
            </a:extLst>
          </p:cNvPr>
          <p:cNvGrpSpPr>
            <a:grpSpLocks noChangeAspect="1"/>
          </p:cNvGrpSpPr>
          <p:nvPr/>
        </p:nvGrpSpPr>
        <p:grpSpPr>
          <a:xfrm>
            <a:off x="4316321" y="6504378"/>
            <a:ext cx="15751357" cy="5071142"/>
            <a:chOff x="169308" y="1352351"/>
            <a:chExt cx="11659598" cy="3753802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3AC9ACE2-83A2-3876-EB97-25971639B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6497" y="1520943"/>
              <a:ext cx="3604260" cy="3585210"/>
            </a:xfrm>
            <a:prstGeom prst="rect">
              <a:avLst/>
            </a:prstGeom>
          </p:spPr>
        </p:pic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A32FA7E2-F2BA-8527-5729-1A07269C3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07501" y="1352351"/>
              <a:ext cx="3621405" cy="3729990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012DB466-921D-5D69-14E8-2368EFA8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9308" y="1423788"/>
              <a:ext cx="3560445" cy="3682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23401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89E6428-C2F7-336F-8321-270931607D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5400" b="0" i="0" smtClean="0">
                        <a:latin typeface="Cambria Math" panose="02040503050406030204" pitchFamily="18" charset="0"/>
                      </a:rPr>
                      <m:t>CLI</m:t>
                    </m:r>
                    <m:sSup>
                      <m:sSupPr>
                        <m:ctrlPr>
                          <a:rPr kumimoji="1" lang="en-US" altLang="ja-JP" sz="5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sz="5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kumimoji="1" lang="en-US" altLang="ja-JP" sz="5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5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sz="5400" dirty="0"/>
                  <a:t> </a:t>
                </a:r>
                <a:r>
                  <a:rPr kumimoji="1" lang="en-US" altLang="ja-JP" sz="5400" dirty="0"/>
                  <a:t>Contrastive Language-Image-Point Pertaining from Real-World Point Cloud Data </a:t>
                </a:r>
                <a:r>
                  <a:rPr kumimoji="1" lang="en-US" altLang="ja-JP" sz="4000" dirty="0"/>
                  <a:t>[Y. Zeng+, CVPR’23]</a:t>
                </a:r>
                <a:endParaRPr kumimoji="1" lang="ja-JP" altLang="en-US" sz="5400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89E6428-C2F7-336F-8321-270931607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98" t="-18699" r="-30" b="-325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F941D8-52B8-E96C-4202-55A0CA7B0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CLIP</a:t>
            </a:r>
            <a:r>
              <a:rPr kumimoji="1" lang="ja-JP" altLang="en-US" dirty="0"/>
              <a:t>のテキストと画像に点群を追加</a:t>
            </a:r>
            <a:endParaRPr kumimoji="1" lang="en-US" altLang="ja-JP" dirty="0"/>
          </a:p>
          <a:p>
            <a:r>
              <a:rPr kumimoji="1" lang="ja-JP" altLang="en-US" dirty="0"/>
              <a:t>事前学習済みの</a:t>
            </a:r>
            <a:r>
              <a:rPr kumimoji="1" lang="en-US" altLang="ja-JP" dirty="0"/>
              <a:t>CLIP</a:t>
            </a:r>
            <a:r>
              <a:rPr kumimoji="1" lang="ja-JP" altLang="en-US" dirty="0"/>
              <a:t>を利用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新たに点群のエンコーダを学習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つの入力を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段階で学習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テキストとイメージの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つのみで学習済み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点群で学習，テキストとイメージは固定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123F048-67D7-FE26-429F-04AFFDDE0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283" y="6858000"/>
            <a:ext cx="13091433" cy="59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908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B5615-72A5-F5D7-4C48-9369E859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6000" dirty="0"/>
              <a:t>CLIP2Point</a:t>
            </a:r>
            <a:r>
              <a:rPr kumimoji="1" lang="ja-JP" altLang="en-US" sz="6000" dirty="0"/>
              <a:t>：</a:t>
            </a:r>
            <a:r>
              <a:rPr kumimoji="1" lang="en-US" altLang="ja-JP" sz="6000" dirty="0"/>
              <a:t>Transfer CLIP to Point Cloud Classification with Image-Depth Pre-Training </a:t>
            </a:r>
            <a:r>
              <a:rPr kumimoji="1" lang="en-US" altLang="ja-JP" sz="4900" dirty="0"/>
              <a:t>[T Huang+, ICCV’23]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D42B64-30F6-62D8-5476-3AE8B621E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3D</a:t>
            </a:r>
            <a:r>
              <a:rPr kumimoji="1" lang="ja-JP" altLang="en-US" dirty="0"/>
              <a:t>点群データから</a:t>
            </a:r>
            <a:r>
              <a:rPr kumimoji="1" lang="en-US" altLang="ja-JP" dirty="0"/>
              <a:t>2D</a:t>
            </a:r>
            <a:r>
              <a:rPr kumimoji="1" lang="ja-JP" altLang="en-US" dirty="0"/>
              <a:t>深度マップへ変換</a:t>
            </a:r>
            <a:endParaRPr kumimoji="1" lang="en-US" altLang="ja-JP" dirty="0"/>
          </a:p>
          <a:p>
            <a:r>
              <a:rPr kumimoji="1" lang="en-US" altLang="ja-JP" dirty="0"/>
              <a:t>CLIP2Point</a:t>
            </a:r>
          </a:p>
          <a:p>
            <a:pPr lvl="1"/>
            <a:r>
              <a:rPr kumimoji="1" lang="en-US" altLang="ja-JP" dirty="0"/>
              <a:t>CLIP</a:t>
            </a:r>
            <a:r>
              <a:rPr kumimoji="1" lang="ja-JP" altLang="en-US" dirty="0"/>
              <a:t>の</a:t>
            </a:r>
            <a:r>
              <a:rPr kumimoji="1" lang="en-US" altLang="ja-JP" dirty="0"/>
              <a:t>Image Encoder</a:t>
            </a:r>
            <a:r>
              <a:rPr kumimoji="1" lang="ja-JP" altLang="en-US" dirty="0"/>
              <a:t>を固定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RGB</a:t>
            </a:r>
            <a:r>
              <a:rPr kumimoji="1" lang="ja-JP" altLang="en-US" dirty="0"/>
              <a:t>画像を入力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新たな</a:t>
            </a:r>
            <a:r>
              <a:rPr kumimoji="1" lang="en-US" altLang="ja-JP" dirty="0"/>
              <a:t>Depth Encoder</a:t>
            </a:r>
            <a:r>
              <a:rPr kumimoji="1" lang="ja-JP" altLang="en-US" dirty="0"/>
              <a:t>を学習</a:t>
            </a:r>
            <a:r>
              <a:rPr kumimoji="1" lang="en-US" altLang="ja-JP" dirty="0"/>
              <a:t> </a:t>
            </a:r>
          </a:p>
          <a:p>
            <a:pPr lvl="2"/>
            <a:r>
              <a:rPr kumimoji="1" lang="ja-JP" altLang="en-US" dirty="0"/>
              <a:t>深度マップを入力</a:t>
            </a:r>
            <a:endParaRPr kumimoji="1" lang="en-US" altLang="ja-JP" dirty="0"/>
          </a:p>
          <a:p>
            <a:r>
              <a:rPr kumimoji="1" lang="en-US" altLang="ja-JP" dirty="0"/>
              <a:t>CLIP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CLIP2Point</a:t>
            </a:r>
            <a:r>
              <a:rPr kumimoji="1" lang="ja-JP" altLang="en-US" dirty="0"/>
              <a:t>をアンサンブル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FDB204F-5243-07F7-E820-6C731137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703" y="7753350"/>
            <a:ext cx="14146593" cy="54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184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559B1-C7C4-DE00-1883-FE284EAF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600" dirty="0"/>
              <a:t>今後の計画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317978-CB30-A07C-B625-0D99CEC4E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モーダルの組み合わせによる学習効果への影響</a:t>
            </a:r>
            <a:endParaRPr kumimoji="1" lang="en-US" altLang="ja-JP" dirty="0"/>
          </a:p>
          <a:p>
            <a:pPr lvl="1">
              <a:tabLst>
                <a:tab pos="3595688" algn="l"/>
              </a:tabLst>
            </a:pPr>
            <a:r>
              <a:rPr kumimoji="1" lang="en-US" altLang="ja-JP" dirty="0"/>
              <a:t>CLIP^2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つのうち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つで学習したモデルに残りの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つを追加</a:t>
            </a:r>
            <a:endParaRPr kumimoji="1" lang="en-US" altLang="ja-JP" dirty="0"/>
          </a:p>
          <a:p>
            <a:pPr lvl="1">
              <a:tabLst>
                <a:tab pos="3595688" algn="l"/>
              </a:tabLst>
            </a:pPr>
            <a:r>
              <a:rPr kumimoji="1" lang="en-US" altLang="ja-JP" dirty="0"/>
              <a:t>CLIP2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つのうち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つの違うペアで学習した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つのモデルを融合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D7CD673-7DB9-078A-9EA0-DD438D1FB1FF}"/>
              </a:ext>
            </a:extLst>
          </p:cNvPr>
          <p:cNvGrpSpPr/>
          <p:nvPr/>
        </p:nvGrpSpPr>
        <p:grpSpPr>
          <a:xfrm>
            <a:off x="4931030" y="6881632"/>
            <a:ext cx="5647635" cy="4241998"/>
            <a:chOff x="10084200" y="4590275"/>
            <a:chExt cx="5647635" cy="4241998"/>
          </a:xfrm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C2ECEF53-88EE-7DEF-5946-71A7B4B144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6000" y="5303250"/>
              <a:ext cx="1116000" cy="111600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V</a:t>
              </a:r>
              <a:endParaRPr kumimoji="1" lang="ja-JP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52BA56FC-D639-F75A-9996-8B8DF6D64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02744" y="6127871"/>
              <a:ext cx="1116000" cy="1116000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A</a:t>
              </a:r>
              <a:endPara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BA9B2B9-09F1-8706-41D9-49CB4108A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3615" y="6864782"/>
              <a:ext cx="1116000" cy="1116000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T</a:t>
              </a:r>
              <a:endPara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0" name="フリーフォーム: 図形 79">
              <a:extLst>
                <a:ext uri="{FF2B5EF4-FFF2-40B4-BE49-F238E27FC236}">
                  <a16:creationId xmlns:a16="http://schemas.microsoft.com/office/drawing/2014/main" id="{DE82D501-A9AE-ED26-A3BA-5059C49DC75B}"/>
                </a:ext>
              </a:extLst>
            </p:cNvPr>
            <p:cNvSpPr/>
            <p:nvPr/>
          </p:nvSpPr>
          <p:spPr>
            <a:xfrm>
              <a:off x="10447051" y="4904509"/>
              <a:ext cx="2409129" cy="3562725"/>
            </a:xfrm>
            <a:custGeom>
              <a:avLst/>
              <a:gdLst>
                <a:gd name="connsiteX0" fmla="*/ -1562 w 2323034"/>
                <a:gd name="connsiteY0" fmla="*/ 132126 h 2039743"/>
                <a:gd name="connsiteX1" fmla="*/ 130606 w 2323034"/>
                <a:gd name="connsiteY1" fmla="*/ -49 h 2039743"/>
                <a:gd name="connsiteX2" fmla="*/ 2189305 w 2323034"/>
                <a:gd name="connsiteY2" fmla="*/ -49 h 2039743"/>
                <a:gd name="connsiteX3" fmla="*/ 2321473 w 2323034"/>
                <a:gd name="connsiteY3" fmla="*/ 132126 h 2039743"/>
                <a:gd name="connsiteX4" fmla="*/ 2321473 w 2323034"/>
                <a:gd name="connsiteY4" fmla="*/ 1907509 h 2039743"/>
                <a:gd name="connsiteX5" fmla="*/ 2189305 w 2323034"/>
                <a:gd name="connsiteY5" fmla="*/ 2039694 h 2039743"/>
                <a:gd name="connsiteX6" fmla="*/ 130606 w 2323034"/>
                <a:gd name="connsiteY6" fmla="*/ 2039694 h 2039743"/>
                <a:gd name="connsiteX7" fmla="*/ -1562 w 2323034"/>
                <a:gd name="connsiteY7" fmla="*/ 1907509 h 203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3034" h="2039743">
                  <a:moveTo>
                    <a:pt x="-1562" y="132126"/>
                  </a:moveTo>
                  <a:cubicBezTo>
                    <a:pt x="-1562" y="59128"/>
                    <a:pt x="57614" y="-49"/>
                    <a:pt x="130606" y="-49"/>
                  </a:cubicBezTo>
                  <a:lnTo>
                    <a:pt x="2189305" y="-49"/>
                  </a:lnTo>
                  <a:cubicBezTo>
                    <a:pt x="2262296" y="-49"/>
                    <a:pt x="2321473" y="59128"/>
                    <a:pt x="2321473" y="132126"/>
                  </a:cubicBezTo>
                  <a:lnTo>
                    <a:pt x="2321473" y="1907509"/>
                  </a:lnTo>
                  <a:cubicBezTo>
                    <a:pt x="2321473" y="1980518"/>
                    <a:pt x="2262296" y="2039694"/>
                    <a:pt x="2189305" y="2039694"/>
                  </a:cubicBezTo>
                  <a:lnTo>
                    <a:pt x="130606" y="2039694"/>
                  </a:lnTo>
                  <a:cubicBezTo>
                    <a:pt x="57614" y="2039694"/>
                    <a:pt x="-1562" y="1980518"/>
                    <a:pt x="-1562" y="1907509"/>
                  </a:cubicBezTo>
                  <a:close/>
                </a:path>
              </a:pathLst>
            </a:custGeom>
            <a:noFill/>
            <a:ln w="37069" cap="flat">
              <a:solidFill>
                <a:srgbClr val="172C51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1" name="フリーフォーム: 図形 80">
              <a:extLst>
                <a:ext uri="{FF2B5EF4-FFF2-40B4-BE49-F238E27FC236}">
                  <a16:creationId xmlns:a16="http://schemas.microsoft.com/office/drawing/2014/main" id="{C0E0650F-51A2-C926-8569-F778CFAC7BE4}"/>
                </a:ext>
              </a:extLst>
            </p:cNvPr>
            <p:cNvSpPr/>
            <p:nvPr/>
          </p:nvSpPr>
          <p:spPr>
            <a:xfrm>
              <a:off x="10084200" y="4590275"/>
              <a:ext cx="5647635" cy="4241998"/>
            </a:xfrm>
            <a:custGeom>
              <a:avLst/>
              <a:gdLst>
                <a:gd name="connsiteX0" fmla="*/ -1562 w 2323034"/>
                <a:gd name="connsiteY0" fmla="*/ 132126 h 2039743"/>
                <a:gd name="connsiteX1" fmla="*/ 130606 w 2323034"/>
                <a:gd name="connsiteY1" fmla="*/ -49 h 2039743"/>
                <a:gd name="connsiteX2" fmla="*/ 2189305 w 2323034"/>
                <a:gd name="connsiteY2" fmla="*/ -49 h 2039743"/>
                <a:gd name="connsiteX3" fmla="*/ 2321473 w 2323034"/>
                <a:gd name="connsiteY3" fmla="*/ 132126 h 2039743"/>
                <a:gd name="connsiteX4" fmla="*/ 2321473 w 2323034"/>
                <a:gd name="connsiteY4" fmla="*/ 1907509 h 2039743"/>
                <a:gd name="connsiteX5" fmla="*/ 2189305 w 2323034"/>
                <a:gd name="connsiteY5" fmla="*/ 2039694 h 2039743"/>
                <a:gd name="connsiteX6" fmla="*/ 130606 w 2323034"/>
                <a:gd name="connsiteY6" fmla="*/ 2039694 h 2039743"/>
                <a:gd name="connsiteX7" fmla="*/ -1562 w 2323034"/>
                <a:gd name="connsiteY7" fmla="*/ 1907509 h 203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3034" h="2039743">
                  <a:moveTo>
                    <a:pt x="-1562" y="132126"/>
                  </a:moveTo>
                  <a:cubicBezTo>
                    <a:pt x="-1562" y="59128"/>
                    <a:pt x="57614" y="-49"/>
                    <a:pt x="130606" y="-49"/>
                  </a:cubicBezTo>
                  <a:lnTo>
                    <a:pt x="2189305" y="-49"/>
                  </a:lnTo>
                  <a:cubicBezTo>
                    <a:pt x="2262296" y="-49"/>
                    <a:pt x="2321473" y="59128"/>
                    <a:pt x="2321473" y="132126"/>
                  </a:cubicBezTo>
                  <a:lnTo>
                    <a:pt x="2321473" y="1907509"/>
                  </a:lnTo>
                  <a:cubicBezTo>
                    <a:pt x="2321473" y="1980518"/>
                    <a:pt x="2262296" y="2039694"/>
                    <a:pt x="2189305" y="2039694"/>
                  </a:cubicBezTo>
                  <a:lnTo>
                    <a:pt x="130606" y="2039694"/>
                  </a:lnTo>
                  <a:cubicBezTo>
                    <a:pt x="57614" y="2039694"/>
                    <a:pt x="-1562" y="1980518"/>
                    <a:pt x="-1562" y="1907509"/>
                  </a:cubicBezTo>
                  <a:close/>
                </a:path>
              </a:pathLst>
            </a:custGeom>
            <a:noFill/>
            <a:ln w="37069" cap="flat">
              <a:solidFill>
                <a:srgbClr val="172C5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7B34FF6F-FA9F-BD57-90BA-589A28B9E298}"/>
              </a:ext>
            </a:extLst>
          </p:cNvPr>
          <p:cNvGrpSpPr/>
          <p:nvPr/>
        </p:nvGrpSpPr>
        <p:grpSpPr>
          <a:xfrm>
            <a:off x="13097565" y="6754091"/>
            <a:ext cx="6047509" cy="4449816"/>
            <a:chOff x="12697691" y="6650182"/>
            <a:chExt cx="6047509" cy="4449816"/>
          </a:xfrm>
        </p:grpSpPr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D5F48D9D-82FE-40E6-290A-E0AFA7280A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19112" y="7383505"/>
              <a:ext cx="1116000" cy="111600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V</a:t>
              </a:r>
              <a:endParaRPr kumimoji="1" lang="ja-JP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077225F1-F132-78EA-2092-84D549FB0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80343" y="9055548"/>
              <a:ext cx="1116000" cy="1116000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A</a:t>
              </a:r>
              <a:endPara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67A33D5B-0CAD-70CD-9D47-DB6E9BDF6C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19112" y="9116483"/>
              <a:ext cx="1116000" cy="1116000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T</a:t>
              </a:r>
              <a:endPara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5" name="フリーフォーム: 図形 104">
              <a:extLst>
                <a:ext uri="{FF2B5EF4-FFF2-40B4-BE49-F238E27FC236}">
                  <a16:creationId xmlns:a16="http://schemas.microsoft.com/office/drawing/2014/main" id="{A73B64C9-64D4-9944-0C25-2C8E0BA8904D}"/>
                </a:ext>
              </a:extLst>
            </p:cNvPr>
            <p:cNvSpPr/>
            <p:nvPr/>
          </p:nvSpPr>
          <p:spPr>
            <a:xfrm>
              <a:off x="13072547" y="7069736"/>
              <a:ext cx="2409129" cy="3562725"/>
            </a:xfrm>
            <a:custGeom>
              <a:avLst/>
              <a:gdLst>
                <a:gd name="connsiteX0" fmla="*/ -1562 w 2323034"/>
                <a:gd name="connsiteY0" fmla="*/ 132126 h 2039743"/>
                <a:gd name="connsiteX1" fmla="*/ 130606 w 2323034"/>
                <a:gd name="connsiteY1" fmla="*/ -49 h 2039743"/>
                <a:gd name="connsiteX2" fmla="*/ 2189305 w 2323034"/>
                <a:gd name="connsiteY2" fmla="*/ -49 h 2039743"/>
                <a:gd name="connsiteX3" fmla="*/ 2321473 w 2323034"/>
                <a:gd name="connsiteY3" fmla="*/ 132126 h 2039743"/>
                <a:gd name="connsiteX4" fmla="*/ 2321473 w 2323034"/>
                <a:gd name="connsiteY4" fmla="*/ 1907509 h 2039743"/>
                <a:gd name="connsiteX5" fmla="*/ 2189305 w 2323034"/>
                <a:gd name="connsiteY5" fmla="*/ 2039694 h 2039743"/>
                <a:gd name="connsiteX6" fmla="*/ 130606 w 2323034"/>
                <a:gd name="connsiteY6" fmla="*/ 2039694 h 2039743"/>
                <a:gd name="connsiteX7" fmla="*/ -1562 w 2323034"/>
                <a:gd name="connsiteY7" fmla="*/ 1907509 h 203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3034" h="2039743">
                  <a:moveTo>
                    <a:pt x="-1562" y="132126"/>
                  </a:moveTo>
                  <a:cubicBezTo>
                    <a:pt x="-1562" y="59128"/>
                    <a:pt x="57614" y="-49"/>
                    <a:pt x="130606" y="-49"/>
                  </a:cubicBezTo>
                  <a:lnTo>
                    <a:pt x="2189305" y="-49"/>
                  </a:lnTo>
                  <a:cubicBezTo>
                    <a:pt x="2262296" y="-49"/>
                    <a:pt x="2321473" y="59128"/>
                    <a:pt x="2321473" y="132126"/>
                  </a:cubicBezTo>
                  <a:lnTo>
                    <a:pt x="2321473" y="1907509"/>
                  </a:lnTo>
                  <a:cubicBezTo>
                    <a:pt x="2321473" y="1980518"/>
                    <a:pt x="2262296" y="2039694"/>
                    <a:pt x="2189305" y="2039694"/>
                  </a:cubicBezTo>
                  <a:lnTo>
                    <a:pt x="130606" y="2039694"/>
                  </a:lnTo>
                  <a:cubicBezTo>
                    <a:pt x="57614" y="2039694"/>
                    <a:pt x="-1562" y="1980518"/>
                    <a:pt x="-1562" y="1907509"/>
                  </a:cubicBezTo>
                  <a:close/>
                </a:path>
              </a:pathLst>
            </a:custGeom>
            <a:noFill/>
            <a:ln w="37069" cap="flat">
              <a:solidFill>
                <a:srgbClr val="172C51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18DAC9A5-BE96-B172-ECA8-B36F20BDF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80343" y="7383505"/>
              <a:ext cx="1116000" cy="111600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V</a:t>
              </a:r>
              <a:endParaRPr kumimoji="1" lang="ja-JP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7" name="フリーフォーム: 図形 106">
              <a:extLst>
                <a:ext uri="{FF2B5EF4-FFF2-40B4-BE49-F238E27FC236}">
                  <a16:creationId xmlns:a16="http://schemas.microsoft.com/office/drawing/2014/main" id="{CF58312F-7FBC-AED1-49E1-BE5A599D146D}"/>
                </a:ext>
              </a:extLst>
            </p:cNvPr>
            <p:cNvSpPr/>
            <p:nvPr/>
          </p:nvSpPr>
          <p:spPr>
            <a:xfrm>
              <a:off x="15933779" y="7086806"/>
              <a:ext cx="2409129" cy="3562725"/>
            </a:xfrm>
            <a:custGeom>
              <a:avLst/>
              <a:gdLst>
                <a:gd name="connsiteX0" fmla="*/ -1562 w 2323034"/>
                <a:gd name="connsiteY0" fmla="*/ 132126 h 2039743"/>
                <a:gd name="connsiteX1" fmla="*/ 130606 w 2323034"/>
                <a:gd name="connsiteY1" fmla="*/ -49 h 2039743"/>
                <a:gd name="connsiteX2" fmla="*/ 2189305 w 2323034"/>
                <a:gd name="connsiteY2" fmla="*/ -49 h 2039743"/>
                <a:gd name="connsiteX3" fmla="*/ 2321473 w 2323034"/>
                <a:gd name="connsiteY3" fmla="*/ 132126 h 2039743"/>
                <a:gd name="connsiteX4" fmla="*/ 2321473 w 2323034"/>
                <a:gd name="connsiteY4" fmla="*/ 1907509 h 2039743"/>
                <a:gd name="connsiteX5" fmla="*/ 2189305 w 2323034"/>
                <a:gd name="connsiteY5" fmla="*/ 2039694 h 2039743"/>
                <a:gd name="connsiteX6" fmla="*/ 130606 w 2323034"/>
                <a:gd name="connsiteY6" fmla="*/ 2039694 h 2039743"/>
                <a:gd name="connsiteX7" fmla="*/ -1562 w 2323034"/>
                <a:gd name="connsiteY7" fmla="*/ 1907509 h 203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3034" h="2039743">
                  <a:moveTo>
                    <a:pt x="-1562" y="132126"/>
                  </a:moveTo>
                  <a:cubicBezTo>
                    <a:pt x="-1562" y="59128"/>
                    <a:pt x="57614" y="-49"/>
                    <a:pt x="130606" y="-49"/>
                  </a:cubicBezTo>
                  <a:lnTo>
                    <a:pt x="2189305" y="-49"/>
                  </a:lnTo>
                  <a:cubicBezTo>
                    <a:pt x="2262296" y="-49"/>
                    <a:pt x="2321473" y="59128"/>
                    <a:pt x="2321473" y="132126"/>
                  </a:cubicBezTo>
                  <a:lnTo>
                    <a:pt x="2321473" y="1907509"/>
                  </a:lnTo>
                  <a:cubicBezTo>
                    <a:pt x="2321473" y="1980518"/>
                    <a:pt x="2262296" y="2039694"/>
                    <a:pt x="2189305" y="2039694"/>
                  </a:cubicBezTo>
                  <a:lnTo>
                    <a:pt x="130606" y="2039694"/>
                  </a:lnTo>
                  <a:cubicBezTo>
                    <a:pt x="57614" y="2039694"/>
                    <a:pt x="-1562" y="1980518"/>
                    <a:pt x="-1562" y="1907509"/>
                  </a:cubicBezTo>
                  <a:close/>
                </a:path>
              </a:pathLst>
            </a:custGeom>
            <a:noFill/>
            <a:ln w="37069" cap="flat">
              <a:solidFill>
                <a:srgbClr val="172C51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8" name="フリーフォーム: 図形 107">
              <a:extLst>
                <a:ext uri="{FF2B5EF4-FFF2-40B4-BE49-F238E27FC236}">
                  <a16:creationId xmlns:a16="http://schemas.microsoft.com/office/drawing/2014/main" id="{679AF655-FC31-4AB8-A912-B8B71DAB8617}"/>
                </a:ext>
              </a:extLst>
            </p:cNvPr>
            <p:cNvSpPr/>
            <p:nvPr/>
          </p:nvSpPr>
          <p:spPr>
            <a:xfrm>
              <a:off x="12697691" y="6650182"/>
              <a:ext cx="6047509" cy="4449816"/>
            </a:xfrm>
            <a:custGeom>
              <a:avLst/>
              <a:gdLst>
                <a:gd name="connsiteX0" fmla="*/ -1562 w 2323034"/>
                <a:gd name="connsiteY0" fmla="*/ 132126 h 2039743"/>
                <a:gd name="connsiteX1" fmla="*/ 130606 w 2323034"/>
                <a:gd name="connsiteY1" fmla="*/ -49 h 2039743"/>
                <a:gd name="connsiteX2" fmla="*/ 2189305 w 2323034"/>
                <a:gd name="connsiteY2" fmla="*/ -49 h 2039743"/>
                <a:gd name="connsiteX3" fmla="*/ 2321473 w 2323034"/>
                <a:gd name="connsiteY3" fmla="*/ 132126 h 2039743"/>
                <a:gd name="connsiteX4" fmla="*/ 2321473 w 2323034"/>
                <a:gd name="connsiteY4" fmla="*/ 1907509 h 2039743"/>
                <a:gd name="connsiteX5" fmla="*/ 2189305 w 2323034"/>
                <a:gd name="connsiteY5" fmla="*/ 2039694 h 2039743"/>
                <a:gd name="connsiteX6" fmla="*/ 130606 w 2323034"/>
                <a:gd name="connsiteY6" fmla="*/ 2039694 h 2039743"/>
                <a:gd name="connsiteX7" fmla="*/ -1562 w 2323034"/>
                <a:gd name="connsiteY7" fmla="*/ 1907509 h 203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3034" h="2039743">
                  <a:moveTo>
                    <a:pt x="-1562" y="132126"/>
                  </a:moveTo>
                  <a:cubicBezTo>
                    <a:pt x="-1562" y="59128"/>
                    <a:pt x="57614" y="-49"/>
                    <a:pt x="130606" y="-49"/>
                  </a:cubicBezTo>
                  <a:lnTo>
                    <a:pt x="2189305" y="-49"/>
                  </a:lnTo>
                  <a:cubicBezTo>
                    <a:pt x="2262296" y="-49"/>
                    <a:pt x="2321473" y="59128"/>
                    <a:pt x="2321473" y="132126"/>
                  </a:cubicBezTo>
                  <a:lnTo>
                    <a:pt x="2321473" y="1907509"/>
                  </a:lnTo>
                  <a:cubicBezTo>
                    <a:pt x="2321473" y="1980518"/>
                    <a:pt x="2262296" y="2039694"/>
                    <a:pt x="2189305" y="2039694"/>
                  </a:cubicBezTo>
                  <a:lnTo>
                    <a:pt x="130606" y="2039694"/>
                  </a:lnTo>
                  <a:cubicBezTo>
                    <a:pt x="57614" y="2039694"/>
                    <a:pt x="-1562" y="1980518"/>
                    <a:pt x="-1562" y="1907509"/>
                  </a:cubicBezTo>
                  <a:close/>
                </a:path>
              </a:pathLst>
            </a:custGeom>
            <a:noFill/>
            <a:ln w="37069" cap="flat">
              <a:solidFill>
                <a:srgbClr val="172C5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61788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Multimodal Clustering Network (MCN)</a:t>
            </a:r>
            <a:r>
              <a:rPr lang="ja-JP" altLang="en-US" dirty="0"/>
              <a:t> </a:t>
            </a:r>
            <a:r>
              <a:rPr lang="en-US" altLang="ja-JP" sz="4400" dirty="0"/>
              <a:t>[B. Chen+,</a:t>
            </a:r>
            <a:r>
              <a:rPr lang="ja-JP" altLang="en-US" sz="4400" dirty="0"/>
              <a:t> </a:t>
            </a:r>
            <a:r>
              <a:rPr lang="en-US" altLang="ja-JP" sz="4400" dirty="0"/>
              <a:t>ICCV’21]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ラベル付けされていないナレーション付きビデオから学習</a:t>
            </a:r>
            <a:endParaRPr lang="en-US" altLang="ja-JP" dirty="0"/>
          </a:p>
          <a:p>
            <a:pPr lvl="1"/>
            <a:r>
              <a:rPr lang="ja-JP" altLang="en-US" dirty="0"/>
              <a:t>テキストからビデオの検索，時系列行動検出が可能</a:t>
            </a:r>
            <a:endParaRPr lang="en-US" altLang="ja-JP" dirty="0"/>
          </a:p>
          <a:p>
            <a:r>
              <a:rPr lang="ja-JP" altLang="en-US" dirty="0"/>
              <a:t>テキスト，オーディオ，ビデオの</a:t>
            </a:r>
            <a:r>
              <a:rPr lang="en-US" altLang="ja-JP" dirty="0"/>
              <a:t>3</a:t>
            </a:r>
            <a:r>
              <a:rPr lang="ja-JP" altLang="en-US" dirty="0"/>
              <a:t>つのモーダルを使用</a:t>
            </a:r>
            <a:endParaRPr lang="en-US" altLang="ja-JP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4AD93C9-E41C-CFEB-9854-647DE6C34D40}"/>
              </a:ext>
            </a:extLst>
          </p:cNvPr>
          <p:cNvGrpSpPr>
            <a:grpSpLocks noChangeAspect="1"/>
          </p:cNvGrpSpPr>
          <p:nvPr/>
        </p:nvGrpSpPr>
        <p:grpSpPr>
          <a:xfrm>
            <a:off x="4179732" y="4629150"/>
            <a:ext cx="16024535" cy="8028487"/>
            <a:chOff x="-122107" y="385905"/>
            <a:chExt cx="12592672" cy="6309082"/>
          </a:xfrm>
        </p:grpSpPr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82E1F5CB-99AC-0B57-EE94-60977E86E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470" y="4926978"/>
              <a:ext cx="1804797" cy="1293876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AB997DAD-21A5-6D02-81CC-B01AF89D04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800" y="4177013"/>
              <a:ext cx="2630" cy="268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58BD076E-76ED-58BD-D6FF-6A46CB0FA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7874" y="5574195"/>
              <a:ext cx="728965" cy="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4FA1022C-4AED-10F4-92EC-60DEF4B3B500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6096000" y="2883029"/>
              <a:ext cx="1828492" cy="5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18EF5E9-844D-49DE-133E-7D2482998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777" y="2888258"/>
              <a:ext cx="0" cy="2691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5BBDD906-143D-809B-7D18-D80314B42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106" y="1240297"/>
              <a:ext cx="0" cy="18681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E9C379E9-383D-0A28-F919-F00724118B6A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6591106" y="1240298"/>
              <a:ext cx="10341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C81C8EDB-6082-889A-23E7-DDA9D9A67F56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11766477" y="1240297"/>
              <a:ext cx="0" cy="1223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043921AB-C916-9332-E298-6FAFD940E5AB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10982258" y="1240297"/>
              <a:ext cx="78421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78AD5307-160B-5A5E-4D00-2DF8EB427789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H="1" flipV="1">
              <a:off x="11766477" y="3303404"/>
              <a:ext cx="9646" cy="22707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B62944DE-831C-DC58-EC9D-3F81DAE68484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409" y="5579184"/>
              <a:ext cx="521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814CCA5D-8085-146D-B4CC-B22FB32FFE3D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 flipV="1">
              <a:off x="10531675" y="2883352"/>
              <a:ext cx="530714" cy="4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グラフィックス 37">
              <a:extLst>
                <a:ext uri="{FF2B5EF4-FFF2-40B4-BE49-F238E27FC236}">
                  <a16:creationId xmlns:a16="http://schemas.microsoft.com/office/drawing/2014/main" id="{88ECB22A-88B4-462C-B478-AFA842492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5267" y="385905"/>
              <a:ext cx="3356991" cy="1708785"/>
            </a:xfrm>
            <a:prstGeom prst="rect">
              <a:avLst/>
            </a:prstGeom>
          </p:spPr>
        </p:pic>
        <p:pic>
          <p:nvPicPr>
            <p:cNvPr id="39" name="グラフィックス 38">
              <a:extLst>
                <a:ext uri="{FF2B5EF4-FFF2-40B4-BE49-F238E27FC236}">
                  <a16:creationId xmlns:a16="http://schemas.microsoft.com/office/drawing/2014/main" id="{41384A59-35FC-A24F-5166-339751D9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23603" y="4454707"/>
              <a:ext cx="4454271" cy="2240280"/>
            </a:xfrm>
            <a:prstGeom prst="rect">
              <a:avLst/>
            </a:prstGeom>
          </p:spPr>
        </p:pic>
        <p:pic>
          <p:nvPicPr>
            <p:cNvPr id="40" name="グラフィックス 39">
              <a:extLst>
                <a:ext uri="{FF2B5EF4-FFF2-40B4-BE49-F238E27FC236}">
                  <a16:creationId xmlns:a16="http://schemas.microsoft.com/office/drawing/2014/main" id="{4C06824B-5A1F-30CF-CE26-E55D41D5F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418" y="4599029"/>
              <a:ext cx="3356991" cy="1872234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0387452-BE8D-F1CA-A128-C104FB45011B}"/>
                </a:ext>
              </a:extLst>
            </p:cNvPr>
            <p:cNvCxnSpPr>
              <a:cxnSpLocks/>
            </p:cNvCxnSpPr>
            <p:nvPr/>
          </p:nvCxnSpPr>
          <p:spPr>
            <a:xfrm>
              <a:off x="4877800" y="4177013"/>
              <a:ext cx="17133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F9B1D212-62FA-4024-8448-B664A6446E5C}"/>
                </a:ext>
              </a:extLst>
            </p:cNvPr>
            <p:cNvCxnSpPr>
              <a:cxnSpLocks/>
            </p:cNvCxnSpPr>
            <p:nvPr/>
          </p:nvCxnSpPr>
          <p:spPr>
            <a:xfrm>
              <a:off x="6591106" y="3097557"/>
              <a:ext cx="0" cy="1079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DC89069F-C3F1-EF29-A597-8E492A821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24492" y="2616796"/>
              <a:ext cx="2607183" cy="542925"/>
            </a:xfrm>
            <a:prstGeom prst="rect">
              <a:avLst/>
            </a:prstGeom>
          </p:spPr>
        </p:pic>
        <p:pic>
          <p:nvPicPr>
            <p:cNvPr id="44" name="グラフィックス 43">
              <a:extLst>
                <a:ext uri="{FF2B5EF4-FFF2-40B4-BE49-F238E27FC236}">
                  <a16:creationId xmlns:a16="http://schemas.microsoft.com/office/drawing/2014/main" id="{DCF270DE-0405-89A0-7DE1-B20594808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62389" y="2463299"/>
              <a:ext cx="1408176" cy="840105"/>
            </a:xfrm>
            <a:prstGeom prst="rect">
              <a:avLst/>
            </a:prstGeom>
          </p:spPr>
        </p:pic>
        <p:pic>
          <p:nvPicPr>
            <p:cNvPr id="45" name="グラフィックス 44">
              <a:extLst>
                <a:ext uri="{FF2B5EF4-FFF2-40B4-BE49-F238E27FC236}">
                  <a16:creationId xmlns:a16="http://schemas.microsoft.com/office/drawing/2014/main" id="{47DC8E26-9BD5-9A4B-13B8-5BD921D05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22107" y="1205945"/>
              <a:ext cx="2264283" cy="2950083"/>
            </a:xfrm>
            <a:prstGeom prst="rect">
              <a:avLst/>
            </a:prstGeom>
          </p:spPr>
        </p:pic>
        <p:pic>
          <p:nvPicPr>
            <p:cNvPr id="46" name="グラフィックス 45">
              <a:extLst>
                <a:ext uri="{FF2B5EF4-FFF2-40B4-BE49-F238E27FC236}">
                  <a16:creationId xmlns:a16="http://schemas.microsoft.com/office/drawing/2014/main" id="{6B09E818-9B67-7826-17D0-17615F13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43512" y="1311673"/>
              <a:ext cx="3593592" cy="2738628"/>
            </a:xfrm>
            <a:prstGeom prst="rect">
              <a:avLst/>
            </a:prstGeom>
          </p:spPr>
        </p:pic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C09B7467-C261-9CFC-E539-A68A7DC9AD79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>
              <a:off x="2142176" y="2680987"/>
              <a:ext cx="4013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319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E1E5D-6E5E-67AF-E26C-317DB5E4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実験条件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7B636C-D07C-47C1-2317-404BABEC3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762500" algn="l"/>
              </a:tabLst>
            </a:pPr>
            <a:r>
              <a:rPr kumimoji="1" lang="ja-JP" altLang="en-US" dirty="0"/>
              <a:t>アーキテクチャ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MCN</a:t>
            </a:r>
          </a:p>
          <a:p>
            <a:pPr>
              <a:tabLst>
                <a:tab pos="4762500" algn="l"/>
              </a:tabLst>
            </a:pPr>
            <a:r>
              <a:rPr kumimoji="1" lang="en-US" altLang="ja-JP" dirty="0"/>
              <a:t>Feature Extractor	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pPr lvl="1">
              <a:tabLst>
                <a:tab pos="2152650" algn="l"/>
                <a:tab pos="4302125" algn="l"/>
              </a:tabLst>
            </a:pPr>
            <a:r>
              <a:rPr lang="ja-JP" altLang="en-US" dirty="0"/>
              <a:t>ビデオ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/>
              <a:t>ResNet152</a:t>
            </a:r>
          </a:p>
          <a:p>
            <a:pPr lvl="1">
              <a:tabLst>
                <a:tab pos="2152650" algn="l"/>
                <a:tab pos="4302125" algn="l"/>
              </a:tabLst>
            </a:pPr>
            <a:r>
              <a:rPr lang="ja-JP" altLang="en-US" dirty="0"/>
              <a:t>オーディオ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 err="1"/>
              <a:t>DaveNet</a:t>
            </a:r>
            <a:endParaRPr lang="en-US" altLang="ja-JP" dirty="0"/>
          </a:p>
          <a:p>
            <a:pPr lvl="1">
              <a:tabLst>
                <a:tab pos="2152650" algn="l"/>
                <a:tab pos="4302125" algn="l"/>
              </a:tabLst>
            </a:pPr>
            <a:r>
              <a:rPr lang="ja-JP" altLang="en-US" dirty="0"/>
              <a:t>テキスト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/>
              <a:t>Word2vec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データセット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HowTo100M</a:t>
            </a:r>
          </a:p>
          <a:p>
            <a:pPr lvl="1">
              <a:tabLst>
                <a:tab pos="4762500" algn="l"/>
                <a:tab pos="9696450" algn="l"/>
              </a:tabLst>
            </a:pPr>
            <a:r>
              <a:rPr kumimoji="1" lang="ja-JP" altLang="en-US" dirty="0"/>
              <a:t>ビデオ解像度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454 × 256</a:t>
            </a:r>
          </a:p>
          <a:p>
            <a:pPr lvl="1">
              <a:tabLst>
                <a:tab pos="4762500" algn="l"/>
                <a:tab pos="9696450" algn="l"/>
              </a:tabLst>
            </a:pPr>
            <a:r>
              <a:rPr kumimoji="1" lang="ja-JP" altLang="en-US" dirty="0"/>
              <a:t>ビデオフレームレート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30FPS</a:t>
            </a:r>
          </a:p>
          <a:p>
            <a:pPr lvl="1">
              <a:tabLst>
                <a:tab pos="4762500" algn="l"/>
                <a:tab pos="9696450" algn="l"/>
              </a:tabLst>
            </a:pPr>
            <a:r>
              <a:rPr kumimoji="1" lang="ja-JP" altLang="en-US" dirty="0"/>
              <a:t>オーディオサンプリングレート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16kHz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バッチサイズ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128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エポック数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30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学習率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0.0001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特徴量次元数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4096</a:t>
            </a:r>
          </a:p>
        </p:txBody>
      </p:sp>
    </p:spTree>
    <p:extLst>
      <p:ext uri="{BB962C8B-B14F-4D97-AF65-F5344CB8AC3E}">
        <p14:creationId xmlns:p14="http://schemas.microsoft.com/office/powerpoint/2010/main" val="15328225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5FBC-E4F7-BF50-F524-D7B4FEB4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実験状況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E8C7B-40F4-7388-4A20-66E29B624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モーダルで事前学習</a:t>
            </a:r>
            <a:endParaRPr kumimoji="1" lang="en-US" altLang="ja-JP" dirty="0"/>
          </a:p>
          <a:p>
            <a:r>
              <a:rPr kumimoji="1" lang="en-US" altLang="ja-JP" dirty="0"/>
              <a:t>Loss</a:t>
            </a:r>
            <a:r>
              <a:rPr kumimoji="1" lang="ja-JP" altLang="en-US" dirty="0"/>
              <a:t>が</a:t>
            </a:r>
            <a:r>
              <a:rPr kumimoji="1" lang="en-US" altLang="ja-JP" dirty="0" err="1"/>
              <a:t>NaN</a:t>
            </a:r>
            <a:r>
              <a:rPr kumimoji="1" lang="ja-JP" altLang="en-US" dirty="0"/>
              <a:t>になる問題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オーディオの</a:t>
            </a:r>
            <a:r>
              <a:rPr kumimoji="1" lang="en-US" altLang="ja-JP" dirty="0"/>
              <a:t>Loss</a:t>
            </a:r>
            <a:r>
              <a:rPr kumimoji="1" lang="ja-JP" altLang="en-US" dirty="0"/>
              <a:t>が</a:t>
            </a:r>
            <a:r>
              <a:rPr kumimoji="1" lang="en-US" altLang="ja-JP" dirty="0" err="1"/>
              <a:t>NaN</a:t>
            </a:r>
            <a:r>
              <a:rPr kumimoji="1" lang="ja-JP" altLang="en-US" dirty="0"/>
              <a:t>，テキストとビデオは正常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オーディオの入力がテキストとビデオより大きい値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オーディオの入力を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で除算で一時的に対処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根本の原因を調査中</a:t>
            </a:r>
            <a:endParaRPr kumimoji="1" lang="en-US" altLang="ja-JP" dirty="0"/>
          </a:p>
          <a:p>
            <a:pPr lvl="2"/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FF057FC-18F1-6BDD-0DD1-8FF32CA4C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7" t="7142" r="374" b="12245"/>
          <a:stretch/>
        </p:blipFill>
        <p:spPr>
          <a:xfrm>
            <a:off x="7759563" y="6516818"/>
            <a:ext cx="8864874" cy="66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2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19046</TotalTime>
  <Words>460</Words>
  <Application>Microsoft Office PowerPoint</Application>
  <PresentationFormat>ユーザー設定</PresentationFormat>
  <Paragraphs>77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ヒラギノ角ゴ Pro W3</vt:lpstr>
      <vt:lpstr>ヒラギノ角ゴ Pro W6</vt:lpstr>
      <vt:lpstr>ヒラギノ角ゴ ProN W3</vt:lpstr>
      <vt:lpstr>游ゴシック</vt:lpstr>
      <vt:lpstr>游ゴシック体 ボールド</vt:lpstr>
      <vt:lpstr>游ゴシック体 ミディアム</vt:lpstr>
      <vt:lpstr>Arial</vt:lpstr>
      <vt:lpstr>Cambria Math</vt:lpstr>
      <vt:lpstr>標準デザイン</vt:lpstr>
      <vt:lpstr>論文調査と実験状況</vt:lpstr>
      <vt:lpstr>はじめに</vt:lpstr>
      <vt:lpstr>研究テーマ</vt:lpstr>
      <vt:lpstr>CLIP^2: Contrastive Language-Image-Point Pertaining from Real-World Point Cloud Data [Y. Zeng+, CVPR’23]</vt:lpstr>
      <vt:lpstr>CLIP2Point：Transfer CLIP to Point Cloud Classification with Image-Depth Pre-Training [T Huang+, ICCV’23]</vt:lpstr>
      <vt:lpstr>今後の計画</vt:lpstr>
      <vt:lpstr>Multimodal Clustering Network (MCN) [B. Chen+, ICCV’21]</vt:lpstr>
      <vt:lpstr>実験条件</vt:lpstr>
      <vt:lpstr>実験状況</vt:lpstr>
      <vt:lpstr>おわりに</vt:lpstr>
      <vt:lpstr>資料</vt:lpstr>
      <vt:lpstr>Gated Dual-Path Adapter (GDPA)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rk130</dc:creator>
  <cp:lastModifiedBy>小林 亮太</cp:lastModifiedBy>
  <cp:revision>100</cp:revision>
  <dcterms:modified xsi:type="dcterms:W3CDTF">2023-10-20T23:12:05Z</dcterms:modified>
</cp:coreProperties>
</file>