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3" r:id="rId4"/>
    <p:sldId id="291" r:id="rId5"/>
    <p:sldId id="290" r:id="rId6"/>
    <p:sldId id="294" r:id="rId7"/>
    <p:sldId id="295" r:id="rId8"/>
    <p:sldId id="296" r:id="rId9"/>
    <p:sldId id="297" r:id="rId10"/>
    <p:sldId id="289" r:id="rId11"/>
    <p:sldId id="292" r:id="rId12"/>
    <p:sldId id="259" r:id="rId13"/>
    <p:sldId id="262" r:id="rId14"/>
    <p:sldId id="275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94"/>
  </p:normalViewPr>
  <p:slideViewPr>
    <p:cSldViewPr snapToGrid="0">
      <p:cViewPr varScale="1">
        <p:scale>
          <a:sx n="73" d="100"/>
          <a:sy n="73" d="100"/>
        </p:scale>
        <p:origin x="27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実験状況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/>
              <a:t>第</a:t>
            </a:r>
            <a:r>
              <a:rPr lang="en-US" altLang="ja-JP" dirty="0"/>
              <a:t>16</a:t>
            </a:r>
            <a:r>
              <a:rPr lang="ja-JP" altLang="en-US"/>
              <a:t>回</a:t>
            </a:r>
            <a:r>
              <a:rPr lang="ja-JP" altLang="en-US" dirty="0"/>
              <a:t>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変更後結果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エポック時点で前回以上の結果</a:t>
            </a:r>
            <a:endParaRPr kumimoji="1" lang="en-US" altLang="ja-JP" dirty="0"/>
          </a:p>
          <a:p>
            <a:r>
              <a:rPr kumimoji="1" lang="ja-JP" altLang="en-US"/>
              <a:t>実験条件が違う箇所を揃えることで再現</a:t>
            </a:r>
            <a:endParaRPr kumimoji="1" lang="en-US" altLang="ja-JP" dirty="0"/>
          </a:p>
          <a:p>
            <a:pPr lvl="1"/>
            <a:r>
              <a:rPr kumimoji="1" lang="ja-JP" altLang="en-US"/>
              <a:t>バッチサイズをメモリエラーが原因で変更</a:t>
            </a:r>
            <a:endParaRPr kumimoji="1" lang="en-US" altLang="ja-JP" dirty="0"/>
          </a:p>
        </p:txBody>
      </p:sp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568D0802-604A-F70A-7DA8-034BC832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20077"/>
              </p:ext>
            </p:extLst>
          </p:nvPr>
        </p:nvGraphicFramePr>
        <p:xfrm>
          <a:off x="4064000" y="6197777"/>
          <a:ext cx="16256000" cy="6175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56200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10360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47511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161576"/>
                    </a:ext>
                  </a:extLst>
                </a:gridCol>
              </a:tblGrid>
              <a:tr h="1735172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39877"/>
                  </a:ext>
                </a:extLst>
              </a:tr>
              <a:tr h="1628390">
                <a:tc>
                  <a:txBody>
                    <a:bodyPr/>
                    <a:lstStyle/>
                    <a:p>
                      <a:r>
                        <a:rPr kumimoji="1" lang="ja-JP" altLang="en-US" sz="4000" dirty="0"/>
                        <a:t>論文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10.5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25.2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33.8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408458"/>
                  </a:ext>
                </a:extLst>
              </a:tr>
              <a:tr h="1406013">
                <a:tc>
                  <a:txBody>
                    <a:bodyPr/>
                    <a:lstStyle/>
                    <a:p>
                      <a:r>
                        <a:rPr kumimoji="1" lang="ja-JP" altLang="en-US" sz="4000"/>
                        <a:t>前回の</a:t>
                      </a:r>
                      <a:r>
                        <a:rPr kumimoji="1" lang="ja-JP" altLang="en-US" sz="4000" dirty="0"/>
                        <a:t>実験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1.70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7.00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11.6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322452"/>
                  </a:ext>
                </a:extLst>
              </a:tr>
              <a:tr h="1406013">
                <a:tc>
                  <a:txBody>
                    <a:bodyPr/>
                    <a:lstStyle/>
                    <a:p>
                      <a:r>
                        <a:rPr kumimoji="1" lang="ja-JP" altLang="en-US" sz="4000"/>
                        <a:t>今回の実験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5.29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13.2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18.4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96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848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8355-5457-2D72-037C-B3C40EC9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エラー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5CC9D-8258-38E2-16F0-F7C16A601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バッチサイズによるメモリエラー</a:t>
            </a:r>
            <a:endParaRPr kumimoji="1" lang="en-US" altLang="ja-JP" dirty="0"/>
          </a:p>
          <a:p>
            <a:pPr marL="1554163" lvl="1" indent="-728663">
              <a:tabLst>
                <a:tab pos="6469063" algn="l"/>
              </a:tabLst>
            </a:pPr>
            <a:r>
              <a:rPr kumimoji="1" lang="en-US" altLang="ja-JP" dirty="0"/>
              <a:t>RAM</a:t>
            </a:r>
            <a:r>
              <a:rPr kumimoji="1" lang="ja-JP" altLang="en-US"/>
              <a:t>の不足</a:t>
            </a:r>
            <a:r>
              <a:rPr kumimoji="1" lang="en-US" altLang="ja-JP" dirty="0"/>
              <a:t>	</a:t>
            </a:r>
            <a:r>
              <a:rPr kumimoji="1" lang="ja-JP" altLang="en-US"/>
              <a:t>：</a:t>
            </a:r>
            <a:r>
              <a:rPr kumimoji="1" lang="en-US" altLang="ja-JP" dirty="0" err="1"/>
              <a:t>dataloader</a:t>
            </a:r>
            <a:r>
              <a:rPr kumimoji="1" lang="ja-JP" altLang="en-US"/>
              <a:t>の</a:t>
            </a:r>
            <a:r>
              <a:rPr kumimoji="1" lang="en-US" altLang="ja-JP" dirty="0" err="1"/>
              <a:t>num_worker</a:t>
            </a:r>
            <a:r>
              <a:rPr kumimoji="1" lang="ja-JP" altLang="en-US"/>
              <a:t>の値を減らすことで解決</a:t>
            </a:r>
            <a:endParaRPr kumimoji="1" lang="en-US" altLang="ja-JP" dirty="0"/>
          </a:p>
          <a:p>
            <a:pPr marL="1554163" lvl="1" indent="-728663">
              <a:tabLst>
                <a:tab pos="6469063" algn="l"/>
              </a:tabLst>
            </a:pPr>
            <a:r>
              <a:rPr kumimoji="1" lang="en-US" altLang="ja-JP" dirty="0"/>
              <a:t>GPU</a:t>
            </a:r>
            <a:r>
              <a:rPr kumimoji="1" lang="ja-JP" altLang="en-US"/>
              <a:t>メモリの不足</a:t>
            </a:r>
            <a:r>
              <a:rPr kumimoji="1" lang="en-US" altLang="ja-JP" dirty="0"/>
              <a:t>	</a:t>
            </a:r>
            <a:r>
              <a:rPr kumimoji="1" lang="ja-JP" altLang="en-US"/>
              <a:t>：現在対処中</a:t>
            </a:r>
            <a:endParaRPr kumimoji="1" lang="en-US" altLang="ja-JP" dirty="0"/>
          </a:p>
          <a:p>
            <a:pPr marL="2414977" lvl="2" indent="-728663">
              <a:tabLst>
                <a:tab pos="6469063" algn="l"/>
              </a:tabLst>
            </a:pPr>
            <a:r>
              <a:rPr kumimoji="1" lang="ja-JP" altLang="en-US"/>
              <a:t>論文：</a:t>
            </a:r>
            <a:r>
              <a:rPr kumimoji="1" lang="en-US" altLang="ja-JP" dirty="0"/>
              <a:t>V100 × 4 </a:t>
            </a:r>
          </a:p>
          <a:p>
            <a:pPr marL="2414977" lvl="2" indent="-728663">
              <a:tabLst>
                <a:tab pos="6469063" algn="l"/>
              </a:tabLst>
            </a:pPr>
            <a:r>
              <a:rPr kumimoji="1" lang="ja-JP" altLang="en-US"/>
              <a:t>自分：</a:t>
            </a:r>
            <a:r>
              <a:rPr kumimoji="1" lang="en-US" altLang="ja-JP" dirty="0"/>
              <a:t>A100 × 4</a:t>
            </a:r>
            <a:endParaRPr kumimoji="1" lang="ja-JP" altLang="en-US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5E9AB77-97FD-6B88-5816-9EF87969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7" y="6858000"/>
            <a:ext cx="20958625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571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02330-280D-01E6-1B1A-DD434A51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5513" algn="l"/>
              </a:tabLst>
            </a:pPr>
            <a:r>
              <a:rPr lang="ja-JP" altLang="en-US" dirty="0"/>
              <a:t>実験</a:t>
            </a:r>
            <a:r>
              <a:rPr lang="en-US" altLang="ja-JP" dirty="0"/>
              <a:t>	</a:t>
            </a:r>
            <a:r>
              <a:rPr lang="ja-JP" altLang="en-US" dirty="0"/>
              <a:t>：実行中</a:t>
            </a:r>
          </a:p>
          <a:p>
            <a:pPr marL="38100" indent="0">
              <a:buNone/>
              <a:tabLst>
                <a:tab pos="6005513" algn="l"/>
              </a:tabLst>
            </a:pPr>
            <a:endParaRPr lang="en-US" altLang="ja-JP" dirty="0"/>
          </a:p>
          <a:p>
            <a:r>
              <a:rPr lang="ja-JP" altLang="en-US" dirty="0"/>
              <a:t>今後の予定：</a:t>
            </a:r>
            <a:endParaRPr lang="en-US" altLang="ja-JP" dirty="0"/>
          </a:p>
          <a:p>
            <a:pPr lvl="1"/>
            <a:r>
              <a:rPr lang="ja-JP" altLang="en-US" dirty="0"/>
              <a:t>実験の結果の分析</a:t>
            </a:r>
            <a:endParaRPr lang="en-US" altLang="ja-JP" dirty="0"/>
          </a:p>
          <a:p>
            <a:pPr lvl="1"/>
            <a:r>
              <a:rPr lang="ja-JP" altLang="en-US" dirty="0"/>
              <a:t>プログラムの作成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Multimodal Clustering Network (MCN)</a:t>
            </a:r>
            <a:r>
              <a:rPr lang="ja-JP" altLang="en-US" dirty="0"/>
              <a:t> </a:t>
            </a:r>
            <a:r>
              <a:rPr lang="en-US" altLang="ja-JP" sz="4400" dirty="0"/>
              <a:t>[B. Chen+,</a:t>
            </a:r>
            <a:r>
              <a:rPr lang="ja-JP" altLang="en-US" sz="4400" dirty="0"/>
              <a:t> </a:t>
            </a:r>
            <a:r>
              <a:rPr lang="en-US" altLang="ja-JP" sz="4400" dirty="0"/>
              <a:t>ICCV’21]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ラベル付けされていないナレーション付きビデオから学習</a:t>
            </a:r>
            <a:endParaRPr lang="en-US" altLang="ja-JP" dirty="0"/>
          </a:p>
          <a:p>
            <a:pPr lvl="1"/>
            <a:r>
              <a:rPr lang="ja-JP" altLang="en-US" dirty="0"/>
              <a:t>テキストからビデオの検索，時系列行動検出が可能</a:t>
            </a:r>
            <a:endParaRPr lang="en-US" altLang="ja-JP" dirty="0"/>
          </a:p>
          <a:p>
            <a:r>
              <a:rPr lang="ja-JP" altLang="en-US" dirty="0"/>
              <a:t>テキスト，オーディオ，ビデオの</a:t>
            </a:r>
            <a:r>
              <a:rPr lang="en-US" altLang="ja-JP" dirty="0"/>
              <a:t>3</a:t>
            </a:r>
            <a:r>
              <a:rPr lang="ja-JP" altLang="en-US" dirty="0"/>
              <a:t>つのモーダルを使用</a:t>
            </a:r>
            <a:endParaRPr lang="en-US" altLang="ja-JP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D93C9-E41C-CFEB-9854-647DE6C34D40}"/>
              </a:ext>
            </a:extLst>
          </p:cNvPr>
          <p:cNvGrpSpPr>
            <a:grpSpLocks noChangeAspect="1"/>
          </p:cNvGrpSpPr>
          <p:nvPr/>
        </p:nvGrpSpPr>
        <p:grpSpPr>
          <a:xfrm>
            <a:off x="4179732" y="4629150"/>
            <a:ext cx="16024535" cy="8028487"/>
            <a:chOff x="-122107" y="385905"/>
            <a:chExt cx="12592672" cy="6309082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2E1F5CB-99AC-0B57-EE94-60977E86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B997DAD-21A5-6D02-81CC-B01AF89D0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8BD076E-76ED-58BD-D6FF-6A46CB0F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FA1022C-4AED-10F4-92EC-60DEF4B3B5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18EF5E9-844D-49DE-133E-7D248299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DD906-143D-809B-7D18-D80314B4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C379E9-383D-0A28-F919-F00724118B6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81C8EDB-6082-889A-23E7-DDA9D9A67F5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3921AB-C916-9332-E298-6FAFD940E5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8AD5307-160B-5A5E-4D00-2DF8EB427789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944DE-831C-DC58-EC9D-3F81DAE6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14CCA5D-8085-146D-B4CC-B22FB32FFE3D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88ECB22A-88B4-462C-B478-AFA84249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41384A59-35FC-A24F-5166-339751D9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4C06824B-5A1F-30CF-CE26-E55D41D5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0387452-BE8D-F1CA-A128-C104FB450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9B1D212-62FA-4024-8448-B664A644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DC89069F-C3F1-EF29-A597-8E492A82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DCF270DE-0405-89A0-7DE1-B2059480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47DC8E26-9BD5-9A4B-13B8-5BD921D0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B09E818-9B67-7826-17D0-17615F13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09B7467-C261-9CFC-E539-A68A7DC9AD79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319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E5D-6E5E-67AF-E26C-317DB5E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B636C-D07C-47C1-2317-404BABEC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0" algn="l"/>
              </a:tabLst>
            </a:pPr>
            <a:r>
              <a:rPr kumimoji="1" lang="ja-JP" altLang="en-US" dirty="0"/>
              <a:t>アーキテクチャ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MCN</a:t>
            </a:r>
          </a:p>
          <a:p>
            <a:pPr>
              <a:tabLst>
                <a:tab pos="4762500" algn="l"/>
              </a:tabLst>
            </a:pPr>
            <a:r>
              <a:rPr kumimoji="1" lang="en-US" altLang="ja-JP" dirty="0"/>
              <a:t>Feature Extractor	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ビデオ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ResNet152</a:t>
            </a:r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オーディオ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 err="1"/>
              <a:t>DaveNet</a:t>
            </a:r>
            <a:endParaRPr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テキスト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Word2vec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データセット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HowTo100M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ビデオ解像度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454 × 256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ビデオフレームレート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30FPS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オーディオサンプリングレート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16kHz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バッチサイズ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128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エポック数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学習率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0.0001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特徴量次元数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5328225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kumimoji="1" lang="en-US" altLang="ja-JP" sz="4800" dirty="0"/>
          </a:p>
          <a:p>
            <a:r>
              <a:rPr kumimoji="1" lang="ja-JP" altLang="en-US" sz="4800" dirty="0"/>
              <a:t>実験状況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評価タスク：テキストからビデオの検索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R@k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</a:t>
            </a:r>
            <a:r>
              <a:rPr kumimoji="1" lang="ja-JP" altLang="en-US" dirty="0"/>
              <a:t>：</a:t>
            </a:r>
            <a:r>
              <a:rPr kumimoji="1" lang="en-US" altLang="ja-JP" dirty="0"/>
              <a:t>Recall</a:t>
            </a:r>
            <a:r>
              <a:rPr kumimoji="1" lang="ja-JP" altLang="en-US" dirty="0"/>
              <a:t>（再現率）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K</a:t>
            </a:r>
            <a:r>
              <a:rPr kumimoji="1" lang="ja-JP" altLang="en-US" dirty="0"/>
              <a:t>：各クエリの上位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個の予測のうちの正解数の総正解数に対する割合</a:t>
            </a:r>
            <a:endParaRPr kumimoji="1" lang="en-US" altLang="ja-JP" dirty="0"/>
          </a:p>
          <a:p>
            <a:r>
              <a:rPr kumimoji="1" lang="ja-JP" altLang="en-US" dirty="0"/>
              <a:t>論文と比較して著しく低下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568D0802-604A-F70A-7DA8-034BC832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85407"/>
              </p:ext>
            </p:extLst>
          </p:nvPr>
        </p:nvGraphicFramePr>
        <p:xfrm>
          <a:off x="4064000" y="7252854"/>
          <a:ext cx="16256000" cy="476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56200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10360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47511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161576"/>
                    </a:ext>
                  </a:extLst>
                </a:gridCol>
              </a:tblGrid>
              <a:tr h="1735172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39877"/>
                  </a:ext>
                </a:extLst>
              </a:tr>
              <a:tr h="1628390">
                <a:tc>
                  <a:txBody>
                    <a:bodyPr/>
                    <a:lstStyle/>
                    <a:p>
                      <a:r>
                        <a:rPr kumimoji="1" lang="ja-JP" altLang="en-US" sz="4000" dirty="0"/>
                        <a:t>論文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10.5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25.2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33.8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408458"/>
                  </a:ext>
                </a:extLst>
              </a:tr>
              <a:tr h="1406013">
                <a:tc>
                  <a:txBody>
                    <a:bodyPr/>
                    <a:lstStyle/>
                    <a:p>
                      <a:r>
                        <a:rPr kumimoji="1" lang="ja-JP" altLang="en-US" sz="4000"/>
                        <a:t>前回の</a:t>
                      </a:r>
                      <a:r>
                        <a:rPr kumimoji="1" lang="ja-JP" altLang="en-US" sz="4000" dirty="0"/>
                        <a:t>実験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1.70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7.00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11.6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32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04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原因・対処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Loss</a:t>
            </a:r>
            <a:r>
              <a:rPr kumimoji="1" lang="ja-JP" altLang="en-US" dirty="0"/>
              <a:t>が減少していないことを確認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 dirty="0"/>
              <a:t>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他の２つは減少していること</a:t>
            </a:r>
            <a:r>
              <a:rPr kumimoji="1" lang="ja-JP" altLang="en-US"/>
              <a:t>を確認</a:t>
            </a:r>
            <a:endParaRPr kumimoji="1" lang="en-US" altLang="ja-JP" dirty="0"/>
          </a:p>
          <a:p>
            <a:r>
              <a:rPr kumimoji="1" lang="en-US" altLang="ja-JP" dirty="0"/>
              <a:t>Clustering Loss</a:t>
            </a:r>
            <a:r>
              <a:rPr kumimoji="1" lang="ja-JP" altLang="en-US"/>
              <a:t>のみ各モーダルの計算結果の平均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/>
              <a:t>を合計から平均に変更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7D47FD-3052-8BBC-5B79-7276BD647A7F}"/>
              </a:ext>
            </a:extLst>
          </p:cNvPr>
          <p:cNvGrpSpPr>
            <a:grpSpLocks noChangeAspect="1"/>
          </p:cNvGrpSpPr>
          <p:nvPr/>
        </p:nvGrpSpPr>
        <p:grpSpPr>
          <a:xfrm>
            <a:off x="5456428" y="6224955"/>
            <a:ext cx="13471143" cy="6749206"/>
            <a:chOff x="-122107" y="385905"/>
            <a:chExt cx="12592672" cy="6309082"/>
          </a:xfrm>
        </p:grpSpPr>
        <p:pic>
          <p:nvPicPr>
            <p:cNvPr id="82" name="グラフィックス 81">
              <a:extLst>
                <a:ext uri="{FF2B5EF4-FFF2-40B4-BE49-F238E27FC236}">
                  <a16:creationId xmlns:a16="http://schemas.microsoft.com/office/drawing/2014/main" id="{81064EE3-58E4-7B75-40BF-6588BF56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5B25E45B-73C2-798D-1AC1-8C02F51E2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2260C90-5648-CD2D-5FEF-9E1ADB7C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0CF8878F-9C39-549A-6BED-36CD5813FE0E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F712BF8-EC2E-8B47-5AA0-5BE744854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2E972F6-0E4A-CA9A-6F2C-7C60E43F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8CC6CD9-5461-3D0C-7FBE-B81E25F0B905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785B3859-55B3-DF48-0A40-02531F5EB38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AAFC0868-00CA-D7DB-5BC8-5814208E2AA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2ACAD69-8C58-DAE7-BB48-D06800B2167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A1EA451-3E16-2461-E11C-F155335D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5560882-DAD6-6321-22BD-97861C2251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グラフィックス 93">
              <a:extLst>
                <a:ext uri="{FF2B5EF4-FFF2-40B4-BE49-F238E27FC236}">
                  <a16:creationId xmlns:a16="http://schemas.microsoft.com/office/drawing/2014/main" id="{B890A15D-FAF5-EA00-AFA1-711291DC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C226C81B-ABF1-8114-B1F5-2B93969A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6E428AD1-0AD7-DA45-A9AD-42CF8569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8A9C55E4-CDD0-1059-2E00-B80EF17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60B6625-38F0-3685-B99F-1CC2D00C19CD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D41BF2D8-2017-A3F5-4008-8A79760F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AA9D83EA-1F91-ED2E-F507-4594A3E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101" name="グラフィックス 100">
              <a:extLst>
                <a:ext uri="{FF2B5EF4-FFF2-40B4-BE49-F238E27FC236}">
                  <a16:creationId xmlns:a16="http://schemas.microsoft.com/office/drawing/2014/main" id="{9989878F-D0CE-B0EB-AC05-3D3DDA27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102" name="グラフィックス 101">
              <a:extLst>
                <a:ext uri="{FF2B5EF4-FFF2-40B4-BE49-F238E27FC236}">
                  <a16:creationId xmlns:a16="http://schemas.microsoft.com/office/drawing/2014/main" id="{178B3C9F-C07E-CD11-69A0-E3BF0AB0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0EF2D0D-8E96-8807-BF1C-0F3C2626D84E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6433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原因・対処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Loss</a:t>
            </a:r>
            <a:r>
              <a:rPr kumimoji="1" lang="ja-JP" altLang="en-US" dirty="0"/>
              <a:t>が減少していないことを確認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 dirty="0"/>
              <a:t>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他の２つは減少していること</a:t>
            </a:r>
            <a:r>
              <a:rPr kumimoji="1" lang="ja-JP" altLang="en-US"/>
              <a:t>を確認</a:t>
            </a:r>
            <a:endParaRPr kumimoji="1" lang="en-US" altLang="ja-JP" dirty="0"/>
          </a:p>
          <a:p>
            <a:r>
              <a:rPr kumimoji="1" lang="en-US" altLang="ja-JP" dirty="0"/>
              <a:t>Clustering Loss</a:t>
            </a:r>
            <a:r>
              <a:rPr kumimoji="1" lang="ja-JP" altLang="en-US"/>
              <a:t>のみ各モーダルの計算結果の平均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/>
              <a:t>を合計から平均に変更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7D47FD-3052-8BBC-5B79-7276BD647A7F}"/>
              </a:ext>
            </a:extLst>
          </p:cNvPr>
          <p:cNvGrpSpPr>
            <a:grpSpLocks noChangeAspect="1"/>
          </p:cNvGrpSpPr>
          <p:nvPr/>
        </p:nvGrpSpPr>
        <p:grpSpPr>
          <a:xfrm>
            <a:off x="5456428" y="6224955"/>
            <a:ext cx="13471143" cy="6749206"/>
            <a:chOff x="-122107" y="385905"/>
            <a:chExt cx="12592672" cy="6309082"/>
          </a:xfrm>
        </p:grpSpPr>
        <p:pic>
          <p:nvPicPr>
            <p:cNvPr id="82" name="グラフィックス 81">
              <a:extLst>
                <a:ext uri="{FF2B5EF4-FFF2-40B4-BE49-F238E27FC236}">
                  <a16:creationId xmlns:a16="http://schemas.microsoft.com/office/drawing/2014/main" id="{81064EE3-58E4-7B75-40BF-6588BF56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5B25E45B-73C2-798D-1AC1-8C02F51E2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2260C90-5648-CD2D-5FEF-9E1ADB7C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0CF8878F-9C39-549A-6BED-36CD5813FE0E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F712BF8-EC2E-8B47-5AA0-5BE744854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2E972F6-0E4A-CA9A-6F2C-7C60E43F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8CC6CD9-5461-3D0C-7FBE-B81E25F0B905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785B3859-55B3-DF48-0A40-02531F5EB38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AAFC0868-00CA-D7DB-5BC8-5814208E2AA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2ACAD69-8C58-DAE7-BB48-D06800B2167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A1EA451-3E16-2461-E11C-F155335D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5560882-DAD6-6321-22BD-97861C2251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グラフィックス 93">
              <a:extLst>
                <a:ext uri="{FF2B5EF4-FFF2-40B4-BE49-F238E27FC236}">
                  <a16:creationId xmlns:a16="http://schemas.microsoft.com/office/drawing/2014/main" id="{B890A15D-FAF5-EA00-AFA1-711291DC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C226C81B-ABF1-8114-B1F5-2B93969A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6E428AD1-0AD7-DA45-A9AD-42CF8569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8A9C55E4-CDD0-1059-2E00-B80EF17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60B6625-38F0-3685-B99F-1CC2D00C19CD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D41BF2D8-2017-A3F5-4008-8A79760F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AA9D83EA-1F91-ED2E-F507-4594A3E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101" name="グラフィックス 100">
              <a:extLst>
                <a:ext uri="{FF2B5EF4-FFF2-40B4-BE49-F238E27FC236}">
                  <a16:creationId xmlns:a16="http://schemas.microsoft.com/office/drawing/2014/main" id="{9989878F-D0CE-B0EB-AC05-3D3DDA27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102" name="グラフィックス 101">
              <a:extLst>
                <a:ext uri="{FF2B5EF4-FFF2-40B4-BE49-F238E27FC236}">
                  <a16:creationId xmlns:a16="http://schemas.microsoft.com/office/drawing/2014/main" id="{178B3C9F-C07E-CD11-69A0-E3BF0AB0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0EF2D0D-8E96-8807-BF1C-0F3C2626D84E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868374-F001-C39B-989C-B028F6A4C69B}"/>
              </a:ext>
            </a:extLst>
          </p:cNvPr>
          <p:cNvSpPr/>
          <p:nvPr/>
        </p:nvSpPr>
        <p:spPr>
          <a:xfrm>
            <a:off x="13496624" y="5838092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6E2F11A-6344-09DC-B55A-208C53A71FBA}"/>
              </a:ext>
            </a:extLst>
          </p:cNvPr>
          <p:cNvSpPr/>
          <p:nvPr/>
        </p:nvSpPr>
        <p:spPr>
          <a:xfrm>
            <a:off x="13771051" y="10511278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C0EB10-D106-56CB-CA87-A61F1ADDE0FE}"/>
              </a:ext>
            </a:extLst>
          </p:cNvPr>
          <p:cNvSpPr/>
          <p:nvPr/>
        </p:nvSpPr>
        <p:spPr>
          <a:xfrm>
            <a:off x="13779616" y="8476984"/>
            <a:ext cx="3253091" cy="863747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9450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原因・対処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Loss</a:t>
            </a:r>
            <a:r>
              <a:rPr kumimoji="1" lang="ja-JP" altLang="en-US" dirty="0"/>
              <a:t>が減少していないことを確認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 dirty="0"/>
              <a:t>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他の２つは減少していること</a:t>
            </a:r>
            <a:r>
              <a:rPr kumimoji="1" lang="ja-JP" altLang="en-US"/>
              <a:t>を確認</a:t>
            </a:r>
            <a:endParaRPr kumimoji="1" lang="en-US" altLang="ja-JP" dirty="0"/>
          </a:p>
          <a:p>
            <a:r>
              <a:rPr kumimoji="1" lang="en-US" altLang="ja-JP" dirty="0"/>
              <a:t>Clustering Loss</a:t>
            </a:r>
            <a:r>
              <a:rPr kumimoji="1" lang="ja-JP" altLang="en-US"/>
              <a:t>のみ各モーダルの計算結果の平均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/>
              <a:t>を合計から平均に変更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7D47FD-3052-8BBC-5B79-7276BD647A7F}"/>
              </a:ext>
            </a:extLst>
          </p:cNvPr>
          <p:cNvGrpSpPr>
            <a:grpSpLocks noChangeAspect="1"/>
          </p:cNvGrpSpPr>
          <p:nvPr/>
        </p:nvGrpSpPr>
        <p:grpSpPr>
          <a:xfrm>
            <a:off x="5456428" y="6224955"/>
            <a:ext cx="13471143" cy="6749206"/>
            <a:chOff x="-122107" y="385905"/>
            <a:chExt cx="12592672" cy="6309082"/>
          </a:xfrm>
        </p:grpSpPr>
        <p:pic>
          <p:nvPicPr>
            <p:cNvPr id="82" name="グラフィックス 81">
              <a:extLst>
                <a:ext uri="{FF2B5EF4-FFF2-40B4-BE49-F238E27FC236}">
                  <a16:creationId xmlns:a16="http://schemas.microsoft.com/office/drawing/2014/main" id="{81064EE3-58E4-7B75-40BF-6588BF56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5B25E45B-73C2-798D-1AC1-8C02F51E2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2260C90-5648-CD2D-5FEF-9E1ADB7C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0CF8878F-9C39-549A-6BED-36CD5813FE0E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F712BF8-EC2E-8B47-5AA0-5BE744854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2E972F6-0E4A-CA9A-6F2C-7C60E43F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8CC6CD9-5461-3D0C-7FBE-B81E25F0B905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785B3859-55B3-DF48-0A40-02531F5EB38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AAFC0868-00CA-D7DB-5BC8-5814208E2AA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2ACAD69-8C58-DAE7-BB48-D06800B2167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A1EA451-3E16-2461-E11C-F155335D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5560882-DAD6-6321-22BD-97861C2251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グラフィックス 93">
              <a:extLst>
                <a:ext uri="{FF2B5EF4-FFF2-40B4-BE49-F238E27FC236}">
                  <a16:creationId xmlns:a16="http://schemas.microsoft.com/office/drawing/2014/main" id="{B890A15D-FAF5-EA00-AFA1-711291DC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C226C81B-ABF1-8114-B1F5-2B93969A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6E428AD1-0AD7-DA45-A9AD-42CF8569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8A9C55E4-CDD0-1059-2E00-B80EF17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60B6625-38F0-3685-B99F-1CC2D00C19CD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D41BF2D8-2017-A3F5-4008-8A79760F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AA9D83EA-1F91-ED2E-F507-4594A3E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101" name="グラフィックス 100">
              <a:extLst>
                <a:ext uri="{FF2B5EF4-FFF2-40B4-BE49-F238E27FC236}">
                  <a16:creationId xmlns:a16="http://schemas.microsoft.com/office/drawing/2014/main" id="{9989878F-D0CE-B0EB-AC05-3D3DDA27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102" name="グラフィックス 101">
              <a:extLst>
                <a:ext uri="{FF2B5EF4-FFF2-40B4-BE49-F238E27FC236}">
                  <a16:creationId xmlns:a16="http://schemas.microsoft.com/office/drawing/2014/main" id="{178B3C9F-C07E-CD11-69A0-E3BF0AB0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0EF2D0D-8E96-8807-BF1C-0F3C2626D84E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868374-F001-C39B-989C-B028F6A4C69B}"/>
              </a:ext>
            </a:extLst>
          </p:cNvPr>
          <p:cNvSpPr/>
          <p:nvPr/>
        </p:nvSpPr>
        <p:spPr>
          <a:xfrm>
            <a:off x="13496624" y="5838092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6E2F11A-6344-09DC-B55A-208C53A71FBA}"/>
              </a:ext>
            </a:extLst>
          </p:cNvPr>
          <p:cNvSpPr/>
          <p:nvPr/>
        </p:nvSpPr>
        <p:spPr>
          <a:xfrm>
            <a:off x="13771051" y="10511278"/>
            <a:ext cx="4120323" cy="2444262"/>
          </a:xfrm>
          <a:prstGeom prst="rect">
            <a:avLst/>
          </a:prstGeom>
          <a:noFill/>
          <a:ln w="76200" cap="flat">
            <a:solidFill>
              <a:srgbClr val="92D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C0EB10-D106-56CB-CA87-A61F1ADDE0FE}"/>
              </a:ext>
            </a:extLst>
          </p:cNvPr>
          <p:cNvSpPr/>
          <p:nvPr/>
        </p:nvSpPr>
        <p:spPr>
          <a:xfrm>
            <a:off x="13779616" y="8476984"/>
            <a:ext cx="3253091" cy="863747"/>
          </a:xfrm>
          <a:prstGeom prst="rect">
            <a:avLst/>
          </a:prstGeom>
          <a:noFill/>
          <a:ln w="76200" cap="flat">
            <a:solidFill>
              <a:srgbClr val="92D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2363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原因・対処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Loss</a:t>
            </a:r>
            <a:r>
              <a:rPr kumimoji="1" lang="ja-JP" altLang="en-US" dirty="0"/>
              <a:t>が減少していないことを確認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 dirty="0"/>
              <a:t>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他の２つは減少していること</a:t>
            </a:r>
            <a:r>
              <a:rPr kumimoji="1" lang="ja-JP" altLang="en-US"/>
              <a:t>を確認</a:t>
            </a:r>
            <a:endParaRPr kumimoji="1" lang="en-US" altLang="ja-JP" dirty="0"/>
          </a:p>
          <a:p>
            <a:r>
              <a:rPr kumimoji="1" lang="en-US" altLang="ja-JP" dirty="0"/>
              <a:t>Clustering Loss</a:t>
            </a:r>
            <a:r>
              <a:rPr kumimoji="1" lang="ja-JP" altLang="en-US"/>
              <a:t>のみ各モーダルの計算結果の平均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/>
              <a:t>を合計から平均に変更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7D47FD-3052-8BBC-5B79-7276BD647A7F}"/>
              </a:ext>
            </a:extLst>
          </p:cNvPr>
          <p:cNvGrpSpPr>
            <a:grpSpLocks noChangeAspect="1"/>
          </p:cNvGrpSpPr>
          <p:nvPr/>
        </p:nvGrpSpPr>
        <p:grpSpPr>
          <a:xfrm>
            <a:off x="5456428" y="6224955"/>
            <a:ext cx="13471143" cy="6749206"/>
            <a:chOff x="-122107" y="385905"/>
            <a:chExt cx="12592672" cy="6309082"/>
          </a:xfrm>
        </p:grpSpPr>
        <p:pic>
          <p:nvPicPr>
            <p:cNvPr id="82" name="グラフィックス 81">
              <a:extLst>
                <a:ext uri="{FF2B5EF4-FFF2-40B4-BE49-F238E27FC236}">
                  <a16:creationId xmlns:a16="http://schemas.microsoft.com/office/drawing/2014/main" id="{81064EE3-58E4-7B75-40BF-6588BF56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5B25E45B-73C2-798D-1AC1-8C02F51E2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2260C90-5648-CD2D-5FEF-9E1ADB7C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0CF8878F-9C39-549A-6BED-36CD5813FE0E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F712BF8-EC2E-8B47-5AA0-5BE744854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2E972F6-0E4A-CA9A-6F2C-7C60E43F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8CC6CD9-5461-3D0C-7FBE-B81E25F0B905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785B3859-55B3-DF48-0A40-02531F5EB38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AAFC0868-00CA-D7DB-5BC8-5814208E2AA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2ACAD69-8C58-DAE7-BB48-D06800B2167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A1EA451-3E16-2461-E11C-F155335D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5560882-DAD6-6321-22BD-97861C2251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グラフィックス 93">
              <a:extLst>
                <a:ext uri="{FF2B5EF4-FFF2-40B4-BE49-F238E27FC236}">
                  <a16:creationId xmlns:a16="http://schemas.microsoft.com/office/drawing/2014/main" id="{B890A15D-FAF5-EA00-AFA1-711291DC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C226C81B-ABF1-8114-B1F5-2B93969A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6E428AD1-0AD7-DA45-A9AD-42CF8569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8A9C55E4-CDD0-1059-2E00-B80EF17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60B6625-38F0-3685-B99F-1CC2D00C19CD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D41BF2D8-2017-A3F5-4008-8A79760F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AA9D83EA-1F91-ED2E-F507-4594A3E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101" name="グラフィックス 100">
              <a:extLst>
                <a:ext uri="{FF2B5EF4-FFF2-40B4-BE49-F238E27FC236}">
                  <a16:creationId xmlns:a16="http://schemas.microsoft.com/office/drawing/2014/main" id="{9989878F-D0CE-B0EB-AC05-3D3DDA27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102" name="グラフィックス 101">
              <a:extLst>
                <a:ext uri="{FF2B5EF4-FFF2-40B4-BE49-F238E27FC236}">
                  <a16:creationId xmlns:a16="http://schemas.microsoft.com/office/drawing/2014/main" id="{178B3C9F-C07E-CD11-69A0-E3BF0AB0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0EF2D0D-8E96-8807-BF1C-0F3C2626D84E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868374-F001-C39B-989C-B028F6A4C69B}"/>
              </a:ext>
            </a:extLst>
          </p:cNvPr>
          <p:cNvSpPr/>
          <p:nvPr/>
        </p:nvSpPr>
        <p:spPr>
          <a:xfrm>
            <a:off x="13496624" y="5838092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6E2F11A-6344-09DC-B55A-208C53A71FBA}"/>
              </a:ext>
            </a:extLst>
          </p:cNvPr>
          <p:cNvSpPr/>
          <p:nvPr/>
        </p:nvSpPr>
        <p:spPr>
          <a:xfrm>
            <a:off x="13771051" y="10511278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C0EB10-D106-56CB-CA87-A61F1ADDE0FE}"/>
              </a:ext>
            </a:extLst>
          </p:cNvPr>
          <p:cNvSpPr/>
          <p:nvPr/>
        </p:nvSpPr>
        <p:spPr>
          <a:xfrm>
            <a:off x="13779616" y="8476984"/>
            <a:ext cx="3253091" cy="863747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7CA776-203D-EB12-61FE-659190CC6732}"/>
              </a:ext>
            </a:extLst>
          </p:cNvPr>
          <p:cNvSpPr txBox="1"/>
          <p:nvPr/>
        </p:nvSpPr>
        <p:spPr>
          <a:xfrm>
            <a:off x="17523446" y="5256887"/>
            <a:ext cx="19043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合計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B2A431-177B-615B-4A9D-9C21E62DE7B7}"/>
              </a:ext>
            </a:extLst>
          </p:cNvPr>
          <p:cNvSpPr txBox="1"/>
          <p:nvPr/>
        </p:nvSpPr>
        <p:spPr>
          <a:xfrm>
            <a:off x="17616947" y="12066260"/>
            <a:ext cx="19043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/>
              <a:t>平均</a:t>
            </a:r>
            <a:endParaRPr kumimoji="0" lang="ja-JP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689C07-DD27-A460-A2CC-47124860100A}"/>
              </a:ext>
            </a:extLst>
          </p:cNvPr>
          <p:cNvSpPr txBox="1"/>
          <p:nvPr/>
        </p:nvSpPr>
        <p:spPr>
          <a:xfrm>
            <a:off x="14506726" y="9345980"/>
            <a:ext cx="19043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合計</a:t>
            </a:r>
          </a:p>
        </p:txBody>
      </p:sp>
    </p:spTree>
    <p:extLst>
      <p:ext uri="{BB962C8B-B14F-4D97-AF65-F5344CB8AC3E}">
        <p14:creationId xmlns:p14="http://schemas.microsoft.com/office/powerpoint/2010/main" val="2398710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原因・対処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Loss</a:t>
            </a:r>
            <a:r>
              <a:rPr kumimoji="1" lang="ja-JP" altLang="en-US" dirty="0"/>
              <a:t>が減少していないことを確認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 dirty="0"/>
              <a:t>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他の２つは減少していること</a:t>
            </a:r>
            <a:r>
              <a:rPr kumimoji="1" lang="ja-JP" altLang="en-US"/>
              <a:t>を確認</a:t>
            </a:r>
            <a:endParaRPr kumimoji="1" lang="en-US" altLang="ja-JP" dirty="0"/>
          </a:p>
          <a:p>
            <a:r>
              <a:rPr kumimoji="1" lang="en-US" altLang="ja-JP" dirty="0"/>
              <a:t>Clustering Loss</a:t>
            </a:r>
            <a:r>
              <a:rPr kumimoji="1" lang="ja-JP" altLang="en-US"/>
              <a:t>のみ各モーダルの計算結果の平均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Contrastive Loss</a:t>
            </a:r>
            <a:r>
              <a:rPr kumimoji="1" lang="ja-JP" altLang="en-US"/>
              <a:t>を合計から平均に変更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7D47FD-3052-8BBC-5B79-7276BD647A7F}"/>
              </a:ext>
            </a:extLst>
          </p:cNvPr>
          <p:cNvGrpSpPr>
            <a:grpSpLocks noChangeAspect="1"/>
          </p:cNvGrpSpPr>
          <p:nvPr/>
        </p:nvGrpSpPr>
        <p:grpSpPr>
          <a:xfrm>
            <a:off x="5456428" y="6224955"/>
            <a:ext cx="13471143" cy="6749206"/>
            <a:chOff x="-122107" y="385905"/>
            <a:chExt cx="12592672" cy="6309082"/>
          </a:xfrm>
        </p:grpSpPr>
        <p:pic>
          <p:nvPicPr>
            <p:cNvPr id="82" name="グラフィックス 81">
              <a:extLst>
                <a:ext uri="{FF2B5EF4-FFF2-40B4-BE49-F238E27FC236}">
                  <a16:creationId xmlns:a16="http://schemas.microsoft.com/office/drawing/2014/main" id="{81064EE3-58E4-7B75-40BF-6588BF56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5B25E45B-73C2-798D-1AC1-8C02F51E2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2260C90-5648-CD2D-5FEF-9E1ADB7C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0CF8878F-9C39-549A-6BED-36CD5813FE0E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7F712BF8-EC2E-8B47-5AA0-5BE744854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2E972F6-0E4A-CA9A-6F2C-7C60E43F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8CC6CD9-5461-3D0C-7FBE-B81E25F0B905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785B3859-55B3-DF48-0A40-02531F5EB38A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AAFC0868-00CA-D7DB-5BC8-5814208E2AA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2ACAD69-8C58-DAE7-BB48-D06800B2167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A1EA451-3E16-2461-E11C-F155335D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5560882-DAD6-6321-22BD-97861C2251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グラフィックス 93">
              <a:extLst>
                <a:ext uri="{FF2B5EF4-FFF2-40B4-BE49-F238E27FC236}">
                  <a16:creationId xmlns:a16="http://schemas.microsoft.com/office/drawing/2014/main" id="{B890A15D-FAF5-EA00-AFA1-711291DC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C226C81B-ABF1-8114-B1F5-2B93969A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6E428AD1-0AD7-DA45-A9AD-42CF8569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8A9C55E4-CDD0-1059-2E00-B80EF17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60B6625-38F0-3685-B99F-1CC2D00C19CD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D41BF2D8-2017-A3F5-4008-8A79760F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AA9D83EA-1F91-ED2E-F507-4594A3E6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101" name="グラフィックス 100">
              <a:extLst>
                <a:ext uri="{FF2B5EF4-FFF2-40B4-BE49-F238E27FC236}">
                  <a16:creationId xmlns:a16="http://schemas.microsoft.com/office/drawing/2014/main" id="{9989878F-D0CE-B0EB-AC05-3D3DDA27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102" name="グラフィックス 101">
              <a:extLst>
                <a:ext uri="{FF2B5EF4-FFF2-40B4-BE49-F238E27FC236}">
                  <a16:creationId xmlns:a16="http://schemas.microsoft.com/office/drawing/2014/main" id="{178B3C9F-C07E-CD11-69A0-E3BF0AB0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0EF2D0D-8E96-8807-BF1C-0F3C2626D84E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868374-F001-C39B-989C-B028F6A4C69B}"/>
              </a:ext>
            </a:extLst>
          </p:cNvPr>
          <p:cNvSpPr/>
          <p:nvPr/>
        </p:nvSpPr>
        <p:spPr>
          <a:xfrm>
            <a:off x="13496624" y="5838092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6E2F11A-6344-09DC-B55A-208C53A71FBA}"/>
              </a:ext>
            </a:extLst>
          </p:cNvPr>
          <p:cNvSpPr/>
          <p:nvPr/>
        </p:nvSpPr>
        <p:spPr>
          <a:xfrm>
            <a:off x="13771051" y="10511278"/>
            <a:ext cx="4120323" cy="2444262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C0EB10-D106-56CB-CA87-A61F1ADDE0FE}"/>
              </a:ext>
            </a:extLst>
          </p:cNvPr>
          <p:cNvSpPr/>
          <p:nvPr/>
        </p:nvSpPr>
        <p:spPr>
          <a:xfrm>
            <a:off x="13779616" y="8476984"/>
            <a:ext cx="3253091" cy="863747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7CA776-203D-EB12-61FE-659190CC6732}"/>
              </a:ext>
            </a:extLst>
          </p:cNvPr>
          <p:cNvSpPr txBox="1"/>
          <p:nvPr/>
        </p:nvSpPr>
        <p:spPr>
          <a:xfrm>
            <a:off x="17523445" y="5256887"/>
            <a:ext cx="3591157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合計→ 平均</a:t>
            </a:r>
            <a:endParaRPr kumimoji="0" lang="en-US" altLang="ja-JP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B2A431-177B-615B-4A9D-9C21E62DE7B7}"/>
              </a:ext>
            </a:extLst>
          </p:cNvPr>
          <p:cNvSpPr txBox="1"/>
          <p:nvPr/>
        </p:nvSpPr>
        <p:spPr>
          <a:xfrm>
            <a:off x="17616947" y="12066260"/>
            <a:ext cx="19043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/>
              <a:t>平均</a:t>
            </a:r>
            <a:endParaRPr kumimoji="0" lang="ja-JP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AA94DA-6917-64A6-EC87-A07104F40F34}"/>
              </a:ext>
            </a:extLst>
          </p:cNvPr>
          <p:cNvSpPr txBox="1"/>
          <p:nvPr/>
        </p:nvSpPr>
        <p:spPr>
          <a:xfrm>
            <a:off x="14604619" y="9394898"/>
            <a:ext cx="19043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合計</a:t>
            </a:r>
          </a:p>
        </p:txBody>
      </p:sp>
    </p:spTree>
    <p:extLst>
      <p:ext uri="{BB962C8B-B14F-4D97-AF65-F5344CB8AC3E}">
        <p14:creationId xmlns:p14="http://schemas.microsoft.com/office/powerpoint/2010/main" val="25875258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23557</TotalTime>
  <Words>571</Words>
  <Application>Microsoft Macintosh PowerPoint</Application>
  <PresentationFormat>ユーザー設定</PresentationFormat>
  <Paragraphs>114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標準デザイン</vt:lpstr>
      <vt:lpstr>実験状況</vt:lpstr>
      <vt:lpstr>はじめに</vt:lpstr>
      <vt:lpstr>研究テーマ</vt:lpstr>
      <vt:lpstr>実験状況</vt:lpstr>
      <vt:lpstr>原因・対処</vt:lpstr>
      <vt:lpstr>原因・対処</vt:lpstr>
      <vt:lpstr>原因・対処</vt:lpstr>
      <vt:lpstr>原因・対処</vt:lpstr>
      <vt:lpstr>原因・対処</vt:lpstr>
      <vt:lpstr>変更後結果</vt:lpstr>
      <vt:lpstr>エラー</vt:lpstr>
      <vt:lpstr>おわりに</vt:lpstr>
      <vt:lpstr>Multimodal Clustering Network (MCN) [B. Chen+, ICCV’21]</vt:lpstr>
      <vt:lpstr>実験条件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　亮太</cp:lastModifiedBy>
  <cp:revision>113</cp:revision>
  <dcterms:modified xsi:type="dcterms:W3CDTF">2023-11-10T13:18:57Z</dcterms:modified>
</cp:coreProperties>
</file>