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3" r:id="rId4"/>
    <p:sldId id="291" r:id="rId5"/>
    <p:sldId id="292" r:id="rId6"/>
    <p:sldId id="293" r:id="rId7"/>
    <p:sldId id="259" r:id="rId8"/>
    <p:sldId id="262" r:id="rId9"/>
    <p:sldId id="275" r:id="rId10"/>
    <p:sldId id="294" r:id="rId11"/>
    <p:sldId id="295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1" autoAdjust="0"/>
    <p:restoredTop sz="94698"/>
  </p:normalViewPr>
  <p:slideViewPr>
    <p:cSldViewPr snapToGrid="0">
      <p:cViewPr varScale="1">
        <p:scale>
          <a:sx n="53" d="100"/>
          <a:sy n="53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Arial"/>
      </a:defRPr>
    </a:lvl1pPr>
    <a:lvl2pPr indent="228600" defTabSz="1828800" latinLnBrk="0">
      <a:defRPr sz="2400">
        <a:latin typeface="+mn-lt"/>
        <a:ea typeface="+mn-ea"/>
        <a:cs typeface="+mn-cs"/>
        <a:sym typeface="Arial"/>
      </a:defRPr>
    </a:lvl2pPr>
    <a:lvl3pPr indent="457200" defTabSz="1828800" latinLnBrk="0">
      <a:defRPr sz="2400">
        <a:latin typeface="+mn-lt"/>
        <a:ea typeface="+mn-ea"/>
        <a:cs typeface="+mn-cs"/>
        <a:sym typeface="Arial"/>
      </a:defRPr>
    </a:lvl3pPr>
    <a:lvl4pPr indent="685800" defTabSz="1828800" latinLnBrk="0">
      <a:defRPr sz="2400">
        <a:latin typeface="+mn-lt"/>
        <a:ea typeface="+mn-ea"/>
        <a:cs typeface="+mn-cs"/>
        <a:sym typeface="Arial"/>
      </a:defRPr>
    </a:lvl4pPr>
    <a:lvl5pPr indent="914400" defTabSz="1828800" latinLnBrk="0">
      <a:defRPr sz="2400">
        <a:latin typeface="+mn-lt"/>
        <a:ea typeface="+mn-ea"/>
        <a:cs typeface="+mn-cs"/>
        <a:sym typeface="Arial"/>
      </a:defRPr>
    </a:lvl5pPr>
    <a:lvl6pPr indent="1143000" defTabSz="1828800" latinLnBrk="0">
      <a:defRPr sz="2400">
        <a:latin typeface="+mn-lt"/>
        <a:ea typeface="+mn-ea"/>
        <a:cs typeface="+mn-cs"/>
        <a:sym typeface="Arial"/>
      </a:defRPr>
    </a:lvl6pPr>
    <a:lvl7pPr indent="1371600" defTabSz="1828800" latinLnBrk="0">
      <a:defRPr sz="2400">
        <a:latin typeface="+mn-lt"/>
        <a:ea typeface="+mn-ea"/>
        <a:cs typeface="+mn-cs"/>
        <a:sym typeface="Arial"/>
      </a:defRPr>
    </a:lvl7pPr>
    <a:lvl8pPr indent="1600200" defTabSz="1828800" latinLnBrk="0">
      <a:defRPr sz="2400">
        <a:latin typeface="+mn-lt"/>
        <a:ea typeface="+mn-ea"/>
        <a:cs typeface="+mn-cs"/>
        <a:sym typeface="Arial"/>
      </a:defRPr>
    </a:lvl8pPr>
    <a:lvl9pPr indent="1828800" defTabSz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0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テキスト"/>
          <p:cNvSpPr txBox="1">
            <a:spLocks noGrp="1"/>
          </p:cNvSpPr>
          <p:nvPr>
            <p:ph type="title"/>
          </p:nvPr>
        </p:nvSpPr>
        <p:spPr>
          <a:xfrm>
            <a:off x="428693" y="5745922"/>
            <a:ext cx="23526614" cy="1243507"/>
          </a:xfrm>
          <a:prstGeom prst="rect">
            <a:avLst/>
          </a:prstGeom>
        </p:spPr>
        <p:txBody>
          <a:bodyPr/>
          <a:lstStyle>
            <a:lvl1pPr indent="12700" algn="ctr">
              <a:lnSpc>
                <a:spcPct val="90000"/>
              </a:lnSpc>
              <a:defRPr sz="6500"/>
            </a:lvl1pPr>
          </a:lstStyle>
          <a:p>
            <a:r>
              <a:t>タイトルテキスト</a:t>
            </a:r>
          </a:p>
        </p:txBody>
      </p:sp>
      <p:sp>
        <p:nvSpPr>
          <p:cNvPr id="1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689774"/>
            <a:ext cx="12801600" cy="3505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7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7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7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7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7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15" name="mprg_logo.ai" descr="mprg_logo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11895321"/>
            <a:ext cx="4889333" cy="14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31660" y="7292923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17" name="第n回 Discussion"/>
          <p:cNvSpPr txBox="1">
            <a:spLocks noGrp="1"/>
          </p:cNvSpPr>
          <p:nvPr>
            <p:ph type="body" sz="quarter" idx="21"/>
          </p:nvPr>
        </p:nvSpPr>
        <p:spPr>
          <a:xfrm>
            <a:off x="9116446" y="4529296"/>
            <a:ext cx="6151107" cy="913132"/>
          </a:xfrm>
          <a:prstGeom prst="rect">
            <a:avLst/>
          </a:prstGeom>
        </p:spPr>
        <p:txBody>
          <a:bodyPr lIns="91438" tIns="91438" rIns="91438" bIns="91438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6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テキスト"/>
          <p:cNvSpPr txBox="1">
            <a:spLocks noGrp="1"/>
          </p:cNvSpPr>
          <p:nvPr>
            <p:ph type="title"/>
          </p:nvPr>
        </p:nvSpPr>
        <p:spPr>
          <a:xfrm>
            <a:off x="9573717" y="6770885"/>
            <a:ext cx="15544802" cy="2724152"/>
          </a:xfrm>
          <a:prstGeom prst="rect">
            <a:avLst/>
          </a:prstGeom>
        </p:spPr>
        <p:txBody>
          <a:bodyPr anchor="t"/>
          <a:lstStyle>
            <a:lvl1pPr>
              <a:defRPr sz="8000" b="1" cap="all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" name="Rectangle 1"/>
          <p:cNvSpPr/>
          <p:nvPr/>
        </p:nvSpPr>
        <p:spPr>
          <a:xfrm>
            <a:off x="3149600" y="1676400"/>
            <a:ext cx="18034000" cy="177800"/>
          </a:xfrm>
          <a:prstGeom prst="rect">
            <a:avLst/>
          </a:prstGeom>
          <a:gradFill>
            <a:gsLst>
              <a:gs pos="0">
                <a:srgbClr val="9696CE"/>
              </a:gs>
              <a:gs pos="100000">
                <a:srgbClr val="BDBDDF"/>
              </a:gs>
            </a:gsLst>
          </a:gradFill>
          <a:ln w="12700">
            <a:miter lim="400000"/>
          </a:ln>
          <a:effectLst>
            <a:outerShdw blurRad="50800" dist="76200" dir="3960052" rotWithShape="0">
              <a:srgbClr val="B3B3B3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7" name="MPRG_logo.pdf" descr="MPRG_logo.pdf"/>
          <p:cNvPicPr>
            <a:picLocks noChangeAspect="1"/>
          </p:cNvPicPr>
          <p:nvPr/>
        </p:nvPicPr>
        <p:blipFill>
          <a:blip r:embed="rId2"/>
          <a:srcRect l="28202" t="25788" r="29642" b="63867"/>
          <a:stretch>
            <a:fillRect/>
          </a:stretch>
        </p:blipFill>
        <p:spPr>
          <a:xfrm>
            <a:off x="2481507" y="2232025"/>
            <a:ext cx="9633209" cy="3203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PRG.pdf" descr="MPR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177" y="2191222"/>
            <a:ext cx="9306102" cy="379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4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 marL="725487" indent="-685800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99229" indent="-653142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65286" indent="-76199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0920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5492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5" name="テキスト プレースホルダー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</p:spPr>
        <p:txBody>
          <a:bodyPr/>
          <a:lstStyle/>
          <a:p>
            <a:pPr marL="673099" indent="-634999"/>
            <a:endParaRPr/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>
            <a:spLocks noGrp="1"/>
          </p:cNvSpPr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図プレースホルダー 2"/>
          <p:cNvSpPr>
            <a:spLocks noGrp="1"/>
          </p:cNvSpPr>
          <p:nvPr>
            <p:ph type="pic" sz="half" idx="21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タイトルテキスト"/>
          <p:cNvSpPr txBox="1">
            <a:spLocks noGrp="1"/>
          </p:cNvSpPr>
          <p:nvPr>
            <p:ph type="title"/>
          </p:nvPr>
        </p:nvSpPr>
        <p:spPr>
          <a:xfrm>
            <a:off x="4419600" y="3564039"/>
            <a:ext cx="15544800" cy="306566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201196"/>
            <a:ext cx="12801600" cy="35052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5" name="Rectangle 1"/>
          <p:cNvSpPr/>
          <p:nvPr/>
        </p:nvSpPr>
        <p:spPr>
          <a:xfrm>
            <a:off x="131660" y="6845137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60" y="1534220"/>
            <a:ext cx="24120680" cy="131838"/>
          </a:xfrm>
          <a:prstGeom prst="rect">
            <a:avLst/>
          </a:prstGeom>
          <a:gradFill>
            <a:gsLst>
              <a:gs pos="0">
                <a:srgbClr val="000000"/>
              </a:gs>
              <a:gs pos="65893">
                <a:srgbClr val="000000"/>
              </a:gs>
              <a:gs pos="100000">
                <a:srgbClr val="BABABA"/>
              </a:gs>
            </a:gsLst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" name="MPRG_logo.pdf" descr="MPRG_logo.pdf"/>
          <p:cNvPicPr>
            <a:picLocks noChangeAspect="1"/>
          </p:cNvPicPr>
          <p:nvPr/>
        </p:nvPicPr>
        <p:blipFill>
          <a:blip r:embed="rId8"/>
          <a:srcRect l="28202" t="25788" r="29642" b="63867"/>
          <a:stretch>
            <a:fillRect/>
          </a:stretch>
        </p:blipFill>
        <p:spPr>
          <a:xfrm>
            <a:off x="20832670" y="394966"/>
            <a:ext cx="3246402" cy="10796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タイトルテキスト"/>
          <p:cNvSpPr txBox="1">
            <a:spLocks noGrp="1"/>
          </p:cNvSpPr>
          <p:nvPr>
            <p:ph type="title"/>
          </p:nvPr>
        </p:nvSpPr>
        <p:spPr>
          <a:xfrm>
            <a:off x="798102" y="131484"/>
            <a:ext cx="20048905" cy="15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5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74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>
            <a:normAutofit/>
          </a:bodyPr>
          <a:lstStyle>
            <a:lvl2pPr marL="1554453" indent="-728953">
              <a:defRPr sz="4300"/>
            </a:lvl2pPr>
            <a:lvl3pPr marL="2415267" indent="-510267">
              <a:defRPr sz="4100"/>
            </a:lvl3pPr>
            <a:lvl4pPr marL="3141953" indent="-728953">
              <a:defRPr sz="3900"/>
            </a:lvl4pPr>
            <a:lvl5pPr marL="3268953" indent="-728953"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>
            <a:extLst>
              <a:ext uri="{FF2B5EF4-FFF2-40B4-BE49-F238E27FC236}">
                <a16:creationId xmlns:a16="http://schemas.microsoft.com/office/drawing/2014/main" id="{64307491-56CB-8DA6-65F4-F97EF1AB3554}"/>
              </a:ext>
            </a:extLst>
          </p:cNvPr>
          <p:cNvSpPr txBox="1">
            <a:spLocks/>
          </p:cNvSpPr>
          <p:nvPr userDrawn="1"/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1pPr>
      <a:lvl2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2pPr>
      <a:lvl3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3pPr>
      <a:lvl4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4pPr>
      <a:lvl5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5pPr>
      <a:lvl6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6pPr>
      <a:lvl7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7pPr>
      <a:lvl8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8pPr>
      <a:lvl9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9pPr>
    </p:titleStyle>
    <p:bodyStyle>
      <a:lvl1pPr marL="630765" marR="0" indent="-592665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1pPr>
      <a:lvl2pPr marL="15058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2pPr>
      <a:lvl3pPr marL="2381250" marR="0" indent="-476250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3pPr>
      <a:lvl4pPr marL="3093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4pPr>
      <a:lvl5pPr marL="3220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5pPr>
      <a:lvl6pPr marL="3009673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6pPr>
      <a:lvl7pPr marL="34668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7pPr>
      <a:lvl8pPr marL="39240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8pPr>
      <a:lvl9pPr marL="43812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9pPr>
    </p:bodyStyle>
    <p:other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編集エリア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メモリエラー</a:t>
            </a:r>
            <a:endParaRPr dirty="0"/>
          </a:p>
        </p:txBody>
      </p:sp>
      <p:sp>
        <p:nvSpPr>
          <p:cNvPr id="86" name="編集エリア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ER20038 </a:t>
            </a:r>
            <a:r>
              <a:rPr lang="ja-JP" altLang="en-US" dirty="0"/>
              <a:t>小林亮太</a:t>
            </a:r>
            <a:endParaRPr lang="en-US" altLang="ja-JP" dirty="0"/>
          </a:p>
          <a:p>
            <a:r>
              <a:rPr lang="ja-JP" altLang="en-US" dirty="0"/>
              <a:t>担当：鈴木雅★，福井，張</a:t>
            </a:r>
            <a:endParaRPr dirty="0"/>
          </a:p>
        </p:txBody>
      </p:sp>
      <p:sp>
        <p:nvSpPr>
          <p:cNvPr id="87" name="第n回 Discus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ja-JP" altLang="en-US"/>
              <a:t>第</a:t>
            </a:r>
            <a:r>
              <a:rPr lang="en-US" altLang="ja-JP" dirty="0"/>
              <a:t>17</a:t>
            </a:r>
            <a:r>
              <a:rPr lang="ja-JP" altLang="en-US"/>
              <a:t>回</a:t>
            </a:r>
            <a:r>
              <a:rPr lang="ja-JP" altLang="en-US" dirty="0"/>
              <a:t>ディスカッション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062BC-32D3-EB83-5482-39CA9DDF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</a:t>
            </a:r>
            <a:r>
              <a:rPr kumimoji="1" lang="ja-JP" altLang="en-US"/>
              <a:t> ・</a:t>
            </a:r>
            <a:r>
              <a:rPr kumimoji="1" lang="en-US" altLang="ja-JP" dirty="0"/>
              <a:t> DDP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79393F-639A-0B64-441F-8944DE50B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DP</a:t>
            </a:r>
            <a:r>
              <a:rPr kumimoji="1" lang="ja-JP" altLang="en-US"/>
              <a:t>の方が</a:t>
            </a:r>
            <a:r>
              <a:rPr kumimoji="1" lang="en-US" altLang="ja-JP" dirty="0"/>
              <a:t>GPU:0</a:t>
            </a:r>
            <a:r>
              <a:rPr kumimoji="1" lang="ja-JP" altLang="en-US"/>
              <a:t>を起点とした</a:t>
            </a:r>
            <a:r>
              <a:rPr kumimoji="1" lang="en-US" altLang="ja-JP" dirty="0"/>
              <a:t>GPU</a:t>
            </a:r>
            <a:r>
              <a:rPr kumimoji="1" lang="ja-JP" altLang="en-US"/>
              <a:t>間通信の回数が多い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DP</a:t>
            </a:r>
            <a:r>
              <a:rPr kumimoji="1" lang="ja-JP" altLang="en-US"/>
              <a:t>の方が処理が遅くなりやすい</a:t>
            </a:r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4654A45-2136-3F3A-DD18-9AF83802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64028"/>
              </p:ext>
            </p:extLst>
          </p:nvPr>
        </p:nvGraphicFramePr>
        <p:xfrm>
          <a:off x="3519313" y="5366084"/>
          <a:ext cx="17789328" cy="74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9776">
                  <a:extLst>
                    <a:ext uri="{9D8B030D-6E8A-4147-A177-3AD203B41FA5}">
                      <a16:colId xmlns:a16="http://schemas.microsoft.com/office/drawing/2014/main" val="2518986076"/>
                    </a:ext>
                  </a:extLst>
                </a:gridCol>
                <a:gridCol w="5929776">
                  <a:extLst>
                    <a:ext uri="{9D8B030D-6E8A-4147-A177-3AD203B41FA5}">
                      <a16:colId xmlns:a16="http://schemas.microsoft.com/office/drawing/2014/main" val="448505442"/>
                    </a:ext>
                  </a:extLst>
                </a:gridCol>
                <a:gridCol w="5929776">
                  <a:extLst>
                    <a:ext uri="{9D8B030D-6E8A-4147-A177-3AD203B41FA5}">
                      <a16:colId xmlns:a16="http://schemas.microsoft.com/office/drawing/2014/main" val="1053484981"/>
                    </a:ext>
                  </a:extLst>
                </a:gridCol>
              </a:tblGrid>
              <a:tr h="1498333">
                <a:tc>
                  <a:txBody>
                    <a:bodyPr/>
                    <a:lstStyle/>
                    <a:p>
                      <a:endParaRPr kumimoji="1" lang="ja-JP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DP</a:t>
                      </a:r>
                      <a:endParaRPr kumimoji="1" lang="ja-JP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DDP</a:t>
                      </a:r>
                      <a:endParaRPr kumimoji="1" lang="ja-JP" alt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738770"/>
                  </a:ext>
                </a:extLst>
              </a:tr>
              <a:tr h="1498333">
                <a:tc>
                  <a:txBody>
                    <a:bodyPr/>
                    <a:lstStyle/>
                    <a:p>
                      <a:r>
                        <a:rPr kumimoji="1" lang="en-US" altLang="ja-JP" sz="3200" dirty="0" err="1"/>
                        <a:t>Dataloader</a:t>
                      </a:r>
                      <a:endParaRPr kumimoji="1" lang="ja-JP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GPU:0</a:t>
                      </a:r>
                      <a:r>
                        <a:rPr kumimoji="1" lang="ja-JP" altLang="en-US" sz="3200"/>
                        <a:t>のみ所有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各</a:t>
                      </a:r>
                      <a:r>
                        <a:rPr kumimoji="1" lang="en-US" altLang="ja-JP" sz="3200" dirty="0"/>
                        <a:t>GPU</a:t>
                      </a:r>
                      <a:r>
                        <a:rPr kumimoji="1" lang="ja-JP" altLang="en-US" sz="3200"/>
                        <a:t>で所有</a:t>
                      </a:r>
                      <a:endParaRPr kumimoji="1" lang="en-US" altLang="ja-JP" sz="3200" dirty="0"/>
                    </a:p>
                    <a:p>
                      <a:r>
                        <a:rPr kumimoji="1" lang="ja-JP" altLang="en-US" sz="3200"/>
                        <a:t>（この時点で</a:t>
                      </a:r>
                      <a:r>
                        <a:rPr kumimoji="1" lang="en-US" altLang="ja-JP" sz="3200" dirty="0"/>
                        <a:t>Dataset</a:t>
                      </a:r>
                      <a:r>
                        <a:rPr kumimoji="1" lang="ja-JP" altLang="en-US" sz="3200"/>
                        <a:t>分割済）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270922"/>
                  </a:ext>
                </a:extLst>
              </a:tr>
              <a:tr h="1498333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Batch</a:t>
                      </a:r>
                      <a:r>
                        <a:rPr kumimoji="1" lang="ja-JP" altLang="en-US" sz="3200"/>
                        <a:t>の分割</a:t>
                      </a:r>
                      <a:endParaRPr kumimoji="1" lang="en-US" altLang="ja-JP" sz="3200" dirty="0"/>
                    </a:p>
                    <a:p>
                      <a:r>
                        <a:rPr kumimoji="1" lang="ja-JP" altLang="en-US" sz="3200"/>
                        <a:t>（</a:t>
                      </a:r>
                      <a:r>
                        <a:rPr kumimoji="1" lang="en-US" altLang="ja-JP" sz="3200" dirty="0"/>
                        <a:t>mini batch</a:t>
                      </a:r>
                      <a:r>
                        <a:rPr kumimoji="1" lang="ja-JP" altLang="en-US" sz="3200"/>
                        <a:t>作成）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GPU:0</a:t>
                      </a:r>
                      <a:r>
                        <a:rPr kumimoji="1" lang="ja-JP" altLang="en-US" sz="3200"/>
                        <a:t>で実行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なし</a:t>
                      </a:r>
                      <a:endParaRPr kumimoji="1" lang="en-US" altLang="ja-JP" sz="3200" dirty="0"/>
                    </a:p>
                    <a:p>
                      <a:r>
                        <a:rPr kumimoji="1" lang="ja-JP" altLang="en-US" sz="3200"/>
                        <a:t>（すでに分割済）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416623"/>
                  </a:ext>
                </a:extLst>
              </a:tr>
              <a:tr h="1498333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Mini batch</a:t>
                      </a:r>
                      <a:r>
                        <a:rPr kumimoji="1" lang="ja-JP" altLang="en-US" sz="3200"/>
                        <a:t>の</a:t>
                      </a:r>
                      <a:r>
                        <a:rPr kumimoji="1" lang="en-US" altLang="ja-JP" sz="3200" dirty="0"/>
                        <a:t>GPU</a:t>
                      </a:r>
                      <a:r>
                        <a:rPr kumimoji="1" lang="ja-JP" altLang="en-US" sz="3200"/>
                        <a:t>間共有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GPU:0</a:t>
                      </a:r>
                      <a:r>
                        <a:rPr kumimoji="1" lang="ja-JP" altLang="en-US" sz="3200"/>
                        <a:t>から他の</a:t>
                      </a:r>
                      <a:r>
                        <a:rPr kumimoji="1" lang="en-US" altLang="ja-JP" sz="3200" dirty="0"/>
                        <a:t>GPU</a:t>
                      </a:r>
                      <a:r>
                        <a:rPr kumimoji="1" lang="ja-JP" altLang="en-US" sz="3200"/>
                        <a:t>に送信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なし</a:t>
                      </a:r>
                      <a:endParaRPr kumimoji="1" lang="en-US" altLang="ja-JP" sz="3200" dirty="0"/>
                    </a:p>
                    <a:p>
                      <a:r>
                        <a:rPr kumimoji="1" lang="ja-JP" altLang="en-US" sz="3200"/>
                        <a:t>（すでに分割済）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860911"/>
                  </a:ext>
                </a:extLst>
              </a:tr>
              <a:tr h="1498333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Loss</a:t>
                      </a:r>
                      <a:r>
                        <a:rPr kumimoji="1" lang="ja-JP" altLang="en-US" sz="3200"/>
                        <a:t>計算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他の</a:t>
                      </a:r>
                      <a:r>
                        <a:rPr kumimoji="1" lang="en-US" altLang="ja-JP" sz="3200" dirty="0"/>
                        <a:t>GPU</a:t>
                      </a:r>
                      <a:r>
                        <a:rPr kumimoji="1" lang="ja-JP" altLang="en-US" sz="3200"/>
                        <a:t>から</a:t>
                      </a:r>
                      <a:r>
                        <a:rPr kumimoji="1" lang="en-US" altLang="ja-JP" sz="3200" dirty="0"/>
                        <a:t>GPU:0</a:t>
                      </a:r>
                      <a:r>
                        <a:rPr kumimoji="1" lang="ja-JP" altLang="en-US" sz="3200"/>
                        <a:t>に</a:t>
                      </a:r>
                      <a:r>
                        <a:rPr kumimoji="1" lang="en-US" altLang="ja-JP" sz="3200" dirty="0"/>
                        <a:t>outputs</a:t>
                      </a:r>
                      <a:r>
                        <a:rPr kumimoji="1" lang="ja-JP" altLang="en-US" sz="3200"/>
                        <a:t>を送信して</a:t>
                      </a:r>
                      <a:r>
                        <a:rPr kumimoji="1" lang="en-US" altLang="ja-JP" sz="3200" dirty="0"/>
                        <a:t>GPU:0</a:t>
                      </a:r>
                      <a:r>
                        <a:rPr kumimoji="1" lang="ja-JP" altLang="en-US" sz="3200"/>
                        <a:t>で実行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各</a:t>
                      </a:r>
                      <a:r>
                        <a:rPr kumimoji="1" lang="en-US" altLang="ja-JP" sz="3200" dirty="0"/>
                        <a:t>GPU</a:t>
                      </a:r>
                      <a:r>
                        <a:rPr kumimoji="1" lang="ja-JP" altLang="en-US" sz="3200"/>
                        <a:t>で実行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24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0025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5E838-A7B6-9B98-9DA7-A24492A3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 Accelerate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867FA5-64A7-CB16-00D7-BBE651C8F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903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はじめに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研究テーマ</a:t>
            </a:r>
            <a:endParaRPr kumimoji="1" lang="en-US" altLang="ja-JP" sz="4800" dirty="0"/>
          </a:p>
          <a:p>
            <a:r>
              <a:rPr kumimoji="1" lang="ja-JP" altLang="en-US" sz="4800"/>
              <a:t>実験状況</a:t>
            </a:r>
            <a:endParaRPr kumimoji="1" lang="en-US" altLang="ja-JP" sz="4800" dirty="0"/>
          </a:p>
          <a:p>
            <a:r>
              <a:rPr kumimoji="1" lang="en-US" altLang="ja-JP" sz="4800" dirty="0"/>
              <a:t>DDP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71A86-943C-DB25-DA27-BB397E29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研究テーマ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1FA37B-987D-EC73-B963-68D43E83B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モーダル（ビデオ，オーディオ，テキスト）のマルチモーダル自己教師あり学習</a:t>
            </a:r>
            <a:endParaRPr kumimoji="1" lang="en-US" altLang="ja-JP" dirty="0"/>
          </a:p>
          <a:p>
            <a:r>
              <a:rPr kumimoji="1" lang="ja-JP" altLang="en-US" dirty="0"/>
              <a:t>テキストに比べビデオやオーディオにはノイズが多く存在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各モーダルの組み合わせでノイズを抽出せずに学習ができる可能性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近づけるモーダルの組み合わせによる学習効果への影響について調査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6A7B6AB-A2B4-2996-F9C1-A0F85D8519A2}"/>
              </a:ext>
            </a:extLst>
          </p:cNvPr>
          <p:cNvGrpSpPr>
            <a:grpSpLocks noChangeAspect="1"/>
          </p:cNvGrpSpPr>
          <p:nvPr/>
        </p:nvGrpSpPr>
        <p:grpSpPr>
          <a:xfrm>
            <a:off x="4316321" y="6504378"/>
            <a:ext cx="15751357" cy="5071142"/>
            <a:chOff x="169308" y="1352351"/>
            <a:chExt cx="11659598" cy="375380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3AC9ACE2-83A2-3876-EB97-25971639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497" y="1520943"/>
              <a:ext cx="3604260" cy="3585210"/>
            </a:xfrm>
            <a:prstGeom prst="rect">
              <a:avLst/>
            </a:prstGeom>
          </p:spPr>
        </p:pic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A32FA7E2-F2BA-8527-5729-1A07269C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07501" y="1352351"/>
              <a:ext cx="3621405" cy="372999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012DB466-921D-5D69-14E8-2368EFA8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9308" y="1423788"/>
              <a:ext cx="3560445" cy="368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3401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実験状況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評価タスク：テキストからビデオの検索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R@k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R</a:t>
            </a:r>
            <a:r>
              <a:rPr kumimoji="1" lang="ja-JP" altLang="en-US" dirty="0"/>
              <a:t>：</a:t>
            </a:r>
            <a:r>
              <a:rPr kumimoji="1" lang="en-US" altLang="ja-JP" dirty="0"/>
              <a:t>Recall</a:t>
            </a:r>
            <a:r>
              <a:rPr kumimoji="1" lang="ja-JP" altLang="en-US" dirty="0"/>
              <a:t>（再現率）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K</a:t>
            </a:r>
            <a:r>
              <a:rPr kumimoji="1" lang="ja-JP" altLang="en-US" dirty="0"/>
              <a:t>：各クエリの上位</a:t>
            </a:r>
            <a:r>
              <a:rPr kumimoji="1" lang="en-US" altLang="ja-JP" dirty="0"/>
              <a:t>k</a:t>
            </a:r>
            <a:r>
              <a:rPr kumimoji="1" lang="ja-JP" altLang="en-US" dirty="0"/>
              <a:t>個の予測のうちの正解数の総正解数に対する割合</a:t>
            </a:r>
            <a:endParaRPr kumimoji="1" lang="en-US" altLang="ja-JP" dirty="0"/>
          </a:p>
          <a:p>
            <a:r>
              <a:rPr kumimoji="1" lang="ja-JP" altLang="en-US"/>
              <a:t>平均を取る処理の追加で精度向上</a:t>
            </a:r>
            <a:endParaRPr kumimoji="1" lang="en-US" altLang="ja-JP" dirty="0"/>
          </a:p>
          <a:p>
            <a:r>
              <a:rPr kumimoji="1" lang="ja-JP" altLang="en-US"/>
              <a:t>バッチサイズを論文の条件と揃えることが必要</a:t>
            </a:r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85B0588-C8A0-9F57-C1BB-CC3385D48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89583"/>
              </p:ext>
            </p:extLst>
          </p:nvPr>
        </p:nvGraphicFramePr>
        <p:xfrm>
          <a:off x="4064000" y="7267074"/>
          <a:ext cx="16256000" cy="5766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656200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103607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47511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1161576"/>
                    </a:ext>
                  </a:extLst>
                </a:gridCol>
              </a:tblGrid>
              <a:tr h="1326098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R@1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R@5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R@10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939877"/>
                  </a:ext>
                </a:extLst>
              </a:tr>
              <a:tr h="1628390">
                <a:tc>
                  <a:txBody>
                    <a:bodyPr/>
                    <a:lstStyle/>
                    <a:p>
                      <a:r>
                        <a:rPr kumimoji="1" lang="ja-JP" altLang="en-US" sz="4000" dirty="0"/>
                        <a:t>論文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10.5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25.2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33.8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408458"/>
                  </a:ext>
                </a:extLst>
              </a:tr>
              <a:tr h="1406013">
                <a:tc>
                  <a:txBody>
                    <a:bodyPr/>
                    <a:lstStyle/>
                    <a:p>
                      <a:r>
                        <a:rPr kumimoji="1" lang="ja-JP" altLang="en-US" sz="4000"/>
                        <a:t>前々回の</a:t>
                      </a:r>
                      <a:r>
                        <a:rPr kumimoji="1" lang="ja-JP" altLang="en-US" sz="4000" dirty="0"/>
                        <a:t>実験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1.70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7.00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11.6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322452"/>
                  </a:ext>
                </a:extLst>
              </a:tr>
              <a:tr h="1406013">
                <a:tc>
                  <a:txBody>
                    <a:bodyPr/>
                    <a:lstStyle/>
                    <a:p>
                      <a:r>
                        <a:rPr kumimoji="1" lang="ja-JP" altLang="en-US" sz="4000"/>
                        <a:t>前回の実験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5.29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13.2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18.4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96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2041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D8355-5457-2D72-037C-B3C40EC9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エラー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35CC9D-8258-38E2-16F0-F7C16A601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バッチサイズによるメモリエラー</a:t>
            </a:r>
            <a:endParaRPr kumimoji="1" lang="en-US" altLang="ja-JP" dirty="0"/>
          </a:p>
          <a:p>
            <a:pPr marL="1554163" lvl="1" indent="-728663">
              <a:tabLst>
                <a:tab pos="6469063" algn="l"/>
              </a:tabLst>
            </a:pPr>
            <a:r>
              <a:rPr kumimoji="1" lang="en-US" altLang="ja-JP" dirty="0"/>
              <a:t>GPU</a:t>
            </a:r>
            <a:r>
              <a:rPr kumimoji="1" lang="ja-JP" altLang="en-US"/>
              <a:t>メモリの不足</a:t>
            </a:r>
            <a:r>
              <a:rPr kumimoji="1" lang="en-US" altLang="ja-JP" dirty="0"/>
              <a:t>	</a:t>
            </a:r>
            <a:r>
              <a:rPr kumimoji="1" lang="ja-JP" altLang="en-US"/>
              <a:t>：現在対処中</a:t>
            </a:r>
            <a:endParaRPr kumimoji="1" lang="en-US" altLang="ja-JP" dirty="0"/>
          </a:p>
          <a:p>
            <a:pPr marL="2414977" lvl="2" indent="-728663">
              <a:tabLst>
                <a:tab pos="6469063" algn="l"/>
              </a:tabLst>
            </a:pPr>
            <a:r>
              <a:rPr kumimoji="1" lang="ja-JP" altLang="en-US"/>
              <a:t>論文：</a:t>
            </a:r>
            <a:r>
              <a:rPr kumimoji="1" lang="en-US" altLang="ja-JP" dirty="0"/>
              <a:t>V100 × 4 </a:t>
            </a:r>
          </a:p>
          <a:p>
            <a:pPr marL="2414977" lvl="2" indent="-728663">
              <a:tabLst>
                <a:tab pos="6469063" algn="l"/>
              </a:tabLst>
            </a:pPr>
            <a:r>
              <a:rPr kumimoji="1" lang="ja-JP" altLang="en-US"/>
              <a:t>自分：</a:t>
            </a:r>
            <a:r>
              <a:rPr kumimoji="1" lang="en-US" altLang="ja-JP" dirty="0"/>
              <a:t>A100 × 4</a:t>
            </a:r>
          </a:p>
          <a:p>
            <a:pPr marL="1554163" lvl="1" indent="-728663">
              <a:tabLst>
                <a:tab pos="6469063" algn="l"/>
              </a:tabLst>
            </a:pPr>
            <a:r>
              <a:rPr kumimoji="1" lang="ja-JP" altLang="en-US"/>
              <a:t>ほとんどの場合，</a:t>
            </a:r>
            <a:r>
              <a:rPr kumimoji="1" lang="en-US" altLang="ja-JP" dirty="0"/>
              <a:t>0</a:t>
            </a:r>
            <a:r>
              <a:rPr kumimoji="1" lang="ja-JP" altLang="en-US"/>
              <a:t>番が原因</a:t>
            </a:r>
            <a:endParaRPr kumimoji="1" lang="en-US" altLang="ja-JP" dirty="0"/>
          </a:p>
          <a:p>
            <a:pPr marL="2414977" lvl="2" indent="-728663">
              <a:tabLst>
                <a:tab pos="6469063" algn="l"/>
              </a:tabLst>
            </a:pPr>
            <a:r>
              <a:rPr kumimoji="1" lang="en-US" altLang="ja-JP" dirty="0"/>
              <a:t>DDP</a:t>
            </a:r>
            <a:r>
              <a:rPr kumimoji="1" lang="ja-JP" altLang="en-US"/>
              <a:t>の導入で解決する可能性</a:t>
            </a:r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E5E9AB77-97FD-6B88-5816-9EF87969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7" y="7435516"/>
            <a:ext cx="20958625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571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DC569-A515-452D-97DD-E3316C2E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DDP</a:t>
            </a:r>
            <a:r>
              <a:rPr kumimoji="1" lang="ja-JP" altLang="en-US"/>
              <a:t>の導入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4738D8-1993-F37B-1640-27741BB4E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DDP</a:t>
            </a:r>
            <a:r>
              <a:rPr kumimoji="1" lang="ja-JP" altLang="en-US"/>
              <a:t>の導入が複雑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Hugging face</a:t>
            </a:r>
            <a:r>
              <a:rPr kumimoji="1" lang="ja-JP" altLang="en-US"/>
              <a:t>の</a:t>
            </a:r>
            <a:r>
              <a:rPr kumimoji="1" lang="en-US" altLang="ja-JP" dirty="0"/>
              <a:t>Accelerator</a:t>
            </a:r>
            <a:r>
              <a:rPr kumimoji="1" lang="ja-JP" altLang="en-US"/>
              <a:t>で代用可能？</a:t>
            </a:r>
            <a:endParaRPr kumimoji="1" lang="en-US" altLang="ja-JP" dirty="0"/>
          </a:p>
          <a:p>
            <a:r>
              <a:rPr kumimoji="1" lang="en-US" altLang="ja-JP" dirty="0"/>
              <a:t>Accelerator</a:t>
            </a:r>
            <a:r>
              <a:rPr kumimoji="1" lang="ja-JP" altLang="en-US"/>
              <a:t>の導入</a:t>
            </a:r>
            <a:endParaRPr kumimoji="1" lang="en-US" altLang="ja-JP" dirty="0"/>
          </a:p>
          <a:p>
            <a:pPr lvl="1"/>
            <a:r>
              <a:rPr kumimoji="1" lang="ja-JP" altLang="en-US"/>
              <a:t>一応導入は完了</a:t>
            </a:r>
            <a:endParaRPr kumimoji="1" lang="en-US" altLang="ja-JP" dirty="0"/>
          </a:p>
          <a:p>
            <a:pPr lvl="1"/>
            <a:r>
              <a:rPr kumimoji="1" lang="ja-JP" altLang="en-US"/>
              <a:t>現在，実行中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631849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A0C61-BE74-0443-756F-64A142A2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02330-280D-01E6-1B1A-DD434A516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005513" algn="l"/>
              </a:tabLst>
            </a:pPr>
            <a:r>
              <a:rPr lang="ja-JP" altLang="en-US" dirty="0"/>
              <a:t>実験</a:t>
            </a:r>
            <a:r>
              <a:rPr lang="en-US" altLang="ja-JP" dirty="0"/>
              <a:t>	</a:t>
            </a:r>
            <a:r>
              <a:rPr lang="ja-JP" altLang="en-US"/>
              <a:t>：</a:t>
            </a:r>
            <a:r>
              <a:rPr lang="en-US" altLang="ja-JP" dirty="0"/>
              <a:t>Accelerator</a:t>
            </a:r>
            <a:r>
              <a:rPr lang="ja-JP" altLang="en-US"/>
              <a:t>を実装中</a:t>
            </a:r>
            <a:endParaRPr lang="ja-JP" altLang="en-US" dirty="0"/>
          </a:p>
          <a:p>
            <a:pPr marL="38100" indent="0">
              <a:buNone/>
              <a:tabLst>
                <a:tab pos="6005513" algn="l"/>
              </a:tabLst>
            </a:pPr>
            <a:endParaRPr lang="en-US" altLang="ja-JP" dirty="0"/>
          </a:p>
          <a:p>
            <a:r>
              <a:rPr lang="ja-JP" altLang="en-US" dirty="0"/>
              <a:t>今後の</a:t>
            </a:r>
            <a:r>
              <a:rPr lang="ja-JP" altLang="en-US"/>
              <a:t>予定：</a:t>
            </a:r>
            <a:endParaRPr lang="en-US" altLang="ja-JP" dirty="0"/>
          </a:p>
          <a:p>
            <a:pPr lvl="1"/>
            <a:r>
              <a:rPr lang="ja-JP" altLang="en-US"/>
              <a:t>プログラムの作成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63413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Multimodal Clustering Network (MCN)</a:t>
            </a:r>
            <a:r>
              <a:rPr lang="ja-JP" altLang="en-US" dirty="0"/>
              <a:t> </a:t>
            </a:r>
            <a:r>
              <a:rPr lang="en-US" altLang="ja-JP" sz="4400" dirty="0"/>
              <a:t>[B. Chen+,</a:t>
            </a:r>
            <a:r>
              <a:rPr lang="ja-JP" altLang="en-US" sz="4400" dirty="0"/>
              <a:t> </a:t>
            </a:r>
            <a:r>
              <a:rPr lang="en-US" altLang="ja-JP" sz="4400" dirty="0"/>
              <a:t>ICCV’21]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ラベル付けされていないナレーション付きビデオから学習</a:t>
            </a:r>
            <a:endParaRPr lang="en-US" altLang="ja-JP" dirty="0"/>
          </a:p>
          <a:p>
            <a:pPr lvl="1"/>
            <a:r>
              <a:rPr lang="ja-JP" altLang="en-US" dirty="0"/>
              <a:t>テキストからビデオの検索，時系列行動検出が可能</a:t>
            </a:r>
            <a:endParaRPr lang="en-US" altLang="ja-JP" dirty="0"/>
          </a:p>
          <a:p>
            <a:r>
              <a:rPr lang="ja-JP" altLang="en-US" dirty="0"/>
              <a:t>テキスト，オーディオ，ビデオの</a:t>
            </a:r>
            <a:r>
              <a:rPr lang="en-US" altLang="ja-JP" dirty="0"/>
              <a:t>3</a:t>
            </a:r>
            <a:r>
              <a:rPr lang="ja-JP" altLang="en-US" dirty="0"/>
              <a:t>つのモーダルを使用</a:t>
            </a:r>
            <a:endParaRPr lang="en-US" altLang="ja-JP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4AD93C9-E41C-CFEB-9854-647DE6C34D40}"/>
              </a:ext>
            </a:extLst>
          </p:cNvPr>
          <p:cNvGrpSpPr>
            <a:grpSpLocks noChangeAspect="1"/>
          </p:cNvGrpSpPr>
          <p:nvPr/>
        </p:nvGrpSpPr>
        <p:grpSpPr>
          <a:xfrm>
            <a:off x="4179732" y="4629150"/>
            <a:ext cx="16024535" cy="8028487"/>
            <a:chOff x="-122107" y="385905"/>
            <a:chExt cx="12592672" cy="6309082"/>
          </a:xfrm>
        </p:grpSpPr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82E1F5CB-99AC-0B57-EE94-60977E86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470" y="4926978"/>
              <a:ext cx="1804797" cy="1293876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B997DAD-21A5-6D02-81CC-B01AF89D0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00" y="4177013"/>
              <a:ext cx="2630" cy="2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8BD076E-76ED-58BD-D6FF-6A46CB0FA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874" y="5574195"/>
              <a:ext cx="728965" cy="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FA1022C-4AED-10F4-92EC-60DEF4B3B500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6096000" y="2883029"/>
              <a:ext cx="1828492" cy="5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18EF5E9-844D-49DE-133E-7D2482998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777" y="2888258"/>
              <a:ext cx="0" cy="2691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BBDD906-143D-809B-7D18-D80314B42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6" y="1240297"/>
              <a:ext cx="0" cy="18681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9C379E9-383D-0A28-F919-F00724118B6A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6591106" y="1240298"/>
              <a:ext cx="10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C81C8EDB-6082-889A-23E7-DDA9D9A67F56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1766477" y="1240297"/>
              <a:ext cx="0" cy="1223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43921AB-C916-9332-E298-6FAFD940E5AB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10982258" y="1240297"/>
              <a:ext cx="784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78AD5307-160B-5A5E-4D00-2DF8EB427789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H="1" flipV="1">
              <a:off x="11766477" y="3303404"/>
              <a:ext cx="9646" cy="2270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B62944DE-831C-DC58-EC9D-3F81DAE684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409" y="5579184"/>
              <a:ext cx="521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814CCA5D-8085-146D-B4CC-B22FB32FFE3D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V="1">
              <a:off x="10531675" y="2883352"/>
              <a:ext cx="530714" cy="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88ECB22A-88B4-462C-B478-AFA842492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5267" y="385905"/>
              <a:ext cx="3356991" cy="1708785"/>
            </a:xfrm>
            <a:prstGeom prst="rect">
              <a:avLst/>
            </a:prstGeom>
          </p:spPr>
        </p:pic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41384A59-35FC-A24F-5166-339751D9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3603" y="4454707"/>
              <a:ext cx="4454271" cy="2240280"/>
            </a:xfrm>
            <a:prstGeom prst="rect">
              <a:avLst/>
            </a:prstGeom>
          </p:spPr>
        </p:pic>
        <p:pic>
          <p:nvPicPr>
            <p:cNvPr id="40" name="グラフィックス 39">
              <a:extLst>
                <a:ext uri="{FF2B5EF4-FFF2-40B4-BE49-F238E27FC236}">
                  <a16:creationId xmlns:a16="http://schemas.microsoft.com/office/drawing/2014/main" id="{4C06824B-5A1F-30CF-CE26-E55D41D5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418" y="4599029"/>
              <a:ext cx="3356991" cy="1872234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0387452-BE8D-F1CA-A128-C104FB45011B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00" y="4177013"/>
              <a:ext cx="17133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9B1D212-62FA-4024-8448-B664A6446E5C}"/>
                </a:ext>
              </a:extLst>
            </p:cNvPr>
            <p:cNvCxnSpPr>
              <a:cxnSpLocks/>
            </p:cNvCxnSpPr>
            <p:nvPr/>
          </p:nvCxnSpPr>
          <p:spPr>
            <a:xfrm>
              <a:off x="6591106" y="3097557"/>
              <a:ext cx="0" cy="107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DC89069F-C3F1-EF29-A597-8E492A821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4492" y="2616796"/>
              <a:ext cx="2607183" cy="542925"/>
            </a:xfrm>
            <a:prstGeom prst="rect">
              <a:avLst/>
            </a:prstGeom>
          </p:spPr>
        </p:pic>
        <p:pic>
          <p:nvPicPr>
            <p:cNvPr id="44" name="グラフィックス 43">
              <a:extLst>
                <a:ext uri="{FF2B5EF4-FFF2-40B4-BE49-F238E27FC236}">
                  <a16:creationId xmlns:a16="http://schemas.microsoft.com/office/drawing/2014/main" id="{DCF270DE-0405-89A0-7DE1-B2059480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62389" y="2463299"/>
              <a:ext cx="1408176" cy="840105"/>
            </a:xfrm>
            <a:prstGeom prst="rect">
              <a:avLst/>
            </a:prstGeom>
          </p:spPr>
        </p:pic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47DC8E26-9BD5-9A4B-13B8-5BD921D0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22107" y="1205945"/>
              <a:ext cx="2264283" cy="2950083"/>
            </a:xfrm>
            <a:prstGeom prst="rect">
              <a:avLst/>
            </a:prstGeom>
          </p:spPr>
        </p:pic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6B09E818-9B67-7826-17D0-17615F13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43512" y="1311673"/>
              <a:ext cx="3593592" cy="2738628"/>
            </a:xfrm>
            <a:prstGeom prst="rect">
              <a:avLst/>
            </a:prstGeom>
          </p:spPr>
        </p:pic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C09B7467-C261-9CFC-E539-A68A7DC9AD79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2142176" y="2680987"/>
              <a:ext cx="4013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319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E1E5D-6E5E-67AF-E26C-317DB5E4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実験条件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B636C-D07C-47C1-2317-404BABEC3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762500" algn="l"/>
              </a:tabLst>
            </a:pPr>
            <a:r>
              <a:rPr kumimoji="1" lang="ja-JP" altLang="en-US" dirty="0"/>
              <a:t>アーキテクチャ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MCN</a:t>
            </a:r>
          </a:p>
          <a:p>
            <a:pPr>
              <a:tabLst>
                <a:tab pos="4762500" algn="l"/>
              </a:tabLst>
            </a:pPr>
            <a:r>
              <a:rPr kumimoji="1" lang="en-US" altLang="ja-JP" dirty="0"/>
              <a:t>Feature Extractor	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ビデオ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ResNet152</a:t>
            </a:r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オーディオ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 err="1"/>
              <a:t>DaveNet</a:t>
            </a:r>
            <a:endParaRPr lang="en-US" altLang="ja-JP" dirty="0"/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テキスト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Word2vec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データセット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HowTo100M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ビデオ解像度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454 × 256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ビデオフレームレート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30FPS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オーディオサンプリングレート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16kHz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バッチサイズ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128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エポック数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学習率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0.0001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特徴量次元数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15328225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27408</TotalTime>
  <Words>453</Words>
  <Application>Microsoft Macintosh PowerPoint</Application>
  <PresentationFormat>ユーザー設定</PresentationFormat>
  <Paragraphs>93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ヒラギノ角ゴ Pro W3</vt:lpstr>
      <vt:lpstr>ヒラギノ角ゴ Pro W6</vt:lpstr>
      <vt:lpstr>ヒラギノ角ゴ ProN W3</vt:lpstr>
      <vt:lpstr>游ゴシック体 ボールド</vt:lpstr>
      <vt:lpstr>游ゴシック体 ミディアム</vt:lpstr>
      <vt:lpstr>Arial</vt:lpstr>
      <vt:lpstr>標準デザイン</vt:lpstr>
      <vt:lpstr>メモリエラー</vt:lpstr>
      <vt:lpstr>はじめに</vt:lpstr>
      <vt:lpstr>研究テーマ</vt:lpstr>
      <vt:lpstr>実験状況</vt:lpstr>
      <vt:lpstr>エラー</vt:lpstr>
      <vt:lpstr>DDPの導入</vt:lpstr>
      <vt:lpstr>おわりに</vt:lpstr>
      <vt:lpstr>Multimodal Clustering Network (MCN) [B. Chen+, ICCV’21]</vt:lpstr>
      <vt:lpstr>実験条件</vt:lpstr>
      <vt:lpstr>DP ・ DDP</vt:lpstr>
      <vt:lpstr>Hugging Face Accelerate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rk130</dc:creator>
  <cp:lastModifiedBy>小林　亮太</cp:lastModifiedBy>
  <cp:revision>120</cp:revision>
  <dcterms:modified xsi:type="dcterms:W3CDTF">2023-11-17T23:43:20Z</dcterms:modified>
</cp:coreProperties>
</file>