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8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2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3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9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7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4EDD-5FC4-449B-A189-3B6113C39318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3EAAA-456D-4B09-97FE-3D04702A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" y="596412"/>
            <a:ext cx="6076017" cy="61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3">
            <a:extLst>
              <a:ext uri="{FF2B5EF4-FFF2-40B4-BE49-F238E27FC236}">
                <a16:creationId xmlns:a16="http://schemas.microsoft.com/office/drawing/2014/main" id="{9F9CE0A2-013F-4FF5-9CBA-5C5CBF61F767}"/>
              </a:ext>
            </a:extLst>
          </p:cNvPr>
          <p:cNvSpPr/>
          <p:nvPr/>
        </p:nvSpPr>
        <p:spPr>
          <a:xfrm>
            <a:off x="6503909" y="1445624"/>
            <a:ext cx="5591908" cy="5216194"/>
          </a:xfrm>
          <a:prstGeom prst="wedgeRoundRectCallout">
            <a:avLst>
              <a:gd name="adj1" fmla="val -71708"/>
              <a:gd name="adj2" fmla="val 342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複数のブランチで作業をして、</a:t>
            </a:r>
            <a:r>
              <a:rPr kumimoji="1" lang="en-US" altLang="ja-JP" sz="3600" dirty="0"/>
              <a:t>master</a:t>
            </a:r>
            <a:r>
              <a:rPr kumimoji="1" lang="ja-JP" altLang="en-US" sz="3600" dirty="0"/>
              <a:t>へのマージリクエストを出すと、同じ個所修正時は</a:t>
            </a:r>
            <a:endParaRPr kumimoji="1" lang="en-US" altLang="ja-JP" sz="3600" dirty="0"/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競合</a:t>
            </a:r>
            <a:r>
              <a:rPr kumimoji="1" lang="ja-JP" altLang="en-US" sz="3600" dirty="0"/>
              <a:t>する</a:t>
            </a:r>
            <a:endParaRPr kumimoji="1" lang="en-US" altLang="ja-JP" sz="3600" dirty="0"/>
          </a:p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↓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ローカルで</a:t>
            </a:r>
            <a:r>
              <a:rPr lang="ja-JP" altLang="en-US" sz="3600" b="1" dirty="0">
                <a:solidFill>
                  <a:srgbClr val="FFFF00"/>
                </a:solidFill>
              </a:rPr>
              <a:t>競合を解消</a:t>
            </a:r>
            <a:r>
              <a:rPr lang="ja-JP" altLang="en-US" sz="3600" dirty="0">
                <a:solidFill>
                  <a:schemeClr val="bg1"/>
                </a:solidFill>
              </a:rPr>
              <a:t>してマージする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⑨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 </a:t>
            </a:r>
            <a:r>
              <a:rPr lang="en-US" altLang="ja-JP" sz="3400" b="1" dirty="0"/>
              <a:t>testbranch1 </a:t>
            </a:r>
            <a:r>
              <a:rPr lang="ja-JP" altLang="en-US" sz="3400" b="1" dirty="0"/>
              <a:t>のマージリクエストをマージする</a:t>
            </a:r>
            <a:endParaRPr lang="en-US" altLang="ja-JP" sz="3400" b="1" dirty="0"/>
          </a:p>
          <a:p>
            <a:r>
              <a:rPr lang="ja-JP" altLang="en-US" sz="3400" b="1" dirty="0"/>
              <a:t>　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がマージできないことを確認する</a:t>
            </a:r>
            <a:endParaRPr lang="en-US" altLang="ja-JP" sz="34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307F4FC-BE53-49D3-B7F7-DDD8090D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" y="2082493"/>
            <a:ext cx="5044877" cy="35512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43C90DC-B38D-402D-9BC0-BF58ACBB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82" y="2082493"/>
            <a:ext cx="5959356" cy="4275190"/>
          </a:xfrm>
          <a:prstGeom prst="rect">
            <a:avLst/>
          </a:prstGeom>
        </p:spPr>
      </p:pic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BE494F43-1B31-4FB7-BC42-66520D19AD05}"/>
              </a:ext>
            </a:extLst>
          </p:cNvPr>
          <p:cNvSpPr/>
          <p:nvPr/>
        </p:nvSpPr>
        <p:spPr>
          <a:xfrm>
            <a:off x="113211" y="4820045"/>
            <a:ext cx="2029097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⑨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 </a:t>
            </a:r>
            <a:r>
              <a:rPr lang="en-US" altLang="ja-JP" sz="3400" b="1" dirty="0"/>
              <a:t>testbranch1 </a:t>
            </a:r>
            <a:r>
              <a:rPr lang="ja-JP" altLang="en-US" sz="3400" b="1" dirty="0"/>
              <a:t>のマージリクエストをマージする</a:t>
            </a:r>
            <a:endParaRPr lang="en-US" altLang="ja-JP" sz="3400" b="1" dirty="0"/>
          </a:p>
          <a:p>
            <a:r>
              <a:rPr lang="ja-JP" altLang="en-US" sz="3400" b="1" dirty="0"/>
              <a:t>　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がマージできないことを確認する</a:t>
            </a:r>
            <a:endParaRPr lang="en-US" altLang="ja-JP" sz="34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E01C2B-7D39-49EB-A5F8-E83CD68F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2001071"/>
            <a:ext cx="6043184" cy="4130398"/>
          </a:xfrm>
          <a:prstGeom prst="rect">
            <a:avLst/>
          </a:prstGeom>
        </p:spPr>
      </p:pic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B5EB8437-5CDB-45A6-839D-AB6623C35C38}"/>
              </a:ext>
            </a:extLst>
          </p:cNvPr>
          <p:cNvSpPr/>
          <p:nvPr/>
        </p:nvSpPr>
        <p:spPr>
          <a:xfrm>
            <a:off x="1280160" y="5640696"/>
            <a:ext cx="2360023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3">
            <a:extLst>
              <a:ext uri="{FF2B5EF4-FFF2-40B4-BE49-F238E27FC236}">
                <a16:creationId xmlns:a16="http://schemas.microsoft.com/office/drawing/2014/main" id="{89028D72-F4B3-4CCA-9818-3F2EA389CEE6}"/>
              </a:ext>
            </a:extLst>
          </p:cNvPr>
          <p:cNvSpPr/>
          <p:nvPr/>
        </p:nvSpPr>
        <p:spPr>
          <a:xfrm>
            <a:off x="6853646" y="4066270"/>
            <a:ext cx="5077097" cy="1445384"/>
          </a:xfrm>
          <a:prstGeom prst="wedgeRoundRectCallout">
            <a:avLst>
              <a:gd name="adj1" fmla="val -116989"/>
              <a:gd name="adj2" fmla="val 61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競合があるため、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マージできない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⑩切り替えで </a:t>
            </a:r>
            <a:r>
              <a:rPr lang="en-US" altLang="ja-JP" sz="3400" b="1" dirty="0"/>
              <a:t>master </a:t>
            </a:r>
            <a:r>
              <a:rPr lang="ja-JP" altLang="en-US" sz="3400" b="1" dirty="0"/>
              <a:t>に切り替える</a:t>
            </a:r>
            <a:endParaRPr lang="en-US" altLang="ja-JP" sz="3400" b="1" dirty="0"/>
          </a:p>
          <a:p>
            <a:r>
              <a:rPr lang="ja-JP" altLang="en-US" sz="3400" b="1" dirty="0"/>
              <a:t>⑪ローカルのクローンを</a:t>
            </a:r>
            <a:r>
              <a:rPr lang="en-US" altLang="ja-JP" sz="3400" b="1" dirty="0"/>
              <a:t>pull</a:t>
            </a:r>
            <a:r>
              <a:rPr lang="ja-JP" altLang="en-US" sz="3400" b="1" dirty="0"/>
              <a:t>して最新化する</a:t>
            </a:r>
            <a:endParaRPr lang="en-US" altLang="ja-JP" sz="3400" b="1" dirty="0"/>
          </a:p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B88C58-0690-4F87-897F-E8D09083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5" y="2524291"/>
            <a:ext cx="6119091" cy="2936106"/>
          </a:xfrm>
          <a:prstGeom prst="rect">
            <a:avLst/>
          </a:prstGeom>
        </p:spPr>
      </p:pic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5FF89216-135B-46AD-BF32-C9F21C45DDB7}"/>
              </a:ext>
            </a:extLst>
          </p:cNvPr>
          <p:cNvSpPr/>
          <p:nvPr/>
        </p:nvSpPr>
        <p:spPr>
          <a:xfrm>
            <a:off x="2946935" y="4761130"/>
            <a:ext cx="2360023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3E2618-6F9B-4742-8251-68C2028B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02" y="2524291"/>
            <a:ext cx="4500043" cy="4228137"/>
          </a:xfrm>
          <a:prstGeom prst="rect">
            <a:avLst/>
          </a:prstGeom>
        </p:spPr>
      </p:pic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F043C069-D76D-4CC7-A946-5C1EC3324E57}"/>
              </a:ext>
            </a:extLst>
          </p:cNvPr>
          <p:cNvSpPr/>
          <p:nvPr/>
        </p:nvSpPr>
        <p:spPr>
          <a:xfrm>
            <a:off x="9588137" y="6394195"/>
            <a:ext cx="869941" cy="358233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DB282DC6-DAF2-43EA-9B3F-4BE3B841F5E9}"/>
              </a:ext>
            </a:extLst>
          </p:cNvPr>
          <p:cNvSpPr/>
          <p:nvPr/>
        </p:nvSpPr>
        <p:spPr>
          <a:xfrm>
            <a:off x="8617131" y="2976081"/>
            <a:ext cx="869941" cy="358233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3">
            <a:extLst>
              <a:ext uri="{FF2B5EF4-FFF2-40B4-BE49-F238E27FC236}">
                <a16:creationId xmlns:a16="http://schemas.microsoft.com/office/drawing/2014/main" id="{EB6AE6A3-390C-4C5F-B190-F4D615395EC0}"/>
              </a:ext>
            </a:extLst>
          </p:cNvPr>
          <p:cNvSpPr/>
          <p:nvPr/>
        </p:nvSpPr>
        <p:spPr>
          <a:xfrm>
            <a:off x="2403566" y="5307044"/>
            <a:ext cx="5077097" cy="1445384"/>
          </a:xfrm>
          <a:prstGeom prst="wedgeRoundRectCallout">
            <a:avLst>
              <a:gd name="adj1" fmla="val 84726"/>
              <a:gd name="adj2" fmla="val -194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どこからマージするか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(testbranch2)</a:t>
            </a:r>
            <a:r>
              <a:rPr kumimoji="1" lang="ja-JP" altLang="en-US" sz="3600" dirty="0"/>
              <a:t>を選択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FAB3B5-E92C-42E5-8C47-F3830C6C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3" y="1477851"/>
            <a:ext cx="4900085" cy="3475021"/>
          </a:xfrm>
          <a:prstGeom prst="rect">
            <a:avLst/>
          </a:prstGeom>
        </p:spPr>
      </p:pic>
      <p:sp>
        <p:nvSpPr>
          <p:cNvPr id="11" name="角丸四角形吹き出し 3">
            <a:extLst>
              <a:ext uri="{FF2B5EF4-FFF2-40B4-BE49-F238E27FC236}">
                <a16:creationId xmlns:a16="http://schemas.microsoft.com/office/drawing/2014/main" id="{C79DB703-D668-49B7-BCDB-F0AF0ADBB238}"/>
              </a:ext>
            </a:extLst>
          </p:cNvPr>
          <p:cNvSpPr/>
          <p:nvPr/>
        </p:nvSpPr>
        <p:spPr>
          <a:xfrm>
            <a:off x="124955" y="5187139"/>
            <a:ext cx="5077097" cy="1445384"/>
          </a:xfrm>
          <a:prstGeom prst="wedgeRoundRectCallout">
            <a:avLst>
              <a:gd name="adj1" fmla="val 4280"/>
              <a:gd name="adj2" fmla="val -73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競合するため、マージはエラーになる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12" name="四角形: 1 つの角を切り取る 11">
            <a:extLst>
              <a:ext uri="{FF2B5EF4-FFF2-40B4-BE49-F238E27FC236}">
                <a16:creationId xmlns:a16="http://schemas.microsoft.com/office/drawing/2014/main" id="{2A938723-1856-483B-B75C-5DE7B9310E8C}"/>
              </a:ext>
            </a:extLst>
          </p:cNvPr>
          <p:cNvSpPr/>
          <p:nvPr/>
        </p:nvSpPr>
        <p:spPr>
          <a:xfrm>
            <a:off x="3413760" y="4572914"/>
            <a:ext cx="869941" cy="358233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29B518B-D1FE-4798-9BBD-3F745206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568" y="1648882"/>
            <a:ext cx="4930567" cy="1607959"/>
          </a:xfrm>
          <a:prstGeom prst="rect">
            <a:avLst/>
          </a:prstGeom>
        </p:spPr>
      </p:pic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DB282DC6-DAF2-43EA-9B3F-4BE3B841F5E9}"/>
              </a:ext>
            </a:extLst>
          </p:cNvPr>
          <p:cNvSpPr/>
          <p:nvPr/>
        </p:nvSpPr>
        <p:spPr>
          <a:xfrm>
            <a:off x="8442959" y="2592904"/>
            <a:ext cx="869941" cy="358233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CBD1312-067B-409B-BDD6-DB010AA1A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68" y="3498463"/>
            <a:ext cx="4427604" cy="2865368"/>
          </a:xfrm>
          <a:prstGeom prst="rect">
            <a:avLst/>
          </a:prstGeom>
        </p:spPr>
      </p:pic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F043C069-D76D-4CC7-A946-5C1EC3324E57}"/>
              </a:ext>
            </a:extLst>
          </p:cNvPr>
          <p:cNvSpPr/>
          <p:nvPr/>
        </p:nvSpPr>
        <p:spPr>
          <a:xfrm>
            <a:off x="5816568" y="4025464"/>
            <a:ext cx="1376712" cy="358233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3">
            <a:extLst>
              <a:ext uri="{FF2B5EF4-FFF2-40B4-BE49-F238E27FC236}">
                <a16:creationId xmlns:a16="http://schemas.microsoft.com/office/drawing/2014/main" id="{DAA693D7-213C-4F26-A89E-7923EEA56671}"/>
              </a:ext>
            </a:extLst>
          </p:cNvPr>
          <p:cNvSpPr/>
          <p:nvPr/>
        </p:nvSpPr>
        <p:spPr>
          <a:xfrm>
            <a:off x="7114903" y="4230180"/>
            <a:ext cx="3743785" cy="838209"/>
          </a:xfrm>
          <a:prstGeom prst="wedgeRoundRectCallout">
            <a:avLst>
              <a:gd name="adj1" fmla="val -59224"/>
              <a:gd name="adj2" fmla="val -47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ダブルクリック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5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C5BB5EF-8E27-4D77-855D-CB3D58FF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1477851"/>
            <a:ext cx="8334483" cy="4713943"/>
          </a:xfrm>
          <a:prstGeom prst="rect">
            <a:avLst/>
          </a:prstGeom>
        </p:spPr>
      </p:pic>
      <p:sp>
        <p:nvSpPr>
          <p:cNvPr id="16" name="角丸四角形吹き出し 3">
            <a:extLst>
              <a:ext uri="{FF2B5EF4-FFF2-40B4-BE49-F238E27FC236}">
                <a16:creationId xmlns:a16="http://schemas.microsoft.com/office/drawing/2014/main" id="{8990CA32-656F-4050-8314-2A106942DC6E}"/>
              </a:ext>
            </a:extLst>
          </p:cNvPr>
          <p:cNvSpPr/>
          <p:nvPr/>
        </p:nvSpPr>
        <p:spPr>
          <a:xfrm>
            <a:off x="7585166" y="1696609"/>
            <a:ext cx="4392841" cy="1624149"/>
          </a:xfrm>
          <a:prstGeom prst="wedgeRoundRectCallout">
            <a:avLst>
              <a:gd name="adj1" fmla="val -62710"/>
              <a:gd name="adj2" fmla="val 33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左側がマージしようとしているブランチの内容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右側が現在の</a:t>
            </a:r>
            <a:r>
              <a:rPr lang="en-US" altLang="ja-JP" sz="2400" dirty="0">
                <a:solidFill>
                  <a:schemeClr val="bg1"/>
                </a:solidFill>
              </a:rPr>
              <a:t>master</a:t>
            </a:r>
            <a:r>
              <a:rPr lang="ja-JP" altLang="en-US" sz="2400" dirty="0">
                <a:solidFill>
                  <a:schemeClr val="bg1"/>
                </a:solidFill>
              </a:rPr>
              <a:t>の内容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赤の箇所が競合している箇所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7" name="角丸四角形吹き出し 3">
            <a:extLst>
              <a:ext uri="{FF2B5EF4-FFF2-40B4-BE49-F238E27FC236}">
                <a16:creationId xmlns:a16="http://schemas.microsoft.com/office/drawing/2014/main" id="{C76A33C8-00B8-4643-8F2B-42627C5BB9E2}"/>
              </a:ext>
            </a:extLst>
          </p:cNvPr>
          <p:cNvSpPr/>
          <p:nvPr/>
        </p:nvSpPr>
        <p:spPr>
          <a:xfrm>
            <a:off x="8029304" y="4440609"/>
            <a:ext cx="4053206" cy="1328820"/>
          </a:xfrm>
          <a:prstGeom prst="wedgeRoundRectCallout">
            <a:avLst>
              <a:gd name="adj1" fmla="val -60728"/>
              <a:gd name="adj2" fmla="val -5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マージした後の結果の状態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42652CB-6897-46E9-A58E-4567ADCD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3" y="1835794"/>
            <a:ext cx="10741153" cy="243140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0B960E-C6B2-42ED-AF4E-C2229C412D6C}"/>
              </a:ext>
            </a:extLst>
          </p:cNvPr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8361D6-D36A-4F87-887E-2FA40D193D1C}"/>
              </a:ext>
            </a:extLst>
          </p:cNvPr>
          <p:cNvSpPr txBox="1"/>
          <p:nvPr/>
        </p:nvSpPr>
        <p:spPr>
          <a:xfrm>
            <a:off x="0" y="862298"/>
            <a:ext cx="12082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CC272CC-048F-4D95-A86E-1156CF09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6" y="5030762"/>
            <a:ext cx="6431837" cy="1638442"/>
          </a:xfrm>
          <a:prstGeom prst="rect">
            <a:avLst/>
          </a:prstGeom>
        </p:spPr>
      </p:pic>
      <p:sp>
        <p:nvSpPr>
          <p:cNvPr id="6" name="角丸四角形吹き出し 3">
            <a:extLst>
              <a:ext uri="{FF2B5EF4-FFF2-40B4-BE49-F238E27FC236}">
                <a16:creationId xmlns:a16="http://schemas.microsoft.com/office/drawing/2014/main" id="{9C70FEEB-20C1-4696-B7A6-15876AB4FD0C}"/>
              </a:ext>
            </a:extLst>
          </p:cNvPr>
          <p:cNvSpPr/>
          <p:nvPr/>
        </p:nvSpPr>
        <p:spPr>
          <a:xfrm>
            <a:off x="7759338" y="3296323"/>
            <a:ext cx="4053206" cy="970877"/>
          </a:xfrm>
          <a:prstGeom prst="wedgeRoundRectCallout">
            <a:avLst>
              <a:gd name="adj1" fmla="val -74049"/>
              <a:gd name="adj2" fmla="val -27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赤い箇所で右クリックして、どちらを使用するかを選択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7" name="角丸四角形吹き出し 3">
            <a:extLst>
              <a:ext uri="{FF2B5EF4-FFF2-40B4-BE49-F238E27FC236}">
                <a16:creationId xmlns:a16="http://schemas.microsoft.com/office/drawing/2014/main" id="{53228AE3-DAF3-4B2D-8C76-7232BAF2EA49}"/>
              </a:ext>
            </a:extLst>
          </p:cNvPr>
          <p:cNvSpPr/>
          <p:nvPr/>
        </p:nvSpPr>
        <p:spPr>
          <a:xfrm>
            <a:off x="7759338" y="4423068"/>
            <a:ext cx="4053206" cy="1794852"/>
          </a:xfrm>
          <a:prstGeom prst="wedgeRoundRectCallout">
            <a:avLst>
              <a:gd name="adj1" fmla="val -81570"/>
              <a:gd name="adj2" fmla="val 39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bbbbb</a:t>
            </a:r>
            <a:r>
              <a:rPr lang="ja-JP" altLang="en-US" sz="2400" dirty="0">
                <a:solidFill>
                  <a:schemeClr val="bg1"/>
                </a:solidFill>
              </a:rPr>
              <a:t>の行は左側を、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最後の行は編集した</a:t>
            </a:r>
            <a:r>
              <a:rPr lang="en-US" altLang="ja-JP" sz="2400" dirty="0">
                <a:solidFill>
                  <a:schemeClr val="bg1"/>
                </a:solidFill>
              </a:rPr>
              <a:t>(</a:t>
            </a:r>
            <a:r>
              <a:rPr lang="ja-JP" altLang="en-US" sz="2400" dirty="0">
                <a:solidFill>
                  <a:schemeClr val="bg1"/>
                </a:solidFill>
              </a:rPr>
              <a:t>直接入力可能</a:t>
            </a:r>
            <a:r>
              <a:rPr lang="en-US" altLang="ja-JP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下画面で赤い行がなくなっていれば</a:t>
            </a:r>
            <a:r>
              <a:rPr lang="en-US" altLang="ja-JP" sz="2400" dirty="0">
                <a:solidFill>
                  <a:schemeClr val="bg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8350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0B960E-C6B2-42ED-AF4E-C2229C412D6C}"/>
              </a:ext>
            </a:extLst>
          </p:cNvPr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8361D6-D36A-4F87-887E-2FA40D193D1C}"/>
              </a:ext>
            </a:extLst>
          </p:cNvPr>
          <p:cNvSpPr txBox="1"/>
          <p:nvPr/>
        </p:nvSpPr>
        <p:spPr>
          <a:xfrm>
            <a:off x="0" y="862298"/>
            <a:ext cx="12082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</p:txBody>
      </p:sp>
      <p:sp>
        <p:nvSpPr>
          <p:cNvPr id="6" name="角丸四角形吹き出し 3">
            <a:extLst>
              <a:ext uri="{FF2B5EF4-FFF2-40B4-BE49-F238E27FC236}">
                <a16:creationId xmlns:a16="http://schemas.microsoft.com/office/drawing/2014/main" id="{9C70FEEB-20C1-4696-B7A6-15876AB4FD0C}"/>
              </a:ext>
            </a:extLst>
          </p:cNvPr>
          <p:cNvSpPr/>
          <p:nvPr/>
        </p:nvSpPr>
        <p:spPr>
          <a:xfrm>
            <a:off x="7367451" y="3296323"/>
            <a:ext cx="4445093" cy="2808386"/>
          </a:xfrm>
          <a:prstGeom prst="wedgeRoundRectCallout">
            <a:avLst>
              <a:gd name="adj1" fmla="val -67558"/>
              <a:gd name="adj2" fmla="val -23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競合を編集済みのため、解決済みとする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※</a:t>
            </a:r>
            <a:r>
              <a:rPr lang="ja-JP" altLang="en-US" sz="2400" dirty="0">
                <a:solidFill>
                  <a:schemeClr val="bg1"/>
                </a:solidFill>
              </a:rPr>
              <a:t>もしここで解決にしなかった場合は、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TortoiseGit</a:t>
            </a:r>
            <a:r>
              <a:rPr lang="en-US" altLang="ja-JP" sz="2400" dirty="0">
                <a:solidFill>
                  <a:schemeClr val="bg1"/>
                </a:solidFill>
              </a:rPr>
              <a:t>-&gt;</a:t>
            </a:r>
            <a:r>
              <a:rPr lang="ja-JP" altLang="en-US" sz="2400" dirty="0">
                <a:solidFill>
                  <a:schemeClr val="bg1"/>
                </a:solidFill>
              </a:rPr>
              <a:t>解決する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から解決状態に変更できる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4D35720-6BD0-494D-A6E2-22D50F87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6" y="1693818"/>
            <a:ext cx="6226080" cy="3535986"/>
          </a:xfrm>
          <a:prstGeom prst="rect">
            <a:avLst/>
          </a:prstGeom>
        </p:spPr>
      </p:pic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4969E01E-F465-4FB6-8373-3F89A55B1C64}"/>
              </a:ext>
            </a:extLst>
          </p:cNvPr>
          <p:cNvSpPr/>
          <p:nvPr/>
        </p:nvSpPr>
        <p:spPr>
          <a:xfrm>
            <a:off x="252548" y="2207970"/>
            <a:ext cx="801189" cy="74423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る 9">
            <a:extLst>
              <a:ext uri="{FF2B5EF4-FFF2-40B4-BE49-F238E27FC236}">
                <a16:creationId xmlns:a16="http://schemas.microsoft.com/office/drawing/2014/main" id="{E5E3BFAB-A5AF-4A7F-AFA2-FE39E4127A36}"/>
              </a:ext>
            </a:extLst>
          </p:cNvPr>
          <p:cNvSpPr/>
          <p:nvPr/>
        </p:nvSpPr>
        <p:spPr>
          <a:xfrm>
            <a:off x="3283131" y="3675931"/>
            <a:ext cx="3449313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8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⑬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をコミット＆プッシュ</a:t>
            </a:r>
            <a:endParaRPr lang="en-US" altLang="ja-JP" sz="3400" b="1" dirty="0"/>
          </a:p>
          <a:p>
            <a:r>
              <a:rPr lang="ja-JP" altLang="en-US" sz="3400" b="1" dirty="0"/>
              <a:t>⑭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のマージリクエストが</a:t>
            </a:r>
            <a:r>
              <a:rPr lang="en-US" altLang="ja-JP" sz="3400" b="1" dirty="0"/>
              <a:t>Merged</a:t>
            </a:r>
            <a:r>
              <a:rPr lang="ja-JP" altLang="en-US" sz="3400" b="1" dirty="0"/>
              <a:t>に</a:t>
            </a:r>
            <a:endParaRPr lang="en-US" altLang="ja-JP" sz="3400" b="1" dirty="0"/>
          </a:p>
          <a:p>
            <a:r>
              <a:rPr lang="ja-JP" altLang="en-US" sz="3400" b="1" dirty="0"/>
              <a:t>　なっていることを確認する</a:t>
            </a:r>
            <a:endParaRPr lang="en-US" altLang="ja-JP" sz="34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CBA8148-1A09-4AD1-B376-7EECC5A9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0" y="2524291"/>
            <a:ext cx="5022015" cy="3543607"/>
          </a:xfrm>
          <a:prstGeom prst="rect">
            <a:avLst/>
          </a:prstGeom>
        </p:spPr>
      </p:pic>
      <p:sp>
        <p:nvSpPr>
          <p:cNvPr id="7" name="角丸四角形吹き出し 3">
            <a:extLst>
              <a:ext uri="{FF2B5EF4-FFF2-40B4-BE49-F238E27FC236}">
                <a16:creationId xmlns:a16="http://schemas.microsoft.com/office/drawing/2014/main" id="{B1C68623-7615-4913-B118-BD3CA6A6AD59}"/>
              </a:ext>
            </a:extLst>
          </p:cNvPr>
          <p:cNvSpPr/>
          <p:nvPr/>
        </p:nvSpPr>
        <p:spPr>
          <a:xfrm>
            <a:off x="6714308" y="3061191"/>
            <a:ext cx="4445093" cy="2808386"/>
          </a:xfrm>
          <a:prstGeom prst="wedgeRoundRectCallout">
            <a:avLst>
              <a:gd name="adj1" fmla="val -67558"/>
              <a:gd name="adj2" fmla="val -23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コミットメッセージに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# Conflicts </a:t>
            </a: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があると警告がでる。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無視するか、メッセージから</a:t>
            </a:r>
            <a:r>
              <a:rPr lang="en-US" altLang="ja-JP" sz="2400" dirty="0">
                <a:solidFill>
                  <a:schemeClr val="bg1"/>
                </a:solidFill>
              </a:rPr>
              <a:t># Conflicts</a:t>
            </a:r>
            <a:r>
              <a:rPr lang="ja-JP" altLang="en-US" sz="2400" dirty="0">
                <a:solidFill>
                  <a:schemeClr val="bg1"/>
                </a:solidFill>
              </a:rPr>
              <a:t>の行を消す。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⑭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のマージリクエストが</a:t>
            </a:r>
            <a:r>
              <a:rPr lang="en-US" altLang="ja-JP" sz="3400" b="1" dirty="0"/>
              <a:t>Merged</a:t>
            </a:r>
            <a:r>
              <a:rPr lang="ja-JP" altLang="en-US" sz="3400" b="1" dirty="0"/>
              <a:t>に</a:t>
            </a:r>
            <a:endParaRPr lang="en-US" altLang="ja-JP" sz="3400" b="1" dirty="0"/>
          </a:p>
          <a:p>
            <a:r>
              <a:rPr lang="ja-JP" altLang="en-US" sz="3400" b="1" dirty="0"/>
              <a:t>　なっていることを確認する</a:t>
            </a:r>
            <a:endParaRPr lang="en-US" altLang="ja-JP" sz="34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0CEF97-C7E9-4F82-BC18-7B749A95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2001071"/>
            <a:ext cx="6088908" cy="4397121"/>
          </a:xfrm>
          <a:prstGeom prst="rect">
            <a:avLst/>
          </a:prstGeom>
        </p:spPr>
      </p:pic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CB13681F-5B18-400B-B2C3-80576E04E6EA}"/>
              </a:ext>
            </a:extLst>
          </p:cNvPr>
          <p:cNvSpPr/>
          <p:nvPr/>
        </p:nvSpPr>
        <p:spPr>
          <a:xfrm>
            <a:off x="1149531" y="5465393"/>
            <a:ext cx="3449313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47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35690C8-5765-48F7-B573-FA41E12A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6" y="2217038"/>
            <a:ext cx="9693480" cy="3650296"/>
          </a:xfrm>
          <a:prstGeom prst="rect">
            <a:avLst/>
          </a:prstGeom>
        </p:spPr>
      </p:pic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7AE4BE5D-BE9A-4970-9E33-F3121CC2DE28}"/>
              </a:ext>
            </a:extLst>
          </p:cNvPr>
          <p:cNvSpPr/>
          <p:nvPr/>
        </p:nvSpPr>
        <p:spPr>
          <a:xfrm>
            <a:off x="1419497" y="5337025"/>
            <a:ext cx="9292046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C0075E-B7EC-4713-9537-A92ED89B000A}"/>
              </a:ext>
            </a:extLst>
          </p:cNvPr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9E3CFF-689E-47D6-BD42-0C43FF8E456E}"/>
              </a:ext>
            </a:extLst>
          </p:cNvPr>
          <p:cNvSpPr txBox="1"/>
          <p:nvPr/>
        </p:nvSpPr>
        <p:spPr>
          <a:xfrm>
            <a:off x="0" y="862298"/>
            <a:ext cx="12082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⑭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のマージリクエストが</a:t>
            </a:r>
            <a:r>
              <a:rPr lang="en-US" altLang="ja-JP" sz="3400" b="1" dirty="0"/>
              <a:t>Merged</a:t>
            </a:r>
            <a:r>
              <a:rPr lang="ja-JP" altLang="en-US" sz="3400" b="1" dirty="0"/>
              <a:t>に</a:t>
            </a:r>
            <a:endParaRPr lang="en-US" altLang="ja-JP" sz="3400" b="1" dirty="0"/>
          </a:p>
          <a:p>
            <a:r>
              <a:rPr lang="ja-JP" altLang="en-US" sz="3400" b="1" dirty="0"/>
              <a:t>　なっていることを確認する</a:t>
            </a:r>
            <a:endParaRPr lang="en-US" altLang="ja-JP" sz="3400" b="1" dirty="0"/>
          </a:p>
        </p:txBody>
      </p:sp>
      <p:sp>
        <p:nvSpPr>
          <p:cNvPr id="6" name="角丸四角形吹き出し 3">
            <a:extLst>
              <a:ext uri="{FF2B5EF4-FFF2-40B4-BE49-F238E27FC236}">
                <a16:creationId xmlns:a16="http://schemas.microsoft.com/office/drawing/2014/main" id="{8309B092-618B-488C-AC92-9850AEF2C057}"/>
              </a:ext>
            </a:extLst>
          </p:cNvPr>
          <p:cNvSpPr/>
          <p:nvPr/>
        </p:nvSpPr>
        <p:spPr>
          <a:xfrm>
            <a:off x="7332616" y="2477718"/>
            <a:ext cx="4445093" cy="2198785"/>
          </a:xfrm>
          <a:prstGeom prst="wedgeRoundRectCallout">
            <a:avLst>
              <a:gd name="adj1" fmla="val 16489"/>
              <a:gd name="adj2" fmla="val 89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ローカルでマージした場合は、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ブランチが自動で削除されないので、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testbranch2</a:t>
            </a:r>
            <a:r>
              <a:rPr lang="ja-JP" altLang="en-US" sz="2400" dirty="0">
                <a:solidFill>
                  <a:schemeClr val="bg1"/>
                </a:solidFill>
              </a:rPr>
              <a:t>のブランチは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自分で削除する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0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12646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highlight>
                  <a:srgbClr val="FFFF00"/>
                </a:highlight>
              </a:rPr>
              <a:t>自分の環境で、競合発生と競合解消を再現してみよう</a:t>
            </a:r>
            <a:endParaRPr lang="en-US" altLang="ja-JP" sz="3600" b="1" dirty="0">
              <a:highlight>
                <a:srgbClr val="FFFF00"/>
              </a:highlight>
            </a:endParaRPr>
          </a:p>
          <a:p>
            <a:r>
              <a:rPr kumimoji="1" lang="ja-JP" altLang="en-US" sz="3600" b="1" dirty="0"/>
              <a:t>①</a:t>
            </a:r>
            <a:r>
              <a:rPr lang="en-US" altLang="ja-JP" sz="3600" b="1" dirty="0" err="1"/>
              <a:t>gitlab</a:t>
            </a:r>
            <a:r>
              <a:rPr lang="ja-JP" altLang="en-US" sz="3600" b="1" dirty="0"/>
              <a:t>上でブランチ </a:t>
            </a:r>
            <a:r>
              <a:rPr lang="en-US" altLang="ja-JP" sz="3600" b="1" dirty="0"/>
              <a:t>testbranch1 </a:t>
            </a:r>
            <a:r>
              <a:rPr lang="ja-JP" altLang="en-US" sz="3600" b="1" dirty="0"/>
              <a:t>を作成する</a:t>
            </a:r>
            <a:endParaRPr lang="en-US" altLang="ja-JP" sz="3600" b="1" dirty="0"/>
          </a:p>
          <a:p>
            <a:r>
              <a:rPr kumimoji="1" lang="ja-JP" altLang="en-US" sz="3600" b="1" dirty="0"/>
              <a:t>②</a:t>
            </a:r>
            <a:r>
              <a:rPr kumimoji="1" lang="en-US" altLang="ja-JP" sz="3600" b="1" dirty="0" err="1"/>
              <a:t>gitlab</a:t>
            </a:r>
            <a:r>
              <a:rPr kumimoji="1" lang="ja-JP" altLang="en-US" sz="3600" b="1" dirty="0"/>
              <a:t>上でブランチ </a:t>
            </a:r>
            <a:r>
              <a:rPr kumimoji="1" lang="en-US" altLang="ja-JP" sz="3600" b="1" dirty="0"/>
              <a:t>testbranch2 </a:t>
            </a:r>
            <a:r>
              <a:rPr kumimoji="1" lang="ja-JP" altLang="en-US" sz="3600" b="1" dirty="0"/>
              <a:t>を作成する</a:t>
            </a:r>
            <a:endParaRPr kumimoji="1" lang="en-US" altLang="ja-JP" sz="3600" b="1" dirty="0"/>
          </a:p>
          <a:p>
            <a:r>
              <a:rPr lang="ja-JP" altLang="en-US" sz="3600" b="1" dirty="0"/>
              <a:t>③ローカルのクローンを</a:t>
            </a:r>
            <a:r>
              <a:rPr lang="en-US" altLang="ja-JP" sz="3600" b="1" dirty="0"/>
              <a:t>pull</a:t>
            </a:r>
            <a:r>
              <a:rPr lang="ja-JP" altLang="en-US" sz="3600" b="1" dirty="0"/>
              <a:t>して最新化する</a:t>
            </a:r>
            <a:endParaRPr lang="en-US" altLang="ja-JP" sz="3600" b="1" dirty="0"/>
          </a:p>
          <a:p>
            <a:r>
              <a:rPr kumimoji="1" lang="ja-JP" altLang="en-US" sz="3600" b="1" dirty="0"/>
              <a:t>④切り替えで </a:t>
            </a:r>
            <a:r>
              <a:rPr kumimoji="1" lang="en-US" altLang="ja-JP" sz="3600" b="1" dirty="0"/>
              <a:t>testbranch1 </a:t>
            </a:r>
            <a:r>
              <a:rPr kumimoji="1" lang="ja-JP" altLang="en-US" sz="3600" b="1" dirty="0"/>
              <a:t>に切り替える</a:t>
            </a:r>
            <a:endParaRPr kumimoji="1" lang="en-US" altLang="ja-JP" sz="3600" b="1" dirty="0"/>
          </a:p>
          <a:p>
            <a:r>
              <a:rPr lang="ja-JP" altLang="en-US" sz="3600" b="1" dirty="0"/>
              <a:t>⑤何かファイルを変更してコミット＆プッシュ</a:t>
            </a:r>
            <a:endParaRPr lang="en-US" altLang="ja-JP" sz="3600" b="1" dirty="0"/>
          </a:p>
          <a:p>
            <a:r>
              <a:rPr kumimoji="1" lang="ja-JP" altLang="en-US" sz="3600" b="1" dirty="0"/>
              <a:t>⑥切り替えで </a:t>
            </a:r>
            <a:r>
              <a:rPr kumimoji="1" lang="en-US" altLang="ja-JP" sz="3600" b="1" dirty="0"/>
              <a:t>testbranch2 </a:t>
            </a:r>
            <a:r>
              <a:rPr kumimoji="1" lang="ja-JP" altLang="en-US" sz="3600" b="1" dirty="0"/>
              <a:t>に切り替える</a:t>
            </a:r>
            <a:endParaRPr kumimoji="1" lang="en-US" altLang="ja-JP" sz="3600" b="1" dirty="0"/>
          </a:p>
          <a:p>
            <a:r>
              <a:rPr lang="ja-JP" altLang="en-US" sz="3600" b="1" dirty="0"/>
              <a:t>⑦⑤と同じ個所を変更してコミット＆プッシュ</a:t>
            </a:r>
            <a:endParaRPr lang="en-US" altLang="ja-JP" sz="3600" b="1" dirty="0"/>
          </a:p>
          <a:p>
            <a:r>
              <a:rPr kumimoji="1" lang="ja-JP" altLang="en-US" sz="3600" b="1" dirty="0"/>
              <a:t>⑧</a:t>
            </a:r>
            <a:r>
              <a:rPr kumimoji="1" lang="en-US" altLang="ja-JP" sz="3600" b="1" dirty="0" err="1"/>
              <a:t>gitlab</a:t>
            </a:r>
            <a:r>
              <a:rPr kumimoji="1" lang="ja-JP" altLang="en-US" sz="3600" b="1" dirty="0"/>
              <a:t>上で</a:t>
            </a:r>
            <a:r>
              <a:rPr lang="en-US" altLang="ja-JP" sz="3600" b="1" dirty="0"/>
              <a:t>testbranch1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testbranch2</a:t>
            </a:r>
            <a:r>
              <a:rPr lang="ja-JP" altLang="en-US" sz="3600" b="1" dirty="0"/>
              <a:t>の</a:t>
            </a:r>
            <a:endParaRPr lang="en-US" altLang="ja-JP" sz="3600" b="1" dirty="0"/>
          </a:p>
          <a:p>
            <a:r>
              <a:rPr lang="ja-JP" altLang="en-US" sz="3600" b="1" dirty="0"/>
              <a:t>　マージリクエストを作成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51860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592FCF-40FB-4AE8-BB2D-73F88552AF5C}"/>
              </a:ext>
            </a:extLst>
          </p:cNvPr>
          <p:cNvSpPr txBox="1"/>
          <p:nvPr/>
        </p:nvSpPr>
        <p:spPr>
          <a:xfrm>
            <a:off x="191588" y="504616"/>
            <a:ext cx="114698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solidFill>
                  <a:srgbClr val="FF0000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プルしてマージ、</a:t>
            </a:r>
            <a:endParaRPr lang="en-US" altLang="ja-JP" sz="8800" b="1" dirty="0">
              <a:solidFill>
                <a:srgbClr val="FF0000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r>
              <a:rPr lang="ja-JP" altLang="en-US" sz="8800" b="1" dirty="0">
                <a:solidFill>
                  <a:srgbClr val="FF0000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コミットしてプッシュ</a:t>
            </a:r>
            <a:endParaRPr kumimoji="1" lang="ja-JP" altLang="en-US" sz="8800" b="1" dirty="0">
              <a:solidFill>
                <a:srgbClr val="FF0000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pic>
        <p:nvPicPr>
          <p:cNvPr id="2052" name="Picture 4" descr="2color lightbg@2x">
            <a:extLst>
              <a:ext uri="{FF2B5EF4-FFF2-40B4-BE49-F238E27FC236}">
                <a16:creationId xmlns:a16="http://schemas.microsoft.com/office/drawing/2014/main" id="{C9BD1DA1-95C9-443F-B8D6-DC8C0311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39" y="4656908"/>
            <a:ext cx="560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5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8" y="852986"/>
            <a:ext cx="7065770" cy="415633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C0075E-B7EC-4713-9537-A92ED89B000A}"/>
              </a:ext>
            </a:extLst>
          </p:cNvPr>
          <p:cNvSpPr txBox="1"/>
          <p:nvPr/>
        </p:nvSpPr>
        <p:spPr>
          <a:xfrm>
            <a:off x="0" y="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その他の機能（タグ）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16" y="202427"/>
            <a:ext cx="4526672" cy="3802710"/>
          </a:xfrm>
          <a:prstGeom prst="rect">
            <a:avLst/>
          </a:prstGeom>
        </p:spPr>
      </p:pic>
      <p:sp>
        <p:nvSpPr>
          <p:cNvPr id="5" name="四角形: 1 つの角を切り取る 7">
            <a:extLst>
              <a:ext uri="{FF2B5EF4-FFF2-40B4-BE49-F238E27FC236}">
                <a16:creationId xmlns:a16="http://schemas.microsoft.com/office/drawing/2014/main" id="{CB13681F-5B18-400B-B2C3-80576E04E6EA}"/>
              </a:ext>
            </a:extLst>
          </p:cNvPr>
          <p:cNvSpPr/>
          <p:nvPr/>
        </p:nvSpPr>
        <p:spPr>
          <a:xfrm>
            <a:off x="4054203" y="4211792"/>
            <a:ext cx="3449313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る 7">
            <a:extLst>
              <a:ext uri="{FF2B5EF4-FFF2-40B4-BE49-F238E27FC236}">
                <a16:creationId xmlns:a16="http://schemas.microsoft.com/office/drawing/2014/main" id="{CB13681F-5B18-400B-B2C3-80576E04E6EA}"/>
              </a:ext>
            </a:extLst>
          </p:cNvPr>
          <p:cNvSpPr/>
          <p:nvPr/>
        </p:nvSpPr>
        <p:spPr>
          <a:xfrm>
            <a:off x="8244043" y="587831"/>
            <a:ext cx="3449313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4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4" y="792862"/>
            <a:ext cx="8757339" cy="36333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C0075E-B7EC-4713-9537-A92ED89B000A}"/>
              </a:ext>
            </a:extLst>
          </p:cNvPr>
          <p:cNvSpPr txBox="1"/>
          <p:nvPr/>
        </p:nvSpPr>
        <p:spPr>
          <a:xfrm>
            <a:off x="0" y="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その他の機能（タグ）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四角形: 1 つの角を切り取る 7">
            <a:extLst>
              <a:ext uri="{FF2B5EF4-FFF2-40B4-BE49-F238E27FC236}">
                <a16:creationId xmlns:a16="http://schemas.microsoft.com/office/drawing/2014/main" id="{CB13681F-5B18-400B-B2C3-80576E04E6EA}"/>
              </a:ext>
            </a:extLst>
          </p:cNvPr>
          <p:cNvSpPr/>
          <p:nvPr/>
        </p:nvSpPr>
        <p:spPr>
          <a:xfrm>
            <a:off x="2185647" y="3204627"/>
            <a:ext cx="1458702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47" y="1769181"/>
            <a:ext cx="5835105" cy="4472593"/>
          </a:xfrm>
          <a:prstGeom prst="rect">
            <a:avLst/>
          </a:prstGeom>
        </p:spPr>
      </p:pic>
      <p:sp>
        <p:nvSpPr>
          <p:cNvPr id="6" name="四角形: 1 つの角を切り取る 7">
            <a:extLst>
              <a:ext uri="{FF2B5EF4-FFF2-40B4-BE49-F238E27FC236}">
                <a16:creationId xmlns:a16="http://schemas.microsoft.com/office/drawing/2014/main" id="{CB13681F-5B18-400B-B2C3-80576E04E6EA}"/>
              </a:ext>
            </a:extLst>
          </p:cNvPr>
          <p:cNvSpPr/>
          <p:nvPr/>
        </p:nvSpPr>
        <p:spPr>
          <a:xfrm>
            <a:off x="7807607" y="2813688"/>
            <a:ext cx="1458702" cy="53030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3">
            <a:extLst>
              <a:ext uri="{FF2B5EF4-FFF2-40B4-BE49-F238E27FC236}">
                <a16:creationId xmlns:a16="http://schemas.microsoft.com/office/drawing/2014/main" id="{8309B092-618B-488C-AC92-9850AEF2C057}"/>
              </a:ext>
            </a:extLst>
          </p:cNvPr>
          <p:cNvSpPr/>
          <p:nvPr/>
        </p:nvSpPr>
        <p:spPr>
          <a:xfrm>
            <a:off x="1421802" y="4152918"/>
            <a:ext cx="4445093" cy="2198785"/>
          </a:xfrm>
          <a:prstGeom prst="wedgeRoundRectCallout">
            <a:avLst>
              <a:gd name="adj1" fmla="val 98177"/>
              <a:gd name="adj2" fmla="val -91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「ログを表示」でタグ名が表示される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「切り替え」でタグを指定してソースを切り替えられる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/>
              <a:t>⑨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 </a:t>
            </a:r>
            <a:r>
              <a:rPr lang="en-US" altLang="ja-JP" sz="3400" b="1" dirty="0"/>
              <a:t>testbranch1 </a:t>
            </a:r>
            <a:r>
              <a:rPr lang="ja-JP" altLang="en-US" sz="3400" b="1" dirty="0"/>
              <a:t>のマージリクエストをマージする</a:t>
            </a:r>
            <a:endParaRPr lang="en-US" altLang="ja-JP" sz="3400" b="1" dirty="0"/>
          </a:p>
          <a:p>
            <a:r>
              <a:rPr lang="ja-JP" altLang="en-US" sz="3400" b="1" dirty="0"/>
              <a:t>　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がマージできないことを確認する</a:t>
            </a:r>
            <a:endParaRPr lang="en-US" altLang="ja-JP" sz="3400" b="1" dirty="0"/>
          </a:p>
          <a:p>
            <a:r>
              <a:rPr lang="ja-JP" altLang="en-US" sz="3400" b="1" dirty="0"/>
              <a:t>⑩切り替えで </a:t>
            </a:r>
            <a:r>
              <a:rPr lang="en-US" altLang="ja-JP" sz="3400" b="1" dirty="0"/>
              <a:t>master </a:t>
            </a:r>
            <a:r>
              <a:rPr lang="ja-JP" altLang="en-US" sz="3400" b="1" dirty="0"/>
              <a:t>に切り替える</a:t>
            </a:r>
            <a:endParaRPr lang="en-US" altLang="ja-JP" sz="3400" b="1" dirty="0"/>
          </a:p>
          <a:p>
            <a:r>
              <a:rPr lang="ja-JP" altLang="en-US" sz="3400" b="1" dirty="0"/>
              <a:t>⑪ローカルのクローンを</a:t>
            </a:r>
            <a:r>
              <a:rPr lang="en-US" altLang="ja-JP" sz="3400" b="1" dirty="0"/>
              <a:t>pull</a:t>
            </a:r>
            <a:r>
              <a:rPr lang="ja-JP" altLang="en-US" sz="3400" b="1" dirty="0"/>
              <a:t>して最新化する</a:t>
            </a:r>
            <a:endParaRPr lang="en-US" altLang="ja-JP" sz="3400" b="1" dirty="0"/>
          </a:p>
          <a:p>
            <a:r>
              <a:rPr lang="ja-JP" altLang="en-US" sz="3400" b="1" dirty="0"/>
              <a:t>⑫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から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にマージ実行し、競合を解消する</a:t>
            </a:r>
            <a:endParaRPr lang="en-US" altLang="ja-JP" sz="3400" b="1" dirty="0"/>
          </a:p>
          <a:p>
            <a:r>
              <a:rPr lang="ja-JP" altLang="en-US" sz="3400" b="1" dirty="0"/>
              <a:t>⑬</a:t>
            </a:r>
            <a:r>
              <a:rPr lang="en-US" altLang="ja-JP" sz="3400" b="1" dirty="0"/>
              <a:t>master</a:t>
            </a:r>
            <a:r>
              <a:rPr lang="ja-JP" altLang="en-US" sz="3400" b="1" dirty="0"/>
              <a:t>をコミット＆プッシュ</a:t>
            </a:r>
            <a:endParaRPr lang="en-US" altLang="ja-JP" sz="3400" b="1" dirty="0"/>
          </a:p>
          <a:p>
            <a:r>
              <a:rPr lang="ja-JP" altLang="en-US" sz="3400" b="1" dirty="0"/>
              <a:t>⑭</a:t>
            </a:r>
            <a:r>
              <a:rPr lang="en-US" altLang="ja-JP" sz="3400" b="1" dirty="0" err="1"/>
              <a:t>gitlab</a:t>
            </a:r>
            <a:r>
              <a:rPr lang="ja-JP" altLang="en-US" sz="3400" b="1" dirty="0"/>
              <a:t>上で</a:t>
            </a:r>
            <a:r>
              <a:rPr lang="en-US" altLang="ja-JP" sz="3400" b="1" dirty="0"/>
              <a:t>testbranch2</a:t>
            </a:r>
            <a:r>
              <a:rPr lang="ja-JP" altLang="en-US" sz="3400" b="1" dirty="0"/>
              <a:t>のマージリクエストが</a:t>
            </a:r>
            <a:r>
              <a:rPr lang="en-US" altLang="ja-JP" sz="3400" b="1" dirty="0"/>
              <a:t>Merged</a:t>
            </a:r>
            <a:r>
              <a:rPr lang="ja-JP" altLang="en-US" sz="3400" b="1" dirty="0"/>
              <a:t>に</a:t>
            </a:r>
            <a:endParaRPr lang="en-US" altLang="ja-JP" sz="3400" b="1" dirty="0"/>
          </a:p>
          <a:p>
            <a:r>
              <a:rPr lang="ja-JP" altLang="en-US" sz="3400" b="1" dirty="0"/>
              <a:t>　なっていることを確認する</a:t>
            </a:r>
            <a:endParaRPr lang="en-US" altLang="ja-JP" sz="3400" b="1" dirty="0"/>
          </a:p>
        </p:txBody>
      </p:sp>
    </p:spTree>
    <p:extLst>
      <p:ext uri="{BB962C8B-B14F-4D97-AF65-F5344CB8AC3E}">
        <p14:creationId xmlns:p14="http://schemas.microsoft.com/office/powerpoint/2010/main" val="7021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9935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①</a:t>
            </a:r>
            <a:r>
              <a:rPr lang="en-US" altLang="ja-JP" sz="3600" b="1" dirty="0" err="1"/>
              <a:t>gitlab</a:t>
            </a:r>
            <a:r>
              <a:rPr lang="ja-JP" altLang="en-US" sz="3600" b="1" dirty="0"/>
              <a:t>上でブランチ </a:t>
            </a:r>
            <a:r>
              <a:rPr lang="en-US" altLang="ja-JP" sz="3600" b="1" dirty="0"/>
              <a:t>testbranch1 </a:t>
            </a:r>
            <a:r>
              <a:rPr lang="ja-JP" altLang="en-US" sz="3600" b="1" dirty="0"/>
              <a:t>を作成する</a:t>
            </a:r>
            <a:endParaRPr lang="en-US" altLang="ja-JP" sz="3600" b="1" dirty="0"/>
          </a:p>
          <a:p>
            <a:r>
              <a:rPr kumimoji="1" lang="ja-JP" altLang="en-US" sz="3600" b="1" dirty="0"/>
              <a:t>②</a:t>
            </a:r>
            <a:r>
              <a:rPr kumimoji="1" lang="en-US" altLang="ja-JP" sz="3600" b="1" dirty="0" err="1"/>
              <a:t>gitlab</a:t>
            </a:r>
            <a:r>
              <a:rPr kumimoji="1" lang="ja-JP" altLang="en-US" sz="3600" b="1" dirty="0"/>
              <a:t>上でブランチ </a:t>
            </a:r>
            <a:r>
              <a:rPr kumimoji="1" lang="en-US" altLang="ja-JP" sz="3600" b="1" dirty="0"/>
              <a:t>testbranch2 </a:t>
            </a:r>
            <a:r>
              <a:rPr kumimoji="1" lang="ja-JP" altLang="en-US" sz="3600" b="1" dirty="0"/>
              <a:t>を作成する</a:t>
            </a:r>
            <a:endParaRPr kumimoji="1" lang="en-US" altLang="ja-JP" sz="3600" b="1" dirty="0"/>
          </a:p>
          <a:p>
            <a:r>
              <a:rPr lang="ja-JP" altLang="en-US" sz="3600" b="1" dirty="0"/>
              <a:t>（やり方は前回の資料見てね）</a:t>
            </a:r>
            <a:endParaRPr kumimoji="1" lang="ja-JP" altLang="en-US" sz="36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CE02F3B-03A7-4A3C-B050-04C24567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9" y="2815530"/>
            <a:ext cx="6063011" cy="34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932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③ローカルのクローンを</a:t>
            </a:r>
            <a:r>
              <a:rPr lang="en-US" altLang="ja-JP" sz="3600" b="1" dirty="0"/>
              <a:t>pull</a:t>
            </a:r>
            <a:r>
              <a:rPr lang="ja-JP" altLang="en-US" sz="3600" b="1" dirty="0"/>
              <a:t>して最新化する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C4B3FC0-6829-4B9D-A361-5F2AB7DA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1631571"/>
            <a:ext cx="4651178" cy="13055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1B75-04A3-4169-971B-C28AFFE6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45" y="1812546"/>
            <a:ext cx="5928874" cy="4747671"/>
          </a:xfrm>
          <a:prstGeom prst="rect">
            <a:avLst/>
          </a:prstGeom>
        </p:spPr>
      </p:pic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0F448EB3-8F47-4288-98B2-195F992E9706}"/>
              </a:ext>
            </a:extLst>
          </p:cNvPr>
          <p:cNvSpPr/>
          <p:nvPr/>
        </p:nvSpPr>
        <p:spPr>
          <a:xfrm>
            <a:off x="322467" y="1508629"/>
            <a:ext cx="2827133" cy="646331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2260B084-CF1F-4707-9176-8FCDB64225E7}"/>
              </a:ext>
            </a:extLst>
          </p:cNvPr>
          <p:cNvSpPr/>
          <p:nvPr/>
        </p:nvSpPr>
        <p:spPr>
          <a:xfrm>
            <a:off x="5164183" y="5553760"/>
            <a:ext cx="1637212" cy="646331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3">
            <a:extLst>
              <a:ext uri="{FF2B5EF4-FFF2-40B4-BE49-F238E27FC236}">
                <a16:creationId xmlns:a16="http://schemas.microsoft.com/office/drawing/2014/main" id="{394EA74F-D6E4-4F03-9D05-9EA522EF695A}"/>
              </a:ext>
            </a:extLst>
          </p:cNvPr>
          <p:cNvSpPr/>
          <p:nvPr/>
        </p:nvSpPr>
        <p:spPr>
          <a:xfrm>
            <a:off x="322467" y="4387545"/>
            <a:ext cx="4737213" cy="1445384"/>
          </a:xfrm>
          <a:prstGeom prst="wedgeRoundRectCallout">
            <a:avLst>
              <a:gd name="adj1" fmla="val 57527"/>
              <a:gd name="adj2" fmla="val 5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gitlab</a:t>
            </a:r>
            <a:r>
              <a:rPr kumimoji="1" lang="ja-JP" altLang="en-US" sz="3600" dirty="0"/>
              <a:t>で作成したブランチ情報を取得する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4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867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④切り替えで </a:t>
            </a:r>
            <a:r>
              <a:rPr kumimoji="1" lang="en-US" altLang="ja-JP" sz="3600" b="1" dirty="0"/>
              <a:t>testbranch1 </a:t>
            </a:r>
            <a:r>
              <a:rPr kumimoji="1" lang="ja-JP" altLang="en-US" sz="3600" b="1" dirty="0"/>
              <a:t>に切り替える</a:t>
            </a:r>
            <a:endParaRPr kumimoji="1" lang="en-US" altLang="ja-JP" sz="36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5301CA7-96F3-442C-B0AA-7C774B1D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4" y="1724596"/>
            <a:ext cx="7410397" cy="3134787"/>
          </a:xfrm>
          <a:prstGeom prst="rect">
            <a:avLst/>
          </a:prstGeom>
        </p:spPr>
      </p:pic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E95BFD9F-B252-461C-B28C-8C6D740B5C36}"/>
              </a:ext>
            </a:extLst>
          </p:cNvPr>
          <p:cNvSpPr/>
          <p:nvPr/>
        </p:nvSpPr>
        <p:spPr>
          <a:xfrm>
            <a:off x="3945233" y="3973154"/>
            <a:ext cx="2827133" cy="646331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F06084-A8A2-4046-98EA-BC33AA45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35" y="2033846"/>
            <a:ext cx="454191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1208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⑤何かファイルを変更してコミット＆プッシュ</a:t>
            </a:r>
            <a:endParaRPr lang="en-US" altLang="ja-JP" sz="32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4CB3A95-A9AB-49CD-8DD5-B4E2412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0" y="1663039"/>
            <a:ext cx="7182580" cy="4699243"/>
          </a:xfrm>
          <a:prstGeom prst="rect">
            <a:avLst/>
          </a:prstGeom>
        </p:spPr>
      </p:pic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F2F84FBB-D8F1-48CA-8BC8-618B70F3A68A}"/>
              </a:ext>
            </a:extLst>
          </p:cNvPr>
          <p:cNvSpPr/>
          <p:nvPr/>
        </p:nvSpPr>
        <p:spPr>
          <a:xfrm>
            <a:off x="315500" y="2443777"/>
            <a:ext cx="1626511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4836FF66-A97C-4CC9-8244-8B4FC6990F5A}"/>
              </a:ext>
            </a:extLst>
          </p:cNvPr>
          <p:cNvSpPr/>
          <p:nvPr/>
        </p:nvSpPr>
        <p:spPr>
          <a:xfrm>
            <a:off x="1869980" y="4668653"/>
            <a:ext cx="2040169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FDA6E5CF-2738-4559-A56F-AE299527FC82}"/>
              </a:ext>
            </a:extLst>
          </p:cNvPr>
          <p:cNvSpPr/>
          <p:nvPr/>
        </p:nvSpPr>
        <p:spPr>
          <a:xfrm>
            <a:off x="3311249" y="5194961"/>
            <a:ext cx="2040169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08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987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⑥切り替えで </a:t>
            </a:r>
            <a:r>
              <a:rPr kumimoji="1" lang="en-US" altLang="ja-JP" sz="3600" b="1" dirty="0"/>
              <a:t>testbranch2 </a:t>
            </a:r>
            <a:r>
              <a:rPr kumimoji="1" lang="ja-JP" altLang="en-US" sz="3600" b="1" dirty="0"/>
              <a:t>に切り替える</a:t>
            </a:r>
            <a:endParaRPr kumimoji="1" lang="en-US" altLang="ja-JP" sz="3600" b="1" dirty="0"/>
          </a:p>
          <a:p>
            <a:r>
              <a:rPr lang="ja-JP" altLang="en-US" sz="3600" b="1" dirty="0"/>
              <a:t>⑦⑤と同じ個所を変更してコミット＆プッシュ</a:t>
            </a:r>
            <a:endParaRPr lang="en-US" altLang="ja-JP" sz="36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EC69D0-C51B-4D98-861F-F447E067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" y="2062627"/>
            <a:ext cx="5869578" cy="4140956"/>
          </a:xfrm>
          <a:prstGeom prst="rect">
            <a:avLst/>
          </a:prstGeom>
        </p:spPr>
      </p:pic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96C9FF3A-BE05-41D4-952E-42F4B46D3DE5}"/>
              </a:ext>
            </a:extLst>
          </p:cNvPr>
          <p:cNvSpPr/>
          <p:nvPr/>
        </p:nvSpPr>
        <p:spPr>
          <a:xfrm>
            <a:off x="0" y="2841040"/>
            <a:ext cx="2647406" cy="755599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DCEC2A9D-7C76-43F0-89B8-C94131D20C13}"/>
              </a:ext>
            </a:extLst>
          </p:cNvPr>
          <p:cNvSpPr/>
          <p:nvPr/>
        </p:nvSpPr>
        <p:spPr>
          <a:xfrm>
            <a:off x="1323703" y="5471029"/>
            <a:ext cx="2029097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641915-8A31-46E6-A6C7-857FD41F3048}"/>
              </a:ext>
            </a:extLst>
          </p:cNvPr>
          <p:cNvSpPr/>
          <p:nvPr/>
        </p:nvSpPr>
        <p:spPr>
          <a:xfrm>
            <a:off x="2710357" y="5818199"/>
            <a:ext cx="2166443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ブランチのマージ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3771D9-3AFB-4A61-B23D-682A06E6929C}"/>
              </a:ext>
            </a:extLst>
          </p:cNvPr>
          <p:cNvSpPr txBox="1"/>
          <p:nvPr/>
        </p:nvSpPr>
        <p:spPr>
          <a:xfrm>
            <a:off x="0" y="862298"/>
            <a:ext cx="9131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⑧</a:t>
            </a:r>
            <a:r>
              <a:rPr kumimoji="1" lang="en-US" altLang="ja-JP" sz="3600" b="1" dirty="0" err="1"/>
              <a:t>gitlab</a:t>
            </a:r>
            <a:r>
              <a:rPr kumimoji="1" lang="ja-JP" altLang="en-US" sz="3600" b="1" dirty="0"/>
              <a:t>上で</a:t>
            </a:r>
            <a:r>
              <a:rPr lang="en-US" altLang="ja-JP" sz="3600" b="1" dirty="0"/>
              <a:t>testbranch1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testbranch2</a:t>
            </a:r>
            <a:r>
              <a:rPr lang="ja-JP" altLang="en-US" sz="3600" b="1" dirty="0"/>
              <a:t>の</a:t>
            </a:r>
            <a:endParaRPr lang="en-US" altLang="ja-JP" sz="3600" b="1" dirty="0"/>
          </a:p>
          <a:p>
            <a:r>
              <a:rPr lang="ja-JP" altLang="en-US" sz="3600" b="1" dirty="0"/>
              <a:t>　マージリクエストを作成</a:t>
            </a:r>
            <a:endParaRPr lang="en-US" altLang="ja-JP" sz="36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00F06D6-DD77-4179-8B50-93DD5F17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" y="2278594"/>
            <a:ext cx="9131025" cy="4287073"/>
          </a:xfrm>
          <a:prstGeom prst="rect">
            <a:avLst/>
          </a:prstGeom>
        </p:spPr>
      </p:pic>
      <p:sp>
        <p:nvSpPr>
          <p:cNvPr id="7" name="角丸四角形吹き出し 3">
            <a:extLst>
              <a:ext uri="{FF2B5EF4-FFF2-40B4-BE49-F238E27FC236}">
                <a16:creationId xmlns:a16="http://schemas.microsoft.com/office/drawing/2014/main" id="{CF2C6576-9B59-4777-8FEA-3E394069AAF0}"/>
              </a:ext>
            </a:extLst>
          </p:cNvPr>
          <p:cNvSpPr/>
          <p:nvPr/>
        </p:nvSpPr>
        <p:spPr>
          <a:xfrm>
            <a:off x="5216434" y="2201564"/>
            <a:ext cx="5077097" cy="1445384"/>
          </a:xfrm>
          <a:prstGeom prst="wedgeRoundRectCallout">
            <a:avLst>
              <a:gd name="adj1" fmla="val -147521"/>
              <a:gd name="adj2" fmla="val 70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左のメニューから、リポジトリ</a:t>
            </a:r>
            <a:r>
              <a:rPr kumimoji="1" lang="en-US" altLang="ja-JP" sz="3600" dirty="0"/>
              <a:t>-&gt;</a:t>
            </a:r>
            <a:r>
              <a:rPr kumimoji="1" lang="ja-JP" altLang="en-US" sz="3600" dirty="0"/>
              <a:t>ブランチ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8FE64205-D49E-48B6-A5BD-CA225F03B504}"/>
              </a:ext>
            </a:extLst>
          </p:cNvPr>
          <p:cNvSpPr/>
          <p:nvPr/>
        </p:nvSpPr>
        <p:spPr>
          <a:xfrm>
            <a:off x="7506789" y="5305566"/>
            <a:ext cx="2029097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02CBA1C6-02AC-4A41-92A6-6A768614D8CA}"/>
              </a:ext>
            </a:extLst>
          </p:cNvPr>
          <p:cNvSpPr/>
          <p:nvPr/>
        </p:nvSpPr>
        <p:spPr>
          <a:xfrm>
            <a:off x="7506789" y="5995702"/>
            <a:ext cx="2029097" cy="355006"/>
          </a:xfrm>
          <a:prstGeom prst="snip1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43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645</Words>
  <Application>Microsoft Office PowerPoint</Application>
  <PresentationFormat>ワイド画面</PresentationFormat>
  <Paragraphs>103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源ノ角ゴシック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21</cp:revision>
  <dcterms:created xsi:type="dcterms:W3CDTF">2019-11-25T01:37:56Z</dcterms:created>
  <dcterms:modified xsi:type="dcterms:W3CDTF">2019-11-27T03:47:10Z</dcterms:modified>
</cp:coreProperties>
</file>