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886D-DDE4-4BEC-B081-888734F90A46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1B73-E6EB-409A-8B03-F5AF79800B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31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886D-DDE4-4BEC-B081-888734F90A46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1B73-E6EB-409A-8B03-F5AF79800B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05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886D-DDE4-4BEC-B081-888734F90A46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1B73-E6EB-409A-8B03-F5AF79800B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66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886D-DDE4-4BEC-B081-888734F90A46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1B73-E6EB-409A-8B03-F5AF79800B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70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886D-DDE4-4BEC-B081-888734F90A46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1B73-E6EB-409A-8B03-F5AF79800B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47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886D-DDE4-4BEC-B081-888734F90A46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1B73-E6EB-409A-8B03-F5AF79800B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68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886D-DDE4-4BEC-B081-888734F90A46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1B73-E6EB-409A-8B03-F5AF79800B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25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886D-DDE4-4BEC-B081-888734F90A46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1B73-E6EB-409A-8B03-F5AF79800B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2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886D-DDE4-4BEC-B081-888734F90A46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1B73-E6EB-409A-8B03-F5AF79800B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82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886D-DDE4-4BEC-B081-888734F90A46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1B73-E6EB-409A-8B03-F5AF79800B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886D-DDE4-4BEC-B081-888734F90A46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1B73-E6EB-409A-8B03-F5AF79800B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05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4886D-DDE4-4BEC-B081-888734F90A46}" type="datetimeFigureOut">
              <a:rPr kumimoji="1" lang="ja-JP" altLang="en-US" smtClean="0"/>
              <a:t>2020/11/6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61B73-E6EB-409A-8B03-F5AF79800B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8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18484" y="3748216"/>
            <a:ext cx="6260757" cy="964471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 smtClean="0">
                <a:latin typeface="源界明朝" panose="02000900000000000000" pitchFamily="2" charset="-128"/>
                <a:ea typeface="源界明朝" panose="02000900000000000000" pitchFamily="2" charset="-128"/>
              </a:rPr>
              <a:t>チーム制作企画書</a:t>
            </a:r>
            <a:endParaRPr kumimoji="1" lang="ja-JP" altLang="en-US" b="1" dirty="0"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27870" y="712574"/>
            <a:ext cx="6582032" cy="409789"/>
          </a:xfrm>
        </p:spPr>
        <p:txBody>
          <a:bodyPr>
            <a:normAutofit lnSpcReduction="10000"/>
          </a:bodyPr>
          <a:lstStyle/>
          <a:p>
            <a:r>
              <a:rPr lang="en-US" altLang="ja-JP" b="1" dirty="0">
                <a:latin typeface="装甲明朝" panose="02000600000000000000" pitchFamily="2" charset="-128"/>
                <a:ea typeface="装甲明朝" panose="02000600000000000000" pitchFamily="2" charset="-128"/>
              </a:rPr>
              <a:t>3DTPS</a:t>
            </a:r>
            <a:r>
              <a:rPr lang="ja-JP" altLang="en-US" b="1" dirty="0">
                <a:latin typeface="装甲明朝" panose="02000600000000000000" pitchFamily="2" charset="-128"/>
                <a:ea typeface="装甲明朝" panose="02000600000000000000" pitchFamily="2" charset="-128"/>
              </a:rPr>
              <a:t>型ロボットアクションシューティング</a:t>
            </a:r>
            <a:endParaRPr lang="en-US" altLang="ja-JP" b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57847" y="1326292"/>
            <a:ext cx="7261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latin typeface="装甲明朝" panose="02000600000000000000" pitchFamily="2" charset="-128"/>
                <a:ea typeface="装甲明朝" panose="02000600000000000000" pitchFamily="2" charset="-128"/>
              </a:rPr>
              <a:t>電脳</a:t>
            </a:r>
            <a:r>
              <a:rPr lang="ja-JP" altLang="en-US" sz="4400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戦機バーチャロン（仮</a:t>
            </a:r>
            <a:endParaRPr kumimoji="1" lang="ja-JP" altLang="en-US" sz="4400" b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45709" y="5321643"/>
            <a:ext cx="2940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源界明朝" panose="02000900000000000000" pitchFamily="2" charset="-128"/>
                <a:ea typeface="源界明朝" panose="02000900000000000000" pitchFamily="2" charset="-128"/>
              </a:rPr>
              <a:t>プラットフォーム　</a:t>
            </a:r>
            <a:r>
              <a:rPr lang="en-US" altLang="ja-JP" b="1" dirty="0" smtClean="0">
                <a:latin typeface="源界明朝" panose="02000900000000000000" pitchFamily="2" charset="-128"/>
                <a:ea typeface="源界明朝" panose="02000900000000000000" pitchFamily="2" charset="-128"/>
              </a:rPr>
              <a:t>PC</a:t>
            </a:r>
            <a:endParaRPr lang="en-US" altLang="ja-JP" b="1" dirty="0">
              <a:latin typeface="源界明朝" panose="02000900000000000000" pitchFamily="2" charset="-128"/>
              <a:ea typeface="源界明朝" panose="02000900000000000000" pitchFamily="2" charset="-128"/>
            </a:endParaRPr>
          </a:p>
          <a:p>
            <a:r>
              <a:rPr lang="ja-JP" altLang="en-US" b="1" dirty="0">
                <a:latin typeface="源界明朝" panose="02000900000000000000" pitchFamily="2" charset="-128"/>
                <a:ea typeface="源界明朝" panose="02000900000000000000" pitchFamily="2" charset="-128"/>
              </a:rPr>
              <a:t>使用</a:t>
            </a:r>
            <a:r>
              <a:rPr lang="ja-JP" altLang="en-US" b="1" dirty="0" smtClean="0">
                <a:latin typeface="源界明朝" panose="02000900000000000000" pitchFamily="2" charset="-128"/>
                <a:ea typeface="源界明朝" panose="02000900000000000000" pitchFamily="2" charset="-128"/>
              </a:rPr>
              <a:t>言語　</a:t>
            </a:r>
            <a:r>
              <a:rPr lang="en-US" altLang="ja-JP" b="1" dirty="0" smtClean="0">
                <a:latin typeface="源界明朝" panose="02000900000000000000" pitchFamily="2" charset="-128"/>
                <a:ea typeface="源界明朝" panose="02000900000000000000" pitchFamily="2" charset="-128"/>
              </a:rPr>
              <a:t>C++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7178" y="5371070"/>
            <a:ext cx="20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企画　内山　勇輝</a:t>
            </a:r>
            <a:endParaRPr kumimoji="1" lang="ja-JP" altLang="en-US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38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コンセプト</a:t>
            </a:r>
            <a:endParaRPr kumimoji="1" lang="ja-JP" altLang="en-US" b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92770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3600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ロボットに乗り込み</a:t>
            </a:r>
            <a:r>
              <a:rPr kumimoji="1" lang="en-US" altLang="ja-JP" sz="3600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1VS1</a:t>
            </a:r>
            <a:r>
              <a:rPr kumimoji="1" lang="ja-JP" altLang="en-US" sz="3600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で真剣勝負を挑むゲーム</a:t>
            </a:r>
            <a:endParaRPr kumimoji="1" lang="en-US" altLang="ja-JP" sz="3600" b="1" dirty="0" smtClean="0"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pPr marL="0" indent="0">
              <a:buNone/>
            </a:pPr>
            <a:endParaRPr kumimoji="1" lang="en-US" altLang="ja-JP" sz="2000" dirty="0" smtClean="0"/>
          </a:p>
          <a:p>
            <a:pPr marL="0" indent="0">
              <a:buNone/>
            </a:pPr>
            <a:endParaRPr kumimoji="1" lang="ja-JP" altLang="en-US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621" y="1553390"/>
            <a:ext cx="8961379" cy="531055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 rot="20078736">
            <a:off x="-156520" y="3266297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己の腕が力に直結する</a:t>
            </a:r>
            <a:endParaRPr kumimoji="1" lang="ja-JP" altLang="en-US" sz="3600" b="1" dirty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1440310" y="471218"/>
            <a:ext cx="6906846" cy="1134274"/>
          </a:xfrm>
          <a:prstGeom prst="rect">
            <a:avLst/>
          </a:prstGeom>
          <a:blipFill>
            <a:blip r:embed="rId3">
              <a:alphaModFix amt="3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 rot="21342812" flipH="1">
            <a:off x="-241004" y="-233642"/>
            <a:ext cx="2397659" cy="2389487"/>
          </a:xfrm>
          <a:prstGeom prst="rect">
            <a:avLst/>
          </a:prstGeom>
          <a:blipFill dpi="0" rotWithShape="1">
            <a:blip r:embed="rId4">
              <a:alphaModFix amt="8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60149" y="471218"/>
            <a:ext cx="3069251" cy="1325563"/>
          </a:xfrm>
        </p:spPr>
        <p:txBody>
          <a:bodyPr/>
          <a:lstStyle/>
          <a:p>
            <a:r>
              <a:rPr kumimoji="1" lang="ja-JP" altLang="en-US" b="1" i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ゲーム概要</a:t>
            </a:r>
            <a:endParaRPr kumimoji="1" lang="ja-JP" altLang="en-US" b="1" i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2458208"/>
            <a:ext cx="10515600" cy="4351338"/>
          </a:xfrm>
        </p:spPr>
        <p:txBody>
          <a:bodyPr>
            <a:normAutofit/>
          </a:bodyPr>
          <a:lstStyle/>
          <a:p>
            <a:r>
              <a:rPr kumimoji="1" lang="ja-JP" altLang="en-US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このゲームは、</a:t>
            </a:r>
            <a:r>
              <a:rPr kumimoji="1" lang="ja-JP" altLang="en-US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リアルタイムで敵と戦闘し、敵機の撃破を狙う</a:t>
            </a:r>
            <a:r>
              <a:rPr lang="en-US" altLang="ja-JP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3DTPS</a:t>
            </a:r>
            <a:r>
              <a:rPr lang="ja-JP" altLang="en-US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型</a:t>
            </a:r>
            <a:r>
              <a:rPr lang="ja-JP" altLang="en-US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ロボットアクションシューティング</a:t>
            </a:r>
            <a:r>
              <a:rPr kumimoji="1" lang="ja-JP" altLang="en-US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です</a:t>
            </a:r>
            <a:endParaRPr kumimoji="1" lang="en-US" altLang="ja-JP" b="1" dirty="0" smtClean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プレイヤーは用意された機体から</a:t>
            </a:r>
            <a:r>
              <a:rPr lang="ja-JP" altLang="en-US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好きな機体を選びその機体に搭載されている銃やミサイル、ボムなどを使い相手を撃破することができます</a:t>
            </a:r>
            <a:endParaRPr lang="en-US" altLang="ja-JP" b="1" dirty="0" smtClean="0"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endParaRPr kumimoji="1" lang="en-US" altLang="ja-JP" dirty="0"/>
          </a:p>
          <a:p>
            <a:r>
              <a:rPr lang="en-US" altLang="ja-JP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TPS</a:t>
            </a:r>
            <a:r>
              <a:rPr lang="ja-JP" altLang="en-US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でキャラクターを表現することで</a:t>
            </a:r>
            <a:r>
              <a:rPr lang="ja-JP" altLang="en-US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多彩なアニメーションやエフェクトなどで迫力ある戦闘</a:t>
            </a:r>
            <a:r>
              <a:rPr lang="ja-JP" altLang="en-US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ができます</a:t>
            </a:r>
            <a:endParaRPr kumimoji="1" lang="ja-JP" altLang="en-US" b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9218941" y="1059957"/>
            <a:ext cx="3485635" cy="3081160"/>
          </a:xfrm>
          <a:prstGeom prst="roundRect">
            <a:avLst/>
          </a:prstGeom>
          <a:blipFill dpi="0" rotWithShape="1">
            <a:blip r:embed="rId5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図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425" y="783527"/>
            <a:ext cx="4762500" cy="2619375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587" y="4402632"/>
            <a:ext cx="3582983" cy="245735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67133" y="4178403"/>
            <a:ext cx="2866670" cy="1325563"/>
          </a:xfrm>
        </p:spPr>
        <p:txBody>
          <a:bodyPr>
            <a:normAutofit/>
          </a:bodyPr>
          <a:lstStyle/>
          <a:p>
            <a:r>
              <a:rPr kumimoji="1" lang="ja-JP" altLang="en-US" sz="4800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操作方法</a:t>
            </a:r>
            <a:endParaRPr kumimoji="1" lang="ja-JP" altLang="en-US" sz="4800" b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cxnSp>
        <p:nvCxnSpPr>
          <p:cNvPr id="7" name="直線矢印コネクタ 6"/>
          <p:cNvCxnSpPr>
            <a:endCxn id="40" idx="6"/>
          </p:cNvCxnSpPr>
          <p:nvPr/>
        </p:nvCxnSpPr>
        <p:spPr>
          <a:xfrm flipH="1" flipV="1">
            <a:off x="6693686" y="5141175"/>
            <a:ext cx="3233485" cy="154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6924370" y="4749319"/>
            <a:ext cx="873211" cy="97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 flipV="1">
            <a:off x="6871177" y="5416094"/>
            <a:ext cx="1429994" cy="430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7232131" y="5012168"/>
            <a:ext cx="2683975" cy="280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7194937" y="3903520"/>
            <a:ext cx="278983" cy="518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5863248" y="5449794"/>
            <a:ext cx="6384" cy="9431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2953528" y="5919162"/>
            <a:ext cx="2290119" cy="91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 flipH="1" flipV="1">
            <a:off x="6508070" y="5952159"/>
            <a:ext cx="2000430" cy="747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35" idx="2"/>
          </p:cNvCxnSpPr>
          <p:nvPr/>
        </p:nvCxnSpPr>
        <p:spPr>
          <a:xfrm>
            <a:off x="3587431" y="4257875"/>
            <a:ext cx="918690" cy="311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797581" y="4569364"/>
            <a:ext cx="350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ジャンプ（自動ロックオン）</a:t>
            </a:r>
            <a:endParaRPr kumimoji="1" lang="ja-JP" altLang="en-US" b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260006" y="5661914"/>
            <a:ext cx="120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急降下</a:t>
            </a:r>
            <a:endParaRPr kumimoji="1" lang="ja-JP" altLang="en-US" b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332684" y="5846580"/>
            <a:ext cx="689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装甲明朝" panose="02000600000000000000" pitchFamily="2" charset="-128"/>
                <a:ea typeface="装甲明朝" panose="02000600000000000000" pitchFamily="2" charset="-128"/>
              </a:rPr>
              <a:t>移動</a:t>
            </a:r>
            <a:endParaRPr kumimoji="1" lang="ja-JP" altLang="en-US" b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473920" y="3726052"/>
            <a:ext cx="151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攻撃（強）</a:t>
            </a:r>
            <a:endParaRPr kumimoji="1" lang="ja-JP" altLang="en-US" b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829550" y="3888543"/>
            <a:ext cx="151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攻撃（弱）</a:t>
            </a:r>
            <a:endParaRPr kumimoji="1" lang="ja-JP" altLang="en-US" b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469464" y="6515310"/>
            <a:ext cx="151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カメラ移動</a:t>
            </a:r>
            <a:endParaRPr kumimoji="1" lang="ja-JP" altLang="en-US" b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136949" y="6408362"/>
            <a:ext cx="146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オプション</a:t>
            </a:r>
            <a:endParaRPr kumimoji="1" lang="ja-JP" altLang="en-US" b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850877" y="5150758"/>
            <a:ext cx="151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ダッシュ</a:t>
            </a:r>
            <a:endParaRPr kumimoji="1" lang="ja-JP" altLang="en-US" b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cxnSp>
        <p:nvCxnSpPr>
          <p:cNvPr id="48" name="直線矢印コネクタ 47"/>
          <p:cNvCxnSpPr>
            <a:stCxn id="53" idx="3"/>
          </p:cNvCxnSpPr>
          <p:nvPr/>
        </p:nvCxnSpPr>
        <p:spPr>
          <a:xfrm flipV="1">
            <a:off x="1988147" y="1032244"/>
            <a:ext cx="1898053" cy="72744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6710" y="57838"/>
            <a:ext cx="5570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画面イメージ</a:t>
            </a:r>
            <a:endParaRPr kumimoji="1" lang="ja-JP" altLang="en-US" sz="4400" b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40" name="楕円 39"/>
          <p:cNvSpPr/>
          <p:nvPr/>
        </p:nvSpPr>
        <p:spPr>
          <a:xfrm>
            <a:off x="6333122" y="4938696"/>
            <a:ext cx="360564" cy="404957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/>
          <p:cNvSpPr/>
          <p:nvPr/>
        </p:nvSpPr>
        <p:spPr>
          <a:xfrm>
            <a:off x="6924370" y="4938696"/>
            <a:ext cx="360564" cy="404957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コンテンツ プレースホルダー 52"/>
          <p:cNvSpPr>
            <a:spLocks noGrp="1"/>
          </p:cNvSpPr>
          <p:nvPr>
            <p:ph idx="1"/>
          </p:nvPr>
        </p:nvSpPr>
        <p:spPr>
          <a:xfrm>
            <a:off x="634692" y="1593243"/>
            <a:ext cx="1353455" cy="3328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1800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体力ゲージ</a:t>
            </a:r>
            <a:endParaRPr kumimoji="1" lang="ja-JP" altLang="en-US" sz="1800" b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864784" y="1759686"/>
            <a:ext cx="16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残り時間</a:t>
            </a:r>
            <a:endParaRPr kumimoji="1" lang="ja-JP" altLang="en-US" b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cxnSp>
        <p:nvCxnSpPr>
          <p:cNvPr id="60" name="直線矢印コネクタ 59"/>
          <p:cNvCxnSpPr>
            <a:stCxn id="58" idx="1"/>
          </p:cNvCxnSpPr>
          <p:nvPr/>
        </p:nvCxnSpPr>
        <p:spPr>
          <a:xfrm flipH="1" flipV="1">
            <a:off x="6160646" y="1069365"/>
            <a:ext cx="3704138" cy="87498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67" idx="3"/>
          </p:cNvCxnSpPr>
          <p:nvPr/>
        </p:nvCxnSpPr>
        <p:spPr>
          <a:xfrm flipV="1">
            <a:off x="2654337" y="1926840"/>
            <a:ext cx="1129232" cy="49290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596004" y="2235082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装甲明朝" panose="02000600000000000000" pitchFamily="2" charset="-128"/>
                <a:ea typeface="装甲明朝" panose="02000600000000000000" pitchFamily="2" charset="-128"/>
              </a:rPr>
              <a:t>1P</a:t>
            </a:r>
            <a:r>
              <a:rPr lang="ja-JP" altLang="en-US" b="1" dirty="0">
                <a:latin typeface="装甲明朝" panose="02000600000000000000" pitchFamily="2" charset="-128"/>
                <a:ea typeface="装甲明朝" panose="02000600000000000000" pitchFamily="2" charset="-128"/>
              </a:rPr>
              <a:t>画面</a:t>
            </a:r>
          </a:p>
        </p:txBody>
      </p:sp>
      <p:cxnSp>
        <p:nvCxnSpPr>
          <p:cNvPr id="70" name="直線矢印コネクタ 69"/>
          <p:cNvCxnSpPr>
            <a:stCxn id="72" idx="1"/>
          </p:cNvCxnSpPr>
          <p:nvPr/>
        </p:nvCxnSpPr>
        <p:spPr>
          <a:xfrm flipH="1" flipV="1">
            <a:off x="7937599" y="2129540"/>
            <a:ext cx="953414" cy="61905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8891013" y="2563927"/>
            <a:ext cx="159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2P</a:t>
            </a:r>
            <a:r>
              <a:rPr kumimoji="1" lang="ja-JP" altLang="en-US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画面</a:t>
            </a:r>
            <a:endParaRPr kumimoji="1" lang="ja-JP" altLang="en-US" b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153947" y="2741212"/>
            <a:ext cx="175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HIT</a:t>
            </a:r>
            <a:r>
              <a:rPr kumimoji="1" lang="ja-JP" altLang="en-US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アイコン</a:t>
            </a:r>
            <a:endParaRPr kumimoji="1" lang="ja-JP" altLang="en-US" b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cxnSp>
        <p:nvCxnSpPr>
          <p:cNvPr id="83" name="直線矢印コネクタ 82"/>
          <p:cNvCxnSpPr>
            <a:stCxn id="81" idx="3"/>
          </p:cNvCxnSpPr>
          <p:nvPr/>
        </p:nvCxnSpPr>
        <p:spPr>
          <a:xfrm flipV="1">
            <a:off x="2907099" y="2829543"/>
            <a:ext cx="1300834" cy="9633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313271" y="3170519"/>
            <a:ext cx="203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アクションゲージ</a:t>
            </a:r>
            <a:endParaRPr kumimoji="1" lang="ja-JP" altLang="en-US" b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cxnSp>
        <p:nvCxnSpPr>
          <p:cNvPr id="87" name="直線矢印コネクタ 86"/>
          <p:cNvCxnSpPr/>
          <p:nvPr/>
        </p:nvCxnSpPr>
        <p:spPr>
          <a:xfrm flipV="1">
            <a:off x="2332684" y="3274525"/>
            <a:ext cx="1540792" cy="2068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525" y="-73476"/>
            <a:ext cx="10515600" cy="1325563"/>
          </a:xfrm>
        </p:spPr>
        <p:txBody>
          <a:bodyPr/>
          <a:lstStyle/>
          <a:p>
            <a:r>
              <a:rPr kumimoji="1" lang="ja-JP" altLang="en-US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アクションゲージと武器について</a:t>
            </a:r>
            <a:endParaRPr kumimoji="1" lang="ja-JP" altLang="en-US" b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6644674" y="1721521"/>
            <a:ext cx="5847263" cy="34713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ヘビーウエポン</a:t>
            </a:r>
            <a:endParaRPr kumimoji="1" lang="en-US" altLang="ja-JP" b="1" dirty="0" smtClean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装甲明朝" panose="02000600000000000000" pitchFamily="2" charset="-128"/>
                <a:ea typeface="装甲明朝" panose="02000600000000000000" pitchFamily="2" charset="-128"/>
              </a:rPr>
              <a:t>強烈な一撃を</a:t>
            </a:r>
            <a:r>
              <a:rPr lang="ja-JP" altLang="en-US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叩き込める！</a:t>
            </a:r>
            <a:endParaRPr lang="en-US" altLang="ja-JP" dirty="0" smtClean="0"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pPr marL="0" indent="0">
              <a:buNone/>
            </a:pPr>
            <a:r>
              <a:rPr lang="ja-JP" altLang="en-US" sz="40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強い</a:t>
            </a:r>
            <a:r>
              <a:rPr lang="ja-JP" altLang="en-US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代わりに</a:t>
            </a:r>
            <a:r>
              <a:rPr lang="ja-JP" altLang="en-US" sz="4000" b="1" dirty="0" smtClean="0">
                <a:solidFill>
                  <a:srgbClr val="0070C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連射できない</a:t>
            </a:r>
            <a:endParaRPr lang="en-US" altLang="ja-JP" b="1" dirty="0" smtClean="0">
              <a:solidFill>
                <a:srgbClr val="0070C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pPr marL="0" indent="0">
              <a:buNone/>
            </a:pPr>
            <a:r>
              <a:rPr lang="ja-JP" altLang="en-US" sz="3600" b="1" dirty="0">
                <a:solidFill>
                  <a:srgbClr val="0070C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大きく</a:t>
            </a:r>
            <a:r>
              <a:rPr lang="ja-JP" altLang="en-US" b="1" dirty="0">
                <a:solidFill>
                  <a:srgbClr val="0070C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ゲージ</a:t>
            </a:r>
            <a:r>
              <a:rPr lang="ja-JP" altLang="en-US" b="1" dirty="0" smtClean="0">
                <a:solidFill>
                  <a:srgbClr val="0070C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を消費する</a:t>
            </a:r>
            <a:r>
              <a:rPr lang="en-US" altLang="ja-JP" dirty="0" smtClean="0">
                <a:solidFill>
                  <a:srgbClr val="0070C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/>
            </a:r>
            <a:br>
              <a:rPr lang="en-US" altLang="ja-JP" dirty="0" smtClean="0">
                <a:solidFill>
                  <a:srgbClr val="0070C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</a:br>
            <a:endParaRPr kumimoji="1" lang="en-US" altLang="ja-JP" dirty="0" smtClean="0">
              <a:solidFill>
                <a:srgbClr val="0070C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78715" y="1133070"/>
            <a:ext cx="6531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どの</a:t>
            </a:r>
            <a:r>
              <a:rPr lang="ja-JP" altLang="en-US" sz="2400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攻撃</a:t>
            </a:r>
            <a:r>
              <a:rPr lang="ja-JP" altLang="en-US" sz="24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もゲージを使って攻撃する！！</a:t>
            </a:r>
            <a:r>
              <a:rPr lang="en-US" altLang="ja-JP" sz="24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/>
            </a:r>
            <a:br>
              <a:rPr lang="en-US" altLang="ja-JP" sz="24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</a:br>
            <a:endParaRPr kumimoji="1" lang="ja-JP" altLang="en-US" sz="2400" b="1" dirty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3093" y="1752573"/>
            <a:ext cx="47545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ライトウエポン</a:t>
            </a:r>
            <a:endParaRPr kumimoji="1" lang="en-US" altLang="ja-JP" sz="2800" b="1" dirty="0" smtClean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r>
              <a:rPr lang="ja-JP" altLang="en-US" sz="2800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メインウエポン</a:t>
            </a:r>
            <a:endParaRPr lang="en-US" altLang="ja-JP" sz="2800" b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r>
              <a:rPr lang="en-US" altLang="ja-JP" sz="2800" b="1" dirty="0" smtClean="0">
                <a:solidFill>
                  <a:srgbClr val="0070C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1</a:t>
            </a:r>
            <a:r>
              <a:rPr lang="ja-JP" altLang="en-US" sz="2800" b="1" dirty="0">
                <a:solidFill>
                  <a:srgbClr val="0070C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撃</a:t>
            </a:r>
            <a:r>
              <a:rPr lang="ja-JP" altLang="en-US" sz="2800" b="1" dirty="0" smtClean="0">
                <a:solidFill>
                  <a:srgbClr val="0070C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は弱い</a:t>
            </a:r>
            <a:r>
              <a:rPr lang="ja-JP" altLang="en-US" sz="2800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が</a:t>
            </a:r>
            <a:r>
              <a:rPr lang="ja-JP" altLang="en-US" sz="36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連射</a:t>
            </a:r>
            <a:r>
              <a:rPr lang="ja-JP" altLang="en-US" sz="40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できる</a:t>
            </a:r>
            <a:endParaRPr lang="en-US" altLang="ja-JP" sz="4000" b="1" dirty="0" smtClean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r>
              <a:rPr lang="en-US" altLang="ja-JP" sz="2800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1</a:t>
            </a:r>
            <a:r>
              <a:rPr lang="ja-JP" altLang="en-US" sz="2800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発当たりのゲージ</a:t>
            </a:r>
            <a:endParaRPr lang="en-US" altLang="ja-JP" sz="2800" b="1" dirty="0" smtClean="0"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r>
              <a:rPr lang="ja-JP" altLang="en-US" sz="28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消費量が少ない</a:t>
            </a:r>
            <a:endParaRPr lang="en-US" altLang="ja-JP" sz="2800" b="1" dirty="0" smtClean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endParaRPr lang="en-US" altLang="ja-JP" sz="2800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8122062" y="6002209"/>
            <a:ext cx="3327628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9410" y="6071845"/>
            <a:ext cx="3327628" cy="626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600755" y="6002209"/>
            <a:ext cx="1848936" cy="626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844373" y="6071845"/>
            <a:ext cx="592665" cy="6260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170" y="4465522"/>
            <a:ext cx="1606323" cy="1606323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948" y="4539318"/>
            <a:ext cx="1891418" cy="1576182"/>
          </a:xfrm>
          <a:prstGeom prst="rect">
            <a:avLst/>
          </a:prstGeom>
        </p:spPr>
      </p:pic>
      <p:sp>
        <p:nvSpPr>
          <p:cNvPr id="18" name="下カーブ矢印 17"/>
          <p:cNvSpPr/>
          <p:nvPr/>
        </p:nvSpPr>
        <p:spPr>
          <a:xfrm>
            <a:off x="8341049" y="3860216"/>
            <a:ext cx="1984603" cy="896379"/>
          </a:xfrm>
          <a:prstGeom prst="curvedDownArrow">
            <a:avLst>
              <a:gd name="adj1" fmla="val 0"/>
              <a:gd name="adj2" fmla="val 1720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9600754" y="6315247"/>
            <a:ext cx="1848936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3816724" y="4430106"/>
            <a:ext cx="3907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ゲージ管理を忘れるな</a:t>
            </a:r>
            <a:r>
              <a:rPr lang="ja-JP" altLang="en-US" sz="24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！</a:t>
            </a:r>
            <a:endParaRPr lang="en-US" altLang="ja-JP" sz="2400" b="1" dirty="0" smtClean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どう戦うかは</a:t>
            </a:r>
            <a:r>
              <a:rPr kumimoji="1" lang="ja-JP" altLang="en-US" sz="3600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君</a:t>
            </a:r>
            <a:r>
              <a:rPr kumimoji="1" lang="ja-JP" altLang="en-US" sz="24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次第！！</a:t>
            </a:r>
            <a:endParaRPr kumimoji="1" lang="en-US" altLang="ja-JP" sz="2400" b="1" dirty="0" smtClean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26068">
            <a:off x="1831124" y="4479005"/>
            <a:ext cx="2507477" cy="1410455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8393" flipH="1">
            <a:off x="574805" y="5191710"/>
            <a:ext cx="822701" cy="63460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9897" flipH="1">
            <a:off x="616312" y="4383651"/>
            <a:ext cx="822701" cy="634608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6413" flipH="1">
            <a:off x="1529170" y="4535107"/>
            <a:ext cx="822701" cy="634608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7144" flipH="1">
            <a:off x="1615196" y="5149357"/>
            <a:ext cx="822701" cy="634608"/>
          </a:xfrm>
          <a:prstGeom prst="rect">
            <a:avLst/>
          </a:prstGeom>
        </p:spPr>
      </p:pic>
      <p:cxnSp>
        <p:nvCxnSpPr>
          <p:cNvPr id="45" name="直線矢印コネクタ 44"/>
          <p:cNvCxnSpPr>
            <a:stCxn id="12" idx="3"/>
            <a:endCxn id="12" idx="1"/>
          </p:cNvCxnSpPr>
          <p:nvPr/>
        </p:nvCxnSpPr>
        <p:spPr>
          <a:xfrm flipH="1">
            <a:off x="2844373" y="6384883"/>
            <a:ext cx="592665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3786308" y="5838193"/>
            <a:ext cx="3937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装甲明朝" panose="02000600000000000000" pitchFamily="2" charset="-128"/>
                <a:ea typeface="装甲明朝" panose="02000600000000000000" pitchFamily="2" charset="-128"/>
              </a:rPr>
              <a:t>ゲージは自動回復</a:t>
            </a:r>
            <a:r>
              <a:rPr lang="ja-JP" altLang="en-US" sz="2800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する</a:t>
            </a:r>
            <a:endParaRPr lang="en-US" altLang="ja-JP" sz="2800" b="1" dirty="0" smtClean="0"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r>
              <a:rPr kumimoji="1" lang="ja-JP" altLang="en-US" sz="2800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使いすぎに</a:t>
            </a:r>
            <a:r>
              <a:rPr kumimoji="1" lang="ja-JP" altLang="en-US" sz="28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注意！！</a:t>
            </a:r>
            <a:endParaRPr kumimoji="1" lang="ja-JP" altLang="en-US" b="1" dirty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72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4827373" cy="1325563"/>
          </a:xfrm>
        </p:spPr>
        <p:txBody>
          <a:bodyPr/>
          <a:lstStyle/>
          <a:p>
            <a:r>
              <a:rPr lang="ja-JP" altLang="en-US" b="1" dirty="0">
                <a:latin typeface="装甲明朝" panose="02000600000000000000" pitchFamily="2" charset="-128"/>
                <a:ea typeface="装甲明朝" panose="02000600000000000000" pitchFamily="2" charset="-128"/>
              </a:rPr>
              <a:t>アピールポイント</a:t>
            </a:r>
            <a:endParaRPr lang="en-US" altLang="ja-JP" b="1" dirty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3348731"/>
            <a:ext cx="12302067" cy="23679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3600" b="1" dirty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pPr marL="0" indent="0">
              <a:buNone/>
            </a:pPr>
            <a:endParaRPr kumimoji="1" lang="en-US" altLang="ja-JP" sz="3600" b="1" dirty="0" smtClean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pPr marL="0" indent="0">
              <a:buNone/>
            </a:pPr>
            <a:r>
              <a:rPr lang="ja-JP" altLang="en-US" sz="48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アクションゲージの使い方</a:t>
            </a:r>
            <a:r>
              <a:rPr lang="ja-JP" altLang="en-US" sz="4800" b="1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が勝利へ導く！</a:t>
            </a:r>
            <a:r>
              <a:rPr lang="ja-JP" altLang="en-US" sz="43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　</a:t>
            </a:r>
            <a:r>
              <a:rPr lang="ja-JP" altLang="en-US" sz="22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　</a:t>
            </a:r>
            <a:r>
              <a:rPr lang="ja-JP" altLang="en-US" sz="2200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　　　</a:t>
            </a:r>
            <a:r>
              <a:rPr lang="ja-JP" altLang="en-US" b="1" dirty="0" smtClean="0">
                <a:latin typeface="装甲明朝" panose="02000600000000000000" pitchFamily="2" charset="-128"/>
                <a:ea typeface="装甲明朝" panose="02000600000000000000" pitchFamily="2" charset="-128"/>
              </a:rPr>
              <a:t>　　　　　　　　　　　　　　　　　</a:t>
            </a:r>
            <a:endParaRPr kumimoji="1" lang="en-US" altLang="ja-JP" b="1" dirty="0" smtClean="0"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4615" y="1858231"/>
            <a:ext cx="11728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豪快で迫力のある演出！</a:t>
            </a:r>
            <a:endParaRPr lang="en-US" altLang="ja-JP" sz="7200" b="1" dirty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3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229</Words>
  <Application>Microsoft Office PowerPoint</Application>
  <PresentationFormat>ワイド画面</PresentationFormat>
  <Paragraphs>51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源界明朝</vt:lpstr>
      <vt:lpstr>装甲明朝</vt:lpstr>
      <vt:lpstr>游ゴシック</vt:lpstr>
      <vt:lpstr>游ゴシック Light</vt:lpstr>
      <vt:lpstr>Arial</vt:lpstr>
      <vt:lpstr>Office テーマ</vt:lpstr>
      <vt:lpstr>チーム制作企画書</vt:lpstr>
      <vt:lpstr>コンセプト</vt:lpstr>
      <vt:lpstr>ゲーム概要</vt:lpstr>
      <vt:lpstr>操作方法</vt:lpstr>
      <vt:lpstr>アクションゲージと武器について</vt:lpstr>
      <vt:lpstr>アピールポイント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チーム製作企画書</dc:title>
  <dc:creator>GSP041</dc:creator>
  <cp:lastModifiedBy>GSP041</cp:lastModifiedBy>
  <cp:revision>32</cp:revision>
  <dcterms:created xsi:type="dcterms:W3CDTF">2020-10-30T00:57:20Z</dcterms:created>
  <dcterms:modified xsi:type="dcterms:W3CDTF">2020-11-06T03:21:40Z</dcterms:modified>
</cp:coreProperties>
</file>