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Student Name : </a:t>
            </a:r>
            <a:r>
              <a:rPr lang="en-US" sz="2000" b="1" dirty="0" err="1">
                <a:solidFill>
                  <a:schemeClr val="accent1">
                    <a:lumMod val="75000"/>
                  </a:schemeClr>
                </a:solidFill>
                <a:latin typeface="Arial"/>
                <a:cs typeface="Arial"/>
              </a:rPr>
              <a:t>Adhithya</a:t>
            </a:r>
            <a:r>
              <a:rPr lang="en-US" sz="2000" b="1" dirty="0">
                <a:solidFill>
                  <a:schemeClr val="accent1">
                    <a:lumMod val="75000"/>
                  </a:schemeClr>
                </a:solidFill>
                <a:latin typeface="Arial"/>
                <a:cs typeface="Arial"/>
              </a:rPr>
              <a:t> . S  </a:t>
            </a:r>
          </a:p>
          <a:p>
            <a:r>
              <a:rPr lang="en-US" sz="2000" b="1" dirty="0">
                <a:solidFill>
                  <a:schemeClr val="accent1">
                    <a:lumMod val="75000"/>
                  </a:schemeClr>
                </a:solidFill>
                <a:latin typeface="Arial"/>
                <a:cs typeface="Arial"/>
              </a:rPr>
              <a:t>              College Name : Kings engineering college</a:t>
            </a:r>
          </a:p>
          <a:p>
            <a:r>
              <a:rPr lang="en-US" sz="2000" b="1" dirty="0">
                <a:solidFill>
                  <a:schemeClr val="accent1">
                    <a:lumMod val="75000"/>
                  </a:schemeClr>
                </a:solidFill>
                <a:latin typeface="Arial"/>
                <a:cs typeface="Arial"/>
              </a:rPr>
              <a:t>              Department :  Information Technology</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1. **Additional Data Sources:** Expand data inputs to include user behavior analytics and network traffic analysis.</a:t>
            </a:r>
          </a:p>
          <a:p>
            <a:pPr marL="305435" indent="-305435"/>
            <a:r>
              <a:rPr lang="en-US" dirty="0"/>
              <a:t>2. **Optimized Algorithm:** Utilize advanced techniques like deep learning and ensemble learning for improved detection.</a:t>
            </a:r>
          </a:p>
          <a:p>
            <a:pPr marL="305435" indent="-305435"/>
            <a:r>
              <a:rPr lang="en-US" dirty="0"/>
              <a:t>3. **Multi-City Coverage:** Extend system to multiple cities, leveraging cloud-based scalability.</a:t>
            </a:r>
          </a:p>
          <a:p>
            <a:pPr marL="305435" indent="-305435"/>
            <a:r>
              <a:rPr lang="en-US" dirty="0"/>
              <a:t>4. **Emerging Technologies:** Integrate edge computing for real-time analysis and blockchain for tamper-resistant logging.</a:t>
            </a:r>
          </a:p>
          <a:p>
            <a:pPr marL="305435" indent="-305435"/>
            <a:r>
              <a:rPr lang="en-US" dirty="0"/>
              <a:t>5. **Continuous Improvement:** Implement adaptive learning mechanisms and reinforcement learning for evolving threat detection.</a:t>
            </a:r>
          </a:p>
          <a:p>
            <a:pPr marL="305435" indent="-305435"/>
            <a:r>
              <a:rPr lang="en-US" dirty="0"/>
              <a:t>6. **Enhanced Security:** Ensure comprehensive coverage and proactive defense against keylogger threats.</a:t>
            </a:r>
          </a:p>
          <a:p>
            <a:pPr marL="305435" indent="-305435"/>
            <a:r>
              <a:rPr lang="en-US" dirty="0"/>
              <a:t>7. **Efficiency and Responsiveness:** Minimize latency with edge computing and scale effectively with cloud infrastructure.</a:t>
            </a:r>
          </a:p>
          <a:p>
            <a:pPr marL="305435" indent="-305435"/>
            <a:r>
              <a:rPr lang="en-US" dirty="0"/>
              <a:t>8. </a:t>
            </a:r>
            <a:r>
              <a:rPr lang="en-US"/>
              <a:t>**Scalable and Adaptive:** Enable seamless deployment and management across distributed environments.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1800" b="0" i="0" dirty="0">
                <a:solidFill>
                  <a:srgbClr val="0F0F0F"/>
                </a:solidFill>
                <a:effectLst/>
                <a:latin typeface="Franklin Gothic Book" panose="020B0503020102020204" pitchFamily="34" charset="0"/>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1800" b="0" i="0" dirty="0" err="1">
                <a:solidFill>
                  <a:srgbClr val="0F0F0F"/>
                </a:solidFill>
                <a:effectLst/>
                <a:latin typeface="Franklin Gothic Book" panose="020B0503020102020204" pitchFamily="34" charset="0"/>
              </a:rPr>
              <a:t>SpyEye</a:t>
            </a:r>
            <a:r>
              <a:rPr lang="en-US" sz="1800" b="0" i="0" dirty="0">
                <a:solidFill>
                  <a:srgbClr val="0F0F0F"/>
                </a:solidFill>
                <a:effectLst/>
                <a:latin typeface="Franklin Gothic Book" panose="020B0503020102020204" pitchFamily="34" charset="0"/>
              </a:rPr>
              <a:t>, and </a:t>
            </a:r>
            <a:r>
              <a:rPr lang="en-US" sz="1800" b="0" i="0" dirty="0" err="1">
                <a:solidFill>
                  <a:srgbClr val="0F0F0F"/>
                </a:solidFill>
                <a:effectLst/>
                <a:latin typeface="Franklin Gothic Book" panose="020B0503020102020204" pitchFamily="34" charset="0"/>
              </a:rPr>
              <a:t>DarkComet</a:t>
            </a:r>
            <a:r>
              <a:rPr lang="en-US" sz="1800" b="0" i="0" dirty="0">
                <a:solidFill>
                  <a:srgbClr val="0F0F0F"/>
                </a:solidFill>
                <a:effectLst/>
                <a:latin typeface="Franklin Gothic Book" panose="020B0503020102020204" pitchFamily="34" charset="0"/>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 	</a:t>
            </a:r>
            <a:r>
              <a:rPr lang="en-US" b="0" i="0" dirty="0">
                <a:solidFill>
                  <a:srgbClr val="222222"/>
                </a:solidFill>
                <a:effectLst/>
                <a:latin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14987" y="1783080"/>
            <a:ext cx="11613485" cy="3977639"/>
          </a:xfrm>
        </p:spPr>
        <p:txBody>
          <a:bodyPr vert="horz" lIns="91440" tIns="45720" rIns="91440" bIns="45720" rtlCol="0" anchor="ctr">
            <a:noAutofit/>
          </a:bodyPr>
          <a:lstStyle/>
          <a:p>
            <a:pPr marL="0" indent="0">
              <a:buNone/>
            </a:pPr>
            <a:r>
              <a:rPr lang="en-US" sz="1000" dirty="0"/>
              <a:t>- **Problem Statement:**</a:t>
            </a:r>
          </a:p>
          <a:p>
            <a:pPr marL="0" indent="0">
              <a:buNone/>
            </a:pPr>
            <a:r>
              <a:rPr lang="en-US" sz="1000" dirty="0"/>
              <a:t>  - Keyloggers pose a significant cybersecurity threat by clandestinely recording keystrokes, potentially compromising sensitive information.</a:t>
            </a:r>
          </a:p>
          <a:p>
            <a:pPr marL="0" indent="0">
              <a:buNone/>
            </a:pPr>
            <a:r>
              <a:rPr lang="en-US" sz="1000" dirty="0"/>
              <a:t>- **Proposed Solution Components:**</a:t>
            </a:r>
          </a:p>
          <a:p>
            <a:pPr marL="0" indent="0">
              <a:buNone/>
            </a:pPr>
            <a:r>
              <a:rPr lang="en-US" sz="1000" dirty="0"/>
              <a:t>  - **Data Collection:**</a:t>
            </a:r>
          </a:p>
          <a:p>
            <a:pPr marL="0" indent="0">
              <a:buNone/>
            </a:pPr>
            <a:r>
              <a:rPr lang="en-US" sz="1000" dirty="0"/>
              <a:t>    - Gather system activity data including keystrokes and application usage.</a:t>
            </a:r>
          </a:p>
          <a:p>
            <a:pPr marL="0" indent="0">
              <a:buNone/>
            </a:pPr>
            <a:r>
              <a:rPr lang="en-US" sz="1000" dirty="0"/>
              <a:t>    - Employ real-time monitoring tools to capture user interactions.</a:t>
            </a:r>
          </a:p>
          <a:p>
            <a:pPr marL="0" indent="0">
              <a:buNone/>
            </a:pPr>
            <a:r>
              <a:rPr lang="en-US" sz="1000" dirty="0"/>
              <a:t>  - **Data Preprocessing:**</a:t>
            </a:r>
          </a:p>
          <a:p>
            <a:pPr marL="0" indent="0">
              <a:buNone/>
            </a:pPr>
            <a:r>
              <a:rPr lang="en-US" sz="1000" dirty="0"/>
              <a:t>    - Clean and preprocess data to eliminate noise and irrelevant information.</a:t>
            </a:r>
          </a:p>
          <a:p>
            <a:pPr marL="0" indent="0">
              <a:buNone/>
            </a:pPr>
            <a:r>
              <a:rPr lang="en-US" sz="1000" dirty="0"/>
              <a:t>    - Extract pertinent features such as keystroke timing patterns.</a:t>
            </a:r>
          </a:p>
          <a:p>
            <a:pPr marL="0" indent="0">
              <a:buNone/>
            </a:pPr>
            <a:r>
              <a:rPr lang="en-US" sz="1000" dirty="0"/>
              <a:t>  - **Machine Learning Algorithm:**</a:t>
            </a:r>
          </a:p>
          <a:p>
            <a:pPr marL="0" indent="0">
              <a:buNone/>
            </a:pPr>
            <a:r>
              <a:rPr lang="en-US" sz="1000" dirty="0"/>
              <a:t>    - Implement anomaly detection or pattern recognition algorithms.</a:t>
            </a:r>
          </a:p>
          <a:p>
            <a:pPr marL="0" indent="0">
              <a:buNone/>
            </a:pPr>
            <a:r>
              <a:rPr lang="en-US" sz="1000" dirty="0"/>
              <a:t>    - Train on labeled datasets containing normal and malicious behavior examples.</a:t>
            </a:r>
          </a:p>
          <a:p>
            <a:pPr marL="0" indent="0">
              <a:buNone/>
            </a:pPr>
            <a:r>
              <a:rPr lang="en-US" sz="1000" dirty="0"/>
              <a:t>  - **Deployment:**</a:t>
            </a:r>
          </a:p>
          <a:p>
            <a:pPr marL="0" indent="0">
              <a:buNone/>
            </a:pPr>
            <a:r>
              <a:rPr lang="en-US" sz="1000" dirty="0"/>
              <a:t>    - Integrate into existing cybersecurity infrastructure or deploy as a standalone solution.</a:t>
            </a:r>
          </a:p>
          <a:p>
            <a:pPr marL="0" indent="0">
              <a:buNone/>
            </a:pPr>
            <a:r>
              <a:rPr lang="en-US" sz="1000" dirty="0"/>
              <a:t>    - Ensure compatibility across operating systems and software environments.</a:t>
            </a:r>
          </a:p>
          <a:p>
            <a:pPr marL="0" indent="0">
              <a:buNone/>
            </a:pPr>
            <a:r>
              <a:rPr lang="en-US" sz="1000" dirty="0"/>
              <a:t>  - **Evaluation:**</a:t>
            </a:r>
          </a:p>
          <a:p>
            <a:pPr marL="0" indent="0">
              <a:buNone/>
            </a:pPr>
            <a:r>
              <a:rPr lang="en-US" sz="1000" dirty="0"/>
              <a:t>    - Assess performance using metrics like detection rate and false positive rate.</a:t>
            </a:r>
          </a:p>
          <a:p>
            <a:pPr marL="0" indent="0">
              <a:buNone/>
            </a:pPr>
            <a:r>
              <a:rPr lang="en-US" sz="1000" dirty="0"/>
              <a:t>    - Regularly update to adapt to evolving keylogger techniques.</a:t>
            </a:r>
          </a:p>
          <a:p>
            <a:pPr marL="0" indent="0">
              <a:buNone/>
            </a:pPr>
            <a:r>
              <a:rPr lang="en-US" sz="1000" dirty="0"/>
              <a:t>- **Result:**</a:t>
            </a:r>
          </a:p>
          <a:p>
            <a:pPr marL="0" indent="0">
              <a:buNone/>
            </a:pPr>
            <a:r>
              <a:rPr lang="en-US" sz="1000" dirty="0"/>
              <a:t>  - Enhanced cybersecurity through proactive defense against keylogger threats, ensuring the protection of sensitive information and digital assets.</a:t>
            </a:r>
            <a:endParaRPr lang="en-IN" sz="1000" dirty="0"/>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key logger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728918" cy="5555974"/>
          </a:xfrm>
        </p:spPr>
        <p:txBody>
          <a:bodyPr>
            <a:normAutofit fontScale="70000" lnSpcReduction="20000"/>
          </a:bodyPr>
          <a:lstStyle/>
          <a:p>
            <a:pPr marL="305435" indent="-305435"/>
            <a:r>
              <a:rPr lang="en-US" dirty="0">
                <a:ea typeface="+mn-lt"/>
                <a:cs typeface="+mn-lt"/>
              </a:rPr>
              <a:t>**Algorithm Selection:**</a:t>
            </a:r>
          </a:p>
          <a:p>
            <a:pPr marL="305435" indent="-305435"/>
            <a:r>
              <a:rPr lang="en-US" dirty="0">
                <a:ea typeface="+mn-lt"/>
                <a:cs typeface="+mn-lt"/>
              </a:rPr>
              <a:t>- For the keylogger detection system, we opted for an anomaly detection approach using machine learning algorithms. Anomaly detection is well-suited for identifying unusual patterns or behaviors that deviate from the norm, making it ideal for detecting the atypical activity characteristic of keyloggers. </a:t>
            </a:r>
          </a:p>
          <a:p>
            <a:pPr marL="305435" indent="-305435"/>
            <a:endParaRPr lang="en-US" dirty="0">
              <a:ea typeface="+mn-lt"/>
              <a:cs typeface="+mn-lt"/>
            </a:endParaRPr>
          </a:p>
          <a:p>
            <a:pPr marL="305435" indent="-305435"/>
            <a:r>
              <a:rPr lang="en-US" dirty="0">
                <a:ea typeface="+mn-lt"/>
                <a:cs typeface="+mn-lt"/>
              </a:rPr>
              <a:t>**Data Input:**</a:t>
            </a:r>
          </a:p>
          <a:p>
            <a:pPr marL="305435" indent="-305435"/>
            <a:r>
              <a:rPr lang="en-US" dirty="0">
                <a:ea typeface="+mn-lt"/>
                <a:cs typeface="+mn-lt"/>
              </a:rPr>
              <a:t>- Input features for the algorithm include various system activities such as keystrokes, application usage, network traffic, and system events. These features provide insights into user interactions with the system and help identify anomalous behavior indicative of keylogger activity. </a:t>
            </a:r>
          </a:p>
          <a:p>
            <a:pPr marL="305435" indent="-305435"/>
            <a:endParaRPr lang="en-US" dirty="0">
              <a:ea typeface="+mn-lt"/>
              <a:cs typeface="+mn-lt"/>
            </a:endParaRPr>
          </a:p>
          <a:p>
            <a:pPr marL="305435" indent="-305435"/>
            <a:r>
              <a:rPr lang="en-US" dirty="0">
                <a:ea typeface="+mn-lt"/>
                <a:cs typeface="+mn-lt"/>
              </a:rPr>
              <a:t>**Training Process:**</a:t>
            </a:r>
          </a:p>
          <a:p>
            <a:pPr marL="305435" indent="-305435"/>
            <a:r>
              <a:rPr lang="en-US" dirty="0">
                <a:ea typeface="+mn-lt"/>
                <a:cs typeface="+mn-lt"/>
              </a:rPr>
              <a:t>- During the training process, the algorithm learns to distinguish between normal user behavior and potentially malicious keylogger activity using labeled datasets. These datasets contain examples of both normal and malicious behavior, allowing the algorithm to identify patterns and characteristics associated with keyloggers.</a:t>
            </a:r>
          </a:p>
          <a:p>
            <a:pPr marL="305435" indent="-305435"/>
            <a:r>
              <a:rPr lang="en-US" dirty="0">
                <a:ea typeface="+mn-lt"/>
                <a:cs typeface="+mn-lt"/>
              </a:rPr>
              <a:t>- Techniques such as cross-validation may be employed to assess the algorithm's performance and ensure its generalization to unseen data. Additionally, hyperparameter tuning may be utilized to optimize the algorithm's parameters and enhance its detection capabilities.</a:t>
            </a:r>
          </a:p>
          <a:p>
            <a:pPr marL="305435" indent="-305435"/>
            <a:endParaRPr lang="en-US" dirty="0">
              <a:ea typeface="+mn-lt"/>
              <a:cs typeface="+mn-lt"/>
            </a:endParaRPr>
          </a:p>
          <a:p>
            <a:pPr marL="305435" indent="-305435"/>
            <a:r>
              <a:rPr lang="en-US" dirty="0">
                <a:ea typeface="+mn-lt"/>
                <a:cs typeface="+mn-lt"/>
              </a:rPr>
              <a:t>**Prediction Process:**</a:t>
            </a:r>
          </a:p>
          <a:p>
            <a:pPr marL="305435" indent="-305435"/>
            <a:r>
              <a:rPr lang="en-US" dirty="0">
                <a:ea typeface="+mn-lt"/>
                <a:cs typeface="+mn-lt"/>
              </a:rPr>
              <a:t>- Once trained, the algorithm can make predictions for future instances of system activity by analyzing input features in real-time. During the prediction phase, the algorithm continuously monitors user interactions and system behavior, flagging any anomalies or deviations from expected patterns.</a:t>
            </a:r>
          </a:p>
          <a:p>
            <a:pPr marL="305435" indent="-305435"/>
            <a:r>
              <a:rPr lang="en-US" dirty="0">
                <a:ea typeface="+mn-lt"/>
                <a:cs typeface="+mn-lt"/>
              </a:rPr>
              <a:t>- Real-time data inputs, including keystrokes, application usage, and system events, are considered during the prediction process to enable timely detection of keylogger activity. Any detected anomalies are flagged as potential instances of keylogger behavior, triggering appropriate response mechanisms to mitigate the threat.</a:t>
            </a:r>
          </a:p>
          <a:p>
            <a:pPr marL="305435" indent="-305435"/>
            <a:endParaRPr lang="en-US" dirty="0">
              <a:ea typeface="+mn-lt"/>
              <a:cs typeface="+mn-lt"/>
            </a:endParaRPr>
          </a:p>
          <a:p>
            <a:pPr marL="305435" indent="-305435"/>
            <a:r>
              <a:rPr lang="en-US" dirty="0">
                <a:ea typeface="+mn-lt"/>
                <a:cs typeface="+mn-lt"/>
              </a:rPr>
              <a:t>This approach offers a proactive defense against keylogger threats by leveraging machine learning algorithms to identify and counteract malicious activity, thereby enhancing cybersecurity measures and protecting sensitive information from unauthorized access.</a:t>
            </a: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1BCA-A064-9E6D-436D-3AE79E852D4A}"/>
              </a:ext>
            </a:extLst>
          </p:cNvPr>
          <p:cNvSpPr>
            <a:spLocks noGrp="1"/>
          </p:cNvSpPr>
          <p:nvPr>
            <p:ph type="title"/>
          </p:nvPr>
        </p:nvSpPr>
        <p:spPr/>
        <p:txBody>
          <a:bodyPr/>
          <a:lstStyle/>
          <a:p>
            <a:r>
              <a:rPr lang="en-US" dirty="0">
                <a:solidFill>
                  <a:schemeClr val="accent1"/>
                </a:solidFill>
              </a:rPr>
              <a:t>Output:</a:t>
            </a:r>
            <a:endParaRPr lang="en-IN" dirty="0">
              <a:solidFill>
                <a:schemeClr val="accent1"/>
              </a:solidFill>
            </a:endParaRPr>
          </a:p>
        </p:txBody>
      </p:sp>
      <p:pic>
        <p:nvPicPr>
          <p:cNvPr id="11" name="Content Placeholder 10">
            <a:extLst>
              <a:ext uri="{FF2B5EF4-FFF2-40B4-BE49-F238E27FC236}">
                <a16:creationId xmlns:a16="http://schemas.microsoft.com/office/drawing/2014/main" id="{D1EAF88C-3972-07D8-8DDA-05374360E30D}"/>
              </a:ext>
            </a:extLst>
          </p:cNvPr>
          <p:cNvPicPr>
            <a:picLocks noGrp="1" noChangeAspect="1"/>
          </p:cNvPicPr>
          <p:nvPr>
            <p:ph idx="1"/>
          </p:nvPr>
        </p:nvPicPr>
        <p:blipFill>
          <a:blip r:embed="rId2"/>
          <a:stretch>
            <a:fillRect/>
          </a:stretch>
        </p:blipFill>
        <p:spPr>
          <a:xfrm>
            <a:off x="2022706" y="1435267"/>
            <a:ext cx="9588102" cy="4542623"/>
          </a:xfrm>
        </p:spPr>
      </p:pic>
    </p:spTree>
    <p:extLst>
      <p:ext uri="{BB962C8B-B14F-4D97-AF65-F5344CB8AC3E}">
        <p14:creationId xmlns:p14="http://schemas.microsoft.com/office/powerpoint/2010/main" val="74238504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4B27-0034-D73B-EB3E-A4646C020E5C}"/>
              </a:ext>
            </a:extLst>
          </p:cNvPr>
          <p:cNvSpPr>
            <a:spLocks noGrp="1"/>
          </p:cNvSpPr>
          <p:nvPr>
            <p:ph type="title"/>
          </p:nvPr>
        </p:nvSpPr>
        <p:spPr/>
        <p:txBody>
          <a:bodyPr/>
          <a:lstStyle/>
          <a:p>
            <a:r>
              <a:rPr lang="en-US" dirty="0">
                <a:solidFill>
                  <a:schemeClr val="accent1"/>
                </a:solidFill>
              </a:rPr>
              <a:t>Output:</a:t>
            </a:r>
            <a:endParaRPr lang="en-IN" dirty="0">
              <a:solidFill>
                <a:schemeClr val="accent1"/>
              </a:solidFill>
            </a:endParaRPr>
          </a:p>
        </p:txBody>
      </p:sp>
      <p:pic>
        <p:nvPicPr>
          <p:cNvPr id="5" name="Content Placeholder 4">
            <a:extLst>
              <a:ext uri="{FF2B5EF4-FFF2-40B4-BE49-F238E27FC236}">
                <a16:creationId xmlns:a16="http://schemas.microsoft.com/office/drawing/2014/main" id="{2EAF5611-B284-BC37-FFC9-4845DD08D341}"/>
              </a:ext>
            </a:extLst>
          </p:cNvPr>
          <p:cNvPicPr>
            <a:picLocks noGrp="1" noChangeAspect="1"/>
          </p:cNvPicPr>
          <p:nvPr>
            <p:ph idx="1"/>
          </p:nvPr>
        </p:nvPicPr>
        <p:blipFill>
          <a:blip r:embed="rId2"/>
          <a:stretch>
            <a:fillRect/>
          </a:stretch>
        </p:blipFill>
        <p:spPr>
          <a:xfrm>
            <a:off x="683895" y="1645920"/>
            <a:ext cx="11029950" cy="4034789"/>
          </a:xfrm>
        </p:spPr>
      </p:pic>
    </p:spTree>
    <p:extLst>
      <p:ext uri="{BB962C8B-B14F-4D97-AF65-F5344CB8AC3E}">
        <p14:creationId xmlns:p14="http://schemas.microsoft.com/office/powerpoint/2010/main" val="1988095902"/>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F0F0F"/>
                </a:solidFill>
                <a:effectLst/>
                <a:latin typeface="Franklin Gothic Book" panose="020B0503020102020204" pitchFamily="34" charset="0"/>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p>
        </p:txBody>
      </p:sp>
    </p:spTree>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1104</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Output:</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KIRBA SANKAR</cp:lastModifiedBy>
  <cp:revision>24</cp:revision>
  <dcterms:created xsi:type="dcterms:W3CDTF">2021-05-26T16:50:10Z</dcterms:created>
  <dcterms:modified xsi:type="dcterms:W3CDTF">2024-04-05T10:02:55Z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