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C15E7-3779-4535-91AF-32CE4BB0A7D5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39CF8-D4F5-433E-A09B-4EBAB785C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17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39CF8-D4F5-433E-A09B-4EBAB785CE3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469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F994E6-842F-88B2-5E20-54C111625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29CEB9-674E-4036-2372-7A91BC8A2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66DB90-DE3C-7694-5A8B-E60D2691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4D3B-41E8-434C-82AF-551043ED3ECC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5FC1E4-60AD-B044-EBC9-787B7B7B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15445D-BCA6-CE4D-4C2E-1E3C67BF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9B8B-6D2A-47EF-B8F9-12DF54262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8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9A2237-3DA8-93DD-CFBE-C8507B61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19FB7C-DD27-BBDB-5DDD-5F68504E6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CFA736-656C-16F3-5B2F-80029D49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4D3B-41E8-434C-82AF-551043ED3ECC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549224-85BB-7DD2-DBA5-52B74893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CF1866-BEB7-1BFF-9769-84A99708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9B8B-6D2A-47EF-B8F9-12DF54262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22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F256E20-783C-524E-E084-44180D85C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6CB261-0484-5C73-FB43-E50941539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5E3C71-56C3-2D72-AD19-4018D8991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4D3B-41E8-434C-82AF-551043ED3ECC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64D241-A4E4-9E83-B81A-F7C515CC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A5A39A-138C-C983-5491-4BEED93F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9B8B-6D2A-47EF-B8F9-12DF54262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15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287B53-FFA0-8847-25F1-56AA4C8C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FA993E-833B-4736-CCF4-364AE18A1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5A5EAE-0708-4894-0CD2-8E3232BE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4D3B-41E8-434C-82AF-551043ED3ECC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20DB10-8C3F-A863-B100-0E3A7326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A4A2C0-53E8-0662-E805-385A8625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9B8B-6D2A-47EF-B8F9-12DF54262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37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B5F73A-1B7A-15CB-A500-463ACFD7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40B199-FC9D-2448-4143-A4ECCBCA6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23B16B-A6F9-1D7C-05C3-6C91FC7B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4D3B-41E8-434C-82AF-551043ED3ECC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5A829C-10AB-F1B2-45FC-3BC4439E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A330BE-ACB6-DFFE-C0F5-D8DA05F0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9B8B-6D2A-47EF-B8F9-12DF54262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9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4A9B0F-A8CD-B1B2-1463-BF96947C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3BBEFA-2CAC-74F9-16FD-419DC4F0A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C298CA-7389-AA79-4E92-36129EF52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4CF0A8-9668-CFFC-87D7-9CA23D489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4D3B-41E8-434C-82AF-551043ED3ECC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119176-3E0E-A132-9508-8AF9C0C0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3269AA-36DE-4A50-4E54-313AEAF7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9B8B-6D2A-47EF-B8F9-12DF54262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63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5E236A-365A-2E0F-9E5E-8A8833F6F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F622F7-2B7D-82B5-3FA3-9D2149FBB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582709-7873-3653-4296-E9AD1A6B7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25C3AC3-DCFE-43E4-B2FE-5299354EB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15D8C01-66A6-10D3-78D0-A084CCC04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C3B4A46-DFAB-A8AE-DAF9-BACBEA95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4D3B-41E8-434C-82AF-551043ED3ECC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B56286F-09B5-BA3E-C23C-C2693E521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24841AB-A750-0465-91C2-0A5E708E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9B8B-6D2A-47EF-B8F9-12DF54262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887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67146-D11E-4039-E821-2B29E72A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D8EEF14-A1CF-3DE9-14EF-4AB132ED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4D3B-41E8-434C-82AF-551043ED3ECC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4B618C2-3DCF-CE9B-C3FD-B5B38637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2EB0355-8D58-44C5-C42E-33C3F7C6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9B8B-6D2A-47EF-B8F9-12DF54262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91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310E7ED-2E62-C6AC-27FB-DB1F2FEC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4D3B-41E8-434C-82AF-551043ED3ECC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4836323-5C60-C8EF-05B9-5A52C722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F8F92B-2A82-66C9-19A9-5628D10C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9B8B-6D2A-47EF-B8F9-12DF54262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4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9D32-A489-426D-0F61-E6E12C0DA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15BCBC-81EB-3561-30C0-38CA33D0F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C31AB0-C026-FEF8-2C54-DBB30DA95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DFA944-77E1-1CC8-EDFB-0559E6A1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4D3B-41E8-434C-82AF-551043ED3ECC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E92435-949D-C134-43D5-E560E879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E2148F-E755-B277-7D2E-F0088FB7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9B8B-6D2A-47EF-B8F9-12DF54262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26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07779E-D3F6-5EEA-0CDE-730F1AD3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BC550A7-7A03-3C7F-58B6-7B2F4EE6D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8C1DA0-BAE9-FF37-49B4-931790AC0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1F29EE-14F1-EF10-131C-D872ADF6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4D3B-41E8-434C-82AF-551043ED3ECC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3177FD-7ED8-F7E9-735C-A2CED34E2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CD6905-9170-BB10-B111-6394D8DB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9B8B-6D2A-47EF-B8F9-12DF54262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90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7A1D60-F15A-0F05-AD0F-B23AF8AC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625E02-ED2B-8101-5F63-084618FA7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1AA8F6-C96A-5220-41EC-090D201DC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14D3B-41E8-434C-82AF-551043ED3ECC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FE437A-B0BC-E9A1-EC1C-B634E052D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DE1E9A-33DE-8095-4C42-27EDEB8DE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09B8B-6D2A-47EF-B8F9-12DF54262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41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D9DBD02-3367-AE87-A019-CC1850DD8277}"/>
              </a:ext>
            </a:extLst>
          </p:cNvPr>
          <p:cNvSpPr/>
          <p:nvPr/>
        </p:nvSpPr>
        <p:spPr>
          <a:xfrm>
            <a:off x="5386530" y="1968937"/>
            <a:ext cx="98425" cy="2184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6F71A45-73DF-45BC-8CAA-F2B1FCABC96E}"/>
              </a:ext>
            </a:extLst>
          </p:cNvPr>
          <p:cNvSpPr/>
          <p:nvPr/>
        </p:nvSpPr>
        <p:spPr>
          <a:xfrm>
            <a:off x="3983260" y="1968375"/>
            <a:ext cx="98425" cy="2184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CCC446D-A412-C6A3-DDAD-7498B5CD06D5}"/>
              </a:ext>
            </a:extLst>
          </p:cNvPr>
          <p:cNvSpPr/>
          <p:nvPr/>
        </p:nvSpPr>
        <p:spPr>
          <a:xfrm>
            <a:off x="3568620" y="1967400"/>
            <a:ext cx="98425" cy="2184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E427451-DD5E-3961-8ACE-CFC3A4EB14CC}"/>
              </a:ext>
            </a:extLst>
          </p:cNvPr>
          <p:cNvSpPr/>
          <p:nvPr/>
        </p:nvSpPr>
        <p:spPr>
          <a:xfrm>
            <a:off x="2165350" y="1966838"/>
            <a:ext cx="98425" cy="2184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46FA87E-9C04-184F-5DB7-054FC74E9472}"/>
              </a:ext>
            </a:extLst>
          </p:cNvPr>
          <p:cNvSpPr/>
          <p:nvPr/>
        </p:nvSpPr>
        <p:spPr>
          <a:xfrm>
            <a:off x="2206869" y="1310054"/>
            <a:ext cx="3279531" cy="58029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3A9AA47-1C2C-EBC3-C863-B80789E3FF3B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2206869" y="1600200"/>
            <a:ext cx="32795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4EA51D7-C44A-37F6-DC88-B457491327A3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3846635" y="1310054"/>
            <a:ext cx="0" cy="580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40706CB-319C-5A6F-8510-0ED39AD2C356}"/>
              </a:ext>
            </a:extLst>
          </p:cNvPr>
          <p:cNvCxnSpPr/>
          <p:nvPr/>
        </p:nvCxnSpPr>
        <p:spPr>
          <a:xfrm>
            <a:off x="4658458" y="1310054"/>
            <a:ext cx="0" cy="580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7540CC3-85FB-5DB8-0368-569FF23CDCC4}"/>
              </a:ext>
            </a:extLst>
          </p:cNvPr>
          <p:cNvCxnSpPr/>
          <p:nvPr/>
        </p:nvCxnSpPr>
        <p:spPr>
          <a:xfrm>
            <a:off x="5065835" y="1310054"/>
            <a:ext cx="0" cy="580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233F5F9-AFB2-43ED-96BF-CEAE46303C5B}"/>
              </a:ext>
            </a:extLst>
          </p:cNvPr>
          <p:cNvCxnSpPr/>
          <p:nvPr/>
        </p:nvCxnSpPr>
        <p:spPr>
          <a:xfrm>
            <a:off x="4265735" y="1310054"/>
            <a:ext cx="0" cy="580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A74A14B-1629-B1FF-898F-34298774E8A2}"/>
              </a:ext>
            </a:extLst>
          </p:cNvPr>
          <p:cNvCxnSpPr/>
          <p:nvPr/>
        </p:nvCxnSpPr>
        <p:spPr>
          <a:xfrm>
            <a:off x="3024920" y="1314816"/>
            <a:ext cx="0" cy="580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617DB80-BC48-53FA-6D48-C8C4EF63DAF7}"/>
              </a:ext>
            </a:extLst>
          </p:cNvPr>
          <p:cNvCxnSpPr/>
          <p:nvPr/>
        </p:nvCxnSpPr>
        <p:spPr>
          <a:xfrm>
            <a:off x="3432297" y="1314816"/>
            <a:ext cx="0" cy="580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9864829-D5E3-FF57-6D0A-6BE26937BFB3}"/>
              </a:ext>
            </a:extLst>
          </p:cNvPr>
          <p:cNvCxnSpPr/>
          <p:nvPr/>
        </p:nvCxnSpPr>
        <p:spPr>
          <a:xfrm>
            <a:off x="2632197" y="1314816"/>
            <a:ext cx="0" cy="580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4D6395A-2D44-9CFE-DE57-1325FF5F429E}"/>
              </a:ext>
            </a:extLst>
          </p:cNvPr>
          <p:cNvSpPr/>
          <p:nvPr/>
        </p:nvSpPr>
        <p:spPr>
          <a:xfrm>
            <a:off x="2004067" y="1895108"/>
            <a:ext cx="3703314" cy="7172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B736BF3-94B7-AE20-9EE9-E3F7F1D52CE4}"/>
              </a:ext>
            </a:extLst>
          </p:cNvPr>
          <p:cNvSpPr/>
          <p:nvPr/>
        </p:nvSpPr>
        <p:spPr>
          <a:xfrm>
            <a:off x="1935486" y="2190015"/>
            <a:ext cx="5318167" cy="7172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838B4E0-7736-FFAC-16B9-165BC265DFFE}"/>
              </a:ext>
            </a:extLst>
          </p:cNvPr>
          <p:cNvSpPr/>
          <p:nvPr/>
        </p:nvSpPr>
        <p:spPr>
          <a:xfrm>
            <a:off x="2206869" y="2042746"/>
            <a:ext cx="1410964" cy="142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4163BFE-1FEB-3B38-A04B-AE350ED7F3EC}"/>
              </a:ext>
            </a:extLst>
          </p:cNvPr>
          <p:cNvSpPr/>
          <p:nvPr/>
        </p:nvSpPr>
        <p:spPr>
          <a:xfrm>
            <a:off x="4024779" y="2042746"/>
            <a:ext cx="1410964" cy="142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30D1283-CACC-81CD-7D9E-545A6F84AA43}"/>
              </a:ext>
            </a:extLst>
          </p:cNvPr>
          <p:cNvSpPr/>
          <p:nvPr/>
        </p:nvSpPr>
        <p:spPr>
          <a:xfrm>
            <a:off x="5868664" y="1907381"/>
            <a:ext cx="1335776" cy="5945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C7848301-D486-FF1A-FB55-64B8481B0A36}"/>
              </a:ext>
            </a:extLst>
          </p:cNvPr>
          <p:cNvSpPr/>
          <p:nvPr/>
        </p:nvSpPr>
        <p:spPr>
          <a:xfrm>
            <a:off x="6301510" y="1612753"/>
            <a:ext cx="423882" cy="29224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82E6F9C-5F23-31EC-6A67-6060547B0C13}"/>
              </a:ext>
            </a:extLst>
          </p:cNvPr>
          <p:cNvSpPr/>
          <p:nvPr/>
        </p:nvSpPr>
        <p:spPr>
          <a:xfrm>
            <a:off x="5997575" y="1966838"/>
            <a:ext cx="98425" cy="2184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EF7F3F9-FF02-6076-8D7E-909958414AAE}"/>
              </a:ext>
            </a:extLst>
          </p:cNvPr>
          <p:cNvSpPr/>
          <p:nvPr/>
        </p:nvSpPr>
        <p:spPr>
          <a:xfrm>
            <a:off x="6988175" y="1966838"/>
            <a:ext cx="98425" cy="2184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09F3B04-370F-279C-83E6-D76778A0B0E5}"/>
              </a:ext>
            </a:extLst>
          </p:cNvPr>
          <p:cNvSpPr txBox="1"/>
          <p:nvPr/>
        </p:nvSpPr>
        <p:spPr>
          <a:xfrm>
            <a:off x="5126795" y="1310054"/>
            <a:ext cx="32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kumimoji="1" lang="ja-JP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77FB850-11CB-DAF5-A2E5-6456432EE2D7}"/>
              </a:ext>
            </a:extLst>
          </p:cNvPr>
          <p:cNvSpPr txBox="1"/>
          <p:nvPr/>
        </p:nvSpPr>
        <p:spPr>
          <a:xfrm>
            <a:off x="5126795" y="1591994"/>
            <a:ext cx="32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kumimoji="1" lang="ja-JP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97E2C94-248B-E34D-CC3B-2D8D4DFF0C4E}"/>
              </a:ext>
            </a:extLst>
          </p:cNvPr>
          <p:cNvSpPr txBox="1"/>
          <p:nvPr/>
        </p:nvSpPr>
        <p:spPr>
          <a:xfrm>
            <a:off x="4707044" y="1314234"/>
            <a:ext cx="32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kumimoji="1" lang="ja-JP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BEBF047-590C-231D-5683-3C6C39B67E7D}"/>
              </a:ext>
            </a:extLst>
          </p:cNvPr>
          <p:cNvSpPr txBox="1"/>
          <p:nvPr/>
        </p:nvSpPr>
        <p:spPr>
          <a:xfrm>
            <a:off x="2214473" y="1604686"/>
            <a:ext cx="39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chemeClr val="accent2">
                    <a:lumMod val="75000"/>
                  </a:schemeClr>
                </a:solidFill>
              </a:rPr>
              <a:t>15</a:t>
            </a:r>
            <a:endParaRPr kumimoji="1" lang="ja-JP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1CDC73B-B040-84C4-EC29-D4D5A51FB5FE}"/>
              </a:ext>
            </a:extLst>
          </p:cNvPr>
          <p:cNvSpPr txBox="1"/>
          <p:nvPr/>
        </p:nvSpPr>
        <p:spPr>
          <a:xfrm>
            <a:off x="6308114" y="1631150"/>
            <a:ext cx="39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chemeClr val="accent2">
                    <a:lumMod val="75000"/>
                  </a:schemeClr>
                </a:solidFill>
              </a:rPr>
              <a:t>16</a:t>
            </a:r>
            <a:endParaRPr kumimoji="1" lang="ja-JP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922DD00-9C61-F5A3-B7C9-315D71D1BD0A}"/>
              </a:ext>
            </a:extLst>
          </p:cNvPr>
          <p:cNvSpPr txBox="1"/>
          <p:nvPr/>
        </p:nvSpPr>
        <p:spPr>
          <a:xfrm>
            <a:off x="2923782" y="950899"/>
            <a:ext cx="3435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accent2">
                    <a:lumMod val="75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MIKUMARI port numbers</a:t>
            </a:r>
            <a:endParaRPr kumimoji="1" lang="ja-JP" altLang="en-US" sz="1600" dirty="0">
              <a:solidFill>
                <a:schemeClr val="accent2">
                  <a:lumMod val="75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9C81654-0973-30FB-4AC8-056599B4BBC7}"/>
              </a:ext>
            </a:extLst>
          </p:cNvPr>
          <p:cNvSpPr/>
          <p:nvPr/>
        </p:nvSpPr>
        <p:spPr>
          <a:xfrm>
            <a:off x="1935486" y="3891150"/>
            <a:ext cx="5318167" cy="7172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9B63EC7-F0BA-FC44-3539-1CC980801A2B}"/>
              </a:ext>
            </a:extLst>
          </p:cNvPr>
          <p:cNvSpPr txBox="1"/>
          <p:nvPr/>
        </p:nvSpPr>
        <p:spPr>
          <a:xfrm>
            <a:off x="3895982" y="2331033"/>
            <a:ext cx="155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TDC 0-31 </a:t>
            </a:r>
            <a:r>
              <a:rPr kumimoji="1" lang="en-US" altLang="ja-JP" sz="1400" dirty="0" err="1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ch</a:t>
            </a:r>
            <a:endParaRPr kumimoji="1" lang="ja-JP" altLang="en-US" sz="1400" dirty="0">
              <a:solidFill>
                <a:srgbClr val="00B0F0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8911415-2509-5B1C-3E99-56AF88BA1CE9}"/>
              </a:ext>
            </a:extLst>
          </p:cNvPr>
          <p:cNvSpPr txBox="1"/>
          <p:nvPr/>
        </p:nvSpPr>
        <p:spPr>
          <a:xfrm>
            <a:off x="2066328" y="2331033"/>
            <a:ext cx="155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TDC 32-63 </a:t>
            </a:r>
            <a:r>
              <a:rPr kumimoji="1" lang="en-US" altLang="ja-JP" sz="1400" dirty="0" err="1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ch</a:t>
            </a:r>
            <a:endParaRPr kumimoji="1" lang="ja-JP" altLang="en-US" sz="1400" dirty="0">
              <a:solidFill>
                <a:srgbClr val="00B0F0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7CD6877-2474-646F-1D59-E471EBDC95B9}"/>
              </a:ext>
            </a:extLst>
          </p:cNvPr>
          <p:cNvSpPr/>
          <p:nvPr/>
        </p:nvSpPr>
        <p:spPr>
          <a:xfrm>
            <a:off x="2435586" y="3595549"/>
            <a:ext cx="423882" cy="29224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FB818A7E-E9CE-8B64-AE68-AA37B5253D83}"/>
              </a:ext>
            </a:extLst>
          </p:cNvPr>
          <p:cNvSpPr/>
          <p:nvPr/>
        </p:nvSpPr>
        <p:spPr>
          <a:xfrm>
            <a:off x="2904459" y="3593167"/>
            <a:ext cx="423882" cy="29224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B4A5B496-319E-803A-38E1-6BB30EE4FBBA}"/>
              </a:ext>
            </a:extLst>
          </p:cNvPr>
          <p:cNvSpPr/>
          <p:nvPr/>
        </p:nvSpPr>
        <p:spPr>
          <a:xfrm>
            <a:off x="5097734" y="3490287"/>
            <a:ext cx="156256" cy="39799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01BDF42-61B8-2903-69DF-48E4D97196A4}"/>
              </a:ext>
            </a:extLst>
          </p:cNvPr>
          <p:cNvSpPr/>
          <p:nvPr/>
        </p:nvSpPr>
        <p:spPr>
          <a:xfrm>
            <a:off x="5298685" y="3490287"/>
            <a:ext cx="156256" cy="39799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680E96D-0426-EFBC-3535-C090FE16EB40}"/>
              </a:ext>
            </a:extLst>
          </p:cNvPr>
          <p:cNvSpPr/>
          <p:nvPr/>
        </p:nvSpPr>
        <p:spPr>
          <a:xfrm>
            <a:off x="5517485" y="3595072"/>
            <a:ext cx="423882" cy="29224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1FEB4D77-F337-E93C-A6EC-D73CC5CF18C0}"/>
              </a:ext>
            </a:extLst>
          </p:cNvPr>
          <p:cNvSpPr/>
          <p:nvPr/>
        </p:nvSpPr>
        <p:spPr>
          <a:xfrm>
            <a:off x="6165216" y="3701256"/>
            <a:ext cx="182263" cy="18368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8EA857A-29C5-4BA9-2CDC-4F002F531776}"/>
              </a:ext>
            </a:extLst>
          </p:cNvPr>
          <p:cNvSpPr/>
          <p:nvPr/>
        </p:nvSpPr>
        <p:spPr>
          <a:xfrm>
            <a:off x="6422319" y="3701189"/>
            <a:ext cx="352337" cy="18368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E092A99C-69C7-DFAE-677D-230891D63ADF}"/>
              </a:ext>
            </a:extLst>
          </p:cNvPr>
          <p:cNvSpPr/>
          <p:nvPr/>
        </p:nvSpPr>
        <p:spPr>
          <a:xfrm>
            <a:off x="3422752" y="3789577"/>
            <a:ext cx="423882" cy="9843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CF70052-36CA-0B2F-3ADF-A86AB1D37CB7}"/>
              </a:ext>
            </a:extLst>
          </p:cNvPr>
          <p:cNvSpPr txBox="1"/>
          <p:nvPr/>
        </p:nvSpPr>
        <p:spPr>
          <a:xfrm>
            <a:off x="5533340" y="3619237"/>
            <a:ext cx="39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chemeClr val="accent2">
                    <a:lumMod val="75000"/>
                  </a:schemeClr>
                </a:solidFill>
              </a:rPr>
              <a:t>16</a:t>
            </a:r>
            <a:endParaRPr kumimoji="1" lang="ja-JP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7D90333-2492-3609-0B2F-2EC4306113ED}"/>
              </a:ext>
            </a:extLst>
          </p:cNvPr>
          <p:cNvSpPr txBox="1"/>
          <p:nvPr/>
        </p:nvSpPr>
        <p:spPr>
          <a:xfrm>
            <a:off x="6651266" y="1584843"/>
            <a:ext cx="1204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accent2">
                    <a:lumMod val="75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*GN-2006-1</a:t>
            </a:r>
            <a:endParaRPr kumimoji="1" lang="ja-JP" altLang="en-US" sz="1200" dirty="0">
              <a:solidFill>
                <a:schemeClr val="accent2">
                  <a:lumMod val="75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308D54A-E1C6-619F-2780-2015E5E1BDE3}"/>
              </a:ext>
            </a:extLst>
          </p:cNvPr>
          <p:cNvSpPr txBox="1"/>
          <p:nvPr/>
        </p:nvSpPr>
        <p:spPr>
          <a:xfrm>
            <a:off x="5517485" y="3272255"/>
            <a:ext cx="1204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accent2">
                    <a:lumMod val="75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*GN-2006-4</a:t>
            </a:r>
            <a:endParaRPr kumimoji="1" lang="ja-JP" altLang="en-US" sz="1200" dirty="0">
              <a:solidFill>
                <a:schemeClr val="accent2">
                  <a:lumMod val="75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111DCE-A1CB-B7B5-432B-9CCFA9D0E457}"/>
              </a:ext>
            </a:extLst>
          </p:cNvPr>
          <p:cNvSpPr/>
          <p:nvPr/>
        </p:nvSpPr>
        <p:spPr>
          <a:xfrm>
            <a:off x="5097734" y="3515913"/>
            <a:ext cx="156256" cy="15193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5134F21-690D-ADBF-23EE-A47C7970D5F7}"/>
              </a:ext>
            </a:extLst>
          </p:cNvPr>
          <p:cNvSpPr/>
          <p:nvPr/>
        </p:nvSpPr>
        <p:spPr>
          <a:xfrm>
            <a:off x="5097166" y="3697157"/>
            <a:ext cx="156256" cy="15193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7589B501-E072-F1BF-1776-545727F2BCCB}"/>
              </a:ext>
            </a:extLst>
          </p:cNvPr>
          <p:cNvSpPr/>
          <p:nvPr/>
        </p:nvSpPr>
        <p:spPr>
          <a:xfrm>
            <a:off x="5300545" y="3515913"/>
            <a:ext cx="156256" cy="15193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342BC80B-5B3D-F9A0-24CC-A4F563F97C6A}"/>
              </a:ext>
            </a:extLst>
          </p:cNvPr>
          <p:cNvSpPr/>
          <p:nvPr/>
        </p:nvSpPr>
        <p:spPr>
          <a:xfrm>
            <a:off x="5299977" y="3697157"/>
            <a:ext cx="156256" cy="15193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B735D2A4-3D63-1F59-2C34-152AF8F6F6BB}"/>
              </a:ext>
            </a:extLst>
          </p:cNvPr>
          <p:cNvSpPr/>
          <p:nvPr/>
        </p:nvSpPr>
        <p:spPr>
          <a:xfrm>
            <a:off x="6178219" y="3713609"/>
            <a:ext cx="156256" cy="15193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906D87D-B6B1-FCA7-1FEA-D9857D4D2448}"/>
              </a:ext>
            </a:extLst>
          </p:cNvPr>
          <p:cNvSpPr txBox="1"/>
          <p:nvPr/>
        </p:nvSpPr>
        <p:spPr>
          <a:xfrm>
            <a:off x="2864598" y="3341630"/>
            <a:ext cx="591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SFP1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4F96780-FA11-5508-0F08-AC3B8084A3FD}"/>
              </a:ext>
            </a:extLst>
          </p:cNvPr>
          <p:cNvSpPr txBox="1"/>
          <p:nvPr/>
        </p:nvSpPr>
        <p:spPr>
          <a:xfrm>
            <a:off x="2351706" y="3335894"/>
            <a:ext cx="591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SFP2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CC06CE2-81A5-A9B1-36A7-2C120574AE92}"/>
              </a:ext>
            </a:extLst>
          </p:cNvPr>
          <p:cNvSpPr txBox="1"/>
          <p:nvPr/>
        </p:nvSpPr>
        <p:spPr>
          <a:xfrm>
            <a:off x="3055507" y="4056362"/>
            <a:ext cx="98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Data link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E7572EC-8FF1-FFDB-7A38-FD513B349FAC}"/>
              </a:ext>
            </a:extLst>
          </p:cNvPr>
          <p:cNvSpPr txBox="1"/>
          <p:nvPr/>
        </p:nvSpPr>
        <p:spPr>
          <a:xfrm>
            <a:off x="1723609" y="4044114"/>
            <a:ext cx="98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Not in use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D09BF1B-CA2D-1A18-C599-33FEB5DE453E}"/>
              </a:ext>
            </a:extLst>
          </p:cNvPr>
          <p:cNvSpPr txBox="1"/>
          <p:nvPr/>
        </p:nvSpPr>
        <p:spPr>
          <a:xfrm>
            <a:off x="4745079" y="4004937"/>
            <a:ext cx="565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NIM</a:t>
            </a:r>
          </a:p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IN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1B81336-4263-25F0-A5DF-5EFD3219C166}"/>
              </a:ext>
            </a:extLst>
          </p:cNvPr>
          <p:cNvSpPr txBox="1"/>
          <p:nvPr/>
        </p:nvSpPr>
        <p:spPr>
          <a:xfrm>
            <a:off x="5241009" y="4010303"/>
            <a:ext cx="627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NIM</a:t>
            </a:r>
          </a:p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OUT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AC5C4A0A-6485-AE5D-1726-E5AD00B650F6}"/>
              </a:ext>
            </a:extLst>
          </p:cNvPr>
          <p:cNvCxnSpPr>
            <a:endCxn id="41" idx="0"/>
          </p:cNvCxnSpPr>
          <p:nvPr/>
        </p:nvCxnSpPr>
        <p:spPr>
          <a:xfrm flipV="1">
            <a:off x="2435586" y="3739290"/>
            <a:ext cx="175191" cy="362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EE5530C-F13A-C989-CF7F-EAA370C4C972}"/>
              </a:ext>
            </a:extLst>
          </p:cNvPr>
          <p:cNvCxnSpPr>
            <a:cxnSpLocks/>
          </p:cNvCxnSpPr>
          <p:nvPr/>
        </p:nvCxnSpPr>
        <p:spPr>
          <a:xfrm flipH="1" flipV="1">
            <a:off x="3099628" y="3729746"/>
            <a:ext cx="121940" cy="3266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右中かっこ 70">
            <a:extLst>
              <a:ext uri="{FF2B5EF4-FFF2-40B4-BE49-F238E27FC236}">
                <a16:creationId xmlns:a16="http://schemas.microsoft.com/office/drawing/2014/main" id="{AEFD7B3C-0A2C-D54B-8C09-F3DA056B46CB}"/>
              </a:ext>
            </a:extLst>
          </p:cNvPr>
          <p:cNvSpPr/>
          <p:nvPr/>
        </p:nvSpPr>
        <p:spPr>
          <a:xfrm rot="5400000">
            <a:off x="6394807" y="3813474"/>
            <a:ext cx="165972" cy="593725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ED9E166-9935-B7F0-C7F0-36C54BE863D0}"/>
              </a:ext>
            </a:extLst>
          </p:cNvPr>
          <p:cNvSpPr txBox="1"/>
          <p:nvPr/>
        </p:nvSpPr>
        <p:spPr>
          <a:xfrm>
            <a:off x="5997575" y="4220489"/>
            <a:ext cx="273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These power supply connectors are connected. </a:t>
            </a:r>
          </a:p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Recommend to put a cover on unused side for your safety.</a:t>
            </a:r>
            <a:endParaRPr kumimoji="1" lang="ja-JP" altLang="en-US" sz="1200" dirty="0">
              <a:solidFill>
                <a:srgbClr val="C00000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7BBEAAA-02BF-10AB-586C-BEA0C3AE5858}"/>
              </a:ext>
            </a:extLst>
          </p:cNvPr>
          <p:cNvSpPr txBox="1"/>
          <p:nvPr/>
        </p:nvSpPr>
        <p:spPr>
          <a:xfrm>
            <a:off x="3568620" y="4582910"/>
            <a:ext cx="273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NIM IN1: Scaler reset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NIM IN2: Trigger (veto) in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579E3C38-DF60-B795-703B-98DE400BAB27}"/>
              </a:ext>
            </a:extLst>
          </p:cNvPr>
          <p:cNvSpPr txBox="1"/>
          <p:nvPr/>
        </p:nvSpPr>
        <p:spPr>
          <a:xfrm>
            <a:off x="3568620" y="5140145"/>
            <a:ext cx="273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NIM OUT1: Heartbeat signal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NIM OUT2: TCP connection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ED54FEC-0614-90FD-87E4-E7F36FA00343}"/>
              </a:ext>
            </a:extLst>
          </p:cNvPr>
          <p:cNvSpPr txBox="1"/>
          <p:nvPr/>
        </p:nvSpPr>
        <p:spPr>
          <a:xfrm>
            <a:off x="546210" y="275943"/>
            <a:ext cx="5761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MIKUMARI Clock Primary</a:t>
            </a:r>
            <a:endParaRPr kumimoji="1" lang="ja-JP" altLang="en-US" sz="24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AD3C516-7DF7-F8AA-2B93-E00A1D3BCF96}"/>
              </a:ext>
            </a:extLst>
          </p:cNvPr>
          <p:cNvSpPr txBox="1"/>
          <p:nvPr/>
        </p:nvSpPr>
        <p:spPr>
          <a:xfrm>
            <a:off x="7573347" y="974273"/>
            <a:ext cx="246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accent2">
                    <a:lumMod val="75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0-16: Primary (TX)</a:t>
            </a:r>
            <a:endParaRPr kumimoji="1" lang="ja-JP" altLang="en-US" sz="1400" dirty="0">
              <a:solidFill>
                <a:schemeClr val="accent2">
                  <a:lumMod val="75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CB0D850-6093-1CFB-A1A2-3A96671B169A}"/>
              </a:ext>
            </a:extLst>
          </p:cNvPr>
          <p:cNvSpPr txBox="1"/>
          <p:nvPr/>
        </p:nvSpPr>
        <p:spPr>
          <a:xfrm>
            <a:off x="492940" y="4582909"/>
            <a:ext cx="273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LED1: PLL locked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LED2: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LED3: Heartbeat frame state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LED4: DAQ is running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38366B2-9899-243F-B7D9-005F73EB43F0}"/>
              </a:ext>
            </a:extLst>
          </p:cNvPr>
          <p:cNvSpPr txBox="1"/>
          <p:nvPr/>
        </p:nvSpPr>
        <p:spPr>
          <a:xfrm>
            <a:off x="492940" y="5663454"/>
            <a:ext cx="273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DIP1: SiTCP IP setting</a:t>
            </a:r>
            <a:endParaRPr kumimoji="1" lang="en-US" altLang="ja-JP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DIP2: Not in 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DIP3: Not in 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DIP4: Not in Use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1B82F33-1CCA-5A93-A968-421306274E3F}"/>
              </a:ext>
            </a:extLst>
          </p:cNvPr>
          <p:cNvSpPr txBox="1"/>
          <p:nvPr/>
        </p:nvSpPr>
        <p:spPr>
          <a:xfrm>
            <a:off x="5725636" y="2450392"/>
            <a:ext cx="6204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＊前のバージョンにあった</a:t>
            </a:r>
            <a:r>
              <a:rPr lang="en-US" altLang="ja-JP" sz="1600" dirty="0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MIKUMARI</a:t>
            </a:r>
            <a:r>
              <a:rPr lang="ja-JP" altLang="en-US" sz="1600" dirty="0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の状態を記録する</a:t>
            </a:r>
            <a:r>
              <a:rPr lang="en-US" altLang="ja-JP" sz="1600" dirty="0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TDC</a:t>
            </a:r>
            <a:r>
              <a:rPr lang="ja-JP" altLang="en-US" sz="1600" dirty="0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は廃止</a:t>
            </a:r>
            <a:endParaRPr lang="en-US" altLang="ja-JP" sz="1600" dirty="0">
              <a:solidFill>
                <a:srgbClr val="00B0F0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497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D9DBD02-3367-AE87-A019-CC1850DD8277}"/>
              </a:ext>
            </a:extLst>
          </p:cNvPr>
          <p:cNvSpPr/>
          <p:nvPr/>
        </p:nvSpPr>
        <p:spPr>
          <a:xfrm>
            <a:off x="5386530" y="1968937"/>
            <a:ext cx="98425" cy="2184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6F71A45-73DF-45BC-8CAA-F2B1FCABC96E}"/>
              </a:ext>
            </a:extLst>
          </p:cNvPr>
          <p:cNvSpPr/>
          <p:nvPr/>
        </p:nvSpPr>
        <p:spPr>
          <a:xfrm>
            <a:off x="3983260" y="1968375"/>
            <a:ext cx="98425" cy="2184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CCC446D-A412-C6A3-DDAD-7498B5CD06D5}"/>
              </a:ext>
            </a:extLst>
          </p:cNvPr>
          <p:cNvSpPr/>
          <p:nvPr/>
        </p:nvSpPr>
        <p:spPr>
          <a:xfrm>
            <a:off x="3568620" y="1967400"/>
            <a:ext cx="98425" cy="2184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E427451-DD5E-3961-8ACE-CFC3A4EB14CC}"/>
              </a:ext>
            </a:extLst>
          </p:cNvPr>
          <p:cNvSpPr/>
          <p:nvPr/>
        </p:nvSpPr>
        <p:spPr>
          <a:xfrm>
            <a:off x="2165350" y="1966838"/>
            <a:ext cx="98425" cy="2184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46FA87E-9C04-184F-5DB7-054FC74E9472}"/>
              </a:ext>
            </a:extLst>
          </p:cNvPr>
          <p:cNvSpPr/>
          <p:nvPr/>
        </p:nvSpPr>
        <p:spPr>
          <a:xfrm>
            <a:off x="2206869" y="1310054"/>
            <a:ext cx="3279531" cy="58029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3A9AA47-1C2C-EBC3-C863-B80789E3FF3B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2206869" y="1600200"/>
            <a:ext cx="32795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4EA51D7-C44A-37F6-DC88-B457491327A3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3846635" y="1310054"/>
            <a:ext cx="0" cy="580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40706CB-319C-5A6F-8510-0ED39AD2C356}"/>
              </a:ext>
            </a:extLst>
          </p:cNvPr>
          <p:cNvCxnSpPr/>
          <p:nvPr/>
        </p:nvCxnSpPr>
        <p:spPr>
          <a:xfrm>
            <a:off x="4658458" y="1310054"/>
            <a:ext cx="0" cy="580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7540CC3-85FB-5DB8-0368-569FF23CDCC4}"/>
              </a:ext>
            </a:extLst>
          </p:cNvPr>
          <p:cNvCxnSpPr/>
          <p:nvPr/>
        </p:nvCxnSpPr>
        <p:spPr>
          <a:xfrm>
            <a:off x="5065835" y="1310054"/>
            <a:ext cx="0" cy="580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233F5F9-AFB2-43ED-96BF-CEAE46303C5B}"/>
              </a:ext>
            </a:extLst>
          </p:cNvPr>
          <p:cNvCxnSpPr/>
          <p:nvPr/>
        </p:nvCxnSpPr>
        <p:spPr>
          <a:xfrm>
            <a:off x="4265735" y="1310054"/>
            <a:ext cx="0" cy="580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A74A14B-1629-B1FF-898F-34298774E8A2}"/>
              </a:ext>
            </a:extLst>
          </p:cNvPr>
          <p:cNvCxnSpPr/>
          <p:nvPr/>
        </p:nvCxnSpPr>
        <p:spPr>
          <a:xfrm>
            <a:off x="3024920" y="1314816"/>
            <a:ext cx="0" cy="580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617DB80-BC48-53FA-6D48-C8C4EF63DAF7}"/>
              </a:ext>
            </a:extLst>
          </p:cNvPr>
          <p:cNvCxnSpPr/>
          <p:nvPr/>
        </p:nvCxnSpPr>
        <p:spPr>
          <a:xfrm>
            <a:off x="3432297" y="1314816"/>
            <a:ext cx="0" cy="580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9864829-D5E3-FF57-6D0A-6BE26937BFB3}"/>
              </a:ext>
            </a:extLst>
          </p:cNvPr>
          <p:cNvCxnSpPr/>
          <p:nvPr/>
        </p:nvCxnSpPr>
        <p:spPr>
          <a:xfrm>
            <a:off x="2632197" y="1314816"/>
            <a:ext cx="0" cy="580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4D6395A-2D44-9CFE-DE57-1325FF5F429E}"/>
              </a:ext>
            </a:extLst>
          </p:cNvPr>
          <p:cNvSpPr/>
          <p:nvPr/>
        </p:nvSpPr>
        <p:spPr>
          <a:xfrm>
            <a:off x="2004067" y="1895108"/>
            <a:ext cx="3703314" cy="7172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B736BF3-94B7-AE20-9EE9-E3F7F1D52CE4}"/>
              </a:ext>
            </a:extLst>
          </p:cNvPr>
          <p:cNvSpPr/>
          <p:nvPr/>
        </p:nvSpPr>
        <p:spPr>
          <a:xfrm>
            <a:off x="1935486" y="2190015"/>
            <a:ext cx="5318167" cy="7172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838B4E0-7736-FFAC-16B9-165BC265DFFE}"/>
              </a:ext>
            </a:extLst>
          </p:cNvPr>
          <p:cNvSpPr/>
          <p:nvPr/>
        </p:nvSpPr>
        <p:spPr>
          <a:xfrm>
            <a:off x="2206869" y="2042746"/>
            <a:ext cx="1410964" cy="142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4163BFE-1FEB-3B38-A04B-AE350ED7F3EC}"/>
              </a:ext>
            </a:extLst>
          </p:cNvPr>
          <p:cNvSpPr/>
          <p:nvPr/>
        </p:nvSpPr>
        <p:spPr>
          <a:xfrm>
            <a:off x="4024779" y="2042746"/>
            <a:ext cx="1410964" cy="142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30D1283-CACC-81CD-7D9E-545A6F84AA43}"/>
              </a:ext>
            </a:extLst>
          </p:cNvPr>
          <p:cNvSpPr/>
          <p:nvPr/>
        </p:nvSpPr>
        <p:spPr>
          <a:xfrm>
            <a:off x="5868664" y="1907381"/>
            <a:ext cx="1335776" cy="5945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C7848301-D486-FF1A-FB55-64B8481B0A36}"/>
              </a:ext>
            </a:extLst>
          </p:cNvPr>
          <p:cNvSpPr/>
          <p:nvPr/>
        </p:nvSpPr>
        <p:spPr>
          <a:xfrm>
            <a:off x="6301510" y="1612753"/>
            <a:ext cx="423882" cy="29224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82E6F9C-5F23-31EC-6A67-6060547B0C13}"/>
              </a:ext>
            </a:extLst>
          </p:cNvPr>
          <p:cNvSpPr/>
          <p:nvPr/>
        </p:nvSpPr>
        <p:spPr>
          <a:xfrm>
            <a:off x="5997575" y="1966838"/>
            <a:ext cx="98425" cy="2184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EF7F3F9-FF02-6076-8D7E-909958414AAE}"/>
              </a:ext>
            </a:extLst>
          </p:cNvPr>
          <p:cNvSpPr/>
          <p:nvPr/>
        </p:nvSpPr>
        <p:spPr>
          <a:xfrm>
            <a:off x="6988175" y="1966838"/>
            <a:ext cx="98425" cy="2184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09F3B04-370F-279C-83E6-D76778A0B0E5}"/>
              </a:ext>
            </a:extLst>
          </p:cNvPr>
          <p:cNvSpPr txBox="1"/>
          <p:nvPr/>
        </p:nvSpPr>
        <p:spPr>
          <a:xfrm>
            <a:off x="5126795" y="1310054"/>
            <a:ext cx="32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kumimoji="1" lang="ja-JP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77FB850-11CB-DAF5-A2E5-6456432EE2D7}"/>
              </a:ext>
            </a:extLst>
          </p:cNvPr>
          <p:cNvSpPr txBox="1"/>
          <p:nvPr/>
        </p:nvSpPr>
        <p:spPr>
          <a:xfrm>
            <a:off x="5126795" y="1591994"/>
            <a:ext cx="32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kumimoji="1" lang="ja-JP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97E2C94-248B-E34D-CC3B-2D8D4DFF0C4E}"/>
              </a:ext>
            </a:extLst>
          </p:cNvPr>
          <p:cNvSpPr txBox="1"/>
          <p:nvPr/>
        </p:nvSpPr>
        <p:spPr>
          <a:xfrm>
            <a:off x="4707044" y="1314234"/>
            <a:ext cx="32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kumimoji="1" lang="ja-JP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BEBF047-590C-231D-5683-3C6C39B67E7D}"/>
              </a:ext>
            </a:extLst>
          </p:cNvPr>
          <p:cNvSpPr txBox="1"/>
          <p:nvPr/>
        </p:nvSpPr>
        <p:spPr>
          <a:xfrm>
            <a:off x="2214473" y="1604686"/>
            <a:ext cx="39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chemeClr val="accent2">
                    <a:lumMod val="75000"/>
                  </a:schemeClr>
                </a:solidFill>
              </a:rPr>
              <a:t>15</a:t>
            </a:r>
            <a:endParaRPr kumimoji="1" lang="ja-JP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1CDC73B-B040-84C4-EC29-D4D5A51FB5FE}"/>
              </a:ext>
            </a:extLst>
          </p:cNvPr>
          <p:cNvSpPr txBox="1"/>
          <p:nvPr/>
        </p:nvSpPr>
        <p:spPr>
          <a:xfrm>
            <a:off x="6308114" y="1631150"/>
            <a:ext cx="39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chemeClr val="accent2">
                    <a:lumMod val="75000"/>
                  </a:schemeClr>
                </a:solidFill>
              </a:rPr>
              <a:t>16</a:t>
            </a:r>
            <a:endParaRPr kumimoji="1" lang="ja-JP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922DD00-9C61-F5A3-B7C9-315D71D1BD0A}"/>
              </a:ext>
            </a:extLst>
          </p:cNvPr>
          <p:cNvSpPr txBox="1"/>
          <p:nvPr/>
        </p:nvSpPr>
        <p:spPr>
          <a:xfrm>
            <a:off x="2923782" y="950899"/>
            <a:ext cx="3435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accent2">
                    <a:lumMod val="75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MIKUMARI port numbers</a:t>
            </a:r>
            <a:endParaRPr kumimoji="1" lang="ja-JP" altLang="en-US" sz="1600" dirty="0">
              <a:solidFill>
                <a:schemeClr val="accent2">
                  <a:lumMod val="75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9C81654-0973-30FB-4AC8-056599B4BBC7}"/>
              </a:ext>
            </a:extLst>
          </p:cNvPr>
          <p:cNvSpPr/>
          <p:nvPr/>
        </p:nvSpPr>
        <p:spPr>
          <a:xfrm>
            <a:off x="1935486" y="3891150"/>
            <a:ext cx="5318167" cy="7172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9B63EC7-F0BA-FC44-3539-1CC980801A2B}"/>
              </a:ext>
            </a:extLst>
          </p:cNvPr>
          <p:cNvSpPr txBox="1"/>
          <p:nvPr/>
        </p:nvSpPr>
        <p:spPr>
          <a:xfrm>
            <a:off x="3895982" y="2331033"/>
            <a:ext cx="155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TDC 0-31 </a:t>
            </a:r>
            <a:r>
              <a:rPr kumimoji="1" lang="en-US" altLang="ja-JP" sz="1400" dirty="0" err="1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ch</a:t>
            </a:r>
            <a:endParaRPr kumimoji="1" lang="ja-JP" altLang="en-US" sz="1400" dirty="0">
              <a:solidFill>
                <a:srgbClr val="00B0F0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8911415-2509-5B1C-3E99-56AF88BA1CE9}"/>
              </a:ext>
            </a:extLst>
          </p:cNvPr>
          <p:cNvSpPr txBox="1"/>
          <p:nvPr/>
        </p:nvSpPr>
        <p:spPr>
          <a:xfrm>
            <a:off x="2066328" y="2331033"/>
            <a:ext cx="155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TDC 32-63 </a:t>
            </a:r>
            <a:r>
              <a:rPr kumimoji="1" lang="en-US" altLang="ja-JP" sz="1400" dirty="0" err="1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ch</a:t>
            </a:r>
            <a:endParaRPr kumimoji="1" lang="ja-JP" altLang="en-US" sz="1400" dirty="0">
              <a:solidFill>
                <a:srgbClr val="00B0F0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7CD6877-2474-646F-1D59-E471EBDC95B9}"/>
              </a:ext>
            </a:extLst>
          </p:cNvPr>
          <p:cNvSpPr/>
          <p:nvPr/>
        </p:nvSpPr>
        <p:spPr>
          <a:xfrm>
            <a:off x="2435586" y="3595549"/>
            <a:ext cx="423882" cy="29224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FB818A7E-E9CE-8B64-AE68-AA37B5253D83}"/>
              </a:ext>
            </a:extLst>
          </p:cNvPr>
          <p:cNvSpPr/>
          <p:nvPr/>
        </p:nvSpPr>
        <p:spPr>
          <a:xfrm>
            <a:off x="2904459" y="3593167"/>
            <a:ext cx="423882" cy="29224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B4A5B496-319E-803A-38E1-6BB30EE4FBBA}"/>
              </a:ext>
            </a:extLst>
          </p:cNvPr>
          <p:cNvSpPr/>
          <p:nvPr/>
        </p:nvSpPr>
        <p:spPr>
          <a:xfrm>
            <a:off x="5097734" y="3490287"/>
            <a:ext cx="156256" cy="39799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01BDF42-61B8-2903-69DF-48E4D97196A4}"/>
              </a:ext>
            </a:extLst>
          </p:cNvPr>
          <p:cNvSpPr/>
          <p:nvPr/>
        </p:nvSpPr>
        <p:spPr>
          <a:xfrm>
            <a:off x="5298685" y="3490287"/>
            <a:ext cx="156256" cy="39799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680E96D-0426-EFBC-3535-C090FE16EB40}"/>
              </a:ext>
            </a:extLst>
          </p:cNvPr>
          <p:cNvSpPr/>
          <p:nvPr/>
        </p:nvSpPr>
        <p:spPr>
          <a:xfrm>
            <a:off x="5517485" y="3595072"/>
            <a:ext cx="423882" cy="29224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1FEB4D77-F337-E93C-A6EC-D73CC5CF18C0}"/>
              </a:ext>
            </a:extLst>
          </p:cNvPr>
          <p:cNvSpPr/>
          <p:nvPr/>
        </p:nvSpPr>
        <p:spPr>
          <a:xfrm>
            <a:off x="6165216" y="3701256"/>
            <a:ext cx="182263" cy="18368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8EA857A-29C5-4BA9-2CDC-4F002F531776}"/>
              </a:ext>
            </a:extLst>
          </p:cNvPr>
          <p:cNvSpPr/>
          <p:nvPr/>
        </p:nvSpPr>
        <p:spPr>
          <a:xfrm>
            <a:off x="6422319" y="3701189"/>
            <a:ext cx="352337" cy="18368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E092A99C-69C7-DFAE-677D-230891D63ADF}"/>
              </a:ext>
            </a:extLst>
          </p:cNvPr>
          <p:cNvSpPr/>
          <p:nvPr/>
        </p:nvSpPr>
        <p:spPr>
          <a:xfrm>
            <a:off x="3422752" y="3789577"/>
            <a:ext cx="423882" cy="9843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CF70052-36CA-0B2F-3ADF-A86AB1D37CB7}"/>
              </a:ext>
            </a:extLst>
          </p:cNvPr>
          <p:cNvSpPr txBox="1"/>
          <p:nvPr/>
        </p:nvSpPr>
        <p:spPr>
          <a:xfrm>
            <a:off x="5533340" y="3619237"/>
            <a:ext cx="39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chemeClr val="accent2">
                    <a:lumMod val="75000"/>
                  </a:schemeClr>
                </a:solidFill>
              </a:rPr>
              <a:t>16</a:t>
            </a:r>
            <a:endParaRPr kumimoji="1" lang="ja-JP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7D90333-2492-3609-0B2F-2EC4306113ED}"/>
              </a:ext>
            </a:extLst>
          </p:cNvPr>
          <p:cNvSpPr txBox="1"/>
          <p:nvPr/>
        </p:nvSpPr>
        <p:spPr>
          <a:xfrm>
            <a:off x="6651266" y="1584843"/>
            <a:ext cx="1204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accent2">
                    <a:lumMod val="75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*GN-2006-1</a:t>
            </a:r>
            <a:endParaRPr kumimoji="1" lang="ja-JP" altLang="en-US" sz="1200" dirty="0">
              <a:solidFill>
                <a:schemeClr val="accent2">
                  <a:lumMod val="75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308D54A-E1C6-619F-2780-2015E5E1BDE3}"/>
              </a:ext>
            </a:extLst>
          </p:cNvPr>
          <p:cNvSpPr txBox="1"/>
          <p:nvPr/>
        </p:nvSpPr>
        <p:spPr>
          <a:xfrm>
            <a:off x="5517485" y="3272255"/>
            <a:ext cx="1204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accent2">
                    <a:lumMod val="75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*GN-2006-4</a:t>
            </a:r>
            <a:endParaRPr kumimoji="1" lang="ja-JP" altLang="en-US" sz="1200" dirty="0">
              <a:solidFill>
                <a:schemeClr val="accent2">
                  <a:lumMod val="75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111DCE-A1CB-B7B5-432B-9CCFA9D0E457}"/>
              </a:ext>
            </a:extLst>
          </p:cNvPr>
          <p:cNvSpPr/>
          <p:nvPr/>
        </p:nvSpPr>
        <p:spPr>
          <a:xfrm>
            <a:off x="5097734" y="3515913"/>
            <a:ext cx="156256" cy="15193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5134F21-690D-ADBF-23EE-A47C7970D5F7}"/>
              </a:ext>
            </a:extLst>
          </p:cNvPr>
          <p:cNvSpPr/>
          <p:nvPr/>
        </p:nvSpPr>
        <p:spPr>
          <a:xfrm>
            <a:off x="5097166" y="3697157"/>
            <a:ext cx="156256" cy="15193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7589B501-E072-F1BF-1776-545727F2BCCB}"/>
              </a:ext>
            </a:extLst>
          </p:cNvPr>
          <p:cNvSpPr/>
          <p:nvPr/>
        </p:nvSpPr>
        <p:spPr>
          <a:xfrm>
            <a:off x="5300545" y="3515913"/>
            <a:ext cx="156256" cy="15193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342BC80B-5B3D-F9A0-24CC-A4F563F97C6A}"/>
              </a:ext>
            </a:extLst>
          </p:cNvPr>
          <p:cNvSpPr/>
          <p:nvPr/>
        </p:nvSpPr>
        <p:spPr>
          <a:xfrm>
            <a:off x="5299977" y="3697157"/>
            <a:ext cx="156256" cy="15193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B735D2A4-3D63-1F59-2C34-152AF8F6F6BB}"/>
              </a:ext>
            </a:extLst>
          </p:cNvPr>
          <p:cNvSpPr/>
          <p:nvPr/>
        </p:nvSpPr>
        <p:spPr>
          <a:xfrm>
            <a:off x="6178219" y="3713609"/>
            <a:ext cx="156256" cy="15193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906D87D-B6B1-FCA7-1FEA-D9857D4D2448}"/>
              </a:ext>
            </a:extLst>
          </p:cNvPr>
          <p:cNvSpPr txBox="1"/>
          <p:nvPr/>
        </p:nvSpPr>
        <p:spPr>
          <a:xfrm>
            <a:off x="2864598" y="3341630"/>
            <a:ext cx="591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SFP1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4F96780-FA11-5508-0F08-AC3B8084A3FD}"/>
              </a:ext>
            </a:extLst>
          </p:cNvPr>
          <p:cNvSpPr txBox="1"/>
          <p:nvPr/>
        </p:nvSpPr>
        <p:spPr>
          <a:xfrm>
            <a:off x="2351706" y="3335894"/>
            <a:ext cx="591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SFP2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CC06CE2-81A5-A9B1-36A7-2C120574AE92}"/>
              </a:ext>
            </a:extLst>
          </p:cNvPr>
          <p:cNvSpPr txBox="1"/>
          <p:nvPr/>
        </p:nvSpPr>
        <p:spPr>
          <a:xfrm>
            <a:off x="3055507" y="4056362"/>
            <a:ext cx="98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Data link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E7572EC-8FF1-FFDB-7A38-FD513B349FAC}"/>
              </a:ext>
            </a:extLst>
          </p:cNvPr>
          <p:cNvSpPr txBox="1"/>
          <p:nvPr/>
        </p:nvSpPr>
        <p:spPr>
          <a:xfrm>
            <a:off x="1723609" y="4044114"/>
            <a:ext cx="98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Not in use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D09BF1B-CA2D-1A18-C599-33FEB5DE453E}"/>
              </a:ext>
            </a:extLst>
          </p:cNvPr>
          <p:cNvSpPr txBox="1"/>
          <p:nvPr/>
        </p:nvSpPr>
        <p:spPr>
          <a:xfrm>
            <a:off x="4745079" y="4004937"/>
            <a:ext cx="565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NIM</a:t>
            </a:r>
          </a:p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IN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1B81336-4263-25F0-A5DF-5EFD3219C166}"/>
              </a:ext>
            </a:extLst>
          </p:cNvPr>
          <p:cNvSpPr txBox="1"/>
          <p:nvPr/>
        </p:nvSpPr>
        <p:spPr>
          <a:xfrm>
            <a:off x="5241009" y="4010303"/>
            <a:ext cx="627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NIM</a:t>
            </a:r>
          </a:p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OUT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AC5C4A0A-6485-AE5D-1726-E5AD00B650F6}"/>
              </a:ext>
            </a:extLst>
          </p:cNvPr>
          <p:cNvCxnSpPr>
            <a:endCxn id="41" idx="0"/>
          </p:cNvCxnSpPr>
          <p:nvPr/>
        </p:nvCxnSpPr>
        <p:spPr>
          <a:xfrm flipV="1">
            <a:off x="2435586" y="3739290"/>
            <a:ext cx="175191" cy="362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EE5530C-F13A-C989-CF7F-EAA370C4C972}"/>
              </a:ext>
            </a:extLst>
          </p:cNvPr>
          <p:cNvCxnSpPr>
            <a:cxnSpLocks/>
          </p:cNvCxnSpPr>
          <p:nvPr/>
        </p:nvCxnSpPr>
        <p:spPr>
          <a:xfrm flipH="1" flipV="1">
            <a:off x="3099628" y="3729746"/>
            <a:ext cx="121940" cy="3266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右中かっこ 70">
            <a:extLst>
              <a:ext uri="{FF2B5EF4-FFF2-40B4-BE49-F238E27FC236}">
                <a16:creationId xmlns:a16="http://schemas.microsoft.com/office/drawing/2014/main" id="{AEFD7B3C-0A2C-D54B-8C09-F3DA056B46CB}"/>
              </a:ext>
            </a:extLst>
          </p:cNvPr>
          <p:cNvSpPr/>
          <p:nvPr/>
        </p:nvSpPr>
        <p:spPr>
          <a:xfrm rot="5400000">
            <a:off x="6394807" y="3813474"/>
            <a:ext cx="165972" cy="593725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ED9E166-9935-B7F0-C7F0-36C54BE863D0}"/>
              </a:ext>
            </a:extLst>
          </p:cNvPr>
          <p:cNvSpPr txBox="1"/>
          <p:nvPr/>
        </p:nvSpPr>
        <p:spPr>
          <a:xfrm>
            <a:off x="5997575" y="4220489"/>
            <a:ext cx="273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These power supply connectors are connected. </a:t>
            </a:r>
          </a:p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Recommend to put a cover on unused side for your safety.</a:t>
            </a:r>
            <a:endParaRPr kumimoji="1" lang="ja-JP" altLang="en-US" sz="1200" dirty="0">
              <a:solidFill>
                <a:srgbClr val="C00000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7BBEAAA-02BF-10AB-586C-BEA0C3AE5858}"/>
              </a:ext>
            </a:extLst>
          </p:cNvPr>
          <p:cNvSpPr txBox="1"/>
          <p:nvPr/>
        </p:nvSpPr>
        <p:spPr>
          <a:xfrm>
            <a:off x="3568620" y="4582910"/>
            <a:ext cx="273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NIM IN1: </a:t>
            </a:r>
            <a:r>
              <a:rPr kumimoji="1" lang="en-US" altLang="ja-JP" sz="1200" dirty="0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TDC 64 </a:t>
            </a:r>
            <a:r>
              <a:rPr kumimoji="1" lang="en-US" altLang="ja-JP" sz="1200" dirty="0" err="1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ch</a:t>
            </a:r>
            <a:endParaRPr kumimoji="1" lang="en-US" altLang="ja-JP" sz="1200" dirty="0">
              <a:solidFill>
                <a:srgbClr val="00B0F0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NIM IN2: Trigger (veto) in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579E3C38-DF60-B795-703B-98DE400BAB27}"/>
              </a:ext>
            </a:extLst>
          </p:cNvPr>
          <p:cNvSpPr txBox="1"/>
          <p:nvPr/>
        </p:nvSpPr>
        <p:spPr>
          <a:xfrm>
            <a:off x="3568619" y="5140145"/>
            <a:ext cx="482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NIM OUT1: Heartbeat signal or Trigger out (from LACCP)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NIM OUT2: TCP connection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ED54FEC-0614-90FD-87E4-E7F36FA00343}"/>
              </a:ext>
            </a:extLst>
          </p:cNvPr>
          <p:cNvSpPr txBox="1"/>
          <p:nvPr/>
        </p:nvSpPr>
        <p:spPr>
          <a:xfrm>
            <a:off x="546210" y="275943"/>
            <a:ext cx="5761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MIKUMARI Clock Hub</a:t>
            </a:r>
            <a:endParaRPr kumimoji="1" lang="ja-JP" altLang="en-US" sz="24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AD3C516-7DF7-F8AA-2B93-E00A1D3BCF96}"/>
              </a:ext>
            </a:extLst>
          </p:cNvPr>
          <p:cNvSpPr txBox="1"/>
          <p:nvPr/>
        </p:nvSpPr>
        <p:spPr>
          <a:xfrm>
            <a:off x="7573347" y="974273"/>
            <a:ext cx="2468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accent2">
                    <a:lumMod val="75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0-15: Primary (TX)</a:t>
            </a:r>
          </a:p>
          <a:p>
            <a:pPr algn="ctr"/>
            <a:r>
              <a:rPr kumimoji="1" lang="en-US" altLang="ja-JP" sz="1400" dirty="0">
                <a:solidFill>
                  <a:schemeClr val="accent2">
                    <a:lumMod val="75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16: Secondary (RX)</a:t>
            </a:r>
            <a:endParaRPr kumimoji="1" lang="ja-JP" altLang="en-US" sz="1400" dirty="0">
              <a:solidFill>
                <a:schemeClr val="accent2">
                  <a:lumMod val="75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9C8D18E-1FC6-418B-2F0E-1F81D0B24F59}"/>
              </a:ext>
            </a:extLst>
          </p:cNvPr>
          <p:cNvSpPr txBox="1"/>
          <p:nvPr/>
        </p:nvSpPr>
        <p:spPr>
          <a:xfrm>
            <a:off x="492940" y="4582909"/>
            <a:ext cx="273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LED1: PLL locked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LED2: MIKUMARI (16) link 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LED3: Ready for DAQ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LED4: DAQ is running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E49D544-DA7A-0930-3981-0AE021FEB993}"/>
              </a:ext>
            </a:extLst>
          </p:cNvPr>
          <p:cNvSpPr txBox="1"/>
          <p:nvPr/>
        </p:nvSpPr>
        <p:spPr>
          <a:xfrm>
            <a:off x="492940" y="5663454"/>
            <a:ext cx="273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DIP1: SiTCP IP setting</a:t>
            </a:r>
            <a:endParaRPr kumimoji="1" lang="en-US" altLang="ja-JP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DIP2: Trigger 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DIP3: Not in 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DIP4: Not in Use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01E77BF-3927-586F-6CAA-50EDB429DD42}"/>
              </a:ext>
            </a:extLst>
          </p:cNvPr>
          <p:cNvSpPr txBox="1"/>
          <p:nvPr/>
        </p:nvSpPr>
        <p:spPr>
          <a:xfrm>
            <a:off x="5725636" y="2450392"/>
            <a:ext cx="6204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＊前のバージョンにあった</a:t>
            </a:r>
            <a:r>
              <a:rPr lang="en-US" altLang="ja-JP" sz="1600" dirty="0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MIKUMARI</a:t>
            </a:r>
            <a:r>
              <a:rPr lang="ja-JP" altLang="en-US" sz="1600" dirty="0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の状態を記録する</a:t>
            </a:r>
            <a:r>
              <a:rPr lang="en-US" altLang="ja-JP" sz="1600" dirty="0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TDC</a:t>
            </a:r>
            <a:r>
              <a:rPr lang="ja-JP" altLang="en-US" sz="1600" dirty="0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は廃止</a:t>
            </a:r>
            <a:endParaRPr lang="en-US" altLang="ja-JP" sz="1600" dirty="0">
              <a:solidFill>
                <a:srgbClr val="00B0F0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479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D9DBD02-3367-AE87-A019-CC1850DD8277}"/>
              </a:ext>
            </a:extLst>
          </p:cNvPr>
          <p:cNvSpPr/>
          <p:nvPr/>
        </p:nvSpPr>
        <p:spPr>
          <a:xfrm>
            <a:off x="5386530" y="1968937"/>
            <a:ext cx="98425" cy="2184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6F71A45-73DF-45BC-8CAA-F2B1FCABC96E}"/>
              </a:ext>
            </a:extLst>
          </p:cNvPr>
          <p:cNvSpPr/>
          <p:nvPr/>
        </p:nvSpPr>
        <p:spPr>
          <a:xfrm>
            <a:off x="3983260" y="1968375"/>
            <a:ext cx="98425" cy="2184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CCC446D-A412-C6A3-DDAD-7498B5CD06D5}"/>
              </a:ext>
            </a:extLst>
          </p:cNvPr>
          <p:cNvSpPr/>
          <p:nvPr/>
        </p:nvSpPr>
        <p:spPr>
          <a:xfrm>
            <a:off x="3568620" y="1967400"/>
            <a:ext cx="98425" cy="2184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E427451-DD5E-3961-8ACE-CFC3A4EB14CC}"/>
              </a:ext>
            </a:extLst>
          </p:cNvPr>
          <p:cNvSpPr/>
          <p:nvPr/>
        </p:nvSpPr>
        <p:spPr>
          <a:xfrm>
            <a:off x="2165350" y="1966838"/>
            <a:ext cx="98425" cy="2184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4D6395A-2D44-9CFE-DE57-1325FF5F429E}"/>
              </a:ext>
            </a:extLst>
          </p:cNvPr>
          <p:cNvSpPr/>
          <p:nvPr/>
        </p:nvSpPr>
        <p:spPr>
          <a:xfrm>
            <a:off x="2004067" y="1895108"/>
            <a:ext cx="1771008" cy="7326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B736BF3-94B7-AE20-9EE9-E3F7F1D52CE4}"/>
              </a:ext>
            </a:extLst>
          </p:cNvPr>
          <p:cNvSpPr/>
          <p:nvPr/>
        </p:nvSpPr>
        <p:spPr>
          <a:xfrm>
            <a:off x="1935486" y="2190015"/>
            <a:ext cx="5318167" cy="7172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838B4E0-7736-FFAC-16B9-165BC265DFFE}"/>
              </a:ext>
            </a:extLst>
          </p:cNvPr>
          <p:cNvSpPr/>
          <p:nvPr/>
        </p:nvSpPr>
        <p:spPr>
          <a:xfrm>
            <a:off x="2206869" y="2042746"/>
            <a:ext cx="1410964" cy="142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4163BFE-1FEB-3B38-A04B-AE350ED7F3EC}"/>
              </a:ext>
            </a:extLst>
          </p:cNvPr>
          <p:cNvSpPr/>
          <p:nvPr/>
        </p:nvSpPr>
        <p:spPr>
          <a:xfrm>
            <a:off x="4024779" y="2042746"/>
            <a:ext cx="1410964" cy="142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30D1283-CACC-81CD-7D9E-545A6F84AA43}"/>
              </a:ext>
            </a:extLst>
          </p:cNvPr>
          <p:cNvSpPr/>
          <p:nvPr/>
        </p:nvSpPr>
        <p:spPr>
          <a:xfrm>
            <a:off x="5868664" y="1907381"/>
            <a:ext cx="1335776" cy="5945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C7848301-D486-FF1A-FB55-64B8481B0A36}"/>
              </a:ext>
            </a:extLst>
          </p:cNvPr>
          <p:cNvSpPr/>
          <p:nvPr/>
        </p:nvSpPr>
        <p:spPr>
          <a:xfrm>
            <a:off x="6301510" y="1612753"/>
            <a:ext cx="423882" cy="29224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82E6F9C-5F23-31EC-6A67-6060547B0C13}"/>
              </a:ext>
            </a:extLst>
          </p:cNvPr>
          <p:cNvSpPr/>
          <p:nvPr/>
        </p:nvSpPr>
        <p:spPr>
          <a:xfrm>
            <a:off x="5997575" y="1966838"/>
            <a:ext cx="98425" cy="2184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EF7F3F9-FF02-6076-8D7E-909958414AAE}"/>
              </a:ext>
            </a:extLst>
          </p:cNvPr>
          <p:cNvSpPr/>
          <p:nvPr/>
        </p:nvSpPr>
        <p:spPr>
          <a:xfrm>
            <a:off x="6988175" y="1966838"/>
            <a:ext cx="98425" cy="2184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1CDC73B-B040-84C4-EC29-D4D5A51FB5FE}"/>
              </a:ext>
            </a:extLst>
          </p:cNvPr>
          <p:cNvSpPr txBox="1"/>
          <p:nvPr/>
        </p:nvSpPr>
        <p:spPr>
          <a:xfrm>
            <a:off x="6308114" y="1631150"/>
            <a:ext cx="39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kumimoji="1" lang="ja-JP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922DD00-9C61-F5A3-B7C9-315D71D1BD0A}"/>
              </a:ext>
            </a:extLst>
          </p:cNvPr>
          <p:cNvSpPr txBox="1"/>
          <p:nvPr/>
        </p:nvSpPr>
        <p:spPr>
          <a:xfrm>
            <a:off x="2923782" y="950899"/>
            <a:ext cx="3435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accent2">
                    <a:lumMod val="75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MIKUMARI port numbers</a:t>
            </a:r>
            <a:endParaRPr kumimoji="1" lang="ja-JP" altLang="en-US" sz="1600" dirty="0">
              <a:solidFill>
                <a:schemeClr val="accent2">
                  <a:lumMod val="75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9C81654-0973-30FB-4AC8-056599B4BBC7}"/>
              </a:ext>
            </a:extLst>
          </p:cNvPr>
          <p:cNvSpPr/>
          <p:nvPr/>
        </p:nvSpPr>
        <p:spPr>
          <a:xfrm>
            <a:off x="1935486" y="3891150"/>
            <a:ext cx="5318167" cy="7172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9B63EC7-F0BA-FC44-3539-1CC980801A2B}"/>
              </a:ext>
            </a:extLst>
          </p:cNvPr>
          <p:cNvSpPr txBox="1"/>
          <p:nvPr/>
        </p:nvSpPr>
        <p:spPr>
          <a:xfrm>
            <a:off x="3895982" y="2331033"/>
            <a:ext cx="155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TDC 0-31 </a:t>
            </a:r>
            <a:r>
              <a:rPr kumimoji="1" lang="en-US" altLang="ja-JP" sz="1400" dirty="0" err="1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ch</a:t>
            </a:r>
            <a:endParaRPr kumimoji="1" lang="ja-JP" altLang="en-US" sz="1400" dirty="0">
              <a:solidFill>
                <a:srgbClr val="00B0F0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8911415-2509-5B1C-3E99-56AF88BA1CE9}"/>
              </a:ext>
            </a:extLst>
          </p:cNvPr>
          <p:cNvSpPr txBox="1"/>
          <p:nvPr/>
        </p:nvSpPr>
        <p:spPr>
          <a:xfrm>
            <a:off x="2066328" y="2331033"/>
            <a:ext cx="155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TDC 32-63 </a:t>
            </a:r>
            <a:r>
              <a:rPr kumimoji="1" lang="en-US" altLang="ja-JP" sz="1400" dirty="0" err="1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ch</a:t>
            </a:r>
            <a:endParaRPr kumimoji="1" lang="ja-JP" altLang="en-US" sz="1400" dirty="0">
              <a:solidFill>
                <a:srgbClr val="00B0F0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7CD6877-2474-646F-1D59-E471EBDC95B9}"/>
              </a:ext>
            </a:extLst>
          </p:cNvPr>
          <p:cNvSpPr/>
          <p:nvPr/>
        </p:nvSpPr>
        <p:spPr>
          <a:xfrm>
            <a:off x="2435586" y="3595549"/>
            <a:ext cx="423882" cy="29224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FB818A7E-E9CE-8B64-AE68-AA37B5253D83}"/>
              </a:ext>
            </a:extLst>
          </p:cNvPr>
          <p:cNvSpPr/>
          <p:nvPr/>
        </p:nvSpPr>
        <p:spPr>
          <a:xfrm>
            <a:off x="2904459" y="3593167"/>
            <a:ext cx="423882" cy="29224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B4A5B496-319E-803A-38E1-6BB30EE4FBBA}"/>
              </a:ext>
            </a:extLst>
          </p:cNvPr>
          <p:cNvSpPr/>
          <p:nvPr/>
        </p:nvSpPr>
        <p:spPr>
          <a:xfrm>
            <a:off x="5097734" y="3490287"/>
            <a:ext cx="156256" cy="39799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01BDF42-61B8-2903-69DF-48E4D97196A4}"/>
              </a:ext>
            </a:extLst>
          </p:cNvPr>
          <p:cNvSpPr/>
          <p:nvPr/>
        </p:nvSpPr>
        <p:spPr>
          <a:xfrm>
            <a:off x="5298685" y="3490287"/>
            <a:ext cx="156256" cy="39799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680E96D-0426-EFBC-3535-C090FE16EB40}"/>
              </a:ext>
            </a:extLst>
          </p:cNvPr>
          <p:cNvSpPr/>
          <p:nvPr/>
        </p:nvSpPr>
        <p:spPr>
          <a:xfrm>
            <a:off x="5517485" y="3595072"/>
            <a:ext cx="423882" cy="29224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1FEB4D77-F337-E93C-A6EC-D73CC5CF18C0}"/>
              </a:ext>
            </a:extLst>
          </p:cNvPr>
          <p:cNvSpPr/>
          <p:nvPr/>
        </p:nvSpPr>
        <p:spPr>
          <a:xfrm>
            <a:off x="6165216" y="3701256"/>
            <a:ext cx="182263" cy="18368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8EA857A-29C5-4BA9-2CDC-4F002F531776}"/>
              </a:ext>
            </a:extLst>
          </p:cNvPr>
          <p:cNvSpPr/>
          <p:nvPr/>
        </p:nvSpPr>
        <p:spPr>
          <a:xfrm>
            <a:off x="6422319" y="3701189"/>
            <a:ext cx="352337" cy="18368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E092A99C-69C7-DFAE-677D-230891D63ADF}"/>
              </a:ext>
            </a:extLst>
          </p:cNvPr>
          <p:cNvSpPr/>
          <p:nvPr/>
        </p:nvSpPr>
        <p:spPr>
          <a:xfrm>
            <a:off x="3422752" y="3789577"/>
            <a:ext cx="423882" cy="9843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CF70052-36CA-0B2F-3ADF-A86AB1D37CB7}"/>
              </a:ext>
            </a:extLst>
          </p:cNvPr>
          <p:cNvSpPr txBox="1"/>
          <p:nvPr/>
        </p:nvSpPr>
        <p:spPr>
          <a:xfrm>
            <a:off x="5533340" y="3619237"/>
            <a:ext cx="39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kumimoji="1" lang="ja-JP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7D90333-2492-3609-0B2F-2EC4306113ED}"/>
              </a:ext>
            </a:extLst>
          </p:cNvPr>
          <p:cNvSpPr txBox="1"/>
          <p:nvPr/>
        </p:nvSpPr>
        <p:spPr>
          <a:xfrm>
            <a:off x="6651266" y="1584843"/>
            <a:ext cx="1204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accent2">
                    <a:lumMod val="75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*GN-2006-1</a:t>
            </a:r>
            <a:endParaRPr kumimoji="1" lang="ja-JP" altLang="en-US" sz="1200" dirty="0">
              <a:solidFill>
                <a:schemeClr val="accent2">
                  <a:lumMod val="75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308D54A-E1C6-619F-2780-2015E5E1BDE3}"/>
              </a:ext>
            </a:extLst>
          </p:cNvPr>
          <p:cNvSpPr txBox="1"/>
          <p:nvPr/>
        </p:nvSpPr>
        <p:spPr>
          <a:xfrm>
            <a:off x="5517485" y="3272255"/>
            <a:ext cx="1204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accent2">
                    <a:lumMod val="75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*GN-2006-4</a:t>
            </a:r>
            <a:endParaRPr kumimoji="1" lang="ja-JP" altLang="en-US" sz="1200" dirty="0">
              <a:solidFill>
                <a:schemeClr val="accent2">
                  <a:lumMod val="75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111DCE-A1CB-B7B5-432B-9CCFA9D0E457}"/>
              </a:ext>
            </a:extLst>
          </p:cNvPr>
          <p:cNvSpPr/>
          <p:nvPr/>
        </p:nvSpPr>
        <p:spPr>
          <a:xfrm>
            <a:off x="5097734" y="3515913"/>
            <a:ext cx="156256" cy="15193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5134F21-690D-ADBF-23EE-A47C7970D5F7}"/>
              </a:ext>
            </a:extLst>
          </p:cNvPr>
          <p:cNvSpPr/>
          <p:nvPr/>
        </p:nvSpPr>
        <p:spPr>
          <a:xfrm>
            <a:off x="5097166" y="3697157"/>
            <a:ext cx="156256" cy="15193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7589B501-E072-F1BF-1776-545727F2BCCB}"/>
              </a:ext>
            </a:extLst>
          </p:cNvPr>
          <p:cNvSpPr/>
          <p:nvPr/>
        </p:nvSpPr>
        <p:spPr>
          <a:xfrm>
            <a:off x="5300545" y="3515913"/>
            <a:ext cx="156256" cy="15193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342BC80B-5B3D-F9A0-24CC-A4F563F97C6A}"/>
              </a:ext>
            </a:extLst>
          </p:cNvPr>
          <p:cNvSpPr/>
          <p:nvPr/>
        </p:nvSpPr>
        <p:spPr>
          <a:xfrm>
            <a:off x="5299977" y="3697157"/>
            <a:ext cx="156256" cy="15193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B735D2A4-3D63-1F59-2C34-152AF8F6F6BB}"/>
              </a:ext>
            </a:extLst>
          </p:cNvPr>
          <p:cNvSpPr/>
          <p:nvPr/>
        </p:nvSpPr>
        <p:spPr>
          <a:xfrm>
            <a:off x="6178219" y="3713609"/>
            <a:ext cx="156256" cy="15193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906D87D-B6B1-FCA7-1FEA-D9857D4D2448}"/>
              </a:ext>
            </a:extLst>
          </p:cNvPr>
          <p:cNvSpPr txBox="1"/>
          <p:nvPr/>
        </p:nvSpPr>
        <p:spPr>
          <a:xfrm>
            <a:off x="2864598" y="3341630"/>
            <a:ext cx="591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SFP1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4F96780-FA11-5508-0F08-AC3B8084A3FD}"/>
              </a:ext>
            </a:extLst>
          </p:cNvPr>
          <p:cNvSpPr txBox="1"/>
          <p:nvPr/>
        </p:nvSpPr>
        <p:spPr>
          <a:xfrm>
            <a:off x="2351706" y="3335894"/>
            <a:ext cx="591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SFP2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CC06CE2-81A5-A9B1-36A7-2C120574AE92}"/>
              </a:ext>
            </a:extLst>
          </p:cNvPr>
          <p:cNvSpPr txBox="1"/>
          <p:nvPr/>
        </p:nvSpPr>
        <p:spPr>
          <a:xfrm>
            <a:off x="3055507" y="4056362"/>
            <a:ext cx="98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Data link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E7572EC-8FF1-FFDB-7A38-FD513B349FAC}"/>
              </a:ext>
            </a:extLst>
          </p:cNvPr>
          <p:cNvSpPr txBox="1"/>
          <p:nvPr/>
        </p:nvSpPr>
        <p:spPr>
          <a:xfrm>
            <a:off x="1723609" y="4044114"/>
            <a:ext cx="98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Not in use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D09BF1B-CA2D-1A18-C599-33FEB5DE453E}"/>
              </a:ext>
            </a:extLst>
          </p:cNvPr>
          <p:cNvSpPr txBox="1"/>
          <p:nvPr/>
        </p:nvSpPr>
        <p:spPr>
          <a:xfrm>
            <a:off x="4745079" y="4004937"/>
            <a:ext cx="565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NIM</a:t>
            </a:r>
          </a:p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IN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1B81336-4263-25F0-A5DF-5EFD3219C166}"/>
              </a:ext>
            </a:extLst>
          </p:cNvPr>
          <p:cNvSpPr txBox="1"/>
          <p:nvPr/>
        </p:nvSpPr>
        <p:spPr>
          <a:xfrm>
            <a:off x="5241009" y="4010303"/>
            <a:ext cx="627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NIM</a:t>
            </a:r>
          </a:p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OUT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AC5C4A0A-6485-AE5D-1726-E5AD00B650F6}"/>
              </a:ext>
            </a:extLst>
          </p:cNvPr>
          <p:cNvCxnSpPr>
            <a:endCxn id="41" idx="0"/>
          </p:cNvCxnSpPr>
          <p:nvPr/>
        </p:nvCxnSpPr>
        <p:spPr>
          <a:xfrm flipV="1">
            <a:off x="2435586" y="3739290"/>
            <a:ext cx="175191" cy="362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EE5530C-F13A-C989-CF7F-EAA370C4C972}"/>
              </a:ext>
            </a:extLst>
          </p:cNvPr>
          <p:cNvCxnSpPr>
            <a:cxnSpLocks/>
          </p:cNvCxnSpPr>
          <p:nvPr/>
        </p:nvCxnSpPr>
        <p:spPr>
          <a:xfrm flipH="1" flipV="1">
            <a:off x="3099628" y="3729746"/>
            <a:ext cx="121940" cy="3266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右中かっこ 70">
            <a:extLst>
              <a:ext uri="{FF2B5EF4-FFF2-40B4-BE49-F238E27FC236}">
                <a16:creationId xmlns:a16="http://schemas.microsoft.com/office/drawing/2014/main" id="{AEFD7B3C-0A2C-D54B-8C09-F3DA056B46CB}"/>
              </a:ext>
            </a:extLst>
          </p:cNvPr>
          <p:cNvSpPr/>
          <p:nvPr/>
        </p:nvSpPr>
        <p:spPr>
          <a:xfrm rot="5400000">
            <a:off x="6394807" y="3813474"/>
            <a:ext cx="165972" cy="593725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ED9E166-9935-B7F0-C7F0-36C54BE863D0}"/>
              </a:ext>
            </a:extLst>
          </p:cNvPr>
          <p:cNvSpPr txBox="1"/>
          <p:nvPr/>
        </p:nvSpPr>
        <p:spPr>
          <a:xfrm>
            <a:off x="5997575" y="4220489"/>
            <a:ext cx="273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These power supply connectors are connected. </a:t>
            </a:r>
          </a:p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Recommend to put a cover on unused side for your safety.</a:t>
            </a:r>
            <a:endParaRPr kumimoji="1" lang="ja-JP" altLang="en-US" sz="1200" dirty="0">
              <a:solidFill>
                <a:srgbClr val="C00000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7BBEAAA-02BF-10AB-586C-BEA0C3AE5858}"/>
              </a:ext>
            </a:extLst>
          </p:cNvPr>
          <p:cNvSpPr txBox="1"/>
          <p:nvPr/>
        </p:nvSpPr>
        <p:spPr>
          <a:xfrm>
            <a:off x="3568620" y="4582910"/>
            <a:ext cx="273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NIM IN1: </a:t>
            </a:r>
            <a:r>
              <a:rPr kumimoji="1" lang="en-US" altLang="ja-JP" sz="1200" dirty="0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TDC 128 </a:t>
            </a:r>
            <a:r>
              <a:rPr kumimoji="1" lang="en-US" altLang="ja-JP" sz="1200" dirty="0" err="1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ch</a:t>
            </a:r>
            <a:endParaRPr kumimoji="1" lang="en-US" altLang="ja-JP" sz="1200" dirty="0">
              <a:solidFill>
                <a:srgbClr val="00B0F0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NIM IN2: Trigger</a:t>
            </a:r>
            <a:r>
              <a:rPr lang="ja-JP" altLang="en-US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in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579E3C38-DF60-B795-703B-98DE400BAB27}"/>
              </a:ext>
            </a:extLst>
          </p:cNvPr>
          <p:cNvSpPr txBox="1"/>
          <p:nvPr/>
        </p:nvSpPr>
        <p:spPr>
          <a:xfrm>
            <a:off x="3568619" y="5140145"/>
            <a:ext cx="482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NIM OUT1: Heartbeat signal or Trigger out (from LACCP)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NIM OUT2: TCP connection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ED54FEC-0614-90FD-87E4-E7F36FA00343}"/>
              </a:ext>
            </a:extLst>
          </p:cNvPr>
          <p:cNvSpPr txBox="1"/>
          <p:nvPr/>
        </p:nvSpPr>
        <p:spPr>
          <a:xfrm>
            <a:off x="546210" y="275943"/>
            <a:ext cx="5761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AMANEQ </a:t>
            </a:r>
            <a:r>
              <a:rPr lang="en-US" altLang="ja-JP" sz="24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StrLrTdc</a:t>
            </a:r>
            <a:endParaRPr kumimoji="1" lang="ja-JP" altLang="en-US" sz="24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AD3C516-7DF7-F8AA-2B93-E00A1D3BCF96}"/>
              </a:ext>
            </a:extLst>
          </p:cNvPr>
          <p:cNvSpPr txBox="1"/>
          <p:nvPr/>
        </p:nvSpPr>
        <p:spPr>
          <a:xfrm>
            <a:off x="7573347" y="974273"/>
            <a:ext cx="246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accent2">
                    <a:lumMod val="75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0: Secondary (RX)</a:t>
            </a:r>
            <a:endParaRPr kumimoji="1" lang="ja-JP" altLang="en-US" sz="1400" dirty="0">
              <a:solidFill>
                <a:schemeClr val="accent2">
                  <a:lumMod val="75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9C8D18E-1FC6-418B-2F0E-1F81D0B24F59}"/>
              </a:ext>
            </a:extLst>
          </p:cNvPr>
          <p:cNvSpPr txBox="1"/>
          <p:nvPr/>
        </p:nvSpPr>
        <p:spPr>
          <a:xfrm>
            <a:off x="492940" y="4582909"/>
            <a:ext cx="273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LED1: PLL locked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LED2: </a:t>
            </a:r>
            <a:r>
              <a:rPr lang="en-US" altLang="ja-JP" sz="12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MIKUMARI (0) </a:t>
            </a:r>
            <a:r>
              <a:rPr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link 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LED3: Ready for DAQ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LED4: DAQ is running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E49D544-DA7A-0930-3981-0AE021FEB993}"/>
              </a:ext>
            </a:extLst>
          </p:cNvPr>
          <p:cNvSpPr txBox="1"/>
          <p:nvPr/>
        </p:nvSpPr>
        <p:spPr>
          <a:xfrm>
            <a:off x="492940" y="5663454"/>
            <a:ext cx="273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DIP1: SiTCP IP setting</a:t>
            </a:r>
            <a:endParaRPr kumimoji="1" lang="en-US" altLang="ja-JP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DIP2: Trigger 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DIP3: Stand alone mode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DIP4: Not in Use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6396E3F-4833-FE70-4AC9-FDB35C4FA1B9}"/>
              </a:ext>
            </a:extLst>
          </p:cNvPr>
          <p:cNvSpPr/>
          <p:nvPr/>
        </p:nvSpPr>
        <p:spPr>
          <a:xfrm>
            <a:off x="3818277" y="1894220"/>
            <a:ext cx="1771008" cy="7326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6A85B52-486F-E704-C22C-7339830C04A2}"/>
              </a:ext>
            </a:extLst>
          </p:cNvPr>
          <p:cNvSpPr/>
          <p:nvPr/>
        </p:nvSpPr>
        <p:spPr>
          <a:xfrm>
            <a:off x="2206869" y="1747446"/>
            <a:ext cx="1410964" cy="142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0CB2C4E-3725-1D0B-3987-08D200D399A8}"/>
              </a:ext>
            </a:extLst>
          </p:cNvPr>
          <p:cNvSpPr/>
          <p:nvPr/>
        </p:nvSpPr>
        <p:spPr>
          <a:xfrm>
            <a:off x="4024779" y="1747446"/>
            <a:ext cx="1410964" cy="142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A6E668-F044-BB25-51A6-5D5A12917365}"/>
              </a:ext>
            </a:extLst>
          </p:cNvPr>
          <p:cNvSpPr txBox="1"/>
          <p:nvPr/>
        </p:nvSpPr>
        <p:spPr>
          <a:xfrm>
            <a:off x="3884238" y="1402184"/>
            <a:ext cx="155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TDC 64-95 </a:t>
            </a:r>
            <a:r>
              <a:rPr kumimoji="1" lang="en-US" altLang="ja-JP" sz="1400" dirty="0" err="1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ch</a:t>
            </a:r>
            <a:endParaRPr kumimoji="1" lang="ja-JP" altLang="en-US" sz="1400" dirty="0">
              <a:solidFill>
                <a:srgbClr val="00B0F0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9528405-AEDB-F304-2257-8FAFC3B43C77}"/>
              </a:ext>
            </a:extLst>
          </p:cNvPr>
          <p:cNvSpPr txBox="1"/>
          <p:nvPr/>
        </p:nvSpPr>
        <p:spPr>
          <a:xfrm>
            <a:off x="2061708" y="1378112"/>
            <a:ext cx="1668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TDC 96-127 </a:t>
            </a:r>
            <a:r>
              <a:rPr kumimoji="1" lang="en-US" altLang="ja-JP" sz="1400" dirty="0" err="1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ch</a:t>
            </a:r>
            <a:endParaRPr kumimoji="1" lang="ja-JP" altLang="en-US" sz="1400" dirty="0">
              <a:solidFill>
                <a:srgbClr val="00B0F0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0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B3511D-4BD1-6848-58EC-42F1181E35FB}"/>
              </a:ext>
            </a:extLst>
          </p:cNvPr>
          <p:cNvSpPr txBox="1"/>
          <p:nvPr/>
        </p:nvSpPr>
        <p:spPr>
          <a:xfrm>
            <a:off x="546210" y="275943"/>
            <a:ext cx="5761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今回の運用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D9619E3-7719-2D30-801D-EDD25750B5EA}"/>
              </a:ext>
            </a:extLst>
          </p:cNvPr>
          <p:cNvSpPr txBox="1"/>
          <p:nvPr/>
        </p:nvSpPr>
        <p:spPr>
          <a:xfrm>
            <a:off x="1295400" y="1571625"/>
            <a:ext cx="8324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MikuClockPrim</a:t>
            </a:r>
            <a:r>
              <a:rPr kumimoji="1"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, </a:t>
            </a:r>
            <a:r>
              <a:rPr lang="en-US" altLang="ja-JP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MikuClockHub</a:t>
            </a:r>
            <a:endParaRPr lang="en-US" altLang="ja-JP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Paring</a:t>
            </a:r>
            <a:r>
              <a:rPr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を</a:t>
            </a:r>
            <a:r>
              <a:rPr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OFF</a:t>
            </a:r>
            <a:r>
              <a:rPr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。</a:t>
            </a:r>
            <a:r>
              <a:rPr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Trailing</a:t>
            </a:r>
            <a:r>
              <a:rPr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</a:t>
            </a:r>
            <a:r>
              <a:rPr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data</a:t>
            </a:r>
            <a:r>
              <a:rPr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が返ってくる。</a:t>
            </a:r>
            <a:endParaRPr lang="en-US" altLang="ja-JP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endParaRPr lang="en-US" altLang="ja-JP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r>
              <a:rPr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AMANEQ </a:t>
            </a:r>
            <a:r>
              <a:rPr lang="en-US" altLang="ja-JP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StrLrTdc</a:t>
            </a:r>
            <a:r>
              <a:rPr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, CIRASAME </a:t>
            </a:r>
            <a:r>
              <a:rPr lang="en-US" altLang="ja-JP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StrTdc</a:t>
            </a:r>
            <a:endParaRPr lang="en-US" altLang="ja-JP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Paring</a:t>
            </a:r>
            <a:r>
              <a:rPr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を</a:t>
            </a:r>
            <a:r>
              <a:rPr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ON</a:t>
            </a:r>
            <a:r>
              <a:rPr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。</a:t>
            </a:r>
            <a:r>
              <a:rPr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TOT</a:t>
            </a:r>
            <a:r>
              <a:rPr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が入った</a:t>
            </a:r>
            <a:r>
              <a:rPr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leading data</a:t>
            </a:r>
            <a:r>
              <a:rPr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だけ返ってくる。</a:t>
            </a:r>
            <a:endParaRPr lang="en-US" altLang="ja-JP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212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1C469A5-98CC-6F6D-3589-0DE69DFB0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563" y="728803"/>
            <a:ext cx="2829320" cy="321989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C237F36-E2F9-4091-9251-C3676FA5CF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5" t="49103" r="24351" b="12307"/>
          <a:stretch/>
        </p:blipFill>
        <p:spPr>
          <a:xfrm>
            <a:off x="5609492" y="1576954"/>
            <a:ext cx="4317023" cy="174653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0DA0CF-50F3-DE94-8AEF-756813F94280}"/>
              </a:ext>
            </a:extLst>
          </p:cNvPr>
          <p:cNvSpPr txBox="1"/>
          <p:nvPr/>
        </p:nvSpPr>
        <p:spPr>
          <a:xfrm>
            <a:off x="8959361" y="2584939"/>
            <a:ext cx="29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0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E3F3804-EED0-39E1-B4DA-572D5686326C}"/>
              </a:ext>
            </a:extLst>
          </p:cNvPr>
          <p:cNvSpPr txBox="1"/>
          <p:nvPr/>
        </p:nvSpPr>
        <p:spPr>
          <a:xfrm>
            <a:off x="8941776" y="2918962"/>
            <a:ext cx="29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3BFABD-C6C5-1AF7-6B15-2ECC74390CCA}"/>
              </a:ext>
            </a:extLst>
          </p:cNvPr>
          <p:cNvSpPr txBox="1"/>
          <p:nvPr/>
        </p:nvSpPr>
        <p:spPr>
          <a:xfrm>
            <a:off x="8590081" y="2593731"/>
            <a:ext cx="29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126DFC-8BF2-D313-2F80-BEF964F2E5DF}"/>
              </a:ext>
            </a:extLst>
          </p:cNvPr>
          <p:cNvSpPr txBox="1"/>
          <p:nvPr/>
        </p:nvSpPr>
        <p:spPr>
          <a:xfrm>
            <a:off x="6233737" y="2918962"/>
            <a:ext cx="45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15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95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451</Words>
  <Application>Microsoft Office PowerPoint</Application>
  <PresentationFormat>ワイド画面</PresentationFormat>
  <Paragraphs>117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UD デジタル 教科書体 NK-R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Ryotaro Honda</dc:creator>
  <cp:lastModifiedBy>Ryotaro Honda</cp:lastModifiedBy>
  <cp:revision>48</cp:revision>
  <dcterms:created xsi:type="dcterms:W3CDTF">2024-04-03T11:07:37Z</dcterms:created>
  <dcterms:modified xsi:type="dcterms:W3CDTF">2024-07-12T07:15:23Z</dcterms:modified>
</cp:coreProperties>
</file>