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2" r:id="rId3"/>
    <p:sldId id="264" r:id="rId4"/>
    <p:sldId id="265" r:id="rId5"/>
    <p:sldId id="263" r:id="rId6"/>
    <p:sldId id="266" r:id="rId7"/>
    <p:sldId id="267" r:id="rId8"/>
    <p:sldId id="268" r:id="rId9"/>
    <p:sldId id="257" r:id="rId10"/>
    <p:sldId id="258" r:id="rId11"/>
    <p:sldId id="259" r:id="rId12"/>
    <p:sldId id="260" r:id="rId13"/>
    <p:sldId id="26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2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81182-FA89-4C18-9460-93E807B311B1}" type="datetimeFigureOut">
              <a:rPr kumimoji="1" lang="ja-JP" altLang="en-US" smtClean="0"/>
              <a:t>2024/9/26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97107-8EFB-47E1-BC3E-9347801794A2}" type="slidenum">
              <a:rPr kumimoji="1" lang="ja-JP" altLang="en-US" smtClean="0"/>
              <a:t>‹#›</a:t>
            </a:fld>
            <a:endParaRPr kumimoji="1" lang="ja-JP" altLang="en-US"/>
          </a:p>
        </p:txBody>
      </p:sp>
    </p:spTree>
    <p:extLst>
      <p:ext uri="{BB962C8B-B14F-4D97-AF65-F5344CB8AC3E}">
        <p14:creationId xmlns:p14="http://schemas.microsoft.com/office/powerpoint/2010/main" val="38244502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38" baseline="0">
                <a:solidFill>
                  <a:schemeClr val="tx1">
                    <a:lumMod val="85000"/>
                    <a:lumOff val="15000"/>
                  </a:schemeClr>
                </a:solidFill>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1800" cap="all" spc="150" baseline="0">
                <a:solidFill>
                  <a:schemeClr val="tx2"/>
                </a:solidFill>
                <a:latin typeface="游ゴシック" panose="020B0400000000000000" pitchFamily="50" charset="-128"/>
                <a:ea typeface="游ゴシック" panose="020B0400000000000000" pitchFamily="50" charset="-128"/>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sz="1100">
                <a:solidFill>
                  <a:schemeClr val="tx1"/>
                </a:solidFill>
                <a:latin typeface="游ゴシック" panose="020B0400000000000000" pitchFamily="50" charset="-128"/>
                <a:ea typeface="游ゴシック" panose="020B0400000000000000" pitchFamily="50" charset="-128"/>
              </a:defRPr>
            </a:lvl1pPr>
          </a:lstStyle>
          <a:p>
            <a:fld id="{8BD01D10-5C60-4967-8E63-7197D8D3E61A}" type="datetimeFigureOut">
              <a:rPr kumimoji="1" lang="ja-JP" altLang="en-US" smtClean="0"/>
              <a:t>2024/9/26</a:t>
            </a:fld>
            <a:endParaRPr kumimoji="1" lang="ja-JP" altLang="en-US"/>
          </a:p>
        </p:txBody>
      </p:sp>
      <p:sp>
        <p:nvSpPr>
          <p:cNvPr id="5" name="Footer Placeholder 4"/>
          <p:cNvSpPr>
            <a:spLocks noGrp="1"/>
          </p:cNvSpPr>
          <p:nvPr>
            <p:ph type="ftr" sz="quarter" idx="11"/>
          </p:nvPr>
        </p:nvSpPr>
        <p:spPr>
          <a:xfrm>
            <a:off x="3039873" y="6459789"/>
            <a:ext cx="6567424" cy="365125"/>
          </a:xfrm>
          <a:prstGeom prst="rect">
            <a:avLst/>
          </a:prstGeom>
        </p:spPr>
        <p:txBody>
          <a:bodyPr/>
          <a:lstStyle>
            <a:lvl1pPr algn="ctr">
              <a:defRPr sz="1200">
                <a:solidFill>
                  <a:schemeClr val="tx1"/>
                </a:solidFill>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sz="1200" baseline="0">
                <a:solidFill>
                  <a:schemeClr val="tx1"/>
                </a:solidFill>
                <a:latin typeface="游ゴシック" panose="020B0400000000000000" pitchFamily="50" charset="-128"/>
                <a:ea typeface="游ゴシック" panose="020B0400000000000000" pitchFamily="50" charset="-128"/>
              </a:defRPr>
            </a:lvl1pPr>
          </a:lstStyle>
          <a:p>
            <a:fld id="{5D8A80E6-65F5-4FDF-A079-D075C2214DEB}" type="slidenum">
              <a:rPr kumimoji="1" lang="ja-JP" altLang="en-US" smtClean="0"/>
              <a:t>‹#›</a:t>
            </a:fld>
            <a:endParaRPr kumimoji="1" lang="ja-JP" altLang="en-US"/>
          </a:p>
        </p:txBody>
      </p:sp>
      <p:sp>
        <p:nvSpPr>
          <p:cNvPr id="11" name="Rectangle 7"/>
          <p:cNvSpPr/>
          <p:nvPr/>
        </p:nvSpPr>
        <p:spPr>
          <a:xfrm>
            <a:off x="18" y="466919"/>
            <a:ext cx="1056638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187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D01D10-5C60-4967-8E63-7197D8D3E61A}" type="datetimeFigureOut">
              <a:rPr kumimoji="1" lang="ja-JP" altLang="en-US" smtClean="0"/>
              <a:t>2024/9/26</a:t>
            </a:fld>
            <a:endParaRPr kumimoji="1" lang="ja-JP" altLang="en-US"/>
          </a:p>
        </p:txBody>
      </p:sp>
      <p:sp>
        <p:nvSpPr>
          <p:cNvPr id="5" name="Footer Placeholder 4"/>
          <p:cNvSpPr>
            <a:spLocks noGrp="1"/>
          </p:cNvSpPr>
          <p:nvPr>
            <p:ph type="ftr" sz="quarter" idx="11"/>
          </p:nvPr>
        </p:nvSpPr>
        <p:spPr>
          <a:xfrm>
            <a:off x="2958592" y="6459789"/>
            <a:ext cx="642112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5D8A80E6-65F5-4FDF-A079-D075C2214DEB}" type="slidenum">
              <a:rPr kumimoji="1" lang="ja-JP" altLang="en-US" smtClean="0"/>
              <a:t>‹#›</a:t>
            </a:fld>
            <a:endParaRPr kumimoji="1" lang="ja-JP" altLang="en-US"/>
          </a:p>
        </p:txBody>
      </p:sp>
    </p:spTree>
    <p:extLst>
      <p:ext uri="{BB962C8B-B14F-4D97-AF65-F5344CB8AC3E}">
        <p14:creationId xmlns:p14="http://schemas.microsoft.com/office/powerpoint/2010/main" val="342451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2"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D01D10-5C60-4967-8E63-7197D8D3E61A}" type="datetimeFigureOut">
              <a:rPr kumimoji="1" lang="ja-JP" altLang="en-US" smtClean="0"/>
              <a:t>2024/9/26</a:t>
            </a:fld>
            <a:endParaRPr kumimoji="1" lang="ja-JP" altLang="en-US"/>
          </a:p>
        </p:txBody>
      </p:sp>
      <p:sp>
        <p:nvSpPr>
          <p:cNvPr id="5" name="Footer Placeholder 4"/>
          <p:cNvSpPr>
            <a:spLocks noGrp="1"/>
          </p:cNvSpPr>
          <p:nvPr>
            <p:ph type="ftr" sz="quarter" idx="11"/>
          </p:nvPr>
        </p:nvSpPr>
        <p:spPr>
          <a:xfrm>
            <a:off x="2958592" y="6459789"/>
            <a:ext cx="642112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5D8A80E6-65F5-4FDF-A079-D075C2214DEB}" type="slidenum">
              <a:rPr kumimoji="1" lang="ja-JP" altLang="en-US" smtClean="0"/>
              <a:t>‹#›</a:t>
            </a:fld>
            <a:endParaRPr kumimoji="1" lang="ja-JP" altLang="en-US"/>
          </a:p>
        </p:txBody>
      </p:sp>
    </p:spTree>
    <p:extLst>
      <p:ext uri="{BB962C8B-B14F-4D97-AF65-F5344CB8AC3E}">
        <p14:creationId xmlns:p14="http://schemas.microsoft.com/office/powerpoint/2010/main" val="62430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anose="02020603050405020304" pitchFamily="18" charset="0"/>
                <a:ea typeface="ＭＳ Ｐ明朝" panose="02020600040205080304" pitchFamily="18"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baseline="0">
                <a:latin typeface="Times New Roman" panose="02020603050405020304" pitchFamily="18" charset="0"/>
                <a:ea typeface="ＭＳ Ｐ明朝" panose="02020600040205080304" pitchFamily="18" charset="-128"/>
              </a:defRPr>
            </a:lvl1pPr>
            <a:lvl2pPr>
              <a:defRPr baseline="0">
                <a:latin typeface="Times New Roman" panose="02020603050405020304" pitchFamily="18" charset="0"/>
                <a:ea typeface="ＭＳ Ｐ明朝" panose="02020600040205080304" pitchFamily="18" charset="-128"/>
              </a:defRPr>
            </a:lvl2pPr>
            <a:lvl3pPr>
              <a:defRPr baseline="0">
                <a:latin typeface="Times New Roman" panose="02020603050405020304" pitchFamily="18" charset="0"/>
                <a:ea typeface="ＭＳ Ｐ明朝" panose="02020600040205080304" pitchFamily="18" charset="-128"/>
              </a:defRPr>
            </a:lvl3pPr>
            <a:lvl4pPr>
              <a:defRPr baseline="0">
                <a:latin typeface="Times New Roman" panose="02020603050405020304" pitchFamily="18" charset="0"/>
                <a:ea typeface="ＭＳ Ｐ明朝" panose="02020600040205080304" pitchFamily="18" charset="-128"/>
              </a:defRPr>
            </a:lvl4pPr>
            <a:lvl5pPr>
              <a:defRPr baseline="0">
                <a:latin typeface="Times New Roman" panose="02020603050405020304" pitchFamily="18" charset="0"/>
                <a:ea typeface="ＭＳ Ｐ明朝" panose="02020600040205080304" pitchFamily="18"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D01D10-5C60-4967-8E63-7197D8D3E61A}" type="datetimeFigureOut">
              <a:rPr kumimoji="1" lang="ja-JP" altLang="en-US" smtClean="0"/>
              <a:t>2024/9/26</a:t>
            </a:fld>
            <a:endParaRPr kumimoji="1" lang="ja-JP" altLang="en-US"/>
          </a:p>
        </p:txBody>
      </p:sp>
      <p:sp>
        <p:nvSpPr>
          <p:cNvPr id="5" name="Footer Placeholder 4"/>
          <p:cNvSpPr>
            <a:spLocks noGrp="1"/>
          </p:cNvSpPr>
          <p:nvPr>
            <p:ph type="ftr" sz="quarter" idx="11"/>
          </p:nvPr>
        </p:nvSpPr>
        <p:spPr>
          <a:xfrm>
            <a:off x="2958592" y="6459789"/>
            <a:ext cx="642112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baseline="0">
                <a:solidFill>
                  <a:schemeClr val="tx1"/>
                </a:solidFill>
              </a:defRPr>
            </a:lvl1pPr>
          </a:lstStyle>
          <a:p>
            <a:fld id="{5D8A80E6-65F5-4FDF-A079-D075C2214DEB}" type="slidenum">
              <a:rPr kumimoji="1" lang="ja-JP" altLang="en-US" smtClean="0"/>
              <a:t>‹#›</a:t>
            </a:fld>
            <a:endParaRPr kumimoji="1" lang="ja-JP" altLang="en-US"/>
          </a:p>
        </p:txBody>
      </p:sp>
    </p:spTree>
    <p:extLst>
      <p:ext uri="{BB962C8B-B14F-4D97-AF65-F5344CB8AC3E}">
        <p14:creationId xmlns:p14="http://schemas.microsoft.com/office/powerpoint/2010/main" val="224509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D01D10-5C60-4967-8E63-7197D8D3E61A}" type="datetimeFigureOut">
              <a:rPr kumimoji="1" lang="ja-JP" altLang="en-US" smtClean="0"/>
              <a:t>2024/9/26</a:t>
            </a:fld>
            <a:endParaRPr kumimoji="1" lang="ja-JP" altLang="en-US"/>
          </a:p>
        </p:txBody>
      </p:sp>
      <p:sp>
        <p:nvSpPr>
          <p:cNvPr id="5" name="Footer Placeholder 4"/>
          <p:cNvSpPr>
            <a:spLocks noGrp="1"/>
          </p:cNvSpPr>
          <p:nvPr>
            <p:ph type="ftr" sz="quarter" idx="11"/>
          </p:nvPr>
        </p:nvSpPr>
        <p:spPr>
          <a:xfrm>
            <a:off x="2958592" y="6459789"/>
            <a:ext cx="642112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baseline="0">
                <a:solidFill>
                  <a:schemeClr val="tx1"/>
                </a:solidFill>
              </a:defRPr>
            </a:lvl1pPr>
          </a:lstStyle>
          <a:p>
            <a:fld id="{5D8A80E6-65F5-4FDF-A079-D075C2214DEB}" type="slidenum">
              <a:rPr kumimoji="1" lang="ja-JP" altLang="en-US" smtClean="0"/>
              <a:t>‹#›</a:t>
            </a:fld>
            <a:endParaRPr kumimoji="1" lang="ja-JP" altLang="en-US"/>
          </a:p>
        </p:txBody>
      </p:sp>
      <p:sp>
        <p:nvSpPr>
          <p:cNvPr id="10" name="Rectangle 7"/>
          <p:cNvSpPr/>
          <p:nvPr/>
        </p:nvSpPr>
        <p:spPr>
          <a:xfrm>
            <a:off x="18" y="466919"/>
            <a:ext cx="1056638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5682" y="72028"/>
            <a:ext cx="909964" cy="673100"/>
          </a:xfrm>
          <a:prstGeom prst="rect">
            <a:avLst/>
          </a:prstGeom>
        </p:spPr>
      </p:pic>
    </p:spTree>
    <p:extLst>
      <p:ext uri="{BB962C8B-B14F-4D97-AF65-F5344CB8AC3E}">
        <p14:creationId xmlns:p14="http://schemas.microsoft.com/office/powerpoint/2010/main" val="392953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D01D10-5C60-4967-8E63-7197D8D3E61A}" type="datetimeFigureOut">
              <a:rPr kumimoji="1" lang="ja-JP" altLang="en-US" smtClean="0"/>
              <a:t>2024/9/26</a:t>
            </a:fld>
            <a:endParaRPr kumimoji="1" lang="ja-JP" altLang="en-US"/>
          </a:p>
        </p:txBody>
      </p:sp>
      <p:sp>
        <p:nvSpPr>
          <p:cNvPr id="6" name="Footer Placeholder 5"/>
          <p:cNvSpPr>
            <a:spLocks noGrp="1"/>
          </p:cNvSpPr>
          <p:nvPr>
            <p:ph type="ftr" sz="quarter" idx="11"/>
          </p:nvPr>
        </p:nvSpPr>
        <p:spPr>
          <a:xfrm>
            <a:off x="2958592" y="6459789"/>
            <a:ext cx="642112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5D8A80E6-65F5-4FDF-A079-D075C2214DEB}" type="slidenum">
              <a:rPr kumimoji="1" lang="ja-JP" altLang="en-US" smtClean="0"/>
              <a:t>‹#›</a:t>
            </a:fld>
            <a:endParaRPr kumimoji="1" lang="ja-JP" altLang="en-US"/>
          </a:p>
        </p:txBody>
      </p:sp>
    </p:spTree>
    <p:extLst>
      <p:ext uri="{BB962C8B-B14F-4D97-AF65-F5344CB8AC3E}">
        <p14:creationId xmlns:p14="http://schemas.microsoft.com/office/powerpoint/2010/main" val="157834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BD01D10-5C60-4967-8E63-7197D8D3E61A}" type="datetimeFigureOut">
              <a:rPr kumimoji="1" lang="ja-JP" altLang="en-US" smtClean="0"/>
              <a:t>2024/9/26</a:t>
            </a:fld>
            <a:endParaRPr kumimoji="1" lang="ja-JP" altLang="en-US"/>
          </a:p>
        </p:txBody>
      </p:sp>
      <p:sp>
        <p:nvSpPr>
          <p:cNvPr id="8" name="Footer Placeholder 7"/>
          <p:cNvSpPr>
            <a:spLocks noGrp="1"/>
          </p:cNvSpPr>
          <p:nvPr>
            <p:ph type="ftr" sz="quarter" idx="11"/>
          </p:nvPr>
        </p:nvSpPr>
        <p:spPr>
          <a:xfrm>
            <a:off x="2958592" y="6459789"/>
            <a:ext cx="642112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5D8A80E6-65F5-4FDF-A079-D075C2214DEB}" type="slidenum">
              <a:rPr kumimoji="1" lang="ja-JP" altLang="en-US" smtClean="0"/>
              <a:t>‹#›</a:t>
            </a:fld>
            <a:endParaRPr kumimoji="1" lang="ja-JP" altLang="en-US"/>
          </a:p>
        </p:txBody>
      </p:sp>
    </p:spTree>
    <p:extLst>
      <p:ext uri="{BB962C8B-B14F-4D97-AF65-F5344CB8AC3E}">
        <p14:creationId xmlns:p14="http://schemas.microsoft.com/office/powerpoint/2010/main" val="8117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BD01D10-5C60-4967-8E63-7197D8D3E61A}" type="datetimeFigureOut">
              <a:rPr kumimoji="1" lang="ja-JP" altLang="en-US" smtClean="0"/>
              <a:t>2024/9/26</a:t>
            </a:fld>
            <a:endParaRPr kumimoji="1" lang="ja-JP" altLang="en-US"/>
          </a:p>
        </p:txBody>
      </p:sp>
      <p:sp>
        <p:nvSpPr>
          <p:cNvPr id="4" name="Footer Placeholder 3"/>
          <p:cNvSpPr>
            <a:spLocks noGrp="1"/>
          </p:cNvSpPr>
          <p:nvPr>
            <p:ph type="ftr" sz="quarter" idx="11"/>
          </p:nvPr>
        </p:nvSpPr>
        <p:spPr>
          <a:xfrm>
            <a:off x="2958592" y="6459789"/>
            <a:ext cx="642112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p:txBody>
          <a:bodyPr/>
          <a:lstStyle/>
          <a:p>
            <a:fld id="{5D8A80E6-65F5-4FDF-A079-D075C2214DEB}" type="slidenum">
              <a:rPr kumimoji="1" lang="ja-JP" altLang="en-US" smtClean="0"/>
              <a:t>‹#›</a:t>
            </a:fld>
            <a:endParaRPr kumimoji="1" lang="ja-JP" altLang="en-US"/>
          </a:p>
        </p:txBody>
      </p:sp>
    </p:spTree>
    <p:extLst>
      <p:ext uri="{BB962C8B-B14F-4D97-AF65-F5344CB8AC3E}">
        <p14:creationId xmlns:p14="http://schemas.microsoft.com/office/powerpoint/2010/main" val="89540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6" name="Rectangle 5"/>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D01D10-5C60-4967-8E63-7197D8D3E61A}" type="datetimeFigureOut">
              <a:rPr kumimoji="1" lang="ja-JP" altLang="en-US" smtClean="0"/>
              <a:t>2024/9/26</a:t>
            </a:fld>
            <a:endParaRPr kumimoji="1" lang="ja-JP" altLang="en-US"/>
          </a:p>
        </p:txBody>
      </p:sp>
      <p:sp>
        <p:nvSpPr>
          <p:cNvPr id="8" name="Footer Placeholder 7"/>
          <p:cNvSpPr>
            <a:spLocks noGrp="1"/>
          </p:cNvSpPr>
          <p:nvPr>
            <p:ph type="ftr" sz="quarter" idx="11"/>
          </p:nvPr>
        </p:nvSpPr>
        <p:spPr>
          <a:xfrm>
            <a:off x="2958592" y="6459789"/>
            <a:ext cx="6421120" cy="365125"/>
          </a:xfrm>
          <a:prstGeom prst="rect">
            <a:avLst/>
          </a:prstGeom>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5D8A80E6-65F5-4FDF-A079-D075C2214DEB}" type="slidenum">
              <a:rPr kumimoji="1" lang="ja-JP" altLang="en-US" smtClean="0"/>
              <a:t>‹#›</a:t>
            </a:fld>
            <a:endParaRPr kumimoji="1" lang="ja-JP" altLang="en-US"/>
          </a:p>
        </p:txBody>
      </p:sp>
      <p:sp>
        <p:nvSpPr>
          <p:cNvPr id="10" name="Rectangle 7"/>
          <p:cNvSpPr/>
          <p:nvPr/>
        </p:nvSpPr>
        <p:spPr>
          <a:xfrm>
            <a:off x="18" y="466919"/>
            <a:ext cx="1056638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5682" y="72028"/>
            <a:ext cx="909964" cy="673100"/>
          </a:xfrm>
          <a:prstGeom prst="rect">
            <a:avLst/>
          </a:prstGeom>
        </p:spPr>
      </p:pic>
    </p:spTree>
    <p:extLst>
      <p:ext uri="{BB962C8B-B14F-4D97-AF65-F5344CB8AC3E}">
        <p14:creationId xmlns:p14="http://schemas.microsoft.com/office/powerpoint/2010/main" val="268877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7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a:xfrm>
            <a:off x="465514" y="6459789"/>
            <a:ext cx="2618511" cy="365125"/>
          </a:xfrm>
        </p:spPr>
        <p:txBody>
          <a:bodyPr/>
          <a:lstStyle>
            <a:lvl1pPr algn="l">
              <a:defRPr/>
            </a:lvl1pPr>
          </a:lstStyle>
          <a:p>
            <a:fld id="{8BD01D10-5C60-4967-8E63-7197D8D3E61A}" type="datetimeFigureOut">
              <a:rPr kumimoji="1" lang="ja-JP" altLang="en-US" smtClean="0"/>
              <a:t>2024/9/26</a:t>
            </a:fld>
            <a:endParaRPr kumimoji="1" lang="ja-JP" altLang="en-US"/>
          </a:p>
        </p:txBody>
      </p:sp>
      <p:sp>
        <p:nvSpPr>
          <p:cNvPr id="6" name="Footer Placeholder 5"/>
          <p:cNvSpPr>
            <a:spLocks noGrp="1"/>
          </p:cNvSpPr>
          <p:nvPr>
            <p:ph type="ftr" sz="quarter" idx="11"/>
          </p:nvPr>
        </p:nvSpPr>
        <p:spPr>
          <a:xfrm>
            <a:off x="4800600" y="6459789"/>
            <a:ext cx="4648200" cy="365125"/>
          </a:xfrm>
          <a:prstGeom prst="rect">
            <a:avLst/>
          </a:prstGeo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8A80E6-65F5-4FDF-A079-D075C2214DEB}" type="slidenum">
              <a:rPr kumimoji="1" lang="ja-JP" altLang="en-US" smtClean="0"/>
              <a:t>‹#›</a:t>
            </a:fld>
            <a:endParaRPr kumimoji="1" lang="ja-JP" altLang="en-US"/>
          </a:p>
        </p:txBody>
      </p:sp>
    </p:spTree>
    <p:extLst>
      <p:ext uri="{BB962C8B-B14F-4D97-AF65-F5344CB8AC3E}">
        <p14:creationId xmlns:p14="http://schemas.microsoft.com/office/powerpoint/2010/main" val="261108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27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8" y="0"/>
            <a:ext cx="12191985" cy="4915076"/>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D01D10-5C60-4967-8E63-7197D8D3E61A}" type="datetimeFigureOut">
              <a:rPr kumimoji="1" lang="ja-JP" altLang="en-US" smtClean="0"/>
              <a:t>2024/9/26</a:t>
            </a:fld>
            <a:endParaRPr kumimoji="1" lang="ja-JP" altLang="en-US"/>
          </a:p>
        </p:txBody>
      </p:sp>
      <p:sp>
        <p:nvSpPr>
          <p:cNvPr id="6" name="Footer Placeholder 5"/>
          <p:cNvSpPr>
            <a:spLocks noGrp="1"/>
          </p:cNvSpPr>
          <p:nvPr>
            <p:ph type="ftr" sz="quarter" idx="11"/>
          </p:nvPr>
        </p:nvSpPr>
        <p:spPr>
          <a:xfrm>
            <a:off x="2958592" y="6459789"/>
            <a:ext cx="642112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5D8A80E6-65F5-4FDF-A079-D075C2214DEB}" type="slidenum">
              <a:rPr kumimoji="1" lang="ja-JP" altLang="en-US" smtClean="0"/>
              <a:t>‹#›</a:t>
            </a:fld>
            <a:endParaRPr kumimoji="1" lang="ja-JP" altLang="en-US"/>
          </a:p>
        </p:txBody>
      </p:sp>
    </p:spTree>
    <p:extLst>
      <p:ext uri="{BB962C8B-B14F-4D97-AF65-F5344CB8AC3E}">
        <p14:creationId xmlns:p14="http://schemas.microsoft.com/office/powerpoint/2010/main" val="45814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2" y="6334318"/>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7"/>
            <a:ext cx="10058400" cy="1450757"/>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1097283" y="6459789"/>
            <a:ext cx="2472271" cy="365125"/>
          </a:xfrm>
          <a:prstGeom prst="rect">
            <a:avLst/>
          </a:prstGeom>
        </p:spPr>
        <p:txBody>
          <a:bodyPr vert="horz" lIns="91440" tIns="45720" rIns="91440" bIns="45720" rtlCol="0" anchor="ctr"/>
          <a:lstStyle>
            <a:lvl1pPr algn="l">
              <a:defRPr sz="1100">
                <a:solidFill>
                  <a:schemeClr val="tx1"/>
                </a:solidFill>
                <a:latin typeface="游ゴシック" panose="020B0400000000000000" pitchFamily="50" charset="-128"/>
                <a:ea typeface="游ゴシック" panose="020B0400000000000000" pitchFamily="50" charset="-128"/>
              </a:defRPr>
            </a:lvl1pPr>
          </a:lstStyle>
          <a:p>
            <a:fld id="{8BD01D10-5C60-4967-8E63-7197D8D3E61A}" type="datetimeFigureOut">
              <a:rPr kumimoji="1" lang="ja-JP" altLang="en-US" smtClean="0"/>
              <a:t>2024/9/26</a:t>
            </a:fld>
            <a:endParaRPr kumimoji="1" lang="ja-JP" altLang="en-US"/>
          </a:p>
        </p:txBody>
      </p:sp>
      <p:sp>
        <p:nvSpPr>
          <p:cNvPr id="6" name="Slide Number Placeholder 5"/>
          <p:cNvSpPr>
            <a:spLocks noGrp="1"/>
          </p:cNvSpPr>
          <p:nvPr>
            <p:ph type="sldNum" sz="quarter" idx="4"/>
          </p:nvPr>
        </p:nvSpPr>
        <p:spPr>
          <a:xfrm>
            <a:off x="9900461" y="6459789"/>
            <a:ext cx="1312025" cy="365125"/>
          </a:xfrm>
          <a:prstGeom prst="rect">
            <a:avLst/>
          </a:prstGeom>
        </p:spPr>
        <p:txBody>
          <a:bodyPr vert="horz" lIns="91440" tIns="45720" rIns="91440" bIns="45720" rtlCol="0" anchor="ctr"/>
          <a:lstStyle>
            <a:lvl1pPr algn="r">
              <a:defRPr sz="1200" baseline="0">
                <a:solidFill>
                  <a:schemeClr val="tx1"/>
                </a:solidFill>
                <a:latin typeface="游ゴシック" panose="020B0400000000000000" pitchFamily="50" charset="-128"/>
                <a:ea typeface="游ゴシック" panose="020B0400000000000000" pitchFamily="50" charset="-128"/>
              </a:defRPr>
            </a:lvl1pPr>
          </a:lstStyle>
          <a:p>
            <a:fld id="{5D8A80E6-65F5-4FDF-A079-D075C2214DEB}" type="slidenum">
              <a:rPr kumimoji="1" lang="ja-JP" altLang="en-US" smtClean="0"/>
              <a:t>‹#›</a:t>
            </a:fld>
            <a:endParaRPr kumimoji="1" lang="ja-JP" altLang="en-US"/>
          </a:p>
        </p:txBody>
      </p:sp>
      <p:sp>
        <p:nvSpPr>
          <p:cNvPr id="11" name="Rectangle 7"/>
          <p:cNvSpPr/>
          <p:nvPr/>
        </p:nvSpPr>
        <p:spPr>
          <a:xfrm>
            <a:off x="18" y="466919"/>
            <a:ext cx="1056638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3039873" y="6459789"/>
            <a:ext cx="6567424" cy="365125"/>
          </a:xfrm>
          <a:prstGeom prst="rect">
            <a:avLst/>
          </a:prstGeom>
        </p:spPr>
        <p:txBody>
          <a:bodyPr/>
          <a:lstStyle>
            <a:lvl1pPr algn="ctr">
              <a:defRPr sz="1200">
                <a:solidFill>
                  <a:schemeClr val="tx1"/>
                </a:solidFill>
                <a:latin typeface="游ゴシック" panose="020B0400000000000000" pitchFamily="50" charset="-128"/>
                <a:ea typeface="游ゴシック" panose="020B0400000000000000" pitchFamily="50" charset="-128"/>
              </a:defRPr>
            </a:lvl1pPr>
          </a:lstStyle>
          <a:p>
            <a:endParaRPr kumimoji="1" lang="ja-JP" altLang="en-US"/>
          </a:p>
        </p:txBody>
      </p:sp>
    </p:spTree>
    <p:extLst>
      <p:ext uri="{BB962C8B-B14F-4D97-AF65-F5344CB8AC3E}">
        <p14:creationId xmlns:p14="http://schemas.microsoft.com/office/powerpoint/2010/main" val="362641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85000"/>
        </a:lnSpc>
        <a:spcBef>
          <a:spcPct val="0"/>
        </a:spcBef>
        <a:buNone/>
        <a:defRPr kumimoji="1" sz="3600" kern="1200" spc="-38" baseline="0">
          <a:solidFill>
            <a:schemeClr val="tx1">
              <a:lumMod val="75000"/>
              <a:lumOff val="25000"/>
            </a:schemeClr>
          </a:solidFill>
          <a:latin typeface="游ゴシック" panose="020B0400000000000000" pitchFamily="50" charset="-128"/>
          <a:ea typeface="游ゴシック" panose="020B0400000000000000" pitchFamily="50" charset="-128"/>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1500" kern="1200" baseline="0">
          <a:solidFill>
            <a:schemeClr val="tx1">
              <a:lumMod val="75000"/>
              <a:lumOff val="25000"/>
            </a:schemeClr>
          </a:solidFill>
          <a:latin typeface="游ゴシック" panose="020B0400000000000000" pitchFamily="50" charset="-128"/>
          <a:ea typeface="游ゴシック" panose="020B0400000000000000" pitchFamily="50" charset="-128"/>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350" kern="1200" baseline="0">
          <a:solidFill>
            <a:schemeClr val="tx1">
              <a:lumMod val="75000"/>
              <a:lumOff val="25000"/>
            </a:schemeClr>
          </a:solidFill>
          <a:latin typeface="游ゴシック" panose="020B0400000000000000" pitchFamily="50" charset="-128"/>
          <a:ea typeface="游ゴシック" panose="020B0400000000000000" pitchFamily="50" charset="-128"/>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baseline="0">
          <a:solidFill>
            <a:schemeClr val="tx1">
              <a:lumMod val="75000"/>
              <a:lumOff val="25000"/>
            </a:schemeClr>
          </a:solidFill>
          <a:latin typeface="游ゴシック" panose="020B0400000000000000" pitchFamily="50" charset="-128"/>
          <a:ea typeface="游ゴシック" panose="020B0400000000000000" pitchFamily="50" charset="-128"/>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baseline="0">
          <a:solidFill>
            <a:schemeClr val="tx1">
              <a:lumMod val="75000"/>
              <a:lumOff val="25000"/>
            </a:schemeClr>
          </a:solidFill>
          <a:latin typeface="游ゴシック" panose="020B0400000000000000" pitchFamily="50" charset="-128"/>
          <a:ea typeface="游ゴシック" panose="020B0400000000000000" pitchFamily="50" charset="-128"/>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baseline="0">
          <a:solidFill>
            <a:schemeClr val="tx1">
              <a:lumMod val="75000"/>
              <a:lumOff val="25000"/>
            </a:schemeClr>
          </a:solidFill>
          <a:latin typeface="游ゴシック" panose="020B0400000000000000" pitchFamily="50" charset="-128"/>
          <a:ea typeface="游ゴシック" panose="020B0400000000000000" pitchFamily="50" charset="-128"/>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DF99CCA-48C8-0DCD-8D6A-5DA59B4F041C}"/>
              </a:ext>
            </a:extLst>
          </p:cNvPr>
          <p:cNvSpPr txBox="1"/>
          <p:nvPr/>
        </p:nvSpPr>
        <p:spPr>
          <a:xfrm>
            <a:off x="1229458" y="2536448"/>
            <a:ext cx="9733084" cy="892552"/>
          </a:xfrm>
          <a:prstGeom prst="rect">
            <a:avLst/>
          </a:prstGeom>
          <a:noFill/>
        </p:spPr>
        <p:txBody>
          <a:bodyPr wrap="square" rtlCol="0">
            <a:spAutoFit/>
          </a:bodyPr>
          <a:lstStyle/>
          <a:p>
            <a:pPr algn="ctr"/>
            <a:r>
              <a:rPr kumimoji="1" lang="en-US" altLang="ja-JP" sz="5200" dirty="0">
                <a:latin typeface="UD デジタル 教科書体 NP-R" panose="02020400000000000000" pitchFamily="18" charset="-128"/>
                <a:ea typeface="UD デジタル 教科書体 NP-R" panose="02020400000000000000" pitchFamily="18" charset="-128"/>
              </a:rPr>
              <a:t>Throttling function</a:t>
            </a:r>
            <a:endParaRPr kumimoji="1" lang="ja-JP" altLang="en-US" sz="5200" dirty="0">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93654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テキスト ボックス 96">
            <a:extLst>
              <a:ext uri="{FF2B5EF4-FFF2-40B4-BE49-F238E27FC236}">
                <a16:creationId xmlns:a16="http://schemas.microsoft.com/office/drawing/2014/main" id="{A8261884-A67A-6306-5E8B-1C51A3809BA4}"/>
              </a:ext>
            </a:extLst>
          </p:cNvPr>
          <p:cNvSpPr txBox="1"/>
          <p:nvPr/>
        </p:nvSpPr>
        <p:spPr>
          <a:xfrm>
            <a:off x="961493" y="996208"/>
            <a:ext cx="9642030" cy="403187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ja-JP" sz="1600" dirty="0">
              <a:solidFill>
                <a:prstClr val="black"/>
              </a:solidFill>
              <a:latin typeface="UD デジタル 教科書体 NP-R" panose="02020400000000000000" pitchFamily="18" charset="-128"/>
              <a:ea typeface="UD デジタル 教科書体 NP-R" panose="02020400000000000000" pitchFamily="18" charset="-128"/>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Input throttling Type1</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It throttles the input hit rate. It calculates the total hit rate from all the input, and if it exceeds the threshold, the clear signal is asserted.</a:t>
            </a:r>
            <a:r>
              <a:rPr lang="ja-JP" altLang="en-US" sz="1600" dirty="0">
                <a:solidFill>
                  <a:prstClr val="black"/>
                </a:solidFill>
                <a:latin typeface="UD デジタル 教科書体 NP-R" panose="02020400000000000000" pitchFamily="18" charset="-128"/>
                <a:ea typeface="UD デジタル 教科書体 NP-R" panose="02020400000000000000" pitchFamily="18" charset="-128"/>
              </a:rPr>
              <a:t> </a:t>
            </a: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The calculation logic is inserted before the delay buffer and the clear logic is implemented after the delay buffer because the integration circuit having a time lag is necessary for rate calculation.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Clear method. It blocks the data before reaching the memory. It has higher performance than that of type2, but it clears all the hits including narrow signals, which can be filtered out by the TOT filter.</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srgbClr val="C00000"/>
                </a:solidFill>
                <a:latin typeface="UD デジタル 教科書体 NP-R" panose="02020400000000000000" pitchFamily="18" charset="-128"/>
                <a:ea typeface="UD デジタル 教科書体 NP-R" panose="02020400000000000000" pitchFamily="18" charset="-128"/>
              </a:rPr>
              <a:t>Not implemented yet.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1600" dirty="0">
              <a:solidFill>
                <a:srgbClr val="C00000"/>
              </a:solidFill>
              <a:latin typeface="UD デジタル 教科書体 NP-R" panose="02020400000000000000" pitchFamily="18" charset="-128"/>
              <a:ea typeface="UD デジタル 教科書体 NP-R" panose="02020400000000000000" pitchFamily="18" charset="-128"/>
            </a:endParaRPr>
          </a:p>
          <a:p>
            <a:pPr marR="0" lvl="0" defTabSz="914400" rtl="0" eaLnBrk="1" fontAlgn="auto" latinLnBrk="0" hangingPunct="1">
              <a:lnSpc>
                <a:spcPct val="100000"/>
              </a:lnSpc>
              <a:spcBef>
                <a:spcPts val="0"/>
              </a:spcBef>
              <a:spcAft>
                <a:spcPts val="0"/>
              </a:spcAft>
              <a:buClrTx/>
              <a:buSzTx/>
              <a:tabLst/>
              <a:defRPr/>
            </a:pPr>
            <a:r>
              <a:rPr lang="en-US" altLang="ja-JP" sz="1600" b="1" dirty="0">
                <a:latin typeface="UD デジタル 教科書体 NP-R" panose="02020400000000000000" pitchFamily="18" charset="-128"/>
                <a:ea typeface="UD デジタル 教科書体 NP-R" panose="02020400000000000000" pitchFamily="18" charset="-128"/>
              </a:rPr>
              <a:t>Delay buffer</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latin typeface="UD デジタル 教科書体 NP-R" panose="02020400000000000000" pitchFamily="18" charset="-128"/>
                <a:ea typeface="UD デジタル 教科書体 NP-R" panose="02020400000000000000" pitchFamily="18" charset="-128"/>
              </a:rPr>
              <a:t>Fixed latency 2 us delay buffer. It is necessary when using the trigger emulation mode to wait the trigger. </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latin typeface="UD デジタル 教科書体 NP-R" panose="02020400000000000000" pitchFamily="18" charset="-128"/>
                <a:ea typeface="UD デジタル 教科書体 NP-R" panose="02020400000000000000" pitchFamily="18" charset="-128"/>
              </a:rPr>
              <a:t>It can be bypassed by setting the bypass register, but it is recommended to utilize it due to the relation between the input throttling type1.</a:t>
            </a:r>
          </a:p>
        </p:txBody>
      </p:sp>
      <p:sp>
        <p:nvSpPr>
          <p:cNvPr id="99" name="テキスト ボックス 98">
            <a:extLst>
              <a:ext uri="{FF2B5EF4-FFF2-40B4-BE49-F238E27FC236}">
                <a16:creationId xmlns:a16="http://schemas.microsoft.com/office/drawing/2014/main" id="{DA66CCCB-BD33-E5CB-84A8-B7102726C0B2}"/>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Functions in ODP block</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Tree>
    <p:extLst>
      <p:ext uri="{BB962C8B-B14F-4D97-AF65-F5344CB8AC3E}">
        <p14:creationId xmlns:p14="http://schemas.microsoft.com/office/powerpoint/2010/main" val="28832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テキスト ボックス 96">
            <a:extLst>
              <a:ext uri="{FF2B5EF4-FFF2-40B4-BE49-F238E27FC236}">
                <a16:creationId xmlns:a16="http://schemas.microsoft.com/office/drawing/2014/main" id="{A8261884-A67A-6306-5E8B-1C51A3809BA4}"/>
              </a:ext>
            </a:extLst>
          </p:cNvPr>
          <p:cNvSpPr txBox="1"/>
          <p:nvPr/>
        </p:nvSpPr>
        <p:spPr>
          <a:xfrm>
            <a:off x="961493" y="996208"/>
            <a:ext cx="9642030" cy="452431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LT Paring</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It finds a pair of leading and trailing edges. Max measurable TOT length is 4000 ns. The trailing edge data is discarded.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If a pair is not found, the leading edge data with the TOT value of 0 is transferred. In any cases, trailing edge data is discarded.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If a hit strides across two HB frames, e.g., L, D, D, T, the leading edge data is inserted at the left hand side of delimiters after calculating TOT.</a:t>
            </a:r>
          </a:p>
          <a:p>
            <a:pPr marL="742950" lvl="1" indent="-285750">
              <a:buFont typeface="Arial" panose="020B0604020202020204" pitchFamily="34" charset="0"/>
              <a:buChar char="•"/>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L: Leading, D: Delimiter, T: Trailing</a:t>
            </a:r>
          </a:p>
          <a:p>
            <a:pPr marL="285750" indent="-285750">
              <a:buFont typeface="Arial" panose="020B0604020202020204" pitchFamily="34" charset="0"/>
              <a:buChar char="•"/>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There is a potential risk of silent drop of the leading edge data when data come as follows, L, D, D, L, </a:t>
            </a:r>
            <a:r>
              <a:rPr lang="en-US" altLang="ja-JP" sz="1600" dirty="0">
                <a:solidFill>
                  <a:srgbClr val="C00000"/>
                </a:solidFill>
                <a:latin typeface="UD デジタル 教科書体 NP-R" panose="02020400000000000000" pitchFamily="18" charset="-128"/>
                <a:ea typeface="UD デジタル 教科書体 NP-R" panose="02020400000000000000" pitchFamily="18" charset="-128"/>
              </a:rPr>
              <a:t>L, L</a:t>
            </a: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 Red colored data could be silently dropped if interval among leading data coming after delimiter words is quite short.</a:t>
            </a:r>
          </a:p>
          <a:p>
            <a:pPr marL="285750" indent="-285750">
              <a:buFont typeface="Arial" panose="020B0604020202020204" pitchFamily="34" charset="0"/>
              <a:buChar char="•"/>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It can be bypassed by setting the bypass register. If bypassing, both leading and trailing edge data are transferred to a PC, but the data size becomes double.</a:t>
            </a:r>
          </a:p>
          <a:p>
            <a:pPr marR="0" lvl="0" defTabSz="914400" rtl="0" eaLnBrk="1" fontAlgn="auto" latinLnBrk="0" hangingPunct="1">
              <a:lnSpc>
                <a:spcPct val="100000"/>
              </a:lnSpc>
              <a:spcBef>
                <a:spcPts val="0"/>
              </a:spcBef>
              <a:spcAft>
                <a:spcPts val="0"/>
              </a:spcAft>
              <a:buClrTx/>
              <a:buSzTx/>
              <a:tabLst/>
              <a:defRPr/>
            </a:pPr>
            <a:endParaRPr lang="en-US" altLang="ja-JP" sz="1600" dirty="0">
              <a:solidFill>
                <a:prstClr val="black"/>
              </a:solidFill>
              <a:latin typeface="UD デジタル 教科書体 NP-R" panose="02020400000000000000" pitchFamily="18" charset="-128"/>
              <a:ea typeface="UD デジタル 教科書体 NP-R" panose="02020400000000000000" pitchFamily="18" charset="-128"/>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1600" dirty="0">
              <a:solidFill>
                <a:prstClr val="black"/>
              </a:solidFill>
              <a:latin typeface="UD デジタル 教科書体 NP-R" panose="02020400000000000000" pitchFamily="18" charset="-128"/>
              <a:ea typeface="UD デジタル 教科書体 NP-R" panose="02020400000000000000" pitchFamily="18" charset="-128"/>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TOT Filter</a:t>
            </a:r>
            <a:endParaRPr kumimoji="1" lang="en-US" altLang="ja-JP" sz="1600" b="1"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It filters out the data, which does not match the condition of </a:t>
            </a:r>
            <a:r>
              <a:rPr lang="en-US" altLang="ja-JP" sz="1600" dirty="0" err="1">
                <a:solidFill>
                  <a:prstClr val="black"/>
                </a:solidFill>
                <a:latin typeface="UD デジタル 教科書体 NP-R" panose="02020400000000000000" pitchFamily="18" charset="-128"/>
                <a:ea typeface="UD デジタル 教科書体 NP-R" panose="02020400000000000000" pitchFamily="18" charset="-128"/>
              </a:rPr>
              <a:t>min_th</a:t>
            </a: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 &lt; TOT &lt; </a:t>
            </a:r>
            <a:r>
              <a:rPr lang="en-US" altLang="ja-JP" sz="1600" dirty="0" err="1">
                <a:solidFill>
                  <a:prstClr val="black"/>
                </a:solidFill>
                <a:latin typeface="UD デジタル 教科書体 NP-R" panose="02020400000000000000" pitchFamily="18" charset="-128"/>
                <a:ea typeface="UD デジタル 教科書体 NP-R" panose="02020400000000000000" pitchFamily="18" charset="-128"/>
              </a:rPr>
              <a:t>max_th</a:t>
            </a: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We can select whether the data with the TOT value of 0 is filtered out or not.</a:t>
            </a:r>
          </a:p>
        </p:txBody>
      </p:sp>
      <p:sp>
        <p:nvSpPr>
          <p:cNvPr id="99" name="テキスト ボックス 98">
            <a:extLst>
              <a:ext uri="{FF2B5EF4-FFF2-40B4-BE49-F238E27FC236}">
                <a16:creationId xmlns:a16="http://schemas.microsoft.com/office/drawing/2014/main" id="{DA66CCCB-BD33-E5CB-84A8-B7102726C0B2}"/>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Functions in ODP block</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Tree>
    <p:extLst>
      <p:ext uri="{BB962C8B-B14F-4D97-AF65-F5344CB8AC3E}">
        <p14:creationId xmlns:p14="http://schemas.microsoft.com/office/powerpoint/2010/main" val="233562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直線矢印コネクタ 91">
            <a:extLst>
              <a:ext uri="{FF2B5EF4-FFF2-40B4-BE49-F238E27FC236}">
                <a16:creationId xmlns:a16="http://schemas.microsoft.com/office/drawing/2014/main" id="{F40618BF-5FCA-6BA1-6FDD-AC42021AF2FC}"/>
              </a:ext>
            </a:extLst>
          </p:cNvPr>
          <p:cNvCxnSpPr>
            <a:cxnSpLocks/>
          </p:cNvCxnSpPr>
          <p:nvPr/>
        </p:nvCxnSpPr>
        <p:spPr>
          <a:xfrm flipV="1">
            <a:off x="2013439" y="1230923"/>
            <a:ext cx="0" cy="3857523"/>
          </a:xfrm>
          <a:prstGeom prst="straightConnector1">
            <a:avLst/>
          </a:prstGeom>
          <a:ln w="190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5998D42-893A-E688-1A14-54A398D89823}"/>
              </a:ext>
            </a:extLst>
          </p:cNvPr>
          <p:cNvCxnSpPr>
            <a:cxnSpLocks/>
          </p:cNvCxnSpPr>
          <p:nvPr/>
        </p:nvCxnSpPr>
        <p:spPr>
          <a:xfrm flipV="1">
            <a:off x="2800521" y="1894236"/>
            <a:ext cx="0" cy="3510350"/>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A548307C-1D1A-E1D9-368C-0A74DD383CA2}"/>
              </a:ext>
            </a:extLst>
          </p:cNvPr>
          <p:cNvCxnSpPr>
            <a:cxnSpLocks/>
          </p:cNvCxnSpPr>
          <p:nvPr/>
        </p:nvCxnSpPr>
        <p:spPr>
          <a:xfrm flipH="1">
            <a:off x="1792067" y="5404586"/>
            <a:ext cx="1008454" cy="0"/>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565F9C6-F2A7-3FD0-8B32-5DA5F66CC923}"/>
              </a:ext>
            </a:extLst>
          </p:cNvPr>
          <p:cNvCxnSpPr>
            <a:cxnSpLocks/>
          </p:cNvCxnSpPr>
          <p:nvPr/>
        </p:nvCxnSpPr>
        <p:spPr>
          <a:xfrm flipV="1">
            <a:off x="1792067" y="1894236"/>
            <a:ext cx="0" cy="3510350"/>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7AA5CBB2-99A1-861A-B6DA-9347B51BFFBD}"/>
              </a:ext>
            </a:extLst>
          </p:cNvPr>
          <p:cNvCxnSpPr/>
          <p:nvPr/>
        </p:nvCxnSpPr>
        <p:spPr>
          <a:xfrm>
            <a:off x="545297" y="171728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C36F7127-8AF5-F135-BA39-10E3FE4C2950}"/>
              </a:ext>
            </a:extLst>
          </p:cNvPr>
          <p:cNvCxnSpPr/>
          <p:nvPr/>
        </p:nvCxnSpPr>
        <p:spPr>
          <a:xfrm>
            <a:off x="553927" y="3014080"/>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 name="正方形/長方形 3">
            <a:extLst>
              <a:ext uri="{FF2B5EF4-FFF2-40B4-BE49-F238E27FC236}">
                <a16:creationId xmlns:a16="http://schemas.microsoft.com/office/drawing/2014/main" id="{1A581B5A-6257-F5AB-D172-0E56F7109A21}"/>
              </a:ext>
            </a:extLst>
          </p:cNvPr>
          <p:cNvSpPr/>
          <p:nvPr/>
        </p:nvSpPr>
        <p:spPr>
          <a:xfrm>
            <a:off x="3903346" y="2898511"/>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 name="正方形/長方形 4">
            <a:extLst>
              <a:ext uri="{FF2B5EF4-FFF2-40B4-BE49-F238E27FC236}">
                <a16:creationId xmlns:a16="http://schemas.microsoft.com/office/drawing/2014/main" id="{8237183B-77DE-7D66-EC5B-9E3B1F5426E1}"/>
              </a:ext>
            </a:extLst>
          </p:cNvPr>
          <p:cNvSpPr/>
          <p:nvPr/>
        </p:nvSpPr>
        <p:spPr>
          <a:xfrm>
            <a:off x="3903346" y="1514778"/>
            <a:ext cx="1232575" cy="118800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 name="正方形/長方形 5">
            <a:extLst>
              <a:ext uri="{FF2B5EF4-FFF2-40B4-BE49-F238E27FC236}">
                <a16:creationId xmlns:a16="http://schemas.microsoft.com/office/drawing/2014/main" id="{5B5536A5-24F6-3AFE-EA8B-58C2C4F695C4}"/>
              </a:ext>
            </a:extLst>
          </p:cNvPr>
          <p:cNvSpPr/>
          <p:nvPr/>
        </p:nvSpPr>
        <p:spPr>
          <a:xfrm>
            <a:off x="3893757" y="3710543"/>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 name="正方形/長方形 6">
            <a:extLst>
              <a:ext uri="{FF2B5EF4-FFF2-40B4-BE49-F238E27FC236}">
                <a16:creationId xmlns:a16="http://schemas.microsoft.com/office/drawing/2014/main" id="{4921C29B-7C12-F492-8D85-9B51922D91A0}"/>
              </a:ext>
            </a:extLst>
          </p:cNvPr>
          <p:cNvSpPr/>
          <p:nvPr/>
        </p:nvSpPr>
        <p:spPr>
          <a:xfrm rot="-5400000">
            <a:off x="4118744" y="3030610"/>
            <a:ext cx="3645490"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Back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(4-to-1)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8" name="直線矢印コネクタ 7">
            <a:extLst>
              <a:ext uri="{FF2B5EF4-FFF2-40B4-BE49-F238E27FC236}">
                <a16:creationId xmlns:a16="http://schemas.microsoft.com/office/drawing/2014/main" id="{8B7526CC-3FBC-116F-F380-B47A208F4DF7}"/>
              </a:ext>
            </a:extLst>
          </p:cNvPr>
          <p:cNvCxnSpPr>
            <a:cxnSpLocks/>
          </p:cNvCxnSpPr>
          <p:nvPr/>
        </p:nvCxnSpPr>
        <p:spPr>
          <a:xfrm>
            <a:off x="5135921" y="2420464"/>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6B47B625-4ECC-6D53-4FA2-3E5497D88315}"/>
              </a:ext>
            </a:extLst>
          </p:cNvPr>
          <p:cNvCxnSpPr>
            <a:cxnSpLocks/>
          </p:cNvCxnSpPr>
          <p:nvPr/>
        </p:nvCxnSpPr>
        <p:spPr>
          <a:xfrm>
            <a:off x="5135921" y="3244709"/>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A1B84FD-BA10-80A9-EFCC-E8AA4FE0CB74}"/>
              </a:ext>
            </a:extLst>
          </p:cNvPr>
          <p:cNvCxnSpPr>
            <a:cxnSpLocks/>
          </p:cNvCxnSpPr>
          <p:nvPr/>
        </p:nvCxnSpPr>
        <p:spPr>
          <a:xfrm>
            <a:off x="5126332" y="4000481"/>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437A1D4A-4E09-FA7D-C588-EA456D664376}"/>
              </a:ext>
            </a:extLst>
          </p:cNvPr>
          <p:cNvSpPr txBox="1"/>
          <p:nvPr/>
        </p:nvSpPr>
        <p:spPr>
          <a:xfrm>
            <a:off x="3839978" y="5404586"/>
            <a:ext cx="13593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Vital block</a:t>
            </a:r>
            <a:endParaRPr kumimoji="1" lang="ja-JP" altLang="en-US" sz="16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13" name="直線矢印コネクタ 12">
            <a:extLst>
              <a:ext uri="{FF2B5EF4-FFF2-40B4-BE49-F238E27FC236}">
                <a16:creationId xmlns:a16="http://schemas.microsoft.com/office/drawing/2014/main" id="{EF57D4E7-DA65-684B-DFB9-EEDA485DD692}"/>
              </a:ext>
            </a:extLst>
          </p:cNvPr>
          <p:cNvCxnSpPr>
            <a:cxnSpLocks/>
          </p:cNvCxnSpPr>
          <p:nvPr/>
        </p:nvCxnSpPr>
        <p:spPr>
          <a:xfrm>
            <a:off x="6248402" y="3589143"/>
            <a:ext cx="465406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CA95CCB8-1F2C-6CE5-15E2-92BD44A1F154}"/>
              </a:ext>
            </a:extLst>
          </p:cNvPr>
          <p:cNvSpPr/>
          <p:nvPr/>
        </p:nvSpPr>
        <p:spPr>
          <a:xfrm>
            <a:off x="3893757" y="4546441"/>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16" name="直線矢印コネクタ 15">
            <a:extLst>
              <a:ext uri="{FF2B5EF4-FFF2-40B4-BE49-F238E27FC236}">
                <a16:creationId xmlns:a16="http://schemas.microsoft.com/office/drawing/2014/main" id="{B0271ADB-2980-570D-7226-B2F18A0A097D}"/>
              </a:ext>
            </a:extLst>
          </p:cNvPr>
          <p:cNvCxnSpPr>
            <a:cxnSpLocks/>
          </p:cNvCxnSpPr>
          <p:nvPr/>
        </p:nvCxnSpPr>
        <p:spPr>
          <a:xfrm>
            <a:off x="5126332" y="4836379"/>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82DC233C-F6A7-3DDB-8ECF-DBBE61555BBC}"/>
              </a:ext>
            </a:extLst>
          </p:cNvPr>
          <p:cNvSpPr/>
          <p:nvPr/>
        </p:nvSpPr>
        <p:spPr>
          <a:xfrm>
            <a:off x="9128934" y="3294268"/>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Link 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19" name="正方形/長方形 18">
            <a:extLst>
              <a:ext uri="{FF2B5EF4-FFF2-40B4-BE49-F238E27FC236}">
                <a16:creationId xmlns:a16="http://schemas.microsoft.com/office/drawing/2014/main" id="{AC90D8B4-95B5-4D49-B24C-91B7060EA802}"/>
              </a:ext>
            </a:extLst>
          </p:cNvPr>
          <p:cNvSpPr/>
          <p:nvPr/>
        </p:nvSpPr>
        <p:spPr>
          <a:xfrm>
            <a:off x="10902462" y="3274057"/>
            <a:ext cx="929471"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SiTCP</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20" name="正方形/長方形 19">
            <a:extLst>
              <a:ext uri="{FF2B5EF4-FFF2-40B4-BE49-F238E27FC236}">
                <a16:creationId xmlns:a16="http://schemas.microsoft.com/office/drawing/2014/main" id="{E0732705-9895-0987-A856-211CEDCE4059}"/>
              </a:ext>
            </a:extLst>
          </p:cNvPr>
          <p:cNvSpPr/>
          <p:nvPr/>
        </p:nvSpPr>
        <p:spPr>
          <a:xfrm>
            <a:off x="7743094" y="3289167"/>
            <a:ext cx="1065905"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Output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throttling</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27" name="正方形/長方形 26">
            <a:extLst>
              <a:ext uri="{FF2B5EF4-FFF2-40B4-BE49-F238E27FC236}">
                <a16:creationId xmlns:a16="http://schemas.microsoft.com/office/drawing/2014/main" id="{1BE6359E-78F8-0EB9-EBC8-E57A2CB63CF1}"/>
              </a:ext>
            </a:extLst>
          </p:cNvPr>
          <p:cNvSpPr/>
          <p:nvPr/>
        </p:nvSpPr>
        <p:spPr>
          <a:xfrm>
            <a:off x="820581" y="1515301"/>
            <a:ext cx="1415559" cy="378935"/>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Input throttling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type</a:t>
            </a: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2</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28" name="正方形/長方形 27">
            <a:extLst>
              <a:ext uri="{FF2B5EF4-FFF2-40B4-BE49-F238E27FC236}">
                <a16:creationId xmlns:a16="http://schemas.microsoft.com/office/drawing/2014/main" id="{B2603D67-8F18-08F3-C5FB-1F7E5F8519D9}"/>
              </a:ext>
            </a:extLst>
          </p:cNvPr>
          <p:cNvSpPr/>
          <p:nvPr/>
        </p:nvSpPr>
        <p:spPr>
          <a:xfrm>
            <a:off x="2506439" y="1515302"/>
            <a:ext cx="1084384" cy="3789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Incoming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29" name="正方形/長方形 28">
            <a:extLst>
              <a:ext uri="{FF2B5EF4-FFF2-40B4-BE49-F238E27FC236}">
                <a16:creationId xmlns:a16="http://schemas.microsoft.com/office/drawing/2014/main" id="{2215278B-8442-D024-D247-6CFEDA93D0AA}"/>
              </a:ext>
            </a:extLst>
          </p:cNvPr>
          <p:cNvSpPr/>
          <p:nvPr/>
        </p:nvSpPr>
        <p:spPr>
          <a:xfrm>
            <a:off x="829211" y="2961327"/>
            <a:ext cx="1415559"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30" name="正方形/長方形 29">
            <a:extLst>
              <a:ext uri="{FF2B5EF4-FFF2-40B4-BE49-F238E27FC236}">
                <a16:creationId xmlns:a16="http://schemas.microsoft.com/office/drawing/2014/main" id="{5F2989D0-F1C0-1991-025F-51B8D5491D20}"/>
              </a:ext>
            </a:extLst>
          </p:cNvPr>
          <p:cNvSpPr/>
          <p:nvPr/>
        </p:nvSpPr>
        <p:spPr>
          <a:xfrm>
            <a:off x="2507657" y="2961327"/>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33" name="直線矢印コネクタ 32">
            <a:extLst>
              <a:ext uri="{FF2B5EF4-FFF2-40B4-BE49-F238E27FC236}">
                <a16:creationId xmlns:a16="http://schemas.microsoft.com/office/drawing/2014/main" id="{69D80A7F-9980-9A12-CFA5-FCC095C30E46}"/>
              </a:ext>
            </a:extLst>
          </p:cNvPr>
          <p:cNvCxnSpPr/>
          <p:nvPr/>
        </p:nvCxnSpPr>
        <p:spPr>
          <a:xfrm>
            <a:off x="553927" y="320760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4" name="正方形/長方形 33">
            <a:extLst>
              <a:ext uri="{FF2B5EF4-FFF2-40B4-BE49-F238E27FC236}">
                <a16:creationId xmlns:a16="http://schemas.microsoft.com/office/drawing/2014/main" id="{5A382E57-C89B-F0B7-F66A-DCEC87A5CBE5}"/>
              </a:ext>
            </a:extLst>
          </p:cNvPr>
          <p:cNvSpPr/>
          <p:nvPr/>
        </p:nvSpPr>
        <p:spPr>
          <a:xfrm>
            <a:off x="829211" y="3154850"/>
            <a:ext cx="1415559"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35" name="正方形/長方形 34">
            <a:extLst>
              <a:ext uri="{FF2B5EF4-FFF2-40B4-BE49-F238E27FC236}">
                <a16:creationId xmlns:a16="http://schemas.microsoft.com/office/drawing/2014/main" id="{750E4575-D6D4-7A00-7D1C-D3CC5D6D5C6A}"/>
              </a:ext>
            </a:extLst>
          </p:cNvPr>
          <p:cNvSpPr/>
          <p:nvPr/>
        </p:nvSpPr>
        <p:spPr>
          <a:xfrm>
            <a:off x="2507657" y="3154850"/>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36" name="直線矢印コネクタ 35">
            <a:extLst>
              <a:ext uri="{FF2B5EF4-FFF2-40B4-BE49-F238E27FC236}">
                <a16:creationId xmlns:a16="http://schemas.microsoft.com/office/drawing/2014/main" id="{2C9CC9E2-C6BB-A065-5442-92E675BDA91D}"/>
              </a:ext>
            </a:extLst>
          </p:cNvPr>
          <p:cNvCxnSpPr/>
          <p:nvPr/>
        </p:nvCxnSpPr>
        <p:spPr>
          <a:xfrm>
            <a:off x="545297" y="339496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7" name="正方形/長方形 36">
            <a:extLst>
              <a:ext uri="{FF2B5EF4-FFF2-40B4-BE49-F238E27FC236}">
                <a16:creationId xmlns:a16="http://schemas.microsoft.com/office/drawing/2014/main" id="{1FD455D4-58BC-DEFF-AC1A-5FB43F480CF1}"/>
              </a:ext>
            </a:extLst>
          </p:cNvPr>
          <p:cNvSpPr/>
          <p:nvPr/>
        </p:nvSpPr>
        <p:spPr>
          <a:xfrm>
            <a:off x="820581" y="3342212"/>
            <a:ext cx="1415559"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38" name="正方形/長方形 37">
            <a:extLst>
              <a:ext uri="{FF2B5EF4-FFF2-40B4-BE49-F238E27FC236}">
                <a16:creationId xmlns:a16="http://schemas.microsoft.com/office/drawing/2014/main" id="{86E21CB4-5506-27DC-D3A6-30C3D0D192B2}"/>
              </a:ext>
            </a:extLst>
          </p:cNvPr>
          <p:cNvSpPr/>
          <p:nvPr/>
        </p:nvSpPr>
        <p:spPr>
          <a:xfrm>
            <a:off x="2499027" y="3342212"/>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39" name="直線矢印コネクタ 38">
            <a:extLst>
              <a:ext uri="{FF2B5EF4-FFF2-40B4-BE49-F238E27FC236}">
                <a16:creationId xmlns:a16="http://schemas.microsoft.com/office/drawing/2014/main" id="{E9A22F9D-2F50-189D-D3FC-0DD79024DD90}"/>
              </a:ext>
            </a:extLst>
          </p:cNvPr>
          <p:cNvCxnSpPr/>
          <p:nvPr/>
        </p:nvCxnSpPr>
        <p:spPr>
          <a:xfrm>
            <a:off x="545577" y="3832802"/>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0" name="正方形/長方形 39">
            <a:extLst>
              <a:ext uri="{FF2B5EF4-FFF2-40B4-BE49-F238E27FC236}">
                <a16:creationId xmlns:a16="http://schemas.microsoft.com/office/drawing/2014/main" id="{7290A8D0-79A4-60DB-979B-623821B93F97}"/>
              </a:ext>
            </a:extLst>
          </p:cNvPr>
          <p:cNvSpPr/>
          <p:nvPr/>
        </p:nvSpPr>
        <p:spPr>
          <a:xfrm>
            <a:off x="820861" y="3780049"/>
            <a:ext cx="1415559"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1" name="正方形/長方形 40">
            <a:extLst>
              <a:ext uri="{FF2B5EF4-FFF2-40B4-BE49-F238E27FC236}">
                <a16:creationId xmlns:a16="http://schemas.microsoft.com/office/drawing/2014/main" id="{73724E97-FE66-F6BB-A106-8F0714827EB8}"/>
              </a:ext>
            </a:extLst>
          </p:cNvPr>
          <p:cNvSpPr/>
          <p:nvPr/>
        </p:nvSpPr>
        <p:spPr>
          <a:xfrm>
            <a:off x="2499307" y="3780049"/>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42" name="直線矢印コネクタ 41">
            <a:extLst>
              <a:ext uri="{FF2B5EF4-FFF2-40B4-BE49-F238E27FC236}">
                <a16:creationId xmlns:a16="http://schemas.microsoft.com/office/drawing/2014/main" id="{68D9B9C0-4836-7B5D-B272-840A9E211F9C}"/>
              </a:ext>
            </a:extLst>
          </p:cNvPr>
          <p:cNvCxnSpPr/>
          <p:nvPr/>
        </p:nvCxnSpPr>
        <p:spPr>
          <a:xfrm>
            <a:off x="545577" y="402632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3" name="正方形/長方形 42">
            <a:extLst>
              <a:ext uri="{FF2B5EF4-FFF2-40B4-BE49-F238E27FC236}">
                <a16:creationId xmlns:a16="http://schemas.microsoft.com/office/drawing/2014/main" id="{84073637-DD26-EC34-2098-65381982864F}"/>
              </a:ext>
            </a:extLst>
          </p:cNvPr>
          <p:cNvSpPr/>
          <p:nvPr/>
        </p:nvSpPr>
        <p:spPr>
          <a:xfrm>
            <a:off x="820861" y="3973572"/>
            <a:ext cx="1415559"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4" name="正方形/長方形 43">
            <a:extLst>
              <a:ext uri="{FF2B5EF4-FFF2-40B4-BE49-F238E27FC236}">
                <a16:creationId xmlns:a16="http://schemas.microsoft.com/office/drawing/2014/main" id="{47BA05CA-EF8B-FF82-CB66-FC53E888EE29}"/>
              </a:ext>
            </a:extLst>
          </p:cNvPr>
          <p:cNvSpPr/>
          <p:nvPr/>
        </p:nvSpPr>
        <p:spPr>
          <a:xfrm>
            <a:off x="2499307" y="3973572"/>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45" name="直線矢印コネクタ 44">
            <a:extLst>
              <a:ext uri="{FF2B5EF4-FFF2-40B4-BE49-F238E27FC236}">
                <a16:creationId xmlns:a16="http://schemas.microsoft.com/office/drawing/2014/main" id="{6B0B24F6-8E93-5477-9D6A-D0735AE72EEB}"/>
              </a:ext>
            </a:extLst>
          </p:cNvPr>
          <p:cNvCxnSpPr/>
          <p:nvPr/>
        </p:nvCxnSpPr>
        <p:spPr>
          <a:xfrm>
            <a:off x="536947" y="421368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6" name="正方形/長方形 45">
            <a:extLst>
              <a:ext uri="{FF2B5EF4-FFF2-40B4-BE49-F238E27FC236}">
                <a16:creationId xmlns:a16="http://schemas.microsoft.com/office/drawing/2014/main" id="{19CD9618-373F-E2AE-0613-C859D0313296}"/>
              </a:ext>
            </a:extLst>
          </p:cNvPr>
          <p:cNvSpPr/>
          <p:nvPr/>
        </p:nvSpPr>
        <p:spPr>
          <a:xfrm>
            <a:off x="812231" y="4160934"/>
            <a:ext cx="1415559"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7" name="正方形/長方形 46">
            <a:extLst>
              <a:ext uri="{FF2B5EF4-FFF2-40B4-BE49-F238E27FC236}">
                <a16:creationId xmlns:a16="http://schemas.microsoft.com/office/drawing/2014/main" id="{209C817C-4526-368A-4F28-E088D4EFC0F9}"/>
              </a:ext>
            </a:extLst>
          </p:cNvPr>
          <p:cNvSpPr/>
          <p:nvPr/>
        </p:nvSpPr>
        <p:spPr>
          <a:xfrm>
            <a:off x="2490677" y="4160934"/>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48" name="直線矢印コネクタ 47">
            <a:extLst>
              <a:ext uri="{FF2B5EF4-FFF2-40B4-BE49-F238E27FC236}">
                <a16:creationId xmlns:a16="http://schemas.microsoft.com/office/drawing/2014/main" id="{05B503FE-42A6-268D-77F0-B26BF183CE6A}"/>
              </a:ext>
            </a:extLst>
          </p:cNvPr>
          <p:cNvCxnSpPr/>
          <p:nvPr/>
        </p:nvCxnSpPr>
        <p:spPr>
          <a:xfrm>
            <a:off x="545577" y="465152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9" name="正方形/長方形 48">
            <a:extLst>
              <a:ext uri="{FF2B5EF4-FFF2-40B4-BE49-F238E27FC236}">
                <a16:creationId xmlns:a16="http://schemas.microsoft.com/office/drawing/2014/main" id="{C54A487A-53AB-ADBD-C06C-DCA566577E2B}"/>
              </a:ext>
            </a:extLst>
          </p:cNvPr>
          <p:cNvSpPr/>
          <p:nvPr/>
        </p:nvSpPr>
        <p:spPr>
          <a:xfrm>
            <a:off x="820861" y="4598770"/>
            <a:ext cx="1415559"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0" name="正方形/長方形 49">
            <a:extLst>
              <a:ext uri="{FF2B5EF4-FFF2-40B4-BE49-F238E27FC236}">
                <a16:creationId xmlns:a16="http://schemas.microsoft.com/office/drawing/2014/main" id="{389C7189-7F97-7FC1-52C9-7A1AE0D61D54}"/>
              </a:ext>
            </a:extLst>
          </p:cNvPr>
          <p:cNvSpPr/>
          <p:nvPr/>
        </p:nvSpPr>
        <p:spPr>
          <a:xfrm>
            <a:off x="2499307" y="4598770"/>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51" name="直線矢印コネクタ 50">
            <a:extLst>
              <a:ext uri="{FF2B5EF4-FFF2-40B4-BE49-F238E27FC236}">
                <a16:creationId xmlns:a16="http://schemas.microsoft.com/office/drawing/2014/main" id="{40046431-E2AC-6935-D3A8-27D645370DB9}"/>
              </a:ext>
            </a:extLst>
          </p:cNvPr>
          <p:cNvCxnSpPr/>
          <p:nvPr/>
        </p:nvCxnSpPr>
        <p:spPr>
          <a:xfrm>
            <a:off x="545577" y="484504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2" name="正方形/長方形 51">
            <a:extLst>
              <a:ext uri="{FF2B5EF4-FFF2-40B4-BE49-F238E27FC236}">
                <a16:creationId xmlns:a16="http://schemas.microsoft.com/office/drawing/2014/main" id="{09B84C66-17C1-C68D-8A2B-D7CEA29AEF9B}"/>
              </a:ext>
            </a:extLst>
          </p:cNvPr>
          <p:cNvSpPr/>
          <p:nvPr/>
        </p:nvSpPr>
        <p:spPr>
          <a:xfrm>
            <a:off x="820861" y="4792293"/>
            <a:ext cx="1415559"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3" name="正方形/長方形 52">
            <a:extLst>
              <a:ext uri="{FF2B5EF4-FFF2-40B4-BE49-F238E27FC236}">
                <a16:creationId xmlns:a16="http://schemas.microsoft.com/office/drawing/2014/main" id="{6B0A2C33-B057-8123-0BE1-997D5055A991}"/>
              </a:ext>
            </a:extLst>
          </p:cNvPr>
          <p:cNvSpPr/>
          <p:nvPr/>
        </p:nvSpPr>
        <p:spPr>
          <a:xfrm>
            <a:off x="2499307" y="4792293"/>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54" name="直線矢印コネクタ 53">
            <a:extLst>
              <a:ext uri="{FF2B5EF4-FFF2-40B4-BE49-F238E27FC236}">
                <a16:creationId xmlns:a16="http://schemas.microsoft.com/office/drawing/2014/main" id="{3EE471F8-45A9-9D27-BE4B-F297FFE86F41}"/>
              </a:ext>
            </a:extLst>
          </p:cNvPr>
          <p:cNvCxnSpPr/>
          <p:nvPr/>
        </p:nvCxnSpPr>
        <p:spPr>
          <a:xfrm>
            <a:off x="536947" y="5032408"/>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5" name="正方形/長方形 54">
            <a:extLst>
              <a:ext uri="{FF2B5EF4-FFF2-40B4-BE49-F238E27FC236}">
                <a16:creationId xmlns:a16="http://schemas.microsoft.com/office/drawing/2014/main" id="{F8DB18A9-61AA-433D-A4FE-4B731EC85BAE}"/>
              </a:ext>
            </a:extLst>
          </p:cNvPr>
          <p:cNvSpPr/>
          <p:nvPr/>
        </p:nvSpPr>
        <p:spPr>
          <a:xfrm>
            <a:off x="812231" y="4979655"/>
            <a:ext cx="1415559"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6" name="正方形/長方形 55">
            <a:extLst>
              <a:ext uri="{FF2B5EF4-FFF2-40B4-BE49-F238E27FC236}">
                <a16:creationId xmlns:a16="http://schemas.microsoft.com/office/drawing/2014/main" id="{BD5DADAE-D307-7B4C-AFDA-E1D9A68E6960}"/>
              </a:ext>
            </a:extLst>
          </p:cNvPr>
          <p:cNvSpPr/>
          <p:nvPr/>
        </p:nvSpPr>
        <p:spPr>
          <a:xfrm>
            <a:off x="2490677" y="4979655"/>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57" name="直線矢印コネクタ 56">
            <a:extLst>
              <a:ext uri="{FF2B5EF4-FFF2-40B4-BE49-F238E27FC236}">
                <a16:creationId xmlns:a16="http://schemas.microsoft.com/office/drawing/2014/main" id="{AEDBC537-C339-F299-36AD-34A74248A2EA}"/>
              </a:ext>
            </a:extLst>
          </p:cNvPr>
          <p:cNvCxnSpPr/>
          <p:nvPr/>
        </p:nvCxnSpPr>
        <p:spPr>
          <a:xfrm>
            <a:off x="545577" y="228585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8" name="正方形/長方形 57">
            <a:extLst>
              <a:ext uri="{FF2B5EF4-FFF2-40B4-BE49-F238E27FC236}">
                <a16:creationId xmlns:a16="http://schemas.microsoft.com/office/drawing/2014/main" id="{F9B0C8C9-0A36-8A6A-BF35-FEE7C078715A}"/>
              </a:ext>
            </a:extLst>
          </p:cNvPr>
          <p:cNvSpPr/>
          <p:nvPr/>
        </p:nvSpPr>
        <p:spPr>
          <a:xfrm>
            <a:off x="820861" y="2233102"/>
            <a:ext cx="1415559"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9" name="正方形/長方形 58">
            <a:extLst>
              <a:ext uri="{FF2B5EF4-FFF2-40B4-BE49-F238E27FC236}">
                <a16:creationId xmlns:a16="http://schemas.microsoft.com/office/drawing/2014/main" id="{C260244B-C43A-BCD0-B977-0203C89456F4}"/>
              </a:ext>
            </a:extLst>
          </p:cNvPr>
          <p:cNvSpPr/>
          <p:nvPr/>
        </p:nvSpPr>
        <p:spPr>
          <a:xfrm>
            <a:off x="2499307" y="2233102"/>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60" name="直線矢印コネクタ 59">
            <a:extLst>
              <a:ext uri="{FF2B5EF4-FFF2-40B4-BE49-F238E27FC236}">
                <a16:creationId xmlns:a16="http://schemas.microsoft.com/office/drawing/2014/main" id="{8A5AF0FE-2B73-3562-AC2E-0CBD21F6A1A0}"/>
              </a:ext>
            </a:extLst>
          </p:cNvPr>
          <p:cNvCxnSpPr/>
          <p:nvPr/>
        </p:nvCxnSpPr>
        <p:spPr>
          <a:xfrm>
            <a:off x="536947" y="247321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1" name="正方形/長方形 60">
            <a:extLst>
              <a:ext uri="{FF2B5EF4-FFF2-40B4-BE49-F238E27FC236}">
                <a16:creationId xmlns:a16="http://schemas.microsoft.com/office/drawing/2014/main" id="{9CA9341A-E3A4-8473-A598-AAE9830FF37F}"/>
              </a:ext>
            </a:extLst>
          </p:cNvPr>
          <p:cNvSpPr/>
          <p:nvPr/>
        </p:nvSpPr>
        <p:spPr>
          <a:xfrm>
            <a:off x="812231" y="2420464"/>
            <a:ext cx="1415559"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2" name="正方形/長方形 61">
            <a:extLst>
              <a:ext uri="{FF2B5EF4-FFF2-40B4-BE49-F238E27FC236}">
                <a16:creationId xmlns:a16="http://schemas.microsoft.com/office/drawing/2014/main" id="{42CC0C5A-2B7D-5BAB-CB40-D3EE4A4F3BFF}"/>
              </a:ext>
            </a:extLst>
          </p:cNvPr>
          <p:cNvSpPr/>
          <p:nvPr/>
        </p:nvSpPr>
        <p:spPr>
          <a:xfrm>
            <a:off x="2490677" y="2420464"/>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4" name="テキスト ボックス 63">
            <a:extLst>
              <a:ext uri="{FF2B5EF4-FFF2-40B4-BE49-F238E27FC236}">
                <a16:creationId xmlns:a16="http://schemas.microsoft.com/office/drawing/2014/main" id="{5D561A07-9099-EB07-E968-03CAAEEEEAA4}"/>
              </a:ext>
            </a:extLst>
          </p:cNvPr>
          <p:cNvSpPr txBox="1"/>
          <p:nvPr/>
        </p:nvSpPr>
        <p:spPr>
          <a:xfrm>
            <a:off x="118263" y="1162253"/>
            <a:ext cx="167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rPr>
              <a:t>Stop the TDC data</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79" name="テキスト ボックス 78">
            <a:extLst>
              <a:ext uri="{FF2B5EF4-FFF2-40B4-BE49-F238E27FC236}">
                <a16:creationId xmlns:a16="http://schemas.microsoft.com/office/drawing/2014/main" id="{EE9DBB2A-F751-B4F4-856A-C756D1325D37}"/>
              </a:ext>
            </a:extLst>
          </p:cNvPr>
          <p:cNvSpPr txBox="1"/>
          <p:nvPr/>
        </p:nvSpPr>
        <p:spPr>
          <a:xfrm>
            <a:off x="1331994" y="5486352"/>
            <a:ext cx="2167345" cy="46166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rPr>
              <a:t>Programmable full flag</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Empty flag</a:t>
            </a:r>
            <a:endParaRPr kumimoji="1" lang="ja-JP" altLang="en-US" sz="1200" b="0" i="0"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80" name="直線矢印コネクタ 79">
            <a:extLst>
              <a:ext uri="{FF2B5EF4-FFF2-40B4-BE49-F238E27FC236}">
                <a16:creationId xmlns:a16="http://schemas.microsoft.com/office/drawing/2014/main" id="{5BD2822E-13CE-8C96-A6C3-2110A9DFA18B}"/>
              </a:ext>
            </a:extLst>
          </p:cNvPr>
          <p:cNvCxnSpPr>
            <a:cxnSpLocks/>
          </p:cNvCxnSpPr>
          <p:nvPr/>
        </p:nvCxnSpPr>
        <p:spPr>
          <a:xfrm>
            <a:off x="8596363" y="2961327"/>
            <a:ext cx="0" cy="327840"/>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79B0335B-1ED6-3EE7-11A0-4A07B0C48017}"/>
              </a:ext>
            </a:extLst>
          </p:cNvPr>
          <p:cNvCxnSpPr>
            <a:cxnSpLocks/>
          </p:cNvCxnSpPr>
          <p:nvPr/>
        </p:nvCxnSpPr>
        <p:spPr>
          <a:xfrm flipH="1">
            <a:off x="8596363" y="2961575"/>
            <a:ext cx="811406" cy="0"/>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E969DFCF-20B9-A7A1-A47B-9667F5951EF8}"/>
              </a:ext>
            </a:extLst>
          </p:cNvPr>
          <p:cNvCxnSpPr>
            <a:cxnSpLocks/>
          </p:cNvCxnSpPr>
          <p:nvPr/>
        </p:nvCxnSpPr>
        <p:spPr>
          <a:xfrm flipV="1">
            <a:off x="9407769" y="2962802"/>
            <a:ext cx="0" cy="326365"/>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70447B54-8035-69C7-47F5-C01ADB8D549F}"/>
              </a:ext>
            </a:extLst>
          </p:cNvPr>
          <p:cNvSpPr txBox="1"/>
          <p:nvPr/>
        </p:nvSpPr>
        <p:spPr>
          <a:xfrm>
            <a:off x="8373254" y="2473217"/>
            <a:ext cx="2221476" cy="46166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rPr>
              <a:t>Programmable full flag</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Empty flag</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88" name="直線矢印コネクタ 87">
            <a:extLst>
              <a:ext uri="{FF2B5EF4-FFF2-40B4-BE49-F238E27FC236}">
                <a16:creationId xmlns:a16="http://schemas.microsoft.com/office/drawing/2014/main" id="{32BDF48E-EC42-35A8-18CA-BA85765E227F}"/>
              </a:ext>
            </a:extLst>
          </p:cNvPr>
          <p:cNvCxnSpPr>
            <a:cxnSpLocks/>
          </p:cNvCxnSpPr>
          <p:nvPr/>
        </p:nvCxnSpPr>
        <p:spPr>
          <a:xfrm>
            <a:off x="7983832" y="1230923"/>
            <a:ext cx="0" cy="2058244"/>
          </a:xfrm>
          <a:prstGeom prst="straightConnector1">
            <a:avLst/>
          </a:prstGeom>
          <a:ln w="19050">
            <a:solidFill>
              <a:schemeClr val="accent5">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2A090DA4-A7D3-FE38-315B-4EE1564DABA7}"/>
              </a:ext>
            </a:extLst>
          </p:cNvPr>
          <p:cNvCxnSpPr>
            <a:cxnSpLocks/>
          </p:cNvCxnSpPr>
          <p:nvPr/>
        </p:nvCxnSpPr>
        <p:spPr>
          <a:xfrm flipH="1">
            <a:off x="2013439" y="1230923"/>
            <a:ext cx="5970393" cy="0"/>
          </a:xfrm>
          <a:prstGeom prst="straightConnector1">
            <a:avLst/>
          </a:prstGeom>
          <a:ln w="190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2555C0D0-08CB-2089-593A-35326550BBCE}"/>
              </a:ext>
            </a:extLst>
          </p:cNvPr>
          <p:cNvSpPr txBox="1"/>
          <p:nvPr/>
        </p:nvSpPr>
        <p:spPr>
          <a:xfrm>
            <a:off x="3320249" y="911233"/>
            <a:ext cx="280041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rPr>
              <a:t>Input throttling type2 is working</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98" name="テキスト ボックス 97">
            <a:extLst>
              <a:ext uri="{FF2B5EF4-FFF2-40B4-BE49-F238E27FC236}">
                <a16:creationId xmlns:a16="http://schemas.microsoft.com/office/drawing/2014/main" id="{2EE4C9F6-B500-E5DC-0CA8-F2C1BBBCFADB}"/>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Block structure of vital block</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100" name="正方形/長方形 99">
            <a:extLst>
              <a:ext uri="{FF2B5EF4-FFF2-40B4-BE49-F238E27FC236}">
                <a16:creationId xmlns:a16="http://schemas.microsoft.com/office/drawing/2014/main" id="{A3A17D97-AC55-01ED-2C15-7C9C43FB7C4C}"/>
              </a:ext>
            </a:extLst>
          </p:cNvPr>
          <p:cNvSpPr/>
          <p:nvPr/>
        </p:nvSpPr>
        <p:spPr>
          <a:xfrm>
            <a:off x="6433904" y="3294268"/>
            <a:ext cx="1065905"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HBF</a:t>
            </a:r>
            <a:endPar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throttling</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65313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テキスト ボックス 96">
            <a:extLst>
              <a:ext uri="{FF2B5EF4-FFF2-40B4-BE49-F238E27FC236}">
                <a16:creationId xmlns:a16="http://schemas.microsoft.com/office/drawing/2014/main" id="{A8261884-A67A-6306-5E8B-1C51A3809BA4}"/>
              </a:ext>
            </a:extLst>
          </p:cNvPr>
          <p:cNvSpPr txBox="1"/>
          <p:nvPr/>
        </p:nvSpPr>
        <p:spPr>
          <a:xfrm>
            <a:off x="961493" y="996208"/>
            <a:ext cx="9642030" cy="5016758"/>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Input throttling type2</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When the programmable full flag is asserted from incoming buffer,  it starts to work. It blocks the TDC data and keeps blocking until the incoming buffer becomes empty again.  This decision is done channel by channel. The delimiter data can pass through this unit.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At the throttling start/end timing, the InputThrottlingType2Start/End timing data are inserted. (Currently, the start data is not returned due to a bug...)</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Stop method. Bad events are already stored in the buffer, and we need to wait that those are read. Type2 is backup of type1. In addition, this is the trigger to start output throttling.</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1600" dirty="0">
              <a:solidFill>
                <a:prstClr val="black"/>
              </a:solidFill>
              <a:latin typeface="UD デジタル 教科書体 NP-R" panose="02020400000000000000" pitchFamily="18" charset="-128"/>
              <a:ea typeface="UD デジタル 教科書体 NP-R" panose="02020400000000000000" pitchFamily="18" charset="-128"/>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HBF throttling</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It sends a HB frame once per N frames. It is used if the PC cannot receive full bandwidth of the data link due to its low performance.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To use it, we need to activate it by </a:t>
            </a:r>
            <a:r>
              <a:rPr lang="en-US" altLang="ja-JP" sz="1600">
                <a:solidFill>
                  <a:prstClr val="black"/>
                </a:solidFill>
                <a:latin typeface="UD デジタル 教科書体 NP-R" panose="02020400000000000000" pitchFamily="18" charset="-128"/>
                <a:ea typeface="UD デジタル 教科書体 NP-R" panose="02020400000000000000" pitchFamily="18" charset="-128"/>
              </a:rPr>
              <a:t>register.</a:t>
            </a:r>
            <a:endParaRPr lang="en-US" altLang="ja-JP" sz="1600" dirty="0">
              <a:solidFill>
                <a:srgbClr val="C00000"/>
              </a:solidFill>
              <a:latin typeface="UD デジタル 教科書体 NP-R" panose="02020400000000000000" pitchFamily="18" charset="-128"/>
              <a:ea typeface="UD デジタル 教科書体 NP-R" panose="02020400000000000000" pitchFamily="18" charset="-128"/>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1600" dirty="0">
              <a:solidFill>
                <a:prstClr val="black"/>
              </a:solidFill>
              <a:latin typeface="UD デジタル 教科書体 NP-R" panose="02020400000000000000" pitchFamily="18" charset="-128"/>
              <a:ea typeface="UD デジタル 教科書体 NP-R" panose="02020400000000000000" pitchFamily="18" charset="-128"/>
            </a:endParaRPr>
          </a:p>
          <a:p>
            <a:pPr marR="0" lvl="0" defTabSz="914400" rtl="0" eaLnBrk="1" fontAlgn="auto" latinLnBrk="0" hangingPunct="1">
              <a:lnSpc>
                <a:spcPct val="100000"/>
              </a:lnSpc>
              <a:spcBef>
                <a:spcPts val="0"/>
              </a:spcBef>
              <a:spcAft>
                <a:spcPts val="0"/>
              </a:spcAft>
              <a:buClrTx/>
              <a:buSzTx/>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Output throttling</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It starts to work if the programmable full flag is asserted by the </a:t>
            </a:r>
            <a:r>
              <a:rPr lang="en-US" altLang="ja-JP" sz="1600" dirty="0" err="1">
                <a:solidFill>
                  <a:prstClr val="black"/>
                </a:solidFill>
                <a:latin typeface="UD デジタル 教科書体 NP-R" panose="02020400000000000000" pitchFamily="18" charset="-128"/>
                <a:ea typeface="UD デジタル 教科書体 NP-R" panose="02020400000000000000" pitchFamily="18" charset="-128"/>
              </a:rPr>
              <a:t>LinkBuffer</a:t>
            </a: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 when the input throttling type2 is working. When working, it turns on the read enable to the </a:t>
            </a:r>
            <a:r>
              <a:rPr lang="en-US" altLang="ja-JP" sz="1600" dirty="0" err="1">
                <a:solidFill>
                  <a:prstClr val="black"/>
                </a:solidFill>
                <a:latin typeface="UD デジタル 教科書体 NP-R" panose="02020400000000000000" pitchFamily="18" charset="-128"/>
                <a:ea typeface="UD デジタル 教科書体 NP-R" panose="02020400000000000000" pitchFamily="18" charset="-128"/>
              </a:rPr>
              <a:t>BackMerger</a:t>
            </a: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 and discard the TDC data and keeps reading until the </a:t>
            </a:r>
            <a:r>
              <a:rPr lang="en-US" altLang="ja-JP" sz="1600" dirty="0" err="1">
                <a:solidFill>
                  <a:prstClr val="black"/>
                </a:solidFill>
                <a:latin typeface="UD デジタル 教科書体 NP-R" panose="02020400000000000000" pitchFamily="18" charset="-128"/>
                <a:ea typeface="UD デジタル 教科書体 NP-R" panose="02020400000000000000" pitchFamily="18" charset="-128"/>
              </a:rPr>
              <a:t>LinkBuffer</a:t>
            </a: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 becomes empty. The delimiter data passes through this unit.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A protection from the back pressure.</a:t>
            </a:r>
          </a:p>
        </p:txBody>
      </p:sp>
      <p:sp>
        <p:nvSpPr>
          <p:cNvPr id="99" name="テキスト ボックス 98">
            <a:extLst>
              <a:ext uri="{FF2B5EF4-FFF2-40B4-BE49-F238E27FC236}">
                <a16:creationId xmlns:a16="http://schemas.microsoft.com/office/drawing/2014/main" id="{DA66CCCB-BD33-E5CB-84A8-B7102726C0B2}"/>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Functions in vital block</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Tree>
    <p:extLst>
      <p:ext uri="{BB962C8B-B14F-4D97-AF65-F5344CB8AC3E}">
        <p14:creationId xmlns:p14="http://schemas.microsoft.com/office/powerpoint/2010/main" val="408383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グループ化 100">
            <a:extLst>
              <a:ext uri="{FF2B5EF4-FFF2-40B4-BE49-F238E27FC236}">
                <a16:creationId xmlns:a16="http://schemas.microsoft.com/office/drawing/2014/main" id="{C46586F7-0114-B67B-6356-7A1291D55A66}"/>
              </a:ext>
            </a:extLst>
          </p:cNvPr>
          <p:cNvGrpSpPr/>
          <p:nvPr/>
        </p:nvGrpSpPr>
        <p:grpSpPr>
          <a:xfrm>
            <a:off x="2347546" y="2699091"/>
            <a:ext cx="1721044" cy="3315122"/>
            <a:chOff x="536947" y="1717286"/>
            <a:chExt cx="3364589" cy="3315122"/>
          </a:xfrm>
        </p:grpSpPr>
        <p:cxnSp>
          <p:nvCxnSpPr>
            <p:cNvPr id="41" name="直線矢印コネクタ 40">
              <a:extLst>
                <a:ext uri="{FF2B5EF4-FFF2-40B4-BE49-F238E27FC236}">
                  <a16:creationId xmlns:a16="http://schemas.microsoft.com/office/drawing/2014/main" id="{8F4AC4FB-40E7-FF42-B91E-2C9FAC7268A7}"/>
                </a:ext>
              </a:extLst>
            </p:cNvPr>
            <p:cNvCxnSpPr/>
            <p:nvPr/>
          </p:nvCxnSpPr>
          <p:spPr>
            <a:xfrm>
              <a:off x="545297" y="171728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DF618932-A640-0D06-F1EB-E2DB2E8329B9}"/>
                </a:ext>
              </a:extLst>
            </p:cNvPr>
            <p:cNvCxnSpPr/>
            <p:nvPr/>
          </p:nvCxnSpPr>
          <p:spPr>
            <a:xfrm>
              <a:off x="553927" y="3014080"/>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FF4E7CA5-C4C3-1DB0-5379-A06410619537}"/>
                </a:ext>
              </a:extLst>
            </p:cNvPr>
            <p:cNvCxnSpPr/>
            <p:nvPr/>
          </p:nvCxnSpPr>
          <p:spPr>
            <a:xfrm>
              <a:off x="553927" y="320760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BD32BBE2-8C96-0795-BA26-E1A538F0ACAC}"/>
                </a:ext>
              </a:extLst>
            </p:cNvPr>
            <p:cNvCxnSpPr/>
            <p:nvPr/>
          </p:nvCxnSpPr>
          <p:spPr>
            <a:xfrm>
              <a:off x="545297" y="339496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59A3AE4F-A9D8-5BA4-6473-631CD9F2B2EF}"/>
                </a:ext>
              </a:extLst>
            </p:cNvPr>
            <p:cNvCxnSpPr/>
            <p:nvPr/>
          </p:nvCxnSpPr>
          <p:spPr>
            <a:xfrm>
              <a:off x="545577" y="3832802"/>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39CC05B4-6462-C262-372D-EBBC17726EAB}"/>
                </a:ext>
              </a:extLst>
            </p:cNvPr>
            <p:cNvCxnSpPr/>
            <p:nvPr/>
          </p:nvCxnSpPr>
          <p:spPr>
            <a:xfrm>
              <a:off x="545577" y="402632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4246D87-0687-8208-277A-9C194414726B}"/>
                </a:ext>
              </a:extLst>
            </p:cNvPr>
            <p:cNvCxnSpPr/>
            <p:nvPr/>
          </p:nvCxnSpPr>
          <p:spPr>
            <a:xfrm>
              <a:off x="536947" y="421368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C937266-FCF8-5118-C5B2-9141962826D1}"/>
                </a:ext>
              </a:extLst>
            </p:cNvPr>
            <p:cNvCxnSpPr/>
            <p:nvPr/>
          </p:nvCxnSpPr>
          <p:spPr>
            <a:xfrm>
              <a:off x="545577" y="465152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5FFD01AA-0EA3-8B9A-91B4-7C9D892D7761}"/>
                </a:ext>
              </a:extLst>
            </p:cNvPr>
            <p:cNvCxnSpPr/>
            <p:nvPr/>
          </p:nvCxnSpPr>
          <p:spPr>
            <a:xfrm>
              <a:off x="545577" y="484504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83E09832-47EC-CC45-DE8C-A64DC8AF5C6C}"/>
                </a:ext>
              </a:extLst>
            </p:cNvPr>
            <p:cNvCxnSpPr/>
            <p:nvPr/>
          </p:nvCxnSpPr>
          <p:spPr>
            <a:xfrm>
              <a:off x="536947" y="5032408"/>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7CF512A2-45B6-9514-1E70-F124F7571EF8}"/>
                </a:ext>
              </a:extLst>
            </p:cNvPr>
            <p:cNvCxnSpPr/>
            <p:nvPr/>
          </p:nvCxnSpPr>
          <p:spPr>
            <a:xfrm>
              <a:off x="545577" y="228585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8" name="直線矢印コネクタ 87">
              <a:extLst>
                <a:ext uri="{FF2B5EF4-FFF2-40B4-BE49-F238E27FC236}">
                  <a16:creationId xmlns:a16="http://schemas.microsoft.com/office/drawing/2014/main" id="{3F7F40A1-32FA-32D3-110F-F2DB104CE1DB}"/>
                </a:ext>
              </a:extLst>
            </p:cNvPr>
            <p:cNvCxnSpPr/>
            <p:nvPr/>
          </p:nvCxnSpPr>
          <p:spPr>
            <a:xfrm>
              <a:off x="536947" y="247321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43" name="正方形/長方形 42">
            <a:extLst>
              <a:ext uri="{FF2B5EF4-FFF2-40B4-BE49-F238E27FC236}">
                <a16:creationId xmlns:a16="http://schemas.microsoft.com/office/drawing/2014/main" id="{75CA35D6-0F2F-0D19-CF09-6DB8C346FE91}"/>
              </a:ext>
            </a:extLst>
          </p:cNvPr>
          <p:cNvSpPr/>
          <p:nvPr/>
        </p:nvSpPr>
        <p:spPr>
          <a:xfrm>
            <a:off x="4070400" y="3880316"/>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4" name="正方形/長方形 43">
            <a:extLst>
              <a:ext uri="{FF2B5EF4-FFF2-40B4-BE49-F238E27FC236}">
                <a16:creationId xmlns:a16="http://schemas.microsoft.com/office/drawing/2014/main" id="{D867D4C9-7130-AE90-ED27-F31B9EB65BBA}"/>
              </a:ext>
            </a:extLst>
          </p:cNvPr>
          <p:cNvSpPr/>
          <p:nvPr/>
        </p:nvSpPr>
        <p:spPr>
          <a:xfrm>
            <a:off x="4070400" y="2496583"/>
            <a:ext cx="1232575" cy="118800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5" name="正方形/長方形 44">
            <a:extLst>
              <a:ext uri="{FF2B5EF4-FFF2-40B4-BE49-F238E27FC236}">
                <a16:creationId xmlns:a16="http://schemas.microsoft.com/office/drawing/2014/main" id="{8A8A32BC-A8E1-8CAE-DB2B-D7DCA2114850}"/>
              </a:ext>
            </a:extLst>
          </p:cNvPr>
          <p:cNvSpPr/>
          <p:nvPr/>
        </p:nvSpPr>
        <p:spPr>
          <a:xfrm>
            <a:off x="4060811" y="4692348"/>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6" name="正方形/長方形 45">
            <a:extLst>
              <a:ext uri="{FF2B5EF4-FFF2-40B4-BE49-F238E27FC236}">
                <a16:creationId xmlns:a16="http://schemas.microsoft.com/office/drawing/2014/main" id="{A3322C4A-BC50-E75A-E2D6-62A5188F3EED}"/>
              </a:ext>
            </a:extLst>
          </p:cNvPr>
          <p:cNvSpPr/>
          <p:nvPr/>
        </p:nvSpPr>
        <p:spPr>
          <a:xfrm rot="-5400000">
            <a:off x="4285798" y="4012415"/>
            <a:ext cx="3645490"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Back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(4-to-1)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47" name="直線矢印コネクタ 46">
            <a:extLst>
              <a:ext uri="{FF2B5EF4-FFF2-40B4-BE49-F238E27FC236}">
                <a16:creationId xmlns:a16="http://schemas.microsoft.com/office/drawing/2014/main" id="{713886CC-8253-8BF9-EA2A-20D169D5BDBF}"/>
              </a:ext>
            </a:extLst>
          </p:cNvPr>
          <p:cNvCxnSpPr>
            <a:cxnSpLocks/>
          </p:cNvCxnSpPr>
          <p:nvPr/>
        </p:nvCxnSpPr>
        <p:spPr>
          <a:xfrm>
            <a:off x="5302975" y="3402269"/>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06ECF3E-B109-642C-DE92-F86D71E6177D}"/>
              </a:ext>
            </a:extLst>
          </p:cNvPr>
          <p:cNvCxnSpPr>
            <a:cxnSpLocks/>
          </p:cNvCxnSpPr>
          <p:nvPr/>
        </p:nvCxnSpPr>
        <p:spPr>
          <a:xfrm>
            <a:off x="5302975" y="4226514"/>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39BEA191-EE6B-77DE-D411-35D309FE3536}"/>
              </a:ext>
            </a:extLst>
          </p:cNvPr>
          <p:cNvCxnSpPr>
            <a:cxnSpLocks/>
          </p:cNvCxnSpPr>
          <p:nvPr/>
        </p:nvCxnSpPr>
        <p:spPr>
          <a:xfrm>
            <a:off x="5293386" y="4982286"/>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1509764-8BA4-6282-04CC-11708BB1DCCE}"/>
              </a:ext>
            </a:extLst>
          </p:cNvPr>
          <p:cNvCxnSpPr>
            <a:cxnSpLocks/>
          </p:cNvCxnSpPr>
          <p:nvPr/>
        </p:nvCxnSpPr>
        <p:spPr>
          <a:xfrm>
            <a:off x="6415456" y="4570948"/>
            <a:ext cx="225917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031C0111-9BBC-FCBC-EFAA-B45ECB722708}"/>
              </a:ext>
            </a:extLst>
          </p:cNvPr>
          <p:cNvSpPr/>
          <p:nvPr/>
        </p:nvSpPr>
        <p:spPr>
          <a:xfrm>
            <a:off x="4060811" y="5528246"/>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53" name="直線矢印コネクタ 52">
            <a:extLst>
              <a:ext uri="{FF2B5EF4-FFF2-40B4-BE49-F238E27FC236}">
                <a16:creationId xmlns:a16="http://schemas.microsoft.com/office/drawing/2014/main" id="{7398B0E7-72F2-9E39-7A41-FE00936A1E49}"/>
              </a:ext>
            </a:extLst>
          </p:cNvPr>
          <p:cNvCxnSpPr>
            <a:cxnSpLocks/>
          </p:cNvCxnSpPr>
          <p:nvPr/>
        </p:nvCxnSpPr>
        <p:spPr>
          <a:xfrm>
            <a:off x="5293386" y="5818184"/>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ECFA979B-242F-1796-F683-A84C90E90031}"/>
              </a:ext>
            </a:extLst>
          </p:cNvPr>
          <p:cNvSpPr/>
          <p:nvPr/>
        </p:nvSpPr>
        <p:spPr>
          <a:xfrm>
            <a:off x="6906120" y="4276073"/>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Link 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5" name="正方形/長方形 54">
            <a:extLst>
              <a:ext uri="{FF2B5EF4-FFF2-40B4-BE49-F238E27FC236}">
                <a16:creationId xmlns:a16="http://schemas.microsoft.com/office/drawing/2014/main" id="{6088ACDB-D5AF-CB5A-D01F-F81FACC9A94D}"/>
              </a:ext>
            </a:extLst>
          </p:cNvPr>
          <p:cNvSpPr/>
          <p:nvPr/>
        </p:nvSpPr>
        <p:spPr>
          <a:xfrm>
            <a:off x="8674634" y="4282018"/>
            <a:ext cx="929471"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SiTCP</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8" name="正方形/長方形 57">
            <a:extLst>
              <a:ext uri="{FF2B5EF4-FFF2-40B4-BE49-F238E27FC236}">
                <a16:creationId xmlns:a16="http://schemas.microsoft.com/office/drawing/2014/main" id="{81EEF352-4671-2EB8-3DB2-BB25096F8A09}"/>
              </a:ext>
            </a:extLst>
          </p:cNvPr>
          <p:cNvSpPr/>
          <p:nvPr/>
        </p:nvSpPr>
        <p:spPr>
          <a:xfrm>
            <a:off x="2673493" y="2497107"/>
            <a:ext cx="1084384" cy="3789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Incoming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0" name="正方形/長方形 59">
            <a:extLst>
              <a:ext uri="{FF2B5EF4-FFF2-40B4-BE49-F238E27FC236}">
                <a16:creationId xmlns:a16="http://schemas.microsoft.com/office/drawing/2014/main" id="{066FC282-DAD2-A412-29C1-50A92F9DBE19}"/>
              </a:ext>
            </a:extLst>
          </p:cNvPr>
          <p:cNvSpPr/>
          <p:nvPr/>
        </p:nvSpPr>
        <p:spPr>
          <a:xfrm>
            <a:off x="2674711" y="3943132"/>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3" name="正方形/長方形 62">
            <a:extLst>
              <a:ext uri="{FF2B5EF4-FFF2-40B4-BE49-F238E27FC236}">
                <a16:creationId xmlns:a16="http://schemas.microsoft.com/office/drawing/2014/main" id="{B3A08E3E-C75E-23A1-A51B-63321C43195E}"/>
              </a:ext>
            </a:extLst>
          </p:cNvPr>
          <p:cNvSpPr/>
          <p:nvPr/>
        </p:nvSpPr>
        <p:spPr>
          <a:xfrm>
            <a:off x="2674711" y="4136655"/>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6" name="正方形/長方形 65">
            <a:extLst>
              <a:ext uri="{FF2B5EF4-FFF2-40B4-BE49-F238E27FC236}">
                <a16:creationId xmlns:a16="http://schemas.microsoft.com/office/drawing/2014/main" id="{FA20BB5F-42FD-0F71-046B-E754B3E42999}"/>
              </a:ext>
            </a:extLst>
          </p:cNvPr>
          <p:cNvSpPr/>
          <p:nvPr/>
        </p:nvSpPr>
        <p:spPr>
          <a:xfrm>
            <a:off x="2666081" y="4324017"/>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9" name="正方形/長方形 68">
            <a:extLst>
              <a:ext uri="{FF2B5EF4-FFF2-40B4-BE49-F238E27FC236}">
                <a16:creationId xmlns:a16="http://schemas.microsoft.com/office/drawing/2014/main" id="{95D9A44B-F3C2-CC6E-3ADA-3ADCD0EEF385}"/>
              </a:ext>
            </a:extLst>
          </p:cNvPr>
          <p:cNvSpPr/>
          <p:nvPr/>
        </p:nvSpPr>
        <p:spPr>
          <a:xfrm>
            <a:off x="2666361" y="4761854"/>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2" name="正方形/長方形 71">
            <a:extLst>
              <a:ext uri="{FF2B5EF4-FFF2-40B4-BE49-F238E27FC236}">
                <a16:creationId xmlns:a16="http://schemas.microsoft.com/office/drawing/2014/main" id="{4CD59303-361F-F63E-29DF-392CCD8F4C3F}"/>
              </a:ext>
            </a:extLst>
          </p:cNvPr>
          <p:cNvSpPr/>
          <p:nvPr/>
        </p:nvSpPr>
        <p:spPr>
          <a:xfrm>
            <a:off x="2666361" y="4955377"/>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5" name="正方形/長方形 74">
            <a:extLst>
              <a:ext uri="{FF2B5EF4-FFF2-40B4-BE49-F238E27FC236}">
                <a16:creationId xmlns:a16="http://schemas.microsoft.com/office/drawing/2014/main" id="{376D58D8-F3CB-8A84-3CB1-8B0810D66A46}"/>
              </a:ext>
            </a:extLst>
          </p:cNvPr>
          <p:cNvSpPr/>
          <p:nvPr/>
        </p:nvSpPr>
        <p:spPr>
          <a:xfrm>
            <a:off x="2657731" y="5142739"/>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8" name="正方形/長方形 77">
            <a:extLst>
              <a:ext uri="{FF2B5EF4-FFF2-40B4-BE49-F238E27FC236}">
                <a16:creationId xmlns:a16="http://schemas.microsoft.com/office/drawing/2014/main" id="{8E9D7E6C-D1C9-841A-8A61-DA993BF2F561}"/>
              </a:ext>
            </a:extLst>
          </p:cNvPr>
          <p:cNvSpPr/>
          <p:nvPr/>
        </p:nvSpPr>
        <p:spPr>
          <a:xfrm>
            <a:off x="2666361" y="5580575"/>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1" name="正方形/長方形 80">
            <a:extLst>
              <a:ext uri="{FF2B5EF4-FFF2-40B4-BE49-F238E27FC236}">
                <a16:creationId xmlns:a16="http://schemas.microsoft.com/office/drawing/2014/main" id="{D743A5AE-8746-3E85-EFC4-3C5C2D30C6B0}"/>
              </a:ext>
            </a:extLst>
          </p:cNvPr>
          <p:cNvSpPr/>
          <p:nvPr/>
        </p:nvSpPr>
        <p:spPr>
          <a:xfrm>
            <a:off x="2666361" y="5774098"/>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4" name="正方形/長方形 83">
            <a:extLst>
              <a:ext uri="{FF2B5EF4-FFF2-40B4-BE49-F238E27FC236}">
                <a16:creationId xmlns:a16="http://schemas.microsoft.com/office/drawing/2014/main" id="{F69A8AF1-7E71-2569-CB8D-C86BADEC3961}"/>
              </a:ext>
            </a:extLst>
          </p:cNvPr>
          <p:cNvSpPr/>
          <p:nvPr/>
        </p:nvSpPr>
        <p:spPr>
          <a:xfrm>
            <a:off x="2657731" y="5961460"/>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7" name="正方形/長方形 86">
            <a:extLst>
              <a:ext uri="{FF2B5EF4-FFF2-40B4-BE49-F238E27FC236}">
                <a16:creationId xmlns:a16="http://schemas.microsoft.com/office/drawing/2014/main" id="{DDDC1F6B-BE38-7DF9-4BED-3DE3C17AC871}"/>
              </a:ext>
            </a:extLst>
          </p:cNvPr>
          <p:cNvSpPr/>
          <p:nvPr/>
        </p:nvSpPr>
        <p:spPr>
          <a:xfrm>
            <a:off x="2666361" y="3214907"/>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90" name="正方形/長方形 89">
            <a:extLst>
              <a:ext uri="{FF2B5EF4-FFF2-40B4-BE49-F238E27FC236}">
                <a16:creationId xmlns:a16="http://schemas.microsoft.com/office/drawing/2014/main" id="{C8F3D8DB-A868-81CC-72C6-780517997DD9}"/>
              </a:ext>
            </a:extLst>
          </p:cNvPr>
          <p:cNvSpPr/>
          <p:nvPr/>
        </p:nvSpPr>
        <p:spPr>
          <a:xfrm>
            <a:off x="2657731" y="3402269"/>
            <a:ext cx="1084384" cy="11920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741AA01E-DFEE-5246-0790-DA5D9B2F0769}"/>
              </a:ext>
            </a:extLst>
          </p:cNvPr>
          <p:cNvSpPr txBox="1"/>
          <p:nvPr/>
        </p:nvSpPr>
        <p:spPr>
          <a:xfrm>
            <a:off x="731287" y="715927"/>
            <a:ext cx="9642030" cy="98488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Buffers in the streaming TDC</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There are some buffers in TDC, </a:t>
            </a:r>
            <a:r>
              <a:rPr lang="en-US" altLang="ja-JP" sz="1400" dirty="0">
                <a:solidFill>
                  <a:srgbClr val="C00000"/>
                </a:solidFill>
                <a:latin typeface="UD デジタル 教科書体 NP-R" panose="02020400000000000000" pitchFamily="18" charset="-128"/>
                <a:ea typeface="UD デジタル 教科書体 NP-R" panose="02020400000000000000" pitchFamily="18" charset="-128"/>
              </a:rPr>
              <a:t>incoming (channel) FIFO, front merger FIFO, back merger FIFO, </a:t>
            </a:r>
            <a:r>
              <a:rPr lang="en-US" altLang="ja-JP" sz="1400" dirty="0" err="1">
                <a:solidFill>
                  <a:srgbClr val="C00000"/>
                </a:solidFill>
                <a:latin typeface="UD デジタル 教科書体 NP-R" panose="02020400000000000000" pitchFamily="18" charset="-128"/>
                <a:ea typeface="UD デジタル 教科書体 NP-R" panose="02020400000000000000" pitchFamily="18" charset="-128"/>
              </a:rPr>
              <a:t>LinkBuffer</a:t>
            </a:r>
            <a:r>
              <a:rPr lang="en-US" altLang="ja-JP" sz="1400" dirty="0">
                <a:solidFill>
                  <a:srgbClr val="C00000"/>
                </a:solidFill>
                <a:latin typeface="UD デジタル 教科書体 NP-R" panose="02020400000000000000" pitchFamily="18" charset="-128"/>
                <a:ea typeface="UD デジタル 教科書体 NP-R" panose="02020400000000000000" pitchFamily="18" charset="-128"/>
              </a:rPr>
              <a:t>, and FIFO inside SiTCP</a:t>
            </a: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 (In future, 2Gb DDR3 SDRAM is added in this buffer configuration.) </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Each FIFO has a port of the programmable full whose threshold can be determined by programmer.</a:t>
            </a:r>
          </a:p>
        </p:txBody>
      </p:sp>
      <p:sp>
        <p:nvSpPr>
          <p:cNvPr id="104" name="テキスト ボックス 103">
            <a:extLst>
              <a:ext uri="{FF2B5EF4-FFF2-40B4-BE49-F238E27FC236}">
                <a16:creationId xmlns:a16="http://schemas.microsoft.com/office/drawing/2014/main" id="{6EAB83E8-E763-A07A-4245-1A2010BDB419}"/>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Buffers and programmable</a:t>
            </a:r>
            <a:r>
              <a:rPr lang="en-US" altLang="ja-JP" sz="2400" dirty="0">
                <a:solidFill>
                  <a:prstClr val="black"/>
                </a:solidFill>
                <a:latin typeface="UD デジタル 教科書体 NP-R" panose="02020400000000000000" pitchFamily="18" charset="-128"/>
                <a:ea typeface="UD デジタル 教科書体 NP-R" panose="02020400000000000000" pitchFamily="18" charset="-128"/>
              </a:rPr>
              <a:t> </a:t>
            </a: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full flags</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105" name="テキスト ボックス 104">
            <a:extLst>
              <a:ext uri="{FF2B5EF4-FFF2-40B4-BE49-F238E27FC236}">
                <a16:creationId xmlns:a16="http://schemas.microsoft.com/office/drawing/2014/main" id="{71B3FD96-CB1C-202D-8C77-8C091AFD83BA}"/>
              </a:ext>
            </a:extLst>
          </p:cNvPr>
          <p:cNvSpPr txBox="1"/>
          <p:nvPr/>
        </p:nvSpPr>
        <p:spPr>
          <a:xfrm>
            <a:off x="6501683" y="5494828"/>
            <a:ext cx="244009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latin typeface="UD デジタル 教科書体 NP-R" panose="02020400000000000000" pitchFamily="18" charset="-128"/>
                <a:ea typeface="UD デジタル 教科書体 NP-R" panose="02020400000000000000" pitchFamily="18" charset="-128"/>
              </a:rPr>
              <a:t>Here is a bottleneck of the internal data flow.</a:t>
            </a:r>
            <a:endParaRPr kumimoji="1" lang="en-US" altLang="ja-JP" sz="1200" b="0" i="0" u="none" strike="noStrike" kern="1200" cap="none" spc="0" normalizeH="0" baseline="0" noProof="0" dirty="0">
              <a:ln>
                <a:noFill/>
              </a:ln>
              <a:effectLst/>
              <a:uLnTx/>
              <a:uFillTx/>
              <a:latin typeface="UD デジタル 教科書体 NP-R" panose="02020400000000000000" pitchFamily="18" charset="-128"/>
              <a:ea typeface="UD デジタル 教科書体 NP-R" panose="02020400000000000000" pitchFamily="18"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Data rate: 8 Gbps</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107" name="直線矢印コネクタ 106">
            <a:extLst>
              <a:ext uri="{FF2B5EF4-FFF2-40B4-BE49-F238E27FC236}">
                <a16:creationId xmlns:a16="http://schemas.microsoft.com/office/drawing/2014/main" id="{886812E5-52E8-6AB2-8F34-5934AE891938}"/>
              </a:ext>
            </a:extLst>
          </p:cNvPr>
          <p:cNvCxnSpPr/>
          <p:nvPr/>
        </p:nvCxnSpPr>
        <p:spPr>
          <a:xfrm flipH="1" flipV="1">
            <a:off x="6594231" y="4582986"/>
            <a:ext cx="311889" cy="85066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ED15DC11-81B2-9A29-DB50-4B0AA95EDDFC}"/>
              </a:ext>
            </a:extLst>
          </p:cNvPr>
          <p:cNvSpPr txBox="1"/>
          <p:nvPr/>
        </p:nvSpPr>
        <p:spPr>
          <a:xfrm>
            <a:off x="9664658" y="4276073"/>
            <a:ext cx="155697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latin typeface="UD デジタル 教科書体 NP-R" panose="02020400000000000000" pitchFamily="18" charset="-128"/>
                <a:ea typeface="UD デジタル 教科書体 NP-R" panose="02020400000000000000" pitchFamily="18" charset="-128"/>
              </a:rPr>
              <a:t>Link speed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10 Gbps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dirty="0">
                <a:solidFill>
                  <a:srgbClr val="C00000"/>
                </a:solidFill>
                <a:latin typeface="UD デジタル 教科書体 NP-R" panose="02020400000000000000" pitchFamily="18" charset="-128"/>
                <a:ea typeface="UD デジタル 教科書体 NP-R" panose="02020400000000000000" pitchFamily="18" charset="-128"/>
              </a:rPr>
              <a:t>1 Gbps</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Tree>
    <p:extLst>
      <p:ext uri="{BB962C8B-B14F-4D97-AF65-F5344CB8AC3E}">
        <p14:creationId xmlns:p14="http://schemas.microsoft.com/office/powerpoint/2010/main" val="348044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グループ化 100">
            <a:extLst>
              <a:ext uri="{FF2B5EF4-FFF2-40B4-BE49-F238E27FC236}">
                <a16:creationId xmlns:a16="http://schemas.microsoft.com/office/drawing/2014/main" id="{C46586F7-0114-B67B-6356-7A1291D55A66}"/>
              </a:ext>
            </a:extLst>
          </p:cNvPr>
          <p:cNvGrpSpPr/>
          <p:nvPr/>
        </p:nvGrpSpPr>
        <p:grpSpPr>
          <a:xfrm>
            <a:off x="2347546" y="2699091"/>
            <a:ext cx="1721044" cy="3315122"/>
            <a:chOff x="536947" y="1717286"/>
            <a:chExt cx="3364589" cy="3315122"/>
          </a:xfrm>
        </p:grpSpPr>
        <p:cxnSp>
          <p:nvCxnSpPr>
            <p:cNvPr id="41" name="直線矢印コネクタ 40">
              <a:extLst>
                <a:ext uri="{FF2B5EF4-FFF2-40B4-BE49-F238E27FC236}">
                  <a16:creationId xmlns:a16="http://schemas.microsoft.com/office/drawing/2014/main" id="{8F4AC4FB-40E7-FF42-B91E-2C9FAC7268A7}"/>
                </a:ext>
              </a:extLst>
            </p:cNvPr>
            <p:cNvCxnSpPr/>
            <p:nvPr/>
          </p:nvCxnSpPr>
          <p:spPr>
            <a:xfrm>
              <a:off x="545297" y="171728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DF618932-A640-0D06-F1EB-E2DB2E8329B9}"/>
                </a:ext>
              </a:extLst>
            </p:cNvPr>
            <p:cNvCxnSpPr/>
            <p:nvPr/>
          </p:nvCxnSpPr>
          <p:spPr>
            <a:xfrm>
              <a:off x="553927" y="3014080"/>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FF4E7CA5-C4C3-1DB0-5379-A06410619537}"/>
                </a:ext>
              </a:extLst>
            </p:cNvPr>
            <p:cNvCxnSpPr/>
            <p:nvPr/>
          </p:nvCxnSpPr>
          <p:spPr>
            <a:xfrm>
              <a:off x="553927" y="320760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BD32BBE2-8C96-0795-BA26-E1A538F0ACAC}"/>
                </a:ext>
              </a:extLst>
            </p:cNvPr>
            <p:cNvCxnSpPr/>
            <p:nvPr/>
          </p:nvCxnSpPr>
          <p:spPr>
            <a:xfrm>
              <a:off x="545297" y="339496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59A3AE4F-A9D8-5BA4-6473-631CD9F2B2EF}"/>
                </a:ext>
              </a:extLst>
            </p:cNvPr>
            <p:cNvCxnSpPr/>
            <p:nvPr/>
          </p:nvCxnSpPr>
          <p:spPr>
            <a:xfrm>
              <a:off x="545577" y="3832802"/>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39CC05B4-6462-C262-372D-EBBC17726EAB}"/>
                </a:ext>
              </a:extLst>
            </p:cNvPr>
            <p:cNvCxnSpPr/>
            <p:nvPr/>
          </p:nvCxnSpPr>
          <p:spPr>
            <a:xfrm>
              <a:off x="545577" y="402632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4246D87-0687-8208-277A-9C194414726B}"/>
                </a:ext>
              </a:extLst>
            </p:cNvPr>
            <p:cNvCxnSpPr/>
            <p:nvPr/>
          </p:nvCxnSpPr>
          <p:spPr>
            <a:xfrm>
              <a:off x="536947" y="421368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C937266-FCF8-5118-C5B2-9141962826D1}"/>
                </a:ext>
              </a:extLst>
            </p:cNvPr>
            <p:cNvCxnSpPr/>
            <p:nvPr/>
          </p:nvCxnSpPr>
          <p:spPr>
            <a:xfrm>
              <a:off x="545577" y="465152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5FFD01AA-0EA3-8B9A-91B4-7C9D892D7761}"/>
                </a:ext>
              </a:extLst>
            </p:cNvPr>
            <p:cNvCxnSpPr/>
            <p:nvPr/>
          </p:nvCxnSpPr>
          <p:spPr>
            <a:xfrm>
              <a:off x="545577" y="484504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83E09832-47EC-CC45-DE8C-A64DC8AF5C6C}"/>
                </a:ext>
              </a:extLst>
            </p:cNvPr>
            <p:cNvCxnSpPr/>
            <p:nvPr/>
          </p:nvCxnSpPr>
          <p:spPr>
            <a:xfrm>
              <a:off x="536947" y="5032408"/>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7CF512A2-45B6-9514-1E70-F124F7571EF8}"/>
                </a:ext>
              </a:extLst>
            </p:cNvPr>
            <p:cNvCxnSpPr/>
            <p:nvPr/>
          </p:nvCxnSpPr>
          <p:spPr>
            <a:xfrm>
              <a:off x="545577" y="228585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8" name="直線矢印コネクタ 87">
              <a:extLst>
                <a:ext uri="{FF2B5EF4-FFF2-40B4-BE49-F238E27FC236}">
                  <a16:creationId xmlns:a16="http://schemas.microsoft.com/office/drawing/2014/main" id="{3F7F40A1-32FA-32D3-110F-F2DB104CE1DB}"/>
                </a:ext>
              </a:extLst>
            </p:cNvPr>
            <p:cNvCxnSpPr/>
            <p:nvPr/>
          </p:nvCxnSpPr>
          <p:spPr>
            <a:xfrm>
              <a:off x="536947" y="247321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43" name="正方形/長方形 42">
            <a:extLst>
              <a:ext uri="{FF2B5EF4-FFF2-40B4-BE49-F238E27FC236}">
                <a16:creationId xmlns:a16="http://schemas.microsoft.com/office/drawing/2014/main" id="{75CA35D6-0F2F-0D19-CF09-6DB8C346FE91}"/>
              </a:ext>
            </a:extLst>
          </p:cNvPr>
          <p:cNvSpPr/>
          <p:nvPr/>
        </p:nvSpPr>
        <p:spPr>
          <a:xfrm>
            <a:off x="4070400" y="3880316"/>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4" name="正方形/長方形 43">
            <a:extLst>
              <a:ext uri="{FF2B5EF4-FFF2-40B4-BE49-F238E27FC236}">
                <a16:creationId xmlns:a16="http://schemas.microsoft.com/office/drawing/2014/main" id="{D867D4C9-7130-AE90-ED27-F31B9EB65BBA}"/>
              </a:ext>
            </a:extLst>
          </p:cNvPr>
          <p:cNvSpPr/>
          <p:nvPr/>
        </p:nvSpPr>
        <p:spPr>
          <a:xfrm>
            <a:off x="4070400" y="2496583"/>
            <a:ext cx="1232575" cy="118800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5" name="正方形/長方形 44">
            <a:extLst>
              <a:ext uri="{FF2B5EF4-FFF2-40B4-BE49-F238E27FC236}">
                <a16:creationId xmlns:a16="http://schemas.microsoft.com/office/drawing/2014/main" id="{8A8A32BC-A8E1-8CAE-DB2B-D7DCA2114850}"/>
              </a:ext>
            </a:extLst>
          </p:cNvPr>
          <p:cNvSpPr/>
          <p:nvPr/>
        </p:nvSpPr>
        <p:spPr>
          <a:xfrm>
            <a:off x="4060811" y="4692348"/>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6" name="正方形/長方形 45">
            <a:extLst>
              <a:ext uri="{FF2B5EF4-FFF2-40B4-BE49-F238E27FC236}">
                <a16:creationId xmlns:a16="http://schemas.microsoft.com/office/drawing/2014/main" id="{A3322C4A-BC50-E75A-E2D6-62A5188F3EED}"/>
              </a:ext>
            </a:extLst>
          </p:cNvPr>
          <p:cNvSpPr/>
          <p:nvPr/>
        </p:nvSpPr>
        <p:spPr>
          <a:xfrm rot="-5400000">
            <a:off x="4285798" y="4012415"/>
            <a:ext cx="3645490"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Back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(4-to-1)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47" name="直線矢印コネクタ 46">
            <a:extLst>
              <a:ext uri="{FF2B5EF4-FFF2-40B4-BE49-F238E27FC236}">
                <a16:creationId xmlns:a16="http://schemas.microsoft.com/office/drawing/2014/main" id="{713886CC-8253-8BF9-EA2A-20D169D5BDBF}"/>
              </a:ext>
            </a:extLst>
          </p:cNvPr>
          <p:cNvCxnSpPr>
            <a:cxnSpLocks/>
          </p:cNvCxnSpPr>
          <p:nvPr/>
        </p:nvCxnSpPr>
        <p:spPr>
          <a:xfrm>
            <a:off x="5302975" y="3402269"/>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06ECF3E-B109-642C-DE92-F86D71E6177D}"/>
              </a:ext>
            </a:extLst>
          </p:cNvPr>
          <p:cNvCxnSpPr>
            <a:cxnSpLocks/>
          </p:cNvCxnSpPr>
          <p:nvPr/>
        </p:nvCxnSpPr>
        <p:spPr>
          <a:xfrm>
            <a:off x="5302975" y="4226514"/>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39BEA191-EE6B-77DE-D411-35D309FE3536}"/>
              </a:ext>
            </a:extLst>
          </p:cNvPr>
          <p:cNvCxnSpPr>
            <a:cxnSpLocks/>
          </p:cNvCxnSpPr>
          <p:nvPr/>
        </p:nvCxnSpPr>
        <p:spPr>
          <a:xfrm>
            <a:off x="5293386" y="4982286"/>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1509764-8BA4-6282-04CC-11708BB1DCCE}"/>
              </a:ext>
            </a:extLst>
          </p:cNvPr>
          <p:cNvCxnSpPr>
            <a:cxnSpLocks/>
          </p:cNvCxnSpPr>
          <p:nvPr/>
        </p:nvCxnSpPr>
        <p:spPr>
          <a:xfrm>
            <a:off x="6415456" y="4570948"/>
            <a:ext cx="225917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031C0111-9BBC-FCBC-EFAA-B45ECB722708}"/>
              </a:ext>
            </a:extLst>
          </p:cNvPr>
          <p:cNvSpPr/>
          <p:nvPr/>
        </p:nvSpPr>
        <p:spPr>
          <a:xfrm>
            <a:off x="4060811" y="5528246"/>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53" name="直線矢印コネクタ 52">
            <a:extLst>
              <a:ext uri="{FF2B5EF4-FFF2-40B4-BE49-F238E27FC236}">
                <a16:creationId xmlns:a16="http://schemas.microsoft.com/office/drawing/2014/main" id="{7398B0E7-72F2-9E39-7A41-FE00936A1E49}"/>
              </a:ext>
            </a:extLst>
          </p:cNvPr>
          <p:cNvCxnSpPr>
            <a:cxnSpLocks/>
          </p:cNvCxnSpPr>
          <p:nvPr/>
        </p:nvCxnSpPr>
        <p:spPr>
          <a:xfrm>
            <a:off x="5293386" y="5818184"/>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ECFA979B-242F-1796-F683-A84C90E90031}"/>
              </a:ext>
            </a:extLst>
          </p:cNvPr>
          <p:cNvSpPr/>
          <p:nvPr/>
        </p:nvSpPr>
        <p:spPr>
          <a:xfrm>
            <a:off x="6906120" y="4276073"/>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Link 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5" name="正方形/長方形 54">
            <a:extLst>
              <a:ext uri="{FF2B5EF4-FFF2-40B4-BE49-F238E27FC236}">
                <a16:creationId xmlns:a16="http://schemas.microsoft.com/office/drawing/2014/main" id="{6088ACDB-D5AF-CB5A-D01F-F81FACC9A94D}"/>
              </a:ext>
            </a:extLst>
          </p:cNvPr>
          <p:cNvSpPr/>
          <p:nvPr/>
        </p:nvSpPr>
        <p:spPr>
          <a:xfrm>
            <a:off x="8674634" y="4282018"/>
            <a:ext cx="929471"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SiTCP</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8" name="正方形/長方形 57">
            <a:extLst>
              <a:ext uri="{FF2B5EF4-FFF2-40B4-BE49-F238E27FC236}">
                <a16:creationId xmlns:a16="http://schemas.microsoft.com/office/drawing/2014/main" id="{81EEF352-4671-2EB8-3DB2-BB25096F8A09}"/>
              </a:ext>
            </a:extLst>
          </p:cNvPr>
          <p:cNvSpPr/>
          <p:nvPr/>
        </p:nvSpPr>
        <p:spPr>
          <a:xfrm>
            <a:off x="2673493" y="2497107"/>
            <a:ext cx="1084384" cy="378935"/>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Incoming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0" name="正方形/長方形 59">
            <a:extLst>
              <a:ext uri="{FF2B5EF4-FFF2-40B4-BE49-F238E27FC236}">
                <a16:creationId xmlns:a16="http://schemas.microsoft.com/office/drawing/2014/main" id="{066FC282-DAD2-A412-29C1-50A92F9DBE19}"/>
              </a:ext>
            </a:extLst>
          </p:cNvPr>
          <p:cNvSpPr/>
          <p:nvPr/>
        </p:nvSpPr>
        <p:spPr>
          <a:xfrm>
            <a:off x="2674711" y="3943132"/>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3" name="正方形/長方形 62">
            <a:extLst>
              <a:ext uri="{FF2B5EF4-FFF2-40B4-BE49-F238E27FC236}">
                <a16:creationId xmlns:a16="http://schemas.microsoft.com/office/drawing/2014/main" id="{B3A08E3E-C75E-23A1-A51B-63321C43195E}"/>
              </a:ext>
            </a:extLst>
          </p:cNvPr>
          <p:cNvSpPr/>
          <p:nvPr/>
        </p:nvSpPr>
        <p:spPr>
          <a:xfrm>
            <a:off x="2674711" y="4136655"/>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6" name="正方形/長方形 65">
            <a:extLst>
              <a:ext uri="{FF2B5EF4-FFF2-40B4-BE49-F238E27FC236}">
                <a16:creationId xmlns:a16="http://schemas.microsoft.com/office/drawing/2014/main" id="{FA20BB5F-42FD-0F71-046B-E754B3E42999}"/>
              </a:ext>
            </a:extLst>
          </p:cNvPr>
          <p:cNvSpPr/>
          <p:nvPr/>
        </p:nvSpPr>
        <p:spPr>
          <a:xfrm>
            <a:off x="2666081" y="432401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9" name="正方形/長方形 68">
            <a:extLst>
              <a:ext uri="{FF2B5EF4-FFF2-40B4-BE49-F238E27FC236}">
                <a16:creationId xmlns:a16="http://schemas.microsoft.com/office/drawing/2014/main" id="{95D9A44B-F3C2-CC6E-3ADA-3ADCD0EEF385}"/>
              </a:ext>
            </a:extLst>
          </p:cNvPr>
          <p:cNvSpPr/>
          <p:nvPr/>
        </p:nvSpPr>
        <p:spPr>
          <a:xfrm>
            <a:off x="2666361" y="4761854"/>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2" name="正方形/長方形 71">
            <a:extLst>
              <a:ext uri="{FF2B5EF4-FFF2-40B4-BE49-F238E27FC236}">
                <a16:creationId xmlns:a16="http://schemas.microsoft.com/office/drawing/2014/main" id="{4CD59303-361F-F63E-29DF-392CCD8F4C3F}"/>
              </a:ext>
            </a:extLst>
          </p:cNvPr>
          <p:cNvSpPr/>
          <p:nvPr/>
        </p:nvSpPr>
        <p:spPr>
          <a:xfrm>
            <a:off x="2666361" y="495537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5" name="正方形/長方形 74">
            <a:extLst>
              <a:ext uri="{FF2B5EF4-FFF2-40B4-BE49-F238E27FC236}">
                <a16:creationId xmlns:a16="http://schemas.microsoft.com/office/drawing/2014/main" id="{376D58D8-F3CB-8A84-3CB1-8B0810D66A46}"/>
              </a:ext>
            </a:extLst>
          </p:cNvPr>
          <p:cNvSpPr/>
          <p:nvPr/>
        </p:nvSpPr>
        <p:spPr>
          <a:xfrm>
            <a:off x="2657731" y="5142739"/>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8" name="正方形/長方形 77">
            <a:extLst>
              <a:ext uri="{FF2B5EF4-FFF2-40B4-BE49-F238E27FC236}">
                <a16:creationId xmlns:a16="http://schemas.microsoft.com/office/drawing/2014/main" id="{8E9D7E6C-D1C9-841A-8A61-DA993BF2F561}"/>
              </a:ext>
            </a:extLst>
          </p:cNvPr>
          <p:cNvSpPr/>
          <p:nvPr/>
        </p:nvSpPr>
        <p:spPr>
          <a:xfrm>
            <a:off x="2666361" y="5580575"/>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1" name="正方形/長方形 80">
            <a:extLst>
              <a:ext uri="{FF2B5EF4-FFF2-40B4-BE49-F238E27FC236}">
                <a16:creationId xmlns:a16="http://schemas.microsoft.com/office/drawing/2014/main" id="{D743A5AE-8746-3E85-EFC4-3C5C2D30C6B0}"/>
              </a:ext>
            </a:extLst>
          </p:cNvPr>
          <p:cNvSpPr/>
          <p:nvPr/>
        </p:nvSpPr>
        <p:spPr>
          <a:xfrm>
            <a:off x="2666361" y="5774098"/>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4" name="正方形/長方形 83">
            <a:extLst>
              <a:ext uri="{FF2B5EF4-FFF2-40B4-BE49-F238E27FC236}">
                <a16:creationId xmlns:a16="http://schemas.microsoft.com/office/drawing/2014/main" id="{F69A8AF1-7E71-2569-CB8D-C86BADEC3961}"/>
              </a:ext>
            </a:extLst>
          </p:cNvPr>
          <p:cNvSpPr/>
          <p:nvPr/>
        </p:nvSpPr>
        <p:spPr>
          <a:xfrm>
            <a:off x="2657731" y="5961460"/>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7" name="正方形/長方形 86">
            <a:extLst>
              <a:ext uri="{FF2B5EF4-FFF2-40B4-BE49-F238E27FC236}">
                <a16:creationId xmlns:a16="http://schemas.microsoft.com/office/drawing/2014/main" id="{DDDC1F6B-BE38-7DF9-4BED-3DE3C17AC871}"/>
              </a:ext>
            </a:extLst>
          </p:cNvPr>
          <p:cNvSpPr/>
          <p:nvPr/>
        </p:nvSpPr>
        <p:spPr>
          <a:xfrm>
            <a:off x="2666361" y="321490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90" name="正方形/長方形 89">
            <a:extLst>
              <a:ext uri="{FF2B5EF4-FFF2-40B4-BE49-F238E27FC236}">
                <a16:creationId xmlns:a16="http://schemas.microsoft.com/office/drawing/2014/main" id="{C8F3D8DB-A868-81CC-72C6-780517997DD9}"/>
              </a:ext>
            </a:extLst>
          </p:cNvPr>
          <p:cNvSpPr/>
          <p:nvPr/>
        </p:nvSpPr>
        <p:spPr>
          <a:xfrm>
            <a:off x="2657731" y="3402269"/>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741AA01E-DFEE-5246-0790-DA5D9B2F0769}"/>
              </a:ext>
            </a:extLst>
          </p:cNvPr>
          <p:cNvSpPr txBox="1"/>
          <p:nvPr/>
        </p:nvSpPr>
        <p:spPr>
          <a:xfrm>
            <a:off x="731287" y="715927"/>
            <a:ext cx="9642030" cy="141577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Protection logic inside the incoming buffer</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When it is programmable full, the TDC data are discarded. It allows to write only the delimiter data. Since delimiter defines the time frame, if delimiters are lost, it crashes the heartbeat frame structure.</a:t>
            </a:r>
          </a:p>
          <a:p>
            <a:pPr marL="742950" lvl="1" indent="-285750">
              <a:buFont typeface="Arial" panose="020B0604020202020204" pitchFamily="34" charset="0"/>
              <a:buChar char="•"/>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It causes the </a:t>
            </a:r>
            <a:r>
              <a:rPr lang="en-US" altLang="ja-JP" sz="1400" dirty="0">
                <a:solidFill>
                  <a:srgbClr val="C00000"/>
                </a:solidFill>
                <a:latin typeface="UD デジタル 教科書体 NP-R" panose="02020400000000000000" pitchFamily="18" charset="-128"/>
                <a:ea typeface="UD デジタル 教科書体 NP-R" panose="02020400000000000000" pitchFamily="18" charset="-128"/>
              </a:rPr>
              <a:t>local heartbeat frame number mismatch </a:t>
            </a: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in merger units.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Incoming buffer tries to protect the system by discarding TDC data, but...</a:t>
            </a:r>
          </a:p>
          <a:p>
            <a:pPr marL="742950" lvl="1" indent="-285750">
              <a:buFont typeface="Arial" panose="020B0604020202020204" pitchFamily="34" charset="0"/>
              <a:buChar char="•"/>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The system is getting drowning. Soon (within a few </a:t>
            </a:r>
            <a:r>
              <a:rPr lang="en-US" altLang="ja-JP" sz="1400" dirty="0" err="1">
                <a:solidFill>
                  <a:prstClr val="black"/>
                </a:solidFill>
                <a:latin typeface="UD デジタル 教科書体 NP-R" panose="02020400000000000000" pitchFamily="18" charset="-128"/>
                <a:ea typeface="UD デジタル 教科書体 NP-R" panose="02020400000000000000" pitchFamily="18" charset="-128"/>
              </a:rPr>
              <a:t>ms</a:t>
            </a: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 it will die.</a:t>
            </a:r>
          </a:p>
        </p:txBody>
      </p:sp>
      <p:sp>
        <p:nvSpPr>
          <p:cNvPr id="104" name="テキスト ボックス 103">
            <a:extLst>
              <a:ext uri="{FF2B5EF4-FFF2-40B4-BE49-F238E27FC236}">
                <a16:creationId xmlns:a16="http://schemas.microsoft.com/office/drawing/2014/main" id="{6EAB83E8-E763-A07A-4245-1A2010BDB419}"/>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Present logic when they are full</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105" name="テキスト ボックス 104">
            <a:extLst>
              <a:ext uri="{FF2B5EF4-FFF2-40B4-BE49-F238E27FC236}">
                <a16:creationId xmlns:a16="http://schemas.microsoft.com/office/drawing/2014/main" id="{71B3FD96-CB1C-202D-8C77-8C091AFD83BA}"/>
              </a:ext>
            </a:extLst>
          </p:cNvPr>
          <p:cNvSpPr txBox="1"/>
          <p:nvPr/>
        </p:nvSpPr>
        <p:spPr>
          <a:xfrm>
            <a:off x="6501683" y="5494828"/>
            <a:ext cx="244009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latin typeface="UD デジタル 教科書体 NP-R" panose="02020400000000000000" pitchFamily="18" charset="-128"/>
                <a:ea typeface="UD デジタル 教科書体 NP-R" panose="02020400000000000000" pitchFamily="18" charset="-128"/>
              </a:rPr>
              <a:t>Here is a bottleneck of the internal data flow.</a:t>
            </a:r>
            <a:endParaRPr kumimoji="1" lang="en-US" altLang="ja-JP" sz="1200" b="0" i="0" u="none" strike="noStrike" kern="1200" cap="none" spc="0" normalizeH="0" baseline="0" noProof="0" dirty="0">
              <a:ln>
                <a:noFill/>
              </a:ln>
              <a:effectLst/>
              <a:uLnTx/>
              <a:uFillTx/>
              <a:latin typeface="UD デジタル 教科書体 NP-R" panose="02020400000000000000" pitchFamily="18" charset="-128"/>
              <a:ea typeface="UD デジタル 教科書体 NP-R" panose="02020400000000000000" pitchFamily="18"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Data rate: 8 Gbps</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107" name="直線矢印コネクタ 106">
            <a:extLst>
              <a:ext uri="{FF2B5EF4-FFF2-40B4-BE49-F238E27FC236}">
                <a16:creationId xmlns:a16="http://schemas.microsoft.com/office/drawing/2014/main" id="{886812E5-52E8-6AB2-8F34-5934AE891938}"/>
              </a:ext>
            </a:extLst>
          </p:cNvPr>
          <p:cNvCxnSpPr/>
          <p:nvPr/>
        </p:nvCxnSpPr>
        <p:spPr>
          <a:xfrm flipH="1" flipV="1">
            <a:off x="6594231" y="4582986"/>
            <a:ext cx="311889" cy="85066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ED15DC11-81B2-9A29-DB50-4B0AA95EDDFC}"/>
              </a:ext>
            </a:extLst>
          </p:cNvPr>
          <p:cNvSpPr txBox="1"/>
          <p:nvPr/>
        </p:nvSpPr>
        <p:spPr>
          <a:xfrm>
            <a:off x="9664658" y="4276073"/>
            <a:ext cx="155697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latin typeface="UD デジタル 教科書体 NP-R" panose="02020400000000000000" pitchFamily="18" charset="-128"/>
                <a:ea typeface="UD デジタル 教科書体 NP-R" panose="02020400000000000000" pitchFamily="18" charset="-128"/>
              </a:rPr>
              <a:t>Link speed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10 Gbps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dirty="0">
                <a:solidFill>
                  <a:srgbClr val="C00000"/>
                </a:solidFill>
                <a:latin typeface="UD デジタル 教科書体 NP-R" panose="02020400000000000000" pitchFamily="18" charset="-128"/>
                <a:ea typeface="UD デジタル 教科書体 NP-R" panose="02020400000000000000" pitchFamily="18" charset="-128"/>
              </a:rPr>
              <a:t>1 Gbps</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2" name="テキスト ボックス 1">
            <a:extLst>
              <a:ext uri="{FF2B5EF4-FFF2-40B4-BE49-F238E27FC236}">
                <a16:creationId xmlns:a16="http://schemas.microsoft.com/office/drawing/2014/main" id="{D669FB51-859E-7CEB-17CC-1C5E71CA00D6}"/>
              </a:ext>
            </a:extLst>
          </p:cNvPr>
          <p:cNvSpPr txBox="1"/>
          <p:nvPr/>
        </p:nvSpPr>
        <p:spPr>
          <a:xfrm>
            <a:off x="-219271" y="2064899"/>
            <a:ext cx="130029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Heartbeat delimiter</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3" name="四角形: 角を丸くする 2">
            <a:extLst>
              <a:ext uri="{FF2B5EF4-FFF2-40B4-BE49-F238E27FC236}">
                <a16:creationId xmlns:a16="http://schemas.microsoft.com/office/drawing/2014/main" id="{B5C6D6F0-DC94-B76A-3391-ADA4402737F5}"/>
              </a:ext>
            </a:extLst>
          </p:cNvPr>
          <p:cNvSpPr/>
          <p:nvPr/>
        </p:nvSpPr>
        <p:spPr>
          <a:xfrm>
            <a:off x="644603" y="2572846"/>
            <a:ext cx="1414262" cy="248525"/>
          </a:xfrm>
          <a:prstGeom prst="roundRect">
            <a:avLst/>
          </a:prstGeom>
          <a:solidFill>
            <a:schemeClr val="accent2">
              <a:lumMod val="20000"/>
              <a:lumOff val="8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200" dirty="0">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TDC data</a:t>
            </a:r>
            <a:endParaRPr kumimoji="1" lang="ja-JP" altLang="en-US" sz="1200" dirty="0">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 name="四角形: 角を丸くする 3">
            <a:extLst>
              <a:ext uri="{FF2B5EF4-FFF2-40B4-BE49-F238E27FC236}">
                <a16:creationId xmlns:a16="http://schemas.microsoft.com/office/drawing/2014/main" id="{8C588900-7042-2AB5-C0A7-D3623321FC8F}"/>
              </a:ext>
            </a:extLst>
          </p:cNvPr>
          <p:cNvSpPr/>
          <p:nvPr/>
        </p:nvSpPr>
        <p:spPr>
          <a:xfrm>
            <a:off x="217150" y="2572846"/>
            <a:ext cx="427453" cy="248525"/>
          </a:xfrm>
          <a:prstGeom prst="roundRect">
            <a:avLst/>
          </a:prstGeom>
          <a:solidFill>
            <a:srgbClr val="CCEC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latin typeface="Times New Roman" panose="02020603050405020304" pitchFamily="18" charset="0"/>
              <a:cs typeface="Times New Roman" panose="02020603050405020304" pitchFamily="18" charset="0"/>
            </a:endParaRPr>
          </a:p>
        </p:txBody>
      </p:sp>
      <p:grpSp>
        <p:nvGrpSpPr>
          <p:cNvPr id="7" name="グループ化 6">
            <a:extLst>
              <a:ext uri="{FF2B5EF4-FFF2-40B4-BE49-F238E27FC236}">
                <a16:creationId xmlns:a16="http://schemas.microsoft.com/office/drawing/2014/main" id="{3375D005-82C7-F95E-579B-C5F2BA7BAD9C}"/>
              </a:ext>
            </a:extLst>
          </p:cNvPr>
          <p:cNvGrpSpPr/>
          <p:nvPr/>
        </p:nvGrpSpPr>
        <p:grpSpPr>
          <a:xfrm>
            <a:off x="430876" y="2697838"/>
            <a:ext cx="206449" cy="146841"/>
            <a:chOff x="6076950" y="1343025"/>
            <a:chExt cx="616011" cy="438150"/>
          </a:xfrm>
        </p:grpSpPr>
        <p:sp>
          <p:nvSpPr>
            <p:cNvPr id="8" name="ハート 7">
              <a:extLst>
                <a:ext uri="{FF2B5EF4-FFF2-40B4-BE49-F238E27FC236}">
                  <a16:creationId xmlns:a16="http://schemas.microsoft.com/office/drawing/2014/main" id="{70F2FB3F-4668-7F8F-6A72-D3A9321DE41D}"/>
                </a:ext>
              </a:extLst>
            </p:cNvPr>
            <p:cNvSpPr/>
            <p:nvPr/>
          </p:nvSpPr>
          <p:spPr>
            <a:xfrm>
              <a:off x="6076950" y="1343025"/>
              <a:ext cx="371475" cy="361950"/>
            </a:xfrm>
            <a:prstGeom prst="heart">
              <a:avLst/>
            </a:prstGeom>
            <a:solidFill>
              <a:srgbClr val="E64823">
                <a:lumMod val="20000"/>
                <a:lumOff val="80000"/>
              </a:srgbClr>
            </a:solidFill>
            <a:ln w="15875" cap="flat" cmpd="sng" algn="ctr">
              <a:solidFill>
                <a:srgbClr val="E64823">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white"/>
                </a:solidFill>
                <a:effectLst/>
                <a:uLnTx/>
                <a:uFillTx/>
                <a:latin typeface="Times New Roman" panose="02020603050405020304" pitchFamily="18" charset="0"/>
                <a:ea typeface="ＭＳ Ｐ明朝"/>
                <a:cs typeface="Times New Roman" panose="02020603050405020304" pitchFamily="18" charset="0"/>
              </a:endParaRPr>
            </a:p>
          </p:txBody>
        </p:sp>
        <p:grpSp>
          <p:nvGrpSpPr>
            <p:cNvPr id="9" name="グループ化 8">
              <a:extLst>
                <a:ext uri="{FF2B5EF4-FFF2-40B4-BE49-F238E27FC236}">
                  <a16:creationId xmlns:a16="http://schemas.microsoft.com/office/drawing/2014/main" id="{450CA695-221F-0CBE-541B-3128F1FB7782}"/>
                </a:ext>
              </a:extLst>
            </p:cNvPr>
            <p:cNvGrpSpPr/>
            <p:nvPr/>
          </p:nvGrpSpPr>
          <p:grpSpPr>
            <a:xfrm>
              <a:off x="6076950" y="1412984"/>
              <a:ext cx="616011" cy="368191"/>
              <a:chOff x="5857875" y="1990725"/>
              <a:chExt cx="828675" cy="495300"/>
            </a:xfrm>
          </p:grpSpPr>
          <p:cxnSp>
            <p:nvCxnSpPr>
              <p:cNvPr id="10" name="直線コネクタ 9">
                <a:extLst>
                  <a:ext uri="{FF2B5EF4-FFF2-40B4-BE49-F238E27FC236}">
                    <a16:creationId xmlns:a16="http://schemas.microsoft.com/office/drawing/2014/main" id="{DD7C1A17-D214-775F-E2C4-8A12542B2DF6}"/>
                  </a:ext>
                </a:extLst>
              </p:cNvPr>
              <p:cNvCxnSpPr/>
              <p:nvPr/>
            </p:nvCxnSpPr>
            <p:spPr>
              <a:xfrm>
                <a:off x="5857875" y="2228850"/>
                <a:ext cx="304800" cy="0"/>
              </a:xfrm>
              <a:prstGeom prst="line">
                <a:avLst/>
              </a:prstGeom>
              <a:noFill/>
              <a:ln w="22225" cap="flat" cmpd="sng" algn="ctr">
                <a:solidFill>
                  <a:srgbClr val="C00000"/>
                </a:solidFill>
                <a:prstDash val="solid"/>
                <a:tailEnd type="none"/>
              </a:ln>
              <a:effectLst/>
            </p:spPr>
          </p:cxnSp>
          <p:cxnSp>
            <p:nvCxnSpPr>
              <p:cNvPr id="11" name="直線コネクタ 10">
                <a:extLst>
                  <a:ext uri="{FF2B5EF4-FFF2-40B4-BE49-F238E27FC236}">
                    <a16:creationId xmlns:a16="http://schemas.microsoft.com/office/drawing/2014/main" id="{40595E43-4462-1D25-277A-7A54153454CF}"/>
                  </a:ext>
                </a:extLst>
              </p:cNvPr>
              <p:cNvCxnSpPr/>
              <p:nvPr/>
            </p:nvCxnSpPr>
            <p:spPr>
              <a:xfrm flipV="1">
                <a:off x="6162675" y="1990725"/>
                <a:ext cx="66675" cy="238125"/>
              </a:xfrm>
              <a:prstGeom prst="line">
                <a:avLst/>
              </a:prstGeom>
              <a:noFill/>
              <a:ln w="22225" cap="flat" cmpd="sng" algn="ctr">
                <a:solidFill>
                  <a:srgbClr val="C00000"/>
                </a:solidFill>
                <a:prstDash val="solid"/>
                <a:tailEnd type="none"/>
              </a:ln>
              <a:effectLst/>
            </p:spPr>
          </p:cxnSp>
          <p:cxnSp>
            <p:nvCxnSpPr>
              <p:cNvPr id="12" name="直線コネクタ 11">
                <a:extLst>
                  <a:ext uri="{FF2B5EF4-FFF2-40B4-BE49-F238E27FC236}">
                    <a16:creationId xmlns:a16="http://schemas.microsoft.com/office/drawing/2014/main" id="{AEA30574-41A0-F4DC-A12B-901514A575A8}"/>
                  </a:ext>
                </a:extLst>
              </p:cNvPr>
              <p:cNvCxnSpPr/>
              <p:nvPr/>
            </p:nvCxnSpPr>
            <p:spPr>
              <a:xfrm>
                <a:off x="6229350" y="1990725"/>
                <a:ext cx="66675" cy="495300"/>
              </a:xfrm>
              <a:prstGeom prst="line">
                <a:avLst/>
              </a:prstGeom>
              <a:noFill/>
              <a:ln w="22225" cap="flat" cmpd="sng" algn="ctr">
                <a:solidFill>
                  <a:srgbClr val="C00000"/>
                </a:solidFill>
                <a:prstDash val="solid"/>
                <a:tailEnd type="none"/>
              </a:ln>
              <a:effectLst/>
            </p:spPr>
          </p:cxnSp>
          <p:cxnSp>
            <p:nvCxnSpPr>
              <p:cNvPr id="13" name="直線コネクタ 12">
                <a:extLst>
                  <a:ext uri="{FF2B5EF4-FFF2-40B4-BE49-F238E27FC236}">
                    <a16:creationId xmlns:a16="http://schemas.microsoft.com/office/drawing/2014/main" id="{770B63F3-1A92-6DC4-088A-BE8B7CF22877}"/>
                  </a:ext>
                </a:extLst>
              </p:cNvPr>
              <p:cNvCxnSpPr/>
              <p:nvPr/>
            </p:nvCxnSpPr>
            <p:spPr>
              <a:xfrm flipV="1">
                <a:off x="6296025" y="2228850"/>
                <a:ext cx="85725" cy="257175"/>
              </a:xfrm>
              <a:prstGeom prst="line">
                <a:avLst/>
              </a:prstGeom>
              <a:noFill/>
              <a:ln w="22225" cap="flat" cmpd="sng" algn="ctr">
                <a:solidFill>
                  <a:srgbClr val="C00000"/>
                </a:solidFill>
                <a:prstDash val="solid"/>
                <a:tailEnd type="none"/>
              </a:ln>
              <a:effectLst/>
            </p:spPr>
          </p:cxnSp>
          <p:cxnSp>
            <p:nvCxnSpPr>
              <p:cNvPr id="14" name="直線コネクタ 13">
                <a:extLst>
                  <a:ext uri="{FF2B5EF4-FFF2-40B4-BE49-F238E27FC236}">
                    <a16:creationId xmlns:a16="http://schemas.microsoft.com/office/drawing/2014/main" id="{964771D7-A1E4-9B8A-3063-6088E98E3BC9}"/>
                  </a:ext>
                </a:extLst>
              </p:cNvPr>
              <p:cNvCxnSpPr/>
              <p:nvPr/>
            </p:nvCxnSpPr>
            <p:spPr>
              <a:xfrm>
                <a:off x="6381750" y="2228850"/>
                <a:ext cx="304800" cy="0"/>
              </a:xfrm>
              <a:prstGeom prst="line">
                <a:avLst/>
              </a:prstGeom>
              <a:noFill/>
              <a:ln w="22225" cap="flat" cmpd="sng" algn="ctr">
                <a:solidFill>
                  <a:srgbClr val="C00000"/>
                </a:solidFill>
                <a:prstDash val="solid"/>
                <a:tailEnd type="none"/>
              </a:ln>
              <a:effectLst/>
            </p:spPr>
          </p:cxnSp>
        </p:grpSp>
      </p:grpSp>
      <p:sp>
        <p:nvSpPr>
          <p:cNvPr id="24" name="テキスト ボックス 23">
            <a:extLst>
              <a:ext uri="{FF2B5EF4-FFF2-40B4-BE49-F238E27FC236}">
                <a16:creationId xmlns:a16="http://schemas.microsoft.com/office/drawing/2014/main" id="{9AAAA6A1-88F4-9A1C-A751-14FBB29B7992}"/>
              </a:ext>
            </a:extLst>
          </p:cNvPr>
          <p:cNvSpPr txBox="1"/>
          <p:nvPr/>
        </p:nvSpPr>
        <p:spPr>
          <a:xfrm>
            <a:off x="2154115" y="2202961"/>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Prog. full</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25" name="直線矢印コネクタ 24">
            <a:extLst>
              <a:ext uri="{FF2B5EF4-FFF2-40B4-BE49-F238E27FC236}">
                <a16:creationId xmlns:a16="http://schemas.microsoft.com/office/drawing/2014/main" id="{A2226410-7378-4C6F-84D4-08119CC59EB0}"/>
              </a:ext>
            </a:extLst>
          </p:cNvPr>
          <p:cNvCxnSpPr>
            <a:cxnSpLocks/>
          </p:cNvCxnSpPr>
          <p:nvPr/>
        </p:nvCxnSpPr>
        <p:spPr>
          <a:xfrm>
            <a:off x="138670" y="3009546"/>
            <a:ext cx="201544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 name="図 29">
            <a:extLst>
              <a:ext uri="{FF2B5EF4-FFF2-40B4-BE49-F238E27FC236}">
                <a16:creationId xmlns:a16="http://schemas.microsoft.com/office/drawing/2014/main" id="{2D9D994E-3082-7831-0164-4F59669E6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686" y="1629342"/>
            <a:ext cx="2440094" cy="2183884"/>
          </a:xfrm>
          <a:prstGeom prst="rect">
            <a:avLst/>
          </a:prstGeom>
        </p:spPr>
      </p:pic>
    </p:spTree>
    <p:extLst>
      <p:ext uri="{BB962C8B-B14F-4D97-AF65-F5344CB8AC3E}">
        <p14:creationId xmlns:p14="http://schemas.microsoft.com/office/powerpoint/2010/main" val="395350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テキスト ボックス 102">
            <a:extLst>
              <a:ext uri="{FF2B5EF4-FFF2-40B4-BE49-F238E27FC236}">
                <a16:creationId xmlns:a16="http://schemas.microsoft.com/office/drawing/2014/main" id="{741AA01E-DFEE-5246-0790-DA5D9B2F0769}"/>
              </a:ext>
            </a:extLst>
          </p:cNvPr>
          <p:cNvSpPr txBox="1"/>
          <p:nvPr/>
        </p:nvSpPr>
        <p:spPr>
          <a:xfrm>
            <a:off x="731287" y="715927"/>
            <a:ext cx="9642030" cy="34778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Software side</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Recovery process</a:t>
            </a:r>
          </a:p>
          <a:p>
            <a:pPr marL="285750" indent="-285750">
              <a:buFont typeface="Arial" panose="020B0604020202020204" pitchFamily="34" charset="0"/>
              <a:buChar char="•"/>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If the local heartbeat frame num mismatch is found, the DAQ software temporarily removes FEE from the DAQ nodes and sends the reset signal to FEE.</a:t>
            </a:r>
          </a:p>
          <a:p>
            <a:pPr marL="742950" lvl="1" indent="-285750">
              <a:buFont typeface="Arial" panose="020B0604020202020204" pitchFamily="34" charset="0"/>
              <a:buChar char="•"/>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This function also can be used for the radiation damaged FEE. So, this is essential function, but if the FEE crashed frequently, we might loss much DAQ efficiency.</a:t>
            </a:r>
          </a:p>
          <a:p>
            <a:pPr marL="285750" indent="-285750">
              <a:buFont typeface="Arial" panose="020B0604020202020204" pitchFamily="34" charset="0"/>
              <a:buChar char="•"/>
              <a:defRPr/>
            </a:pPr>
            <a:r>
              <a:rPr lang="en-US" altLang="ja-JP" sz="1400" dirty="0">
                <a:solidFill>
                  <a:srgbClr val="C00000"/>
                </a:solidFill>
                <a:latin typeface="UD デジタル 教科書体 NP-R" panose="02020400000000000000" pitchFamily="18" charset="-128"/>
                <a:ea typeface="UD デジタル 教科書体 NP-R" panose="02020400000000000000" pitchFamily="18" charset="-128"/>
              </a:rPr>
              <a:t>Then, FEE should try to survive even under the difficult situation.</a:t>
            </a:r>
          </a:p>
          <a:p>
            <a:pPr>
              <a:defRPr/>
            </a:pPr>
            <a:endParaRPr lang="en-US" altLang="ja-JP" sz="1400" dirty="0">
              <a:solidFill>
                <a:prstClr val="black"/>
              </a:solidFill>
              <a:latin typeface="UD デジタル 教科書体 NP-R" panose="02020400000000000000" pitchFamily="18" charset="-128"/>
              <a:ea typeface="UD デジタル 教科書体 NP-R" panose="02020400000000000000" pitchFamily="18" charset="-128"/>
            </a:endParaRPr>
          </a:p>
          <a:p>
            <a:pPr>
              <a:defRPr/>
            </a:pPr>
            <a:endParaRPr lang="en-US" altLang="ja-JP" sz="1400" dirty="0">
              <a:solidFill>
                <a:prstClr val="black"/>
              </a:solidFill>
              <a:latin typeface="UD デジタル 教科書体 NP-R" panose="02020400000000000000" pitchFamily="18" charset="-128"/>
              <a:ea typeface="UD デジタル 教科書体 NP-R" panose="02020400000000000000" pitchFamily="18" charset="-128"/>
            </a:endParaRPr>
          </a:p>
          <a:p>
            <a:pPr>
              <a:defRPr/>
            </a:pPr>
            <a:endParaRPr lang="en-US" altLang="ja-JP" sz="1600" dirty="0">
              <a:solidFill>
                <a:prstClr val="black"/>
              </a:solidFill>
              <a:latin typeface="UD デジタル 教科書体 NP-R" panose="02020400000000000000" pitchFamily="18" charset="-128"/>
              <a:ea typeface="UD デジタル 教科書体 NP-R" panose="02020400000000000000" pitchFamily="18" charset="-128"/>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Front-end module side</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Throttling function</a:t>
            </a:r>
            <a:endParaRPr lang="en-US" altLang="ja-JP" sz="1600" dirty="0">
              <a:solidFill>
                <a:prstClr val="black"/>
              </a:solidFill>
              <a:latin typeface="UD デジタル 教科書体 NP-R" panose="02020400000000000000" pitchFamily="18" charset="-128"/>
              <a:ea typeface="UD デジタル 教科書体 NP-R" panose="02020400000000000000" pitchFamily="18" charset="-128"/>
            </a:endParaRPr>
          </a:p>
          <a:p>
            <a:pPr marL="285750" indent="-285750">
              <a:buFont typeface="Arial" panose="020B0604020202020204" pitchFamily="34" charset="0"/>
              <a:buChar char="•"/>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The throttling function is a kind of flow control. It throttles data rate to protect the system.</a:t>
            </a:r>
          </a:p>
          <a:p>
            <a:pPr marL="285750" indent="-285750">
              <a:buFont typeface="Arial" panose="020B0604020202020204" pitchFamily="34" charset="0"/>
              <a:buChar char="•"/>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I guess that the programmable full flag indication pattern are categorized at least three cases, and then some throttling functions are necessary.</a:t>
            </a:r>
          </a:p>
        </p:txBody>
      </p:sp>
      <p:sp>
        <p:nvSpPr>
          <p:cNvPr id="104" name="テキスト ボックス 103">
            <a:extLst>
              <a:ext uri="{FF2B5EF4-FFF2-40B4-BE49-F238E27FC236}">
                <a16:creationId xmlns:a16="http://schemas.microsoft.com/office/drawing/2014/main" id="{6EAB83E8-E763-A07A-4245-1A2010BDB419}"/>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Strategy against </a:t>
            </a:r>
            <a:r>
              <a:rPr lang="en-US" altLang="ja-JP" sz="2400" dirty="0">
                <a:solidFill>
                  <a:prstClr val="black"/>
                </a:solidFill>
                <a:latin typeface="UD デジタル 教科書体 NP-R" panose="02020400000000000000" pitchFamily="18" charset="-128"/>
                <a:ea typeface="UD デジタル 教科書体 NP-R" panose="02020400000000000000" pitchFamily="18" charset="-128"/>
              </a:rPr>
              <a:t>data structure crash</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Tree>
    <p:extLst>
      <p:ext uri="{BB962C8B-B14F-4D97-AF65-F5344CB8AC3E}">
        <p14:creationId xmlns:p14="http://schemas.microsoft.com/office/powerpoint/2010/main" val="169693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グループ化 100">
            <a:extLst>
              <a:ext uri="{FF2B5EF4-FFF2-40B4-BE49-F238E27FC236}">
                <a16:creationId xmlns:a16="http://schemas.microsoft.com/office/drawing/2014/main" id="{C46586F7-0114-B67B-6356-7A1291D55A66}"/>
              </a:ext>
            </a:extLst>
          </p:cNvPr>
          <p:cNvGrpSpPr/>
          <p:nvPr/>
        </p:nvGrpSpPr>
        <p:grpSpPr>
          <a:xfrm>
            <a:off x="2347546" y="2699091"/>
            <a:ext cx="1721044" cy="3315122"/>
            <a:chOff x="536947" y="1717286"/>
            <a:chExt cx="3364589" cy="3315122"/>
          </a:xfrm>
        </p:grpSpPr>
        <p:cxnSp>
          <p:nvCxnSpPr>
            <p:cNvPr id="41" name="直線矢印コネクタ 40">
              <a:extLst>
                <a:ext uri="{FF2B5EF4-FFF2-40B4-BE49-F238E27FC236}">
                  <a16:creationId xmlns:a16="http://schemas.microsoft.com/office/drawing/2014/main" id="{8F4AC4FB-40E7-FF42-B91E-2C9FAC7268A7}"/>
                </a:ext>
              </a:extLst>
            </p:cNvPr>
            <p:cNvCxnSpPr/>
            <p:nvPr/>
          </p:nvCxnSpPr>
          <p:spPr>
            <a:xfrm>
              <a:off x="545297" y="171728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DF618932-A640-0D06-F1EB-E2DB2E8329B9}"/>
                </a:ext>
              </a:extLst>
            </p:cNvPr>
            <p:cNvCxnSpPr/>
            <p:nvPr/>
          </p:nvCxnSpPr>
          <p:spPr>
            <a:xfrm>
              <a:off x="553927" y="3014080"/>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FF4E7CA5-C4C3-1DB0-5379-A06410619537}"/>
                </a:ext>
              </a:extLst>
            </p:cNvPr>
            <p:cNvCxnSpPr/>
            <p:nvPr/>
          </p:nvCxnSpPr>
          <p:spPr>
            <a:xfrm>
              <a:off x="553927" y="320760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BD32BBE2-8C96-0795-BA26-E1A538F0ACAC}"/>
                </a:ext>
              </a:extLst>
            </p:cNvPr>
            <p:cNvCxnSpPr/>
            <p:nvPr/>
          </p:nvCxnSpPr>
          <p:spPr>
            <a:xfrm>
              <a:off x="545297" y="339496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59A3AE4F-A9D8-5BA4-6473-631CD9F2B2EF}"/>
                </a:ext>
              </a:extLst>
            </p:cNvPr>
            <p:cNvCxnSpPr/>
            <p:nvPr/>
          </p:nvCxnSpPr>
          <p:spPr>
            <a:xfrm>
              <a:off x="545577" y="3832802"/>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39CC05B4-6462-C262-372D-EBBC17726EAB}"/>
                </a:ext>
              </a:extLst>
            </p:cNvPr>
            <p:cNvCxnSpPr/>
            <p:nvPr/>
          </p:nvCxnSpPr>
          <p:spPr>
            <a:xfrm>
              <a:off x="545577" y="402632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4246D87-0687-8208-277A-9C194414726B}"/>
                </a:ext>
              </a:extLst>
            </p:cNvPr>
            <p:cNvCxnSpPr/>
            <p:nvPr/>
          </p:nvCxnSpPr>
          <p:spPr>
            <a:xfrm>
              <a:off x="536947" y="421368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C937266-FCF8-5118-C5B2-9141962826D1}"/>
                </a:ext>
              </a:extLst>
            </p:cNvPr>
            <p:cNvCxnSpPr/>
            <p:nvPr/>
          </p:nvCxnSpPr>
          <p:spPr>
            <a:xfrm>
              <a:off x="545577" y="465152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5FFD01AA-0EA3-8B9A-91B4-7C9D892D7761}"/>
                </a:ext>
              </a:extLst>
            </p:cNvPr>
            <p:cNvCxnSpPr/>
            <p:nvPr/>
          </p:nvCxnSpPr>
          <p:spPr>
            <a:xfrm>
              <a:off x="545577" y="484504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83E09832-47EC-CC45-DE8C-A64DC8AF5C6C}"/>
                </a:ext>
              </a:extLst>
            </p:cNvPr>
            <p:cNvCxnSpPr/>
            <p:nvPr/>
          </p:nvCxnSpPr>
          <p:spPr>
            <a:xfrm>
              <a:off x="536947" y="5032408"/>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7CF512A2-45B6-9514-1E70-F124F7571EF8}"/>
                </a:ext>
              </a:extLst>
            </p:cNvPr>
            <p:cNvCxnSpPr/>
            <p:nvPr/>
          </p:nvCxnSpPr>
          <p:spPr>
            <a:xfrm>
              <a:off x="545577" y="228585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8" name="直線矢印コネクタ 87">
              <a:extLst>
                <a:ext uri="{FF2B5EF4-FFF2-40B4-BE49-F238E27FC236}">
                  <a16:creationId xmlns:a16="http://schemas.microsoft.com/office/drawing/2014/main" id="{3F7F40A1-32FA-32D3-110F-F2DB104CE1DB}"/>
                </a:ext>
              </a:extLst>
            </p:cNvPr>
            <p:cNvCxnSpPr/>
            <p:nvPr/>
          </p:nvCxnSpPr>
          <p:spPr>
            <a:xfrm>
              <a:off x="536947" y="247321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43" name="正方形/長方形 42">
            <a:extLst>
              <a:ext uri="{FF2B5EF4-FFF2-40B4-BE49-F238E27FC236}">
                <a16:creationId xmlns:a16="http://schemas.microsoft.com/office/drawing/2014/main" id="{75CA35D6-0F2F-0D19-CF09-6DB8C346FE91}"/>
              </a:ext>
            </a:extLst>
          </p:cNvPr>
          <p:cNvSpPr/>
          <p:nvPr/>
        </p:nvSpPr>
        <p:spPr>
          <a:xfrm>
            <a:off x="4070400" y="3880316"/>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4" name="正方形/長方形 43">
            <a:extLst>
              <a:ext uri="{FF2B5EF4-FFF2-40B4-BE49-F238E27FC236}">
                <a16:creationId xmlns:a16="http://schemas.microsoft.com/office/drawing/2014/main" id="{D867D4C9-7130-AE90-ED27-F31B9EB65BBA}"/>
              </a:ext>
            </a:extLst>
          </p:cNvPr>
          <p:cNvSpPr/>
          <p:nvPr/>
        </p:nvSpPr>
        <p:spPr>
          <a:xfrm>
            <a:off x="4070400" y="2496583"/>
            <a:ext cx="1232575" cy="118800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5" name="正方形/長方形 44">
            <a:extLst>
              <a:ext uri="{FF2B5EF4-FFF2-40B4-BE49-F238E27FC236}">
                <a16:creationId xmlns:a16="http://schemas.microsoft.com/office/drawing/2014/main" id="{8A8A32BC-A8E1-8CAE-DB2B-D7DCA2114850}"/>
              </a:ext>
            </a:extLst>
          </p:cNvPr>
          <p:cNvSpPr/>
          <p:nvPr/>
        </p:nvSpPr>
        <p:spPr>
          <a:xfrm>
            <a:off x="4060811" y="4692348"/>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6" name="正方形/長方形 45">
            <a:extLst>
              <a:ext uri="{FF2B5EF4-FFF2-40B4-BE49-F238E27FC236}">
                <a16:creationId xmlns:a16="http://schemas.microsoft.com/office/drawing/2014/main" id="{A3322C4A-BC50-E75A-E2D6-62A5188F3EED}"/>
              </a:ext>
            </a:extLst>
          </p:cNvPr>
          <p:cNvSpPr/>
          <p:nvPr/>
        </p:nvSpPr>
        <p:spPr>
          <a:xfrm rot="-5400000">
            <a:off x="4285798" y="4012415"/>
            <a:ext cx="3645490"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Back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(4-to-1)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47" name="直線矢印コネクタ 46">
            <a:extLst>
              <a:ext uri="{FF2B5EF4-FFF2-40B4-BE49-F238E27FC236}">
                <a16:creationId xmlns:a16="http://schemas.microsoft.com/office/drawing/2014/main" id="{713886CC-8253-8BF9-EA2A-20D169D5BDBF}"/>
              </a:ext>
            </a:extLst>
          </p:cNvPr>
          <p:cNvCxnSpPr>
            <a:cxnSpLocks/>
          </p:cNvCxnSpPr>
          <p:nvPr/>
        </p:nvCxnSpPr>
        <p:spPr>
          <a:xfrm>
            <a:off x="5302975" y="3402269"/>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06ECF3E-B109-642C-DE92-F86D71E6177D}"/>
              </a:ext>
            </a:extLst>
          </p:cNvPr>
          <p:cNvCxnSpPr>
            <a:cxnSpLocks/>
          </p:cNvCxnSpPr>
          <p:nvPr/>
        </p:nvCxnSpPr>
        <p:spPr>
          <a:xfrm>
            <a:off x="5302975" y="4226514"/>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39BEA191-EE6B-77DE-D411-35D309FE3536}"/>
              </a:ext>
            </a:extLst>
          </p:cNvPr>
          <p:cNvCxnSpPr>
            <a:cxnSpLocks/>
          </p:cNvCxnSpPr>
          <p:nvPr/>
        </p:nvCxnSpPr>
        <p:spPr>
          <a:xfrm>
            <a:off x="5293386" y="4982286"/>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1509764-8BA4-6282-04CC-11708BB1DCCE}"/>
              </a:ext>
            </a:extLst>
          </p:cNvPr>
          <p:cNvCxnSpPr>
            <a:cxnSpLocks/>
          </p:cNvCxnSpPr>
          <p:nvPr/>
        </p:nvCxnSpPr>
        <p:spPr>
          <a:xfrm>
            <a:off x="6415456" y="4570948"/>
            <a:ext cx="225917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031C0111-9BBC-FCBC-EFAA-B45ECB722708}"/>
              </a:ext>
            </a:extLst>
          </p:cNvPr>
          <p:cNvSpPr/>
          <p:nvPr/>
        </p:nvSpPr>
        <p:spPr>
          <a:xfrm>
            <a:off x="4060811" y="5528246"/>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53" name="直線矢印コネクタ 52">
            <a:extLst>
              <a:ext uri="{FF2B5EF4-FFF2-40B4-BE49-F238E27FC236}">
                <a16:creationId xmlns:a16="http://schemas.microsoft.com/office/drawing/2014/main" id="{7398B0E7-72F2-9E39-7A41-FE00936A1E49}"/>
              </a:ext>
            </a:extLst>
          </p:cNvPr>
          <p:cNvCxnSpPr>
            <a:cxnSpLocks/>
          </p:cNvCxnSpPr>
          <p:nvPr/>
        </p:nvCxnSpPr>
        <p:spPr>
          <a:xfrm>
            <a:off x="5293386" y="5818184"/>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ECFA979B-242F-1796-F683-A84C90E90031}"/>
              </a:ext>
            </a:extLst>
          </p:cNvPr>
          <p:cNvSpPr/>
          <p:nvPr/>
        </p:nvSpPr>
        <p:spPr>
          <a:xfrm>
            <a:off x="6906120" y="4276073"/>
            <a:ext cx="1232575"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Link 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5" name="正方形/長方形 54">
            <a:extLst>
              <a:ext uri="{FF2B5EF4-FFF2-40B4-BE49-F238E27FC236}">
                <a16:creationId xmlns:a16="http://schemas.microsoft.com/office/drawing/2014/main" id="{6088ACDB-D5AF-CB5A-D01F-F81FACC9A94D}"/>
              </a:ext>
            </a:extLst>
          </p:cNvPr>
          <p:cNvSpPr/>
          <p:nvPr/>
        </p:nvSpPr>
        <p:spPr>
          <a:xfrm>
            <a:off x="8674634" y="4282018"/>
            <a:ext cx="929471" cy="6138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SiTCP</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8" name="正方形/長方形 57">
            <a:extLst>
              <a:ext uri="{FF2B5EF4-FFF2-40B4-BE49-F238E27FC236}">
                <a16:creationId xmlns:a16="http://schemas.microsoft.com/office/drawing/2014/main" id="{81EEF352-4671-2EB8-3DB2-BB25096F8A09}"/>
              </a:ext>
            </a:extLst>
          </p:cNvPr>
          <p:cNvSpPr/>
          <p:nvPr/>
        </p:nvSpPr>
        <p:spPr>
          <a:xfrm>
            <a:off x="2673493" y="2497107"/>
            <a:ext cx="1084384" cy="378935"/>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Incoming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0" name="正方形/長方形 59">
            <a:extLst>
              <a:ext uri="{FF2B5EF4-FFF2-40B4-BE49-F238E27FC236}">
                <a16:creationId xmlns:a16="http://schemas.microsoft.com/office/drawing/2014/main" id="{066FC282-DAD2-A412-29C1-50A92F9DBE19}"/>
              </a:ext>
            </a:extLst>
          </p:cNvPr>
          <p:cNvSpPr/>
          <p:nvPr/>
        </p:nvSpPr>
        <p:spPr>
          <a:xfrm>
            <a:off x="2674711" y="3943132"/>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3" name="正方形/長方形 62">
            <a:extLst>
              <a:ext uri="{FF2B5EF4-FFF2-40B4-BE49-F238E27FC236}">
                <a16:creationId xmlns:a16="http://schemas.microsoft.com/office/drawing/2014/main" id="{B3A08E3E-C75E-23A1-A51B-63321C43195E}"/>
              </a:ext>
            </a:extLst>
          </p:cNvPr>
          <p:cNvSpPr/>
          <p:nvPr/>
        </p:nvSpPr>
        <p:spPr>
          <a:xfrm>
            <a:off x="2674711" y="4136655"/>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6" name="正方形/長方形 65">
            <a:extLst>
              <a:ext uri="{FF2B5EF4-FFF2-40B4-BE49-F238E27FC236}">
                <a16:creationId xmlns:a16="http://schemas.microsoft.com/office/drawing/2014/main" id="{FA20BB5F-42FD-0F71-046B-E754B3E42999}"/>
              </a:ext>
            </a:extLst>
          </p:cNvPr>
          <p:cNvSpPr/>
          <p:nvPr/>
        </p:nvSpPr>
        <p:spPr>
          <a:xfrm>
            <a:off x="2666081" y="432401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9" name="正方形/長方形 68">
            <a:extLst>
              <a:ext uri="{FF2B5EF4-FFF2-40B4-BE49-F238E27FC236}">
                <a16:creationId xmlns:a16="http://schemas.microsoft.com/office/drawing/2014/main" id="{95D9A44B-F3C2-CC6E-3ADA-3ADCD0EEF385}"/>
              </a:ext>
            </a:extLst>
          </p:cNvPr>
          <p:cNvSpPr/>
          <p:nvPr/>
        </p:nvSpPr>
        <p:spPr>
          <a:xfrm>
            <a:off x="2666361" y="4761854"/>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2" name="正方形/長方形 71">
            <a:extLst>
              <a:ext uri="{FF2B5EF4-FFF2-40B4-BE49-F238E27FC236}">
                <a16:creationId xmlns:a16="http://schemas.microsoft.com/office/drawing/2014/main" id="{4CD59303-361F-F63E-29DF-392CCD8F4C3F}"/>
              </a:ext>
            </a:extLst>
          </p:cNvPr>
          <p:cNvSpPr/>
          <p:nvPr/>
        </p:nvSpPr>
        <p:spPr>
          <a:xfrm>
            <a:off x="2666361" y="495537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5" name="正方形/長方形 74">
            <a:extLst>
              <a:ext uri="{FF2B5EF4-FFF2-40B4-BE49-F238E27FC236}">
                <a16:creationId xmlns:a16="http://schemas.microsoft.com/office/drawing/2014/main" id="{376D58D8-F3CB-8A84-3CB1-8B0810D66A46}"/>
              </a:ext>
            </a:extLst>
          </p:cNvPr>
          <p:cNvSpPr/>
          <p:nvPr/>
        </p:nvSpPr>
        <p:spPr>
          <a:xfrm>
            <a:off x="2657731" y="5142739"/>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8" name="正方形/長方形 77">
            <a:extLst>
              <a:ext uri="{FF2B5EF4-FFF2-40B4-BE49-F238E27FC236}">
                <a16:creationId xmlns:a16="http://schemas.microsoft.com/office/drawing/2014/main" id="{8E9D7E6C-D1C9-841A-8A61-DA993BF2F561}"/>
              </a:ext>
            </a:extLst>
          </p:cNvPr>
          <p:cNvSpPr/>
          <p:nvPr/>
        </p:nvSpPr>
        <p:spPr>
          <a:xfrm>
            <a:off x="2666361" y="5580575"/>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1" name="正方形/長方形 80">
            <a:extLst>
              <a:ext uri="{FF2B5EF4-FFF2-40B4-BE49-F238E27FC236}">
                <a16:creationId xmlns:a16="http://schemas.microsoft.com/office/drawing/2014/main" id="{D743A5AE-8746-3E85-EFC4-3C5C2D30C6B0}"/>
              </a:ext>
            </a:extLst>
          </p:cNvPr>
          <p:cNvSpPr/>
          <p:nvPr/>
        </p:nvSpPr>
        <p:spPr>
          <a:xfrm>
            <a:off x="2666361" y="5774098"/>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4" name="正方形/長方形 83">
            <a:extLst>
              <a:ext uri="{FF2B5EF4-FFF2-40B4-BE49-F238E27FC236}">
                <a16:creationId xmlns:a16="http://schemas.microsoft.com/office/drawing/2014/main" id="{F69A8AF1-7E71-2569-CB8D-C86BADEC3961}"/>
              </a:ext>
            </a:extLst>
          </p:cNvPr>
          <p:cNvSpPr/>
          <p:nvPr/>
        </p:nvSpPr>
        <p:spPr>
          <a:xfrm>
            <a:off x="2657731" y="5961460"/>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7" name="正方形/長方形 86">
            <a:extLst>
              <a:ext uri="{FF2B5EF4-FFF2-40B4-BE49-F238E27FC236}">
                <a16:creationId xmlns:a16="http://schemas.microsoft.com/office/drawing/2014/main" id="{DDDC1F6B-BE38-7DF9-4BED-3DE3C17AC871}"/>
              </a:ext>
            </a:extLst>
          </p:cNvPr>
          <p:cNvSpPr/>
          <p:nvPr/>
        </p:nvSpPr>
        <p:spPr>
          <a:xfrm>
            <a:off x="2666361" y="321490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90" name="正方形/長方形 89">
            <a:extLst>
              <a:ext uri="{FF2B5EF4-FFF2-40B4-BE49-F238E27FC236}">
                <a16:creationId xmlns:a16="http://schemas.microsoft.com/office/drawing/2014/main" id="{C8F3D8DB-A868-81CC-72C6-780517997DD9}"/>
              </a:ext>
            </a:extLst>
          </p:cNvPr>
          <p:cNvSpPr/>
          <p:nvPr/>
        </p:nvSpPr>
        <p:spPr>
          <a:xfrm>
            <a:off x="2657731" y="3402269"/>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741AA01E-DFEE-5246-0790-DA5D9B2F0769}"/>
              </a:ext>
            </a:extLst>
          </p:cNvPr>
          <p:cNvSpPr txBox="1"/>
          <p:nvPr/>
        </p:nvSpPr>
        <p:spPr>
          <a:xfrm>
            <a:off x="731287" y="715927"/>
            <a:ext cx="9642030" cy="123110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Averaged input rate is lower than the link speed, but it suddenly increases in a short period.</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E.g., noise burst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The prog. full flag from incoming buffer is first asserted even though downstream buffers have room.</a:t>
            </a:r>
          </a:p>
          <a:p>
            <a:pPr marL="742950" lvl="1" indent="-285750">
              <a:buFont typeface="Arial" panose="020B0604020202020204" pitchFamily="34" charset="0"/>
              <a:buChar char="•"/>
              <a:defRPr/>
            </a:pP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10 MHz noise x 32 </a:t>
            </a:r>
            <a:r>
              <a:rPr lang="en-US" altLang="ja-JP" sz="1400" dirty="0" err="1">
                <a:solidFill>
                  <a:prstClr val="black"/>
                </a:solidFill>
                <a:latin typeface="UD デジタル 教科書体 NP-R" panose="02020400000000000000" pitchFamily="18" charset="-128"/>
                <a:ea typeface="UD デジタル 教科書体 NP-R" panose="02020400000000000000" pitchFamily="18" charset="-128"/>
              </a:rPr>
              <a:t>ch</a:t>
            </a: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 = 320 </a:t>
            </a:r>
            <a:r>
              <a:rPr lang="en-US" altLang="ja-JP" sz="1400" dirty="0" err="1">
                <a:solidFill>
                  <a:prstClr val="black"/>
                </a:solidFill>
                <a:latin typeface="UD デジタル 教科書体 NP-R" panose="02020400000000000000" pitchFamily="18" charset="-128"/>
                <a:ea typeface="UD デジタル 教科書体 NP-R" panose="02020400000000000000" pitchFamily="18" charset="-128"/>
              </a:rPr>
              <a:t>MHz.</a:t>
            </a:r>
            <a:r>
              <a:rPr lang="en-US" altLang="ja-JP" sz="1400" dirty="0">
                <a:solidFill>
                  <a:prstClr val="black"/>
                </a:solidFill>
                <a:latin typeface="UD デジタル 教科書体 NP-R" panose="02020400000000000000" pitchFamily="18" charset="-128"/>
                <a:ea typeface="UD デジタル 教科書体 NP-R" panose="02020400000000000000" pitchFamily="18" charset="-128"/>
              </a:rPr>
              <a:t> Data rate: 0.32 GHz x 64-bit = 20.48 Gbps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dirty="0">
                <a:solidFill>
                  <a:srgbClr val="C00000"/>
                </a:solidFill>
                <a:latin typeface="UD デジタル 教科書体 NP-R" panose="02020400000000000000" pitchFamily="18" charset="-128"/>
                <a:ea typeface="UD デジタル 教科書体 NP-R" panose="02020400000000000000" pitchFamily="18" charset="-128"/>
              </a:rPr>
              <a:t>A function to throttle input data rate is necessary.</a:t>
            </a:r>
          </a:p>
        </p:txBody>
      </p:sp>
      <p:sp>
        <p:nvSpPr>
          <p:cNvPr id="104" name="テキスト ボックス 103">
            <a:extLst>
              <a:ext uri="{FF2B5EF4-FFF2-40B4-BE49-F238E27FC236}">
                <a16:creationId xmlns:a16="http://schemas.microsoft.com/office/drawing/2014/main" id="{6EAB83E8-E763-A07A-4245-1A2010BDB419}"/>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Case 1</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2" name="テキスト ボックス 1">
            <a:extLst>
              <a:ext uri="{FF2B5EF4-FFF2-40B4-BE49-F238E27FC236}">
                <a16:creationId xmlns:a16="http://schemas.microsoft.com/office/drawing/2014/main" id="{5903DD4D-6835-046E-15CC-16E906226D46}"/>
              </a:ext>
            </a:extLst>
          </p:cNvPr>
          <p:cNvSpPr txBox="1"/>
          <p:nvPr/>
        </p:nvSpPr>
        <p:spPr>
          <a:xfrm>
            <a:off x="2070360" y="2217499"/>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Prog. full</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3" name="テキスト ボックス 2">
            <a:extLst>
              <a:ext uri="{FF2B5EF4-FFF2-40B4-BE49-F238E27FC236}">
                <a16:creationId xmlns:a16="http://schemas.microsoft.com/office/drawing/2014/main" id="{34552CB5-CA9D-D99D-972B-0F13B3F9B132}"/>
              </a:ext>
            </a:extLst>
          </p:cNvPr>
          <p:cNvSpPr txBox="1"/>
          <p:nvPr/>
        </p:nvSpPr>
        <p:spPr>
          <a:xfrm>
            <a:off x="6501683" y="5494828"/>
            <a:ext cx="244009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latin typeface="UD デジタル 教科書体 NP-R" panose="02020400000000000000" pitchFamily="18" charset="-128"/>
                <a:ea typeface="UD デジタル 教科書体 NP-R" panose="02020400000000000000" pitchFamily="18" charset="-128"/>
              </a:rPr>
              <a:t>Here is a bottleneck of the internal data flow.</a:t>
            </a:r>
            <a:endParaRPr kumimoji="1" lang="en-US" altLang="ja-JP" sz="1200" b="0" i="0" u="none" strike="noStrike" kern="1200" cap="none" spc="0" normalizeH="0" baseline="0" noProof="0" dirty="0">
              <a:ln>
                <a:noFill/>
              </a:ln>
              <a:effectLst/>
              <a:uLnTx/>
              <a:uFillTx/>
              <a:latin typeface="UD デジタル 教科書体 NP-R" panose="02020400000000000000" pitchFamily="18" charset="-128"/>
              <a:ea typeface="UD デジタル 教科書体 NP-R" panose="02020400000000000000" pitchFamily="18"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Data rate: 8 Gbps</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4" name="直線矢印コネクタ 3">
            <a:extLst>
              <a:ext uri="{FF2B5EF4-FFF2-40B4-BE49-F238E27FC236}">
                <a16:creationId xmlns:a16="http://schemas.microsoft.com/office/drawing/2014/main" id="{02294465-C858-869C-2C0C-0AAE330F3C97}"/>
              </a:ext>
            </a:extLst>
          </p:cNvPr>
          <p:cNvCxnSpPr/>
          <p:nvPr/>
        </p:nvCxnSpPr>
        <p:spPr>
          <a:xfrm flipH="1" flipV="1">
            <a:off x="6594231" y="4582986"/>
            <a:ext cx="311889" cy="85066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矢印: 右 4">
            <a:extLst>
              <a:ext uri="{FF2B5EF4-FFF2-40B4-BE49-F238E27FC236}">
                <a16:creationId xmlns:a16="http://schemas.microsoft.com/office/drawing/2014/main" id="{36AEF8E0-7B7A-FDC2-2B49-04B19962C664}"/>
              </a:ext>
            </a:extLst>
          </p:cNvPr>
          <p:cNvSpPr/>
          <p:nvPr/>
        </p:nvSpPr>
        <p:spPr>
          <a:xfrm>
            <a:off x="518704" y="2928420"/>
            <a:ext cx="1500557" cy="2416470"/>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rgbClr val="C00000"/>
                </a:solidFill>
                <a:latin typeface="UD デジタル 教科書体 NP-R" panose="02020400000000000000" pitchFamily="18" charset="-128"/>
                <a:ea typeface="UD デジタル 教科書体 NP-R" panose="02020400000000000000" pitchFamily="18" charset="-128"/>
              </a:rPr>
              <a:t>High input rate</a:t>
            </a:r>
            <a:endParaRPr kumimoji="1" lang="ja-JP" altLang="en-US" sz="1400" dirty="0">
              <a:solidFill>
                <a:srgbClr val="C00000"/>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19487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グループ化 100">
            <a:extLst>
              <a:ext uri="{FF2B5EF4-FFF2-40B4-BE49-F238E27FC236}">
                <a16:creationId xmlns:a16="http://schemas.microsoft.com/office/drawing/2014/main" id="{C46586F7-0114-B67B-6356-7A1291D55A66}"/>
              </a:ext>
            </a:extLst>
          </p:cNvPr>
          <p:cNvGrpSpPr/>
          <p:nvPr/>
        </p:nvGrpSpPr>
        <p:grpSpPr>
          <a:xfrm>
            <a:off x="2347546" y="2699091"/>
            <a:ext cx="1721044" cy="3315122"/>
            <a:chOff x="536947" y="1717286"/>
            <a:chExt cx="3364589" cy="3315122"/>
          </a:xfrm>
        </p:grpSpPr>
        <p:cxnSp>
          <p:nvCxnSpPr>
            <p:cNvPr id="41" name="直線矢印コネクタ 40">
              <a:extLst>
                <a:ext uri="{FF2B5EF4-FFF2-40B4-BE49-F238E27FC236}">
                  <a16:creationId xmlns:a16="http://schemas.microsoft.com/office/drawing/2014/main" id="{8F4AC4FB-40E7-FF42-B91E-2C9FAC7268A7}"/>
                </a:ext>
              </a:extLst>
            </p:cNvPr>
            <p:cNvCxnSpPr/>
            <p:nvPr/>
          </p:nvCxnSpPr>
          <p:spPr>
            <a:xfrm>
              <a:off x="545297" y="171728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DF618932-A640-0D06-F1EB-E2DB2E8329B9}"/>
                </a:ext>
              </a:extLst>
            </p:cNvPr>
            <p:cNvCxnSpPr/>
            <p:nvPr/>
          </p:nvCxnSpPr>
          <p:spPr>
            <a:xfrm>
              <a:off x="553927" y="3014080"/>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FF4E7CA5-C4C3-1DB0-5379-A06410619537}"/>
                </a:ext>
              </a:extLst>
            </p:cNvPr>
            <p:cNvCxnSpPr/>
            <p:nvPr/>
          </p:nvCxnSpPr>
          <p:spPr>
            <a:xfrm>
              <a:off x="553927" y="320760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BD32BBE2-8C96-0795-BA26-E1A538F0ACAC}"/>
                </a:ext>
              </a:extLst>
            </p:cNvPr>
            <p:cNvCxnSpPr/>
            <p:nvPr/>
          </p:nvCxnSpPr>
          <p:spPr>
            <a:xfrm>
              <a:off x="545297" y="339496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59A3AE4F-A9D8-5BA4-6473-631CD9F2B2EF}"/>
                </a:ext>
              </a:extLst>
            </p:cNvPr>
            <p:cNvCxnSpPr/>
            <p:nvPr/>
          </p:nvCxnSpPr>
          <p:spPr>
            <a:xfrm>
              <a:off x="545577" y="3832802"/>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39CC05B4-6462-C262-372D-EBBC17726EAB}"/>
                </a:ext>
              </a:extLst>
            </p:cNvPr>
            <p:cNvCxnSpPr/>
            <p:nvPr/>
          </p:nvCxnSpPr>
          <p:spPr>
            <a:xfrm>
              <a:off x="545577" y="402632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4246D87-0687-8208-277A-9C194414726B}"/>
                </a:ext>
              </a:extLst>
            </p:cNvPr>
            <p:cNvCxnSpPr/>
            <p:nvPr/>
          </p:nvCxnSpPr>
          <p:spPr>
            <a:xfrm>
              <a:off x="536947" y="421368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C937266-FCF8-5118-C5B2-9141962826D1}"/>
                </a:ext>
              </a:extLst>
            </p:cNvPr>
            <p:cNvCxnSpPr/>
            <p:nvPr/>
          </p:nvCxnSpPr>
          <p:spPr>
            <a:xfrm>
              <a:off x="545577" y="465152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5FFD01AA-0EA3-8B9A-91B4-7C9D892D7761}"/>
                </a:ext>
              </a:extLst>
            </p:cNvPr>
            <p:cNvCxnSpPr/>
            <p:nvPr/>
          </p:nvCxnSpPr>
          <p:spPr>
            <a:xfrm>
              <a:off x="545577" y="484504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83E09832-47EC-CC45-DE8C-A64DC8AF5C6C}"/>
                </a:ext>
              </a:extLst>
            </p:cNvPr>
            <p:cNvCxnSpPr/>
            <p:nvPr/>
          </p:nvCxnSpPr>
          <p:spPr>
            <a:xfrm>
              <a:off x="536947" y="5032408"/>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7CF512A2-45B6-9514-1E70-F124F7571EF8}"/>
                </a:ext>
              </a:extLst>
            </p:cNvPr>
            <p:cNvCxnSpPr/>
            <p:nvPr/>
          </p:nvCxnSpPr>
          <p:spPr>
            <a:xfrm>
              <a:off x="545577" y="228585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8" name="直線矢印コネクタ 87">
              <a:extLst>
                <a:ext uri="{FF2B5EF4-FFF2-40B4-BE49-F238E27FC236}">
                  <a16:creationId xmlns:a16="http://schemas.microsoft.com/office/drawing/2014/main" id="{3F7F40A1-32FA-32D3-110F-F2DB104CE1DB}"/>
                </a:ext>
              </a:extLst>
            </p:cNvPr>
            <p:cNvCxnSpPr/>
            <p:nvPr/>
          </p:nvCxnSpPr>
          <p:spPr>
            <a:xfrm>
              <a:off x="536947" y="247321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43" name="正方形/長方形 42">
            <a:extLst>
              <a:ext uri="{FF2B5EF4-FFF2-40B4-BE49-F238E27FC236}">
                <a16:creationId xmlns:a16="http://schemas.microsoft.com/office/drawing/2014/main" id="{75CA35D6-0F2F-0D19-CF09-6DB8C346FE91}"/>
              </a:ext>
            </a:extLst>
          </p:cNvPr>
          <p:cNvSpPr/>
          <p:nvPr/>
        </p:nvSpPr>
        <p:spPr>
          <a:xfrm>
            <a:off x="4070400" y="3880316"/>
            <a:ext cx="1232575"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4" name="正方形/長方形 43">
            <a:extLst>
              <a:ext uri="{FF2B5EF4-FFF2-40B4-BE49-F238E27FC236}">
                <a16:creationId xmlns:a16="http://schemas.microsoft.com/office/drawing/2014/main" id="{D867D4C9-7130-AE90-ED27-F31B9EB65BBA}"/>
              </a:ext>
            </a:extLst>
          </p:cNvPr>
          <p:cNvSpPr/>
          <p:nvPr/>
        </p:nvSpPr>
        <p:spPr>
          <a:xfrm>
            <a:off x="4070400" y="2496583"/>
            <a:ext cx="1232575" cy="1188009"/>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5" name="正方形/長方形 44">
            <a:extLst>
              <a:ext uri="{FF2B5EF4-FFF2-40B4-BE49-F238E27FC236}">
                <a16:creationId xmlns:a16="http://schemas.microsoft.com/office/drawing/2014/main" id="{8A8A32BC-A8E1-8CAE-DB2B-D7DCA2114850}"/>
              </a:ext>
            </a:extLst>
          </p:cNvPr>
          <p:cNvSpPr/>
          <p:nvPr/>
        </p:nvSpPr>
        <p:spPr>
          <a:xfrm>
            <a:off x="4060811" y="4692348"/>
            <a:ext cx="1232575"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6" name="正方形/長方形 45">
            <a:extLst>
              <a:ext uri="{FF2B5EF4-FFF2-40B4-BE49-F238E27FC236}">
                <a16:creationId xmlns:a16="http://schemas.microsoft.com/office/drawing/2014/main" id="{A3322C4A-BC50-E75A-E2D6-62A5188F3EED}"/>
              </a:ext>
            </a:extLst>
          </p:cNvPr>
          <p:cNvSpPr/>
          <p:nvPr/>
        </p:nvSpPr>
        <p:spPr>
          <a:xfrm rot="-5400000">
            <a:off x="4285798" y="4012415"/>
            <a:ext cx="3645490"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Back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(4-to-1)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47" name="直線矢印コネクタ 46">
            <a:extLst>
              <a:ext uri="{FF2B5EF4-FFF2-40B4-BE49-F238E27FC236}">
                <a16:creationId xmlns:a16="http://schemas.microsoft.com/office/drawing/2014/main" id="{713886CC-8253-8BF9-EA2A-20D169D5BDBF}"/>
              </a:ext>
            </a:extLst>
          </p:cNvPr>
          <p:cNvCxnSpPr>
            <a:cxnSpLocks/>
          </p:cNvCxnSpPr>
          <p:nvPr/>
        </p:nvCxnSpPr>
        <p:spPr>
          <a:xfrm>
            <a:off x="5302975" y="3402269"/>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06ECF3E-B109-642C-DE92-F86D71E6177D}"/>
              </a:ext>
            </a:extLst>
          </p:cNvPr>
          <p:cNvCxnSpPr>
            <a:cxnSpLocks/>
          </p:cNvCxnSpPr>
          <p:nvPr/>
        </p:nvCxnSpPr>
        <p:spPr>
          <a:xfrm>
            <a:off x="5302975" y="4226514"/>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39BEA191-EE6B-77DE-D411-35D309FE3536}"/>
              </a:ext>
            </a:extLst>
          </p:cNvPr>
          <p:cNvCxnSpPr>
            <a:cxnSpLocks/>
          </p:cNvCxnSpPr>
          <p:nvPr/>
        </p:nvCxnSpPr>
        <p:spPr>
          <a:xfrm>
            <a:off x="5293386" y="4982286"/>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1509764-8BA4-6282-04CC-11708BB1DCCE}"/>
              </a:ext>
            </a:extLst>
          </p:cNvPr>
          <p:cNvCxnSpPr>
            <a:cxnSpLocks/>
          </p:cNvCxnSpPr>
          <p:nvPr/>
        </p:nvCxnSpPr>
        <p:spPr>
          <a:xfrm>
            <a:off x="6415456" y="4570948"/>
            <a:ext cx="225917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031C0111-9BBC-FCBC-EFAA-B45ECB722708}"/>
              </a:ext>
            </a:extLst>
          </p:cNvPr>
          <p:cNvSpPr/>
          <p:nvPr/>
        </p:nvSpPr>
        <p:spPr>
          <a:xfrm>
            <a:off x="4060811" y="5528246"/>
            <a:ext cx="1232575"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53" name="直線矢印コネクタ 52">
            <a:extLst>
              <a:ext uri="{FF2B5EF4-FFF2-40B4-BE49-F238E27FC236}">
                <a16:creationId xmlns:a16="http://schemas.microsoft.com/office/drawing/2014/main" id="{7398B0E7-72F2-9E39-7A41-FE00936A1E49}"/>
              </a:ext>
            </a:extLst>
          </p:cNvPr>
          <p:cNvCxnSpPr>
            <a:cxnSpLocks/>
          </p:cNvCxnSpPr>
          <p:nvPr/>
        </p:nvCxnSpPr>
        <p:spPr>
          <a:xfrm>
            <a:off x="5293386" y="5818184"/>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ECFA979B-242F-1796-F683-A84C90E90031}"/>
              </a:ext>
            </a:extLst>
          </p:cNvPr>
          <p:cNvSpPr/>
          <p:nvPr/>
        </p:nvSpPr>
        <p:spPr>
          <a:xfrm>
            <a:off x="6906120" y="4276073"/>
            <a:ext cx="1232575"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Link 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5" name="正方形/長方形 54">
            <a:extLst>
              <a:ext uri="{FF2B5EF4-FFF2-40B4-BE49-F238E27FC236}">
                <a16:creationId xmlns:a16="http://schemas.microsoft.com/office/drawing/2014/main" id="{6088ACDB-D5AF-CB5A-D01F-F81FACC9A94D}"/>
              </a:ext>
            </a:extLst>
          </p:cNvPr>
          <p:cNvSpPr/>
          <p:nvPr/>
        </p:nvSpPr>
        <p:spPr>
          <a:xfrm>
            <a:off x="8674634" y="4282018"/>
            <a:ext cx="929471"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SiTCP</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8" name="正方形/長方形 57">
            <a:extLst>
              <a:ext uri="{FF2B5EF4-FFF2-40B4-BE49-F238E27FC236}">
                <a16:creationId xmlns:a16="http://schemas.microsoft.com/office/drawing/2014/main" id="{81EEF352-4671-2EB8-3DB2-BB25096F8A09}"/>
              </a:ext>
            </a:extLst>
          </p:cNvPr>
          <p:cNvSpPr/>
          <p:nvPr/>
        </p:nvSpPr>
        <p:spPr>
          <a:xfrm>
            <a:off x="2673493" y="2497107"/>
            <a:ext cx="1084384" cy="378935"/>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Incoming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0" name="正方形/長方形 59">
            <a:extLst>
              <a:ext uri="{FF2B5EF4-FFF2-40B4-BE49-F238E27FC236}">
                <a16:creationId xmlns:a16="http://schemas.microsoft.com/office/drawing/2014/main" id="{066FC282-DAD2-A412-29C1-50A92F9DBE19}"/>
              </a:ext>
            </a:extLst>
          </p:cNvPr>
          <p:cNvSpPr/>
          <p:nvPr/>
        </p:nvSpPr>
        <p:spPr>
          <a:xfrm>
            <a:off x="2674711" y="3943132"/>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3" name="正方形/長方形 62">
            <a:extLst>
              <a:ext uri="{FF2B5EF4-FFF2-40B4-BE49-F238E27FC236}">
                <a16:creationId xmlns:a16="http://schemas.microsoft.com/office/drawing/2014/main" id="{B3A08E3E-C75E-23A1-A51B-63321C43195E}"/>
              </a:ext>
            </a:extLst>
          </p:cNvPr>
          <p:cNvSpPr/>
          <p:nvPr/>
        </p:nvSpPr>
        <p:spPr>
          <a:xfrm>
            <a:off x="2674711" y="4136655"/>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6" name="正方形/長方形 65">
            <a:extLst>
              <a:ext uri="{FF2B5EF4-FFF2-40B4-BE49-F238E27FC236}">
                <a16:creationId xmlns:a16="http://schemas.microsoft.com/office/drawing/2014/main" id="{FA20BB5F-42FD-0F71-046B-E754B3E42999}"/>
              </a:ext>
            </a:extLst>
          </p:cNvPr>
          <p:cNvSpPr/>
          <p:nvPr/>
        </p:nvSpPr>
        <p:spPr>
          <a:xfrm>
            <a:off x="2666081" y="432401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9" name="正方形/長方形 68">
            <a:extLst>
              <a:ext uri="{FF2B5EF4-FFF2-40B4-BE49-F238E27FC236}">
                <a16:creationId xmlns:a16="http://schemas.microsoft.com/office/drawing/2014/main" id="{95D9A44B-F3C2-CC6E-3ADA-3ADCD0EEF385}"/>
              </a:ext>
            </a:extLst>
          </p:cNvPr>
          <p:cNvSpPr/>
          <p:nvPr/>
        </p:nvSpPr>
        <p:spPr>
          <a:xfrm>
            <a:off x="2666361" y="4761854"/>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2" name="正方形/長方形 71">
            <a:extLst>
              <a:ext uri="{FF2B5EF4-FFF2-40B4-BE49-F238E27FC236}">
                <a16:creationId xmlns:a16="http://schemas.microsoft.com/office/drawing/2014/main" id="{4CD59303-361F-F63E-29DF-392CCD8F4C3F}"/>
              </a:ext>
            </a:extLst>
          </p:cNvPr>
          <p:cNvSpPr/>
          <p:nvPr/>
        </p:nvSpPr>
        <p:spPr>
          <a:xfrm>
            <a:off x="2666361" y="495537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5" name="正方形/長方形 74">
            <a:extLst>
              <a:ext uri="{FF2B5EF4-FFF2-40B4-BE49-F238E27FC236}">
                <a16:creationId xmlns:a16="http://schemas.microsoft.com/office/drawing/2014/main" id="{376D58D8-F3CB-8A84-3CB1-8B0810D66A46}"/>
              </a:ext>
            </a:extLst>
          </p:cNvPr>
          <p:cNvSpPr/>
          <p:nvPr/>
        </p:nvSpPr>
        <p:spPr>
          <a:xfrm>
            <a:off x="2657731" y="5142739"/>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8" name="正方形/長方形 77">
            <a:extLst>
              <a:ext uri="{FF2B5EF4-FFF2-40B4-BE49-F238E27FC236}">
                <a16:creationId xmlns:a16="http://schemas.microsoft.com/office/drawing/2014/main" id="{8E9D7E6C-D1C9-841A-8A61-DA993BF2F561}"/>
              </a:ext>
            </a:extLst>
          </p:cNvPr>
          <p:cNvSpPr/>
          <p:nvPr/>
        </p:nvSpPr>
        <p:spPr>
          <a:xfrm>
            <a:off x="2666361" y="5580575"/>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1" name="正方形/長方形 80">
            <a:extLst>
              <a:ext uri="{FF2B5EF4-FFF2-40B4-BE49-F238E27FC236}">
                <a16:creationId xmlns:a16="http://schemas.microsoft.com/office/drawing/2014/main" id="{D743A5AE-8746-3E85-EFC4-3C5C2D30C6B0}"/>
              </a:ext>
            </a:extLst>
          </p:cNvPr>
          <p:cNvSpPr/>
          <p:nvPr/>
        </p:nvSpPr>
        <p:spPr>
          <a:xfrm>
            <a:off x="2666361" y="5774098"/>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4" name="正方形/長方形 83">
            <a:extLst>
              <a:ext uri="{FF2B5EF4-FFF2-40B4-BE49-F238E27FC236}">
                <a16:creationId xmlns:a16="http://schemas.microsoft.com/office/drawing/2014/main" id="{F69A8AF1-7E71-2569-CB8D-C86BADEC3961}"/>
              </a:ext>
            </a:extLst>
          </p:cNvPr>
          <p:cNvSpPr/>
          <p:nvPr/>
        </p:nvSpPr>
        <p:spPr>
          <a:xfrm>
            <a:off x="2657731" y="5961460"/>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7" name="正方形/長方形 86">
            <a:extLst>
              <a:ext uri="{FF2B5EF4-FFF2-40B4-BE49-F238E27FC236}">
                <a16:creationId xmlns:a16="http://schemas.microsoft.com/office/drawing/2014/main" id="{DDDC1F6B-BE38-7DF9-4BED-3DE3C17AC871}"/>
              </a:ext>
            </a:extLst>
          </p:cNvPr>
          <p:cNvSpPr/>
          <p:nvPr/>
        </p:nvSpPr>
        <p:spPr>
          <a:xfrm>
            <a:off x="2666361" y="321490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90" name="正方形/長方形 89">
            <a:extLst>
              <a:ext uri="{FF2B5EF4-FFF2-40B4-BE49-F238E27FC236}">
                <a16:creationId xmlns:a16="http://schemas.microsoft.com/office/drawing/2014/main" id="{C8F3D8DB-A868-81CC-72C6-780517997DD9}"/>
              </a:ext>
            </a:extLst>
          </p:cNvPr>
          <p:cNvSpPr/>
          <p:nvPr/>
        </p:nvSpPr>
        <p:spPr>
          <a:xfrm>
            <a:off x="2657731" y="3402269"/>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741AA01E-DFEE-5246-0790-DA5D9B2F0769}"/>
              </a:ext>
            </a:extLst>
          </p:cNvPr>
          <p:cNvSpPr txBox="1"/>
          <p:nvPr/>
        </p:nvSpPr>
        <p:spPr>
          <a:xfrm>
            <a:off x="731286" y="715927"/>
            <a:ext cx="10461321" cy="101566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Averaged input rate is lower than the link speed, but the software does not read data</a:t>
            </a:r>
            <a:r>
              <a:rPr lang="ja-JP" altLang="en-US" sz="1600" b="1" dirty="0">
                <a:solidFill>
                  <a:prstClr val="black"/>
                </a:solidFill>
                <a:latin typeface="UD デジタル 教科書体 NP-R" panose="02020400000000000000" pitchFamily="18" charset="-128"/>
                <a:ea typeface="UD デジタル 教科書体 NP-R" panose="02020400000000000000" pitchFamily="18" charset="-128"/>
              </a:rPr>
              <a:t> </a:t>
            </a: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occasionally.</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E.g., occasional back pressure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dirty="0">
                <a:latin typeface="UD デジタル 教科書体 NP-R" panose="02020400000000000000" pitchFamily="18" charset="-128"/>
                <a:ea typeface="UD デジタル 教科書体 NP-R" panose="02020400000000000000" pitchFamily="18" charset="-128"/>
              </a:rPr>
              <a:t>The system needs to clear the data in buffers to wait that the CPU busy is relieved, and the readout is restarted.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dirty="0">
                <a:solidFill>
                  <a:srgbClr val="C00000"/>
                </a:solidFill>
                <a:latin typeface="UD デジタル 教科書体 NP-R" panose="02020400000000000000" pitchFamily="18" charset="-128"/>
                <a:ea typeface="UD デジタル 教科書体 NP-R" panose="02020400000000000000" pitchFamily="18" charset="-128"/>
              </a:rPr>
              <a:t>A function to throttle output data is necessary.</a:t>
            </a:r>
          </a:p>
        </p:txBody>
      </p:sp>
      <p:sp>
        <p:nvSpPr>
          <p:cNvPr id="104" name="テキスト ボックス 103">
            <a:extLst>
              <a:ext uri="{FF2B5EF4-FFF2-40B4-BE49-F238E27FC236}">
                <a16:creationId xmlns:a16="http://schemas.microsoft.com/office/drawing/2014/main" id="{6EAB83E8-E763-A07A-4245-1A2010BDB419}"/>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Case 2</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2" name="テキスト ボックス 1">
            <a:extLst>
              <a:ext uri="{FF2B5EF4-FFF2-40B4-BE49-F238E27FC236}">
                <a16:creationId xmlns:a16="http://schemas.microsoft.com/office/drawing/2014/main" id="{5903DD4D-6835-046E-15CC-16E906226D46}"/>
              </a:ext>
            </a:extLst>
          </p:cNvPr>
          <p:cNvSpPr txBox="1"/>
          <p:nvPr/>
        </p:nvSpPr>
        <p:spPr>
          <a:xfrm>
            <a:off x="6872260" y="3984992"/>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Prog. full</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3" name="テキスト ボックス 2">
            <a:extLst>
              <a:ext uri="{FF2B5EF4-FFF2-40B4-BE49-F238E27FC236}">
                <a16:creationId xmlns:a16="http://schemas.microsoft.com/office/drawing/2014/main" id="{34552CB5-CA9D-D99D-972B-0F13B3F9B132}"/>
              </a:ext>
            </a:extLst>
          </p:cNvPr>
          <p:cNvSpPr txBox="1"/>
          <p:nvPr/>
        </p:nvSpPr>
        <p:spPr>
          <a:xfrm>
            <a:off x="6501683" y="5494828"/>
            <a:ext cx="244009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latin typeface="UD デジタル 教科書体 NP-R" panose="02020400000000000000" pitchFamily="18" charset="-128"/>
                <a:ea typeface="UD デジタル 教科書体 NP-R" panose="02020400000000000000" pitchFamily="18" charset="-128"/>
              </a:rPr>
              <a:t>Here is a bottleneck of the internal data flow.</a:t>
            </a:r>
            <a:endParaRPr kumimoji="1" lang="en-US" altLang="ja-JP" sz="1200" b="0" i="0" u="none" strike="noStrike" kern="1200" cap="none" spc="0" normalizeH="0" baseline="0" noProof="0" dirty="0">
              <a:ln>
                <a:noFill/>
              </a:ln>
              <a:effectLst/>
              <a:uLnTx/>
              <a:uFillTx/>
              <a:latin typeface="UD デジタル 教科書体 NP-R" panose="02020400000000000000" pitchFamily="18" charset="-128"/>
              <a:ea typeface="UD デジタル 教科書体 NP-R" panose="02020400000000000000" pitchFamily="18"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Data rate: 8 Gbps</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4" name="直線矢印コネクタ 3">
            <a:extLst>
              <a:ext uri="{FF2B5EF4-FFF2-40B4-BE49-F238E27FC236}">
                <a16:creationId xmlns:a16="http://schemas.microsoft.com/office/drawing/2014/main" id="{02294465-C858-869C-2C0C-0AAE330F3C97}"/>
              </a:ext>
            </a:extLst>
          </p:cNvPr>
          <p:cNvCxnSpPr/>
          <p:nvPr/>
        </p:nvCxnSpPr>
        <p:spPr>
          <a:xfrm flipH="1" flipV="1">
            <a:off x="6594231" y="4582986"/>
            <a:ext cx="311889" cy="85066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矢印: 右 4">
            <a:extLst>
              <a:ext uri="{FF2B5EF4-FFF2-40B4-BE49-F238E27FC236}">
                <a16:creationId xmlns:a16="http://schemas.microsoft.com/office/drawing/2014/main" id="{36AEF8E0-7B7A-FDC2-2B49-04B19962C664}"/>
              </a:ext>
            </a:extLst>
          </p:cNvPr>
          <p:cNvSpPr/>
          <p:nvPr/>
        </p:nvSpPr>
        <p:spPr>
          <a:xfrm flipH="1">
            <a:off x="9930053" y="3374751"/>
            <a:ext cx="1560476" cy="2416470"/>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rgbClr val="C00000"/>
                </a:solidFill>
                <a:latin typeface="UD デジタル 教科書体 NP-R" panose="02020400000000000000" pitchFamily="18" charset="-128"/>
                <a:ea typeface="UD デジタル 教科書体 NP-R" panose="02020400000000000000" pitchFamily="18" charset="-128"/>
              </a:rPr>
              <a:t>Occasional back pressure</a:t>
            </a:r>
            <a:endParaRPr kumimoji="1" lang="ja-JP" altLang="en-US" sz="1400" dirty="0">
              <a:solidFill>
                <a:srgbClr val="C00000"/>
              </a:solidFill>
              <a:latin typeface="UD デジタル 教科書体 NP-R" panose="02020400000000000000" pitchFamily="18" charset="-128"/>
              <a:ea typeface="UD デジタル 教科書体 NP-R" panose="02020400000000000000" pitchFamily="18" charset="-128"/>
            </a:endParaRPr>
          </a:p>
        </p:txBody>
      </p:sp>
      <p:sp>
        <p:nvSpPr>
          <p:cNvPr id="6" name="テキスト ボックス 5">
            <a:extLst>
              <a:ext uri="{FF2B5EF4-FFF2-40B4-BE49-F238E27FC236}">
                <a16:creationId xmlns:a16="http://schemas.microsoft.com/office/drawing/2014/main" id="{C4ACD64C-630E-5971-06B4-A7B319E8FF33}"/>
              </a:ext>
            </a:extLst>
          </p:cNvPr>
          <p:cNvSpPr txBox="1"/>
          <p:nvPr/>
        </p:nvSpPr>
        <p:spPr>
          <a:xfrm>
            <a:off x="4059904" y="2194167"/>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Prog. full</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7" name="テキスト ボックス 6">
            <a:extLst>
              <a:ext uri="{FF2B5EF4-FFF2-40B4-BE49-F238E27FC236}">
                <a16:creationId xmlns:a16="http://schemas.microsoft.com/office/drawing/2014/main" id="{515C1765-04DF-BECF-63FF-1CB08F12FF1B}"/>
              </a:ext>
            </a:extLst>
          </p:cNvPr>
          <p:cNvSpPr txBox="1"/>
          <p:nvPr/>
        </p:nvSpPr>
        <p:spPr>
          <a:xfrm>
            <a:off x="5458396" y="2201391"/>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Prog. full</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8" name="テキスト ボックス 7">
            <a:extLst>
              <a:ext uri="{FF2B5EF4-FFF2-40B4-BE49-F238E27FC236}">
                <a16:creationId xmlns:a16="http://schemas.microsoft.com/office/drawing/2014/main" id="{BCC6DB5F-D362-D1ED-610D-0A0258E3CA9D}"/>
              </a:ext>
            </a:extLst>
          </p:cNvPr>
          <p:cNvSpPr txBox="1"/>
          <p:nvPr/>
        </p:nvSpPr>
        <p:spPr>
          <a:xfrm>
            <a:off x="2216690" y="2210982"/>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Prog. full</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Tree>
    <p:extLst>
      <p:ext uri="{BB962C8B-B14F-4D97-AF65-F5344CB8AC3E}">
        <p14:creationId xmlns:p14="http://schemas.microsoft.com/office/powerpoint/2010/main" val="2251252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グループ化 100">
            <a:extLst>
              <a:ext uri="{FF2B5EF4-FFF2-40B4-BE49-F238E27FC236}">
                <a16:creationId xmlns:a16="http://schemas.microsoft.com/office/drawing/2014/main" id="{C46586F7-0114-B67B-6356-7A1291D55A66}"/>
              </a:ext>
            </a:extLst>
          </p:cNvPr>
          <p:cNvGrpSpPr/>
          <p:nvPr/>
        </p:nvGrpSpPr>
        <p:grpSpPr>
          <a:xfrm>
            <a:off x="2347546" y="2699091"/>
            <a:ext cx="1721044" cy="3315122"/>
            <a:chOff x="536947" y="1717286"/>
            <a:chExt cx="3364589" cy="3315122"/>
          </a:xfrm>
        </p:grpSpPr>
        <p:cxnSp>
          <p:nvCxnSpPr>
            <p:cNvPr id="41" name="直線矢印コネクタ 40">
              <a:extLst>
                <a:ext uri="{FF2B5EF4-FFF2-40B4-BE49-F238E27FC236}">
                  <a16:creationId xmlns:a16="http://schemas.microsoft.com/office/drawing/2014/main" id="{8F4AC4FB-40E7-FF42-B91E-2C9FAC7268A7}"/>
                </a:ext>
              </a:extLst>
            </p:cNvPr>
            <p:cNvCxnSpPr/>
            <p:nvPr/>
          </p:nvCxnSpPr>
          <p:spPr>
            <a:xfrm>
              <a:off x="545297" y="171728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DF618932-A640-0D06-F1EB-E2DB2E8329B9}"/>
                </a:ext>
              </a:extLst>
            </p:cNvPr>
            <p:cNvCxnSpPr/>
            <p:nvPr/>
          </p:nvCxnSpPr>
          <p:spPr>
            <a:xfrm>
              <a:off x="553927" y="3014080"/>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FF4E7CA5-C4C3-1DB0-5379-A06410619537}"/>
                </a:ext>
              </a:extLst>
            </p:cNvPr>
            <p:cNvCxnSpPr/>
            <p:nvPr/>
          </p:nvCxnSpPr>
          <p:spPr>
            <a:xfrm>
              <a:off x="553927" y="320760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BD32BBE2-8C96-0795-BA26-E1A538F0ACAC}"/>
                </a:ext>
              </a:extLst>
            </p:cNvPr>
            <p:cNvCxnSpPr/>
            <p:nvPr/>
          </p:nvCxnSpPr>
          <p:spPr>
            <a:xfrm>
              <a:off x="545297" y="339496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59A3AE4F-A9D8-5BA4-6473-631CD9F2B2EF}"/>
                </a:ext>
              </a:extLst>
            </p:cNvPr>
            <p:cNvCxnSpPr/>
            <p:nvPr/>
          </p:nvCxnSpPr>
          <p:spPr>
            <a:xfrm>
              <a:off x="545577" y="3832802"/>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39CC05B4-6462-C262-372D-EBBC17726EAB}"/>
                </a:ext>
              </a:extLst>
            </p:cNvPr>
            <p:cNvCxnSpPr/>
            <p:nvPr/>
          </p:nvCxnSpPr>
          <p:spPr>
            <a:xfrm>
              <a:off x="545577" y="402632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4246D87-0687-8208-277A-9C194414726B}"/>
                </a:ext>
              </a:extLst>
            </p:cNvPr>
            <p:cNvCxnSpPr/>
            <p:nvPr/>
          </p:nvCxnSpPr>
          <p:spPr>
            <a:xfrm>
              <a:off x="536947" y="421368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C937266-FCF8-5118-C5B2-9141962826D1}"/>
                </a:ext>
              </a:extLst>
            </p:cNvPr>
            <p:cNvCxnSpPr/>
            <p:nvPr/>
          </p:nvCxnSpPr>
          <p:spPr>
            <a:xfrm>
              <a:off x="545577" y="4651523"/>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5FFD01AA-0EA3-8B9A-91B4-7C9D892D7761}"/>
                </a:ext>
              </a:extLst>
            </p:cNvPr>
            <p:cNvCxnSpPr/>
            <p:nvPr/>
          </p:nvCxnSpPr>
          <p:spPr>
            <a:xfrm>
              <a:off x="545577" y="4845046"/>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83E09832-47EC-CC45-DE8C-A64DC8AF5C6C}"/>
                </a:ext>
              </a:extLst>
            </p:cNvPr>
            <p:cNvCxnSpPr/>
            <p:nvPr/>
          </p:nvCxnSpPr>
          <p:spPr>
            <a:xfrm>
              <a:off x="536947" y="5032408"/>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7CF512A2-45B6-9514-1E70-F124F7571EF8}"/>
                </a:ext>
              </a:extLst>
            </p:cNvPr>
            <p:cNvCxnSpPr/>
            <p:nvPr/>
          </p:nvCxnSpPr>
          <p:spPr>
            <a:xfrm>
              <a:off x="545577" y="2285855"/>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8" name="直線矢印コネクタ 87">
              <a:extLst>
                <a:ext uri="{FF2B5EF4-FFF2-40B4-BE49-F238E27FC236}">
                  <a16:creationId xmlns:a16="http://schemas.microsoft.com/office/drawing/2014/main" id="{3F7F40A1-32FA-32D3-110F-F2DB104CE1DB}"/>
                </a:ext>
              </a:extLst>
            </p:cNvPr>
            <p:cNvCxnSpPr/>
            <p:nvPr/>
          </p:nvCxnSpPr>
          <p:spPr>
            <a:xfrm>
              <a:off x="536947" y="2473217"/>
              <a:ext cx="3347609"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43" name="正方形/長方形 42">
            <a:extLst>
              <a:ext uri="{FF2B5EF4-FFF2-40B4-BE49-F238E27FC236}">
                <a16:creationId xmlns:a16="http://schemas.microsoft.com/office/drawing/2014/main" id="{75CA35D6-0F2F-0D19-CF09-6DB8C346FE91}"/>
              </a:ext>
            </a:extLst>
          </p:cNvPr>
          <p:cNvSpPr/>
          <p:nvPr/>
        </p:nvSpPr>
        <p:spPr>
          <a:xfrm>
            <a:off x="4070400" y="3880316"/>
            <a:ext cx="1232575"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4" name="正方形/長方形 43">
            <a:extLst>
              <a:ext uri="{FF2B5EF4-FFF2-40B4-BE49-F238E27FC236}">
                <a16:creationId xmlns:a16="http://schemas.microsoft.com/office/drawing/2014/main" id="{D867D4C9-7130-AE90-ED27-F31B9EB65BBA}"/>
              </a:ext>
            </a:extLst>
          </p:cNvPr>
          <p:cNvSpPr/>
          <p:nvPr/>
        </p:nvSpPr>
        <p:spPr>
          <a:xfrm>
            <a:off x="4070400" y="2496583"/>
            <a:ext cx="1232575" cy="1188009"/>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5" name="正方形/長方形 44">
            <a:extLst>
              <a:ext uri="{FF2B5EF4-FFF2-40B4-BE49-F238E27FC236}">
                <a16:creationId xmlns:a16="http://schemas.microsoft.com/office/drawing/2014/main" id="{8A8A32BC-A8E1-8CAE-DB2B-D7DCA2114850}"/>
              </a:ext>
            </a:extLst>
          </p:cNvPr>
          <p:cNvSpPr/>
          <p:nvPr/>
        </p:nvSpPr>
        <p:spPr>
          <a:xfrm>
            <a:off x="4060811" y="4692348"/>
            <a:ext cx="1232575"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6" name="正方形/長方形 45">
            <a:extLst>
              <a:ext uri="{FF2B5EF4-FFF2-40B4-BE49-F238E27FC236}">
                <a16:creationId xmlns:a16="http://schemas.microsoft.com/office/drawing/2014/main" id="{A3322C4A-BC50-E75A-E2D6-62A5188F3EED}"/>
              </a:ext>
            </a:extLst>
          </p:cNvPr>
          <p:cNvSpPr/>
          <p:nvPr/>
        </p:nvSpPr>
        <p:spPr>
          <a:xfrm rot="-5400000">
            <a:off x="4285798" y="4012415"/>
            <a:ext cx="3645490"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Back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(4-to-1)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47" name="直線矢印コネクタ 46">
            <a:extLst>
              <a:ext uri="{FF2B5EF4-FFF2-40B4-BE49-F238E27FC236}">
                <a16:creationId xmlns:a16="http://schemas.microsoft.com/office/drawing/2014/main" id="{713886CC-8253-8BF9-EA2A-20D169D5BDBF}"/>
              </a:ext>
            </a:extLst>
          </p:cNvPr>
          <p:cNvCxnSpPr>
            <a:cxnSpLocks/>
          </p:cNvCxnSpPr>
          <p:nvPr/>
        </p:nvCxnSpPr>
        <p:spPr>
          <a:xfrm>
            <a:off x="5302975" y="3402269"/>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06ECF3E-B109-642C-DE92-F86D71E6177D}"/>
              </a:ext>
            </a:extLst>
          </p:cNvPr>
          <p:cNvCxnSpPr>
            <a:cxnSpLocks/>
          </p:cNvCxnSpPr>
          <p:nvPr/>
        </p:nvCxnSpPr>
        <p:spPr>
          <a:xfrm>
            <a:off x="5302975" y="4226514"/>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39BEA191-EE6B-77DE-D411-35D309FE3536}"/>
              </a:ext>
            </a:extLst>
          </p:cNvPr>
          <p:cNvCxnSpPr>
            <a:cxnSpLocks/>
          </p:cNvCxnSpPr>
          <p:nvPr/>
        </p:nvCxnSpPr>
        <p:spPr>
          <a:xfrm>
            <a:off x="5293386" y="4982286"/>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1509764-8BA4-6282-04CC-11708BB1DCCE}"/>
              </a:ext>
            </a:extLst>
          </p:cNvPr>
          <p:cNvCxnSpPr>
            <a:cxnSpLocks/>
          </p:cNvCxnSpPr>
          <p:nvPr/>
        </p:nvCxnSpPr>
        <p:spPr>
          <a:xfrm>
            <a:off x="6415456" y="4570948"/>
            <a:ext cx="2259178"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031C0111-9BBC-FCBC-EFAA-B45ECB722708}"/>
              </a:ext>
            </a:extLst>
          </p:cNvPr>
          <p:cNvSpPr/>
          <p:nvPr/>
        </p:nvSpPr>
        <p:spPr>
          <a:xfrm>
            <a:off x="4060811" y="5528246"/>
            <a:ext cx="1232575"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Front merger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(32-to-1)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53" name="直線矢印コネクタ 52">
            <a:extLst>
              <a:ext uri="{FF2B5EF4-FFF2-40B4-BE49-F238E27FC236}">
                <a16:creationId xmlns:a16="http://schemas.microsoft.com/office/drawing/2014/main" id="{7398B0E7-72F2-9E39-7A41-FE00936A1E49}"/>
              </a:ext>
            </a:extLst>
          </p:cNvPr>
          <p:cNvCxnSpPr>
            <a:cxnSpLocks/>
          </p:cNvCxnSpPr>
          <p:nvPr/>
        </p:nvCxnSpPr>
        <p:spPr>
          <a:xfrm>
            <a:off x="5293386" y="5818184"/>
            <a:ext cx="4986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ECFA979B-242F-1796-F683-A84C90E90031}"/>
              </a:ext>
            </a:extLst>
          </p:cNvPr>
          <p:cNvSpPr/>
          <p:nvPr/>
        </p:nvSpPr>
        <p:spPr>
          <a:xfrm>
            <a:off x="6906120" y="4276073"/>
            <a:ext cx="1232575"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Link 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5" name="正方形/長方形 54">
            <a:extLst>
              <a:ext uri="{FF2B5EF4-FFF2-40B4-BE49-F238E27FC236}">
                <a16:creationId xmlns:a16="http://schemas.microsoft.com/office/drawing/2014/main" id="{6088ACDB-D5AF-CB5A-D01F-F81FACC9A94D}"/>
              </a:ext>
            </a:extLst>
          </p:cNvPr>
          <p:cNvSpPr/>
          <p:nvPr/>
        </p:nvSpPr>
        <p:spPr>
          <a:xfrm>
            <a:off x="8674634" y="4282018"/>
            <a:ext cx="929471" cy="613826"/>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SiTCP</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58" name="正方形/長方形 57">
            <a:extLst>
              <a:ext uri="{FF2B5EF4-FFF2-40B4-BE49-F238E27FC236}">
                <a16:creationId xmlns:a16="http://schemas.microsoft.com/office/drawing/2014/main" id="{81EEF352-4671-2EB8-3DB2-BB25096F8A09}"/>
              </a:ext>
            </a:extLst>
          </p:cNvPr>
          <p:cNvSpPr/>
          <p:nvPr/>
        </p:nvSpPr>
        <p:spPr>
          <a:xfrm>
            <a:off x="2673493" y="2497107"/>
            <a:ext cx="1084384" cy="378935"/>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Incoming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0" name="正方形/長方形 59">
            <a:extLst>
              <a:ext uri="{FF2B5EF4-FFF2-40B4-BE49-F238E27FC236}">
                <a16:creationId xmlns:a16="http://schemas.microsoft.com/office/drawing/2014/main" id="{066FC282-DAD2-A412-29C1-50A92F9DBE19}"/>
              </a:ext>
            </a:extLst>
          </p:cNvPr>
          <p:cNvSpPr/>
          <p:nvPr/>
        </p:nvSpPr>
        <p:spPr>
          <a:xfrm>
            <a:off x="2674711" y="3943132"/>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3" name="正方形/長方形 62">
            <a:extLst>
              <a:ext uri="{FF2B5EF4-FFF2-40B4-BE49-F238E27FC236}">
                <a16:creationId xmlns:a16="http://schemas.microsoft.com/office/drawing/2014/main" id="{B3A08E3E-C75E-23A1-A51B-63321C43195E}"/>
              </a:ext>
            </a:extLst>
          </p:cNvPr>
          <p:cNvSpPr/>
          <p:nvPr/>
        </p:nvSpPr>
        <p:spPr>
          <a:xfrm>
            <a:off x="2674711" y="4136655"/>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6" name="正方形/長方形 65">
            <a:extLst>
              <a:ext uri="{FF2B5EF4-FFF2-40B4-BE49-F238E27FC236}">
                <a16:creationId xmlns:a16="http://schemas.microsoft.com/office/drawing/2014/main" id="{FA20BB5F-42FD-0F71-046B-E754B3E42999}"/>
              </a:ext>
            </a:extLst>
          </p:cNvPr>
          <p:cNvSpPr/>
          <p:nvPr/>
        </p:nvSpPr>
        <p:spPr>
          <a:xfrm>
            <a:off x="2666081" y="432401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9" name="正方形/長方形 68">
            <a:extLst>
              <a:ext uri="{FF2B5EF4-FFF2-40B4-BE49-F238E27FC236}">
                <a16:creationId xmlns:a16="http://schemas.microsoft.com/office/drawing/2014/main" id="{95D9A44B-F3C2-CC6E-3ADA-3ADCD0EEF385}"/>
              </a:ext>
            </a:extLst>
          </p:cNvPr>
          <p:cNvSpPr/>
          <p:nvPr/>
        </p:nvSpPr>
        <p:spPr>
          <a:xfrm>
            <a:off x="2666361" y="4761854"/>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2" name="正方形/長方形 71">
            <a:extLst>
              <a:ext uri="{FF2B5EF4-FFF2-40B4-BE49-F238E27FC236}">
                <a16:creationId xmlns:a16="http://schemas.microsoft.com/office/drawing/2014/main" id="{4CD59303-361F-F63E-29DF-392CCD8F4C3F}"/>
              </a:ext>
            </a:extLst>
          </p:cNvPr>
          <p:cNvSpPr/>
          <p:nvPr/>
        </p:nvSpPr>
        <p:spPr>
          <a:xfrm>
            <a:off x="2666361" y="495537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5" name="正方形/長方形 74">
            <a:extLst>
              <a:ext uri="{FF2B5EF4-FFF2-40B4-BE49-F238E27FC236}">
                <a16:creationId xmlns:a16="http://schemas.microsoft.com/office/drawing/2014/main" id="{376D58D8-F3CB-8A84-3CB1-8B0810D66A46}"/>
              </a:ext>
            </a:extLst>
          </p:cNvPr>
          <p:cNvSpPr/>
          <p:nvPr/>
        </p:nvSpPr>
        <p:spPr>
          <a:xfrm>
            <a:off x="2657731" y="5142739"/>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8" name="正方形/長方形 77">
            <a:extLst>
              <a:ext uri="{FF2B5EF4-FFF2-40B4-BE49-F238E27FC236}">
                <a16:creationId xmlns:a16="http://schemas.microsoft.com/office/drawing/2014/main" id="{8E9D7E6C-D1C9-841A-8A61-DA993BF2F561}"/>
              </a:ext>
            </a:extLst>
          </p:cNvPr>
          <p:cNvSpPr/>
          <p:nvPr/>
        </p:nvSpPr>
        <p:spPr>
          <a:xfrm>
            <a:off x="2666361" y="5580575"/>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1" name="正方形/長方形 80">
            <a:extLst>
              <a:ext uri="{FF2B5EF4-FFF2-40B4-BE49-F238E27FC236}">
                <a16:creationId xmlns:a16="http://schemas.microsoft.com/office/drawing/2014/main" id="{D743A5AE-8746-3E85-EFC4-3C5C2D30C6B0}"/>
              </a:ext>
            </a:extLst>
          </p:cNvPr>
          <p:cNvSpPr/>
          <p:nvPr/>
        </p:nvSpPr>
        <p:spPr>
          <a:xfrm>
            <a:off x="2666361" y="5774098"/>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4" name="正方形/長方形 83">
            <a:extLst>
              <a:ext uri="{FF2B5EF4-FFF2-40B4-BE49-F238E27FC236}">
                <a16:creationId xmlns:a16="http://schemas.microsoft.com/office/drawing/2014/main" id="{F69A8AF1-7E71-2569-CB8D-C86BADEC3961}"/>
              </a:ext>
            </a:extLst>
          </p:cNvPr>
          <p:cNvSpPr/>
          <p:nvPr/>
        </p:nvSpPr>
        <p:spPr>
          <a:xfrm>
            <a:off x="2657731" y="5961460"/>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7" name="正方形/長方形 86">
            <a:extLst>
              <a:ext uri="{FF2B5EF4-FFF2-40B4-BE49-F238E27FC236}">
                <a16:creationId xmlns:a16="http://schemas.microsoft.com/office/drawing/2014/main" id="{DDDC1F6B-BE38-7DF9-4BED-3DE3C17AC871}"/>
              </a:ext>
            </a:extLst>
          </p:cNvPr>
          <p:cNvSpPr/>
          <p:nvPr/>
        </p:nvSpPr>
        <p:spPr>
          <a:xfrm>
            <a:off x="2666361" y="3214907"/>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90" name="正方形/長方形 89">
            <a:extLst>
              <a:ext uri="{FF2B5EF4-FFF2-40B4-BE49-F238E27FC236}">
                <a16:creationId xmlns:a16="http://schemas.microsoft.com/office/drawing/2014/main" id="{C8F3D8DB-A868-81CC-72C6-780517997DD9}"/>
              </a:ext>
            </a:extLst>
          </p:cNvPr>
          <p:cNvSpPr/>
          <p:nvPr/>
        </p:nvSpPr>
        <p:spPr>
          <a:xfrm>
            <a:off x="2657731" y="3402269"/>
            <a:ext cx="1084384" cy="119207"/>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741AA01E-DFEE-5246-0790-DA5D9B2F0769}"/>
              </a:ext>
            </a:extLst>
          </p:cNvPr>
          <p:cNvSpPr txBox="1"/>
          <p:nvPr/>
        </p:nvSpPr>
        <p:spPr>
          <a:xfrm>
            <a:off x="731286" y="715927"/>
            <a:ext cx="10461321" cy="98488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The software cannot readout FEE with the maximum link speed due to its low performance.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dirty="0">
                <a:latin typeface="UD デジタル 教科書体 NP-R" panose="02020400000000000000" pitchFamily="18" charset="-128"/>
                <a:ea typeface="UD デジタル 教科書体 NP-R" panose="02020400000000000000" pitchFamily="18" charset="-128"/>
              </a:rPr>
              <a:t>The throttling function for case2 can save the system, but it works randomly on each FEE, and then we may loose DAQ efficiency a lot.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dirty="0">
                <a:solidFill>
                  <a:srgbClr val="C00000"/>
                </a:solidFill>
                <a:latin typeface="UD デジタル 教科書体 NP-R" panose="02020400000000000000" pitchFamily="18" charset="-128"/>
                <a:ea typeface="UD デジタル 教科書体 NP-R" panose="02020400000000000000" pitchFamily="18" charset="-128"/>
              </a:rPr>
              <a:t>A throttling function having a pre-programmed throttling pattern is necessary.</a:t>
            </a:r>
          </a:p>
        </p:txBody>
      </p:sp>
      <p:sp>
        <p:nvSpPr>
          <p:cNvPr id="104" name="テキスト ボックス 103">
            <a:extLst>
              <a:ext uri="{FF2B5EF4-FFF2-40B4-BE49-F238E27FC236}">
                <a16:creationId xmlns:a16="http://schemas.microsoft.com/office/drawing/2014/main" id="{6EAB83E8-E763-A07A-4245-1A2010BDB419}"/>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Case 3</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2" name="テキスト ボックス 1">
            <a:extLst>
              <a:ext uri="{FF2B5EF4-FFF2-40B4-BE49-F238E27FC236}">
                <a16:creationId xmlns:a16="http://schemas.microsoft.com/office/drawing/2014/main" id="{5903DD4D-6835-046E-15CC-16E906226D46}"/>
              </a:ext>
            </a:extLst>
          </p:cNvPr>
          <p:cNvSpPr txBox="1"/>
          <p:nvPr/>
        </p:nvSpPr>
        <p:spPr>
          <a:xfrm>
            <a:off x="6872260" y="3984992"/>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Prog. full</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3" name="テキスト ボックス 2">
            <a:extLst>
              <a:ext uri="{FF2B5EF4-FFF2-40B4-BE49-F238E27FC236}">
                <a16:creationId xmlns:a16="http://schemas.microsoft.com/office/drawing/2014/main" id="{34552CB5-CA9D-D99D-972B-0F13B3F9B132}"/>
              </a:ext>
            </a:extLst>
          </p:cNvPr>
          <p:cNvSpPr txBox="1"/>
          <p:nvPr/>
        </p:nvSpPr>
        <p:spPr>
          <a:xfrm>
            <a:off x="6501683" y="5494828"/>
            <a:ext cx="244009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latin typeface="UD デジタル 教科書体 NP-R" panose="02020400000000000000" pitchFamily="18" charset="-128"/>
                <a:ea typeface="UD デジタル 教科書体 NP-R" panose="02020400000000000000" pitchFamily="18" charset="-128"/>
              </a:rPr>
              <a:t>Here is a bottleneck of the internal data flow.</a:t>
            </a:r>
            <a:endParaRPr kumimoji="1" lang="en-US" altLang="ja-JP" sz="1200" b="0" i="0" u="none" strike="noStrike" kern="1200" cap="none" spc="0" normalizeH="0" baseline="0" noProof="0" dirty="0">
              <a:ln>
                <a:noFill/>
              </a:ln>
              <a:effectLst/>
              <a:uLnTx/>
              <a:uFillTx/>
              <a:latin typeface="UD デジタル 教科書体 NP-R" panose="02020400000000000000" pitchFamily="18" charset="-128"/>
              <a:ea typeface="UD デジタル 教科書体 NP-R" panose="02020400000000000000" pitchFamily="18"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Data rate: 8 Gbps</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4" name="直線矢印コネクタ 3">
            <a:extLst>
              <a:ext uri="{FF2B5EF4-FFF2-40B4-BE49-F238E27FC236}">
                <a16:creationId xmlns:a16="http://schemas.microsoft.com/office/drawing/2014/main" id="{02294465-C858-869C-2C0C-0AAE330F3C97}"/>
              </a:ext>
            </a:extLst>
          </p:cNvPr>
          <p:cNvCxnSpPr/>
          <p:nvPr/>
        </p:nvCxnSpPr>
        <p:spPr>
          <a:xfrm flipH="1" flipV="1">
            <a:off x="6594231" y="4582986"/>
            <a:ext cx="311889" cy="85066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矢印: 右 4">
            <a:extLst>
              <a:ext uri="{FF2B5EF4-FFF2-40B4-BE49-F238E27FC236}">
                <a16:creationId xmlns:a16="http://schemas.microsoft.com/office/drawing/2014/main" id="{36AEF8E0-7B7A-FDC2-2B49-04B19962C664}"/>
              </a:ext>
            </a:extLst>
          </p:cNvPr>
          <p:cNvSpPr/>
          <p:nvPr/>
        </p:nvSpPr>
        <p:spPr>
          <a:xfrm flipH="1">
            <a:off x="9930053" y="3374751"/>
            <a:ext cx="1560476" cy="2416470"/>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rgbClr val="C00000"/>
                </a:solidFill>
                <a:latin typeface="UD デジタル 教科書体 NP-R" panose="02020400000000000000" pitchFamily="18" charset="-128"/>
                <a:ea typeface="UD デジタル 教科書体 NP-R" panose="02020400000000000000" pitchFamily="18" charset="-128"/>
              </a:rPr>
              <a:t>Permanent back pressure</a:t>
            </a:r>
            <a:endParaRPr kumimoji="1" lang="ja-JP" altLang="en-US" sz="1400" dirty="0">
              <a:solidFill>
                <a:srgbClr val="C00000"/>
              </a:solidFill>
              <a:latin typeface="UD デジタル 教科書体 NP-R" panose="02020400000000000000" pitchFamily="18" charset="-128"/>
              <a:ea typeface="UD デジタル 教科書体 NP-R" panose="02020400000000000000" pitchFamily="18" charset="-128"/>
            </a:endParaRPr>
          </a:p>
        </p:txBody>
      </p:sp>
      <p:sp>
        <p:nvSpPr>
          <p:cNvPr id="6" name="テキスト ボックス 5">
            <a:extLst>
              <a:ext uri="{FF2B5EF4-FFF2-40B4-BE49-F238E27FC236}">
                <a16:creationId xmlns:a16="http://schemas.microsoft.com/office/drawing/2014/main" id="{C4ACD64C-630E-5971-06B4-A7B319E8FF33}"/>
              </a:ext>
            </a:extLst>
          </p:cNvPr>
          <p:cNvSpPr txBox="1"/>
          <p:nvPr/>
        </p:nvSpPr>
        <p:spPr>
          <a:xfrm>
            <a:off x="4059904" y="2194167"/>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Prog. full</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7" name="テキスト ボックス 6">
            <a:extLst>
              <a:ext uri="{FF2B5EF4-FFF2-40B4-BE49-F238E27FC236}">
                <a16:creationId xmlns:a16="http://schemas.microsoft.com/office/drawing/2014/main" id="{515C1765-04DF-BECF-63FF-1CB08F12FF1B}"/>
              </a:ext>
            </a:extLst>
          </p:cNvPr>
          <p:cNvSpPr txBox="1"/>
          <p:nvPr/>
        </p:nvSpPr>
        <p:spPr>
          <a:xfrm>
            <a:off x="5458396" y="2201391"/>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Prog. full</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8" name="テキスト ボックス 7">
            <a:extLst>
              <a:ext uri="{FF2B5EF4-FFF2-40B4-BE49-F238E27FC236}">
                <a16:creationId xmlns:a16="http://schemas.microsoft.com/office/drawing/2014/main" id="{BCC6DB5F-D362-D1ED-610D-0A0258E3CA9D}"/>
              </a:ext>
            </a:extLst>
          </p:cNvPr>
          <p:cNvSpPr txBox="1"/>
          <p:nvPr/>
        </p:nvSpPr>
        <p:spPr>
          <a:xfrm>
            <a:off x="2216690" y="2210982"/>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rPr>
              <a:t>Prog. full</a:t>
            </a:r>
            <a:endParaRPr kumimoji="1" lang="ja-JP" altLang="en-US" sz="1200" b="0" i="0" u="none" strike="noStrike" kern="1200" cap="none" spc="0" normalizeH="0" baseline="0" noProof="0" dirty="0">
              <a:ln>
                <a:noFill/>
              </a:ln>
              <a:solidFill>
                <a:srgbClr val="C00000"/>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Tree>
    <p:extLst>
      <p:ext uri="{BB962C8B-B14F-4D97-AF65-F5344CB8AC3E}">
        <p14:creationId xmlns:p14="http://schemas.microsoft.com/office/powerpoint/2010/main" val="185597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4888CB3-9704-2665-2A0D-6FEF790AA169}"/>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Throttling</a:t>
            </a:r>
            <a:r>
              <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 </a:t>
            </a: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functions</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7" name="テキスト ボックス 6">
            <a:extLst>
              <a:ext uri="{FF2B5EF4-FFF2-40B4-BE49-F238E27FC236}">
                <a16:creationId xmlns:a16="http://schemas.microsoft.com/office/drawing/2014/main" id="{557128CA-B942-8C4E-3C64-5B79AD8D7A15}"/>
              </a:ext>
            </a:extLst>
          </p:cNvPr>
          <p:cNvSpPr txBox="1"/>
          <p:nvPr/>
        </p:nvSpPr>
        <p:spPr>
          <a:xfrm>
            <a:off x="977471" y="1146750"/>
            <a:ext cx="10461321" cy="156966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We</a:t>
            </a:r>
            <a:r>
              <a:rPr lang="ja-JP" altLang="en-US" sz="1600" b="1" dirty="0">
                <a:solidFill>
                  <a:prstClr val="black"/>
                </a:solidFill>
                <a:latin typeface="UD デジタル 教科書体 NP-R" panose="02020400000000000000" pitchFamily="18" charset="-128"/>
                <a:ea typeface="UD デジタル 教科書体 NP-R" panose="02020400000000000000" pitchFamily="18" charset="-128"/>
              </a:rPr>
              <a:t> </a:t>
            </a:r>
            <a:r>
              <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rPr>
              <a:t>introduce four types throttling functions.</a:t>
            </a:r>
          </a:p>
          <a:p>
            <a:pPr marL="0" marR="0" lvl="0" indent="0" defTabSz="914400" rtl="0" eaLnBrk="1" fontAlgn="auto" latinLnBrk="0" hangingPunct="1">
              <a:lnSpc>
                <a:spcPct val="100000"/>
              </a:lnSpc>
              <a:spcBef>
                <a:spcPts val="0"/>
              </a:spcBef>
              <a:spcAft>
                <a:spcPts val="0"/>
              </a:spcAft>
              <a:buClrTx/>
              <a:buSzTx/>
              <a:buFontTx/>
              <a:buNone/>
              <a:tabLst/>
              <a:defRPr/>
            </a:pPr>
            <a:endParaRPr lang="en-US" altLang="ja-JP" sz="1600" b="1" dirty="0">
              <a:solidFill>
                <a:prstClr val="black"/>
              </a:solidFill>
              <a:latin typeface="UD デジタル 教科書体 NP-R" panose="02020400000000000000" pitchFamily="18" charset="-128"/>
              <a:ea typeface="UD デジタル 教科書体 NP-R" panose="02020400000000000000" pitchFamily="18" charset="-128"/>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Input throttling type1 	(for case1)</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Input throttling type2 	(for case1)</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Output throttling 	(for case2)</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prstClr val="black"/>
                </a:solidFill>
                <a:latin typeface="UD デジタル 教科書体 NP-R" panose="02020400000000000000" pitchFamily="18" charset="-128"/>
                <a:ea typeface="UD デジタル 教科書体 NP-R" panose="02020400000000000000" pitchFamily="18" charset="-128"/>
              </a:rPr>
              <a:t>HBF throttling 		(for case3)</a:t>
            </a:r>
            <a:endParaRPr lang="en-US" altLang="ja-JP" sz="1400" dirty="0">
              <a:solidFill>
                <a:srgbClr val="C00000"/>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285446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線矢印コネクタ 35">
            <a:extLst>
              <a:ext uri="{FF2B5EF4-FFF2-40B4-BE49-F238E27FC236}">
                <a16:creationId xmlns:a16="http://schemas.microsoft.com/office/drawing/2014/main" id="{C11E8BD3-A799-0070-70DE-9B311653DD24}"/>
              </a:ext>
            </a:extLst>
          </p:cNvPr>
          <p:cNvCxnSpPr>
            <a:cxnSpLocks/>
            <a:stCxn id="39" idx="3"/>
          </p:cNvCxnSpPr>
          <p:nvPr/>
        </p:nvCxnSpPr>
        <p:spPr>
          <a:xfrm flipV="1">
            <a:off x="3497723" y="2383831"/>
            <a:ext cx="7240754" cy="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6B463C87-97D6-7A26-C857-ABFB729F6E84}"/>
              </a:ext>
            </a:extLst>
          </p:cNvPr>
          <p:cNvSpPr/>
          <p:nvPr/>
        </p:nvSpPr>
        <p:spPr>
          <a:xfrm>
            <a:off x="1448459" y="2018142"/>
            <a:ext cx="1084040" cy="285368"/>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Timing Unit</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38" name="正方形/長方形 37">
            <a:extLst>
              <a:ext uri="{FF2B5EF4-FFF2-40B4-BE49-F238E27FC236}">
                <a16:creationId xmlns:a16="http://schemas.microsoft.com/office/drawing/2014/main" id="{E64B2737-3E00-65A0-1772-ADE74D0B776D}"/>
              </a:ext>
            </a:extLst>
          </p:cNvPr>
          <p:cNvSpPr/>
          <p:nvPr/>
        </p:nvSpPr>
        <p:spPr>
          <a:xfrm>
            <a:off x="1448459" y="2464157"/>
            <a:ext cx="1084040" cy="285368"/>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Timing Unit</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39" name="正方形/長方形 38">
            <a:extLst>
              <a:ext uri="{FF2B5EF4-FFF2-40B4-BE49-F238E27FC236}">
                <a16:creationId xmlns:a16="http://schemas.microsoft.com/office/drawing/2014/main" id="{EFFA0F72-97F8-27A4-0514-5F2939836D53}"/>
              </a:ext>
            </a:extLst>
          </p:cNvPr>
          <p:cNvSpPr/>
          <p:nvPr/>
        </p:nvSpPr>
        <p:spPr>
          <a:xfrm>
            <a:off x="2752039" y="2018142"/>
            <a:ext cx="745684" cy="731383"/>
          </a:xfrm>
          <a:prstGeom prst="rect">
            <a:avLst/>
          </a:prstGeom>
          <a:solidFill>
            <a:schemeClr val="accent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LT Merger</a:t>
            </a:r>
            <a:endPar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0" name="正方形/長方形 39">
            <a:extLst>
              <a:ext uri="{FF2B5EF4-FFF2-40B4-BE49-F238E27FC236}">
                <a16:creationId xmlns:a16="http://schemas.microsoft.com/office/drawing/2014/main" id="{994D573A-F6FB-3671-3330-AEB94D3DD42B}"/>
              </a:ext>
            </a:extLst>
          </p:cNvPr>
          <p:cNvSpPr/>
          <p:nvPr/>
        </p:nvSpPr>
        <p:spPr>
          <a:xfrm>
            <a:off x="7149817" y="2160824"/>
            <a:ext cx="1084040" cy="446015"/>
          </a:xfrm>
          <a:prstGeom prst="rect">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Delimiter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inserter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1" name="正方形/長方形 40">
            <a:extLst>
              <a:ext uri="{FF2B5EF4-FFF2-40B4-BE49-F238E27FC236}">
                <a16:creationId xmlns:a16="http://schemas.microsoft.com/office/drawing/2014/main" id="{07331787-B306-DCCD-6C97-9BC510EAF690}"/>
              </a:ext>
            </a:extLst>
          </p:cNvPr>
          <p:cNvSpPr/>
          <p:nvPr/>
        </p:nvSpPr>
        <p:spPr>
          <a:xfrm>
            <a:off x="8441486" y="2160824"/>
            <a:ext cx="745684" cy="446015"/>
          </a:xfrm>
          <a:prstGeom prst="rect">
            <a:avLst/>
          </a:prstGeom>
          <a:solidFill>
            <a:schemeClr val="accent4">
              <a:lumMod val="20000"/>
              <a:lumOff val="8000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LT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Paring</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42" name="直線矢印コネクタ 41">
            <a:extLst>
              <a:ext uri="{FF2B5EF4-FFF2-40B4-BE49-F238E27FC236}">
                <a16:creationId xmlns:a16="http://schemas.microsoft.com/office/drawing/2014/main" id="{02ED9841-F238-52CD-6294-40DD8625F160}"/>
              </a:ext>
            </a:extLst>
          </p:cNvPr>
          <p:cNvCxnSpPr>
            <a:cxnSpLocks/>
          </p:cNvCxnSpPr>
          <p:nvPr/>
        </p:nvCxnSpPr>
        <p:spPr>
          <a:xfrm>
            <a:off x="2532499" y="2630681"/>
            <a:ext cx="21954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8C595A37-9C4F-9227-B7BC-926BD758B27E}"/>
              </a:ext>
            </a:extLst>
          </p:cNvPr>
          <p:cNvCxnSpPr>
            <a:cxnSpLocks/>
          </p:cNvCxnSpPr>
          <p:nvPr/>
        </p:nvCxnSpPr>
        <p:spPr>
          <a:xfrm>
            <a:off x="2532499" y="2162223"/>
            <a:ext cx="21954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2E33AD24-2EE1-E637-D229-2E80102B3BBE}"/>
              </a:ext>
            </a:extLst>
          </p:cNvPr>
          <p:cNvSpPr txBox="1"/>
          <p:nvPr/>
        </p:nvSpPr>
        <p:spPr>
          <a:xfrm>
            <a:off x="1340332" y="1703410"/>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Leading edge</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45" name="テキスト ボックス 44">
            <a:extLst>
              <a:ext uri="{FF2B5EF4-FFF2-40B4-BE49-F238E27FC236}">
                <a16:creationId xmlns:a16="http://schemas.microsoft.com/office/drawing/2014/main" id="{BEA42C0E-83CA-0C9D-BDA0-D75E38E45B6F}"/>
              </a:ext>
            </a:extLst>
          </p:cNvPr>
          <p:cNvSpPr txBox="1"/>
          <p:nvPr/>
        </p:nvSpPr>
        <p:spPr>
          <a:xfrm>
            <a:off x="1340332" y="2787258"/>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Trailing edge</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47" name="正方形/長方形 46">
            <a:extLst>
              <a:ext uri="{FF2B5EF4-FFF2-40B4-BE49-F238E27FC236}">
                <a16:creationId xmlns:a16="http://schemas.microsoft.com/office/drawing/2014/main" id="{D968BF2C-2655-783F-44C7-573E0F3B9CEB}"/>
              </a:ext>
            </a:extLst>
          </p:cNvPr>
          <p:cNvSpPr/>
          <p:nvPr/>
        </p:nvSpPr>
        <p:spPr>
          <a:xfrm>
            <a:off x="7149817" y="872052"/>
            <a:ext cx="1084040" cy="446015"/>
          </a:xfrm>
          <a:prstGeom prst="rect">
            <a:avLst/>
          </a:prstGeom>
          <a:solidFill>
            <a:srgbClr val="CCECFF"/>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Delimiter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Generator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48" name="テキスト ボックス 47">
            <a:extLst>
              <a:ext uri="{FF2B5EF4-FFF2-40B4-BE49-F238E27FC236}">
                <a16:creationId xmlns:a16="http://schemas.microsoft.com/office/drawing/2014/main" id="{0B850612-BE2B-196A-86BD-0C66B782CDA8}"/>
              </a:ext>
            </a:extLst>
          </p:cNvPr>
          <p:cNvSpPr txBox="1"/>
          <p:nvPr/>
        </p:nvSpPr>
        <p:spPr>
          <a:xfrm>
            <a:off x="8279293" y="745447"/>
            <a:ext cx="2077206" cy="646331"/>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Has 16-bit counter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Generates heartbeat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Controls ODP block</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49" name="直線矢印コネクタ 48">
            <a:extLst>
              <a:ext uri="{FF2B5EF4-FFF2-40B4-BE49-F238E27FC236}">
                <a16:creationId xmlns:a16="http://schemas.microsoft.com/office/drawing/2014/main" id="{A60D8798-49AB-4FA4-A47E-33EA3BC1CC26}"/>
              </a:ext>
            </a:extLst>
          </p:cNvPr>
          <p:cNvCxnSpPr/>
          <p:nvPr/>
        </p:nvCxnSpPr>
        <p:spPr>
          <a:xfrm>
            <a:off x="796526" y="2160824"/>
            <a:ext cx="651933"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06E45EF-6ECB-0646-0A64-EB71092D3EEC}"/>
              </a:ext>
            </a:extLst>
          </p:cNvPr>
          <p:cNvCxnSpPr>
            <a:cxnSpLocks/>
          </p:cNvCxnSpPr>
          <p:nvPr/>
        </p:nvCxnSpPr>
        <p:spPr>
          <a:xfrm>
            <a:off x="1173483" y="2606839"/>
            <a:ext cx="274976"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73D815D9-0386-DFD3-EB32-7B5CFD18CB69}"/>
              </a:ext>
            </a:extLst>
          </p:cNvPr>
          <p:cNvCxnSpPr>
            <a:cxnSpLocks/>
          </p:cNvCxnSpPr>
          <p:nvPr/>
        </p:nvCxnSpPr>
        <p:spPr>
          <a:xfrm>
            <a:off x="1173483" y="2160824"/>
            <a:ext cx="0" cy="44601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E48DEAD-9AD0-F133-FE60-1D6A4BED3166}"/>
              </a:ext>
            </a:extLst>
          </p:cNvPr>
          <p:cNvSpPr txBox="1"/>
          <p:nvPr/>
        </p:nvSpPr>
        <p:spPr>
          <a:xfrm>
            <a:off x="380117" y="1799318"/>
            <a:ext cx="923335" cy="276999"/>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Hit signal</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53" name="直線矢印コネクタ 52">
            <a:extLst>
              <a:ext uri="{FF2B5EF4-FFF2-40B4-BE49-F238E27FC236}">
                <a16:creationId xmlns:a16="http://schemas.microsoft.com/office/drawing/2014/main" id="{A191679C-1EF1-3C35-DA78-CC57DA9A7CD5}"/>
              </a:ext>
            </a:extLst>
          </p:cNvPr>
          <p:cNvCxnSpPr>
            <a:cxnSpLocks/>
          </p:cNvCxnSpPr>
          <p:nvPr/>
        </p:nvCxnSpPr>
        <p:spPr>
          <a:xfrm>
            <a:off x="7691837" y="1318067"/>
            <a:ext cx="0" cy="84275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十字形 53">
            <a:extLst>
              <a:ext uri="{FF2B5EF4-FFF2-40B4-BE49-F238E27FC236}">
                <a16:creationId xmlns:a16="http://schemas.microsoft.com/office/drawing/2014/main" id="{0BFB5097-1EC2-DAD4-62B2-5BE6A4F89D38}"/>
              </a:ext>
            </a:extLst>
          </p:cNvPr>
          <p:cNvSpPr/>
          <p:nvPr/>
        </p:nvSpPr>
        <p:spPr>
          <a:xfrm>
            <a:off x="6763553" y="2278643"/>
            <a:ext cx="162860" cy="176172"/>
          </a:xfrm>
          <a:prstGeom prst="plus">
            <a:avLst>
              <a:gd name="adj" fmla="val 33773"/>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55" name="直線矢印コネクタ 54">
            <a:extLst>
              <a:ext uri="{FF2B5EF4-FFF2-40B4-BE49-F238E27FC236}">
                <a16:creationId xmlns:a16="http://schemas.microsoft.com/office/drawing/2014/main" id="{08EA40E5-530E-3AA0-7244-2E2652ACCE3E}"/>
              </a:ext>
            </a:extLst>
          </p:cNvPr>
          <p:cNvCxnSpPr>
            <a:cxnSpLocks/>
          </p:cNvCxnSpPr>
          <p:nvPr/>
        </p:nvCxnSpPr>
        <p:spPr>
          <a:xfrm>
            <a:off x="6844983" y="1095059"/>
            <a:ext cx="0" cy="11765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FFEF1AFC-B642-0ACF-AD38-40C3BE65668B}"/>
              </a:ext>
            </a:extLst>
          </p:cNvPr>
          <p:cNvSpPr txBox="1"/>
          <p:nvPr/>
        </p:nvSpPr>
        <p:spPr>
          <a:xfrm>
            <a:off x="5482905" y="761375"/>
            <a:ext cx="2077206" cy="276999"/>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Heartbeat count</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57" name="正方形/長方形 56">
            <a:extLst>
              <a:ext uri="{FF2B5EF4-FFF2-40B4-BE49-F238E27FC236}">
                <a16:creationId xmlns:a16="http://schemas.microsoft.com/office/drawing/2014/main" id="{4A33F87B-8084-E554-46CB-1A6910C75326}"/>
              </a:ext>
            </a:extLst>
          </p:cNvPr>
          <p:cNvSpPr/>
          <p:nvPr/>
        </p:nvSpPr>
        <p:spPr>
          <a:xfrm>
            <a:off x="4921784" y="2160824"/>
            <a:ext cx="957975" cy="455189"/>
          </a:xfrm>
          <a:prstGeom prst="rect">
            <a:avLst/>
          </a:prstGeom>
          <a:solidFill>
            <a:schemeClr val="bg1"/>
          </a:solidFill>
          <a:ln>
            <a:prstDash val="soli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Delay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58" name="直線矢印コネクタ 57">
            <a:extLst>
              <a:ext uri="{FF2B5EF4-FFF2-40B4-BE49-F238E27FC236}">
                <a16:creationId xmlns:a16="http://schemas.microsoft.com/office/drawing/2014/main" id="{CAF0F15D-4819-FFD2-3866-74F0953DFBFB}"/>
              </a:ext>
            </a:extLst>
          </p:cNvPr>
          <p:cNvCxnSpPr>
            <a:cxnSpLocks/>
          </p:cNvCxnSpPr>
          <p:nvPr/>
        </p:nvCxnSpPr>
        <p:spPr>
          <a:xfrm flipH="1">
            <a:off x="6844983" y="1108448"/>
            <a:ext cx="304834"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FDB10CE7-56EE-49BD-2631-9CF0F3E8F590}"/>
              </a:ext>
            </a:extLst>
          </p:cNvPr>
          <p:cNvSpPr txBox="1"/>
          <p:nvPr/>
        </p:nvSpPr>
        <p:spPr>
          <a:xfrm>
            <a:off x="8052640" y="1656331"/>
            <a:ext cx="2077206" cy="46166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Calculate TOT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Discard trailing edge</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63" name="正方形/長方形 62">
            <a:extLst>
              <a:ext uri="{FF2B5EF4-FFF2-40B4-BE49-F238E27FC236}">
                <a16:creationId xmlns:a16="http://schemas.microsoft.com/office/drawing/2014/main" id="{3499B7DA-4652-90F8-9B38-2861EE3F50B5}"/>
              </a:ext>
            </a:extLst>
          </p:cNvPr>
          <p:cNvSpPr/>
          <p:nvPr/>
        </p:nvSpPr>
        <p:spPr>
          <a:xfrm>
            <a:off x="9456983" y="2160824"/>
            <a:ext cx="957975" cy="455189"/>
          </a:xfrm>
          <a:prstGeom prst="rect">
            <a:avLst/>
          </a:prstGeom>
          <a:solidFill>
            <a:schemeClr val="bg1"/>
          </a:solidFill>
          <a:ln>
            <a:prstDash val="soli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TOT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Filter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65" name="直線矢印コネクタ 64">
            <a:extLst>
              <a:ext uri="{FF2B5EF4-FFF2-40B4-BE49-F238E27FC236}">
                <a16:creationId xmlns:a16="http://schemas.microsoft.com/office/drawing/2014/main" id="{089975DF-E4A7-4478-7B89-0282BF3BFC6B}"/>
              </a:ext>
            </a:extLst>
          </p:cNvPr>
          <p:cNvCxnSpPr>
            <a:cxnSpLocks/>
            <a:stCxn id="68" idx="3"/>
          </p:cNvCxnSpPr>
          <p:nvPr/>
        </p:nvCxnSpPr>
        <p:spPr>
          <a:xfrm flipV="1">
            <a:off x="3497723" y="3938283"/>
            <a:ext cx="7240754" cy="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63D39126-1785-2FD5-7C4B-670116665612}"/>
              </a:ext>
            </a:extLst>
          </p:cNvPr>
          <p:cNvSpPr/>
          <p:nvPr/>
        </p:nvSpPr>
        <p:spPr>
          <a:xfrm>
            <a:off x="1448459" y="3572594"/>
            <a:ext cx="1084040" cy="285368"/>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Timing Unit</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7" name="正方形/長方形 66">
            <a:extLst>
              <a:ext uri="{FF2B5EF4-FFF2-40B4-BE49-F238E27FC236}">
                <a16:creationId xmlns:a16="http://schemas.microsoft.com/office/drawing/2014/main" id="{326E6660-C6BB-5D77-E9F4-DB2E46F96735}"/>
              </a:ext>
            </a:extLst>
          </p:cNvPr>
          <p:cNvSpPr/>
          <p:nvPr/>
        </p:nvSpPr>
        <p:spPr>
          <a:xfrm>
            <a:off x="1448459" y="4018609"/>
            <a:ext cx="1084040" cy="285368"/>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Timing Unit</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8" name="正方形/長方形 67">
            <a:extLst>
              <a:ext uri="{FF2B5EF4-FFF2-40B4-BE49-F238E27FC236}">
                <a16:creationId xmlns:a16="http://schemas.microsoft.com/office/drawing/2014/main" id="{AEE569D5-726C-0D40-39BC-33C4CA52BE94}"/>
              </a:ext>
            </a:extLst>
          </p:cNvPr>
          <p:cNvSpPr/>
          <p:nvPr/>
        </p:nvSpPr>
        <p:spPr>
          <a:xfrm>
            <a:off x="2752039" y="3572594"/>
            <a:ext cx="745684" cy="731383"/>
          </a:xfrm>
          <a:prstGeom prst="rect">
            <a:avLst/>
          </a:prstGeom>
          <a:solidFill>
            <a:schemeClr val="accent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LT Merger</a:t>
            </a:r>
            <a:endPar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69" name="正方形/長方形 68">
            <a:extLst>
              <a:ext uri="{FF2B5EF4-FFF2-40B4-BE49-F238E27FC236}">
                <a16:creationId xmlns:a16="http://schemas.microsoft.com/office/drawing/2014/main" id="{9FC5530D-0EC3-9CC9-CE66-5B53230D4D0B}"/>
              </a:ext>
            </a:extLst>
          </p:cNvPr>
          <p:cNvSpPr/>
          <p:nvPr/>
        </p:nvSpPr>
        <p:spPr>
          <a:xfrm>
            <a:off x="7149817" y="3715276"/>
            <a:ext cx="1084040" cy="446015"/>
          </a:xfrm>
          <a:prstGeom prst="rect">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Delimiter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inserter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70" name="正方形/長方形 69">
            <a:extLst>
              <a:ext uri="{FF2B5EF4-FFF2-40B4-BE49-F238E27FC236}">
                <a16:creationId xmlns:a16="http://schemas.microsoft.com/office/drawing/2014/main" id="{BBBB4E5C-9946-4175-1F9D-79F6D616D5D9}"/>
              </a:ext>
            </a:extLst>
          </p:cNvPr>
          <p:cNvSpPr/>
          <p:nvPr/>
        </p:nvSpPr>
        <p:spPr>
          <a:xfrm>
            <a:off x="8441486" y="3715276"/>
            <a:ext cx="745684" cy="446015"/>
          </a:xfrm>
          <a:prstGeom prst="rect">
            <a:avLst/>
          </a:prstGeom>
          <a:solidFill>
            <a:schemeClr val="accent4">
              <a:lumMod val="20000"/>
              <a:lumOff val="8000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LT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Paring</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71" name="直線矢印コネクタ 70">
            <a:extLst>
              <a:ext uri="{FF2B5EF4-FFF2-40B4-BE49-F238E27FC236}">
                <a16:creationId xmlns:a16="http://schemas.microsoft.com/office/drawing/2014/main" id="{D8A280BE-2693-384C-FA23-D70F5C5B3CF7}"/>
              </a:ext>
            </a:extLst>
          </p:cNvPr>
          <p:cNvCxnSpPr>
            <a:cxnSpLocks/>
          </p:cNvCxnSpPr>
          <p:nvPr/>
        </p:nvCxnSpPr>
        <p:spPr>
          <a:xfrm>
            <a:off x="2532499" y="4185133"/>
            <a:ext cx="21954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63C5CF92-65D4-D402-F905-81FA3715872F}"/>
              </a:ext>
            </a:extLst>
          </p:cNvPr>
          <p:cNvCxnSpPr>
            <a:cxnSpLocks/>
          </p:cNvCxnSpPr>
          <p:nvPr/>
        </p:nvCxnSpPr>
        <p:spPr>
          <a:xfrm>
            <a:off x="2532499" y="3716675"/>
            <a:ext cx="21954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294A6116-CA68-45C1-6FA0-2CB22A645472}"/>
              </a:ext>
            </a:extLst>
          </p:cNvPr>
          <p:cNvSpPr txBox="1"/>
          <p:nvPr/>
        </p:nvSpPr>
        <p:spPr>
          <a:xfrm>
            <a:off x="1340332" y="3257862"/>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Leading edge</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74" name="テキスト ボックス 73">
            <a:extLst>
              <a:ext uri="{FF2B5EF4-FFF2-40B4-BE49-F238E27FC236}">
                <a16:creationId xmlns:a16="http://schemas.microsoft.com/office/drawing/2014/main" id="{10CCF28E-3690-16AA-A024-24163C5FF4AB}"/>
              </a:ext>
            </a:extLst>
          </p:cNvPr>
          <p:cNvSpPr txBox="1"/>
          <p:nvPr/>
        </p:nvSpPr>
        <p:spPr>
          <a:xfrm>
            <a:off x="1340332" y="4341710"/>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Trailing edge</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cxnSp>
        <p:nvCxnSpPr>
          <p:cNvPr id="75" name="直線矢印コネクタ 74">
            <a:extLst>
              <a:ext uri="{FF2B5EF4-FFF2-40B4-BE49-F238E27FC236}">
                <a16:creationId xmlns:a16="http://schemas.microsoft.com/office/drawing/2014/main" id="{58493901-8642-E204-59BB-BEECF4BA9015}"/>
              </a:ext>
            </a:extLst>
          </p:cNvPr>
          <p:cNvCxnSpPr/>
          <p:nvPr/>
        </p:nvCxnSpPr>
        <p:spPr>
          <a:xfrm>
            <a:off x="796526" y="3715276"/>
            <a:ext cx="651933"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CA46ADD-8EC1-0B49-F251-FDB0685C4F2C}"/>
              </a:ext>
            </a:extLst>
          </p:cNvPr>
          <p:cNvCxnSpPr>
            <a:cxnSpLocks/>
          </p:cNvCxnSpPr>
          <p:nvPr/>
        </p:nvCxnSpPr>
        <p:spPr>
          <a:xfrm>
            <a:off x="1173483" y="4161291"/>
            <a:ext cx="274976"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33F9772D-C206-E10C-9402-F496996E98FF}"/>
              </a:ext>
            </a:extLst>
          </p:cNvPr>
          <p:cNvCxnSpPr>
            <a:cxnSpLocks/>
          </p:cNvCxnSpPr>
          <p:nvPr/>
        </p:nvCxnSpPr>
        <p:spPr>
          <a:xfrm>
            <a:off x="1173483" y="3715276"/>
            <a:ext cx="0" cy="44601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DBB6E643-93B9-0DFE-E941-FD58E1D09856}"/>
              </a:ext>
            </a:extLst>
          </p:cNvPr>
          <p:cNvSpPr txBox="1"/>
          <p:nvPr/>
        </p:nvSpPr>
        <p:spPr>
          <a:xfrm>
            <a:off x="380117" y="3353770"/>
            <a:ext cx="923335" cy="276999"/>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Hit signal</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79" name="十字形 78">
            <a:extLst>
              <a:ext uri="{FF2B5EF4-FFF2-40B4-BE49-F238E27FC236}">
                <a16:creationId xmlns:a16="http://schemas.microsoft.com/office/drawing/2014/main" id="{3CB80871-804E-6AC9-AF04-B3FA9552D7A0}"/>
              </a:ext>
            </a:extLst>
          </p:cNvPr>
          <p:cNvSpPr/>
          <p:nvPr/>
        </p:nvSpPr>
        <p:spPr>
          <a:xfrm>
            <a:off x="6763553" y="3833095"/>
            <a:ext cx="162860" cy="176172"/>
          </a:xfrm>
          <a:prstGeom prst="plus">
            <a:avLst>
              <a:gd name="adj" fmla="val 33773"/>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0" name="正方形/長方形 79">
            <a:extLst>
              <a:ext uri="{FF2B5EF4-FFF2-40B4-BE49-F238E27FC236}">
                <a16:creationId xmlns:a16="http://schemas.microsoft.com/office/drawing/2014/main" id="{D8C3BED5-FBB5-2E99-B8AE-4B311741BF9A}"/>
              </a:ext>
            </a:extLst>
          </p:cNvPr>
          <p:cNvSpPr/>
          <p:nvPr/>
        </p:nvSpPr>
        <p:spPr>
          <a:xfrm>
            <a:off x="4921784" y="3715276"/>
            <a:ext cx="957975" cy="455189"/>
          </a:xfrm>
          <a:prstGeom prst="rect">
            <a:avLst/>
          </a:prstGeom>
          <a:solidFill>
            <a:schemeClr val="bg1"/>
          </a:solidFill>
          <a:ln>
            <a:prstDash val="soli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Delay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DC90E3BD-3EEF-DFF2-0BA8-B6A0EF398089}"/>
              </a:ext>
            </a:extLst>
          </p:cNvPr>
          <p:cNvSpPr txBox="1"/>
          <p:nvPr/>
        </p:nvSpPr>
        <p:spPr>
          <a:xfrm>
            <a:off x="8052640" y="3210783"/>
            <a:ext cx="2077206" cy="46166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Calculate TOT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Discard trailing edge</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82" name="正方形/長方形 81">
            <a:extLst>
              <a:ext uri="{FF2B5EF4-FFF2-40B4-BE49-F238E27FC236}">
                <a16:creationId xmlns:a16="http://schemas.microsoft.com/office/drawing/2014/main" id="{F3AE90EE-8CFC-3062-EDEF-199742768C43}"/>
              </a:ext>
            </a:extLst>
          </p:cNvPr>
          <p:cNvSpPr/>
          <p:nvPr/>
        </p:nvSpPr>
        <p:spPr>
          <a:xfrm>
            <a:off x="9456983" y="3715276"/>
            <a:ext cx="957975" cy="455189"/>
          </a:xfrm>
          <a:prstGeom prst="rect">
            <a:avLst/>
          </a:prstGeom>
          <a:solidFill>
            <a:schemeClr val="bg1"/>
          </a:solidFill>
          <a:ln>
            <a:prstDash val="soli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TOT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Filter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83" name="直線矢印コネクタ 82">
            <a:extLst>
              <a:ext uri="{FF2B5EF4-FFF2-40B4-BE49-F238E27FC236}">
                <a16:creationId xmlns:a16="http://schemas.microsoft.com/office/drawing/2014/main" id="{3B69AD26-63D3-95F9-184F-611DCA1C5E48}"/>
              </a:ext>
            </a:extLst>
          </p:cNvPr>
          <p:cNvCxnSpPr>
            <a:cxnSpLocks/>
          </p:cNvCxnSpPr>
          <p:nvPr/>
        </p:nvCxnSpPr>
        <p:spPr>
          <a:xfrm>
            <a:off x="6844983" y="3353770"/>
            <a:ext cx="0" cy="4793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D6A1189C-AA95-1AD7-EBDF-6E3294F9EEAB}"/>
              </a:ext>
            </a:extLst>
          </p:cNvPr>
          <p:cNvCxnSpPr>
            <a:cxnSpLocks/>
          </p:cNvCxnSpPr>
          <p:nvPr/>
        </p:nvCxnSpPr>
        <p:spPr>
          <a:xfrm>
            <a:off x="7691837" y="3210783"/>
            <a:ext cx="0" cy="4793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A9F7C686-7E37-42FA-6DBC-E48123396D5A}"/>
              </a:ext>
            </a:extLst>
          </p:cNvPr>
          <p:cNvSpPr/>
          <p:nvPr/>
        </p:nvSpPr>
        <p:spPr>
          <a:xfrm>
            <a:off x="3749803" y="2013796"/>
            <a:ext cx="957975" cy="3990941"/>
          </a:xfrm>
          <a:prstGeom prst="rect">
            <a:avLst/>
          </a:prstGeom>
          <a:solidFill>
            <a:schemeClr val="accent5">
              <a:lumMod val="20000"/>
              <a:lumOff val="8000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Input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throttling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Type1</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8" name="正方形/長方形 87">
            <a:extLst>
              <a:ext uri="{FF2B5EF4-FFF2-40B4-BE49-F238E27FC236}">
                <a16:creationId xmlns:a16="http://schemas.microsoft.com/office/drawing/2014/main" id="{0D8812AF-3C7E-0586-B0AF-4BB0A4454FEB}"/>
              </a:ext>
            </a:extLst>
          </p:cNvPr>
          <p:cNvSpPr/>
          <p:nvPr/>
        </p:nvSpPr>
        <p:spPr>
          <a:xfrm>
            <a:off x="5998130" y="2213558"/>
            <a:ext cx="604637" cy="340546"/>
          </a:xfrm>
          <a:prstGeom prst="rect">
            <a:avLst/>
          </a:prstGeom>
          <a:solidFill>
            <a:schemeClr val="accent5">
              <a:lumMod val="20000"/>
              <a:lumOff val="8000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Clear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sp>
        <p:nvSpPr>
          <p:cNvPr id="89" name="正方形/長方形 88">
            <a:extLst>
              <a:ext uri="{FF2B5EF4-FFF2-40B4-BE49-F238E27FC236}">
                <a16:creationId xmlns:a16="http://schemas.microsoft.com/office/drawing/2014/main" id="{6E5B15DB-A358-93FF-7FEA-A65C37818A43}"/>
              </a:ext>
            </a:extLst>
          </p:cNvPr>
          <p:cNvSpPr/>
          <p:nvPr/>
        </p:nvSpPr>
        <p:spPr>
          <a:xfrm>
            <a:off x="5998130" y="3750908"/>
            <a:ext cx="604637" cy="340546"/>
          </a:xfrm>
          <a:prstGeom prst="rect">
            <a:avLst/>
          </a:prstGeom>
          <a:solidFill>
            <a:schemeClr val="accent5">
              <a:lumMod val="20000"/>
              <a:lumOff val="8000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rPr>
              <a:t>Clear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Times New Roman" panose="02020603050405020304" pitchFamily="18" charset="0"/>
            </a:endParaRPr>
          </a:p>
        </p:txBody>
      </p:sp>
      <p:cxnSp>
        <p:nvCxnSpPr>
          <p:cNvPr id="90" name="直線矢印コネクタ 89">
            <a:extLst>
              <a:ext uri="{FF2B5EF4-FFF2-40B4-BE49-F238E27FC236}">
                <a16:creationId xmlns:a16="http://schemas.microsoft.com/office/drawing/2014/main" id="{75A54D2A-48E5-4A62-9469-836AA02D278D}"/>
              </a:ext>
            </a:extLst>
          </p:cNvPr>
          <p:cNvCxnSpPr>
            <a:cxnSpLocks/>
          </p:cNvCxnSpPr>
          <p:nvPr/>
        </p:nvCxnSpPr>
        <p:spPr>
          <a:xfrm flipV="1">
            <a:off x="6300448" y="2554104"/>
            <a:ext cx="0" cy="3716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8ED32F95-DC8A-4246-41EE-237A5040DA53}"/>
              </a:ext>
            </a:extLst>
          </p:cNvPr>
          <p:cNvCxnSpPr>
            <a:cxnSpLocks/>
          </p:cNvCxnSpPr>
          <p:nvPr/>
        </p:nvCxnSpPr>
        <p:spPr>
          <a:xfrm flipV="1">
            <a:off x="6300448" y="4091454"/>
            <a:ext cx="0" cy="3716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F7645AE0-17A8-91D4-E50E-DC49CAF02810}"/>
              </a:ext>
            </a:extLst>
          </p:cNvPr>
          <p:cNvCxnSpPr>
            <a:cxnSpLocks/>
          </p:cNvCxnSpPr>
          <p:nvPr/>
        </p:nvCxnSpPr>
        <p:spPr>
          <a:xfrm flipH="1">
            <a:off x="4707778" y="2931546"/>
            <a:ext cx="1595186"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3485D5DA-1C0C-67C4-706B-37D84656055C}"/>
              </a:ext>
            </a:extLst>
          </p:cNvPr>
          <p:cNvCxnSpPr>
            <a:cxnSpLocks/>
          </p:cNvCxnSpPr>
          <p:nvPr/>
        </p:nvCxnSpPr>
        <p:spPr>
          <a:xfrm flipH="1">
            <a:off x="4707778" y="4463107"/>
            <a:ext cx="1595186"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A8261884-A67A-6306-5E8B-1C51A3809BA4}"/>
              </a:ext>
            </a:extLst>
          </p:cNvPr>
          <p:cNvSpPr txBox="1"/>
          <p:nvPr/>
        </p:nvSpPr>
        <p:spPr>
          <a:xfrm>
            <a:off x="3300247" y="1251185"/>
            <a:ext cx="185708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Calculates total input rate and generates clear signal.</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98" name="テキスト ボックス 97">
            <a:extLst>
              <a:ext uri="{FF2B5EF4-FFF2-40B4-BE49-F238E27FC236}">
                <a16:creationId xmlns:a16="http://schemas.microsoft.com/office/drawing/2014/main" id="{31F79781-33A9-8BC1-3878-481D362B1543}"/>
              </a:ext>
            </a:extLst>
          </p:cNvPr>
          <p:cNvSpPr txBox="1"/>
          <p:nvPr/>
        </p:nvSpPr>
        <p:spPr>
          <a:xfrm>
            <a:off x="4782114" y="1855177"/>
            <a:ext cx="130029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2 us buffer</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
        <p:nvSpPr>
          <p:cNvPr id="99" name="テキスト ボックス 98">
            <a:extLst>
              <a:ext uri="{FF2B5EF4-FFF2-40B4-BE49-F238E27FC236}">
                <a16:creationId xmlns:a16="http://schemas.microsoft.com/office/drawing/2014/main" id="{DA66CCCB-BD33-E5CB-84A8-B7102726C0B2}"/>
              </a:ext>
            </a:extLst>
          </p:cNvPr>
          <p:cNvSpPr txBox="1"/>
          <p:nvPr/>
        </p:nvSpPr>
        <p:spPr>
          <a:xfrm>
            <a:off x="2640626" y="22062"/>
            <a:ext cx="64744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Block structure of ODP block</a:t>
            </a:r>
            <a:endParaRPr kumimoji="1" lang="ja-JP" altLang="en-US" sz="24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grpSp>
        <p:nvGrpSpPr>
          <p:cNvPr id="100" name="グループ化 99">
            <a:extLst>
              <a:ext uri="{FF2B5EF4-FFF2-40B4-BE49-F238E27FC236}">
                <a16:creationId xmlns:a16="http://schemas.microsoft.com/office/drawing/2014/main" id="{974535A1-AE0B-5EDE-7499-B840C2CADEE8}"/>
              </a:ext>
            </a:extLst>
          </p:cNvPr>
          <p:cNvGrpSpPr/>
          <p:nvPr/>
        </p:nvGrpSpPr>
        <p:grpSpPr>
          <a:xfrm>
            <a:off x="7986817" y="2529206"/>
            <a:ext cx="292476" cy="208029"/>
            <a:chOff x="6076950" y="1343025"/>
            <a:chExt cx="616011" cy="438150"/>
          </a:xfrm>
        </p:grpSpPr>
        <p:sp>
          <p:nvSpPr>
            <p:cNvPr id="101" name="ハート 100">
              <a:extLst>
                <a:ext uri="{FF2B5EF4-FFF2-40B4-BE49-F238E27FC236}">
                  <a16:creationId xmlns:a16="http://schemas.microsoft.com/office/drawing/2014/main" id="{E0CA846B-05A5-E7C5-00E5-62227177A437}"/>
                </a:ext>
              </a:extLst>
            </p:cNvPr>
            <p:cNvSpPr/>
            <p:nvPr/>
          </p:nvSpPr>
          <p:spPr>
            <a:xfrm>
              <a:off x="6076950" y="1343025"/>
              <a:ext cx="371475" cy="361950"/>
            </a:xfrm>
            <a:prstGeom prst="heart">
              <a:avLst/>
            </a:prstGeom>
            <a:solidFill>
              <a:srgbClr val="E64823">
                <a:lumMod val="20000"/>
                <a:lumOff val="80000"/>
              </a:srgbClr>
            </a:solidFill>
            <a:ln w="15875" cap="flat" cmpd="sng" algn="ctr">
              <a:solidFill>
                <a:srgbClr val="E64823">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white"/>
                </a:solidFill>
                <a:effectLst/>
                <a:uLnTx/>
                <a:uFillTx/>
                <a:latin typeface="Times New Roman" panose="02020603050405020304" pitchFamily="18" charset="0"/>
                <a:ea typeface="ＭＳ Ｐ明朝"/>
                <a:cs typeface="Times New Roman" panose="02020603050405020304" pitchFamily="18" charset="0"/>
              </a:endParaRPr>
            </a:p>
          </p:txBody>
        </p:sp>
        <p:grpSp>
          <p:nvGrpSpPr>
            <p:cNvPr id="102" name="グループ化 101">
              <a:extLst>
                <a:ext uri="{FF2B5EF4-FFF2-40B4-BE49-F238E27FC236}">
                  <a16:creationId xmlns:a16="http://schemas.microsoft.com/office/drawing/2014/main" id="{4A7A5C0E-D7FC-6305-3F8F-958B58300B61}"/>
                </a:ext>
              </a:extLst>
            </p:cNvPr>
            <p:cNvGrpSpPr/>
            <p:nvPr/>
          </p:nvGrpSpPr>
          <p:grpSpPr>
            <a:xfrm>
              <a:off x="6076950" y="1412984"/>
              <a:ext cx="616011" cy="368191"/>
              <a:chOff x="5857875" y="1990725"/>
              <a:chExt cx="828675" cy="495300"/>
            </a:xfrm>
          </p:grpSpPr>
          <p:cxnSp>
            <p:nvCxnSpPr>
              <p:cNvPr id="103" name="直線コネクタ 102">
                <a:extLst>
                  <a:ext uri="{FF2B5EF4-FFF2-40B4-BE49-F238E27FC236}">
                    <a16:creationId xmlns:a16="http://schemas.microsoft.com/office/drawing/2014/main" id="{CBB48103-7D32-CF28-33C8-532A46342E1C}"/>
                  </a:ext>
                </a:extLst>
              </p:cNvPr>
              <p:cNvCxnSpPr/>
              <p:nvPr/>
            </p:nvCxnSpPr>
            <p:spPr>
              <a:xfrm>
                <a:off x="5857875" y="2228850"/>
                <a:ext cx="304800" cy="0"/>
              </a:xfrm>
              <a:prstGeom prst="line">
                <a:avLst/>
              </a:prstGeom>
              <a:noFill/>
              <a:ln w="22225" cap="flat" cmpd="sng" algn="ctr">
                <a:solidFill>
                  <a:srgbClr val="C00000"/>
                </a:solidFill>
                <a:prstDash val="solid"/>
                <a:tailEnd type="none"/>
              </a:ln>
              <a:effectLst/>
            </p:spPr>
          </p:cxnSp>
          <p:cxnSp>
            <p:nvCxnSpPr>
              <p:cNvPr id="104" name="直線コネクタ 103">
                <a:extLst>
                  <a:ext uri="{FF2B5EF4-FFF2-40B4-BE49-F238E27FC236}">
                    <a16:creationId xmlns:a16="http://schemas.microsoft.com/office/drawing/2014/main" id="{AD7316FC-9014-BE1B-503A-33CF690768F5}"/>
                  </a:ext>
                </a:extLst>
              </p:cNvPr>
              <p:cNvCxnSpPr/>
              <p:nvPr/>
            </p:nvCxnSpPr>
            <p:spPr>
              <a:xfrm flipV="1">
                <a:off x="6162675" y="1990725"/>
                <a:ext cx="66675" cy="238125"/>
              </a:xfrm>
              <a:prstGeom prst="line">
                <a:avLst/>
              </a:prstGeom>
              <a:noFill/>
              <a:ln w="22225" cap="flat" cmpd="sng" algn="ctr">
                <a:solidFill>
                  <a:srgbClr val="C00000"/>
                </a:solidFill>
                <a:prstDash val="solid"/>
                <a:tailEnd type="none"/>
              </a:ln>
              <a:effectLst/>
            </p:spPr>
          </p:cxnSp>
          <p:cxnSp>
            <p:nvCxnSpPr>
              <p:cNvPr id="105" name="直線コネクタ 104">
                <a:extLst>
                  <a:ext uri="{FF2B5EF4-FFF2-40B4-BE49-F238E27FC236}">
                    <a16:creationId xmlns:a16="http://schemas.microsoft.com/office/drawing/2014/main" id="{B21F01C2-34C1-0446-2254-4BFBB4362DEA}"/>
                  </a:ext>
                </a:extLst>
              </p:cNvPr>
              <p:cNvCxnSpPr/>
              <p:nvPr/>
            </p:nvCxnSpPr>
            <p:spPr>
              <a:xfrm>
                <a:off x="6229350" y="1990725"/>
                <a:ext cx="66675" cy="495300"/>
              </a:xfrm>
              <a:prstGeom prst="line">
                <a:avLst/>
              </a:prstGeom>
              <a:noFill/>
              <a:ln w="22225" cap="flat" cmpd="sng" algn="ctr">
                <a:solidFill>
                  <a:srgbClr val="C00000"/>
                </a:solidFill>
                <a:prstDash val="solid"/>
                <a:tailEnd type="none"/>
              </a:ln>
              <a:effectLst/>
            </p:spPr>
          </p:cxnSp>
          <p:cxnSp>
            <p:nvCxnSpPr>
              <p:cNvPr id="106" name="直線コネクタ 105">
                <a:extLst>
                  <a:ext uri="{FF2B5EF4-FFF2-40B4-BE49-F238E27FC236}">
                    <a16:creationId xmlns:a16="http://schemas.microsoft.com/office/drawing/2014/main" id="{7648F798-D6D4-F405-E975-93D6A162B3C3}"/>
                  </a:ext>
                </a:extLst>
              </p:cNvPr>
              <p:cNvCxnSpPr/>
              <p:nvPr/>
            </p:nvCxnSpPr>
            <p:spPr>
              <a:xfrm flipV="1">
                <a:off x="6296025" y="2228850"/>
                <a:ext cx="85725" cy="257175"/>
              </a:xfrm>
              <a:prstGeom prst="line">
                <a:avLst/>
              </a:prstGeom>
              <a:noFill/>
              <a:ln w="22225" cap="flat" cmpd="sng" algn="ctr">
                <a:solidFill>
                  <a:srgbClr val="C00000"/>
                </a:solidFill>
                <a:prstDash val="solid"/>
                <a:tailEnd type="none"/>
              </a:ln>
              <a:effectLst/>
            </p:spPr>
          </p:cxnSp>
          <p:cxnSp>
            <p:nvCxnSpPr>
              <p:cNvPr id="107" name="直線コネクタ 106">
                <a:extLst>
                  <a:ext uri="{FF2B5EF4-FFF2-40B4-BE49-F238E27FC236}">
                    <a16:creationId xmlns:a16="http://schemas.microsoft.com/office/drawing/2014/main" id="{01BC3839-64E8-1341-50C5-6399034D62FA}"/>
                  </a:ext>
                </a:extLst>
              </p:cNvPr>
              <p:cNvCxnSpPr/>
              <p:nvPr/>
            </p:nvCxnSpPr>
            <p:spPr>
              <a:xfrm>
                <a:off x="6381750" y="2228850"/>
                <a:ext cx="304800" cy="0"/>
              </a:xfrm>
              <a:prstGeom prst="line">
                <a:avLst/>
              </a:prstGeom>
              <a:noFill/>
              <a:ln w="22225" cap="flat" cmpd="sng" algn="ctr">
                <a:solidFill>
                  <a:srgbClr val="C00000"/>
                </a:solidFill>
                <a:prstDash val="solid"/>
                <a:tailEnd type="none"/>
              </a:ln>
              <a:effectLst/>
            </p:spPr>
          </p:cxnSp>
        </p:grpSp>
      </p:grpSp>
      <p:grpSp>
        <p:nvGrpSpPr>
          <p:cNvPr id="108" name="グループ化 107">
            <a:extLst>
              <a:ext uri="{FF2B5EF4-FFF2-40B4-BE49-F238E27FC236}">
                <a16:creationId xmlns:a16="http://schemas.microsoft.com/office/drawing/2014/main" id="{2FB04859-32A8-22C5-E999-FE93E01384E9}"/>
              </a:ext>
            </a:extLst>
          </p:cNvPr>
          <p:cNvGrpSpPr/>
          <p:nvPr/>
        </p:nvGrpSpPr>
        <p:grpSpPr>
          <a:xfrm>
            <a:off x="7986817" y="4096901"/>
            <a:ext cx="292476" cy="208029"/>
            <a:chOff x="6076950" y="1343025"/>
            <a:chExt cx="616011" cy="438150"/>
          </a:xfrm>
        </p:grpSpPr>
        <p:sp>
          <p:nvSpPr>
            <p:cNvPr id="109" name="ハート 108">
              <a:extLst>
                <a:ext uri="{FF2B5EF4-FFF2-40B4-BE49-F238E27FC236}">
                  <a16:creationId xmlns:a16="http://schemas.microsoft.com/office/drawing/2014/main" id="{0FA97EFE-CCB1-9B76-0C52-756A344D4179}"/>
                </a:ext>
              </a:extLst>
            </p:cNvPr>
            <p:cNvSpPr/>
            <p:nvPr/>
          </p:nvSpPr>
          <p:spPr>
            <a:xfrm>
              <a:off x="6076950" y="1343025"/>
              <a:ext cx="371475" cy="361950"/>
            </a:xfrm>
            <a:prstGeom prst="heart">
              <a:avLst/>
            </a:prstGeom>
            <a:solidFill>
              <a:srgbClr val="E64823">
                <a:lumMod val="20000"/>
                <a:lumOff val="80000"/>
              </a:srgbClr>
            </a:solidFill>
            <a:ln w="15875" cap="flat" cmpd="sng" algn="ctr">
              <a:solidFill>
                <a:srgbClr val="E64823">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prstClr val="white"/>
                </a:solidFill>
                <a:effectLst/>
                <a:uLnTx/>
                <a:uFillTx/>
                <a:latin typeface="Times New Roman" panose="02020603050405020304" pitchFamily="18" charset="0"/>
                <a:ea typeface="ＭＳ Ｐ明朝"/>
                <a:cs typeface="Times New Roman" panose="02020603050405020304" pitchFamily="18" charset="0"/>
              </a:endParaRPr>
            </a:p>
          </p:txBody>
        </p:sp>
        <p:grpSp>
          <p:nvGrpSpPr>
            <p:cNvPr id="110" name="グループ化 109">
              <a:extLst>
                <a:ext uri="{FF2B5EF4-FFF2-40B4-BE49-F238E27FC236}">
                  <a16:creationId xmlns:a16="http://schemas.microsoft.com/office/drawing/2014/main" id="{8EDD1F82-074F-BC18-4D4F-6B14A271F1A8}"/>
                </a:ext>
              </a:extLst>
            </p:cNvPr>
            <p:cNvGrpSpPr/>
            <p:nvPr/>
          </p:nvGrpSpPr>
          <p:grpSpPr>
            <a:xfrm>
              <a:off x="6076950" y="1412984"/>
              <a:ext cx="616011" cy="368191"/>
              <a:chOff x="5857875" y="1990725"/>
              <a:chExt cx="828675" cy="495300"/>
            </a:xfrm>
          </p:grpSpPr>
          <p:cxnSp>
            <p:nvCxnSpPr>
              <p:cNvPr id="111" name="直線コネクタ 110">
                <a:extLst>
                  <a:ext uri="{FF2B5EF4-FFF2-40B4-BE49-F238E27FC236}">
                    <a16:creationId xmlns:a16="http://schemas.microsoft.com/office/drawing/2014/main" id="{C5B563BB-F778-E758-DE9C-C7E66C6451C8}"/>
                  </a:ext>
                </a:extLst>
              </p:cNvPr>
              <p:cNvCxnSpPr/>
              <p:nvPr/>
            </p:nvCxnSpPr>
            <p:spPr>
              <a:xfrm>
                <a:off x="5857875" y="2228850"/>
                <a:ext cx="304800" cy="0"/>
              </a:xfrm>
              <a:prstGeom prst="line">
                <a:avLst/>
              </a:prstGeom>
              <a:noFill/>
              <a:ln w="22225" cap="flat" cmpd="sng" algn="ctr">
                <a:solidFill>
                  <a:srgbClr val="C00000"/>
                </a:solidFill>
                <a:prstDash val="solid"/>
                <a:tailEnd type="none"/>
              </a:ln>
              <a:effectLst/>
            </p:spPr>
          </p:cxnSp>
          <p:cxnSp>
            <p:nvCxnSpPr>
              <p:cNvPr id="112" name="直線コネクタ 111">
                <a:extLst>
                  <a:ext uri="{FF2B5EF4-FFF2-40B4-BE49-F238E27FC236}">
                    <a16:creationId xmlns:a16="http://schemas.microsoft.com/office/drawing/2014/main" id="{BEDDC037-FB63-6AAA-D6E3-4DD1BC723374}"/>
                  </a:ext>
                </a:extLst>
              </p:cNvPr>
              <p:cNvCxnSpPr/>
              <p:nvPr/>
            </p:nvCxnSpPr>
            <p:spPr>
              <a:xfrm flipV="1">
                <a:off x="6162675" y="1990725"/>
                <a:ext cx="66675" cy="238125"/>
              </a:xfrm>
              <a:prstGeom prst="line">
                <a:avLst/>
              </a:prstGeom>
              <a:noFill/>
              <a:ln w="22225" cap="flat" cmpd="sng" algn="ctr">
                <a:solidFill>
                  <a:srgbClr val="C00000"/>
                </a:solidFill>
                <a:prstDash val="solid"/>
                <a:tailEnd type="none"/>
              </a:ln>
              <a:effectLst/>
            </p:spPr>
          </p:cxnSp>
          <p:cxnSp>
            <p:nvCxnSpPr>
              <p:cNvPr id="113" name="直線コネクタ 112">
                <a:extLst>
                  <a:ext uri="{FF2B5EF4-FFF2-40B4-BE49-F238E27FC236}">
                    <a16:creationId xmlns:a16="http://schemas.microsoft.com/office/drawing/2014/main" id="{3989E7D6-1C7B-5DC4-A5DD-1D621B760ECC}"/>
                  </a:ext>
                </a:extLst>
              </p:cNvPr>
              <p:cNvCxnSpPr/>
              <p:nvPr/>
            </p:nvCxnSpPr>
            <p:spPr>
              <a:xfrm>
                <a:off x="6229350" y="1990725"/>
                <a:ext cx="66675" cy="495300"/>
              </a:xfrm>
              <a:prstGeom prst="line">
                <a:avLst/>
              </a:prstGeom>
              <a:noFill/>
              <a:ln w="22225" cap="flat" cmpd="sng" algn="ctr">
                <a:solidFill>
                  <a:srgbClr val="C00000"/>
                </a:solidFill>
                <a:prstDash val="solid"/>
                <a:tailEnd type="none"/>
              </a:ln>
              <a:effectLst/>
            </p:spPr>
          </p:cxnSp>
          <p:cxnSp>
            <p:nvCxnSpPr>
              <p:cNvPr id="114" name="直線コネクタ 113">
                <a:extLst>
                  <a:ext uri="{FF2B5EF4-FFF2-40B4-BE49-F238E27FC236}">
                    <a16:creationId xmlns:a16="http://schemas.microsoft.com/office/drawing/2014/main" id="{5E8C7118-EBAA-14FB-FAF8-F389A7FE724A}"/>
                  </a:ext>
                </a:extLst>
              </p:cNvPr>
              <p:cNvCxnSpPr/>
              <p:nvPr/>
            </p:nvCxnSpPr>
            <p:spPr>
              <a:xfrm flipV="1">
                <a:off x="6296025" y="2228850"/>
                <a:ext cx="85725" cy="257175"/>
              </a:xfrm>
              <a:prstGeom prst="line">
                <a:avLst/>
              </a:prstGeom>
              <a:noFill/>
              <a:ln w="22225" cap="flat" cmpd="sng" algn="ctr">
                <a:solidFill>
                  <a:srgbClr val="C00000"/>
                </a:solidFill>
                <a:prstDash val="solid"/>
                <a:tailEnd type="none"/>
              </a:ln>
              <a:effectLst/>
            </p:spPr>
          </p:cxnSp>
          <p:cxnSp>
            <p:nvCxnSpPr>
              <p:cNvPr id="115" name="直線コネクタ 114">
                <a:extLst>
                  <a:ext uri="{FF2B5EF4-FFF2-40B4-BE49-F238E27FC236}">
                    <a16:creationId xmlns:a16="http://schemas.microsoft.com/office/drawing/2014/main" id="{D6AA728F-C26B-F629-1857-459041FEA556}"/>
                  </a:ext>
                </a:extLst>
              </p:cNvPr>
              <p:cNvCxnSpPr/>
              <p:nvPr/>
            </p:nvCxnSpPr>
            <p:spPr>
              <a:xfrm>
                <a:off x="6381750" y="2228850"/>
                <a:ext cx="304800" cy="0"/>
              </a:xfrm>
              <a:prstGeom prst="line">
                <a:avLst/>
              </a:prstGeom>
              <a:noFill/>
              <a:ln w="22225" cap="flat" cmpd="sng" algn="ctr">
                <a:solidFill>
                  <a:srgbClr val="C00000"/>
                </a:solidFill>
                <a:prstDash val="solid"/>
                <a:tailEnd type="none"/>
              </a:ln>
              <a:effectLst/>
            </p:spPr>
          </p:cxnSp>
        </p:grpSp>
      </p:grpSp>
      <p:sp>
        <p:nvSpPr>
          <p:cNvPr id="116" name="テキスト ボックス 115">
            <a:extLst>
              <a:ext uri="{FF2B5EF4-FFF2-40B4-BE49-F238E27FC236}">
                <a16:creationId xmlns:a16="http://schemas.microsoft.com/office/drawing/2014/main" id="{B73C06A6-9464-DAE6-4684-DA17F2C142B8}"/>
              </a:ext>
            </a:extLst>
          </p:cNvPr>
          <p:cNvSpPr txBox="1"/>
          <p:nvPr/>
        </p:nvSpPr>
        <p:spPr>
          <a:xfrm>
            <a:off x="6854516" y="4399541"/>
            <a:ext cx="2077206" cy="46166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rPr>
              <a:t>Heartbeat frame is defined here</a:t>
            </a:r>
            <a:endParaRPr kumimoji="1" lang="ja-JP" altLang="en-US" sz="1200" b="0" i="0" u="none" strike="noStrike" kern="1200" cap="none" spc="0" normalizeH="0" baseline="0" noProof="0" dirty="0">
              <a:ln>
                <a:noFill/>
              </a:ln>
              <a:solidFill>
                <a:prstClr val="black"/>
              </a:solidFill>
              <a:effectLst/>
              <a:uLnTx/>
              <a:uFillTx/>
              <a:latin typeface="UD デジタル 教科書体 NP-R" panose="02020400000000000000" pitchFamily="18" charset="-128"/>
              <a:ea typeface="UD デジタル 教科書体 NP-R" panose="02020400000000000000" pitchFamily="18" charset="-128"/>
              <a:cs typeface="+mn-cs"/>
            </a:endParaRPr>
          </a:p>
        </p:txBody>
      </p:sp>
    </p:spTree>
    <p:extLst>
      <p:ext uri="{BB962C8B-B14F-4D97-AF65-F5344CB8AC3E}">
        <p14:creationId xmlns:p14="http://schemas.microsoft.com/office/powerpoint/2010/main" val="1451516069"/>
      </p:ext>
    </p:extLst>
  </p:cSld>
  <p:clrMapOvr>
    <a:masterClrMapping/>
  </p:clrMapOvr>
</p:sld>
</file>

<file path=ppt/theme/theme1.xml><?xml version="1.0" encoding="utf-8"?>
<a:theme xmlns:a="http://schemas.openxmlformats.org/drawingml/2006/main" name="blank">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ユーザー定義 1">
      <a:majorFont>
        <a:latin typeface="Times New Roman"/>
        <a:ea typeface="ＭＳ Ｐ明朝"/>
        <a:cs typeface=""/>
      </a:majorFont>
      <a:minorFont>
        <a:latin typeface="Times New Roman"/>
        <a:ea typeface="ＭＳ Ｐ明朝"/>
        <a:cs typeface=""/>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noFill/>
        <a:ln>
          <a:solidFill>
            <a:schemeClr val="tx1">
              <a:lumMod val="95000"/>
              <a:lumOff val="5000"/>
            </a:schemeClr>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lank" id="{8AE82C33-1F46-4EB0-B088-2F04627A9E0C}" vid="{4687C817-F7A4-4FB7-B022-243D421C9D3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1516</TotalTime>
  <Words>1600</Words>
  <Application>Microsoft Office PowerPoint</Application>
  <PresentationFormat>ワイド画面</PresentationFormat>
  <Paragraphs>258</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UD デジタル 教科書体 NP-R</vt:lpstr>
      <vt:lpstr>游ゴシック</vt:lpstr>
      <vt:lpstr>Arial</vt:lpstr>
      <vt:lpstr>Calibri</vt:lpstr>
      <vt:lpstr>Times New Roman</vt:lpstr>
      <vt:lpstr>blank</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Honda Ryotaro</dc:creator>
  <cp:lastModifiedBy>Ryotaro Honda</cp:lastModifiedBy>
  <cp:revision>318</cp:revision>
  <dcterms:created xsi:type="dcterms:W3CDTF">2023-06-06T01:49:27Z</dcterms:created>
  <dcterms:modified xsi:type="dcterms:W3CDTF">2024-09-26T06:50:42Z</dcterms:modified>
</cp:coreProperties>
</file>