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2" r:id="rId6"/>
    <p:sldId id="284" r:id="rId7"/>
    <p:sldId id="285" r:id="rId8"/>
    <p:sldId id="302" r:id="rId9"/>
    <p:sldId id="267" r:id="rId10"/>
    <p:sldId id="299" r:id="rId11"/>
    <p:sldId id="268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544060"/>
          </a:xfrm>
          <a:solidFill>
            <a:schemeClr val="accent1"/>
          </a:solidFill>
        </p:spPr>
        <p:txBody>
          <a:bodyPr/>
          <a:p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処理依存よりデータ依存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（プログラミングの話）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r>
              <a:rPr lang="ja-JP" altLang="en-US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FillTx/>
                <a:sym typeface="+mn-ea"/>
              </a:rPr>
              <a:t>（爆速で行きます！）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endParaRPr lang="ja-JP" alt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pic>
        <p:nvPicPr>
          <p:cNvPr id="3" name="図形 2" descr="angry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9370" y="3851910"/>
            <a:ext cx="2266315" cy="2266315"/>
          </a:xfrm>
          <a:prstGeom prst="rect">
            <a:avLst/>
          </a:prstGeom>
        </p:spPr>
      </p:pic>
      <p:sp>
        <p:nvSpPr>
          <p:cNvPr id="4" name="四角形吹き出し 3"/>
          <p:cNvSpPr/>
          <p:nvPr/>
        </p:nvSpPr>
        <p:spPr>
          <a:xfrm>
            <a:off x="8013065" y="4806950"/>
            <a:ext cx="1511935" cy="603885"/>
          </a:xfrm>
          <a:prstGeom prst="wedgeRectCallout">
            <a:avLst>
              <a:gd name="adj1" fmla="val 56593"/>
              <a:gd name="adj2" fmla="val -37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/>
              <a:t>Kuro</a:t>
            </a:r>
            <a:r>
              <a:rPr lang="ja-JP" altLang="en-US" sz="1600" b="1"/>
              <a:t>やで！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　８．</a:t>
            </a:r>
            <a:r>
              <a:rPr lang="en-US" altLang="ja-JP" sz="3200">
                <a:sym typeface="+mn-ea"/>
              </a:rPr>
              <a:t>AI</a:t>
            </a:r>
            <a:r>
              <a:rPr lang="ja-JP" altLang="en-US" sz="3200">
                <a:sym typeface="+mn-ea"/>
              </a:rPr>
              <a:t>への信頼が限界突破するためには・・・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20000"/>
          </a:bodyPr>
          <a:p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32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また被っ</a:t>
            </a:r>
            <a:r>
              <a:rPr lang="en-US" altLang="ja-JP" sz="1200"/>
              <a:t>…</a:t>
            </a:r>
            <a:endParaRPr lang="en-US" altLang="ja-JP" sz="1200"/>
          </a:p>
        </p:txBody>
      </p:sp>
      <p:sp>
        <p:nvSpPr>
          <p:cNvPr id="4" name="上下矢印 3"/>
          <p:cNvSpPr/>
          <p:nvPr/>
        </p:nvSpPr>
        <p:spPr>
          <a:xfrm flipV="1">
            <a:off x="913765" y="1612900"/>
            <a:ext cx="1814195" cy="3997960"/>
          </a:xfrm>
          <a:prstGeom prst="upDownArrow">
            <a:avLst>
              <a:gd name="adj1" fmla="val 42737"/>
              <a:gd name="adj2" fmla="val 36051"/>
            </a:avLst>
          </a:prstGeom>
          <a:gradFill>
            <a:gsLst>
              <a:gs pos="0">
                <a:srgbClr val="C0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7" name="四角形 6"/>
          <p:cNvSpPr/>
          <p:nvPr/>
        </p:nvSpPr>
        <p:spPr>
          <a:xfrm>
            <a:off x="838200" y="5610860"/>
            <a:ext cx="1814830" cy="4908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Min</a:t>
            </a:r>
            <a:endParaRPr lang="en-US" altLang="ja-JP"/>
          </a:p>
        </p:txBody>
      </p:sp>
      <p:sp>
        <p:nvSpPr>
          <p:cNvPr id="9" name="四角形 8"/>
          <p:cNvSpPr/>
          <p:nvPr/>
        </p:nvSpPr>
        <p:spPr>
          <a:xfrm>
            <a:off x="913130" y="1122045"/>
            <a:ext cx="1814830" cy="4908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Max</a:t>
            </a:r>
            <a:endParaRPr lang="en-US" altLang="ja-JP"/>
          </a:p>
        </p:txBody>
      </p:sp>
      <p:sp>
        <p:nvSpPr>
          <p:cNvPr id="16" name="四角形吹き出し 15"/>
          <p:cNvSpPr/>
          <p:nvPr/>
        </p:nvSpPr>
        <p:spPr>
          <a:xfrm>
            <a:off x="3286760" y="1122045"/>
            <a:ext cx="2959735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完全</a:t>
            </a:r>
            <a:r>
              <a:rPr lang="en-US" altLang="ja-JP" sz="1600" b="1"/>
              <a:t>AI</a:t>
            </a:r>
            <a:r>
              <a:rPr lang="ja-JP" altLang="en-US" sz="1600" b="1"/>
              <a:t>で良くね？</a:t>
            </a:r>
            <a:endParaRPr lang="ja-JP" altLang="en-US" sz="1600" b="1"/>
          </a:p>
        </p:txBody>
      </p:sp>
      <p:sp>
        <p:nvSpPr>
          <p:cNvPr id="13" name="右大かっこ 12"/>
          <p:cNvSpPr/>
          <p:nvPr/>
        </p:nvSpPr>
        <p:spPr>
          <a:xfrm>
            <a:off x="3287395" y="1821815"/>
            <a:ext cx="387985" cy="3580130"/>
          </a:xfrm>
          <a:prstGeom prst="rightBracket">
            <a:avLst>
              <a:gd name="adj" fmla="val 67241"/>
            </a:avLst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7" name="テキストボックス 16"/>
          <p:cNvSpPr txBox="1"/>
          <p:nvPr/>
        </p:nvSpPr>
        <p:spPr>
          <a:xfrm>
            <a:off x="3971290" y="1852295"/>
            <a:ext cx="580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u="wavyDbl">
                <a:solidFill>
                  <a:srgbClr val="00B050"/>
                </a:solidFill>
                <a:uFillTx/>
              </a:rPr>
              <a:t>「</a:t>
            </a:r>
            <a:r>
              <a:rPr lang="en-US" altLang="ja-JP" u="wavyDbl">
                <a:solidFill>
                  <a:srgbClr val="00B050"/>
                </a:solidFill>
                <a:uFillTx/>
              </a:rPr>
              <a:t>AI</a:t>
            </a:r>
            <a:r>
              <a:rPr lang="ja-JP" altLang="en-US" u="wavyDbl">
                <a:solidFill>
                  <a:srgbClr val="00B050"/>
                </a:solidFill>
                <a:uFillTx/>
              </a:rPr>
              <a:t>に完全に任せて問題ない」と言える品質って何？</a:t>
            </a:r>
            <a:endParaRPr lang="ja-JP" altLang="en-US" u="wavyDbl">
              <a:solidFill>
                <a:srgbClr val="00B050"/>
              </a:solidFill>
              <a:uFillTx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971290" y="3771900"/>
            <a:ext cx="6576060" cy="1614170"/>
            <a:chOff x="6254" y="5800"/>
            <a:chExt cx="10356" cy="2542"/>
          </a:xfrm>
        </p:grpSpPr>
        <p:grpSp>
          <p:nvGrpSpPr>
            <p:cNvPr id="28" name="グループ化 27"/>
            <p:cNvGrpSpPr/>
            <p:nvPr/>
          </p:nvGrpSpPr>
          <p:grpSpPr>
            <a:xfrm rot="0">
              <a:off x="6254" y="5800"/>
              <a:ext cx="10356" cy="786"/>
              <a:chOff x="6314" y="4063"/>
              <a:chExt cx="10356" cy="786"/>
            </a:xfrm>
          </p:grpSpPr>
          <p:sp>
            <p:nvSpPr>
              <p:cNvPr id="11" name="四角形吹き出し 10"/>
              <p:cNvSpPr/>
              <p:nvPr/>
            </p:nvSpPr>
            <p:spPr>
              <a:xfrm>
                <a:off x="6314" y="4063"/>
                <a:ext cx="10356" cy="786"/>
              </a:xfrm>
              <a:prstGeom prst="wedgeRectCallout">
                <a:avLst>
                  <a:gd name="adj1" fmla="val -53951"/>
                  <a:gd name="adj2" fmla="val -20229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論理的に正しいプログラムコードである事が重要？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テキストボックス 19"/>
              <p:cNvSpPr txBox="1"/>
              <p:nvPr/>
            </p:nvSpPr>
            <p:spPr>
              <a:xfrm>
                <a:off x="14482" y="4063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 rot="0">
              <a:off x="6254" y="6681"/>
              <a:ext cx="10356" cy="786"/>
              <a:chOff x="6314" y="4944"/>
              <a:chExt cx="10356" cy="786"/>
            </a:xfrm>
          </p:grpSpPr>
          <p:sp>
            <p:nvSpPr>
              <p:cNvPr id="14" name="四角形吹き出し 13"/>
              <p:cNvSpPr/>
              <p:nvPr/>
            </p:nvSpPr>
            <p:spPr>
              <a:xfrm>
                <a:off x="6314" y="4944"/>
                <a:ext cx="10356" cy="786"/>
              </a:xfrm>
              <a:prstGeom prst="wedgeRectCallout">
                <a:avLst>
                  <a:gd name="adj1" fmla="val -53305"/>
                  <a:gd name="adj2" fmla="val -24045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スコープが抑えられていて、影響範囲が小さい事が重要？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テキストボックス 20"/>
              <p:cNvSpPr txBox="1"/>
              <p:nvPr/>
            </p:nvSpPr>
            <p:spPr>
              <a:xfrm>
                <a:off x="14482" y="4944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グループ化 25"/>
            <p:cNvGrpSpPr/>
            <p:nvPr/>
          </p:nvGrpSpPr>
          <p:grpSpPr>
            <a:xfrm rot="0">
              <a:off x="6254" y="7556"/>
              <a:ext cx="10356" cy="786"/>
              <a:chOff x="6314" y="5819"/>
              <a:chExt cx="10356" cy="786"/>
            </a:xfrm>
          </p:grpSpPr>
          <p:sp>
            <p:nvSpPr>
              <p:cNvPr id="15" name="四角形吹き出し 14"/>
              <p:cNvSpPr/>
              <p:nvPr/>
            </p:nvSpPr>
            <p:spPr>
              <a:xfrm>
                <a:off x="6314" y="5819"/>
                <a:ext cx="10356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カバレッジ </a:t>
                </a:r>
                <a:r>
                  <a:rPr lang="en-US" altLang="ja-JP" sz="1600" b="1">
                    <a:solidFill>
                      <a:schemeClr val="tx1"/>
                    </a:solidFill>
                  </a:rPr>
                  <a:t>100% </a:t>
                </a:r>
                <a:r>
                  <a:rPr lang="ja-JP" altLang="en-US" sz="1600" b="1">
                    <a:solidFill>
                      <a:schemeClr val="tx1"/>
                    </a:solidFill>
                  </a:rPr>
                  <a:t>、パターン網羅性が重要？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テキストボックス 21"/>
              <p:cNvSpPr txBox="1"/>
              <p:nvPr/>
            </p:nvSpPr>
            <p:spPr>
              <a:xfrm>
                <a:off x="14482" y="5819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フローチャート：抜出し 17"/>
            <p:cNvSpPr/>
            <p:nvPr/>
          </p:nvSpPr>
          <p:spPr>
            <a:xfrm>
              <a:off x="8046" y="6386"/>
              <a:ext cx="2570" cy="1375"/>
            </a:xfrm>
            <a:prstGeom prst="flowChartExtract">
              <a:avLst/>
            </a:prstGeom>
            <a:noFill/>
            <a:ln w="396875" cap="rnd">
              <a:solidFill>
                <a:schemeClr val="accent2">
                  <a:alpha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24" name="四角形吹き出し 23"/>
          <p:cNvSpPr/>
          <p:nvPr/>
        </p:nvSpPr>
        <p:spPr>
          <a:xfrm>
            <a:off x="3286760" y="5544820"/>
            <a:ext cx="2959735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人がレビューしないと怖くね？</a:t>
            </a:r>
            <a:endParaRPr lang="ja-JP" altLang="en-US" sz="1600" b="1"/>
          </a:p>
        </p:txBody>
      </p:sp>
      <p:grpSp>
        <p:nvGrpSpPr>
          <p:cNvPr id="10" name="グループ化 9"/>
          <p:cNvGrpSpPr/>
          <p:nvPr/>
        </p:nvGrpSpPr>
        <p:grpSpPr>
          <a:xfrm>
            <a:off x="3971290" y="2419350"/>
            <a:ext cx="4951095" cy="1094105"/>
            <a:chOff x="6254" y="3810"/>
            <a:chExt cx="7797" cy="1723"/>
          </a:xfrm>
        </p:grpSpPr>
        <p:grpSp>
          <p:nvGrpSpPr>
            <p:cNvPr id="25" name="グループ化 24"/>
            <p:cNvGrpSpPr/>
            <p:nvPr/>
          </p:nvGrpSpPr>
          <p:grpSpPr>
            <a:xfrm rot="0">
              <a:off x="6254" y="3840"/>
              <a:ext cx="7797" cy="1661"/>
              <a:chOff x="6314" y="7106"/>
              <a:chExt cx="7414" cy="786"/>
            </a:xfrm>
          </p:grpSpPr>
          <p:sp>
            <p:nvSpPr>
              <p:cNvPr id="19" name="四角形吹き出し 18"/>
              <p:cNvSpPr/>
              <p:nvPr/>
            </p:nvSpPr>
            <p:spPr>
              <a:xfrm>
                <a:off x="6314" y="7106"/>
                <a:ext cx="7414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将来的にバグりにくい作り、それは・・・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 データの状態に依存した実装の事！（知らんけど）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テキストボックス 22"/>
              <p:cNvSpPr txBox="1"/>
              <p:nvPr/>
            </p:nvSpPr>
            <p:spPr>
              <a:xfrm>
                <a:off x="10220" y="7106"/>
                <a:ext cx="3508" cy="183"/>
              </a:xfrm>
              <a:prstGeom prst="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n w="15875" cap="rnd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なるべくデータの状態に依存させる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楕円 28"/>
            <p:cNvSpPr/>
            <p:nvPr/>
          </p:nvSpPr>
          <p:spPr>
            <a:xfrm>
              <a:off x="8317" y="3810"/>
              <a:ext cx="1984" cy="1723"/>
            </a:xfrm>
            <a:prstGeom prst="ellipse">
              <a:avLst/>
            </a:prstGeom>
            <a:noFill/>
            <a:ln w="396875"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30" name="四角形吹き出し 29"/>
          <p:cNvSpPr/>
          <p:nvPr/>
        </p:nvSpPr>
        <p:spPr>
          <a:xfrm>
            <a:off x="9451975" y="2439035"/>
            <a:ext cx="2441575" cy="1145540"/>
          </a:xfrm>
          <a:prstGeom prst="wedgeRectCallout">
            <a:avLst>
              <a:gd name="adj1" fmla="val -28796"/>
              <a:gd name="adj2" fmla="val 6575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リスク蓄積してますよ。。</a:t>
            </a:r>
            <a:endParaRPr lang="ja-JP" altLang="en-US" sz="1600" b="1"/>
          </a:p>
          <a:p>
            <a:pPr algn="l"/>
            <a:r>
              <a:rPr lang="en-US" altLang="ja-JP" sz="1600" b="1"/>
              <a:t>prompt</a:t>
            </a:r>
            <a:r>
              <a:rPr lang="ja-JP" altLang="en-US" sz="1600" b="1"/>
              <a:t>回数が</a:t>
            </a:r>
            <a:r>
              <a:rPr lang="ja-JP" altLang="en-US" sz="1600" b="1"/>
              <a:t>激増する</a:t>
            </a:r>
            <a:endParaRPr lang="ja-JP" altLang="en-US" sz="1600" b="1"/>
          </a:p>
          <a:p>
            <a:pPr algn="l"/>
            <a:r>
              <a:rPr lang="ja-JP" altLang="en-US" sz="1600" b="1"/>
              <a:t>かもよ！？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/>
              <a:t>　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250815"/>
          </a:xfrm>
        </p:spPr>
        <p:txBody>
          <a:bodyPr anchor="ctr" anchorCtr="0">
            <a:normAutofit/>
          </a:bodyPr>
          <a:p>
            <a:pPr marL="0" indent="0" algn="ctr">
              <a:buNone/>
            </a:pPr>
            <a:r>
              <a:rPr lang="ja-JP" altLang="en-US" sz="3200">
                <a:solidFill>
                  <a:schemeClr val="accent2"/>
                </a:solidFill>
                <a:sym typeface="+mn-ea"/>
              </a:rPr>
              <a:t>ご清聴ありがとうございました。</a:t>
            </a:r>
            <a:endParaRPr lang="ja-JP" altLang="en-US" sz="3200">
              <a:solidFill>
                <a:schemeClr val="accent2"/>
              </a:solidFill>
              <a:sym typeface="+mn-ea"/>
            </a:endParaRPr>
          </a:p>
          <a:p>
            <a:pPr marL="0" indent="0" algn="ctr">
              <a:buNone/>
            </a:pPr>
            <a:endParaRPr lang="ja-JP" altLang="en-US" sz="3200">
              <a:solidFill>
                <a:schemeClr val="accent2"/>
              </a:solidFill>
              <a:sym typeface="+mn-ea"/>
            </a:endParaRPr>
          </a:p>
          <a:p>
            <a:pPr marL="0" indent="0" algn="ctr">
              <a:buNone/>
            </a:pPr>
            <a:endParaRPr lang="ja-JP" altLang="en-US" sz="3200">
              <a:solidFill>
                <a:schemeClr val="accent2"/>
              </a:solidFill>
              <a:sym typeface="+mn-ea"/>
            </a:endParaRPr>
          </a:p>
          <a:p>
            <a:pPr marL="0" indent="0" algn="ctr">
              <a:buNone/>
            </a:pPr>
            <a:endParaRPr lang="ja-JP" altLang="en-US" sz="32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7" name="テキストボックス 6"/>
          <p:cNvSpPr txBox="1"/>
          <p:nvPr/>
        </p:nvSpPr>
        <p:spPr>
          <a:xfrm>
            <a:off x="955675" y="4191000"/>
            <a:ext cx="139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8460" y="3086100"/>
            <a:ext cx="1028700" cy="1797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855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概要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>
          <a:xfrm>
            <a:off x="838200" y="983615"/>
            <a:ext cx="10515600" cy="5193665"/>
          </a:xfrm>
        </p:spPr>
        <p:txBody>
          <a:bodyPr/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１．着地点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２．デモ①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３．要件は満たせてる？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４．デモ②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５．品質は高い？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>
                <a:sym typeface="+mn-ea"/>
              </a:rPr>
              <a:t>６．処理依存とデータ依存の違い</a:t>
            </a:r>
            <a:endParaRPr lang="ja-JP" altLang="en-US"/>
          </a:p>
          <a:p>
            <a:pPr marL="0" indent="0">
              <a:buNone/>
            </a:pPr>
            <a:r>
              <a:rPr lang="ja-JP" altLang="en-US">
                <a:sym typeface="+mn-ea"/>
              </a:rPr>
              <a:t>　</a:t>
            </a:r>
            <a:r>
              <a:rPr lang="ja-JP" altLang="en-US"/>
              <a:t>７．処理依存とは、リスクを蓄積する事！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８．</a:t>
            </a:r>
            <a:r>
              <a:rPr lang="en-US" altLang="ja-JP"/>
              <a:t>AI</a:t>
            </a:r>
            <a:r>
              <a:rPr lang="ja-JP" altLang="en-US"/>
              <a:t>への信頼が限界突破するためには・・・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49840" y="3980815"/>
            <a:ext cx="1203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スカスカやな</a:t>
            </a:r>
            <a:endParaRPr lang="ja-JP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１．着地点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38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着地点も</a:t>
            </a:r>
            <a:endParaRPr lang="ja-JP" altLang="en-US" sz="1200"/>
          </a:p>
          <a:p>
            <a:r>
              <a:rPr lang="ja-JP" altLang="en-US" sz="1200"/>
              <a:t>　スカスカやな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0555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要件は満たせる？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四角形吹き出し 3"/>
          <p:cNvSpPr/>
          <p:nvPr/>
        </p:nvSpPr>
        <p:spPr>
          <a:xfrm>
            <a:off x="5960745" y="5015230"/>
            <a:ext cx="1816735" cy="527050"/>
          </a:xfrm>
          <a:prstGeom prst="wedgeRectCallout">
            <a:avLst>
              <a:gd name="adj1" fmla="val -39374"/>
              <a:gd name="adj2" fmla="val -12831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テストに出ます！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デモやります（当スライドは後で</a:t>
            </a:r>
            <a:r>
              <a:rPr lang="en-US" altLang="ja-JP"/>
              <a:t>Slack</a:t>
            </a:r>
            <a:r>
              <a:rPr lang="ja-JP" altLang="en-US"/>
              <a:t>にアップします）！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z="1600"/>
              <a:t>https://github.com/RyotoKuroki/QualityDependsOnDataApplication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11" name="図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図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45" y="3632200"/>
            <a:ext cx="5210175" cy="25387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２．デモ①</a:t>
            </a:r>
            <a:endParaRPr lang="ja-JP" altLang="en-US" sz="3200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414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ワイ、３才児・・</a:t>
            </a:r>
            <a:endParaRPr lang="ja-JP" altLang="en-US" sz="1200"/>
          </a:p>
        </p:txBody>
      </p:sp>
      <p:sp>
        <p:nvSpPr>
          <p:cNvPr id="10" name="四角形吹き出し 9"/>
          <p:cNvSpPr/>
          <p:nvPr/>
        </p:nvSpPr>
        <p:spPr>
          <a:xfrm>
            <a:off x="7565390" y="3467100"/>
            <a:ext cx="2759710" cy="1164590"/>
          </a:xfrm>
          <a:prstGeom prst="wedgeRectCallout">
            <a:avLst>
              <a:gd name="adj1" fmla="val -70000"/>
              <a:gd name="adj2" fmla="val 1570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ロウソク上部の枠を</a:t>
            </a:r>
            <a:endParaRPr lang="ja-JP" altLang="en-US" sz="1600" b="1"/>
          </a:p>
          <a:p>
            <a:pPr algn="l"/>
            <a:r>
              <a:rPr lang="ja-JP" altLang="en-US" sz="1600" b="1"/>
              <a:t>クリックすると火が付きます。</a:t>
            </a:r>
            <a:endParaRPr lang="ja-JP" altLang="en-US" sz="1600" b="1"/>
          </a:p>
          <a:p>
            <a:pPr algn="l"/>
            <a:r>
              <a:rPr lang="ja-JP" altLang="en-US" sz="1600" b="1" u="sng">
                <a:solidFill>
                  <a:srgbClr val="FFFF00"/>
                </a:solidFill>
              </a:rPr>
              <a:t>また、本数をカウントします！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06670" y="317246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３．要件は満たせてる？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満たせてます！！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4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満足やで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要件は満たせる？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楕円 3"/>
          <p:cNvSpPr/>
          <p:nvPr/>
        </p:nvSpPr>
        <p:spPr>
          <a:xfrm>
            <a:off x="553783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93305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実は・・　コマンド操作可能です（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A</a:t>
            </a:r>
            <a:r>
              <a:rPr lang="ja-JP" altLang="en-US"/>
              <a:t>、 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Z</a:t>
            </a:r>
            <a:r>
              <a:rPr lang="ja-JP" altLang="en-US"/>
              <a:t>）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11" name="図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図形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3636010"/>
            <a:ext cx="5208905" cy="25380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４．デモ②</a:t>
            </a:r>
            <a:endParaRPr lang="ja-JP" altLang="en-US" sz="3200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088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ん！？</a:t>
            </a:r>
            <a:endParaRPr lang="ja-JP" altLang="en-US" sz="1200"/>
          </a:p>
        </p:txBody>
      </p:sp>
      <p:sp>
        <p:nvSpPr>
          <p:cNvPr id="10" name="四角形吹き出し 9"/>
          <p:cNvSpPr/>
          <p:nvPr/>
        </p:nvSpPr>
        <p:spPr>
          <a:xfrm>
            <a:off x="6593840" y="2938145"/>
            <a:ext cx="2418080" cy="514350"/>
          </a:xfrm>
          <a:prstGeom prst="wedgeRectCallout">
            <a:avLst>
              <a:gd name="adj1" fmla="val -142174"/>
              <a:gd name="adj2" fmla="val 187777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カウント間違ってますよ！</a:t>
            </a:r>
            <a:endParaRPr lang="ja-JP" altLang="en-US" sz="1600" b="1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498725" y="318262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>
                <a:sym typeface="+mn-ea"/>
              </a:rPr>
              <a:t>５．品質は高い？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処理依存の側にバグが見つかりました！！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4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不満やで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要件は満たせる？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楕円 3"/>
          <p:cNvSpPr/>
          <p:nvPr/>
        </p:nvSpPr>
        <p:spPr>
          <a:xfrm>
            <a:off x="5537835" y="400367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933055" y="400367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en-US" altLang="ja-JP"/>
              <a:t>←</a:t>
            </a:r>
            <a:r>
              <a:rPr lang="ja-JP" altLang="en-US"/>
              <a:t>処理依存　　　　　　　　　　　　　　　　　　　　　　　　　データ依存</a:t>
            </a:r>
            <a:r>
              <a:rPr lang="en-US" altLang="ja-JP"/>
              <a:t>→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pic>
        <p:nvPicPr>
          <p:cNvPr id="7" name="図形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5" y="1539875"/>
            <a:ext cx="9590405" cy="4394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６．処理依存とデータ依存の違い</a:t>
            </a:r>
            <a:endParaRPr lang="ja-JP" altLang="en-US" sz="3200"/>
          </a:p>
        </p:txBody>
      </p:sp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　被ってんぞ！</a:t>
            </a:r>
            <a:endParaRPr lang="ja-JP" altLang="en-US" sz="1200"/>
          </a:p>
        </p:txBody>
      </p:sp>
      <p:sp>
        <p:nvSpPr>
          <p:cNvPr id="16" name="四角形吹き出し 15"/>
          <p:cNvSpPr/>
          <p:nvPr/>
        </p:nvSpPr>
        <p:spPr>
          <a:xfrm>
            <a:off x="2642870" y="5311775"/>
            <a:ext cx="2741295" cy="1027430"/>
          </a:xfrm>
          <a:prstGeom prst="wedgeRectCallout">
            <a:avLst>
              <a:gd name="adj1" fmla="val 9740"/>
              <a:gd name="adj2" fmla="val -72805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ぱっとみは綺麗・・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処理に矛盾は無いデス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スコープ小さいデス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  <p:sp>
        <p:nvSpPr>
          <p:cNvPr id="4" name="四角形吹き出し 3"/>
          <p:cNvSpPr/>
          <p:nvPr/>
        </p:nvSpPr>
        <p:spPr>
          <a:xfrm>
            <a:off x="9475470" y="2921635"/>
            <a:ext cx="1779270" cy="699770"/>
          </a:xfrm>
          <a:prstGeom prst="wedgeRectCallout">
            <a:avLst>
              <a:gd name="adj1" fmla="val -59048"/>
              <a:gd name="adj2" fmla="val -24999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本数の再計算はどこ？</a:t>
            </a:r>
            <a:endParaRPr lang="ja-JP" altLang="en-US" sz="1600" b="1"/>
          </a:p>
        </p:txBody>
      </p:sp>
      <p:sp>
        <p:nvSpPr>
          <p:cNvPr id="8" name="四角形吹き出し 7"/>
          <p:cNvSpPr/>
          <p:nvPr/>
        </p:nvSpPr>
        <p:spPr>
          <a:xfrm>
            <a:off x="8170545" y="5663565"/>
            <a:ext cx="1997710" cy="675640"/>
          </a:xfrm>
          <a:prstGeom prst="wedgeRectCallout">
            <a:avLst>
              <a:gd name="adj1" fmla="val -37349"/>
              <a:gd name="adj2" fmla="val -88627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メンバー変数・・</a:t>
            </a:r>
            <a:endParaRPr lang="ja-JP" altLang="en-US" sz="1600" b="1"/>
          </a:p>
          <a:p>
            <a:pPr algn="l"/>
            <a:r>
              <a:rPr lang="ja-JP" altLang="en-US" sz="1600" b="1"/>
              <a:t>スコープ広くない？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７．処理依存とは、リスクを蓄積する事！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ja-JP" altLang="en-US"/>
              <a:t>処理</a:t>
            </a:r>
            <a:r>
              <a:rPr lang="en-US" altLang="ja-JP"/>
              <a:t>/</a:t>
            </a:r>
            <a:r>
              <a:rPr lang="ja-JP" altLang="en-US"/>
              <a:t>データをまたぐ場所にこんな実装ががががが！！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</a:t>
            </a:r>
            <a:endParaRPr lang="ja-JP" altLang="en-US" sz="1200"/>
          </a:p>
          <a:p>
            <a:r>
              <a:rPr lang="ja-JP" altLang="en-US" sz="1200"/>
              <a:t>　ワイが悪いん？</a:t>
            </a:r>
            <a:endParaRPr lang="ja-JP" altLang="en-US" sz="1200"/>
          </a:p>
        </p:txBody>
      </p:sp>
      <p:pic>
        <p:nvPicPr>
          <p:cNvPr id="4" name="図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1552575"/>
            <a:ext cx="6939915" cy="4749165"/>
          </a:xfrm>
          <a:prstGeom prst="rect">
            <a:avLst/>
          </a:prstGeom>
        </p:spPr>
      </p:pic>
      <p:sp>
        <p:nvSpPr>
          <p:cNvPr id="16" name="四角形吹き出し 15"/>
          <p:cNvSpPr/>
          <p:nvPr/>
        </p:nvSpPr>
        <p:spPr>
          <a:xfrm>
            <a:off x="5734685" y="3357880"/>
            <a:ext cx="3837940" cy="735330"/>
          </a:xfrm>
          <a:prstGeom prst="wedgeRectCallout">
            <a:avLst>
              <a:gd name="adj1" fmla="val -59827"/>
              <a:gd name="adj2" fmla="val 43868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点滅しかやってない。。。</a:t>
            </a:r>
            <a:endParaRPr lang="ja-JP" altLang="en-US" sz="1600" b="1"/>
          </a:p>
          <a:p>
            <a:pPr algn="l"/>
            <a:r>
              <a:rPr lang="ja-JP" altLang="en-US" sz="1600" b="1"/>
              <a:t>炎の数の計算が漏れてるやん！</a:t>
            </a:r>
            <a:endParaRPr lang="ja-JP" altLang="en-US" sz="1600" b="1"/>
          </a:p>
        </p:txBody>
      </p:sp>
      <p:sp>
        <p:nvSpPr>
          <p:cNvPr id="8" name="四角形吹き出し 7"/>
          <p:cNvSpPr/>
          <p:nvPr/>
        </p:nvSpPr>
        <p:spPr>
          <a:xfrm>
            <a:off x="5902325" y="4044315"/>
            <a:ext cx="4089400" cy="1036955"/>
          </a:xfrm>
          <a:prstGeom prst="wedgeRectCallout">
            <a:avLst>
              <a:gd name="adj1" fmla="val -50000"/>
              <a:gd name="adj2" fmla="val -1871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処理が複数個所に分散してる事が原因？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いいえ！</a:t>
            </a:r>
            <a:endParaRPr lang="ja-JP" altLang="en-US" sz="1600" b="1"/>
          </a:p>
          <a:p>
            <a:pPr algn="l"/>
            <a:r>
              <a:rPr lang="ja-JP" altLang="en-US" sz="1600" b="1"/>
              <a:t>　　 処理なんて今後いくらでも増えますよ</a:t>
            </a:r>
            <a:r>
              <a:rPr lang="ja-JP" altLang="en-US" sz="1600" b="1"/>
              <a:t>。</a:t>
            </a:r>
            <a:endParaRPr lang="ja-JP" altLang="en-US" sz="1600" b="1"/>
          </a:p>
        </p:txBody>
      </p:sp>
      <p:sp>
        <p:nvSpPr>
          <p:cNvPr id="7" name="四角形吹き出し 6"/>
          <p:cNvSpPr/>
          <p:nvPr/>
        </p:nvSpPr>
        <p:spPr>
          <a:xfrm>
            <a:off x="5902325" y="5091430"/>
            <a:ext cx="4423410" cy="1287780"/>
          </a:xfrm>
          <a:prstGeom prst="wedgeRectCallout">
            <a:avLst>
              <a:gd name="adj1" fmla="val -50000"/>
              <a:gd name="adj2" fmla="val -1871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バグらせた担当者が悪い？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いいえ！</a:t>
            </a:r>
            <a:endParaRPr lang="ja-JP" altLang="en-US" sz="1600" b="1"/>
          </a:p>
          <a:p>
            <a:pPr algn="l"/>
            <a:r>
              <a:rPr lang="ja-JP" altLang="en-US" sz="1600" b="1"/>
              <a:t>　　 どうせ誰かがいつかやります！</a:t>
            </a:r>
            <a:endParaRPr lang="ja-JP" altLang="en-US" sz="1600" b="1"/>
          </a:p>
          <a:p>
            <a:pPr algn="l"/>
            <a:r>
              <a:rPr lang="ja-JP" altLang="en-US" sz="1600" b="1"/>
              <a:t>　　今日は</a:t>
            </a:r>
            <a:r>
              <a:rPr lang="en-US" altLang="ja-JP" sz="1600" b="1"/>
              <a:t>100</a:t>
            </a:r>
            <a:r>
              <a:rPr lang="ja-JP" altLang="en-US" sz="1600" b="1"/>
              <a:t>点でも、明日</a:t>
            </a:r>
            <a:r>
              <a:rPr lang="en-US" altLang="ja-JP" sz="1600" b="1"/>
              <a:t>50</a:t>
            </a:r>
            <a:r>
              <a:rPr lang="ja-JP" altLang="en-US" sz="1600" b="1"/>
              <a:t>点になるかもよ！？</a:t>
            </a:r>
            <a:endParaRPr lang="ja-JP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WPS Presentation</Application>
  <PresentationFormat>宽屏</PresentationFormat>
  <Paragraphs>230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ＭＳ Ｐゴシック</vt:lpstr>
      <vt:lpstr>Wingdings</vt:lpstr>
      <vt:lpstr>Calibri Light</vt:lpstr>
      <vt:lpstr>Calibri</vt:lpstr>
      <vt:lpstr>Microsoft YaHei</vt:lpstr>
      <vt:lpstr>ＭＳ Ｐゴシック</vt:lpstr>
      <vt:lpstr>Arial Unicode MS</vt:lpstr>
      <vt:lpstr>Office テーマ</vt:lpstr>
      <vt:lpstr>処理依存よりデータ依存 （プログラミングの話） （爆速で行きます！） </vt:lpstr>
      <vt:lpstr>概要</vt:lpstr>
      <vt:lpstr>１．着地点</vt:lpstr>
      <vt:lpstr>２．デモ①</vt:lpstr>
      <vt:lpstr>３．要件は満たせてる？</vt:lpstr>
      <vt:lpstr>４．デモ②</vt:lpstr>
      <vt:lpstr>５．品質は高い？</vt:lpstr>
      <vt:lpstr>６．処理依存とデータ依存の違い</vt:lpstr>
      <vt:lpstr>７．処理依存とは、リスクを蓄積する事！</vt:lpstr>
      <vt:lpstr>　８．AIへの信頼が限界突破するためには・・・</vt:lpstr>
      <vt:lpstr>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gain5</cp:lastModifiedBy>
  <cp:revision>582</cp:revision>
  <dcterms:created xsi:type="dcterms:W3CDTF">2015-12-11T07:38:00Z</dcterms:created>
  <dcterms:modified xsi:type="dcterms:W3CDTF">2025-02-15T02:42:38Z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1041-11.8.2.8531</vt:lpwstr>
  </property>
</Properties>
</file>