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8" r:id="rId2"/>
    <p:sldId id="259" r:id="rId3"/>
    <p:sldId id="260" r:id="rId4"/>
    <p:sldId id="262" r:id="rId5"/>
    <p:sldId id="263" r:id="rId6"/>
    <p:sldId id="289" r:id="rId7"/>
    <p:sldId id="264" r:id="rId8"/>
    <p:sldId id="265" r:id="rId9"/>
    <p:sldId id="290" r:id="rId10"/>
    <p:sldId id="291" r:id="rId11"/>
    <p:sldId id="293" r:id="rId12"/>
    <p:sldId id="292" r:id="rId13"/>
    <p:sldId id="294" r:id="rId14"/>
    <p:sldId id="295" r:id="rId15"/>
    <p:sldId id="296" r:id="rId16"/>
    <p:sldId id="297" r:id="rId17"/>
    <p:sldId id="281" r:id="rId18"/>
    <p:sldId id="282" r:id="rId19"/>
    <p:sldId id="283" r:id="rId20"/>
    <p:sldId id="284" r:id="rId21"/>
    <p:sldId id="285" r:id="rId22"/>
    <p:sldId id="286"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9A1"/>
    <a:srgbClr val="E6E6E6"/>
    <a:srgbClr val="2F5897"/>
    <a:srgbClr val="2F9758"/>
    <a:srgbClr val="2F9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1" autoAdjust="0"/>
    <p:restoredTop sz="94852" autoAdjust="0"/>
  </p:normalViewPr>
  <p:slideViewPr>
    <p:cSldViewPr>
      <p:cViewPr varScale="1">
        <p:scale>
          <a:sx n="105" d="100"/>
          <a:sy n="105" d="100"/>
        </p:scale>
        <p:origin x="1344" y="1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4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0B1CA-95D5-4032-9019-9AE25FB4F33F}" type="datetimeFigureOut">
              <a:rPr kumimoji="1" lang="ja-JP" altLang="en-US" smtClean="0"/>
              <a:t>2022/1/13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7F6441-551A-42A3-84F1-F50063C423C3}" type="slidenum">
              <a:rPr kumimoji="1" lang="ja-JP" altLang="en-US" smtClean="0"/>
              <a:t>‹#›</a:t>
            </a:fld>
            <a:endParaRPr kumimoji="1" lang="ja-JP" altLang="en-US"/>
          </a:p>
        </p:txBody>
      </p:sp>
    </p:spTree>
    <p:extLst>
      <p:ext uri="{BB962C8B-B14F-4D97-AF65-F5344CB8AC3E}">
        <p14:creationId xmlns:p14="http://schemas.microsoft.com/office/powerpoint/2010/main" val="23808288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a:t>
            </a:fld>
            <a:endParaRPr kumimoji="1" lang="ja-JP" altLang="en-US"/>
          </a:p>
        </p:txBody>
      </p:sp>
    </p:spTree>
    <p:extLst>
      <p:ext uri="{BB962C8B-B14F-4D97-AF65-F5344CB8AC3E}">
        <p14:creationId xmlns:p14="http://schemas.microsoft.com/office/powerpoint/2010/main" val="1734938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14</a:t>
            </a:fld>
            <a:endParaRPr kumimoji="1" lang="ja-JP" altLang="en-US"/>
          </a:p>
        </p:txBody>
      </p:sp>
    </p:spTree>
    <p:extLst>
      <p:ext uri="{BB962C8B-B14F-4D97-AF65-F5344CB8AC3E}">
        <p14:creationId xmlns:p14="http://schemas.microsoft.com/office/powerpoint/2010/main" val="187192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15</a:t>
            </a:fld>
            <a:endParaRPr kumimoji="1" lang="ja-JP" altLang="en-US"/>
          </a:p>
        </p:txBody>
      </p:sp>
    </p:spTree>
    <p:extLst>
      <p:ext uri="{BB962C8B-B14F-4D97-AF65-F5344CB8AC3E}">
        <p14:creationId xmlns:p14="http://schemas.microsoft.com/office/powerpoint/2010/main" val="273892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16</a:t>
            </a:fld>
            <a:endParaRPr kumimoji="1" lang="ja-JP" altLang="en-US"/>
          </a:p>
        </p:txBody>
      </p:sp>
    </p:spTree>
    <p:extLst>
      <p:ext uri="{BB962C8B-B14F-4D97-AF65-F5344CB8AC3E}">
        <p14:creationId xmlns:p14="http://schemas.microsoft.com/office/powerpoint/2010/main" val="4259766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17</a:t>
            </a:fld>
            <a:endParaRPr kumimoji="1" lang="ja-JP" altLang="en-US"/>
          </a:p>
        </p:txBody>
      </p:sp>
    </p:spTree>
    <p:extLst>
      <p:ext uri="{BB962C8B-B14F-4D97-AF65-F5344CB8AC3E}">
        <p14:creationId xmlns:p14="http://schemas.microsoft.com/office/powerpoint/2010/main" val="421677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18</a:t>
            </a:fld>
            <a:endParaRPr kumimoji="1" lang="ja-JP" altLang="en-US"/>
          </a:p>
        </p:txBody>
      </p:sp>
    </p:spTree>
    <p:extLst>
      <p:ext uri="{BB962C8B-B14F-4D97-AF65-F5344CB8AC3E}">
        <p14:creationId xmlns:p14="http://schemas.microsoft.com/office/powerpoint/2010/main" val="2616378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19</a:t>
            </a:fld>
            <a:endParaRPr kumimoji="1" lang="ja-JP" altLang="en-US"/>
          </a:p>
        </p:txBody>
      </p:sp>
    </p:spTree>
    <p:extLst>
      <p:ext uri="{BB962C8B-B14F-4D97-AF65-F5344CB8AC3E}">
        <p14:creationId xmlns:p14="http://schemas.microsoft.com/office/powerpoint/2010/main" val="228383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20</a:t>
            </a:fld>
            <a:endParaRPr kumimoji="1" lang="ja-JP" altLang="en-US"/>
          </a:p>
        </p:txBody>
      </p:sp>
    </p:spTree>
    <p:extLst>
      <p:ext uri="{BB962C8B-B14F-4D97-AF65-F5344CB8AC3E}">
        <p14:creationId xmlns:p14="http://schemas.microsoft.com/office/powerpoint/2010/main" val="35215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21</a:t>
            </a:fld>
            <a:endParaRPr kumimoji="1" lang="ja-JP" altLang="en-US"/>
          </a:p>
        </p:txBody>
      </p:sp>
    </p:spTree>
    <p:extLst>
      <p:ext uri="{BB962C8B-B14F-4D97-AF65-F5344CB8AC3E}">
        <p14:creationId xmlns:p14="http://schemas.microsoft.com/office/powerpoint/2010/main" val="686903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22</a:t>
            </a:fld>
            <a:endParaRPr kumimoji="1" lang="ja-JP" altLang="en-US"/>
          </a:p>
        </p:txBody>
      </p:sp>
    </p:spTree>
    <p:extLst>
      <p:ext uri="{BB962C8B-B14F-4D97-AF65-F5344CB8AC3E}">
        <p14:creationId xmlns:p14="http://schemas.microsoft.com/office/powerpoint/2010/main" val="271073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3</a:t>
            </a:fld>
            <a:endParaRPr kumimoji="1" lang="ja-JP" altLang="en-US"/>
          </a:p>
        </p:txBody>
      </p:sp>
    </p:spTree>
    <p:extLst>
      <p:ext uri="{BB962C8B-B14F-4D97-AF65-F5344CB8AC3E}">
        <p14:creationId xmlns:p14="http://schemas.microsoft.com/office/powerpoint/2010/main" val="173159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4</a:t>
            </a:fld>
            <a:endParaRPr kumimoji="1" lang="ja-JP" altLang="en-US"/>
          </a:p>
        </p:txBody>
      </p:sp>
    </p:spTree>
    <p:extLst>
      <p:ext uri="{BB962C8B-B14F-4D97-AF65-F5344CB8AC3E}">
        <p14:creationId xmlns:p14="http://schemas.microsoft.com/office/powerpoint/2010/main" val="85993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8</a:t>
            </a:fld>
            <a:endParaRPr kumimoji="1" lang="ja-JP" altLang="en-US"/>
          </a:p>
        </p:txBody>
      </p:sp>
    </p:spTree>
    <p:extLst>
      <p:ext uri="{BB962C8B-B14F-4D97-AF65-F5344CB8AC3E}">
        <p14:creationId xmlns:p14="http://schemas.microsoft.com/office/powerpoint/2010/main" val="425607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9</a:t>
            </a:fld>
            <a:endParaRPr kumimoji="1" lang="ja-JP" altLang="en-US"/>
          </a:p>
        </p:txBody>
      </p:sp>
    </p:spTree>
    <p:extLst>
      <p:ext uri="{BB962C8B-B14F-4D97-AF65-F5344CB8AC3E}">
        <p14:creationId xmlns:p14="http://schemas.microsoft.com/office/powerpoint/2010/main" val="393976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10</a:t>
            </a:fld>
            <a:endParaRPr kumimoji="1" lang="ja-JP" altLang="en-US"/>
          </a:p>
        </p:txBody>
      </p:sp>
    </p:spTree>
    <p:extLst>
      <p:ext uri="{BB962C8B-B14F-4D97-AF65-F5344CB8AC3E}">
        <p14:creationId xmlns:p14="http://schemas.microsoft.com/office/powerpoint/2010/main" val="419191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11</a:t>
            </a:fld>
            <a:endParaRPr kumimoji="1" lang="ja-JP" altLang="en-US"/>
          </a:p>
        </p:txBody>
      </p:sp>
    </p:spTree>
    <p:extLst>
      <p:ext uri="{BB962C8B-B14F-4D97-AF65-F5344CB8AC3E}">
        <p14:creationId xmlns:p14="http://schemas.microsoft.com/office/powerpoint/2010/main" val="207054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12</a:t>
            </a:fld>
            <a:endParaRPr kumimoji="1" lang="ja-JP" altLang="en-US"/>
          </a:p>
        </p:txBody>
      </p:sp>
    </p:spTree>
    <p:extLst>
      <p:ext uri="{BB962C8B-B14F-4D97-AF65-F5344CB8AC3E}">
        <p14:creationId xmlns:p14="http://schemas.microsoft.com/office/powerpoint/2010/main" val="1095305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13</a:t>
            </a:fld>
            <a:endParaRPr kumimoji="1" lang="ja-JP" altLang="en-US"/>
          </a:p>
        </p:txBody>
      </p:sp>
    </p:spTree>
    <p:extLst>
      <p:ext uri="{BB962C8B-B14F-4D97-AF65-F5344CB8AC3E}">
        <p14:creationId xmlns:p14="http://schemas.microsoft.com/office/powerpoint/2010/main" val="99374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0100" y="1484784"/>
            <a:ext cx="7543800" cy="1862063"/>
          </a:xfrm>
          <a:ln>
            <a:noFill/>
          </a:ln>
        </p:spPr>
        <p:txBody>
          <a:bodyPr anchor="b"/>
          <a:lstStyle>
            <a:lvl1pPr>
              <a:defRPr sz="3600">
                <a:ln>
                  <a:noFill/>
                </a:ln>
                <a:solidFill>
                  <a:schemeClr val="tx2"/>
                </a:solidFill>
                <a:latin typeface="メイリオ" panose="020B0604030504040204" pitchFamily="50" charset="-128"/>
                <a:ea typeface="メイリオ" panose="020B0604030504040204" pitchFamily="50" charset="-128"/>
              </a:defRPr>
            </a:lvl1pPr>
          </a:lstStyle>
          <a:p>
            <a:r>
              <a:rPr lang="ja-JP" altLang="en-US" dirty="0"/>
              <a:t>遺伝的アルゴリズムにおける人間の思考を取り入れた自由回転を許す</a:t>
            </a:r>
            <a:r>
              <a:rPr lang="en-US" altLang="ja-JP" dirty="0"/>
              <a:t/>
            </a:r>
            <a:br>
              <a:rPr lang="en-US" altLang="ja-JP" dirty="0"/>
            </a:br>
            <a:r>
              <a:rPr lang="ja-JP" altLang="en-US" dirty="0"/>
              <a:t>多角形詰め込み問題の解法の提案</a:t>
            </a:r>
            <a:endParaRPr lang="en-US" dirty="0"/>
          </a:p>
        </p:txBody>
      </p:sp>
      <p:sp>
        <p:nvSpPr>
          <p:cNvPr id="3" name="Subtitle 2"/>
          <p:cNvSpPr>
            <a:spLocks noGrp="1"/>
          </p:cNvSpPr>
          <p:nvPr>
            <p:ph type="subTitle" idx="1" hasCustomPrompt="1"/>
          </p:nvPr>
        </p:nvSpPr>
        <p:spPr>
          <a:xfrm>
            <a:off x="4716016" y="4005064"/>
            <a:ext cx="6461760" cy="1066800"/>
          </a:xfrm>
        </p:spPr>
        <p:txBody>
          <a:bodyPr anchor="t">
            <a:normAutofit/>
          </a:bodyPr>
          <a:lstStyle>
            <a:lvl1pPr marL="0" indent="0" algn="l">
              <a:buNone/>
              <a:defRPr sz="2000" baseline="0">
                <a:solidFill>
                  <a:schemeClr val="tx1">
                    <a:tint val="75000"/>
                  </a:schemeClr>
                </a:solidFill>
                <a:latin typeface="メイリオ" panose="020B0604030504040204" pitchFamily="50" charset="-128"/>
                <a:ea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情報工学科　</a:t>
            </a:r>
            <a:r>
              <a:rPr lang="en-US" altLang="ja-JP" dirty="0"/>
              <a:t>5</a:t>
            </a:r>
            <a:r>
              <a:rPr lang="ja-JP" altLang="en-US" dirty="0"/>
              <a:t>年　</a:t>
            </a:r>
            <a:r>
              <a:rPr lang="en-US" altLang="ja-JP" dirty="0"/>
              <a:t>14</a:t>
            </a:r>
            <a:r>
              <a:rPr lang="ja-JP" altLang="en-US" dirty="0"/>
              <a:t>番</a:t>
            </a:r>
            <a:endParaRPr lang="en-US" altLang="ja-JP" dirty="0"/>
          </a:p>
          <a:p>
            <a:r>
              <a:rPr lang="ja-JP" altLang="en-US" dirty="0"/>
              <a:t>河野 稜斗　</a:t>
            </a:r>
            <a:r>
              <a:rPr lang="en-US" altLang="ja-JP" dirty="0"/>
              <a:t>(</a:t>
            </a:r>
            <a:r>
              <a:rPr lang="ja-JP" altLang="en-US" dirty="0"/>
              <a:t>指導教員 石川 秀大</a:t>
            </a:r>
            <a:r>
              <a:rPr lang="en-US" altLang="ja-JP" dirty="0"/>
              <a:t>)</a:t>
            </a:r>
            <a:endParaRPr lang="en-US" dirty="0"/>
          </a:p>
        </p:txBody>
      </p:sp>
      <p:sp>
        <p:nvSpPr>
          <p:cNvPr id="4" name="Date Placeholder 3"/>
          <p:cNvSpPr>
            <a:spLocks noGrp="1"/>
          </p:cNvSpPr>
          <p:nvPr>
            <p:ph type="dt" sz="half" idx="10"/>
          </p:nvPr>
        </p:nvSpPr>
        <p:spPr/>
        <p:txBody>
          <a:bodyPr/>
          <a:lstStyle/>
          <a:p>
            <a:r>
              <a:rPr kumimoji="1" lang="en-US" altLang="ja-JP" dirty="0" smtClean="0"/>
              <a:t>2022/1/13</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dirty="0"/>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dirty="0" smtClean="0"/>
              <a:t>2022/1/13</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dirty="0" smtClean="0"/>
              <a:t>2022/1/13</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dirty="0" smtClean="0"/>
              <a:t>2022/1/13</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dirty="0" smtClean="0"/>
              <a:t>2022/1/13</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dirty="0" smtClean="0"/>
              <a:t>2022/1/13</a:t>
            </a:r>
            <a:endParaRPr kumimoji="1" lang="ja-JP" altLang="en-US" dirty="0"/>
          </a:p>
        </p:txBody>
      </p:sp>
      <p:sp>
        <p:nvSpPr>
          <p:cNvPr id="6" name="Footer Placeholder 5"/>
          <p:cNvSpPr>
            <a:spLocks noGrp="1"/>
          </p:cNvSpPr>
          <p:nvPr>
            <p:ph type="ftr" sz="quarter" idx="11"/>
          </p:nvPr>
        </p:nvSpPr>
        <p:spPr/>
        <p:txBody>
          <a:bodyPr/>
          <a:lstStyle/>
          <a:p>
            <a:r>
              <a:rPr kumimoji="1" lang="en-US" altLang="ja-JP"/>
              <a:t>Ishikawa Laboratory</a:t>
            </a:r>
            <a:endParaRPr kumimoji="1" lang="ja-JP" altLang="en-US"/>
          </a:p>
        </p:txBody>
      </p:sp>
      <p:sp>
        <p:nvSpPr>
          <p:cNvPr id="7" name="Slide Number Placeholder 6"/>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r>
              <a:rPr kumimoji="1" lang="en-US" altLang="ja-JP" dirty="0" smtClean="0"/>
              <a:t>2022/1/13</a:t>
            </a:r>
            <a:endParaRPr kumimoji="1" lang="ja-JP" altLang="en-US" dirty="0"/>
          </a:p>
        </p:txBody>
      </p:sp>
      <p:sp>
        <p:nvSpPr>
          <p:cNvPr id="8" name="Footer Placeholder 7"/>
          <p:cNvSpPr>
            <a:spLocks noGrp="1"/>
          </p:cNvSpPr>
          <p:nvPr>
            <p:ph type="ftr" sz="quarter" idx="11"/>
          </p:nvPr>
        </p:nvSpPr>
        <p:spPr/>
        <p:txBody>
          <a:bodyPr/>
          <a:lstStyle/>
          <a:p>
            <a:r>
              <a:rPr kumimoji="1" lang="en-US" altLang="ja-JP"/>
              <a:t>Ishikawa Laboratory</a:t>
            </a:r>
            <a:endParaRPr kumimoji="1" lang="ja-JP" altLang="en-US"/>
          </a:p>
        </p:txBody>
      </p:sp>
      <p:sp>
        <p:nvSpPr>
          <p:cNvPr id="9" name="Slide Number Placeholder 8"/>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r>
              <a:rPr kumimoji="1" lang="en-US" altLang="ja-JP" dirty="0" smtClean="0"/>
              <a:t>2022/1/13</a:t>
            </a:r>
            <a:endParaRPr kumimoji="1" lang="ja-JP" altLang="en-US" dirty="0"/>
          </a:p>
        </p:txBody>
      </p:sp>
      <p:sp>
        <p:nvSpPr>
          <p:cNvPr id="4" name="Footer Placeholder 3"/>
          <p:cNvSpPr>
            <a:spLocks noGrp="1"/>
          </p:cNvSpPr>
          <p:nvPr>
            <p:ph type="ftr" sz="quarter" idx="11"/>
          </p:nvPr>
        </p:nvSpPr>
        <p:spPr/>
        <p:txBody>
          <a:bodyPr/>
          <a:lstStyle/>
          <a:p>
            <a:r>
              <a:rPr kumimoji="1" lang="en-US" altLang="ja-JP"/>
              <a:t>Ishikawa Laboratory</a:t>
            </a:r>
            <a:endParaRPr kumimoji="1" lang="ja-JP" altLang="en-US"/>
          </a:p>
        </p:txBody>
      </p:sp>
      <p:sp>
        <p:nvSpPr>
          <p:cNvPr id="5" name="Slide Number Placeholder 4"/>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dirty="0" smtClean="0"/>
              <a:t>2022/1/13</a:t>
            </a:r>
            <a:endParaRPr kumimoji="1" lang="ja-JP" altLang="en-US" dirty="0"/>
          </a:p>
        </p:txBody>
      </p:sp>
      <p:sp>
        <p:nvSpPr>
          <p:cNvPr id="3" name="Footer Placeholder 2"/>
          <p:cNvSpPr>
            <a:spLocks noGrp="1"/>
          </p:cNvSpPr>
          <p:nvPr>
            <p:ph type="ftr" sz="quarter" idx="11"/>
          </p:nvPr>
        </p:nvSpPr>
        <p:spPr/>
        <p:txBody>
          <a:bodyPr/>
          <a:lstStyle/>
          <a:p>
            <a:r>
              <a:rPr kumimoji="1" lang="en-US" altLang="ja-JP"/>
              <a:t>Ishikawa Laboratory</a:t>
            </a:r>
            <a:endParaRPr kumimoji="1" lang="ja-JP" altLang="en-US"/>
          </a:p>
        </p:txBody>
      </p:sp>
      <p:sp>
        <p:nvSpPr>
          <p:cNvPr id="4" name="Slide Number Placeholder 3"/>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dirty="0" smtClean="0"/>
              <a:t>2022/1/13</a:t>
            </a:r>
            <a:endParaRPr kumimoji="1" lang="ja-JP" altLang="en-US" dirty="0"/>
          </a:p>
        </p:txBody>
      </p:sp>
      <p:sp>
        <p:nvSpPr>
          <p:cNvPr id="6" name="Footer Placeholder 5"/>
          <p:cNvSpPr>
            <a:spLocks noGrp="1"/>
          </p:cNvSpPr>
          <p:nvPr>
            <p:ph type="ftr" sz="quarter" idx="11"/>
          </p:nvPr>
        </p:nvSpPr>
        <p:spPr/>
        <p:txBody>
          <a:bodyPr/>
          <a:lstStyle/>
          <a:p>
            <a:r>
              <a:rPr kumimoji="1" lang="en-US" altLang="ja-JP"/>
              <a:t>Ishikawa Laboratory</a:t>
            </a:r>
            <a:endParaRPr kumimoji="1" lang="ja-JP" altLang="en-US"/>
          </a:p>
        </p:txBody>
      </p:sp>
      <p:sp>
        <p:nvSpPr>
          <p:cNvPr id="7" name="Slide Number Placeholder 6"/>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r>
              <a:rPr kumimoji="1" lang="en-US" altLang="ja-JP" dirty="0" smtClean="0"/>
              <a:t>2022/1/13</a:t>
            </a:r>
            <a:endParaRPr kumimoji="1" lang="ja-JP" altLang="en-US" dirty="0"/>
          </a:p>
        </p:txBody>
      </p:sp>
      <p:sp>
        <p:nvSpPr>
          <p:cNvPr id="9" name="Slide Number Placeholder 8"/>
          <p:cNvSpPr>
            <a:spLocks noGrp="1"/>
          </p:cNvSpPr>
          <p:nvPr>
            <p:ph type="sldNum" sz="quarter" idx="11"/>
          </p:nvPr>
        </p:nvSpPr>
        <p:spPr/>
        <p:txBody>
          <a:bodyPr/>
          <a:lstStyle/>
          <a:p>
            <a:fld id="{C8647859-3BD4-4441-9195-A99FFB190981}" type="slidenum">
              <a:rPr kumimoji="1" lang="ja-JP" altLang="en-US" smtClean="0"/>
              <a:t>‹#›</a:t>
            </a:fld>
            <a:endParaRPr kumimoji="1" lang="ja-JP" altLang="en-US"/>
          </a:p>
        </p:txBody>
      </p:sp>
      <p:sp>
        <p:nvSpPr>
          <p:cNvPr id="10" name="Footer Placeholder 9"/>
          <p:cNvSpPr>
            <a:spLocks noGrp="1"/>
          </p:cNvSpPr>
          <p:nvPr>
            <p:ph type="ftr" sz="quarter" idx="12"/>
          </p:nvPr>
        </p:nvSpPr>
        <p:spPr/>
        <p:txBody>
          <a:bodyPr/>
          <a:lstStyle/>
          <a:p>
            <a:r>
              <a:rPr kumimoji="1" lang="en-US" altLang="ja-JP"/>
              <a:t>Ishikawa Laboratory</a:t>
            </a:r>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8647859-3BD4-4441-9195-A99FFB190981}" type="slidenum">
              <a:rPr kumimoji="1" lang="ja-JP" altLang="en-US" smtClean="0"/>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800" i="1">
                <a:solidFill>
                  <a:schemeClr val="bg2"/>
                </a:solidFill>
                <a:latin typeface="Calibri" panose="020F0502020204030204" pitchFamily="34" charset="0"/>
                <a:cs typeface="Calibri" panose="020F0502020204030204" pitchFamily="34" charset="0"/>
              </a:defRPr>
            </a:lvl1pPr>
          </a:lstStyle>
          <a:p>
            <a:r>
              <a:rPr lang="en-US" altLang="ja-JP" dirty="0"/>
              <a:t>Ishikawa Laboratory</a:t>
            </a:r>
            <a:endParaRPr lang="ja-JP" alt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ctr">
              <a:defRPr sz="1800">
                <a:solidFill>
                  <a:schemeClr val="bg2"/>
                </a:solidFill>
                <a:latin typeface="+mn-lt"/>
              </a:defRPr>
            </a:lvl1pPr>
          </a:lstStyle>
          <a:p>
            <a:r>
              <a:rPr lang="en-US" altLang="ja-JP" dirty="0" smtClean="0"/>
              <a:t>2022/1/13</a:t>
            </a:r>
            <a:endParaRPr lang="ja-JP"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50.png"/><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6.png"/><Relationship Id="rId10"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23.png"/><Relationship Id="rId1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827584" y="4653136"/>
            <a:ext cx="7399784" cy="432048"/>
          </a:xfrm>
        </p:spPr>
        <p:txBody>
          <a:bodyPr>
            <a:noAutofit/>
          </a:bodyPr>
          <a:lstStyle/>
          <a:p>
            <a:r>
              <a:rPr kumimoji="1" lang="ja-JP" altLang="en-US" sz="2800" dirty="0" smtClean="0">
                <a:solidFill>
                  <a:schemeClr val="tx1"/>
                </a:solidFill>
              </a:rPr>
              <a:t>電気電子情報工学専攻　</a:t>
            </a:r>
            <a:r>
              <a:rPr lang="en-US" altLang="ja-JP" sz="2800" dirty="0">
                <a:solidFill>
                  <a:schemeClr val="tx1"/>
                </a:solidFill>
              </a:rPr>
              <a:t>2</a:t>
            </a:r>
            <a:r>
              <a:rPr kumimoji="1" lang="en-US" altLang="ja-JP" sz="2800" dirty="0" smtClean="0">
                <a:solidFill>
                  <a:schemeClr val="tx1"/>
                </a:solidFill>
              </a:rPr>
              <a:t>ES 12</a:t>
            </a:r>
            <a:r>
              <a:rPr kumimoji="1" lang="ja-JP" altLang="en-US" sz="2800" dirty="0" smtClean="0">
                <a:solidFill>
                  <a:schemeClr val="tx1"/>
                </a:solidFill>
              </a:rPr>
              <a:t>番  南　椋斗</a:t>
            </a:r>
            <a:endParaRPr kumimoji="1" lang="ja-JP" altLang="en-US" sz="2800" dirty="0">
              <a:solidFill>
                <a:schemeClr val="tx1"/>
              </a:solidFill>
            </a:endParaRPr>
          </a:p>
        </p:txBody>
      </p:sp>
      <p:sp>
        <p:nvSpPr>
          <p:cNvPr id="5" name="フッター プレースホルダー 4"/>
          <p:cNvSpPr>
            <a:spLocks noGrp="1"/>
          </p:cNvSpPr>
          <p:nvPr>
            <p:ph type="ftr" sz="quarter" idx="11"/>
          </p:nvPr>
        </p:nvSpPr>
        <p:spPr/>
        <p:txBody>
          <a:bodyPr/>
          <a:lstStyle/>
          <a:p>
            <a:r>
              <a:rPr kumimoji="1" lang="en-US" altLang="ja-JP" dirty="0"/>
              <a:t>Ishikawa Laboratory</a:t>
            </a:r>
            <a:endParaRPr kumimoji="1" lang="ja-JP" altLang="en-US" dirty="0"/>
          </a:p>
        </p:txBody>
      </p:sp>
      <p:sp>
        <p:nvSpPr>
          <p:cNvPr id="7" name="日付プレースホルダー 6">
            <a:extLst>
              <a:ext uri="{FF2B5EF4-FFF2-40B4-BE49-F238E27FC236}">
                <a16:creationId xmlns:a16="http://schemas.microsoft.com/office/drawing/2014/main" id="{F2E9125C-0D12-4CE5-867C-E38AB360041C}"/>
              </a:ext>
            </a:extLst>
          </p:cNvPr>
          <p:cNvSpPr>
            <a:spLocks noGrp="1"/>
          </p:cNvSpPr>
          <p:nvPr>
            <p:ph type="dt" sz="half" idx="10"/>
          </p:nvPr>
        </p:nvSpPr>
        <p:spPr/>
        <p:txBody>
          <a:bodyPr/>
          <a:lstStyle/>
          <a:p>
            <a:r>
              <a:rPr kumimoji="1" lang="en-US" altLang="ja-JP" dirty="0" smtClean="0"/>
              <a:t>2022/1/13</a:t>
            </a:r>
            <a:endParaRPr kumimoji="1" lang="ja-JP" altLang="en-US" dirty="0"/>
          </a:p>
        </p:txBody>
      </p:sp>
      <p:sp>
        <p:nvSpPr>
          <p:cNvPr id="8" name="スライド番号プレースホルダー 7">
            <a:extLst>
              <a:ext uri="{FF2B5EF4-FFF2-40B4-BE49-F238E27FC236}">
                <a16:creationId xmlns:a16="http://schemas.microsoft.com/office/drawing/2014/main" id="{E24CA563-1D22-4775-AB34-5C20237C98FA}"/>
              </a:ext>
            </a:extLst>
          </p:cNvPr>
          <p:cNvSpPr>
            <a:spLocks noGrp="1"/>
          </p:cNvSpPr>
          <p:nvPr>
            <p:ph type="sldNum" sz="quarter" idx="12"/>
          </p:nvPr>
        </p:nvSpPr>
        <p:spPr/>
        <p:txBody>
          <a:bodyPr/>
          <a:lstStyle/>
          <a:p>
            <a:fld id="{C8647859-3BD4-4441-9195-A99FFB190981}" type="slidenum">
              <a:rPr kumimoji="1" lang="ja-JP" altLang="en-US" smtClean="0"/>
              <a:t>1</a:t>
            </a:fld>
            <a:endParaRPr kumimoji="1" lang="ja-JP" altLang="en-US" dirty="0"/>
          </a:p>
        </p:txBody>
      </p:sp>
      <p:sp>
        <p:nvSpPr>
          <p:cNvPr id="4" name="タイトル 3"/>
          <p:cNvSpPr>
            <a:spLocks noGrp="1"/>
          </p:cNvSpPr>
          <p:nvPr>
            <p:ph type="ctrTitle"/>
          </p:nvPr>
        </p:nvSpPr>
        <p:spPr>
          <a:xfrm>
            <a:off x="683568" y="1700808"/>
            <a:ext cx="7543800" cy="709935"/>
          </a:xfrm>
        </p:spPr>
        <p:txBody>
          <a:bodyPr/>
          <a:lstStyle/>
          <a:p>
            <a:r>
              <a:rPr lang="ja-JP" altLang="en-US" sz="4400" dirty="0" smtClean="0"/>
              <a:t>適応度変化型分散</a:t>
            </a:r>
            <a:r>
              <a:rPr lang="en-US" altLang="ja-JP" sz="4400" dirty="0" smtClean="0"/>
              <a:t>GA</a:t>
            </a:r>
            <a:r>
              <a:rPr lang="ja-JP" altLang="en-US" sz="4400" dirty="0" smtClean="0"/>
              <a:t>を用いた</a:t>
            </a:r>
            <a:endParaRPr kumimoji="1" lang="ja-JP" altLang="en-US" sz="4400" dirty="0"/>
          </a:p>
        </p:txBody>
      </p:sp>
      <p:sp>
        <p:nvSpPr>
          <p:cNvPr id="9" name="タイトル 3"/>
          <p:cNvSpPr txBox="1">
            <a:spLocks/>
          </p:cNvSpPr>
          <p:nvPr/>
        </p:nvSpPr>
        <p:spPr>
          <a:xfrm>
            <a:off x="683568" y="2497968"/>
            <a:ext cx="7543800" cy="709935"/>
          </a:xfrm>
          <a:prstGeom prst="rect">
            <a:avLst/>
          </a:prstGeom>
          <a:ln>
            <a:noFill/>
          </a:ln>
        </p:spPr>
        <p:txBody>
          <a:bodyPr vert="horz" lIns="91440" tIns="45720" rIns="91440" bIns="45720" rtlCol="0" anchor="b">
            <a:noAutofit/>
          </a:bodyPr>
          <a:lstStyle>
            <a:lvl1pPr algn="l" defTabSz="914400" rtl="0" eaLnBrk="1" latinLnBrk="0" hangingPunct="1">
              <a:spcBef>
                <a:spcPct val="0"/>
              </a:spcBef>
              <a:buNone/>
              <a:defRPr kumimoji="1" sz="3600" kern="1200" cap="none" spc="-100" baseline="0">
                <a:ln>
                  <a:noFill/>
                </a:ln>
                <a:solidFill>
                  <a:schemeClr val="tx2"/>
                </a:solidFill>
                <a:effectLst/>
                <a:latin typeface="メイリオ" panose="020B0604030504040204" pitchFamily="50" charset="-128"/>
                <a:ea typeface="メイリオ" panose="020B0604030504040204" pitchFamily="50" charset="-128"/>
                <a:cs typeface="+mj-cs"/>
              </a:defRPr>
            </a:lvl1pPr>
          </a:lstStyle>
          <a:p>
            <a:r>
              <a:rPr lang="ja-JP" altLang="en-US" sz="4400" dirty="0" smtClean="0"/>
              <a:t>多角形詰め込み問題の解法</a:t>
            </a:r>
            <a:endParaRPr lang="ja-JP" altLang="en-US" sz="4400" dirty="0"/>
          </a:p>
        </p:txBody>
      </p:sp>
      <p:sp>
        <p:nvSpPr>
          <p:cNvPr id="10" name="サブタイトル 2"/>
          <p:cNvSpPr txBox="1">
            <a:spLocks/>
          </p:cNvSpPr>
          <p:nvPr/>
        </p:nvSpPr>
        <p:spPr>
          <a:xfrm>
            <a:off x="3707642" y="5218473"/>
            <a:ext cx="4519726"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kumimoji="1" sz="2000" kern="1200" baseline="0">
                <a:solidFill>
                  <a:schemeClr val="tx1">
                    <a:tint val="75000"/>
                  </a:schemeClr>
                </a:solidFill>
                <a:latin typeface="メイリオ" panose="020B0604030504040204" pitchFamily="50" charset="-128"/>
                <a:ea typeface="メイリオ" panose="020B0604030504040204" pitchFamily="50" charset="-128"/>
                <a:cs typeface="+mn-cs"/>
              </a:defRPr>
            </a:lvl1pPr>
            <a:lvl2pPr marL="457200" indent="0" algn="ctr" defTabSz="914400" rtl="0" eaLnBrk="1" latinLnBrk="0" hangingPunct="1">
              <a:spcBef>
                <a:spcPct val="20000"/>
              </a:spcBef>
              <a:buClr>
                <a:schemeClr val="accent2"/>
              </a:buClr>
              <a:buFont typeface="Arial" pitchFamily="34" charset="0"/>
              <a:buNone/>
              <a:defRPr kumimoji="1"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kumimoji="1"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kumimoji="1"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kumimoji="1"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kumimoji="1"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kumimoji="1"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kumimoji="1"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kumimoji="1" sz="1400" kern="1200">
                <a:solidFill>
                  <a:schemeClr val="tx1">
                    <a:tint val="75000"/>
                  </a:schemeClr>
                </a:solidFill>
                <a:latin typeface="+mn-lt"/>
                <a:ea typeface="+mn-ea"/>
                <a:cs typeface="+mn-cs"/>
              </a:defRPr>
            </a:lvl9pPr>
          </a:lstStyle>
          <a:p>
            <a:r>
              <a:rPr lang="ja-JP" altLang="en-US" sz="2800" dirty="0" smtClean="0">
                <a:solidFill>
                  <a:schemeClr val="tx1"/>
                </a:solidFill>
              </a:rPr>
              <a:t>（指導教員：石川　秀大）</a:t>
            </a:r>
            <a:endParaRPr lang="ja-JP" altLang="en-US" sz="2800" dirty="0">
              <a:solidFill>
                <a:schemeClr val="tx1"/>
              </a:solidFill>
            </a:endParaRPr>
          </a:p>
        </p:txBody>
      </p:sp>
      <p:sp>
        <p:nvSpPr>
          <p:cNvPr id="11" name="サブタイトル 2"/>
          <p:cNvSpPr txBox="1">
            <a:spLocks/>
          </p:cNvSpPr>
          <p:nvPr/>
        </p:nvSpPr>
        <p:spPr>
          <a:xfrm>
            <a:off x="827584" y="4154444"/>
            <a:ext cx="7399784"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kumimoji="1" sz="2000" kern="1200" baseline="0">
                <a:solidFill>
                  <a:schemeClr val="tx1">
                    <a:tint val="75000"/>
                  </a:schemeClr>
                </a:solidFill>
                <a:latin typeface="メイリオ" panose="020B0604030504040204" pitchFamily="50" charset="-128"/>
                <a:ea typeface="メイリオ" panose="020B0604030504040204" pitchFamily="50" charset="-128"/>
                <a:cs typeface="+mn-cs"/>
              </a:defRPr>
            </a:lvl1pPr>
            <a:lvl2pPr marL="457200" indent="0" algn="ctr" defTabSz="914400" rtl="0" eaLnBrk="1" latinLnBrk="0" hangingPunct="1">
              <a:spcBef>
                <a:spcPct val="20000"/>
              </a:spcBef>
              <a:buClr>
                <a:schemeClr val="accent2"/>
              </a:buClr>
              <a:buFont typeface="Arial" pitchFamily="34" charset="0"/>
              <a:buNone/>
              <a:defRPr kumimoji="1"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kumimoji="1"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kumimoji="1"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kumimoji="1"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kumimoji="1"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kumimoji="1"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kumimoji="1"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kumimoji="1" sz="1400" kern="1200">
                <a:solidFill>
                  <a:schemeClr val="tx1">
                    <a:tint val="75000"/>
                  </a:schemeClr>
                </a:solidFill>
                <a:latin typeface="+mn-lt"/>
                <a:ea typeface="+mn-ea"/>
                <a:cs typeface="+mn-cs"/>
              </a:defRPr>
            </a:lvl9pPr>
          </a:lstStyle>
          <a:p>
            <a:r>
              <a:rPr lang="ja-JP" altLang="en-US" sz="2800" dirty="0">
                <a:solidFill>
                  <a:schemeClr val="tx1"/>
                </a:solidFill>
              </a:rPr>
              <a:t>大分</a:t>
            </a:r>
            <a:r>
              <a:rPr lang="ja-JP" altLang="en-US" sz="2800" dirty="0" smtClean="0">
                <a:solidFill>
                  <a:schemeClr val="tx1"/>
                </a:solidFill>
              </a:rPr>
              <a:t>工業高等専門学校　専攻科</a:t>
            </a:r>
            <a:endParaRPr lang="ja-JP" altLang="en-US" sz="2800" dirty="0">
              <a:solidFill>
                <a:schemeClr val="tx1"/>
              </a:solidFill>
            </a:endParaRPr>
          </a:p>
        </p:txBody>
      </p:sp>
    </p:spTree>
    <p:extLst>
      <p:ext uri="{BB962C8B-B14F-4D97-AF65-F5344CB8AC3E}">
        <p14:creationId xmlns:p14="http://schemas.microsoft.com/office/powerpoint/2010/main" val="1488616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全体のアルゴリズム</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10</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293080"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２．１で生成した長方形を枠に配置（</a:t>
            </a:r>
            <a:r>
              <a:rPr lang="en-US" altLang="ja-JP" sz="3200" dirty="0" smtClean="0">
                <a:uFill>
                  <a:solidFill>
                    <a:srgbClr val="FF0000"/>
                  </a:solidFill>
                </a:uFill>
                <a:latin typeface="メイリオ" panose="020B0604030504040204" pitchFamily="50" charset="-128"/>
                <a:ea typeface="メイリオ" panose="020B0604030504040204" pitchFamily="50" charset="-128"/>
              </a:rPr>
              <a:t>HR</a:t>
            </a: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nvGrpSpPr>
          <p:cNvPr id="61" name="グループ化 60"/>
          <p:cNvGrpSpPr/>
          <p:nvPr/>
        </p:nvGrpSpPr>
        <p:grpSpPr>
          <a:xfrm>
            <a:off x="1255484" y="3221136"/>
            <a:ext cx="1251284" cy="1203158"/>
            <a:chOff x="3871608" y="3473098"/>
            <a:chExt cx="1251284" cy="1203158"/>
          </a:xfrm>
        </p:grpSpPr>
        <p:grpSp>
          <p:nvGrpSpPr>
            <p:cNvPr id="67" name="グループ化 66"/>
            <p:cNvGrpSpPr/>
            <p:nvPr/>
          </p:nvGrpSpPr>
          <p:grpSpPr>
            <a:xfrm>
              <a:off x="3871608" y="3473098"/>
              <a:ext cx="1251284" cy="1203158"/>
              <a:chOff x="541421" y="4162926"/>
              <a:chExt cx="1251284" cy="1203158"/>
            </a:xfrm>
          </p:grpSpPr>
          <p:sp>
            <p:nvSpPr>
              <p:cNvPr id="69" name="フリーフォーム 68"/>
              <p:cNvSpPr/>
              <p:nvPr/>
            </p:nvSpPr>
            <p:spPr>
              <a:xfrm>
                <a:off x="649705" y="4162926"/>
                <a:ext cx="1106906" cy="974558"/>
              </a:xfrm>
              <a:custGeom>
                <a:avLst/>
                <a:gdLst>
                  <a:gd name="connsiteX0" fmla="*/ 457200 w 1106906"/>
                  <a:gd name="connsiteY0" fmla="*/ 625642 h 974558"/>
                  <a:gd name="connsiteX1" fmla="*/ 228600 w 1106906"/>
                  <a:gd name="connsiteY1" fmla="*/ 974558 h 974558"/>
                  <a:gd name="connsiteX2" fmla="*/ 1106906 w 1106906"/>
                  <a:gd name="connsiteY2" fmla="*/ 661737 h 974558"/>
                  <a:gd name="connsiteX3" fmla="*/ 1058779 w 1106906"/>
                  <a:gd name="connsiteY3" fmla="*/ 0 h 974558"/>
                  <a:gd name="connsiteX4" fmla="*/ 0 w 1106906"/>
                  <a:gd name="connsiteY4" fmla="*/ 168442 h 974558"/>
                  <a:gd name="connsiteX5" fmla="*/ 457200 w 1106906"/>
                  <a:gd name="connsiteY5" fmla="*/ 625642 h 97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906" h="974558">
                    <a:moveTo>
                      <a:pt x="457200" y="625642"/>
                    </a:moveTo>
                    <a:lnTo>
                      <a:pt x="228600" y="974558"/>
                    </a:lnTo>
                    <a:lnTo>
                      <a:pt x="1106906" y="661737"/>
                    </a:lnTo>
                    <a:lnTo>
                      <a:pt x="1058779" y="0"/>
                    </a:lnTo>
                    <a:lnTo>
                      <a:pt x="0" y="168442"/>
                    </a:lnTo>
                    <a:lnTo>
                      <a:pt x="457200" y="625642"/>
                    </a:lnTo>
                    <a:close/>
                  </a:path>
                </a:pathLst>
              </a:cu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フリーフォーム 69"/>
              <p:cNvSpPr/>
              <p:nvPr/>
            </p:nvSpPr>
            <p:spPr>
              <a:xfrm>
                <a:off x="541421" y="4307305"/>
                <a:ext cx="1251284" cy="1058779"/>
              </a:xfrm>
              <a:custGeom>
                <a:avLst/>
                <a:gdLst>
                  <a:gd name="connsiteX0" fmla="*/ 48126 w 1251284"/>
                  <a:gd name="connsiteY0" fmla="*/ 0 h 1058779"/>
                  <a:gd name="connsiteX1" fmla="*/ 553453 w 1251284"/>
                  <a:gd name="connsiteY1" fmla="*/ 517358 h 1058779"/>
                  <a:gd name="connsiteX2" fmla="*/ 336884 w 1251284"/>
                  <a:gd name="connsiteY2" fmla="*/ 878306 h 1058779"/>
                  <a:gd name="connsiteX3" fmla="*/ 1251284 w 1251284"/>
                  <a:gd name="connsiteY3" fmla="*/ 553453 h 1058779"/>
                  <a:gd name="connsiteX4" fmla="*/ 1251284 w 1251284"/>
                  <a:gd name="connsiteY4" fmla="*/ 1058779 h 1058779"/>
                  <a:gd name="connsiteX5" fmla="*/ 0 w 1251284"/>
                  <a:gd name="connsiteY5" fmla="*/ 1058779 h 1058779"/>
                  <a:gd name="connsiteX6" fmla="*/ 48126 w 1251284"/>
                  <a:gd name="connsiteY6" fmla="*/ 0 h 10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284" h="1058779">
                    <a:moveTo>
                      <a:pt x="48126" y="0"/>
                    </a:moveTo>
                    <a:lnTo>
                      <a:pt x="553453" y="517358"/>
                    </a:lnTo>
                    <a:lnTo>
                      <a:pt x="336884" y="878306"/>
                    </a:lnTo>
                    <a:lnTo>
                      <a:pt x="1251284" y="553453"/>
                    </a:lnTo>
                    <a:lnTo>
                      <a:pt x="1251284" y="1058779"/>
                    </a:lnTo>
                    <a:lnTo>
                      <a:pt x="0" y="1058779"/>
                    </a:lnTo>
                    <a:lnTo>
                      <a:pt x="48126"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 name="正方形/長方形 67"/>
            <p:cNvSpPr/>
            <p:nvPr/>
          </p:nvSpPr>
          <p:spPr>
            <a:xfrm>
              <a:off x="3871608" y="3473098"/>
              <a:ext cx="1251284" cy="1203158"/>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grpSp>
        <p:nvGrpSpPr>
          <p:cNvPr id="62" name="グループ化 61"/>
          <p:cNvGrpSpPr/>
          <p:nvPr/>
        </p:nvGrpSpPr>
        <p:grpSpPr>
          <a:xfrm>
            <a:off x="505829" y="4594228"/>
            <a:ext cx="1117249" cy="1198047"/>
            <a:chOff x="4182219" y="4814805"/>
            <a:chExt cx="1117249" cy="1198047"/>
          </a:xfrm>
        </p:grpSpPr>
        <p:grpSp>
          <p:nvGrpSpPr>
            <p:cNvPr id="63" name="グループ化 62"/>
            <p:cNvGrpSpPr/>
            <p:nvPr/>
          </p:nvGrpSpPr>
          <p:grpSpPr>
            <a:xfrm rot="367823">
              <a:off x="4182219" y="4814805"/>
              <a:ext cx="1117249" cy="1198047"/>
              <a:chOff x="4592917" y="5287612"/>
              <a:chExt cx="1117249" cy="1198047"/>
            </a:xfrm>
          </p:grpSpPr>
          <p:sp>
            <p:nvSpPr>
              <p:cNvPr id="65" name="フリーフォーム 64"/>
              <p:cNvSpPr/>
              <p:nvPr/>
            </p:nvSpPr>
            <p:spPr>
              <a:xfrm rot="4530981">
                <a:off x="4466586" y="5493054"/>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p:nvSpPr>
            <p:spPr>
              <a:xfrm rot="15343452">
                <a:off x="4717561" y="5413943"/>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63"/>
            <p:cNvSpPr/>
            <p:nvPr/>
          </p:nvSpPr>
          <p:spPr>
            <a:xfrm>
              <a:off x="4212834" y="4878378"/>
              <a:ext cx="1009216" cy="1070902"/>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grpSp>
        <p:nvGrpSpPr>
          <p:cNvPr id="3" name="グループ化 2"/>
          <p:cNvGrpSpPr/>
          <p:nvPr/>
        </p:nvGrpSpPr>
        <p:grpSpPr>
          <a:xfrm>
            <a:off x="2028393" y="4647436"/>
            <a:ext cx="1420474" cy="1199644"/>
            <a:chOff x="2042604" y="5301235"/>
            <a:chExt cx="1420474" cy="1199644"/>
          </a:xfrm>
        </p:grpSpPr>
        <p:grpSp>
          <p:nvGrpSpPr>
            <p:cNvPr id="71" name="グループ化 70"/>
            <p:cNvGrpSpPr/>
            <p:nvPr/>
          </p:nvGrpSpPr>
          <p:grpSpPr>
            <a:xfrm>
              <a:off x="2063912" y="5301235"/>
              <a:ext cx="1399166" cy="1199644"/>
              <a:chOff x="6918644" y="4399330"/>
              <a:chExt cx="1399166" cy="1199644"/>
            </a:xfrm>
            <a:solidFill>
              <a:schemeClr val="bg1">
                <a:lumMod val="65000"/>
              </a:schemeClr>
            </a:solidFill>
          </p:grpSpPr>
          <p:grpSp>
            <p:nvGrpSpPr>
              <p:cNvPr id="72" name="グループ化 71"/>
              <p:cNvGrpSpPr/>
              <p:nvPr/>
            </p:nvGrpSpPr>
            <p:grpSpPr>
              <a:xfrm rot="4747660">
                <a:off x="6817712" y="4500262"/>
                <a:ext cx="1077773" cy="875910"/>
                <a:chOff x="3864117" y="3892519"/>
                <a:chExt cx="1077773" cy="875910"/>
              </a:xfrm>
              <a:grpFill/>
            </p:grpSpPr>
            <p:sp>
              <p:nvSpPr>
                <p:cNvPr id="76" name="フリーフォーム 75"/>
                <p:cNvSpPr>
                  <a:spLocks noChangeAspect="1"/>
                </p:cNvSpPr>
                <p:nvPr/>
              </p:nvSpPr>
              <p:spPr>
                <a:xfrm rot="16792118">
                  <a:off x="3935538" y="3857296"/>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フリーフォーム 76"/>
                <p:cNvSpPr>
                  <a:spLocks noChangeAspect="1"/>
                </p:cNvSpPr>
                <p:nvPr/>
              </p:nvSpPr>
              <p:spPr>
                <a:xfrm rot="16805288">
                  <a:off x="4159386" y="3996899"/>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grp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8" name="フリーフォーム 77"/>
                <p:cNvSpPr>
                  <a:spLocks noChangeAspect="1"/>
                </p:cNvSpPr>
                <p:nvPr/>
              </p:nvSpPr>
              <p:spPr>
                <a:xfrm rot="16792118">
                  <a:off x="3946511" y="3852519"/>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bg1">
                    <a:lumMod val="8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9" name="フリーフォーム 78"/>
                <p:cNvSpPr>
                  <a:spLocks noChangeAspect="1"/>
                </p:cNvSpPr>
                <p:nvPr/>
              </p:nvSpPr>
              <p:spPr>
                <a:xfrm rot="16805288">
                  <a:off x="4170359" y="3992122"/>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rot="18808631">
                <a:off x="7157641" y="4438805"/>
                <a:ext cx="1198285" cy="1122053"/>
                <a:chOff x="3736054" y="5286052"/>
                <a:chExt cx="1198285" cy="1122053"/>
              </a:xfrm>
              <a:grpFill/>
            </p:grpSpPr>
            <p:sp>
              <p:nvSpPr>
                <p:cNvPr id="74" name="フリーフォーム 73"/>
                <p:cNvSpPr>
                  <a:spLocks noChangeAspect="1"/>
                </p:cNvSpPr>
                <p:nvPr/>
              </p:nvSpPr>
              <p:spPr>
                <a:xfrm rot="2780722">
                  <a:off x="3407438" y="5614668"/>
                  <a:ext cx="1122053" cy="464821"/>
                </a:xfrm>
                <a:custGeom>
                  <a:avLst/>
                  <a:gdLst>
                    <a:gd name="connsiteX0" fmla="*/ 0 w 2805113"/>
                    <a:gd name="connsiteY0" fmla="*/ 1157288 h 1162050"/>
                    <a:gd name="connsiteX1" fmla="*/ 847725 w 2805113"/>
                    <a:gd name="connsiteY1" fmla="*/ 600075 h 1162050"/>
                    <a:gd name="connsiteX2" fmla="*/ 2090738 w 2805113"/>
                    <a:gd name="connsiteY2" fmla="*/ 781050 h 1162050"/>
                    <a:gd name="connsiteX3" fmla="*/ 2805113 w 2805113"/>
                    <a:gd name="connsiteY3" fmla="*/ 0 h 1162050"/>
                    <a:gd name="connsiteX4" fmla="*/ 2805113 w 2805113"/>
                    <a:gd name="connsiteY4" fmla="*/ 1162050 h 1162050"/>
                    <a:gd name="connsiteX5" fmla="*/ 0 w 2805113"/>
                    <a:gd name="connsiteY5" fmla="*/ 1157288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113" h="1162050">
                      <a:moveTo>
                        <a:pt x="0" y="1157288"/>
                      </a:moveTo>
                      <a:lnTo>
                        <a:pt x="847725" y="600075"/>
                      </a:lnTo>
                      <a:lnTo>
                        <a:pt x="2090738" y="781050"/>
                      </a:lnTo>
                      <a:lnTo>
                        <a:pt x="2805113" y="0"/>
                      </a:lnTo>
                      <a:lnTo>
                        <a:pt x="2805113" y="1162050"/>
                      </a:lnTo>
                      <a:lnTo>
                        <a:pt x="0" y="1157288"/>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リーフォーム 74"/>
                <p:cNvSpPr>
                  <a:spLocks noChangeAspect="1"/>
                </p:cNvSpPr>
                <p:nvPr/>
              </p:nvSpPr>
              <p:spPr>
                <a:xfrm rot="2768879">
                  <a:off x="4265678" y="5363802"/>
                  <a:ext cx="424821" cy="912501"/>
                </a:xfrm>
                <a:custGeom>
                  <a:avLst/>
                  <a:gdLst>
                    <a:gd name="connsiteX0" fmla="*/ 0 w 1062037"/>
                    <a:gd name="connsiteY0" fmla="*/ 0 h 2281237"/>
                    <a:gd name="connsiteX1" fmla="*/ 352425 w 1062037"/>
                    <a:gd name="connsiteY1" fmla="*/ 2281237 h 2281237"/>
                    <a:gd name="connsiteX2" fmla="*/ 1062037 w 1062037"/>
                    <a:gd name="connsiteY2" fmla="*/ 1509712 h 2281237"/>
                    <a:gd name="connsiteX3" fmla="*/ 1062037 w 1062037"/>
                    <a:gd name="connsiteY3" fmla="*/ 4762 h 2281237"/>
                    <a:gd name="connsiteX4" fmla="*/ 0 w 1062037"/>
                    <a:gd name="connsiteY4" fmla="*/ 0 h 228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37" h="2281237">
                      <a:moveTo>
                        <a:pt x="0" y="0"/>
                      </a:moveTo>
                      <a:lnTo>
                        <a:pt x="352425" y="2281237"/>
                      </a:lnTo>
                      <a:lnTo>
                        <a:pt x="1062037" y="1509712"/>
                      </a:lnTo>
                      <a:lnTo>
                        <a:pt x="1062037" y="4762"/>
                      </a:lnTo>
                      <a:lnTo>
                        <a:pt x="0" y="0"/>
                      </a:lnTo>
                      <a:close/>
                    </a:path>
                  </a:pathLst>
                </a:custGeom>
                <a:solidFill>
                  <a:schemeClr val="bg1">
                    <a:lumMod val="8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sp>
          <p:nvSpPr>
            <p:cNvPr id="80" name="正方形/長方形 79"/>
            <p:cNvSpPr/>
            <p:nvPr/>
          </p:nvSpPr>
          <p:spPr>
            <a:xfrm>
              <a:off x="2042604" y="5310527"/>
              <a:ext cx="1168855" cy="1098508"/>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grpSp>
        <p:nvGrpSpPr>
          <p:cNvPr id="17" name="グループ化 16"/>
          <p:cNvGrpSpPr/>
          <p:nvPr/>
        </p:nvGrpSpPr>
        <p:grpSpPr>
          <a:xfrm>
            <a:off x="5038453" y="2588773"/>
            <a:ext cx="3328840" cy="3606800"/>
            <a:chOff x="4716016" y="2636912"/>
            <a:chExt cx="3328840" cy="3606800"/>
          </a:xfrm>
        </p:grpSpPr>
        <p:grpSp>
          <p:nvGrpSpPr>
            <p:cNvPr id="90" name="グループ化 89"/>
            <p:cNvGrpSpPr/>
            <p:nvPr/>
          </p:nvGrpSpPr>
          <p:grpSpPr>
            <a:xfrm>
              <a:off x="4807582" y="2636912"/>
              <a:ext cx="3159362" cy="3222998"/>
              <a:chOff x="5724128" y="2968130"/>
              <a:chExt cx="3159362" cy="3222998"/>
            </a:xfrm>
          </p:grpSpPr>
          <p:cxnSp>
            <p:nvCxnSpPr>
              <p:cNvPr id="93" name="直線矢印コネクタ 92"/>
              <p:cNvCxnSpPr/>
              <p:nvPr/>
            </p:nvCxnSpPr>
            <p:spPr>
              <a:xfrm flipV="1">
                <a:off x="5868144" y="2968130"/>
                <a:ext cx="0" cy="32229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V="1">
                <a:off x="5724128" y="6021959"/>
                <a:ext cx="3159362" cy="201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p:cNvGrpSpPr/>
            <p:nvPr/>
          </p:nvGrpSpPr>
          <p:grpSpPr>
            <a:xfrm>
              <a:off x="4957967" y="3349614"/>
              <a:ext cx="1420474" cy="1199644"/>
              <a:chOff x="2042604" y="5301235"/>
              <a:chExt cx="1420474" cy="1199644"/>
            </a:xfrm>
          </p:grpSpPr>
          <p:grpSp>
            <p:nvGrpSpPr>
              <p:cNvPr id="100" name="グループ化 99"/>
              <p:cNvGrpSpPr/>
              <p:nvPr/>
            </p:nvGrpSpPr>
            <p:grpSpPr>
              <a:xfrm>
                <a:off x="2063912" y="5301235"/>
                <a:ext cx="1399166" cy="1199644"/>
                <a:chOff x="6918644" y="4399330"/>
                <a:chExt cx="1399166" cy="1199644"/>
              </a:xfrm>
              <a:solidFill>
                <a:schemeClr val="bg1">
                  <a:lumMod val="65000"/>
                </a:schemeClr>
              </a:solidFill>
            </p:grpSpPr>
            <p:grpSp>
              <p:nvGrpSpPr>
                <p:cNvPr id="102" name="グループ化 101"/>
                <p:cNvGrpSpPr/>
                <p:nvPr/>
              </p:nvGrpSpPr>
              <p:grpSpPr>
                <a:xfrm rot="4747660">
                  <a:off x="6817712" y="4500262"/>
                  <a:ext cx="1077773" cy="875910"/>
                  <a:chOff x="3864117" y="3892519"/>
                  <a:chExt cx="1077773" cy="875910"/>
                </a:xfrm>
                <a:grpFill/>
              </p:grpSpPr>
              <p:sp>
                <p:nvSpPr>
                  <p:cNvPr id="106" name="フリーフォーム 105"/>
                  <p:cNvSpPr>
                    <a:spLocks noChangeAspect="1"/>
                  </p:cNvSpPr>
                  <p:nvPr/>
                </p:nvSpPr>
                <p:spPr>
                  <a:xfrm rot="16792118">
                    <a:off x="3935538" y="3857296"/>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7" name="フリーフォーム 106"/>
                  <p:cNvSpPr>
                    <a:spLocks noChangeAspect="1"/>
                  </p:cNvSpPr>
                  <p:nvPr/>
                </p:nvSpPr>
                <p:spPr>
                  <a:xfrm rot="16805288">
                    <a:off x="4159386" y="3996899"/>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grp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8" name="フリーフォーム 107"/>
                  <p:cNvSpPr>
                    <a:spLocks noChangeAspect="1"/>
                  </p:cNvSpPr>
                  <p:nvPr/>
                </p:nvSpPr>
                <p:spPr>
                  <a:xfrm rot="16792118">
                    <a:off x="3946511" y="3852519"/>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bg1">
                      <a:lumMod val="8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9" name="フリーフォーム 108"/>
                  <p:cNvSpPr>
                    <a:spLocks noChangeAspect="1"/>
                  </p:cNvSpPr>
                  <p:nvPr/>
                </p:nvSpPr>
                <p:spPr>
                  <a:xfrm rot="16805288">
                    <a:off x="4170359" y="3992122"/>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103" name="グループ化 102"/>
                <p:cNvGrpSpPr/>
                <p:nvPr/>
              </p:nvGrpSpPr>
              <p:grpSpPr>
                <a:xfrm rot="18808631">
                  <a:off x="7157641" y="4438805"/>
                  <a:ext cx="1198285" cy="1122053"/>
                  <a:chOff x="3736054" y="5286052"/>
                  <a:chExt cx="1198285" cy="1122053"/>
                </a:xfrm>
                <a:grpFill/>
              </p:grpSpPr>
              <p:sp>
                <p:nvSpPr>
                  <p:cNvPr id="104" name="フリーフォーム 103"/>
                  <p:cNvSpPr>
                    <a:spLocks noChangeAspect="1"/>
                  </p:cNvSpPr>
                  <p:nvPr/>
                </p:nvSpPr>
                <p:spPr>
                  <a:xfrm rot="2780722">
                    <a:off x="3407438" y="5614668"/>
                    <a:ext cx="1122053" cy="464821"/>
                  </a:xfrm>
                  <a:custGeom>
                    <a:avLst/>
                    <a:gdLst>
                      <a:gd name="connsiteX0" fmla="*/ 0 w 2805113"/>
                      <a:gd name="connsiteY0" fmla="*/ 1157288 h 1162050"/>
                      <a:gd name="connsiteX1" fmla="*/ 847725 w 2805113"/>
                      <a:gd name="connsiteY1" fmla="*/ 600075 h 1162050"/>
                      <a:gd name="connsiteX2" fmla="*/ 2090738 w 2805113"/>
                      <a:gd name="connsiteY2" fmla="*/ 781050 h 1162050"/>
                      <a:gd name="connsiteX3" fmla="*/ 2805113 w 2805113"/>
                      <a:gd name="connsiteY3" fmla="*/ 0 h 1162050"/>
                      <a:gd name="connsiteX4" fmla="*/ 2805113 w 2805113"/>
                      <a:gd name="connsiteY4" fmla="*/ 1162050 h 1162050"/>
                      <a:gd name="connsiteX5" fmla="*/ 0 w 2805113"/>
                      <a:gd name="connsiteY5" fmla="*/ 1157288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113" h="1162050">
                        <a:moveTo>
                          <a:pt x="0" y="1157288"/>
                        </a:moveTo>
                        <a:lnTo>
                          <a:pt x="847725" y="600075"/>
                        </a:lnTo>
                        <a:lnTo>
                          <a:pt x="2090738" y="781050"/>
                        </a:lnTo>
                        <a:lnTo>
                          <a:pt x="2805113" y="0"/>
                        </a:lnTo>
                        <a:lnTo>
                          <a:pt x="2805113" y="1162050"/>
                        </a:lnTo>
                        <a:lnTo>
                          <a:pt x="0" y="1157288"/>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フリーフォーム 104"/>
                  <p:cNvSpPr>
                    <a:spLocks noChangeAspect="1"/>
                  </p:cNvSpPr>
                  <p:nvPr/>
                </p:nvSpPr>
                <p:spPr>
                  <a:xfrm rot="2768879">
                    <a:off x="4265678" y="5363802"/>
                    <a:ext cx="424821" cy="912501"/>
                  </a:xfrm>
                  <a:custGeom>
                    <a:avLst/>
                    <a:gdLst>
                      <a:gd name="connsiteX0" fmla="*/ 0 w 1062037"/>
                      <a:gd name="connsiteY0" fmla="*/ 0 h 2281237"/>
                      <a:gd name="connsiteX1" fmla="*/ 352425 w 1062037"/>
                      <a:gd name="connsiteY1" fmla="*/ 2281237 h 2281237"/>
                      <a:gd name="connsiteX2" fmla="*/ 1062037 w 1062037"/>
                      <a:gd name="connsiteY2" fmla="*/ 1509712 h 2281237"/>
                      <a:gd name="connsiteX3" fmla="*/ 1062037 w 1062037"/>
                      <a:gd name="connsiteY3" fmla="*/ 4762 h 2281237"/>
                      <a:gd name="connsiteX4" fmla="*/ 0 w 1062037"/>
                      <a:gd name="connsiteY4" fmla="*/ 0 h 228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37" h="2281237">
                        <a:moveTo>
                          <a:pt x="0" y="0"/>
                        </a:moveTo>
                        <a:lnTo>
                          <a:pt x="352425" y="2281237"/>
                        </a:lnTo>
                        <a:lnTo>
                          <a:pt x="1062037" y="1509712"/>
                        </a:lnTo>
                        <a:lnTo>
                          <a:pt x="1062037" y="4762"/>
                        </a:lnTo>
                        <a:lnTo>
                          <a:pt x="0" y="0"/>
                        </a:lnTo>
                        <a:close/>
                      </a:path>
                    </a:pathLst>
                  </a:custGeom>
                  <a:solidFill>
                    <a:schemeClr val="bg1">
                      <a:lumMod val="8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sp>
            <p:nvSpPr>
              <p:cNvPr id="101" name="正方形/長方形 100"/>
              <p:cNvSpPr/>
              <p:nvPr/>
            </p:nvSpPr>
            <p:spPr>
              <a:xfrm>
                <a:off x="2042604" y="5310527"/>
                <a:ext cx="1168855" cy="1098508"/>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cxnSp>
          <p:nvCxnSpPr>
            <p:cNvPr id="13" name="直線コネクタ 12"/>
            <p:cNvCxnSpPr/>
            <p:nvPr/>
          </p:nvCxnSpPr>
          <p:spPr>
            <a:xfrm>
              <a:off x="4716016" y="3358906"/>
              <a:ext cx="3061015"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110" name="グループ化 109"/>
            <p:cNvGrpSpPr/>
            <p:nvPr/>
          </p:nvGrpSpPr>
          <p:grpSpPr>
            <a:xfrm>
              <a:off x="4950445" y="4485876"/>
              <a:ext cx="1251284" cy="1203158"/>
              <a:chOff x="3871608" y="3473098"/>
              <a:chExt cx="1251284" cy="1203158"/>
            </a:xfrm>
          </p:grpSpPr>
          <p:grpSp>
            <p:nvGrpSpPr>
              <p:cNvPr id="111" name="グループ化 110"/>
              <p:cNvGrpSpPr/>
              <p:nvPr/>
            </p:nvGrpSpPr>
            <p:grpSpPr>
              <a:xfrm>
                <a:off x="3871608" y="3473098"/>
                <a:ext cx="1251284" cy="1203158"/>
                <a:chOff x="541421" y="4162926"/>
                <a:chExt cx="1251284" cy="1203158"/>
              </a:xfrm>
            </p:grpSpPr>
            <p:sp>
              <p:nvSpPr>
                <p:cNvPr id="113" name="フリーフォーム 112"/>
                <p:cNvSpPr/>
                <p:nvPr/>
              </p:nvSpPr>
              <p:spPr>
                <a:xfrm>
                  <a:off x="649705" y="4162926"/>
                  <a:ext cx="1106906" cy="974558"/>
                </a:xfrm>
                <a:custGeom>
                  <a:avLst/>
                  <a:gdLst>
                    <a:gd name="connsiteX0" fmla="*/ 457200 w 1106906"/>
                    <a:gd name="connsiteY0" fmla="*/ 625642 h 974558"/>
                    <a:gd name="connsiteX1" fmla="*/ 228600 w 1106906"/>
                    <a:gd name="connsiteY1" fmla="*/ 974558 h 974558"/>
                    <a:gd name="connsiteX2" fmla="*/ 1106906 w 1106906"/>
                    <a:gd name="connsiteY2" fmla="*/ 661737 h 974558"/>
                    <a:gd name="connsiteX3" fmla="*/ 1058779 w 1106906"/>
                    <a:gd name="connsiteY3" fmla="*/ 0 h 974558"/>
                    <a:gd name="connsiteX4" fmla="*/ 0 w 1106906"/>
                    <a:gd name="connsiteY4" fmla="*/ 168442 h 974558"/>
                    <a:gd name="connsiteX5" fmla="*/ 457200 w 1106906"/>
                    <a:gd name="connsiteY5" fmla="*/ 625642 h 97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906" h="974558">
                      <a:moveTo>
                        <a:pt x="457200" y="625642"/>
                      </a:moveTo>
                      <a:lnTo>
                        <a:pt x="228600" y="974558"/>
                      </a:lnTo>
                      <a:lnTo>
                        <a:pt x="1106906" y="661737"/>
                      </a:lnTo>
                      <a:lnTo>
                        <a:pt x="1058779" y="0"/>
                      </a:lnTo>
                      <a:lnTo>
                        <a:pt x="0" y="168442"/>
                      </a:lnTo>
                      <a:lnTo>
                        <a:pt x="457200" y="625642"/>
                      </a:lnTo>
                      <a:close/>
                    </a:path>
                  </a:pathLst>
                </a:cu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4" name="フリーフォーム 113"/>
                <p:cNvSpPr/>
                <p:nvPr/>
              </p:nvSpPr>
              <p:spPr>
                <a:xfrm>
                  <a:off x="541421" y="4307305"/>
                  <a:ext cx="1251284" cy="1058779"/>
                </a:xfrm>
                <a:custGeom>
                  <a:avLst/>
                  <a:gdLst>
                    <a:gd name="connsiteX0" fmla="*/ 48126 w 1251284"/>
                    <a:gd name="connsiteY0" fmla="*/ 0 h 1058779"/>
                    <a:gd name="connsiteX1" fmla="*/ 553453 w 1251284"/>
                    <a:gd name="connsiteY1" fmla="*/ 517358 h 1058779"/>
                    <a:gd name="connsiteX2" fmla="*/ 336884 w 1251284"/>
                    <a:gd name="connsiteY2" fmla="*/ 878306 h 1058779"/>
                    <a:gd name="connsiteX3" fmla="*/ 1251284 w 1251284"/>
                    <a:gd name="connsiteY3" fmla="*/ 553453 h 1058779"/>
                    <a:gd name="connsiteX4" fmla="*/ 1251284 w 1251284"/>
                    <a:gd name="connsiteY4" fmla="*/ 1058779 h 1058779"/>
                    <a:gd name="connsiteX5" fmla="*/ 0 w 1251284"/>
                    <a:gd name="connsiteY5" fmla="*/ 1058779 h 1058779"/>
                    <a:gd name="connsiteX6" fmla="*/ 48126 w 1251284"/>
                    <a:gd name="connsiteY6" fmla="*/ 0 h 10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284" h="1058779">
                      <a:moveTo>
                        <a:pt x="48126" y="0"/>
                      </a:moveTo>
                      <a:lnTo>
                        <a:pt x="553453" y="517358"/>
                      </a:lnTo>
                      <a:lnTo>
                        <a:pt x="336884" y="878306"/>
                      </a:lnTo>
                      <a:lnTo>
                        <a:pt x="1251284" y="553453"/>
                      </a:lnTo>
                      <a:lnTo>
                        <a:pt x="1251284" y="1058779"/>
                      </a:lnTo>
                      <a:lnTo>
                        <a:pt x="0" y="1058779"/>
                      </a:lnTo>
                      <a:lnTo>
                        <a:pt x="48126"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正方形/長方形 111"/>
              <p:cNvSpPr/>
              <p:nvPr/>
            </p:nvSpPr>
            <p:spPr>
              <a:xfrm>
                <a:off x="3871608" y="3473098"/>
                <a:ext cx="1251284" cy="1203158"/>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grpSp>
          <p:nvGrpSpPr>
            <p:cNvPr id="115" name="グループ化 114"/>
            <p:cNvGrpSpPr/>
            <p:nvPr/>
          </p:nvGrpSpPr>
          <p:grpSpPr>
            <a:xfrm>
              <a:off x="6206444" y="4576887"/>
              <a:ext cx="1117249" cy="1198047"/>
              <a:chOff x="4182219" y="4814805"/>
              <a:chExt cx="1117249" cy="1198047"/>
            </a:xfrm>
          </p:grpSpPr>
          <p:grpSp>
            <p:nvGrpSpPr>
              <p:cNvPr id="116" name="グループ化 115"/>
              <p:cNvGrpSpPr/>
              <p:nvPr/>
            </p:nvGrpSpPr>
            <p:grpSpPr>
              <a:xfrm rot="367823">
                <a:off x="4182219" y="4814805"/>
                <a:ext cx="1117249" cy="1198047"/>
                <a:chOff x="4592917" y="5287612"/>
                <a:chExt cx="1117249" cy="1198047"/>
              </a:xfrm>
            </p:grpSpPr>
            <p:sp>
              <p:nvSpPr>
                <p:cNvPr id="118" name="フリーフォーム 117"/>
                <p:cNvSpPr/>
                <p:nvPr/>
              </p:nvSpPr>
              <p:spPr>
                <a:xfrm rot="4530981">
                  <a:off x="4466586" y="5493054"/>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5343452">
                  <a:off x="4717561" y="5413943"/>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7" name="正方形/長方形 116"/>
              <p:cNvSpPr/>
              <p:nvPr/>
            </p:nvSpPr>
            <p:spPr>
              <a:xfrm>
                <a:off x="4212834" y="4878378"/>
                <a:ext cx="1009216" cy="1070902"/>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20" name="正方形/長方形 119">
                  <a:extLst>
                    <a:ext uri="{FF2B5EF4-FFF2-40B4-BE49-F238E27FC236}">
                      <a16:creationId xmlns:a16="http://schemas.microsoft.com/office/drawing/2014/main" id="{E49C640D-8385-439C-AB10-979A4D5AE22B}"/>
                    </a:ext>
                  </a:extLst>
                </p:cNvPr>
                <p:cNvSpPr/>
                <p:nvPr/>
              </p:nvSpPr>
              <p:spPr>
                <a:xfrm>
                  <a:off x="7509207" y="5710874"/>
                  <a:ext cx="535649" cy="532838"/>
                </a:xfrm>
                <a:prstGeom prst="rect">
                  <a:avLst/>
                </a:prstGeom>
              </p:spPr>
              <p:txBody>
                <a:bodyPr wrap="square">
                  <a:spAutoFit/>
                </a:bodyPr>
                <a:lstStyle/>
                <a:p>
                  <a:pPr>
                    <a:lnSpc>
                      <a:spcPts val="3300"/>
                    </a:lnSpc>
                  </a:pPr>
                  <a14:m>
                    <m:oMathPara xmlns:m="http://schemas.openxmlformats.org/officeDocument/2006/math">
                      <m:oMathParaPr>
                        <m:jc m:val="centerGroup"/>
                      </m:oMathParaPr>
                      <m:oMath xmlns:m="http://schemas.openxmlformats.org/officeDocument/2006/math">
                        <m:r>
                          <a:rPr lang="en-US" altLang="ja-JP" sz="2800" b="0" i="1" dirty="0" smtClean="0">
                            <a:uFill>
                              <a:solidFill>
                                <a:srgbClr val="FF0000"/>
                              </a:solidFill>
                            </a:uFill>
                            <a:latin typeface="Cambria Math" panose="02040503050406030204" pitchFamily="18" charset="0"/>
                            <a:ea typeface="メイリオ" panose="020B0604030504040204" pitchFamily="50" charset="-128"/>
                          </a:rPr>
                          <m:t>𝑊</m:t>
                        </m:r>
                      </m:oMath>
                    </m:oMathPara>
                  </a14:m>
                  <a:endParaRPr lang="en-US" altLang="ja-JP" sz="2800" dirty="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120" name="正方形/長方形 119">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7509207" y="5710874"/>
                  <a:ext cx="535649" cy="532838"/>
                </a:xfrm>
                <a:prstGeom prst="rect">
                  <a:avLst/>
                </a:prstGeom>
                <a:blipFill>
                  <a:blip r:embed="rId3"/>
                  <a:stretch>
                    <a:fillRect l="-5682" r="-2273"/>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21" name="正方形/長方形 120">
                <a:extLst>
                  <a:ext uri="{FF2B5EF4-FFF2-40B4-BE49-F238E27FC236}">
                    <a16:creationId xmlns:a16="http://schemas.microsoft.com/office/drawing/2014/main" id="{E49C640D-8385-439C-AB10-979A4D5AE22B}"/>
                  </a:ext>
                </a:extLst>
              </p:cNvPr>
              <p:cNvSpPr/>
              <p:nvPr/>
            </p:nvSpPr>
            <p:spPr>
              <a:xfrm>
                <a:off x="4728159" y="2826714"/>
                <a:ext cx="535649" cy="532838"/>
              </a:xfrm>
              <a:prstGeom prst="rect">
                <a:avLst/>
              </a:prstGeom>
            </p:spPr>
            <p:txBody>
              <a:bodyPr wrap="square">
                <a:spAutoFit/>
              </a:bodyPr>
              <a:lstStyle/>
              <a:p>
                <a:pPr>
                  <a:lnSpc>
                    <a:spcPts val="3300"/>
                  </a:lnSpc>
                </a:pPr>
                <a14:m>
                  <m:oMathPara xmlns:m="http://schemas.openxmlformats.org/officeDocument/2006/math">
                    <m:oMathParaPr>
                      <m:jc m:val="centerGroup"/>
                    </m:oMathParaPr>
                    <m:oMath xmlns:m="http://schemas.openxmlformats.org/officeDocument/2006/math">
                      <m:r>
                        <a:rPr lang="en-US" altLang="ja-JP" sz="2800" b="0" i="1" dirty="0" smtClean="0">
                          <a:uFill>
                            <a:solidFill>
                              <a:srgbClr val="FF0000"/>
                            </a:solidFill>
                          </a:uFill>
                          <a:latin typeface="Cambria Math" panose="02040503050406030204" pitchFamily="18" charset="0"/>
                          <a:ea typeface="メイリオ" panose="020B0604030504040204" pitchFamily="50" charset="-128"/>
                        </a:rPr>
                        <m:t>𝐿</m:t>
                      </m:r>
                    </m:oMath>
                  </m:oMathPara>
                </a14:m>
                <a:endParaRPr lang="en-US" altLang="ja-JP" sz="2800" dirty="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121" name="正方形/長方形 120">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4728159" y="2826714"/>
                <a:ext cx="535649" cy="532838"/>
              </a:xfrm>
              <a:prstGeom prst="rect">
                <a:avLst/>
              </a:prstGeom>
              <a:blipFill>
                <a:blip r:embed="rId4"/>
                <a:stretch>
                  <a:fillRect/>
                </a:stretch>
              </a:blipFill>
            </p:spPr>
            <p:txBody>
              <a:bodyPr/>
              <a:lstStyle/>
              <a:p>
                <a:r>
                  <a:rPr lang="ja-JP" altLang="en-US">
                    <a:noFill/>
                  </a:rPr>
                  <a:t> </a:t>
                </a:r>
              </a:p>
            </p:txBody>
          </p:sp>
        </mc:Fallback>
      </mc:AlternateContent>
      <p:sp>
        <p:nvSpPr>
          <p:cNvPr id="122" name="正方形/長方形 121">
            <a:extLst>
              <a:ext uri="{FF2B5EF4-FFF2-40B4-BE49-F238E27FC236}">
                <a16:creationId xmlns:a16="http://schemas.microsoft.com/office/drawing/2014/main" id="{E49C640D-8385-439C-AB10-979A4D5AE22B}"/>
              </a:ext>
            </a:extLst>
          </p:cNvPr>
          <p:cNvSpPr/>
          <p:nvPr/>
        </p:nvSpPr>
        <p:spPr>
          <a:xfrm>
            <a:off x="231458" y="5937810"/>
            <a:ext cx="4311694" cy="515526"/>
          </a:xfrm>
          <a:prstGeom prst="rect">
            <a:avLst/>
          </a:prstGeom>
        </p:spPr>
        <p:txBody>
          <a:bodyPr wrap="square">
            <a:spAutoFit/>
          </a:bodyPr>
          <a:lstStyle/>
          <a:p>
            <a:pPr algn="ctr">
              <a:lnSpc>
                <a:spcPts val="3300"/>
              </a:lnSpc>
            </a:pPr>
            <a:r>
              <a:rPr lang="ja-JP" altLang="en-US" sz="2400" dirty="0" smtClean="0">
                <a:uFill>
                  <a:solidFill>
                    <a:srgbClr val="FF0000"/>
                  </a:solidFill>
                </a:uFill>
                <a:latin typeface="メイリオ" panose="020B0604030504040204" pitchFamily="50" charset="-128"/>
                <a:ea typeface="メイリオ" panose="020B0604030504040204" pitchFamily="50" charset="-128"/>
              </a:rPr>
              <a:t>１で生成した長方形のリスト</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p:sp>
        <p:nvSpPr>
          <p:cNvPr id="123" name="正方形/長方形 122">
            <a:extLst>
              <a:ext uri="{FF2B5EF4-FFF2-40B4-BE49-F238E27FC236}">
                <a16:creationId xmlns:a16="http://schemas.microsoft.com/office/drawing/2014/main" id="{E49C640D-8385-439C-AB10-979A4D5AE22B}"/>
              </a:ext>
            </a:extLst>
          </p:cNvPr>
          <p:cNvSpPr/>
          <p:nvPr/>
        </p:nvSpPr>
        <p:spPr>
          <a:xfrm>
            <a:off x="4868818" y="5937810"/>
            <a:ext cx="4311694" cy="515526"/>
          </a:xfrm>
          <a:prstGeom prst="rect">
            <a:avLst/>
          </a:prstGeom>
        </p:spPr>
        <p:txBody>
          <a:bodyPr wrap="square">
            <a:spAutoFit/>
          </a:bodyPr>
          <a:lstStyle/>
          <a:p>
            <a:pPr algn="ctr">
              <a:lnSpc>
                <a:spcPts val="3300"/>
              </a:lnSpc>
            </a:pPr>
            <a:r>
              <a:rPr lang="ja-JP" altLang="en-US" sz="2400" dirty="0" smtClean="0">
                <a:uFill>
                  <a:solidFill>
                    <a:srgbClr val="FF0000"/>
                  </a:solidFill>
                </a:uFill>
                <a:latin typeface="メイリオ" panose="020B0604030504040204" pitchFamily="50" charset="-128"/>
                <a:ea typeface="メイリオ" panose="020B0604030504040204" pitchFamily="50" charset="-128"/>
              </a:rPr>
              <a:t>配置結果</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p:sp>
        <p:nvSpPr>
          <p:cNvPr id="124" name="右矢印 123"/>
          <p:cNvSpPr/>
          <p:nvPr/>
        </p:nvSpPr>
        <p:spPr>
          <a:xfrm>
            <a:off x="3763755" y="4327483"/>
            <a:ext cx="1163320" cy="4671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5" name="正方形/長方形 124">
            <a:extLst>
              <a:ext uri="{FF2B5EF4-FFF2-40B4-BE49-F238E27FC236}">
                <a16:creationId xmlns:a16="http://schemas.microsoft.com/office/drawing/2014/main" id="{E49C640D-8385-439C-AB10-979A4D5AE22B}"/>
              </a:ext>
            </a:extLst>
          </p:cNvPr>
          <p:cNvSpPr/>
          <p:nvPr/>
        </p:nvSpPr>
        <p:spPr>
          <a:xfrm>
            <a:off x="3677465" y="3933948"/>
            <a:ext cx="1127330" cy="532838"/>
          </a:xfrm>
          <a:prstGeom prst="rect">
            <a:avLst/>
          </a:prstGeom>
        </p:spPr>
        <p:txBody>
          <a:bodyPr wrap="square">
            <a:spAutoFit/>
          </a:bodyPr>
          <a:lstStyle/>
          <a:p>
            <a:pPr algn="ctr">
              <a:lnSpc>
                <a:spcPts val="3300"/>
              </a:lnSpc>
            </a:pPr>
            <a:r>
              <a:rPr lang="ja-JP" altLang="en-US" sz="2800" dirty="0" smtClean="0">
                <a:uFill>
                  <a:solidFill>
                    <a:srgbClr val="FF0000"/>
                  </a:solidFill>
                </a:uFill>
                <a:latin typeface="メイリオ" panose="020B0604030504040204" pitchFamily="50" charset="-128"/>
                <a:ea typeface="メイリオ" panose="020B0604030504040204" pitchFamily="50" charset="-128"/>
              </a:rPr>
              <a:t>配置</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03109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20823"/>
            <a:ext cx="8496231" cy="1143000"/>
          </a:xfrm>
        </p:spPr>
        <p:txBody>
          <a:bodyPr/>
          <a:lstStyle/>
          <a:p>
            <a:r>
              <a:rPr kumimoji="1" lang="ja-JP" altLang="en-US" dirty="0" smtClean="0"/>
              <a:t>遺伝的アルゴリズム（</a:t>
            </a:r>
            <a:r>
              <a:rPr kumimoji="1" lang="en-US" altLang="ja-JP" dirty="0" smtClean="0"/>
              <a:t>GA</a:t>
            </a:r>
            <a:r>
              <a:rPr kumimoji="1" lang="ja-JP" altLang="en-US" dirty="0" smtClean="0"/>
              <a:t>）</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11</a:t>
            </a:fld>
            <a:endParaRPr kumimoji="1" lang="ja-JP" altLang="en-US"/>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・生物の</a:t>
            </a:r>
            <a:r>
              <a:rPr lang="ja-JP" altLang="en-US" sz="3200" u="sng" dirty="0" smtClean="0">
                <a:uFill>
                  <a:solidFill>
                    <a:schemeClr val="tx1"/>
                  </a:solidFill>
                </a:uFill>
                <a:latin typeface="メイリオ" panose="020B0604030504040204" pitchFamily="50" charset="-128"/>
                <a:ea typeface="メイリオ" panose="020B0604030504040204" pitchFamily="50" charset="-128"/>
              </a:rPr>
              <a:t>進化論に基づいた</a:t>
            </a:r>
            <a:r>
              <a:rPr lang="ja-JP" altLang="en-US" sz="3200" dirty="0" smtClean="0">
                <a:uFill>
                  <a:solidFill>
                    <a:srgbClr val="FF0000"/>
                  </a:solidFill>
                </a:uFill>
                <a:latin typeface="メイリオ" panose="020B0604030504040204" pitchFamily="50" charset="-128"/>
                <a:ea typeface="メイリオ" panose="020B0604030504040204" pitchFamily="50" charset="-128"/>
              </a:rPr>
              <a:t>最適化手法</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455384" y="2515161"/>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・詰め込み問題への適用</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E49C640D-8385-439C-AB10-979A4D5AE22B}"/>
                  </a:ext>
                </a:extLst>
              </p:cNvPr>
              <p:cNvSpPr/>
              <p:nvPr/>
            </p:nvSpPr>
            <p:spPr>
              <a:xfrm>
                <a:off x="455384" y="3106981"/>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個体は，</a:t>
                </a:r>
                <a14:m>
                  <m:oMath xmlns:m="http://schemas.openxmlformats.org/officeDocument/2006/math">
                    <m:r>
                      <a:rPr lang="en-US" altLang="ja-JP" sz="3200" i="1" dirty="0" smtClean="0">
                        <a:solidFill>
                          <a:srgbClr val="FF0000"/>
                        </a:solidFill>
                        <a:uFill>
                          <a:solidFill>
                            <a:srgbClr val="FF0000"/>
                          </a:solidFill>
                        </a:uFill>
                        <a:latin typeface="Cambria Math" panose="02040503050406030204" pitchFamily="18" charset="0"/>
                        <a:ea typeface="メイリオ" panose="020B0604030504040204" pitchFamily="50" charset="-128"/>
                      </a:rPr>
                      <m:t>𝑥</m:t>
                    </m:r>
                    <m:r>
                      <a:rPr lang="en-US" altLang="ja-JP" sz="3200" b="0" i="1" dirty="0" smtClean="0">
                        <a:solidFill>
                          <a:srgbClr val="FF0000"/>
                        </a:solidFill>
                        <a:uFill>
                          <a:solidFill>
                            <a:srgbClr val="FF0000"/>
                          </a:solidFill>
                        </a:uFill>
                        <a:latin typeface="Cambria Math" panose="02040503050406030204" pitchFamily="18" charset="0"/>
                        <a:ea typeface="メイリオ" panose="020B0604030504040204" pitchFamily="50" charset="-128"/>
                      </a:rPr>
                      <m:t>,</m:t>
                    </m:r>
                    <m:r>
                      <a:rPr lang="en-US" altLang="ja-JP" sz="3200" b="0" i="1" dirty="0" smtClean="0">
                        <a:solidFill>
                          <a:srgbClr val="FF0000"/>
                        </a:solidFill>
                        <a:uFill>
                          <a:solidFill>
                            <a:srgbClr val="FF0000"/>
                          </a:solidFill>
                        </a:uFill>
                        <a:latin typeface="Cambria Math" panose="02040503050406030204" pitchFamily="18" charset="0"/>
                        <a:ea typeface="メイリオ" panose="020B0604030504040204" pitchFamily="50" charset="-128"/>
                      </a:rPr>
                      <m:t>𝑦</m:t>
                    </m:r>
                  </m:oMath>
                </a14:m>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座標</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と</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角度</a:t>
                </a:r>
                <a14:m>
                  <m:oMath xmlns:m="http://schemas.openxmlformats.org/officeDocument/2006/math">
                    <m:r>
                      <a:rPr lang="ja-JP" altLang="en-US" sz="3200" i="1" smtClean="0">
                        <a:solidFill>
                          <a:srgbClr val="FF0000"/>
                        </a:solidFill>
                        <a:uFill>
                          <a:solidFill>
                            <a:srgbClr val="FF0000"/>
                          </a:solidFill>
                        </a:uFill>
                        <a:latin typeface="Cambria Math" panose="02040503050406030204" pitchFamily="18" charset="0"/>
                        <a:ea typeface="メイリオ" panose="020B0604030504040204" pitchFamily="50" charset="-128"/>
                      </a:rPr>
                      <m:t>𝛼</m:t>
                    </m:r>
                  </m:oMath>
                </a14:m>
                <a:r>
                  <a:rPr lang="ja-JP" altLang="en-US" sz="3200" dirty="0" smtClean="0">
                    <a:uFill>
                      <a:solidFill>
                        <a:srgbClr val="FF0000"/>
                      </a:solidFill>
                    </a:uFill>
                    <a:latin typeface="メイリオ" panose="020B0604030504040204" pitchFamily="50" charset="-128"/>
                    <a:ea typeface="メイリオ" panose="020B0604030504040204" pitchFamily="50" charset="-128"/>
                  </a:rPr>
                  <a:t>で表現</a:t>
                </a:r>
              </a:p>
            </p:txBody>
          </p:sp>
        </mc:Choice>
        <mc:Fallback xmlns="">
          <p:sp>
            <p:nvSpPr>
              <p:cNvPr id="13" name="正方形/長方形 12">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455384" y="3106981"/>
                <a:ext cx="8005048" cy="532838"/>
              </a:xfrm>
              <a:prstGeom prst="rect">
                <a:avLst/>
              </a:prstGeom>
              <a:blipFill>
                <a:blip r:embed="rId3"/>
                <a:stretch>
                  <a:fillRect t="-22989" b="-390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E49C640D-8385-439C-AB10-979A4D5AE22B}"/>
                  </a:ext>
                </a:extLst>
              </p:cNvPr>
              <p:cNvSpPr/>
              <p:nvPr/>
            </p:nvSpPr>
            <p:spPr>
              <a:xfrm>
                <a:off x="455384" y="3698802"/>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遺伝子の交叉には，</a:t>
                </a:r>
                <a:r>
                  <a:rPr lang="en-US" altLang="ja-JP"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BLX-</a:t>
                </a:r>
                <a14:m>
                  <m:oMath xmlns:m="http://schemas.openxmlformats.org/officeDocument/2006/math">
                    <m:r>
                      <a:rPr lang="ja-JP" altLang="en-US" sz="3200" i="1" smtClean="0">
                        <a:solidFill>
                          <a:srgbClr val="FF0000"/>
                        </a:solidFill>
                        <a:uFill>
                          <a:solidFill>
                            <a:srgbClr val="FF0000"/>
                          </a:solidFill>
                        </a:uFill>
                        <a:latin typeface="Cambria Math" panose="02040503050406030204" pitchFamily="18" charset="0"/>
                        <a:ea typeface="メイリオ" panose="020B0604030504040204" pitchFamily="50" charset="-128"/>
                      </a:rPr>
                      <m:t>𝛼</m:t>
                    </m:r>
                  </m:oMath>
                </a14:m>
                <a:r>
                  <a:rPr lang="ja-JP" altLang="en-US" sz="3200" dirty="0" smtClean="0">
                    <a:uFill>
                      <a:solidFill>
                        <a:srgbClr val="FF0000"/>
                      </a:solidFill>
                    </a:uFill>
                    <a:latin typeface="メイリオ" panose="020B0604030504040204" pitchFamily="50" charset="-128"/>
                    <a:ea typeface="メイリオ" panose="020B0604030504040204" pitchFamily="50" charset="-128"/>
                  </a:rPr>
                  <a:t>を採用</a:t>
                </a:r>
              </a:p>
            </p:txBody>
          </p:sp>
        </mc:Choice>
        <mc:Fallback xmlns="">
          <p:sp>
            <p:nvSpPr>
              <p:cNvPr id="24" name="正方形/長方形 23">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455384" y="3698802"/>
                <a:ext cx="8005048" cy="532838"/>
              </a:xfrm>
              <a:prstGeom prst="rect">
                <a:avLst/>
              </a:prstGeom>
              <a:blipFill>
                <a:blip r:embed="rId4"/>
                <a:stretch>
                  <a:fillRect t="-22989" b="-39080"/>
                </a:stretch>
              </a:blipFill>
            </p:spPr>
            <p:txBody>
              <a:bodyPr/>
              <a:lstStyle/>
              <a:p>
                <a:r>
                  <a:rPr lang="ja-JP" altLang="en-US">
                    <a:noFill/>
                  </a:rPr>
                  <a:t> </a:t>
                </a:r>
              </a:p>
            </p:txBody>
          </p:sp>
        </mc:Fallback>
      </mc:AlternateContent>
      <p:grpSp>
        <p:nvGrpSpPr>
          <p:cNvPr id="59" name="グループ化 58"/>
          <p:cNvGrpSpPr/>
          <p:nvPr/>
        </p:nvGrpSpPr>
        <p:grpSpPr>
          <a:xfrm>
            <a:off x="-36512" y="4581128"/>
            <a:ext cx="5127540" cy="2189022"/>
            <a:chOff x="3164037" y="4581128"/>
            <a:chExt cx="5127540" cy="2189022"/>
          </a:xfrm>
        </p:grpSpPr>
        <p:grpSp>
          <p:nvGrpSpPr>
            <p:cNvPr id="25" name="グループ化 24"/>
            <p:cNvGrpSpPr/>
            <p:nvPr/>
          </p:nvGrpSpPr>
          <p:grpSpPr>
            <a:xfrm>
              <a:off x="4538438" y="4581128"/>
              <a:ext cx="3704573" cy="576066"/>
              <a:chOff x="3779391" y="3921773"/>
              <a:chExt cx="3312889" cy="662281"/>
            </a:xfrm>
          </p:grpSpPr>
          <p:grpSp>
            <p:nvGrpSpPr>
              <p:cNvPr id="26" name="グループ化 25"/>
              <p:cNvGrpSpPr/>
              <p:nvPr/>
            </p:nvGrpSpPr>
            <p:grpSpPr>
              <a:xfrm>
                <a:off x="3779912" y="3921773"/>
                <a:ext cx="3312368" cy="662281"/>
                <a:chOff x="3635896" y="4005064"/>
                <a:chExt cx="2592288" cy="504058"/>
              </a:xfrm>
            </p:grpSpPr>
            <p:sp>
              <p:nvSpPr>
                <p:cNvPr id="30" name="正方形/長方形 29"/>
                <p:cNvSpPr/>
                <p:nvPr/>
              </p:nvSpPr>
              <p:spPr>
                <a:xfrm>
                  <a:off x="3635896"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正方形/長方形 30"/>
                <p:cNvSpPr/>
                <p:nvPr/>
              </p:nvSpPr>
              <p:spPr>
                <a:xfrm>
                  <a:off x="4499992"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正方形/長方形 31"/>
                <p:cNvSpPr/>
                <p:nvPr/>
              </p:nvSpPr>
              <p:spPr>
                <a:xfrm>
                  <a:off x="5364088" y="4005066"/>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正方形/長方形 26"/>
                  <p:cNvSpPr/>
                  <p:nvPr/>
                </p:nvSpPr>
                <p:spPr>
                  <a:xfrm>
                    <a:off x="3779391" y="3978050"/>
                    <a:ext cx="1218795" cy="523220"/>
                  </a:xfrm>
                  <a:prstGeom prst="rect">
                    <a:avLst/>
                  </a:prstGeom>
                </p:spPr>
                <p:txBody>
                  <a:bodyPr wrap="none">
                    <a:spAutoFit/>
                  </a:bodyPr>
                  <a:lstStyle/>
                  <a:p>
                    <a14:m>
                      <m:oMath xmlns:m="http://schemas.openxmlformats.org/officeDocument/2006/math">
                        <m:r>
                          <a:rPr lang="en-US" altLang="ja-JP" sz="2800" i="1" dirty="0" smtClean="0">
                            <a:uFill>
                              <a:solidFill>
                                <a:srgbClr val="FF0000"/>
                              </a:solidFill>
                            </a:uFill>
                            <a:latin typeface="Cambria Math" panose="02040503050406030204" pitchFamily="18" charset="0"/>
                            <a:ea typeface="メイリオ" panose="020B0604030504040204" pitchFamily="50" charset="-128"/>
                          </a:rPr>
                          <m:t>𝑥</m:t>
                        </m:r>
                        <m:r>
                          <a:rPr lang="en-US" altLang="ja-JP" sz="2800" b="0" i="1" baseline="-25000" dirty="0" smtClean="0">
                            <a:uFill>
                              <a:solidFill>
                                <a:srgbClr val="FF0000"/>
                              </a:solidFill>
                            </a:uFill>
                            <a:latin typeface="Cambria Math" panose="02040503050406030204" pitchFamily="18" charset="0"/>
                            <a:ea typeface="メイリオ" panose="020B0604030504040204" pitchFamily="50" charset="-128"/>
                          </a:rPr>
                          <m:t>1</m:t>
                        </m:r>
                      </m:oMath>
                    </a14:m>
                    <a:r>
                      <a:rPr lang="ja-JP" altLang="en-US" sz="2800" dirty="0" smtClean="0">
                        <a:latin typeface="メイリオ" panose="020B0604030504040204" pitchFamily="50" charset="-128"/>
                        <a:ea typeface="メイリオ" panose="020B0604030504040204" pitchFamily="50" charset="-128"/>
                      </a:rPr>
                      <a:t>座標</a:t>
                    </a:r>
                    <a:endParaRPr lang="ja-JP" altLang="en-US" sz="2800" dirty="0">
                      <a:latin typeface="メイリオ" panose="020B0604030504040204" pitchFamily="50" charset="-128"/>
                      <a:ea typeface="メイリオ" panose="020B0604030504040204" pitchFamily="50" charset="-128"/>
                    </a:endParaRPr>
                  </a:p>
                </p:txBody>
              </p:sp>
            </mc:Choice>
            <mc:Fallback xmlns="">
              <p:sp>
                <p:nvSpPr>
                  <p:cNvPr id="27" name="正方形/長方形 26"/>
                  <p:cNvSpPr>
                    <a:spLocks noRot="1" noChangeAspect="1" noMove="1" noResize="1" noEditPoints="1" noAdjustHandles="1" noChangeArrowheads="1" noChangeShapeType="1" noTextEdit="1"/>
                  </p:cNvSpPr>
                  <p:nvPr/>
                </p:nvSpPr>
                <p:spPr>
                  <a:xfrm>
                    <a:off x="3779391" y="3978050"/>
                    <a:ext cx="1218795" cy="523220"/>
                  </a:xfrm>
                  <a:prstGeom prst="rect">
                    <a:avLst/>
                  </a:prstGeom>
                  <a:blipFill>
                    <a:blip r:embed="rId5"/>
                    <a:stretch>
                      <a:fillRect t="-12162" b="-554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p:cNvSpPr/>
                  <p:nvPr/>
                </p:nvSpPr>
                <p:spPr>
                  <a:xfrm>
                    <a:off x="4907687" y="3978050"/>
                    <a:ext cx="1236236" cy="523220"/>
                  </a:xfrm>
                  <a:prstGeom prst="rect">
                    <a:avLst/>
                  </a:prstGeom>
                </p:spPr>
                <p:txBody>
                  <a:bodyPr wrap="none">
                    <a:spAutoFit/>
                  </a:bodyPr>
                  <a:lstStyle/>
                  <a:p>
                    <a14:m>
                      <m:oMath xmlns:m="http://schemas.openxmlformats.org/officeDocument/2006/math">
                        <m:r>
                          <a:rPr lang="en-US" altLang="ja-JP" sz="2800" b="0" i="1" dirty="0" smtClean="0">
                            <a:uFill>
                              <a:solidFill>
                                <a:srgbClr val="FF0000"/>
                              </a:solidFill>
                            </a:uFill>
                            <a:latin typeface="Cambria Math" panose="02040503050406030204" pitchFamily="18" charset="0"/>
                            <a:ea typeface="メイリオ" panose="020B0604030504040204" pitchFamily="50" charset="-128"/>
                          </a:rPr>
                          <m:t>𝑦</m:t>
                        </m:r>
                        <m:r>
                          <a:rPr lang="en-US" altLang="ja-JP" sz="2800" b="0" i="1" baseline="-25000" dirty="0" smtClean="0">
                            <a:uFill>
                              <a:solidFill>
                                <a:srgbClr val="FF0000"/>
                              </a:solidFill>
                            </a:uFill>
                            <a:latin typeface="Cambria Math" panose="02040503050406030204" pitchFamily="18" charset="0"/>
                            <a:ea typeface="メイリオ" panose="020B0604030504040204" pitchFamily="50" charset="-128"/>
                          </a:rPr>
                          <m:t>1</m:t>
                        </m:r>
                      </m:oMath>
                    </a14:m>
                    <a:r>
                      <a:rPr lang="ja-JP" altLang="en-US" sz="2800" dirty="0" smtClean="0">
                        <a:latin typeface="メイリオ" panose="020B0604030504040204" pitchFamily="50" charset="-128"/>
                        <a:ea typeface="メイリオ" panose="020B0604030504040204" pitchFamily="50" charset="-128"/>
                      </a:rPr>
                      <a:t>座標</a:t>
                    </a:r>
                    <a:endParaRPr lang="ja-JP" altLang="en-US" sz="2800" dirty="0">
                      <a:latin typeface="メイリオ" panose="020B0604030504040204" pitchFamily="50" charset="-128"/>
                      <a:ea typeface="メイリオ" panose="020B0604030504040204" pitchFamily="50" charset="-128"/>
                    </a:endParaRPr>
                  </a:p>
                </p:txBody>
              </p:sp>
            </mc:Choice>
            <mc:Fallback xmlns="">
              <p:sp>
                <p:nvSpPr>
                  <p:cNvPr id="28" name="正方形/長方形 27"/>
                  <p:cNvSpPr>
                    <a:spLocks noRot="1" noChangeAspect="1" noMove="1" noResize="1" noEditPoints="1" noAdjustHandles="1" noChangeArrowheads="1" noChangeShapeType="1" noTextEdit="1"/>
                  </p:cNvSpPr>
                  <p:nvPr/>
                </p:nvSpPr>
                <p:spPr>
                  <a:xfrm>
                    <a:off x="4907687" y="3978050"/>
                    <a:ext cx="1236236" cy="523220"/>
                  </a:xfrm>
                  <a:prstGeom prst="rect">
                    <a:avLst/>
                  </a:prstGeom>
                  <a:blipFill>
                    <a:blip r:embed="rId6"/>
                    <a:stretch>
                      <a:fillRect l="-2203" t="-12162" b="-554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5973548" y="4004560"/>
                    <a:ext cx="1118431" cy="523220"/>
                  </a:xfrm>
                  <a:prstGeom prst="rect">
                    <a:avLst/>
                  </a:prstGeom>
                </p:spPr>
                <p:txBody>
                  <a:bodyPr wrap="none">
                    <a:spAutoFit/>
                  </a:bodyPr>
                  <a:lstStyle/>
                  <a:p>
                    <a:r>
                      <a:rPr lang="ja-JP" altLang="en-US" sz="2800" dirty="0" smtClean="0">
                        <a:uFill>
                          <a:solidFill>
                            <a:srgbClr val="FF0000"/>
                          </a:solidFill>
                        </a:uFill>
                        <a:ea typeface="メイリオ" panose="020B0604030504040204" pitchFamily="50" charset="-128"/>
                      </a:rPr>
                      <a:t>角度</a:t>
                    </a:r>
                    <a14:m>
                      <m:oMath xmlns:m="http://schemas.openxmlformats.org/officeDocument/2006/math">
                        <m:r>
                          <a:rPr lang="ja-JP" altLang="en-US" sz="2800" i="1" dirty="0" smtClean="0">
                            <a:uFill>
                              <a:solidFill>
                                <a:srgbClr val="FF0000"/>
                              </a:solidFill>
                            </a:uFill>
                            <a:latin typeface="Cambria Math" panose="02040503050406030204" pitchFamily="18" charset="0"/>
                            <a:ea typeface="メイリオ" panose="020B0604030504040204" pitchFamily="50" charset="-128"/>
                          </a:rPr>
                          <m:t>𝛼</m:t>
                        </m:r>
                        <m:r>
                          <a:rPr lang="en-US" altLang="ja-JP" sz="2800" b="0" i="1" baseline="-25000" dirty="0" smtClean="0">
                            <a:uFill>
                              <a:solidFill>
                                <a:srgbClr val="FF0000"/>
                              </a:solidFill>
                            </a:uFill>
                            <a:latin typeface="Cambria Math" panose="02040503050406030204" pitchFamily="18" charset="0"/>
                            <a:ea typeface="メイリオ" panose="020B0604030504040204" pitchFamily="50" charset="-128"/>
                          </a:rPr>
                          <m:t>1</m:t>
                        </m:r>
                      </m:oMath>
                    </a14:m>
                    <a:endParaRPr lang="ja-JP" altLang="en-US" sz="2800" baseline="-25000" dirty="0">
                      <a:latin typeface="メイリオ" panose="020B0604030504040204" pitchFamily="50" charset="-128"/>
                      <a:ea typeface="メイリオ" panose="020B0604030504040204" pitchFamily="50" charset="-128"/>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5973548" y="4004560"/>
                    <a:ext cx="1118431" cy="523220"/>
                  </a:xfrm>
                  <a:prstGeom prst="rect">
                    <a:avLst/>
                  </a:prstGeom>
                  <a:blipFill>
                    <a:blip r:embed="rId7"/>
                    <a:stretch>
                      <a:fillRect l="-10244" t="-10667" b="-53333"/>
                    </a:stretch>
                  </a:blipFill>
                </p:spPr>
                <p:txBody>
                  <a:bodyPr/>
                  <a:lstStyle/>
                  <a:p>
                    <a:r>
                      <a:rPr lang="ja-JP" altLang="en-US">
                        <a:noFill/>
                      </a:rPr>
                      <a:t> </a:t>
                    </a:r>
                  </a:p>
                </p:txBody>
              </p:sp>
            </mc:Fallback>
          </mc:AlternateContent>
        </p:grpSp>
        <p:grpSp>
          <p:nvGrpSpPr>
            <p:cNvPr id="33" name="グループ化 32"/>
            <p:cNvGrpSpPr/>
            <p:nvPr/>
          </p:nvGrpSpPr>
          <p:grpSpPr>
            <a:xfrm>
              <a:off x="6455327" y="5424503"/>
              <a:ext cx="72008" cy="465123"/>
              <a:chOff x="2411760" y="4941168"/>
              <a:chExt cx="72008" cy="465123"/>
            </a:xfrm>
          </p:grpSpPr>
          <p:sp>
            <p:nvSpPr>
              <p:cNvPr id="34" name="楕円 33"/>
              <p:cNvSpPr/>
              <p:nvPr/>
            </p:nvSpPr>
            <p:spPr>
              <a:xfrm>
                <a:off x="2411760" y="494116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2411760" y="513802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2411760" y="533428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p:cNvGrpSpPr/>
            <p:nvPr/>
          </p:nvGrpSpPr>
          <p:grpSpPr>
            <a:xfrm>
              <a:off x="4533821" y="6165304"/>
              <a:ext cx="3757756" cy="576064"/>
              <a:chOff x="3779391" y="3921778"/>
              <a:chExt cx="3356266" cy="662279"/>
            </a:xfrm>
          </p:grpSpPr>
          <p:grpSp>
            <p:nvGrpSpPr>
              <p:cNvPr id="46" name="グループ化 45"/>
              <p:cNvGrpSpPr/>
              <p:nvPr/>
            </p:nvGrpSpPr>
            <p:grpSpPr>
              <a:xfrm>
                <a:off x="3779912" y="3921778"/>
                <a:ext cx="3312368" cy="662279"/>
                <a:chOff x="3635896" y="4005064"/>
                <a:chExt cx="2592288" cy="504056"/>
              </a:xfrm>
            </p:grpSpPr>
            <p:sp>
              <p:nvSpPr>
                <p:cNvPr id="50" name="正方形/長方形 49"/>
                <p:cNvSpPr/>
                <p:nvPr/>
              </p:nvSpPr>
              <p:spPr>
                <a:xfrm>
                  <a:off x="3635896"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正方形/長方形 50"/>
                <p:cNvSpPr/>
                <p:nvPr/>
              </p:nvSpPr>
              <p:spPr>
                <a:xfrm>
                  <a:off x="4499992"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 name="正方形/長方形 51"/>
                <p:cNvSpPr/>
                <p:nvPr/>
              </p:nvSpPr>
              <p:spPr>
                <a:xfrm>
                  <a:off x="5364088"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7" name="正方形/長方形 46"/>
                  <p:cNvSpPr/>
                  <p:nvPr/>
                </p:nvSpPr>
                <p:spPr>
                  <a:xfrm>
                    <a:off x="3779391" y="4004563"/>
                    <a:ext cx="1140634" cy="523220"/>
                  </a:xfrm>
                  <a:prstGeom prst="rect">
                    <a:avLst/>
                  </a:prstGeom>
                </p:spPr>
                <p:txBody>
                  <a:bodyPr wrap="none">
                    <a:spAutoFit/>
                  </a:bodyPr>
                  <a:lstStyle/>
                  <a:p>
                    <a14:m>
                      <m:oMath xmlns:m="http://schemas.openxmlformats.org/officeDocument/2006/math">
                        <m:r>
                          <a:rPr lang="en-US" altLang="ja-JP" sz="2800" i="1" dirty="0" smtClean="0">
                            <a:uFill>
                              <a:solidFill>
                                <a:srgbClr val="FF0000"/>
                              </a:solidFill>
                            </a:uFill>
                            <a:latin typeface="Cambria Math" panose="02040503050406030204" pitchFamily="18" charset="0"/>
                            <a:ea typeface="メイリオ" panose="020B0604030504040204" pitchFamily="50" charset="-128"/>
                          </a:rPr>
                          <m:t>𝑥</m:t>
                        </m:r>
                        <m:r>
                          <a:rPr lang="en-US" altLang="ja-JP" sz="2800" b="0" i="1" baseline="-25000" dirty="0" smtClean="0">
                            <a:uFill>
                              <a:solidFill>
                                <a:srgbClr val="FF0000"/>
                              </a:solidFill>
                            </a:uFill>
                            <a:latin typeface="Cambria Math" panose="02040503050406030204" pitchFamily="18" charset="0"/>
                            <a:ea typeface="メイリオ" panose="020B0604030504040204" pitchFamily="50" charset="-128"/>
                          </a:rPr>
                          <m:t>𝑁</m:t>
                        </m:r>
                      </m:oMath>
                    </a14:m>
                    <a:r>
                      <a:rPr lang="ja-JP" altLang="en-US" sz="2800" dirty="0" smtClean="0">
                        <a:latin typeface="メイリオ" panose="020B0604030504040204" pitchFamily="50" charset="-128"/>
                        <a:ea typeface="メイリオ" panose="020B0604030504040204" pitchFamily="50" charset="-128"/>
                      </a:rPr>
                      <a:t>座標</a:t>
                    </a:r>
                    <a:endParaRPr lang="ja-JP" altLang="en-US" sz="2800" dirty="0">
                      <a:latin typeface="メイリオ" panose="020B0604030504040204" pitchFamily="50" charset="-128"/>
                      <a:ea typeface="メイリオ" panose="020B0604030504040204" pitchFamily="50" charset="-128"/>
                    </a:endParaRPr>
                  </a:p>
                </p:txBody>
              </p:sp>
            </mc:Choice>
            <mc:Fallback xmlns="">
              <p:sp>
                <p:nvSpPr>
                  <p:cNvPr id="47" name="正方形/長方形 46"/>
                  <p:cNvSpPr>
                    <a:spLocks noRot="1" noChangeAspect="1" noMove="1" noResize="1" noEditPoints="1" noAdjustHandles="1" noChangeArrowheads="1" noChangeShapeType="1" noTextEdit="1"/>
                  </p:cNvSpPr>
                  <p:nvPr/>
                </p:nvSpPr>
                <p:spPr>
                  <a:xfrm>
                    <a:off x="3779391" y="4004563"/>
                    <a:ext cx="1140634" cy="523220"/>
                  </a:xfrm>
                  <a:prstGeom prst="rect">
                    <a:avLst/>
                  </a:prstGeom>
                  <a:blipFill>
                    <a:blip r:embed="rId8"/>
                    <a:stretch>
                      <a:fillRect t="-10667" r="-8612"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正方形/長方形 47"/>
                  <p:cNvSpPr/>
                  <p:nvPr/>
                </p:nvSpPr>
                <p:spPr>
                  <a:xfrm>
                    <a:off x="4907687" y="4004563"/>
                    <a:ext cx="1149224" cy="523220"/>
                  </a:xfrm>
                  <a:prstGeom prst="rect">
                    <a:avLst/>
                  </a:prstGeom>
                </p:spPr>
                <p:txBody>
                  <a:bodyPr wrap="none">
                    <a:spAutoFit/>
                  </a:bodyPr>
                  <a:lstStyle/>
                  <a:p>
                    <a14:m>
                      <m:oMath xmlns:m="http://schemas.openxmlformats.org/officeDocument/2006/math">
                        <m:r>
                          <a:rPr lang="en-US" altLang="ja-JP" sz="2800" b="0" i="1" dirty="0" smtClean="0">
                            <a:uFill>
                              <a:solidFill>
                                <a:srgbClr val="FF0000"/>
                              </a:solidFill>
                            </a:uFill>
                            <a:latin typeface="Cambria Math" panose="02040503050406030204" pitchFamily="18" charset="0"/>
                            <a:ea typeface="メイリオ" panose="020B0604030504040204" pitchFamily="50" charset="-128"/>
                          </a:rPr>
                          <m:t>𝑦</m:t>
                        </m:r>
                        <m:r>
                          <a:rPr lang="en-US" altLang="ja-JP" sz="2800" b="0" i="1" baseline="-25000" dirty="0" smtClean="0">
                            <a:uFill>
                              <a:solidFill>
                                <a:srgbClr val="FF0000"/>
                              </a:solidFill>
                            </a:uFill>
                            <a:latin typeface="Cambria Math" panose="02040503050406030204" pitchFamily="18" charset="0"/>
                            <a:ea typeface="メイリオ" panose="020B0604030504040204" pitchFamily="50" charset="-128"/>
                          </a:rPr>
                          <m:t>𝑁</m:t>
                        </m:r>
                      </m:oMath>
                    </a14:m>
                    <a:r>
                      <a:rPr lang="ja-JP" altLang="en-US" sz="2800" dirty="0" smtClean="0">
                        <a:latin typeface="メイリオ" panose="020B0604030504040204" pitchFamily="50" charset="-128"/>
                        <a:ea typeface="メイリオ" panose="020B0604030504040204" pitchFamily="50" charset="-128"/>
                      </a:rPr>
                      <a:t>座標</a:t>
                    </a:r>
                    <a:endParaRPr lang="ja-JP" altLang="en-US" sz="2800" dirty="0">
                      <a:latin typeface="メイリオ" panose="020B0604030504040204" pitchFamily="50" charset="-128"/>
                      <a:ea typeface="メイリオ" panose="020B0604030504040204" pitchFamily="50" charset="-128"/>
                    </a:endParaRPr>
                  </a:p>
                </p:txBody>
              </p:sp>
            </mc:Choice>
            <mc:Fallback xmlns="">
              <p:sp>
                <p:nvSpPr>
                  <p:cNvPr id="48" name="正方形/長方形 47"/>
                  <p:cNvSpPr>
                    <a:spLocks noRot="1" noChangeAspect="1" noMove="1" noResize="1" noEditPoints="1" noAdjustHandles="1" noChangeArrowheads="1" noChangeShapeType="1" noTextEdit="1"/>
                  </p:cNvSpPr>
                  <p:nvPr/>
                </p:nvSpPr>
                <p:spPr>
                  <a:xfrm>
                    <a:off x="4907687" y="4004563"/>
                    <a:ext cx="1149224" cy="523220"/>
                  </a:xfrm>
                  <a:prstGeom prst="rect">
                    <a:avLst/>
                  </a:prstGeom>
                  <a:blipFill>
                    <a:blip r:embed="rId9"/>
                    <a:stretch>
                      <a:fillRect l="-2844" t="-10667" r="-8057"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正方形/長方形 48"/>
                  <p:cNvSpPr/>
                  <p:nvPr/>
                </p:nvSpPr>
                <p:spPr>
                  <a:xfrm>
                    <a:off x="5973548" y="4004563"/>
                    <a:ext cx="1162109" cy="523220"/>
                  </a:xfrm>
                  <a:prstGeom prst="rect">
                    <a:avLst/>
                  </a:prstGeom>
                </p:spPr>
                <p:txBody>
                  <a:bodyPr wrap="none">
                    <a:spAutoFit/>
                  </a:bodyPr>
                  <a:lstStyle/>
                  <a:p>
                    <a:r>
                      <a:rPr lang="ja-JP" altLang="en-US" sz="2800" dirty="0" smtClean="0">
                        <a:uFill>
                          <a:solidFill>
                            <a:srgbClr val="FF0000"/>
                          </a:solidFill>
                        </a:uFill>
                        <a:ea typeface="メイリオ" panose="020B0604030504040204" pitchFamily="50" charset="-128"/>
                      </a:rPr>
                      <a:t>角度</a:t>
                    </a:r>
                    <a14:m>
                      <m:oMath xmlns:m="http://schemas.openxmlformats.org/officeDocument/2006/math">
                        <m:r>
                          <a:rPr lang="ja-JP" altLang="en-US" sz="2800" i="1" dirty="0" smtClean="0">
                            <a:uFill>
                              <a:solidFill>
                                <a:srgbClr val="FF0000"/>
                              </a:solidFill>
                            </a:uFill>
                            <a:latin typeface="Cambria Math" panose="02040503050406030204" pitchFamily="18" charset="0"/>
                            <a:ea typeface="メイリオ" panose="020B0604030504040204" pitchFamily="50" charset="-128"/>
                          </a:rPr>
                          <m:t>𝛼</m:t>
                        </m:r>
                        <m:r>
                          <a:rPr lang="en-US" altLang="ja-JP" sz="2800" b="0" i="1" baseline="-25000" dirty="0" smtClean="0">
                            <a:uFill>
                              <a:solidFill>
                                <a:srgbClr val="FF0000"/>
                              </a:solidFill>
                            </a:uFill>
                            <a:latin typeface="Cambria Math" panose="02040503050406030204" pitchFamily="18" charset="0"/>
                            <a:ea typeface="メイリオ" panose="020B0604030504040204" pitchFamily="50" charset="-128"/>
                          </a:rPr>
                          <m:t>𝑁</m:t>
                        </m:r>
                      </m:oMath>
                    </a14:m>
                    <a:endParaRPr lang="ja-JP" altLang="en-US" sz="2800" baseline="-25000" dirty="0">
                      <a:latin typeface="メイリオ" panose="020B0604030504040204" pitchFamily="50" charset="-128"/>
                      <a:ea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5973548" y="4004563"/>
                    <a:ext cx="1162109" cy="523220"/>
                  </a:xfrm>
                  <a:prstGeom prst="rect">
                    <a:avLst/>
                  </a:prstGeom>
                  <a:blipFill>
                    <a:blip r:embed="rId10"/>
                    <a:stretch>
                      <a:fillRect l="-9859" t="-10667" b="-53333"/>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53" name="正方形/長方形 52">
                  <a:extLst>
                    <a:ext uri="{FF2B5EF4-FFF2-40B4-BE49-F238E27FC236}">
                      <a16:creationId xmlns:a16="http://schemas.microsoft.com/office/drawing/2014/main" id="{E49C640D-8385-439C-AB10-979A4D5AE22B}"/>
                    </a:ext>
                  </a:extLst>
                </p:cNvPr>
                <p:cNvSpPr/>
                <p:nvPr/>
              </p:nvSpPr>
              <p:spPr>
                <a:xfrm>
                  <a:off x="3214212" y="4629630"/>
                  <a:ext cx="1326655" cy="532838"/>
                </a:xfrm>
                <a:prstGeom prst="rect">
                  <a:avLst/>
                </a:prstGeom>
              </p:spPr>
              <p:txBody>
                <a:bodyPr wrap="square">
                  <a:spAutoFit/>
                </a:bodyPr>
                <a:lstStyle/>
                <a:p>
                  <a:pPr algn="ctr">
                    <a:lnSpc>
                      <a:spcPts val="3300"/>
                    </a:lnSpc>
                  </a:pPr>
                  <a:r>
                    <a:rPr lang="ja-JP" altLang="en-US" sz="2800" dirty="0" smtClean="0">
                      <a:uFill>
                        <a:solidFill>
                          <a:srgbClr val="FF0000"/>
                        </a:solidFill>
                      </a:uFill>
                      <a:latin typeface="メイリオ" panose="020B0604030504040204" pitchFamily="50" charset="-128"/>
                      <a:ea typeface="メイリオ" panose="020B0604030504040204" pitchFamily="50" charset="-128"/>
                    </a:rPr>
                    <a:t>個体</a:t>
                  </a:r>
                  <a14:m>
                    <m:oMath xmlns:m="http://schemas.openxmlformats.org/officeDocument/2006/math">
                      <m:r>
                        <a:rPr lang="en-US" altLang="ja-JP" sz="2800" i="1" dirty="0" smtClean="0">
                          <a:uFill>
                            <a:solidFill>
                              <a:srgbClr val="FF0000"/>
                            </a:solidFill>
                          </a:uFill>
                          <a:latin typeface="Cambria Math" panose="02040503050406030204" pitchFamily="18" charset="0"/>
                          <a:ea typeface="メイリオ" panose="020B0604030504040204" pitchFamily="50" charset="-128"/>
                        </a:rPr>
                        <m:t>1</m:t>
                      </m:r>
                    </m:oMath>
                  </a14:m>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53" name="正方形/長方形 52">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3214212" y="4629630"/>
                  <a:ext cx="1326655" cy="532838"/>
                </a:xfrm>
                <a:prstGeom prst="rect">
                  <a:avLst/>
                </a:prstGeom>
                <a:blipFill>
                  <a:blip r:embed="rId11"/>
                  <a:stretch>
                    <a:fillRect t="-10227" b="-29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E49C640D-8385-439C-AB10-979A4D5AE22B}"/>
                    </a:ext>
                  </a:extLst>
                </p:cNvPr>
                <p:cNvSpPr/>
                <p:nvPr/>
              </p:nvSpPr>
              <p:spPr>
                <a:xfrm>
                  <a:off x="3164037" y="6237312"/>
                  <a:ext cx="1427004" cy="532838"/>
                </a:xfrm>
                <a:prstGeom prst="rect">
                  <a:avLst/>
                </a:prstGeom>
              </p:spPr>
              <p:txBody>
                <a:bodyPr wrap="square">
                  <a:spAutoFit/>
                </a:bodyPr>
                <a:lstStyle/>
                <a:p>
                  <a:pPr algn="ctr">
                    <a:lnSpc>
                      <a:spcPts val="3300"/>
                    </a:lnSpc>
                  </a:pPr>
                  <a:r>
                    <a:rPr lang="ja-JP" altLang="en-US" sz="2800" dirty="0" smtClean="0">
                      <a:uFill>
                        <a:solidFill>
                          <a:srgbClr val="FF0000"/>
                        </a:solidFill>
                      </a:uFill>
                      <a:latin typeface="メイリオ" panose="020B0604030504040204" pitchFamily="50" charset="-128"/>
                      <a:ea typeface="メイリオ" panose="020B0604030504040204" pitchFamily="50" charset="-128"/>
                    </a:rPr>
                    <a:t>個体</a:t>
                  </a:r>
                  <a14:m>
                    <m:oMath xmlns:m="http://schemas.openxmlformats.org/officeDocument/2006/math">
                      <m:r>
                        <a:rPr lang="en-US" altLang="ja-JP" sz="2800" i="1" dirty="0" smtClean="0">
                          <a:uFill>
                            <a:solidFill>
                              <a:srgbClr val="FF0000"/>
                            </a:solidFill>
                          </a:uFill>
                          <a:latin typeface="Cambria Math" panose="02040503050406030204" pitchFamily="18" charset="0"/>
                          <a:ea typeface="メイリオ" panose="020B0604030504040204" pitchFamily="50" charset="-128"/>
                        </a:rPr>
                        <m:t>𝑁</m:t>
                      </m:r>
                    </m:oMath>
                  </a14:m>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54" name="正方形/長方形 53">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3164037" y="6237312"/>
                  <a:ext cx="1427004" cy="532838"/>
                </a:xfrm>
                <a:prstGeom prst="rect">
                  <a:avLst/>
                </a:prstGeom>
                <a:blipFill>
                  <a:blip r:embed="rId12"/>
                  <a:stretch>
                    <a:fillRect t="-10227" b="-29545"/>
                  </a:stretch>
                </a:blipFill>
              </p:spPr>
              <p:txBody>
                <a:bodyPr/>
                <a:lstStyle/>
                <a:p>
                  <a:r>
                    <a:rPr lang="ja-JP" altLang="en-US">
                      <a:noFill/>
                    </a:rPr>
                    <a:t> </a:t>
                  </a:r>
                </a:p>
              </p:txBody>
            </p:sp>
          </mc:Fallback>
        </mc:AlternateContent>
        <p:grpSp>
          <p:nvGrpSpPr>
            <p:cNvPr id="55" name="グループ化 54"/>
            <p:cNvGrpSpPr/>
            <p:nvPr/>
          </p:nvGrpSpPr>
          <p:grpSpPr>
            <a:xfrm>
              <a:off x="3841535" y="5412929"/>
              <a:ext cx="72008" cy="465123"/>
              <a:chOff x="2411760" y="4941168"/>
              <a:chExt cx="72008" cy="465123"/>
            </a:xfrm>
          </p:grpSpPr>
          <p:sp>
            <p:nvSpPr>
              <p:cNvPr id="56" name="楕円 55"/>
              <p:cNvSpPr/>
              <p:nvPr/>
            </p:nvSpPr>
            <p:spPr>
              <a:xfrm>
                <a:off x="2411760" y="494116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2411760" y="513802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2411760" y="533428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61" name="フリーフォーム 60"/>
          <p:cNvSpPr/>
          <p:nvPr/>
        </p:nvSpPr>
        <p:spPr>
          <a:xfrm rot="754858">
            <a:off x="6657489" y="4856409"/>
            <a:ext cx="914683" cy="1283471"/>
          </a:xfrm>
          <a:custGeom>
            <a:avLst/>
            <a:gdLst>
              <a:gd name="connsiteX0" fmla="*/ 576072 w 1481328"/>
              <a:gd name="connsiteY0" fmla="*/ 0 h 2002536"/>
              <a:gd name="connsiteX1" fmla="*/ 0 w 1481328"/>
              <a:gd name="connsiteY1" fmla="*/ 1728216 h 2002536"/>
              <a:gd name="connsiteX2" fmla="*/ 1051560 w 1481328"/>
              <a:gd name="connsiteY2" fmla="*/ 2002536 h 2002536"/>
              <a:gd name="connsiteX3" fmla="*/ 1024128 w 1481328"/>
              <a:gd name="connsiteY3" fmla="*/ 905256 h 2002536"/>
              <a:gd name="connsiteX4" fmla="*/ 1481328 w 1481328"/>
              <a:gd name="connsiteY4" fmla="*/ 73152 h 2002536"/>
              <a:gd name="connsiteX5" fmla="*/ 576072 w 1481328"/>
              <a:gd name="connsiteY5" fmla="*/ 0 h 2002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1328" h="2002536">
                <a:moveTo>
                  <a:pt x="576072" y="0"/>
                </a:moveTo>
                <a:lnTo>
                  <a:pt x="0" y="1728216"/>
                </a:lnTo>
                <a:lnTo>
                  <a:pt x="1051560" y="2002536"/>
                </a:lnTo>
                <a:lnTo>
                  <a:pt x="1024128" y="905256"/>
                </a:lnTo>
                <a:lnTo>
                  <a:pt x="1481328" y="73152"/>
                </a:lnTo>
                <a:lnTo>
                  <a:pt x="576072" y="0"/>
                </a:lnTo>
                <a:close/>
              </a:path>
            </a:pathLst>
          </a:cu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2" name="右矢印 61"/>
          <p:cNvSpPr/>
          <p:nvPr/>
        </p:nvSpPr>
        <p:spPr>
          <a:xfrm rot="20453938">
            <a:off x="5238038" y="6186665"/>
            <a:ext cx="1377056" cy="16949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3" name="楕円 62"/>
          <p:cNvSpPr/>
          <p:nvPr/>
        </p:nvSpPr>
        <p:spPr>
          <a:xfrm>
            <a:off x="7114830" y="6083375"/>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E49C640D-8385-439C-AB10-979A4D5AE22B}"/>
              </a:ext>
            </a:extLst>
          </p:cNvPr>
          <p:cNvSpPr/>
          <p:nvPr/>
        </p:nvSpPr>
        <p:spPr>
          <a:xfrm>
            <a:off x="5184005" y="5719863"/>
            <a:ext cx="1175905" cy="517449"/>
          </a:xfrm>
          <a:prstGeom prst="rect">
            <a:avLst/>
          </a:prstGeom>
        </p:spPr>
        <p:txBody>
          <a:bodyPr wrap="square">
            <a:spAutoFit/>
          </a:bodyPr>
          <a:lstStyle/>
          <a:p>
            <a:pPr algn="ctr">
              <a:lnSpc>
                <a:spcPts val="3300"/>
              </a:lnSpc>
            </a:pPr>
            <a:r>
              <a:rPr lang="ja-JP" altLang="en-US" sz="28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復元</a:t>
            </a:r>
            <a:endParaRPr lang="en-US" altLang="ja-JP" sz="2800" b="1" dirty="0" smtClean="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5" name="正方形/長方形 64"/>
              <p:cNvSpPr/>
              <p:nvPr/>
            </p:nvSpPr>
            <p:spPr>
              <a:xfrm>
                <a:off x="7008160" y="6191726"/>
                <a:ext cx="15545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uFill>
                            <a:solidFill>
                              <a:srgbClr val="FF0000"/>
                            </a:solidFill>
                          </a:uFill>
                          <a:latin typeface="Cambria Math" panose="02040503050406030204" pitchFamily="18" charset="0"/>
                          <a:ea typeface="メイリオ" panose="020B0604030504040204" pitchFamily="50" charset="-128"/>
                        </a:rPr>
                        <m:t>(</m:t>
                      </m:r>
                      <m:sSub>
                        <m:sSubPr>
                          <m:ctrlPr>
                            <a:rPr lang="en-US" altLang="ja-JP" sz="2800" b="0" i="1" dirty="0" smtClean="0">
                              <a:uFill>
                                <a:solidFill>
                                  <a:srgbClr val="FF0000"/>
                                </a:solidFill>
                              </a:uFill>
                              <a:latin typeface="Cambria Math" panose="02040503050406030204" pitchFamily="18" charset="0"/>
                              <a:ea typeface="メイリオ" panose="020B0604030504040204" pitchFamily="50" charset="-128"/>
                            </a:rPr>
                          </m:ctrlPr>
                        </m:sSubPr>
                        <m:e>
                          <m:r>
                            <a:rPr lang="en-US" altLang="ja-JP" sz="2800" b="0" i="1" dirty="0" smtClean="0">
                              <a:uFill>
                                <a:solidFill>
                                  <a:srgbClr val="FF0000"/>
                                </a:solidFill>
                              </a:uFill>
                              <a:latin typeface="Cambria Math" panose="02040503050406030204" pitchFamily="18" charset="0"/>
                              <a:ea typeface="メイリオ" panose="020B0604030504040204" pitchFamily="50" charset="-128"/>
                            </a:rPr>
                            <m:t>𝑥</m:t>
                          </m:r>
                        </m:e>
                        <m:sub>
                          <m:r>
                            <a:rPr lang="en-US" altLang="ja-JP" sz="2800" b="0" i="1" dirty="0" smtClean="0">
                              <a:uFill>
                                <a:solidFill>
                                  <a:srgbClr val="FF0000"/>
                                </a:solidFill>
                              </a:uFill>
                              <a:latin typeface="Cambria Math" panose="02040503050406030204" pitchFamily="18" charset="0"/>
                              <a:ea typeface="メイリオ" panose="020B0604030504040204" pitchFamily="50" charset="-128"/>
                            </a:rPr>
                            <m:t>𝑁</m:t>
                          </m:r>
                        </m:sub>
                      </m:sSub>
                      <m:r>
                        <a:rPr lang="en-US" altLang="ja-JP" sz="2800" b="0" i="1" dirty="0" smtClean="0">
                          <a:uFill>
                            <a:solidFill>
                              <a:srgbClr val="FF0000"/>
                            </a:solidFill>
                          </a:uFill>
                          <a:latin typeface="Cambria Math" panose="02040503050406030204" pitchFamily="18" charset="0"/>
                          <a:ea typeface="メイリオ" panose="020B0604030504040204" pitchFamily="50" charset="-128"/>
                        </a:rPr>
                        <m:t>,</m:t>
                      </m:r>
                      <m:sSub>
                        <m:sSubPr>
                          <m:ctrlPr>
                            <a:rPr lang="en-US" altLang="ja-JP" sz="2800" b="0" i="1" dirty="0" smtClean="0">
                              <a:uFill>
                                <a:solidFill>
                                  <a:srgbClr val="FF0000"/>
                                </a:solidFill>
                              </a:uFill>
                              <a:latin typeface="Cambria Math" panose="02040503050406030204" pitchFamily="18" charset="0"/>
                              <a:ea typeface="メイリオ" panose="020B0604030504040204" pitchFamily="50" charset="-128"/>
                            </a:rPr>
                          </m:ctrlPr>
                        </m:sSubPr>
                        <m:e>
                          <m:r>
                            <a:rPr lang="en-US" altLang="ja-JP" sz="2800" b="0" i="1" dirty="0" smtClean="0">
                              <a:uFill>
                                <a:solidFill>
                                  <a:srgbClr val="FF0000"/>
                                </a:solidFill>
                              </a:uFill>
                              <a:latin typeface="Cambria Math" panose="02040503050406030204" pitchFamily="18" charset="0"/>
                              <a:ea typeface="メイリオ" panose="020B0604030504040204" pitchFamily="50" charset="-128"/>
                            </a:rPr>
                            <m:t>𝑦</m:t>
                          </m:r>
                        </m:e>
                        <m:sub>
                          <m:r>
                            <a:rPr lang="en-US" altLang="ja-JP" sz="2800" b="0" i="1" dirty="0" smtClean="0">
                              <a:uFill>
                                <a:solidFill>
                                  <a:srgbClr val="FF0000"/>
                                </a:solidFill>
                              </a:uFill>
                              <a:latin typeface="Cambria Math" panose="02040503050406030204" pitchFamily="18" charset="0"/>
                              <a:ea typeface="メイリオ" panose="020B0604030504040204" pitchFamily="50" charset="-128"/>
                            </a:rPr>
                            <m:t>𝑁</m:t>
                          </m:r>
                        </m:sub>
                      </m:sSub>
                      <m:r>
                        <a:rPr lang="en-US" altLang="ja-JP" sz="2800" b="0" i="1" dirty="0" smtClean="0">
                          <a:uFill>
                            <a:solidFill>
                              <a:srgbClr val="FF0000"/>
                            </a:solidFill>
                          </a:uFill>
                          <a:latin typeface="Cambria Math" panose="02040503050406030204" pitchFamily="18" charset="0"/>
                          <a:ea typeface="メイリオ" panose="020B0604030504040204" pitchFamily="50" charset="-128"/>
                        </a:rPr>
                        <m:t>)</m:t>
                      </m:r>
                    </m:oMath>
                  </m:oMathPara>
                </a14:m>
                <a:endParaRPr lang="ja-JP" altLang="en-US" sz="2800" dirty="0">
                  <a:latin typeface="メイリオ" panose="020B0604030504040204" pitchFamily="50" charset="-128"/>
                  <a:ea typeface="メイリオ" panose="020B0604030504040204" pitchFamily="50" charset="-128"/>
                </a:endParaRPr>
              </a:p>
            </p:txBody>
          </p:sp>
        </mc:Choice>
        <mc:Fallback xmlns="">
          <p:sp>
            <p:nvSpPr>
              <p:cNvPr id="65" name="正方形/長方形 64"/>
              <p:cNvSpPr>
                <a:spLocks noRot="1" noChangeAspect="1" noMove="1" noResize="1" noEditPoints="1" noAdjustHandles="1" noChangeArrowheads="1" noChangeShapeType="1" noTextEdit="1"/>
              </p:cNvSpPr>
              <p:nvPr/>
            </p:nvSpPr>
            <p:spPr>
              <a:xfrm>
                <a:off x="7008160" y="6191726"/>
                <a:ext cx="1554528" cy="523220"/>
              </a:xfrm>
              <a:prstGeom prst="rect">
                <a:avLst/>
              </a:prstGeom>
              <a:blipFill>
                <a:blip r:embed="rId13"/>
                <a:stretch>
                  <a:fillRect l="-784" r="-392" b="-151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1013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931224" cy="1143000"/>
          </a:xfrm>
        </p:spPr>
        <p:txBody>
          <a:bodyPr/>
          <a:lstStyle/>
          <a:p>
            <a:r>
              <a:rPr lang="en-US" altLang="ja-JP" dirty="0" smtClean="0"/>
              <a:t>GA</a:t>
            </a:r>
            <a:r>
              <a:rPr lang="ja-JP" altLang="en-US" dirty="0" smtClean="0"/>
              <a:t>による長方形の生成</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12</a:t>
            </a:fld>
            <a:endParaRPr kumimoji="1" lang="ja-JP" altLang="en-US"/>
          </a:p>
        </p:txBody>
      </p:sp>
      <p:sp>
        <p:nvSpPr>
          <p:cNvPr id="81" name="正方形/長方形 80">
            <a:extLst>
              <a:ext uri="{FF2B5EF4-FFF2-40B4-BE49-F238E27FC236}">
                <a16:creationId xmlns:a16="http://schemas.microsoft.com/office/drawing/2014/main" id="{E49C640D-8385-439C-AB10-979A4D5AE22B}"/>
              </a:ext>
            </a:extLst>
          </p:cNvPr>
          <p:cNvSpPr/>
          <p:nvPr/>
        </p:nvSpPr>
        <p:spPr>
          <a:xfrm>
            <a:off x="27615" y="1700808"/>
            <a:ext cx="8460432" cy="515526"/>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１．</a:t>
            </a:r>
            <a:r>
              <a:rPr lang="ja-JP" altLang="en-US" sz="3200" dirty="0" smtClean="0">
                <a:uFill>
                  <a:solidFill>
                    <a:srgbClr val="FF0000"/>
                  </a:solidFill>
                </a:uFill>
                <a:latin typeface="メイリオ" panose="020B0604030504040204" pitchFamily="50" charset="-128"/>
                <a:ea typeface="メイリオ" panose="020B0604030504040204" pitchFamily="50" charset="-128"/>
              </a:rPr>
              <a:t>基準ピース，組み合わせるピースを選択</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83" name="正方形/長方形 82">
            <a:extLst>
              <a:ext uri="{FF2B5EF4-FFF2-40B4-BE49-F238E27FC236}">
                <a16:creationId xmlns:a16="http://schemas.microsoft.com/office/drawing/2014/main" id="{E49C640D-8385-439C-AB10-979A4D5AE22B}"/>
              </a:ext>
            </a:extLst>
          </p:cNvPr>
          <p:cNvSpPr/>
          <p:nvPr/>
        </p:nvSpPr>
        <p:spPr>
          <a:xfrm>
            <a:off x="27928" y="2499245"/>
            <a:ext cx="8460432"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２．遺伝子から組み合わせるピースを復元し，</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84" name="正方形/長方形 83">
            <a:extLst>
              <a:ext uri="{FF2B5EF4-FFF2-40B4-BE49-F238E27FC236}">
                <a16:creationId xmlns:a16="http://schemas.microsoft.com/office/drawing/2014/main" id="{E49C640D-8385-439C-AB10-979A4D5AE22B}"/>
              </a:ext>
            </a:extLst>
          </p:cNvPr>
          <p:cNvSpPr/>
          <p:nvPr/>
        </p:nvSpPr>
        <p:spPr>
          <a:xfrm>
            <a:off x="27615" y="3040178"/>
            <a:ext cx="8460432"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　</a:t>
            </a:r>
            <a:r>
              <a:rPr lang="ja-JP" altLang="en-US" sz="3200" dirty="0">
                <a:uFill>
                  <a:solidFill>
                    <a:srgbClr val="FF0000"/>
                  </a:solidFill>
                </a:uFill>
                <a:latin typeface="メイリオ" panose="020B0604030504040204" pitchFamily="50" charset="-128"/>
                <a:ea typeface="メイリオ" panose="020B0604030504040204" pitchFamily="50" charset="-128"/>
              </a:rPr>
              <a:t>以下</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の基準により解を評価</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85" name="正方形/長方形 84">
            <a:extLst>
              <a:ext uri="{FF2B5EF4-FFF2-40B4-BE49-F238E27FC236}">
                <a16:creationId xmlns:a16="http://schemas.microsoft.com/office/drawing/2014/main" id="{E49C640D-8385-439C-AB10-979A4D5AE22B}"/>
              </a:ext>
            </a:extLst>
          </p:cNvPr>
          <p:cNvSpPr/>
          <p:nvPr/>
        </p:nvSpPr>
        <p:spPr>
          <a:xfrm>
            <a:off x="492999" y="3965221"/>
            <a:ext cx="8460432"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・ピース間の</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余白が小さい</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ほど良い解</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86" name="正方形/長方形 85">
            <a:extLst>
              <a:ext uri="{FF2B5EF4-FFF2-40B4-BE49-F238E27FC236}">
                <a16:creationId xmlns:a16="http://schemas.microsoft.com/office/drawing/2014/main" id="{E49C640D-8385-439C-AB10-979A4D5AE22B}"/>
              </a:ext>
            </a:extLst>
          </p:cNvPr>
          <p:cNvSpPr/>
          <p:nvPr/>
        </p:nvSpPr>
        <p:spPr>
          <a:xfrm>
            <a:off x="492999" y="5648960"/>
            <a:ext cx="8460432"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長方形に似ている</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ほど良い解</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14625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931224" cy="1143000"/>
          </a:xfrm>
        </p:spPr>
        <p:txBody>
          <a:bodyPr/>
          <a:lstStyle/>
          <a:p>
            <a:r>
              <a:rPr lang="en-US" altLang="ja-JP" dirty="0" smtClean="0"/>
              <a:t>GA</a:t>
            </a:r>
            <a:r>
              <a:rPr lang="ja-JP" altLang="en-US" dirty="0" smtClean="0"/>
              <a:t>による長方形の生成</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13</a:t>
            </a:fld>
            <a:endParaRPr kumimoji="1" lang="ja-JP" altLang="en-US"/>
          </a:p>
        </p:txBody>
      </p:sp>
      <p:sp>
        <p:nvSpPr>
          <p:cNvPr id="81" name="正方形/長方形 80">
            <a:extLst>
              <a:ext uri="{FF2B5EF4-FFF2-40B4-BE49-F238E27FC236}">
                <a16:creationId xmlns:a16="http://schemas.microsoft.com/office/drawing/2014/main" id="{E49C640D-8385-439C-AB10-979A4D5AE22B}"/>
              </a:ext>
            </a:extLst>
          </p:cNvPr>
          <p:cNvSpPr/>
          <p:nvPr/>
        </p:nvSpPr>
        <p:spPr>
          <a:xfrm>
            <a:off x="27615" y="1700808"/>
            <a:ext cx="8460432" cy="532838"/>
          </a:xfrm>
          <a:prstGeom prst="rect">
            <a:avLst/>
          </a:prstGeom>
        </p:spPr>
        <p:txBody>
          <a:bodyPr wrap="square">
            <a:spAutoFit/>
          </a:bodyPr>
          <a:lstStyle/>
          <a:p>
            <a:pPr>
              <a:lnSpc>
                <a:spcPts val="3300"/>
              </a:lnSpc>
            </a:pPr>
            <a:r>
              <a:rPr lang="ja-JP" altLang="en-US"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１．</a:t>
            </a:r>
            <a:r>
              <a:rPr lang="ja-JP" altLang="en-US" sz="3200" dirty="0" smtClean="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基準ピース，組み合わせるピースを選択</a:t>
            </a:r>
            <a:endParaRPr lang="en-US" altLang="ja-JP"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endParaRPr>
          </a:p>
        </p:txBody>
      </p:sp>
      <p:sp>
        <p:nvSpPr>
          <p:cNvPr id="83" name="正方形/長方形 82">
            <a:extLst>
              <a:ext uri="{FF2B5EF4-FFF2-40B4-BE49-F238E27FC236}">
                <a16:creationId xmlns:a16="http://schemas.microsoft.com/office/drawing/2014/main" id="{E49C640D-8385-439C-AB10-979A4D5AE22B}"/>
              </a:ext>
            </a:extLst>
          </p:cNvPr>
          <p:cNvSpPr/>
          <p:nvPr/>
        </p:nvSpPr>
        <p:spPr>
          <a:xfrm>
            <a:off x="27928" y="2499245"/>
            <a:ext cx="8460432" cy="532838"/>
          </a:xfrm>
          <a:prstGeom prst="rect">
            <a:avLst/>
          </a:prstGeom>
        </p:spPr>
        <p:txBody>
          <a:bodyPr wrap="square">
            <a:spAutoFit/>
          </a:bodyPr>
          <a:lstStyle/>
          <a:p>
            <a:pPr>
              <a:lnSpc>
                <a:spcPts val="3300"/>
              </a:lnSpc>
            </a:pPr>
            <a:r>
              <a:rPr lang="ja-JP" altLang="en-US" sz="3200" dirty="0" smtClean="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２．遺伝子から組み合わせるピースを復元し，</a:t>
            </a:r>
            <a:endParaRPr lang="en-US" altLang="ja-JP"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endParaRPr>
          </a:p>
        </p:txBody>
      </p:sp>
      <p:sp>
        <p:nvSpPr>
          <p:cNvPr id="84" name="正方形/長方形 83">
            <a:extLst>
              <a:ext uri="{FF2B5EF4-FFF2-40B4-BE49-F238E27FC236}">
                <a16:creationId xmlns:a16="http://schemas.microsoft.com/office/drawing/2014/main" id="{E49C640D-8385-439C-AB10-979A4D5AE22B}"/>
              </a:ext>
            </a:extLst>
          </p:cNvPr>
          <p:cNvSpPr/>
          <p:nvPr/>
        </p:nvSpPr>
        <p:spPr>
          <a:xfrm>
            <a:off x="27615" y="3040178"/>
            <a:ext cx="8460432"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　</a:t>
            </a:r>
            <a:r>
              <a:rPr lang="ja-JP" altLang="en-US"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以下</a:t>
            </a:r>
            <a:r>
              <a:rPr lang="ja-JP" altLang="en-US" sz="3200" dirty="0" smtClean="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の基準により解を評価</a:t>
            </a:r>
            <a:endParaRPr lang="en-US" altLang="ja-JP"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endParaRPr>
          </a:p>
        </p:txBody>
      </p:sp>
      <p:sp>
        <p:nvSpPr>
          <p:cNvPr id="85" name="正方形/長方形 84">
            <a:extLst>
              <a:ext uri="{FF2B5EF4-FFF2-40B4-BE49-F238E27FC236}">
                <a16:creationId xmlns:a16="http://schemas.microsoft.com/office/drawing/2014/main" id="{E49C640D-8385-439C-AB10-979A4D5AE22B}"/>
              </a:ext>
            </a:extLst>
          </p:cNvPr>
          <p:cNvSpPr/>
          <p:nvPr/>
        </p:nvSpPr>
        <p:spPr>
          <a:xfrm>
            <a:off x="492999" y="3965221"/>
            <a:ext cx="8460432"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・ピース間の</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余白が小さい</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ほど良い解</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86" name="正方形/長方形 85">
            <a:extLst>
              <a:ext uri="{FF2B5EF4-FFF2-40B4-BE49-F238E27FC236}">
                <a16:creationId xmlns:a16="http://schemas.microsoft.com/office/drawing/2014/main" id="{E49C640D-8385-439C-AB10-979A4D5AE22B}"/>
              </a:ext>
            </a:extLst>
          </p:cNvPr>
          <p:cNvSpPr/>
          <p:nvPr/>
        </p:nvSpPr>
        <p:spPr>
          <a:xfrm>
            <a:off x="492999" y="5648960"/>
            <a:ext cx="8460432"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長方形に似ている</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ほど良い解</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E49C640D-8385-439C-AB10-979A4D5AE22B}"/>
              </a:ext>
            </a:extLst>
          </p:cNvPr>
          <p:cNvSpPr/>
          <p:nvPr/>
        </p:nvSpPr>
        <p:spPr>
          <a:xfrm>
            <a:off x="492999" y="4540672"/>
            <a:ext cx="8460432"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ja-JP" altLang="en-US" sz="3200" b="1" dirty="0" smtClean="0">
                <a:uFill>
                  <a:solidFill>
                    <a:srgbClr val="FF0000"/>
                  </a:solidFill>
                </a:uFill>
                <a:latin typeface="メイリオ" panose="020B0604030504040204" pitchFamily="50" charset="-128"/>
                <a:ea typeface="メイリオ" panose="020B0604030504040204" pitchFamily="50" charset="-128"/>
              </a:rPr>
              <a:t>凸法した図形との面積比で評価</a:t>
            </a:r>
            <a:endParaRPr lang="en-US" altLang="ja-JP" sz="3200" b="1" dirty="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92999" y="6270305"/>
            <a:ext cx="8460432" cy="532838"/>
          </a:xfrm>
          <a:prstGeom prst="rect">
            <a:avLst/>
          </a:prstGeom>
        </p:spPr>
        <p:txBody>
          <a:bodyPr wrap="square">
            <a:spAutoFit/>
          </a:bodyPr>
          <a:lstStyle/>
          <a:p>
            <a:pPr>
              <a:lnSpc>
                <a:spcPts val="3300"/>
              </a:lnSpc>
            </a:pPr>
            <a:r>
              <a:rPr lang="ja-JP" altLang="en-US" sz="3200" b="1" dirty="0" smtClean="0">
                <a:uFill>
                  <a:solidFill>
                    <a:srgbClr val="FF0000"/>
                  </a:solidFill>
                </a:uFill>
                <a:latin typeface="メイリオ" panose="020B0604030504040204" pitchFamily="50" charset="-128"/>
                <a:ea typeface="メイリオ" panose="020B0604030504040204" pitchFamily="50" charset="-128"/>
              </a:rPr>
              <a:t>⇒長方形で囲った際の面積比で評価</a:t>
            </a:r>
            <a:endParaRPr lang="en-US" altLang="ja-JP" sz="3200" b="1" dirty="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52903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931224" cy="1143000"/>
          </a:xfrm>
        </p:spPr>
        <p:txBody>
          <a:bodyPr/>
          <a:lstStyle/>
          <a:p>
            <a:r>
              <a:rPr lang="en-US" altLang="ja-JP" dirty="0" smtClean="0"/>
              <a:t>DGA</a:t>
            </a:r>
            <a:r>
              <a:rPr lang="ja-JP" altLang="en-US" dirty="0" smtClean="0"/>
              <a:t>による解探索の効率化</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14</a:t>
            </a:fld>
            <a:endParaRPr kumimoji="1" lang="ja-JP" altLang="en-US"/>
          </a:p>
        </p:txBody>
      </p:sp>
      <p:sp>
        <p:nvSpPr>
          <p:cNvPr id="81" name="正方形/長方形 80">
            <a:extLst>
              <a:ext uri="{FF2B5EF4-FFF2-40B4-BE49-F238E27FC236}">
                <a16:creationId xmlns:a16="http://schemas.microsoft.com/office/drawing/2014/main" id="{E49C640D-8385-439C-AB10-979A4D5AE22B}"/>
              </a:ext>
            </a:extLst>
          </p:cNvPr>
          <p:cNvSpPr/>
          <p:nvPr/>
        </p:nvSpPr>
        <p:spPr>
          <a:xfrm>
            <a:off x="27615" y="1700808"/>
            <a:ext cx="8460432"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en-US" altLang="ja-JP" sz="3200" dirty="0" smtClean="0">
                <a:uFill>
                  <a:solidFill>
                    <a:srgbClr val="FF0000"/>
                  </a:solidFill>
                </a:uFill>
                <a:latin typeface="メイリオ" panose="020B0604030504040204" pitchFamily="50" charset="-128"/>
                <a:ea typeface="メイリオ" panose="020B0604030504040204" pitchFamily="50" charset="-128"/>
              </a:rPr>
              <a:t>GA</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では良い解同士の交叉が行われやすい</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27615" y="2241741"/>
            <a:ext cx="8460432"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探索空間が異なる個体同士では無駄な探索</a:t>
            </a:r>
            <a:endParaRPr lang="en-US" altLang="ja-JP" sz="3200"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grpSp>
        <p:nvGrpSpPr>
          <p:cNvPr id="9" name="グループ化 8"/>
          <p:cNvGrpSpPr/>
          <p:nvPr/>
        </p:nvGrpSpPr>
        <p:grpSpPr>
          <a:xfrm>
            <a:off x="968872" y="3282617"/>
            <a:ext cx="1282535" cy="1009402"/>
            <a:chOff x="811302" y="3045030"/>
            <a:chExt cx="1282535" cy="1009402"/>
          </a:xfrm>
        </p:grpSpPr>
        <p:sp>
          <p:nvSpPr>
            <p:cNvPr id="3" name="フリーフォーム 2"/>
            <p:cNvSpPr/>
            <p:nvPr/>
          </p:nvSpPr>
          <p:spPr>
            <a:xfrm>
              <a:off x="1025058" y="3045030"/>
              <a:ext cx="1068779" cy="1009402"/>
            </a:xfrm>
            <a:custGeom>
              <a:avLst/>
              <a:gdLst>
                <a:gd name="connsiteX0" fmla="*/ 0 w 1068779"/>
                <a:gd name="connsiteY0" fmla="*/ 0 h 1009402"/>
                <a:gd name="connsiteX1" fmla="*/ 1068779 w 1068779"/>
                <a:gd name="connsiteY1" fmla="*/ 0 h 1009402"/>
                <a:gd name="connsiteX2" fmla="*/ 1068779 w 1068779"/>
                <a:gd name="connsiteY2" fmla="*/ 475013 h 1009402"/>
                <a:gd name="connsiteX3" fmla="*/ 11876 w 1068779"/>
                <a:gd name="connsiteY3" fmla="*/ 1009402 h 1009402"/>
                <a:gd name="connsiteX4" fmla="*/ 771896 w 1068779"/>
                <a:gd name="connsiteY4" fmla="*/ 391885 h 1009402"/>
                <a:gd name="connsiteX5" fmla="*/ 0 w 1068779"/>
                <a:gd name="connsiteY5" fmla="*/ 0 h 100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779" h="1009402">
                  <a:moveTo>
                    <a:pt x="0" y="0"/>
                  </a:moveTo>
                  <a:lnTo>
                    <a:pt x="1068779" y="0"/>
                  </a:lnTo>
                  <a:lnTo>
                    <a:pt x="1068779" y="475013"/>
                  </a:lnTo>
                  <a:lnTo>
                    <a:pt x="11876" y="1009402"/>
                  </a:lnTo>
                  <a:lnTo>
                    <a:pt x="771896" y="391885"/>
                  </a:lnTo>
                  <a:lnTo>
                    <a:pt x="0"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7"/>
            <p:cNvSpPr/>
            <p:nvPr/>
          </p:nvSpPr>
          <p:spPr>
            <a:xfrm>
              <a:off x="811302" y="3080656"/>
              <a:ext cx="748145" cy="938150"/>
            </a:xfrm>
            <a:custGeom>
              <a:avLst/>
              <a:gdLst>
                <a:gd name="connsiteX0" fmla="*/ 0 w 748145"/>
                <a:gd name="connsiteY0" fmla="*/ 0 h 938150"/>
                <a:gd name="connsiteX1" fmla="*/ 748145 w 748145"/>
                <a:gd name="connsiteY1" fmla="*/ 356260 h 938150"/>
                <a:gd name="connsiteX2" fmla="*/ 59376 w 748145"/>
                <a:gd name="connsiteY2" fmla="*/ 938150 h 938150"/>
                <a:gd name="connsiteX3" fmla="*/ 0 w 748145"/>
                <a:gd name="connsiteY3" fmla="*/ 0 h 938150"/>
              </a:gdLst>
              <a:ahLst/>
              <a:cxnLst>
                <a:cxn ang="0">
                  <a:pos x="connsiteX0" y="connsiteY0"/>
                </a:cxn>
                <a:cxn ang="0">
                  <a:pos x="connsiteX1" y="connsiteY1"/>
                </a:cxn>
                <a:cxn ang="0">
                  <a:pos x="connsiteX2" y="connsiteY2"/>
                </a:cxn>
                <a:cxn ang="0">
                  <a:pos x="connsiteX3" y="connsiteY3"/>
                </a:cxn>
              </a:cxnLst>
              <a:rect l="l" t="t" r="r" b="b"/>
              <a:pathLst>
                <a:path w="748145" h="938150">
                  <a:moveTo>
                    <a:pt x="0" y="0"/>
                  </a:moveTo>
                  <a:lnTo>
                    <a:pt x="748145" y="356260"/>
                  </a:lnTo>
                  <a:lnTo>
                    <a:pt x="59376" y="938150"/>
                  </a:lnTo>
                  <a:lnTo>
                    <a:pt x="0" y="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フリーフォーム 14"/>
          <p:cNvSpPr/>
          <p:nvPr/>
        </p:nvSpPr>
        <p:spPr>
          <a:xfrm>
            <a:off x="1041545" y="5085184"/>
            <a:ext cx="1068779" cy="1009402"/>
          </a:xfrm>
          <a:custGeom>
            <a:avLst/>
            <a:gdLst>
              <a:gd name="connsiteX0" fmla="*/ 0 w 1068779"/>
              <a:gd name="connsiteY0" fmla="*/ 0 h 1009402"/>
              <a:gd name="connsiteX1" fmla="*/ 1068779 w 1068779"/>
              <a:gd name="connsiteY1" fmla="*/ 0 h 1009402"/>
              <a:gd name="connsiteX2" fmla="*/ 1068779 w 1068779"/>
              <a:gd name="connsiteY2" fmla="*/ 475013 h 1009402"/>
              <a:gd name="connsiteX3" fmla="*/ 11876 w 1068779"/>
              <a:gd name="connsiteY3" fmla="*/ 1009402 h 1009402"/>
              <a:gd name="connsiteX4" fmla="*/ 771896 w 1068779"/>
              <a:gd name="connsiteY4" fmla="*/ 391885 h 1009402"/>
              <a:gd name="connsiteX5" fmla="*/ 0 w 1068779"/>
              <a:gd name="connsiteY5" fmla="*/ 0 h 100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779" h="1009402">
                <a:moveTo>
                  <a:pt x="0" y="0"/>
                </a:moveTo>
                <a:lnTo>
                  <a:pt x="1068779" y="0"/>
                </a:lnTo>
                <a:lnTo>
                  <a:pt x="1068779" y="475013"/>
                </a:lnTo>
                <a:lnTo>
                  <a:pt x="11876" y="1009402"/>
                </a:lnTo>
                <a:lnTo>
                  <a:pt x="771896" y="391885"/>
                </a:lnTo>
                <a:lnTo>
                  <a:pt x="0"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rot="4185842">
            <a:off x="1480110" y="5591669"/>
            <a:ext cx="693800" cy="1117780"/>
          </a:xfrm>
          <a:custGeom>
            <a:avLst/>
            <a:gdLst>
              <a:gd name="connsiteX0" fmla="*/ 0 w 748145"/>
              <a:gd name="connsiteY0" fmla="*/ 0 h 938150"/>
              <a:gd name="connsiteX1" fmla="*/ 748145 w 748145"/>
              <a:gd name="connsiteY1" fmla="*/ 356260 h 938150"/>
              <a:gd name="connsiteX2" fmla="*/ 59376 w 748145"/>
              <a:gd name="connsiteY2" fmla="*/ 938150 h 938150"/>
              <a:gd name="connsiteX3" fmla="*/ 0 w 748145"/>
              <a:gd name="connsiteY3" fmla="*/ 0 h 938150"/>
            </a:gdLst>
            <a:ahLst/>
            <a:cxnLst>
              <a:cxn ang="0">
                <a:pos x="connsiteX0" y="connsiteY0"/>
              </a:cxn>
              <a:cxn ang="0">
                <a:pos x="connsiteX1" y="connsiteY1"/>
              </a:cxn>
              <a:cxn ang="0">
                <a:pos x="connsiteX2" y="connsiteY2"/>
              </a:cxn>
              <a:cxn ang="0">
                <a:pos x="connsiteX3" y="connsiteY3"/>
              </a:cxn>
            </a:cxnLst>
            <a:rect l="l" t="t" r="r" b="b"/>
            <a:pathLst>
              <a:path w="748145" h="938150">
                <a:moveTo>
                  <a:pt x="0" y="0"/>
                </a:moveTo>
                <a:lnTo>
                  <a:pt x="748145" y="356260"/>
                </a:lnTo>
                <a:lnTo>
                  <a:pt x="59376" y="938150"/>
                </a:lnTo>
                <a:lnTo>
                  <a:pt x="0" y="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E49C640D-8385-439C-AB10-979A4D5AE22B}"/>
                  </a:ext>
                </a:extLst>
              </p:cNvPr>
              <p:cNvSpPr/>
              <p:nvPr/>
            </p:nvSpPr>
            <p:spPr>
              <a:xfrm>
                <a:off x="1003515" y="4269894"/>
                <a:ext cx="1427004" cy="515526"/>
              </a:xfrm>
              <a:prstGeom prst="rect">
                <a:avLst/>
              </a:prstGeom>
            </p:spPr>
            <p:txBody>
              <a:bodyPr wrap="square">
                <a:spAutoFit/>
              </a:bodyPr>
              <a:lstStyle/>
              <a:p>
                <a:pPr algn="ctr">
                  <a:lnSpc>
                    <a:spcPts val="3300"/>
                  </a:lnSpc>
                </a:pPr>
                <a:r>
                  <a:rPr lang="ja-JP" altLang="en-US" sz="2400" dirty="0">
                    <a:uFill>
                      <a:solidFill>
                        <a:srgbClr val="FF0000"/>
                      </a:solidFill>
                    </a:uFill>
                    <a:latin typeface="メイリオ" panose="020B0604030504040204" pitchFamily="50" charset="-128"/>
                    <a:ea typeface="メイリオ" panose="020B0604030504040204" pitchFamily="50" charset="-128"/>
                  </a:rPr>
                  <a:t>親</a:t>
                </a:r>
                <a:r>
                  <a:rPr lang="ja-JP" altLang="en-US" sz="2400" dirty="0" smtClean="0">
                    <a:uFill>
                      <a:solidFill>
                        <a:srgbClr val="FF0000"/>
                      </a:solidFill>
                    </a:uFill>
                    <a:latin typeface="メイリオ" panose="020B0604030504040204" pitchFamily="50" charset="-128"/>
                    <a:ea typeface="メイリオ" panose="020B0604030504040204" pitchFamily="50" charset="-128"/>
                  </a:rPr>
                  <a:t>個体</a:t>
                </a:r>
                <a14:m>
                  <m:oMath xmlns:m="http://schemas.openxmlformats.org/officeDocument/2006/math">
                    <m:r>
                      <a:rPr lang="en-US" altLang="ja-JP" sz="2400" b="0" i="1" dirty="0" smtClean="0">
                        <a:uFill>
                          <a:solidFill>
                            <a:srgbClr val="FF0000"/>
                          </a:solidFill>
                        </a:uFill>
                        <a:latin typeface="Cambria Math" panose="02040503050406030204" pitchFamily="18" charset="0"/>
                        <a:ea typeface="メイリオ" panose="020B0604030504040204" pitchFamily="50" charset="-128"/>
                      </a:rPr>
                      <m:t>𝑖</m:t>
                    </m:r>
                  </m:oMath>
                </a14:m>
                <a:endParaRPr lang="en-US" altLang="ja-JP" sz="2400" dirty="0" smtClean="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18" name="正方形/長方形 17">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1003515" y="4269894"/>
                <a:ext cx="1427004" cy="515526"/>
              </a:xfrm>
              <a:prstGeom prst="rect">
                <a:avLst/>
              </a:prstGeom>
              <a:blipFill>
                <a:blip r:embed="rId3"/>
                <a:stretch>
                  <a:fillRect b="-247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E49C640D-8385-439C-AB10-979A4D5AE22B}"/>
                  </a:ext>
                </a:extLst>
              </p:cNvPr>
              <p:cNvSpPr/>
              <p:nvPr/>
            </p:nvSpPr>
            <p:spPr>
              <a:xfrm>
                <a:off x="968872" y="6407815"/>
                <a:ext cx="1427004" cy="515526"/>
              </a:xfrm>
              <a:prstGeom prst="rect">
                <a:avLst/>
              </a:prstGeom>
            </p:spPr>
            <p:txBody>
              <a:bodyPr wrap="square">
                <a:spAutoFit/>
              </a:bodyPr>
              <a:lstStyle/>
              <a:p>
                <a:pPr algn="ctr">
                  <a:lnSpc>
                    <a:spcPts val="3300"/>
                  </a:lnSpc>
                </a:pPr>
                <a:r>
                  <a:rPr lang="ja-JP" altLang="en-US" sz="2400" dirty="0" smtClean="0">
                    <a:uFill>
                      <a:solidFill>
                        <a:srgbClr val="FF0000"/>
                      </a:solidFill>
                    </a:uFill>
                    <a:latin typeface="メイリオ" panose="020B0604030504040204" pitchFamily="50" charset="-128"/>
                    <a:ea typeface="メイリオ" panose="020B0604030504040204" pitchFamily="50" charset="-128"/>
                  </a:rPr>
                  <a:t>親個体</a:t>
                </a:r>
                <a14:m>
                  <m:oMath xmlns:m="http://schemas.openxmlformats.org/officeDocument/2006/math">
                    <m:r>
                      <a:rPr lang="en-US" altLang="ja-JP" sz="2400" b="0" i="1" dirty="0" smtClean="0">
                        <a:uFill>
                          <a:solidFill>
                            <a:srgbClr val="FF0000"/>
                          </a:solidFill>
                        </a:uFill>
                        <a:latin typeface="Cambria Math" panose="02040503050406030204" pitchFamily="18" charset="0"/>
                        <a:ea typeface="メイリオ" panose="020B0604030504040204" pitchFamily="50" charset="-128"/>
                      </a:rPr>
                      <m:t>𝑗</m:t>
                    </m:r>
                  </m:oMath>
                </a14:m>
                <a:endParaRPr lang="en-US" altLang="ja-JP" sz="2400" dirty="0" smtClean="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19" name="正方形/長方形 18">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968872" y="6407815"/>
                <a:ext cx="1427004" cy="515526"/>
              </a:xfrm>
              <a:prstGeom prst="rect">
                <a:avLst/>
              </a:prstGeom>
              <a:blipFill>
                <a:blip r:embed="rId4"/>
                <a:stretch>
                  <a:fillRect b="-24706"/>
                </a:stretch>
              </a:blipFill>
            </p:spPr>
            <p:txBody>
              <a:bodyPr/>
              <a:lstStyle/>
              <a:p>
                <a:r>
                  <a:rPr lang="ja-JP" altLang="en-US">
                    <a:noFill/>
                  </a:rPr>
                  <a:t> </a:t>
                </a:r>
              </a:p>
            </p:txBody>
          </p:sp>
        </mc:Fallback>
      </mc:AlternateContent>
      <p:grpSp>
        <p:nvGrpSpPr>
          <p:cNvPr id="24" name="グループ化 23"/>
          <p:cNvGrpSpPr/>
          <p:nvPr/>
        </p:nvGrpSpPr>
        <p:grpSpPr>
          <a:xfrm>
            <a:off x="2500748" y="3787318"/>
            <a:ext cx="1584783" cy="2484644"/>
            <a:chOff x="2483768" y="3480151"/>
            <a:chExt cx="1657684" cy="2484644"/>
          </a:xfrm>
        </p:grpSpPr>
        <p:cxnSp>
          <p:nvCxnSpPr>
            <p:cNvPr id="25" name="直線コネクタ 24"/>
            <p:cNvCxnSpPr/>
            <p:nvPr/>
          </p:nvCxnSpPr>
          <p:spPr>
            <a:xfrm>
              <a:off x="2483768" y="3480151"/>
              <a:ext cx="3600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2483768" y="5964795"/>
              <a:ext cx="3600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a:off x="2843808" y="3480151"/>
              <a:ext cx="0" cy="24846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2843809" y="4695736"/>
              <a:ext cx="129764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31" name="正方形/長方形 30">
            <a:extLst>
              <a:ext uri="{FF2B5EF4-FFF2-40B4-BE49-F238E27FC236}">
                <a16:creationId xmlns:a16="http://schemas.microsoft.com/office/drawing/2014/main" id="{E49C640D-8385-439C-AB10-979A4D5AE22B}"/>
              </a:ext>
            </a:extLst>
          </p:cNvPr>
          <p:cNvSpPr/>
          <p:nvPr/>
        </p:nvSpPr>
        <p:spPr>
          <a:xfrm>
            <a:off x="2658527" y="4419997"/>
            <a:ext cx="1427004" cy="515526"/>
          </a:xfrm>
          <a:prstGeom prst="rect">
            <a:avLst/>
          </a:prstGeom>
        </p:spPr>
        <p:txBody>
          <a:bodyPr wrap="square">
            <a:spAutoFit/>
          </a:bodyPr>
          <a:lstStyle/>
          <a:p>
            <a:pPr algn="ctr">
              <a:lnSpc>
                <a:spcPts val="3300"/>
              </a:lnSpc>
            </a:pPr>
            <a:r>
              <a:rPr lang="ja-JP" altLang="en-US" sz="2400" dirty="0">
                <a:uFill>
                  <a:solidFill>
                    <a:srgbClr val="FF0000"/>
                  </a:solidFill>
                </a:uFill>
                <a:latin typeface="メイリオ" panose="020B0604030504040204" pitchFamily="50" charset="-128"/>
                <a:ea typeface="メイリオ" panose="020B0604030504040204" pitchFamily="50" charset="-128"/>
              </a:rPr>
              <a:t>交叉</a:t>
            </a:r>
            <a:endParaRPr lang="en-US" altLang="ja-JP" sz="2400" dirty="0" smtClean="0">
              <a:uFill>
                <a:solidFill>
                  <a:srgbClr val="FF0000"/>
                </a:solidFill>
              </a:uFill>
              <a:latin typeface="メイリオ" panose="020B0604030504040204" pitchFamily="50" charset="-128"/>
              <a:ea typeface="メイリオ" panose="020B0604030504040204" pitchFamily="50" charset="-128"/>
            </a:endParaRPr>
          </a:p>
        </p:txBody>
      </p:sp>
      <p:grpSp>
        <p:nvGrpSpPr>
          <p:cNvPr id="33" name="グループ化 32"/>
          <p:cNvGrpSpPr/>
          <p:nvPr/>
        </p:nvGrpSpPr>
        <p:grpSpPr>
          <a:xfrm>
            <a:off x="4251140" y="4419997"/>
            <a:ext cx="1146866" cy="1009402"/>
            <a:chOff x="1025058" y="3045030"/>
            <a:chExt cx="1146866" cy="1009402"/>
          </a:xfrm>
        </p:grpSpPr>
        <p:sp>
          <p:nvSpPr>
            <p:cNvPr id="34" name="フリーフォーム 33"/>
            <p:cNvSpPr/>
            <p:nvPr/>
          </p:nvSpPr>
          <p:spPr>
            <a:xfrm>
              <a:off x="1025058" y="3045030"/>
              <a:ext cx="1068779" cy="1009402"/>
            </a:xfrm>
            <a:custGeom>
              <a:avLst/>
              <a:gdLst>
                <a:gd name="connsiteX0" fmla="*/ 0 w 1068779"/>
                <a:gd name="connsiteY0" fmla="*/ 0 h 1009402"/>
                <a:gd name="connsiteX1" fmla="*/ 1068779 w 1068779"/>
                <a:gd name="connsiteY1" fmla="*/ 0 h 1009402"/>
                <a:gd name="connsiteX2" fmla="*/ 1068779 w 1068779"/>
                <a:gd name="connsiteY2" fmla="*/ 475013 h 1009402"/>
                <a:gd name="connsiteX3" fmla="*/ 11876 w 1068779"/>
                <a:gd name="connsiteY3" fmla="*/ 1009402 h 1009402"/>
                <a:gd name="connsiteX4" fmla="*/ 771896 w 1068779"/>
                <a:gd name="connsiteY4" fmla="*/ 391885 h 1009402"/>
                <a:gd name="connsiteX5" fmla="*/ 0 w 1068779"/>
                <a:gd name="connsiteY5" fmla="*/ 0 h 100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779" h="1009402">
                  <a:moveTo>
                    <a:pt x="0" y="0"/>
                  </a:moveTo>
                  <a:lnTo>
                    <a:pt x="1068779" y="0"/>
                  </a:lnTo>
                  <a:lnTo>
                    <a:pt x="1068779" y="475013"/>
                  </a:lnTo>
                  <a:lnTo>
                    <a:pt x="11876" y="1009402"/>
                  </a:lnTo>
                  <a:lnTo>
                    <a:pt x="771896" y="391885"/>
                  </a:lnTo>
                  <a:lnTo>
                    <a:pt x="0"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8773643">
              <a:off x="1328776" y="3043774"/>
              <a:ext cx="748145" cy="938150"/>
            </a:xfrm>
            <a:custGeom>
              <a:avLst/>
              <a:gdLst>
                <a:gd name="connsiteX0" fmla="*/ 0 w 748145"/>
                <a:gd name="connsiteY0" fmla="*/ 0 h 938150"/>
                <a:gd name="connsiteX1" fmla="*/ 748145 w 748145"/>
                <a:gd name="connsiteY1" fmla="*/ 356260 h 938150"/>
                <a:gd name="connsiteX2" fmla="*/ 59376 w 748145"/>
                <a:gd name="connsiteY2" fmla="*/ 938150 h 938150"/>
                <a:gd name="connsiteX3" fmla="*/ 0 w 748145"/>
                <a:gd name="connsiteY3" fmla="*/ 0 h 938150"/>
              </a:gdLst>
              <a:ahLst/>
              <a:cxnLst>
                <a:cxn ang="0">
                  <a:pos x="connsiteX0" y="connsiteY0"/>
                </a:cxn>
                <a:cxn ang="0">
                  <a:pos x="connsiteX1" y="connsiteY1"/>
                </a:cxn>
                <a:cxn ang="0">
                  <a:pos x="connsiteX2" y="connsiteY2"/>
                </a:cxn>
                <a:cxn ang="0">
                  <a:pos x="connsiteX3" y="connsiteY3"/>
                </a:cxn>
              </a:cxnLst>
              <a:rect l="l" t="t" r="r" b="b"/>
              <a:pathLst>
                <a:path w="748145" h="938150">
                  <a:moveTo>
                    <a:pt x="0" y="0"/>
                  </a:moveTo>
                  <a:lnTo>
                    <a:pt x="748145" y="356260"/>
                  </a:lnTo>
                  <a:lnTo>
                    <a:pt x="59376" y="938150"/>
                  </a:lnTo>
                  <a:lnTo>
                    <a:pt x="0" y="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E49C640D-8385-439C-AB10-979A4D5AE22B}"/>
                  </a:ext>
                </a:extLst>
              </p:cNvPr>
              <p:cNvSpPr/>
              <p:nvPr/>
            </p:nvSpPr>
            <p:spPr>
              <a:xfrm>
                <a:off x="4215428" y="5529674"/>
                <a:ext cx="1427004" cy="502061"/>
              </a:xfrm>
              <a:prstGeom prst="rect">
                <a:avLst/>
              </a:prstGeom>
            </p:spPr>
            <p:txBody>
              <a:bodyPr wrap="square">
                <a:spAutoFit/>
              </a:bodyPr>
              <a:lstStyle/>
              <a:p>
                <a:pPr algn="ctr">
                  <a:lnSpc>
                    <a:spcPts val="3300"/>
                  </a:lnSpc>
                </a:pPr>
                <a:r>
                  <a:rPr lang="ja-JP" altLang="en-US" sz="2400" dirty="0" smtClean="0">
                    <a:uFill>
                      <a:solidFill>
                        <a:srgbClr val="FF0000"/>
                      </a:solidFill>
                    </a:uFill>
                    <a:latin typeface="メイリオ" panose="020B0604030504040204" pitchFamily="50" charset="-128"/>
                    <a:ea typeface="メイリオ" panose="020B0604030504040204" pitchFamily="50" charset="-128"/>
                  </a:rPr>
                  <a:t>子個体</a:t>
                </a:r>
                <a14:m>
                  <m:oMath xmlns:m="http://schemas.openxmlformats.org/officeDocument/2006/math">
                    <m:r>
                      <a:rPr lang="en-US" altLang="ja-JP" sz="2400" b="0" i="1" smtClean="0">
                        <a:uFill>
                          <a:solidFill>
                            <a:srgbClr val="FF0000"/>
                          </a:solidFill>
                        </a:uFill>
                        <a:latin typeface="Cambria Math" panose="02040503050406030204" pitchFamily="18" charset="0"/>
                        <a:ea typeface="メイリオ" panose="020B0604030504040204" pitchFamily="50" charset="-128"/>
                      </a:rPr>
                      <m:t>𝑘</m:t>
                    </m:r>
                  </m:oMath>
                </a14:m>
                <a:endParaRPr lang="en-US" altLang="ja-JP" sz="2400" dirty="0" smtClean="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36" name="正方形/長方形 35">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4215428" y="5529674"/>
                <a:ext cx="1427004" cy="502061"/>
              </a:xfrm>
              <a:prstGeom prst="rect">
                <a:avLst/>
              </a:prstGeom>
              <a:blipFill>
                <a:blip r:embed="rId5"/>
                <a:stretch>
                  <a:fillRect l="-1709" b="-29268"/>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E49C640D-8385-439C-AB10-979A4D5AE22B}"/>
              </a:ext>
            </a:extLst>
          </p:cNvPr>
          <p:cNvSpPr/>
          <p:nvPr/>
        </p:nvSpPr>
        <p:spPr>
          <a:xfrm>
            <a:off x="2967406" y="6199851"/>
            <a:ext cx="4101247" cy="515526"/>
          </a:xfrm>
          <a:prstGeom prst="rect">
            <a:avLst/>
          </a:prstGeom>
        </p:spPr>
        <p:txBody>
          <a:bodyPr wrap="square">
            <a:spAutoFit/>
          </a:bodyPr>
          <a:lstStyle/>
          <a:p>
            <a:pPr algn="ctr">
              <a:lnSpc>
                <a:spcPts val="3300"/>
              </a:lnSpc>
            </a:pPr>
            <a:r>
              <a:rPr lang="ja-JP" altLang="en-US" sz="2400" b="1" dirty="0" smtClean="0">
                <a:uFill>
                  <a:solidFill>
                    <a:srgbClr val="FF0000"/>
                  </a:solidFill>
                </a:uFill>
                <a:latin typeface="メイリオ" panose="020B0604030504040204" pitchFamily="50" charset="-128"/>
                <a:ea typeface="メイリオ" panose="020B0604030504040204" pitchFamily="50" charset="-128"/>
              </a:rPr>
              <a:t>親同士の間で子ができる</a:t>
            </a:r>
            <a:endParaRPr lang="en-US" altLang="ja-JP" sz="2400" b="1" dirty="0">
              <a:uFill>
                <a:solidFill>
                  <a:srgbClr val="FF0000"/>
                </a:solidFill>
              </a:uFill>
              <a:latin typeface="メイリオ" panose="020B0604030504040204" pitchFamily="50" charset="-128"/>
              <a:ea typeface="メイリオ" panose="020B0604030504040204" pitchFamily="50" charset="-128"/>
            </a:endParaRPr>
          </a:p>
        </p:txBody>
      </p:sp>
      <p:sp>
        <p:nvSpPr>
          <p:cNvPr id="40" name="爆発 1 39"/>
          <p:cNvSpPr/>
          <p:nvPr/>
        </p:nvSpPr>
        <p:spPr>
          <a:xfrm>
            <a:off x="5319919" y="3196873"/>
            <a:ext cx="2852481" cy="1464194"/>
          </a:xfrm>
          <a:prstGeom prst="irregularSeal1">
            <a:avLst/>
          </a:prstGeom>
          <a:solidFill>
            <a:srgbClr val="FFFF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2800" b="1" kern="0" dirty="0" smtClean="0">
                <a:solidFill>
                  <a:srgbClr val="C00000"/>
                </a:solidFill>
                <a:latin typeface="Calibri"/>
                <a:ea typeface="ＭＳ Ｐゴシック"/>
              </a:rPr>
              <a:t>重なりが発生</a:t>
            </a:r>
            <a:endParaRPr kumimoji="1" lang="ja-JP" altLang="en-US" sz="2800" b="1" i="0" u="none" strike="noStrike" kern="0" cap="none" spc="0" normalizeH="0" baseline="0" noProof="0" dirty="0">
              <a:ln>
                <a:noFill/>
              </a:ln>
              <a:solidFill>
                <a:srgbClr val="C00000"/>
              </a:solidFill>
              <a:effectLst/>
              <a:uLnTx/>
              <a:uFillTx/>
              <a:latin typeface="Calibri"/>
              <a:ea typeface="ＭＳ Ｐゴシック"/>
              <a:cs typeface="+mn-cs"/>
            </a:endParaRPr>
          </a:p>
        </p:txBody>
      </p:sp>
    </p:spTree>
    <p:extLst>
      <p:ext uri="{BB962C8B-B14F-4D97-AF65-F5344CB8AC3E}">
        <p14:creationId xmlns:p14="http://schemas.microsoft.com/office/powerpoint/2010/main" val="52436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角丸四角形 173"/>
          <p:cNvSpPr/>
          <p:nvPr/>
        </p:nvSpPr>
        <p:spPr>
          <a:xfrm>
            <a:off x="5266906" y="3323766"/>
            <a:ext cx="3201503" cy="2453030"/>
          </a:xfrm>
          <a:prstGeom prst="roundRect">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57200" y="274638"/>
            <a:ext cx="7931224" cy="1143000"/>
          </a:xfrm>
        </p:spPr>
        <p:txBody>
          <a:bodyPr/>
          <a:lstStyle/>
          <a:p>
            <a:r>
              <a:rPr lang="en-US" altLang="ja-JP" dirty="0" smtClean="0"/>
              <a:t>DGA</a:t>
            </a:r>
            <a:r>
              <a:rPr lang="ja-JP" altLang="en-US" dirty="0" smtClean="0"/>
              <a:t>による解探索の効率化</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a:xfrm rot="16200000">
            <a:off x="7610379" y="4048760"/>
            <a:ext cx="2367281" cy="365760"/>
          </a:xfrm>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15</a:t>
            </a:fld>
            <a:endParaRPr kumimoji="1" lang="ja-JP" altLang="en-US"/>
          </a:p>
        </p:txBody>
      </p:sp>
      <p:sp>
        <p:nvSpPr>
          <p:cNvPr id="81" name="正方形/長方形 80">
            <a:extLst>
              <a:ext uri="{FF2B5EF4-FFF2-40B4-BE49-F238E27FC236}">
                <a16:creationId xmlns:a16="http://schemas.microsoft.com/office/drawing/2014/main" id="{E49C640D-8385-439C-AB10-979A4D5AE22B}"/>
              </a:ext>
            </a:extLst>
          </p:cNvPr>
          <p:cNvSpPr/>
          <p:nvPr/>
        </p:nvSpPr>
        <p:spPr>
          <a:xfrm>
            <a:off x="27615" y="1700808"/>
            <a:ext cx="8460432"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・探索空間を分割し，同じ空間内の個体で</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27615" y="2241741"/>
            <a:ext cx="8460432"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交叉を行う</a:t>
            </a:r>
            <a:r>
              <a:rPr lang="en-US" altLang="ja-JP" sz="3200" dirty="0" smtClean="0">
                <a:uFill>
                  <a:solidFill>
                    <a:srgbClr val="FF0000"/>
                  </a:solidFill>
                </a:uFill>
                <a:latin typeface="メイリオ" panose="020B0604030504040204" pitchFamily="50" charset="-128"/>
                <a:ea typeface="メイリオ" panose="020B0604030504040204" pitchFamily="50" charset="-128"/>
              </a:rPr>
              <a:t>(Distributed GA)</a:t>
            </a:r>
            <a:endParaRPr lang="ja-JP" altLang="en-US" sz="3200" dirty="0" smtClean="0">
              <a:uFill>
                <a:solidFill>
                  <a:srgbClr val="FF0000"/>
                </a:solidFill>
              </a:uFill>
              <a:latin typeface="メイリオ" panose="020B0604030504040204" pitchFamily="50" charset="-128"/>
              <a:ea typeface="メイリオ" panose="020B0604030504040204" pitchFamily="50" charset="-128"/>
            </a:endParaRPr>
          </a:p>
        </p:txBody>
      </p:sp>
      <p:grpSp>
        <p:nvGrpSpPr>
          <p:cNvPr id="43" name="グループ化 42"/>
          <p:cNvGrpSpPr/>
          <p:nvPr/>
        </p:nvGrpSpPr>
        <p:grpSpPr>
          <a:xfrm>
            <a:off x="539552" y="3047999"/>
            <a:ext cx="3816424" cy="3549353"/>
            <a:chOff x="1012997" y="3047999"/>
            <a:chExt cx="3816424" cy="3549353"/>
          </a:xfrm>
        </p:grpSpPr>
        <p:grpSp>
          <p:nvGrpSpPr>
            <p:cNvPr id="14" name="グループ化 13"/>
            <p:cNvGrpSpPr/>
            <p:nvPr/>
          </p:nvGrpSpPr>
          <p:grpSpPr>
            <a:xfrm>
              <a:off x="1012997" y="4118419"/>
              <a:ext cx="3816424" cy="1296862"/>
              <a:chOff x="1012997" y="4118419"/>
              <a:chExt cx="3816424" cy="1296862"/>
            </a:xfrm>
          </p:grpSpPr>
          <p:sp>
            <p:nvSpPr>
              <p:cNvPr id="29" name="フリーフォーム 28"/>
              <p:cNvSpPr/>
              <p:nvPr/>
            </p:nvSpPr>
            <p:spPr>
              <a:xfrm>
                <a:off x="2195736" y="4118419"/>
                <a:ext cx="1373148" cy="1296862"/>
              </a:xfrm>
              <a:custGeom>
                <a:avLst/>
                <a:gdLst>
                  <a:gd name="connsiteX0" fmla="*/ 0 w 1068779"/>
                  <a:gd name="connsiteY0" fmla="*/ 0 h 1009402"/>
                  <a:gd name="connsiteX1" fmla="*/ 1068779 w 1068779"/>
                  <a:gd name="connsiteY1" fmla="*/ 0 h 1009402"/>
                  <a:gd name="connsiteX2" fmla="*/ 1068779 w 1068779"/>
                  <a:gd name="connsiteY2" fmla="*/ 475013 h 1009402"/>
                  <a:gd name="connsiteX3" fmla="*/ 11876 w 1068779"/>
                  <a:gd name="connsiteY3" fmla="*/ 1009402 h 1009402"/>
                  <a:gd name="connsiteX4" fmla="*/ 771896 w 1068779"/>
                  <a:gd name="connsiteY4" fmla="*/ 391885 h 1009402"/>
                  <a:gd name="connsiteX5" fmla="*/ 0 w 1068779"/>
                  <a:gd name="connsiteY5" fmla="*/ 0 h 100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779" h="1009402">
                    <a:moveTo>
                      <a:pt x="0" y="0"/>
                    </a:moveTo>
                    <a:lnTo>
                      <a:pt x="1068779" y="0"/>
                    </a:lnTo>
                    <a:lnTo>
                      <a:pt x="1068779" y="475013"/>
                    </a:lnTo>
                    <a:lnTo>
                      <a:pt x="11876" y="1009402"/>
                    </a:lnTo>
                    <a:lnTo>
                      <a:pt x="771896" y="391885"/>
                    </a:lnTo>
                    <a:lnTo>
                      <a:pt x="0"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1012997" y="4118419"/>
                <a:ext cx="38164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012997" y="5415281"/>
                <a:ext cx="38164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直線コネクタ 19"/>
            <p:cNvCxnSpPr/>
            <p:nvPr/>
          </p:nvCxnSpPr>
          <p:spPr>
            <a:xfrm>
              <a:off x="2195736" y="3047999"/>
              <a:ext cx="0" cy="3549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568884" y="3047999"/>
              <a:ext cx="0" cy="3549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グループ化 59"/>
          <p:cNvGrpSpPr/>
          <p:nvPr/>
        </p:nvGrpSpPr>
        <p:grpSpPr>
          <a:xfrm>
            <a:off x="277367" y="3024680"/>
            <a:ext cx="1557536" cy="1052392"/>
            <a:chOff x="3847031" y="2392026"/>
            <a:chExt cx="1649248" cy="1052392"/>
          </a:xfrm>
        </p:grpSpPr>
        <p:sp>
          <p:nvSpPr>
            <p:cNvPr id="61" name="角丸四角形 60"/>
            <p:cNvSpPr/>
            <p:nvPr/>
          </p:nvSpPr>
          <p:spPr>
            <a:xfrm>
              <a:off x="4004135" y="2392026"/>
              <a:ext cx="1335040" cy="10523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テキスト ボックス 61"/>
            <p:cNvSpPr txBox="1"/>
            <p:nvPr/>
          </p:nvSpPr>
          <p:spPr>
            <a:xfrm>
              <a:off x="3847031" y="2758172"/>
              <a:ext cx="1649248"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探索空間</a:t>
              </a:r>
              <a:r>
                <a:rPr kumimoji="1" lang="en-US" altLang="ja-JP" b="1" dirty="0" smtClean="0">
                  <a:latin typeface="メイリオ" panose="020B0604030504040204" pitchFamily="50" charset="-128"/>
                  <a:ea typeface="メイリオ" panose="020B0604030504040204" pitchFamily="50" charset="-128"/>
                </a:rPr>
                <a:t>1</a:t>
              </a:r>
              <a:endParaRPr kumimoji="1" lang="ja-JP" altLang="en-US" b="1" dirty="0">
                <a:latin typeface="メイリオ" panose="020B0604030504040204" pitchFamily="50" charset="-128"/>
                <a:ea typeface="メイリオ" panose="020B0604030504040204" pitchFamily="50" charset="-128"/>
              </a:endParaRPr>
            </a:p>
          </p:txBody>
        </p:sp>
      </p:grpSp>
      <p:grpSp>
        <p:nvGrpSpPr>
          <p:cNvPr id="63" name="グループ化 62"/>
          <p:cNvGrpSpPr/>
          <p:nvPr/>
        </p:nvGrpSpPr>
        <p:grpSpPr>
          <a:xfrm>
            <a:off x="1630097" y="3024680"/>
            <a:ext cx="1557536" cy="1052392"/>
            <a:chOff x="3847031" y="2392026"/>
            <a:chExt cx="1649248" cy="1052392"/>
          </a:xfrm>
        </p:grpSpPr>
        <p:sp>
          <p:nvSpPr>
            <p:cNvPr id="64" name="角丸四角形 63"/>
            <p:cNvSpPr/>
            <p:nvPr/>
          </p:nvSpPr>
          <p:spPr>
            <a:xfrm>
              <a:off x="4004135" y="2392026"/>
              <a:ext cx="1335040" cy="10523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テキスト ボックス 64"/>
            <p:cNvSpPr txBox="1"/>
            <p:nvPr/>
          </p:nvSpPr>
          <p:spPr>
            <a:xfrm>
              <a:off x="3847031" y="2758172"/>
              <a:ext cx="1649248"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探索空間</a:t>
              </a:r>
              <a:r>
                <a:rPr lang="en-US" altLang="ja-JP" b="1" dirty="0" smtClean="0">
                  <a:latin typeface="メイリオ" panose="020B0604030504040204" pitchFamily="50" charset="-128"/>
                  <a:ea typeface="メイリオ" panose="020B0604030504040204" pitchFamily="50" charset="-128"/>
                </a:rPr>
                <a:t>2</a:t>
              </a:r>
              <a:endParaRPr kumimoji="1" lang="ja-JP" altLang="en-US" b="1" dirty="0">
                <a:latin typeface="メイリオ" panose="020B0604030504040204" pitchFamily="50" charset="-128"/>
                <a:ea typeface="メイリオ" panose="020B0604030504040204" pitchFamily="50" charset="-128"/>
              </a:endParaRPr>
            </a:p>
          </p:txBody>
        </p:sp>
      </p:grpSp>
      <p:grpSp>
        <p:nvGrpSpPr>
          <p:cNvPr id="66" name="グループ化 65"/>
          <p:cNvGrpSpPr/>
          <p:nvPr/>
        </p:nvGrpSpPr>
        <p:grpSpPr>
          <a:xfrm>
            <a:off x="3572053" y="3575492"/>
            <a:ext cx="279867" cy="63736"/>
            <a:chOff x="7237179" y="2996336"/>
            <a:chExt cx="279867" cy="63736"/>
          </a:xfrm>
        </p:grpSpPr>
        <p:sp>
          <p:nvSpPr>
            <p:cNvPr id="67" name="楕円 66"/>
            <p:cNvSpPr/>
            <p:nvPr/>
          </p:nvSpPr>
          <p:spPr>
            <a:xfrm rot="6135102" flipV="1">
              <a:off x="7237179"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rot="6135102" flipV="1">
              <a:off x="7345245"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rot="6135102" flipV="1">
              <a:off x="7453311" y="2996336"/>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 name="グループ化 69"/>
          <p:cNvGrpSpPr/>
          <p:nvPr/>
        </p:nvGrpSpPr>
        <p:grpSpPr>
          <a:xfrm rot="5400000">
            <a:off x="937641" y="4801385"/>
            <a:ext cx="279867" cy="63736"/>
            <a:chOff x="7237179" y="2996336"/>
            <a:chExt cx="279867" cy="63736"/>
          </a:xfrm>
        </p:grpSpPr>
        <p:sp>
          <p:nvSpPr>
            <p:cNvPr id="71" name="楕円 70"/>
            <p:cNvSpPr/>
            <p:nvPr/>
          </p:nvSpPr>
          <p:spPr>
            <a:xfrm rot="6135102" flipV="1">
              <a:off x="7237179"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rot="6135102" flipV="1">
              <a:off x="7345245"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rot="6135102" flipV="1">
              <a:off x="7453311" y="2996336"/>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テキスト ボックス 73"/>
          <p:cNvSpPr txBox="1"/>
          <p:nvPr/>
        </p:nvSpPr>
        <p:spPr>
          <a:xfrm>
            <a:off x="-7682" y="5959405"/>
            <a:ext cx="1649248" cy="369332"/>
          </a:xfrm>
          <a:prstGeom prst="rect">
            <a:avLst/>
          </a:prstGeom>
          <a:noFill/>
        </p:spPr>
        <p:txBody>
          <a:bodyPr wrap="square" rtlCol="0">
            <a:spAutoFit/>
          </a:bodyPr>
          <a:lstStyle/>
          <a:p>
            <a:pPr algn="ctr"/>
            <a:r>
              <a:rPr lang="ja-JP" altLang="en-US" b="1" dirty="0">
                <a:solidFill>
                  <a:srgbClr val="FF0000"/>
                </a:solidFill>
                <a:latin typeface="メイリオ" panose="020B0604030504040204" pitchFamily="50" charset="-128"/>
                <a:ea typeface="メイリオ" panose="020B0604030504040204" pitchFamily="50" charset="-128"/>
              </a:rPr>
              <a:t>基準ピース</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grpSp>
        <p:nvGrpSpPr>
          <p:cNvPr id="75" name="グループ化 74"/>
          <p:cNvGrpSpPr/>
          <p:nvPr/>
        </p:nvGrpSpPr>
        <p:grpSpPr>
          <a:xfrm rot="6793649">
            <a:off x="1178688" y="4639291"/>
            <a:ext cx="1357220" cy="1397666"/>
            <a:chOff x="6136528" y="4226021"/>
            <a:chExt cx="1107318" cy="1327356"/>
          </a:xfrm>
        </p:grpSpPr>
        <p:cxnSp>
          <p:nvCxnSpPr>
            <p:cNvPr id="76" name="直線コネクタ 75"/>
            <p:cNvCxnSpPr/>
            <p:nvPr/>
          </p:nvCxnSpPr>
          <p:spPr>
            <a:xfrm rot="14806351" flipH="1">
              <a:off x="6145876" y="4455407"/>
              <a:ext cx="1327356" cy="868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楕円 76"/>
            <p:cNvSpPr/>
            <p:nvPr/>
          </p:nvSpPr>
          <p:spPr>
            <a:xfrm>
              <a:off x="6136528" y="4428160"/>
              <a:ext cx="89624" cy="793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p:nvGrpSpPr>
        <p:grpSpPr>
          <a:xfrm>
            <a:off x="2263093" y="6046255"/>
            <a:ext cx="279867" cy="63736"/>
            <a:chOff x="7237179" y="2996336"/>
            <a:chExt cx="279867" cy="63736"/>
          </a:xfrm>
        </p:grpSpPr>
        <p:sp>
          <p:nvSpPr>
            <p:cNvPr id="79" name="楕円 78"/>
            <p:cNvSpPr/>
            <p:nvPr/>
          </p:nvSpPr>
          <p:spPr>
            <a:xfrm rot="6135102" flipV="1">
              <a:off x="7237179"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p:cNvSpPr/>
            <p:nvPr/>
          </p:nvSpPr>
          <p:spPr>
            <a:xfrm rot="6135102" flipV="1">
              <a:off x="7345245"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rot="6135102" flipV="1">
              <a:off x="7453311" y="2996336"/>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2987824" y="5468867"/>
            <a:ext cx="1557536" cy="1052392"/>
            <a:chOff x="3847031" y="2392026"/>
            <a:chExt cx="1649248" cy="1052392"/>
          </a:xfrm>
        </p:grpSpPr>
        <p:sp>
          <p:nvSpPr>
            <p:cNvPr id="84" name="角丸四角形 83"/>
            <p:cNvSpPr/>
            <p:nvPr/>
          </p:nvSpPr>
          <p:spPr>
            <a:xfrm>
              <a:off x="4004135" y="2392026"/>
              <a:ext cx="1335040" cy="10523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テキスト ボックス 84"/>
            <p:cNvSpPr txBox="1"/>
            <p:nvPr/>
          </p:nvSpPr>
          <p:spPr>
            <a:xfrm>
              <a:off x="3847031" y="2758172"/>
              <a:ext cx="1649248"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探索空間</a:t>
              </a:r>
              <a:r>
                <a:rPr kumimoji="1" lang="en-US" altLang="ja-JP" b="1" dirty="0" smtClean="0">
                  <a:latin typeface="メイリオ" panose="020B0604030504040204" pitchFamily="50" charset="-128"/>
                  <a:ea typeface="メイリオ" panose="020B0604030504040204" pitchFamily="50" charset="-128"/>
                </a:rPr>
                <a:t>8</a:t>
              </a:r>
              <a:endParaRPr kumimoji="1" lang="ja-JP" altLang="en-US" b="1" dirty="0">
                <a:latin typeface="メイリオ" panose="020B0604030504040204" pitchFamily="50" charset="-128"/>
                <a:ea typeface="メイリオ" panose="020B0604030504040204" pitchFamily="50" charset="-128"/>
              </a:endParaRPr>
            </a:p>
          </p:txBody>
        </p:sp>
      </p:grpSp>
      <p:sp>
        <p:nvSpPr>
          <p:cNvPr id="87" name="フリーフォーム 86"/>
          <p:cNvSpPr/>
          <p:nvPr/>
        </p:nvSpPr>
        <p:spPr>
          <a:xfrm rot="18773643">
            <a:off x="3538017" y="4121249"/>
            <a:ext cx="880293" cy="1091007"/>
          </a:xfrm>
          <a:custGeom>
            <a:avLst/>
            <a:gdLst>
              <a:gd name="connsiteX0" fmla="*/ 0 w 748145"/>
              <a:gd name="connsiteY0" fmla="*/ 0 h 938150"/>
              <a:gd name="connsiteX1" fmla="*/ 748145 w 748145"/>
              <a:gd name="connsiteY1" fmla="*/ 356260 h 938150"/>
              <a:gd name="connsiteX2" fmla="*/ 59376 w 748145"/>
              <a:gd name="connsiteY2" fmla="*/ 938150 h 938150"/>
              <a:gd name="connsiteX3" fmla="*/ 0 w 748145"/>
              <a:gd name="connsiteY3" fmla="*/ 0 h 938150"/>
            </a:gdLst>
            <a:ahLst/>
            <a:cxnLst>
              <a:cxn ang="0">
                <a:pos x="connsiteX0" y="connsiteY0"/>
              </a:cxn>
              <a:cxn ang="0">
                <a:pos x="connsiteX1" y="connsiteY1"/>
              </a:cxn>
              <a:cxn ang="0">
                <a:pos x="connsiteX2" y="connsiteY2"/>
              </a:cxn>
              <a:cxn ang="0">
                <a:pos x="connsiteX3" y="connsiteY3"/>
              </a:cxn>
            </a:cxnLst>
            <a:rect l="l" t="t" r="r" b="b"/>
            <a:pathLst>
              <a:path w="748145" h="938150">
                <a:moveTo>
                  <a:pt x="0" y="0"/>
                </a:moveTo>
                <a:lnTo>
                  <a:pt x="748145" y="356260"/>
                </a:lnTo>
                <a:lnTo>
                  <a:pt x="59376" y="938150"/>
                </a:lnTo>
                <a:lnTo>
                  <a:pt x="0" y="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9" name="グループ化 128"/>
          <p:cNvGrpSpPr/>
          <p:nvPr/>
        </p:nvGrpSpPr>
        <p:grpSpPr>
          <a:xfrm>
            <a:off x="4932728" y="4068230"/>
            <a:ext cx="3327510" cy="2453029"/>
            <a:chOff x="7409750" y="2692400"/>
            <a:chExt cx="3702750" cy="2762983"/>
          </a:xfrm>
        </p:grpSpPr>
        <p:grpSp>
          <p:nvGrpSpPr>
            <p:cNvPr id="130" name="グループ化 129"/>
            <p:cNvGrpSpPr/>
            <p:nvPr/>
          </p:nvGrpSpPr>
          <p:grpSpPr>
            <a:xfrm rot="5400000">
              <a:off x="9518707" y="3774733"/>
              <a:ext cx="200754" cy="45719"/>
              <a:chOff x="7237179" y="2996336"/>
              <a:chExt cx="279867" cy="63736"/>
            </a:xfrm>
          </p:grpSpPr>
          <p:sp>
            <p:nvSpPr>
              <p:cNvPr id="165" name="楕円 164"/>
              <p:cNvSpPr/>
              <p:nvPr/>
            </p:nvSpPr>
            <p:spPr>
              <a:xfrm rot="6135102" flipV="1">
                <a:off x="7237179"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楕円 165"/>
              <p:cNvSpPr/>
              <p:nvPr/>
            </p:nvSpPr>
            <p:spPr>
              <a:xfrm rot="6135102" flipV="1">
                <a:off x="7345245"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楕円 166"/>
              <p:cNvSpPr/>
              <p:nvPr/>
            </p:nvSpPr>
            <p:spPr>
              <a:xfrm rot="6135102" flipV="1">
                <a:off x="7453311" y="2996336"/>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1" name="グループ化 130"/>
            <p:cNvGrpSpPr/>
            <p:nvPr/>
          </p:nvGrpSpPr>
          <p:grpSpPr>
            <a:xfrm>
              <a:off x="7431343" y="2692400"/>
              <a:ext cx="3681157" cy="2762983"/>
              <a:chOff x="7431343" y="2692400"/>
              <a:chExt cx="3681157" cy="2762983"/>
            </a:xfrm>
          </p:grpSpPr>
          <p:sp>
            <p:nvSpPr>
              <p:cNvPr id="139" name="角丸四角形 138"/>
              <p:cNvSpPr/>
              <p:nvPr/>
            </p:nvSpPr>
            <p:spPr>
              <a:xfrm>
                <a:off x="7431343" y="2692400"/>
                <a:ext cx="3681157" cy="276298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40" name="グループ化 139"/>
              <p:cNvGrpSpPr/>
              <p:nvPr/>
            </p:nvGrpSpPr>
            <p:grpSpPr>
              <a:xfrm>
                <a:off x="8288172" y="3174963"/>
                <a:ext cx="2646786" cy="458487"/>
                <a:chOff x="3779391" y="3921778"/>
                <a:chExt cx="3312889" cy="724519"/>
              </a:xfrm>
            </p:grpSpPr>
            <p:grpSp>
              <p:nvGrpSpPr>
                <p:cNvPr id="158" name="グループ化 157"/>
                <p:cNvGrpSpPr/>
                <p:nvPr/>
              </p:nvGrpSpPr>
              <p:grpSpPr>
                <a:xfrm>
                  <a:off x="3779912" y="3921778"/>
                  <a:ext cx="3312368" cy="662279"/>
                  <a:chOff x="3635896" y="4005064"/>
                  <a:chExt cx="2592288" cy="504056"/>
                </a:xfrm>
              </p:grpSpPr>
              <p:sp>
                <p:nvSpPr>
                  <p:cNvPr id="162" name="正方形/長方形 161"/>
                  <p:cNvSpPr/>
                  <p:nvPr/>
                </p:nvSpPr>
                <p:spPr>
                  <a:xfrm>
                    <a:off x="3635896"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3" name="正方形/長方形 162"/>
                  <p:cNvSpPr/>
                  <p:nvPr/>
                </p:nvSpPr>
                <p:spPr>
                  <a:xfrm>
                    <a:off x="4499992"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4" name="正方形/長方形 163"/>
                  <p:cNvSpPr/>
                  <p:nvPr/>
                </p:nvSpPr>
                <p:spPr>
                  <a:xfrm>
                    <a:off x="5364088"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59" name="正方形/長方形 158"/>
                    <p:cNvSpPr/>
                    <p:nvPr/>
                  </p:nvSpPr>
                  <p:spPr>
                    <a:xfrm>
                      <a:off x="3779391" y="4043701"/>
                      <a:ext cx="1104642" cy="534995"/>
                    </a:xfrm>
                    <a:prstGeom prst="rect">
                      <a:avLst/>
                    </a:prstGeom>
                  </p:spPr>
                  <p:txBody>
                    <a:bodyPr wrap="square">
                      <a:spAutoFit/>
                    </a:bodyPr>
                    <a:lstStyle/>
                    <a:p>
                      <a:pPr algn="ctr"/>
                      <a14:m>
                        <m:oMath xmlns:m="http://schemas.openxmlformats.org/officeDocument/2006/math">
                          <m:r>
                            <a:rPr lang="en-US" altLang="ja-JP" sz="1600" i="1" dirty="0" smtClean="0">
                              <a:uFill>
                                <a:solidFill>
                                  <a:srgbClr val="FF0000"/>
                                </a:solidFill>
                              </a:uFill>
                              <a:latin typeface="Cambria Math" panose="02040503050406030204" pitchFamily="18" charset="0"/>
                              <a:ea typeface="メイリオ" panose="020B0604030504040204" pitchFamily="50" charset="-128"/>
                            </a:rPr>
                            <m:t>𝑥</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1</m:t>
                          </m:r>
                        </m:oMath>
                      </a14:m>
                      <a:r>
                        <a:rPr lang="ja-JP" altLang="en-US" sz="1600" dirty="0" smtClean="0">
                          <a:latin typeface="メイリオ" panose="020B0604030504040204" pitchFamily="50" charset="-128"/>
                          <a:ea typeface="メイリオ" panose="020B0604030504040204" pitchFamily="50" charset="-128"/>
                        </a:rPr>
                        <a:t>座標</a:t>
                      </a:r>
                      <a:endParaRPr lang="ja-JP" altLang="en-US" sz="1600" dirty="0">
                        <a:latin typeface="メイリオ" panose="020B0604030504040204" pitchFamily="50" charset="-128"/>
                        <a:ea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3779391" y="4043701"/>
                      <a:ext cx="1104642" cy="534995"/>
                    </a:xfrm>
                    <a:prstGeom prst="rect">
                      <a:avLst/>
                    </a:prstGeom>
                    <a:blipFill>
                      <a:blip r:embed="rId3"/>
                      <a:stretch>
                        <a:fillRect t="-3636" b="-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4907687" y="4043702"/>
                      <a:ext cx="1095072" cy="602595"/>
                    </a:xfrm>
                    <a:prstGeom prst="rect">
                      <a:avLst/>
                    </a:prstGeom>
                  </p:spPr>
                  <p:txBody>
                    <a:bodyPr wrap="square">
                      <a:spAutoFit/>
                    </a:bodyPr>
                    <a:lstStyle/>
                    <a:p>
                      <a:pPr algn="ctr"/>
                      <a14:m>
                        <m:oMath xmlns:m="http://schemas.openxmlformats.org/officeDocument/2006/math">
                          <m:r>
                            <a:rPr lang="en-US" altLang="ja-JP" sz="1600" b="0" i="1" dirty="0" smtClean="0">
                              <a:uFill>
                                <a:solidFill>
                                  <a:srgbClr val="FF0000"/>
                                </a:solidFill>
                              </a:uFill>
                              <a:latin typeface="Cambria Math" panose="02040503050406030204" pitchFamily="18" charset="0"/>
                              <a:ea typeface="メイリオ" panose="020B0604030504040204" pitchFamily="50" charset="-128"/>
                            </a:rPr>
                            <m:t>𝑦</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1</m:t>
                          </m:r>
                        </m:oMath>
                      </a14:m>
                      <a:r>
                        <a:rPr lang="ja-JP" altLang="en-US" sz="1600" dirty="0" smtClean="0">
                          <a:latin typeface="メイリオ" panose="020B0604030504040204" pitchFamily="50" charset="-128"/>
                          <a:ea typeface="メイリオ" panose="020B0604030504040204" pitchFamily="50" charset="-128"/>
                        </a:rPr>
                        <a:t>座標</a:t>
                      </a:r>
                      <a:endParaRPr lang="ja-JP" altLang="en-US" sz="1600" dirty="0">
                        <a:latin typeface="メイリオ" panose="020B0604030504040204" pitchFamily="50" charset="-128"/>
                        <a:ea typeface="メイリオ" panose="020B0604030504040204" pitchFamily="50" charset="-128"/>
                      </a:endParaRPr>
                    </a:p>
                  </p:txBody>
                </p:sp>
              </mc:Choice>
              <mc:Fallback xmlns="">
                <p:sp>
                  <p:nvSpPr>
                    <p:cNvPr id="160" name="正方形/長方形 159"/>
                    <p:cNvSpPr>
                      <a:spLocks noRot="1" noChangeAspect="1" noMove="1" noResize="1" noEditPoints="1" noAdjustHandles="1" noChangeArrowheads="1" noChangeShapeType="1" noTextEdit="1"/>
                    </p:cNvSpPr>
                    <p:nvPr/>
                  </p:nvSpPr>
                  <p:spPr>
                    <a:xfrm>
                      <a:off x="4907687" y="4043702"/>
                      <a:ext cx="1095072" cy="602595"/>
                    </a:xfrm>
                    <a:prstGeom prst="rect">
                      <a:avLst/>
                    </a:prstGeom>
                    <a:blipFill>
                      <a:blip r:embed="rId4"/>
                      <a:stretch>
                        <a:fillRect t="-3636" r="-3101" b="-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正方形/長方形 160"/>
                    <p:cNvSpPr/>
                    <p:nvPr/>
                  </p:nvSpPr>
                  <p:spPr>
                    <a:xfrm>
                      <a:off x="5973548" y="4040538"/>
                      <a:ext cx="1118731" cy="534996"/>
                    </a:xfrm>
                    <a:prstGeom prst="rect">
                      <a:avLst/>
                    </a:prstGeom>
                  </p:spPr>
                  <p:txBody>
                    <a:bodyPr wrap="square">
                      <a:spAutoFit/>
                    </a:bodyPr>
                    <a:lstStyle/>
                    <a:p>
                      <a:pPr algn="ctr"/>
                      <a:r>
                        <a:rPr lang="ja-JP" altLang="en-US" sz="1600" dirty="0" smtClean="0">
                          <a:uFill>
                            <a:solidFill>
                              <a:srgbClr val="FF0000"/>
                            </a:solidFill>
                          </a:uFill>
                          <a:ea typeface="メイリオ" panose="020B0604030504040204" pitchFamily="50" charset="-128"/>
                        </a:rPr>
                        <a:t>角度</a:t>
                      </a:r>
                      <a14:m>
                        <m:oMath xmlns:m="http://schemas.openxmlformats.org/officeDocument/2006/math">
                          <m:r>
                            <a:rPr lang="ja-JP" altLang="en-US" sz="1600" i="1" dirty="0" smtClean="0">
                              <a:uFill>
                                <a:solidFill>
                                  <a:srgbClr val="FF0000"/>
                                </a:solidFill>
                              </a:uFill>
                              <a:latin typeface="Cambria Math" panose="02040503050406030204" pitchFamily="18" charset="0"/>
                              <a:ea typeface="メイリオ" panose="020B0604030504040204" pitchFamily="50" charset="-128"/>
                            </a:rPr>
                            <m:t>𝛼</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1</m:t>
                          </m:r>
                        </m:oMath>
                      </a14:m>
                      <a:endParaRPr lang="ja-JP" altLang="en-US" sz="1600" baseline="-25000" dirty="0">
                        <a:latin typeface="メイリオ" panose="020B0604030504040204" pitchFamily="50" charset="-128"/>
                        <a:ea typeface="メイリオ" panose="020B0604030504040204" pitchFamily="50" charset="-128"/>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973548" y="4040538"/>
                      <a:ext cx="1118731" cy="534996"/>
                    </a:xfrm>
                    <a:prstGeom prst="rect">
                      <a:avLst/>
                    </a:prstGeom>
                    <a:blipFill>
                      <a:blip r:embed="rId5"/>
                      <a:stretch>
                        <a:fillRect t="-3636" b="-25455"/>
                      </a:stretch>
                    </a:blipFill>
                  </p:spPr>
                  <p:txBody>
                    <a:bodyPr/>
                    <a:lstStyle/>
                    <a:p>
                      <a:r>
                        <a:rPr lang="ja-JP" altLang="en-US">
                          <a:noFill/>
                        </a:rPr>
                        <a:t> </a:t>
                      </a:r>
                    </a:p>
                  </p:txBody>
                </p:sp>
              </mc:Fallback>
            </mc:AlternateContent>
          </p:grpSp>
          <p:grpSp>
            <p:nvGrpSpPr>
              <p:cNvPr id="141" name="グループ化 140"/>
              <p:cNvGrpSpPr/>
              <p:nvPr/>
            </p:nvGrpSpPr>
            <p:grpSpPr>
              <a:xfrm>
                <a:off x="8288171" y="3977821"/>
                <a:ext cx="2646786" cy="419101"/>
                <a:chOff x="3779391" y="3921778"/>
                <a:chExt cx="3312889" cy="662279"/>
              </a:xfrm>
            </p:grpSpPr>
            <p:grpSp>
              <p:nvGrpSpPr>
                <p:cNvPr id="151" name="グループ化 150"/>
                <p:cNvGrpSpPr/>
                <p:nvPr/>
              </p:nvGrpSpPr>
              <p:grpSpPr>
                <a:xfrm>
                  <a:off x="3779912" y="3921778"/>
                  <a:ext cx="3312368" cy="662279"/>
                  <a:chOff x="3635896" y="4005064"/>
                  <a:chExt cx="2592288" cy="504056"/>
                </a:xfrm>
              </p:grpSpPr>
              <p:sp>
                <p:nvSpPr>
                  <p:cNvPr id="155" name="正方形/長方形 154"/>
                  <p:cNvSpPr/>
                  <p:nvPr/>
                </p:nvSpPr>
                <p:spPr>
                  <a:xfrm>
                    <a:off x="3635896"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6" name="正方形/長方形 155"/>
                  <p:cNvSpPr/>
                  <p:nvPr/>
                </p:nvSpPr>
                <p:spPr>
                  <a:xfrm>
                    <a:off x="4499992"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7" name="正方形/長方形 156"/>
                  <p:cNvSpPr/>
                  <p:nvPr/>
                </p:nvSpPr>
                <p:spPr>
                  <a:xfrm>
                    <a:off x="5364088"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52" name="正方形/長方形 151"/>
                    <p:cNvSpPr/>
                    <p:nvPr/>
                  </p:nvSpPr>
                  <p:spPr>
                    <a:xfrm>
                      <a:off x="3779391" y="4043701"/>
                      <a:ext cx="1104642" cy="534996"/>
                    </a:xfrm>
                    <a:prstGeom prst="rect">
                      <a:avLst/>
                    </a:prstGeom>
                  </p:spPr>
                  <p:txBody>
                    <a:bodyPr wrap="square">
                      <a:spAutoFit/>
                    </a:bodyPr>
                    <a:lstStyle/>
                    <a:p>
                      <a:pPr algn="ctr"/>
                      <a14:m>
                        <m:oMath xmlns:m="http://schemas.openxmlformats.org/officeDocument/2006/math">
                          <m:r>
                            <a:rPr lang="en-US" altLang="ja-JP" sz="1600" i="1" dirty="0" smtClean="0">
                              <a:uFill>
                                <a:solidFill>
                                  <a:srgbClr val="FF0000"/>
                                </a:solidFill>
                              </a:uFill>
                              <a:latin typeface="Cambria Math" panose="02040503050406030204" pitchFamily="18" charset="0"/>
                              <a:ea typeface="メイリオ" panose="020B0604030504040204" pitchFamily="50" charset="-128"/>
                            </a:rPr>
                            <m:t>𝑥</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𝑖</m:t>
                          </m:r>
                        </m:oMath>
                      </a14:m>
                      <a:r>
                        <a:rPr lang="ja-JP" altLang="en-US" sz="1600" dirty="0" smtClean="0">
                          <a:latin typeface="メイリオ" panose="020B0604030504040204" pitchFamily="50" charset="-128"/>
                          <a:ea typeface="メイリオ" panose="020B0604030504040204" pitchFamily="50" charset="-128"/>
                        </a:rPr>
                        <a:t>座標</a:t>
                      </a:r>
                      <a:endParaRPr lang="ja-JP" altLang="en-US" sz="1600" dirty="0">
                        <a:latin typeface="メイリオ" panose="020B0604030504040204" pitchFamily="50" charset="-128"/>
                        <a:ea typeface="メイリオ" panose="020B0604030504040204" pitchFamily="50" charset="-128"/>
                      </a:endParaRPr>
                    </a:p>
                  </p:txBody>
                </p:sp>
              </mc:Choice>
              <mc:Fallback xmlns="">
                <p:sp>
                  <p:nvSpPr>
                    <p:cNvPr id="64" name="正方形/長方形 63"/>
                    <p:cNvSpPr>
                      <a:spLocks noRot="1" noChangeAspect="1" noMove="1" noResize="1" noEditPoints="1" noAdjustHandles="1" noChangeArrowheads="1" noChangeShapeType="1" noTextEdit="1"/>
                    </p:cNvSpPr>
                    <p:nvPr/>
                  </p:nvSpPr>
                  <p:spPr>
                    <a:xfrm>
                      <a:off x="3779391" y="4043701"/>
                      <a:ext cx="1104642" cy="534996"/>
                    </a:xfrm>
                    <a:prstGeom prst="rect">
                      <a:avLst/>
                    </a:prstGeom>
                    <a:blipFill>
                      <a:blip r:embed="rId6"/>
                      <a:stretch>
                        <a:fillRect t="-3636" b="-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正方形/長方形 152"/>
                    <p:cNvSpPr/>
                    <p:nvPr/>
                  </p:nvSpPr>
                  <p:spPr>
                    <a:xfrm>
                      <a:off x="4907687" y="4043701"/>
                      <a:ext cx="1065860" cy="534996"/>
                    </a:xfrm>
                    <a:prstGeom prst="rect">
                      <a:avLst/>
                    </a:prstGeom>
                  </p:spPr>
                  <p:txBody>
                    <a:bodyPr wrap="square">
                      <a:spAutoFit/>
                    </a:bodyPr>
                    <a:lstStyle/>
                    <a:p>
                      <a:pPr algn="ctr"/>
                      <a14:m>
                        <m:oMath xmlns:m="http://schemas.openxmlformats.org/officeDocument/2006/math">
                          <m:r>
                            <a:rPr lang="en-US" altLang="ja-JP" sz="1600" b="0" i="1" dirty="0" smtClean="0">
                              <a:uFill>
                                <a:solidFill>
                                  <a:srgbClr val="FF0000"/>
                                </a:solidFill>
                              </a:uFill>
                              <a:latin typeface="Cambria Math" panose="02040503050406030204" pitchFamily="18" charset="0"/>
                              <a:ea typeface="メイリオ" panose="020B0604030504040204" pitchFamily="50" charset="-128"/>
                            </a:rPr>
                            <m:t>𝑦</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𝑖</m:t>
                          </m:r>
                        </m:oMath>
                      </a14:m>
                      <a:r>
                        <a:rPr lang="ja-JP" altLang="en-US" sz="1600" dirty="0" smtClean="0">
                          <a:latin typeface="メイリオ" panose="020B0604030504040204" pitchFamily="50" charset="-128"/>
                          <a:ea typeface="メイリオ" panose="020B0604030504040204" pitchFamily="50" charset="-128"/>
                        </a:rPr>
                        <a:t>座標</a:t>
                      </a:r>
                      <a:endParaRPr lang="ja-JP" altLang="en-US" sz="1600" dirty="0">
                        <a:latin typeface="メイリオ" panose="020B0604030504040204" pitchFamily="50" charset="-128"/>
                        <a:ea typeface="メイリオ" panose="020B0604030504040204" pitchFamily="50" charset="-128"/>
                      </a:endParaRPr>
                    </a:p>
                  </p:txBody>
                </p:sp>
              </mc:Choice>
              <mc:Fallback xmlns="">
                <p:sp>
                  <p:nvSpPr>
                    <p:cNvPr id="65" name="正方形/長方形 64"/>
                    <p:cNvSpPr>
                      <a:spLocks noRot="1" noChangeAspect="1" noMove="1" noResize="1" noEditPoints="1" noAdjustHandles="1" noChangeArrowheads="1" noChangeShapeType="1" noTextEdit="1"/>
                    </p:cNvSpPr>
                    <p:nvPr/>
                  </p:nvSpPr>
                  <p:spPr>
                    <a:xfrm>
                      <a:off x="4907687" y="4043701"/>
                      <a:ext cx="1065860" cy="534996"/>
                    </a:xfrm>
                    <a:prstGeom prst="rect">
                      <a:avLst/>
                    </a:prstGeom>
                    <a:blipFill>
                      <a:blip r:embed="rId7"/>
                      <a:stretch>
                        <a:fillRect t="-3636" b="-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正方形/長方形 153"/>
                    <p:cNvSpPr/>
                    <p:nvPr/>
                  </p:nvSpPr>
                  <p:spPr>
                    <a:xfrm>
                      <a:off x="5973548" y="4040538"/>
                      <a:ext cx="1118731" cy="534996"/>
                    </a:xfrm>
                    <a:prstGeom prst="rect">
                      <a:avLst/>
                    </a:prstGeom>
                  </p:spPr>
                  <p:txBody>
                    <a:bodyPr wrap="square">
                      <a:spAutoFit/>
                    </a:bodyPr>
                    <a:lstStyle/>
                    <a:p>
                      <a:pPr algn="ctr"/>
                      <a:r>
                        <a:rPr lang="ja-JP" altLang="en-US" sz="1600" dirty="0" smtClean="0">
                          <a:uFill>
                            <a:solidFill>
                              <a:srgbClr val="FF0000"/>
                            </a:solidFill>
                          </a:uFill>
                          <a:ea typeface="メイリオ" panose="020B0604030504040204" pitchFamily="50" charset="-128"/>
                        </a:rPr>
                        <a:t>角度</a:t>
                      </a:r>
                      <a14:m>
                        <m:oMath xmlns:m="http://schemas.openxmlformats.org/officeDocument/2006/math">
                          <m:r>
                            <a:rPr lang="ja-JP" altLang="en-US" sz="1600" i="1" dirty="0" smtClean="0">
                              <a:uFill>
                                <a:solidFill>
                                  <a:srgbClr val="FF0000"/>
                                </a:solidFill>
                              </a:uFill>
                              <a:latin typeface="Cambria Math" panose="02040503050406030204" pitchFamily="18" charset="0"/>
                              <a:ea typeface="メイリオ" panose="020B0604030504040204" pitchFamily="50" charset="-128"/>
                            </a:rPr>
                            <m:t>𝛼</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𝑖</m:t>
                          </m:r>
                        </m:oMath>
                      </a14:m>
                      <a:endParaRPr lang="ja-JP" altLang="en-US" sz="1600" baseline="-25000" dirty="0">
                        <a:latin typeface="メイリオ" panose="020B0604030504040204" pitchFamily="50" charset="-128"/>
                        <a:ea typeface="メイリオ" panose="020B0604030504040204" pitchFamily="50" charset="-128"/>
                      </a:endParaRPr>
                    </a:p>
                  </p:txBody>
                </p:sp>
              </mc:Choice>
              <mc:Fallback xmlns="">
                <p:sp>
                  <p:nvSpPr>
                    <p:cNvPr id="66" name="正方形/長方形 65"/>
                    <p:cNvSpPr>
                      <a:spLocks noRot="1" noChangeAspect="1" noMove="1" noResize="1" noEditPoints="1" noAdjustHandles="1" noChangeArrowheads="1" noChangeShapeType="1" noTextEdit="1"/>
                    </p:cNvSpPr>
                    <p:nvPr/>
                  </p:nvSpPr>
                  <p:spPr>
                    <a:xfrm>
                      <a:off x="5973548" y="4040538"/>
                      <a:ext cx="1118731" cy="534996"/>
                    </a:xfrm>
                    <a:prstGeom prst="rect">
                      <a:avLst/>
                    </a:prstGeom>
                    <a:blipFill>
                      <a:blip r:embed="rId8"/>
                      <a:stretch>
                        <a:fillRect t="-3571" b="-23214"/>
                      </a:stretch>
                    </a:blipFill>
                  </p:spPr>
                  <p:txBody>
                    <a:bodyPr/>
                    <a:lstStyle/>
                    <a:p>
                      <a:r>
                        <a:rPr lang="ja-JP" altLang="en-US">
                          <a:noFill/>
                        </a:rPr>
                        <a:t> </a:t>
                      </a:r>
                    </a:p>
                  </p:txBody>
                </p:sp>
              </mc:Fallback>
            </mc:AlternateContent>
          </p:grpSp>
          <p:grpSp>
            <p:nvGrpSpPr>
              <p:cNvPr id="142" name="グループ化 141"/>
              <p:cNvGrpSpPr/>
              <p:nvPr/>
            </p:nvGrpSpPr>
            <p:grpSpPr>
              <a:xfrm>
                <a:off x="8187686" y="4780678"/>
                <a:ext cx="2868198" cy="458488"/>
                <a:chOff x="3648985" y="3921778"/>
                <a:chExt cx="3590023" cy="724519"/>
              </a:xfrm>
            </p:grpSpPr>
            <p:grpSp>
              <p:nvGrpSpPr>
                <p:cNvPr id="144" name="グループ化 143"/>
                <p:cNvGrpSpPr/>
                <p:nvPr/>
              </p:nvGrpSpPr>
              <p:grpSpPr>
                <a:xfrm>
                  <a:off x="3779912" y="3921778"/>
                  <a:ext cx="3312368" cy="662279"/>
                  <a:chOff x="3635896" y="4005064"/>
                  <a:chExt cx="2592288" cy="504056"/>
                </a:xfrm>
              </p:grpSpPr>
              <p:sp>
                <p:nvSpPr>
                  <p:cNvPr id="148" name="正方形/長方形 147"/>
                  <p:cNvSpPr/>
                  <p:nvPr/>
                </p:nvSpPr>
                <p:spPr>
                  <a:xfrm>
                    <a:off x="3635896"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9" name="正方形/長方形 148"/>
                  <p:cNvSpPr/>
                  <p:nvPr/>
                </p:nvSpPr>
                <p:spPr>
                  <a:xfrm>
                    <a:off x="4499992"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0" name="正方形/長方形 149"/>
                  <p:cNvSpPr/>
                  <p:nvPr/>
                </p:nvSpPr>
                <p:spPr>
                  <a:xfrm>
                    <a:off x="5364088" y="4005064"/>
                    <a:ext cx="8640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5" name="正方形/長方形 144"/>
                    <p:cNvSpPr/>
                    <p:nvPr/>
                  </p:nvSpPr>
                  <p:spPr>
                    <a:xfrm>
                      <a:off x="3648985" y="4043702"/>
                      <a:ext cx="1311932" cy="602595"/>
                    </a:xfrm>
                    <a:prstGeom prst="rect">
                      <a:avLst/>
                    </a:prstGeom>
                  </p:spPr>
                  <p:txBody>
                    <a:bodyPr wrap="square">
                      <a:spAutoFit/>
                    </a:bodyPr>
                    <a:lstStyle/>
                    <a:p>
                      <a:pPr algn="ctr"/>
                      <a14:m>
                        <m:oMath xmlns:m="http://schemas.openxmlformats.org/officeDocument/2006/math">
                          <m:r>
                            <a:rPr lang="en-US" altLang="ja-JP" sz="1600" i="1" dirty="0" smtClean="0">
                              <a:uFill>
                                <a:solidFill>
                                  <a:srgbClr val="FF0000"/>
                                </a:solidFill>
                              </a:uFill>
                              <a:latin typeface="Cambria Math" panose="02040503050406030204" pitchFamily="18" charset="0"/>
                              <a:ea typeface="メイリオ" panose="020B0604030504040204" pitchFamily="50" charset="-128"/>
                            </a:rPr>
                            <m:t>𝑥</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𝑁</m:t>
                          </m:r>
                        </m:oMath>
                      </a14:m>
                      <a:r>
                        <a:rPr lang="ja-JP" altLang="en-US" sz="1600" dirty="0" smtClean="0">
                          <a:latin typeface="メイリオ" panose="020B0604030504040204" pitchFamily="50" charset="-128"/>
                          <a:ea typeface="メイリオ" panose="020B0604030504040204" pitchFamily="50" charset="-128"/>
                        </a:rPr>
                        <a:t>座標</a:t>
                      </a:r>
                      <a:endParaRPr lang="ja-JP" altLang="en-US" sz="1600" dirty="0">
                        <a:latin typeface="メイリオ" panose="020B0604030504040204" pitchFamily="50" charset="-128"/>
                        <a:ea typeface="メイリオ" panose="020B0604030504040204" pitchFamily="50" charset="-128"/>
                      </a:endParaRPr>
                    </a:p>
                  </p:txBody>
                </p:sp>
              </mc:Choice>
              <mc:Fallback xmlns="">
                <p:sp>
                  <p:nvSpPr>
                    <p:cNvPr id="145" name="正方形/長方形 144"/>
                    <p:cNvSpPr>
                      <a:spLocks noRot="1" noChangeAspect="1" noMove="1" noResize="1" noEditPoints="1" noAdjustHandles="1" noChangeArrowheads="1" noChangeShapeType="1" noTextEdit="1"/>
                    </p:cNvSpPr>
                    <p:nvPr/>
                  </p:nvSpPr>
                  <p:spPr>
                    <a:xfrm>
                      <a:off x="3648985" y="4043702"/>
                      <a:ext cx="1311932" cy="602595"/>
                    </a:xfrm>
                    <a:prstGeom prst="rect">
                      <a:avLst/>
                    </a:prstGeom>
                    <a:blipFill>
                      <a:blip r:embed="rId9"/>
                      <a:stretch>
                        <a:fillRect t="-3636" b="-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4755220" y="4043702"/>
                      <a:ext cx="1309818" cy="602593"/>
                    </a:xfrm>
                    <a:prstGeom prst="rect">
                      <a:avLst/>
                    </a:prstGeom>
                  </p:spPr>
                  <p:txBody>
                    <a:bodyPr wrap="square">
                      <a:spAutoFit/>
                    </a:bodyPr>
                    <a:lstStyle/>
                    <a:p>
                      <a:pPr algn="ctr"/>
                      <a14:m>
                        <m:oMath xmlns:m="http://schemas.openxmlformats.org/officeDocument/2006/math">
                          <m:r>
                            <a:rPr lang="en-US" altLang="ja-JP" sz="1600" b="0" i="1" dirty="0" smtClean="0">
                              <a:uFill>
                                <a:solidFill>
                                  <a:srgbClr val="FF0000"/>
                                </a:solidFill>
                              </a:uFill>
                              <a:latin typeface="Cambria Math" panose="02040503050406030204" pitchFamily="18" charset="0"/>
                              <a:ea typeface="メイリオ" panose="020B0604030504040204" pitchFamily="50" charset="-128"/>
                            </a:rPr>
                            <m:t>𝑦</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𝑁</m:t>
                          </m:r>
                        </m:oMath>
                      </a14:m>
                      <a:r>
                        <a:rPr lang="ja-JP" altLang="en-US" sz="1600" dirty="0" smtClean="0">
                          <a:latin typeface="メイリオ" panose="020B0604030504040204" pitchFamily="50" charset="-128"/>
                          <a:ea typeface="メイリオ" panose="020B0604030504040204" pitchFamily="50" charset="-128"/>
                        </a:rPr>
                        <a:t>座標</a:t>
                      </a:r>
                      <a:endParaRPr lang="ja-JP" altLang="en-US" sz="16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4755220" y="4043702"/>
                      <a:ext cx="1309818" cy="602593"/>
                    </a:xfrm>
                    <a:prstGeom prst="rect">
                      <a:avLst/>
                    </a:prstGeom>
                    <a:blipFill>
                      <a:blip r:embed="rId10"/>
                      <a:stretch>
                        <a:fillRect t="-3636" b="-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5906645" y="4040539"/>
                      <a:ext cx="1332363" cy="602595"/>
                    </a:xfrm>
                    <a:prstGeom prst="rect">
                      <a:avLst/>
                    </a:prstGeom>
                  </p:spPr>
                  <p:txBody>
                    <a:bodyPr wrap="square">
                      <a:spAutoFit/>
                    </a:bodyPr>
                    <a:lstStyle/>
                    <a:p>
                      <a:pPr algn="ctr"/>
                      <a:r>
                        <a:rPr lang="ja-JP" altLang="en-US" sz="1600" dirty="0" smtClean="0">
                          <a:uFill>
                            <a:solidFill>
                              <a:srgbClr val="FF0000"/>
                            </a:solidFill>
                          </a:uFill>
                          <a:ea typeface="メイリオ" panose="020B0604030504040204" pitchFamily="50" charset="-128"/>
                        </a:rPr>
                        <a:t>角度</a:t>
                      </a:r>
                      <a14:m>
                        <m:oMath xmlns:m="http://schemas.openxmlformats.org/officeDocument/2006/math">
                          <m:r>
                            <a:rPr lang="ja-JP" altLang="en-US" sz="1600" i="1" dirty="0" smtClean="0">
                              <a:uFill>
                                <a:solidFill>
                                  <a:srgbClr val="FF0000"/>
                                </a:solidFill>
                              </a:uFill>
                              <a:latin typeface="Cambria Math" panose="02040503050406030204" pitchFamily="18" charset="0"/>
                              <a:ea typeface="メイリオ" panose="020B0604030504040204" pitchFamily="50" charset="-128"/>
                            </a:rPr>
                            <m:t>𝛼</m:t>
                          </m:r>
                          <m:r>
                            <a:rPr lang="en-US" altLang="ja-JP" sz="1600" b="0" i="1" baseline="-25000" dirty="0" smtClean="0">
                              <a:uFill>
                                <a:solidFill>
                                  <a:srgbClr val="FF0000"/>
                                </a:solidFill>
                              </a:uFill>
                              <a:latin typeface="Cambria Math" panose="02040503050406030204" pitchFamily="18" charset="0"/>
                              <a:ea typeface="メイリオ" panose="020B0604030504040204" pitchFamily="50" charset="-128"/>
                            </a:rPr>
                            <m:t>𝑁</m:t>
                          </m:r>
                        </m:oMath>
                      </a14:m>
                      <a:endParaRPr lang="ja-JP" altLang="en-US" sz="1600" baseline="-25000" dirty="0">
                        <a:latin typeface="メイリオ" panose="020B0604030504040204" pitchFamily="50" charset="-128"/>
                        <a:ea typeface="メイリオ" panose="020B0604030504040204" pitchFamily="50" charset="-128"/>
                      </a:endParaRPr>
                    </a:p>
                  </p:txBody>
                </p:sp>
              </mc:Choice>
              <mc:Fallback xmlns="">
                <p:sp>
                  <p:nvSpPr>
                    <p:cNvPr id="147" name="正方形/長方形 146"/>
                    <p:cNvSpPr>
                      <a:spLocks noRot="1" noChangeAspect="1" noMove="1" noResize="1" noEditPoints="1" noAdjustHandles="1" noChangeArrowheads="1" noChangeShapeType="1" noTextEdit="1"/>
                    </p:cNvSpPr>
                    <p:nvPr/>
                  </p:nvSpPr>
                  <p:spPr>
                    <a:xfrm>
                      <a:off x="5906645" y="4040539"/>
                      <a:ext cx="1332363" cy="602595"/>
                    </a:xfrm>
                    <a:prstGeom prst="rect">
                      <a:avLst/>
                    </a:prstGeom>
                    <a:blipFill>
                      <a:blip r:embed="rId11"/>
                      <a:stretch>
                        <a:fillRect t="-3571" b="-23214"/>
                      </a:stretch>
                    </a:blipFill>
                  </p:spPr>
                  <p:txBody>
                    <a:bodyPr/>
                    <a:lstStyle/>
                    <a:p>
                      <a:r>
                        <a:rPr lang="ja-JP" altLang="en-US">
                          <a:noFill/>
                        </a:rPr>
                        <a:t> </a:t>
                      </a:r>
                    </a:p>
                  </p:txBody>
                </p:sp>
              </mc:Fallback>
            </mc:AlternateContent>
          </p:grpSp>
          <p:sp>
            <p:nvSpPr>
              <p:cNvPr id="143" name="テキスト ボックス 142"/>
              <p:cNvSpPr txBox="1"/>
              <p:nvPr/>
            </p:nvSpPr>
            <p:spPr>
              <a:xfrm>
                <a:off x="7586492" y="2739984"/>
                <a:ext cx="1768162" cy="4506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探索</a:t>
                </a:r>
                <a:r>
                  <a:rPr lang="ja-JP" altLang="en-US" sz="2000" b="1" dirty="0" smtClean="0">
                    <a:latin typeface="メイリオ" panose="020B0604030504040204" pitchFamily="50" charset="-128"/>
                    <a:ea typeface="メイリオ" panose="020B0604030504040204" pitchFamily="50" charset="-128"/>
                  </a:rPr>
                  <a:t>空間</a:t>
                </a:r>
                <a:r>
                  <a:rPr lang="en-US" altLang="ja-JP" sz="2000" b="1" dirty="0" smtClean="0">
                    <a:latin typeface="メイリオ" panose="020B0604030504040204" pitchFamily="50" charset="-128"/>
                    <a:ea typeface="メイリオ" panose="020B0604030504040204" pitchFamily="50" charset="-128"/>
                  </a:rPr>
                  <a:t>1</a:t>
                </a:r>
                <a:endParaRPr lang="en-US" altLang="ja-JP" sz="2000" b="1" dirty="0" smtClean="0">
                  <a:uFill>
                    <a:solidFill>
                      <a:srgbClr val="FF0000"/>
                    </a:solidFill>
                  </a:uFill>
                  <a:latin typeface="メイリオ" panose="020B0604030504040204" pitchFamily="50" charset="-128"/>
                  <a:ea typeface="メイリオ" panose="020B0604030504040204" pitchFamily="50" charset="-128"/>
                </a:endParaRPr>
              </a:p>
            </p:txBody>
          </p:sp>
        </p:grpSp>
        <p:grpSp>
          <p:nvGrpSpPr>
            <p:cNvPr id="132" name="グループ化 131"/>
            <p:cNvGrpSpPr/>
            <p:nvPr/>
          </p:nvGrpSpPr>
          <p:grpSpPr>
            <a:xfrm rot="5400000">
              <a:off x="9511393" y="4587113"/>
              <a:ext cx="200754" cy="45719"/>
              <a:chOff x="7237179" y="2996336"/>
              <a:chExt cx="279867" cy="63736"/>
            </a:xfrm>
          </p:grpSpPr>
          <p:sp>
            <p:nvSpPr>
              <p:cNvPr id="136" name="楕円 135"/>
              <p:cNvSpPr/>
              <p:nvPr/>
            </p:nvSpPr>
            <p:spPr>
              <a:xfrm rot="6135102" flipV="1">
                <a:off x="7237179"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p:nvPr/>
            </p:nvSpPr>
            <p:spPr>
              <a:xfrm rot="6135102" flipV="1">
                <a:off x="7345245" y="2996337"/>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楕円 137"/>
              <p:cNvSpPr/>
              <p:nvPr/>
            </p:nvSpPr>
            <p:spPr>
              <a:xfrm rot="6135102" flipV="1">
                <a:off x="7453311" y="2996336"/>
                <a:ext cx="63735" cy="6373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33" name="正方形/長方形 132">
                  <a:extLst>
                    <a:ext uri="{FF2B5EF4-FFF2-40B4-BE49-F238E27FC236}">
                      <a16:creationId xmlns:a16="http://schemas.microsoft.com/office/drawing/2014/main" id="{E49C640D-8385-439C-AB10-979A4D5AE22B}"/>
                    </a:ext>
                  </a:extLst>
                </p:cNvPr>
                <p:cNvSpPr/>
                <p:nvPr/>
              </p:nvSpPr>
              <p:spPr>
                <a:xfrm>
                  <a:off x="7444790" y="3139328"/>
                  <a:ext cx="882026" cy="580665"/>
                </a:xfrm>
                <a:prstGeom prst="rect">
                  <a:avLst/>
                </a:prstGeom>
              </p:spPr>
              <p:txBody>
                <a:bodyPr wrap="square">
                  <a:spAutoFit/>
                </a:bodyPr>
                <a:lstStyle/>
                <a:p>
                  <a:pPr algn="ctr">
                    <a:lnSpc>
                      <a:spcPts val="3300"/>
                    </a:lnSpc>
                  </a:pPr>
                  <a:r>
                    <a:rPr lang="ja-JP" altLang="en-US" dirty="0" smtClean="0">
                      <a:uFill>
                        <a:solidFill>
                          <a:srgbClr val="FF0000"/>
                        </a:solidFill>
                      </a:uFill>
                      <a:latin typeface="メイリオ" panose="020B0604030504040204" pitchFamily="50" charset="-128"/>
                      <a:ea typeface="メイリオ" panose="020B0604030504040204" pitchFamily="50" charset="-128"/>
                    </a:rPr>
                    <a:t>個体</a:t>
                  </a:r>
                  <a14:m>
                    <m:oMath xmlns:m="http://schemas.openxmlformats.org/officeDocument/2006/math">
                      <m:r>
                        <a:rPr lang="en-US" altLang="ja-JP" b="0" i="0" dirty="0" smtClean="0">
                          <a:uFill>
                            <a:solidFill>
                              <a:srgbClr val="FF0000"/>
                            </a:solidFill>
                          </a:uFill>
                          <a:latin typeface="Cambria Math" panose="02040503050406030204" pitchFamily="18" charset="0"/>
                          <a:ea typeface="メイリオ" panose="020B0604030504040204" pitchFamily="50" charset="-128"/>
                        </a:rPr>
                        <m:t>1</m:t>
                      </m:r>
                    </m:oMath>
                  </a14:m>
                  <a:endParaRPr lang="en-US" altLang="ja-JP" dirty="0" smtClean="0">
                    <a:uFill>
                      <a:solidFill>
                        <a:srgbClr val="FF0000"/>
                      </a:solidFill>
                    </a:uFill>
                    <a:latin typeface="ＭＳ 明朝" panose="02020609040205080304" pitchFamily="17" charset="-128"/>
                    <a:ea typeface="ＭＳ 明朝" panose="02020609040205080304" pitchFamily="17" charset="-128"/>
                  </a:endParaRPr>
                </a:p>
              </p:txBody>
            </p:sp>
          </mc:Choice>
          <mc:Fallback xmlns="">
            <p:sp>
              <p:nvSpPr>
                <p:cNvPr id="133" name="正方形/長方形 132">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7444790" y="3139328"/>
                  <a:ext cx="882026" cy="580665"/>
                </a:xfrm>
                <a:prstGeom prst="rect">
                  <a:avLst/>
                </a:prstGeom>
                <a:blipFill>
                  <a:blip r:embed="rId12"/>
                  <a:stretch>
                    <a:fillRect l="-5385" b="-1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正方形/長方形 133">
                  <a:extLst>
                    <a:ext uri="{FF2B5EF4-FFF2-40B4-BE49-F238E27FC236}">
                      <a16:creationId xmlns:a16="http://schemas.microsoft.com/office/drawing/2014/main" id="{E49C640D-8385-439C-AB10-979A4D5AE22B}"/>
                    </a:ext>
                  </a:extLst>
                </p:cNvPr>
                <p:cNvSpPr/>
                <p:nvPr/>
              </p:nvSpPr>
              <p:spPr>
                <a:xfrm>
                  <a:off x="7419677" y="3940453"/>
                  <a:ext cx="882026" cy="580666"/>
                </a:xfrm>
                <a:prstGeom prst="rect">
                  <a:avLst/>
                </a:prstGeom>
              </p:spPr>
              <p:txBody>
                <a:bodyPr wrap="square">
                  <a:spAutoFit/>
                </a:bodyPr>
                <a:lstStyle/>
                <a:p>
                  <a:pPr algn="ctr">
                    <a:lnSpc>
                      <a:spcPts val="3300"/>
                    </a:lnSpc>
                  </a:pPr>
                  <a:r>
                    <a:rPr lang="ja-JP" altLang="en-US" dirty="0" smtClean="0">
                      <a:uFill>
                        <a:solidFill>
                          <a:srgbClr val="FF0000"/>
                        </a:solidFill>
                      </a:uFill>
                      <a:latin typeface="メイリオ" panose="020B0604030504040204" pitchFamily="50" charset="-128"/>
                      <a:ea typeface="メイリオ" panose="020B0604030504040204" pitchFamily="50" charset="-128"/>
                    </a:rPr>
                    <a:t>個体</a:t>
                  </a:r>
                  <a14:m>
                    <m:oMath xmlns:m="http://schemas.openxmlformats.org/officeDocument/2006/math">
                      <m:r>
                        <a:rPr lang="en-US" altLang="ja-JP" b="0" i="1" dirty="0" smtClean="0">
                          <a:uFill>
                            <a:solidFill>
                              <a:srgbClr val="FF0000"/>
                            </a:solidFill>
                          </a:uFill>
                          <a:latin typeface="Cambria Math" panose="02040503050406030204" pitchFamily="18" charset="0"/>
                          <a:ea typeface="メイリオ" panose="020B0604030504040204" pitchFamily="50" charset="-128"/>
                        </a:rPr>
                        <m:t>𝑖</m:t>
                      </m:r>
                    </m:oMath>
                  </a14:m>
                  <a:endParaRPr lang="en-US" altLang="ja-JP" dirty="0" smtClean="0">
                    <a:uFill>
                      <a:solidFill>
                        <a:srgbClr val="FF0000"/>
                      </a:solidFill>
                    </a:uFill>
                    <a:latin typeface="ＭＳ 明朝" panose="02020609040205080304" pitchFamily="17" charset="-128"/>
                    <a:ea typeface="ＭＳ 明朝" panose="02020609040205080304" pitchFamily="17" charset="-128"/>
                  </a:endParaRPr>
                </a:p>
              </p:txBody>
            </p:sp>
          </mc:Choice>
          <mc:Fallback xmlns="">
            <p:sp>
              <p:nvSpPr>
                <p:cNvPr id="134" name="正方形/長方形 133">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7419677" y="3940453"/>
                  <a:ext cx="882026" cy="580666"/>
                </a:xfrm>
                <a:prstGeom prst="rect">
                  <a:avLst/>
                </a:prstGeom>
                <a:blipFill>
                  <a:blip r:embed="rId13"/>
                  <a:stretch>
                    <a:fillRect l="-3077" b="-1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正方形/長方形 134">
                  <a:extLst>
                    <a:ext uri="{FF2B5EF4-FFF2-40B4-BE49-F238E27FC236}">
                      <a16:creationId xmlns:a16="http://schemas.microsoft.com/office/drawing/2014/main" id="{E49C640D-8385-439C-AB10-979A4D5AE22B}"/>
                    </a:ext>
                  </a:extLst>
                </p:cNvPr>
                <p:cNvSpPr/>
                <p:nvPr/>
              </p:nvSpPr>
              <p:spPr>
                <a:xfrm>
                  <a:off x="7409750" y="4732463"/>
                  <a:ext cx="943962" cy="580665"/>
                </a:xfrm>
                <a:prstGeom prst="rect">
                  <a:avLst/>
                </a:prstGeom>
              </p:spPr>
              <p:txBody>
                <a:bodyPr wrap="square">
                  <a:spAutoFit/>
                </a:bodyPr>
                <a:lstStyle/>
                <a:p>
                  <a:pPr algn="ctr">
                    <a:lnSpc>
                      <a:spcPts val="3300"/>
                    </a:lnSpc>
                  </a:pPr>
                  <a:r>
                    <a:rPr lang="ja-JP" altLang="en-US" dirty="0" smtClean="0">
                      <a:uFill>
                        <a:solidFill>
                          <a:srgbClr val="FF0000"/>
                        </a:solidFill>
                      </a:uFill>
                      <a:latin typeface="メイリオ" panose="020B0604030504040204" pitchFamily="50" charset="-128"/>
                      <a:ea typeface="メイリオ" panose="020B0604030504040204" pitchFamily="50" charset="-128"/>
                    </a:rPr>
                    <a:t>個体</a:t>
                  </a:r>
                  <a14:m>
                    <m:oMath xmlns:m="http://schemas.openxmlformats.org/officeDocument/2006/math">
                      <m:r>
                        <a:rPr lang="en-US" altLang="ja-JP" b="0" i="1" dirty="0" smtClean="0">
                          <a:uFill>
                            <a:solidFill>
                              <a:srgbClr val="FF0000"/>
                            </a:solidFill>
                          </a:uFill>
                          <a:latin typeface="Cambria Math" panose="02040503050406030204" pitchFamily="18" charset="0"/>
                          <a:ea typeface="メイリオ" panose="020B0604030504040204" pitchFamily="50" charset="-128"/>
                        </a:rPr>
                        <m:t>𝑁</m:t>
                      </m:r>
                    </m:oMath>
                  </a14:m>
                  <a:endParaRPr lang="en-US" altLang="ja-JP" dirty="0" smtClean="0">
                    <a:uFill>
                      <a:solidFill>
                        <a:srgbClr val="FF0000"/>
                      </a:solidFill>
                    </a:uFill>
                    <a:latin typeface="ＭＳ 明朝" panose="02020609040205080304" pitchFamily="17" charset="-128"/>
                    <a:ea typeface="ＭＳ 明朝" panose="02020609040205080304" pitchFamily="17" charset="-128"/>
                  </a:endParaRPr>
                </a:p>
              </p:txBody>
            </p:sp>
          </mc:Choice>
          <mc:Fallback xmlns="">
            <p:sp>
              <p:nvSpPr>
                <p:cNvPr id="135" name="正方形/長方形 134">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7409750" y="4732463"/>
                  <a:ext cx="943962" cy="580665"/>
                </a:xfrm>
                <a:prstGeom prst="rect">
                  <a:avLst/>
                </a:prstGeom>
                <a:blipFill>
                  <a:blip r:embed="rId14"/>
                  <a:stretch>
                    <a:fillRect l="-4317" b="-12941"/>
                  </a:stretch>
                </a:blipFill>
              </p:spPr>
              <p:txBody>
                <a:bodyPr/>
                <a:lstStyle/>
                <a:p>
                  <a:r>
                    <a:rPr lang="ja-JP" altLang="en-US">
                      <a:noFill/>
                    </a:rPr>
                    <a:t> </a:t>
                  </a:r>
                </a:p>
              </p:txBody>
            </p:sp>
          </mc:Fallback>
        </mc:AlternateContent>
      </p:grpSp>
      <p:sp>
        <p:nvSpPr>
          <p:cNvPr id="172" name="テキスト ボックス 171"/>
          <p:cNvSpPr txBox="1"/>
          <p:nvPr/>
        </p:nvSpPr>
        <p:spPr>
          <a:xfrm>
            <a:off x="5393598" y="3361439"/>
            <a:ext cx="1770690" cy="4001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ja-JP" altLang="en-US" sz="2000" b="1" dirty="0">
                <a:solidFill>
                  <a:schemeClr val="bg1">
                    <a:lumMod val="85000"/>
                  </a:schemeClr>
                </a:solidFill>
                <a:latin typeface="メイリオ" panose="020B0604030504040204" pitchFamily="50" charset="-128"/>
                <a:ea typeface="メイリオ" panose="020B0604030504040204" pitchFamily="50" charset="-128"/>
              </a:rPr>
              <a:t>探索</a:t>
            </a:r>
            <a:r>
              <a:rPr lang="ja-JP" altLang="en-US" sz="2000" b="1" dirty="0" smtClean="0">
                <a:solidFill>
                  <a:schemeClr val="bg1">
                    <a:lumMod val="85000"/>
                  </a:schemeClr>
                </a:solidFill>
                <a:latin typeface="メイリオ" panose="020B0604030504040204" pitchFamily="50" charset="-128"/>
                <a:ea typeface="メイリオ" panose="020B0604030504040204" pitchFamily="50" charset="-128"/>
              </a:rPr>
              <a:t>空間</a:t>
            </a:r>
            <a:r>
              <a:rPr lang="en-US" altLang="ja-JP" sz="2000" b="1" dirty="0" smtClean="0">
                <a:solidFill>
                  <a:schemeClr val="bg1">
                    <a:lumMod val="85000"/>
                  </a:schemeClr>
                </a:solidFill>
                <a:latin typeface="メイリオ" panose="020B0604030504040204" pitchFamily="50" charset="-128"/>
                <a:ea typeface="メイリオ" panose="020B0604030504040204" pitchFamily="50" charset="-128"/>
              </a:rPr>
              <a:t>8</a:t>
            </a:r>
            <a:endParaRPr lang="en-US" altLang="ja-JP" sz="2000" b="1" dirty="0" smtClean="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endParaRPr>
          </a:p>
        </p:txBody>
      </p:sp>
      <p:grpSp>
        <p:nvGrpSpPr>
          <p:cNvPr id="168" name="グループ化 167"/>
          <p:cNvGrpSpPr/>
          <p:nvPr/>
        </p:nvGrpSpPr>
        <p:grpSpPr>
          <a:xfrm rot="19233666">
            <a:off x="6321490" y="3846869"/>
            <a:ext cx="279867" cy="63736"/>
            <a:chOff x="7237179" y="2996336"/>
            <a:chExt cx="279867" cy="63736"/>
          </a:xfrm>
          <a:solidFill>
            <a:schemeClr val="bg1">
              <a:lumMod val="50000"/>
            </a:schemeClr>
          </a:solidFill>
        </p:grpSpPr>
        <p:sp>
          <p:nvSpPr>
            <p:cNvPr id="169" name="楕円 168"/>
            <p:cNvSpPr/>
            <p:nvPr/>
          </p:nvSpPr>
          <p:spPr>
            <a:xfrm rot="6135102" flipV="1">
              <a:off x="7237179" y="2996337"/>
              <a:ext cx="63735" cy="63735"/>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楕円 169"/>
            <p:cNvSpPr/>
            <p:nvPr/>
          </p:nvSpPr>
          <p:spPr>
            <a:xfrm rot="6135102" flipV="1">
              <a:off x="7345245" y="2996337"/>
              <a:ext cx="63735" cy="63735"/>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p:cNvSpPr/>
            <p:nvPr/>
          </p:nvSpPr>
          <p:spPr>
            <a:xfrm rot="6135102" flipV="1">
              <a:off x="7453311" y="2996336"/>
              <a:ext cx="63735" cy="63735"/>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7" name="下カーブ矢印 176"/>
          <p:cNvSpPr/>
          <p:nvPr/>
        </p:nvSpPr>
        <p:spPr>
          <a:xfrm flipH="1">
            <a:off x="3874314" y="4554179"/>
            <a:ext cx="1406778" cy="4003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9" name="テキスト ボックス 178"/>
          <p:cNvSpPr txBox="1"/>
          <p:nvPr/>
        </p:nvSpPr>
        <p:spPr>
          <a:xfrm>
            <a:off x="4078730" y="4222162"/>
            <a:ext cx="1036831" cy="369332"/>
          </a:xfrm>
          <a:prstGeom prst="rect">
            <a:avLst/>
          </a:prstGeom>
          <a:noFill/>
        </p:spPr>
        <p:txBody>
          <a:bodyPr wrap="square" rtlCol="0">
            <a:spAutoFit/>
          </a:bodyPr>
          <a:lstStyle/>
          <a:p>
            <a:pPr algn="ctr"/>
            <a:r>
              <a:rPr lang="ja-JP" altLang="en-US" b="1" dirty="0" smtClean="0">
                <a:solidFill>
                  <a:srgbClr val="FF0000"/>
                </a:solidFill>
                <a:latin typeface="メイリオ" panose="020B0604030504040204" pitchFamily="50" charset="-128"/>
                <a:ea typeface="メイリオ" panose="020B0604030504040204" pitchFamily="50" charset="-128"/>
              </a:rPr>
              <a:t>復元</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29781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931224" cy="1143000"/>
          </a:xfrm>
        </p:spPr>
        <p:txBody>
          <a:bodyPr/>
          <a:lstStyle/>
          <a:p>
            <a:r>
              <a:rPr lang="ja-JP" altLang="en-US" dirty="0" smtClean="0"/>
              <a:t>適応度変化型の評価関数</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16</a:t>
            </a:fld>
            <a:endParaRPr kumimoji="1" lang="ja-JP" altLang="en-US"/>
          </a:p>
        </p:txBody>
      </p:sp>
      <p:sp>
        <p:nvSpPr>
          <p:cNvPr id="81" name="正方形/長方形 80">
            <a:extLst>
              <a:ext uri="{FF2B5EF4-FFF2-40B4-BE49-F238E27FC236}">
                <a16:creationId xmlns:a16="http://schemas.microsoft.com/office/drawing/2014/main" id="{E49C640D-8385-439C-AB10-979A4D5AE22B}"/>
              </a:ext>
            </a:extLst>
          </p:cNvPr>
          <p:cNvSpPr/>
          <p:nvPr/>
        </p:nvSpPr>
        <p:spPr>
          <a:xfrm>
            <a:off x="27615" y="1700808"/>
            <a:ext cx="8460432"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・組み合わせたピースを長方形に近づける</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27615" y="2241741"/>
            <a:ext cx="8460432" cy="532838"/>
          </a:xfrm>
          <a:prstGeom prst="rect">
            <a:avLst/>
          </a:prstGeom>
        </p:spPr>
        <p:txBody>
          <a:bodyPr wrap="square">
            <a:spAutoFit/>
          </a:bodyPr>
          <a:lstStyle/>
          <a:p>
            <a:pPr>
              <a:lnSpc>
                <a:spcPts val="3300"/>
              </a:lnSpc>
            </a:pP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ために個体の適応環境を変化させる</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E49C640D-8385-439C-AB10-979A4D5AE22B}"/>
              </a:ext>
            </a:extLst>
          </p:cNvPr>
          <p:cNvSpPr/>
          <p:nvPr/>
        </p:nvSpPr>
        <p:spPr>
          <a:xfrm>
            <a:off x="345676" y="3140968"/>
            <a:ext cx="8460432" cy="517449"/>
          </a:xfrm>
          <a:prstGeom prst="rect">
            <a:avLst/>
          </a:prstGeom>
        </p:spPr>
        <p:txBody>
          <a:bodyPr wrap="square">
            <a:spAutoFit/>
          </a:bodyPr>
          <a:lstStyle/>
          <a:p>
            <a:pPr>
              <a:lnSpc>
                <a:spcPts val="3300"/>
              </a:lnSpc>
            </a:pPr>
            <a:r>
              <a:rPr lang="ja-JP" altLang="en-US" sz="2800" dirty="0">
                <a:uFill>
                  <a:solidFill>
                    <a:srgbClr val="FF0000"/>
                  </a:solidFill>
                </a:uFill>
                <a:latin typeface="メイリオ" panose="020B0604030504040204" pitchFamily="50" charset="-128"/>
                <a:ea typeface="メイリオ" panose="020B0604030504040204" pitchFamily="50" charset="-128"/>
              </a:rPr>
              <a:t>１．</a:t>
            </a:r>
            <a:r>
              <a:rPr lang="ja-JP" altLang="en-US" sz="2800" b="1" dirty="0" smtClean="0">
                <a:uFill>
                  <a:solidFill>
                    <a:srgbClr val="FF0000"/>
                  </a:solidFill>
                </a:uFill>
                <a:latin typeface="メイリオ" panose="020B0604030504040204" pitchFamily="50" charset="-128"/>
                <a:ea typeface="メイリオ" panose="020B0604030504040204" pitchFamily="50" charset="-128"/>
              </a:rPr>
              <a:t>世代前半ではピース間の隙間を小さく</a:t>
            </a:r>
            <a:r>
              <a:rPr lang="ja-JP" altLang="en-US" sz="2800" dirty="0" smtClean="0">
                <a:uFill>
                  <a:solidFill>
                    <a:srgbClr val="FF0000"/>
                  </a:solidFill>
                </a:uFill>
                <a:latin typeface="メイリオ" panose="020B0604030504040204" pitchFamily="50" charset="-128"/>
                <a:ea typeface="メイリオ" panose="020B0604030504040204" pitchFamily="50" charset="-128"/>
              </a:rPr>
              <a:t>する</a:t>
            </a:r>
            <a:endParaRPr lang="en-US" altLang="ja-JP" sz="2800" dirty="0">
              <a:uFill>
                <a:solidFill>
                  <a:srgbClr val="FF0000"/>
                </a:solidFill>
              </a:uFill>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E49C640D-8385-439C-AB10-979A4D5AE22B}"/>
              </a:ext>
            </a:extLst>
          </p:cNvPr>
          <p:cNvSpPr/>
          <p:nvPr/>
        </p:nvSpPr>
        <p:spPr>
          <a:xfrm>
            <a:off x="344545" y="3815642"/>
            <a:ext cx="8460432" cy="515526"/>
          </a:xfrm>
          <a:prstGeom prst="rect">
            <a:avLst/>
          </a:prstGeom>
        </p:spPr>
        <p:txBody>
          <a:bodyPr wrap="square">
            <a:spAutoFit/>
          </a:bodyPr>
          <a:lstStyle/>
          <a:p>
            <a:pPr>
              <a:lnSpc>
                <a:spcPts val="3300"/>
              </a:lnSpc>
            </a:pPr>
            <a:r>
              <a:rPr lang="ja-JP" altLang="en-US" sz="2800" dirty="0" smtClean="0">
                <a:uFill>
                  <a:solidFill>
                    <a:srgbClr val="FF0000"/>
                  </a:solidFill>
                </a:uFill>
                <a:latin typeface="メイリオ" panose="020B0604030504040204" pitchFamily="50" charset="-128"/>
                <a:ea typeface="メイリオ" panose="020B0604030504040204" pitchFamily="50" charset="-128"/>
              </a:rPr>
              <a:t>２．</a:t>
            </a:r>
            <a:r>
              <a:rPr lang="ja-JP" altLang="en-US" sz="2800" b="1" dirty="0" smtClean="0">
                <a:uFill>
                  <a:solidFill>
                    <a:srgbClr val="FF0000"/>
                  </a:solidFill>
                </a:uFill>
                <a:latin typeface="メイリオ" panose="020B0604030504040204" pitchFamily="50" charset="-128"/>
                <a:ea typeface="メイリオ" panose="020B0604030504040204" pitchFamily="50" charset="-128"/>
              </a:rPr>
              <a:t>世代後半では長方形の隙間を小さく</a:t>
            </a:r>
            <a:r>
              <a:rPr lang="ja-JP" altLang="en-US" sz="2800" dirty="0" smtClean="0">
                <a:uFill>
                  <a:solidFill>
                    <a:srgbClr val="FF0000"/>
                  </a:solidFill>
                </a:uFill>
                <a:latin typeface="メイリオ" panose="020B0604030504040204" pitchFamily="50" charset="-128"/>
                <a:ea typeface="メイリオ" panose="020B0604030504040204" pitchFamily="50" charset="-128"/>
              </a:rPr>
              <a:t>する</a:t>
            </a:r>
            <a:endParaRPr lang="en-US" altLang="ja-JP" sz="2800" dirty="0">
              <a:uFill>
                <a:solidFill>
                  <a:srgbClr val="FF0000"/>
                </a:solidFill>
              </a:u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7E665E8-7BF4-4727-90CF-262A7CB2F9B1}"/>
                  </a:ext>
                </a:extLst>
              </p:cNvPr>
              <p:cNvSpPr txBox="1"/>
              <p:nvPr/>
            </p:nvSpPr>
            <p:spPr>
              <a:xfrm>
                <a:off x="277656" y="4380957"/>
                <a:ext cx="7960349" cy="646331"/>
              </a:xfrm>
              <a:prstGeom prst="rect">
                <a:avLst/>
              </a:prstGeom>
              <a:noFill/>
            </p:spPr>
            <p:txBody>
              <a:bodyPr wrap="square" rtlCol="0">
                <a:spAutoFit/>
              </a:bodyPr>
              <a:lstStyle/>
              <a:p>
                <a:pPr algn="ctr"/>
                <a:r>
                  <a:rPr lang="en-US" altLang="ja-JP" sz="3600" b="0" dirty="0" smtClean="0">
                    <a:solidFill>
                      <a:srgbClr val="FF0000"/>
                    </a:solidFill>
                  </a:rPr>
                  <a:t>Value = </a:t>
                </a:r>
                <a14:m>
                  <m:oMath xmlns:m="http://schemas.openxmlformats.org/officeDocument/2006/math">
                    <m:r>
                      <a:rPr lang="ja-JP" altLang="en-US" sz="3600" b="0" i="1" smtClean="0">
                        <a:solidFill>
                          <a:srgbClr val="FF0000"/>
                        </a:solidFill>
                        <a:latin typeface="Cambria Math" panose="02040503050406030204" pitchFamily="18" charset="0"/>
                      </a:rPr>
                      <m:t>𝛼</m:t>
                    </m:r>
                    <m:r>
                      <a:rPr lang="en-US" altLang="ja-JP" sz="3600" b="0" i="1" smtClean="0">
                        <a:solidFill>
                          <a:srgbClr val="FF0000"/>
                        </a:solidFill>
                        <a:latin typeface="Cambria Math" panose="02040503050406030204" pitchFamily="18" charset="0"/>
                      </a:rPr>
                      <m:t>𝐹</m:t>
                    </m:r>
                    <m:r>
                      <a:rPr lang="en-US" altLang="ja-JP" sz="3600" b="0" i="1" smtClean="0">
                        <a:solidFill>
                          <a:srgbClr val="FF0000"/>
                        </a:solidFill>
                        <a:latin typeface="Cambria Math" panose="02040503050406030204" pitchFamily="18" charset="0"/>
                      </a:rPr>
                      <m:t>1+(1−</m:t>
                    </m:r>
                    <m:r>
                      <a:rPr lang="ja-JP" altLang="en-US" sz="3600" b="0" i="1" smtClean="0">
                        <a:solidFill>
                          <a:srgbClr val="FF0000"/>
                        </a:solidFill>
                        <a:latin typeface="Cambria Math" panose="02040503050406030204" pitchFamily="18" charset="0"/>
                      </a:rPr>
                      <m:t>𝛼</m:t>
                    </m:r>
                    <m:r>
                      <a:rPr lang="en-US" altLang="ja-JP" sz="3600" b="0" i="1" smtClean="0">
                        <a:solidFill>
                          <a:srgbClr val="FF0000"/>
                        </a:solidFill>
                        <a:latin typeface="Cambria Math" panose="02040503050406030204" pitchFamily="18" charset="0"/>
                      </a:rPr>
                      <m:t>)</m:t>
                    </m:r>
                    <m:r>
                      <a:rPr lang="en-US" altLang="ja-JP" sz="3600" b="0" i="1" smtClean="0">
                        <a:solidFill>
                          <a:srgbClr val="FF0000"/>
                        </a:solidFill>
                        <a:latin typeface="Cambria Math" panose="02040503050406030204" pitchFamily="18" charset="0"/>
                      </a:rPr>
                      <m:t>𝐹</m:t>
                    </m:r>
                    <m:r>
                      <a:rPr lang="en-US" altLang="ja-JP" sz="3600" b="0" i="1" smtClean="0">
                        <a:solidFill>
                          <a:srgbClr val="FF0000"/>
                        </a:solidFill>
                        <a:latin typeface="Cambria Math" panose="02040503050406030204" pitchFamily="18" charset="0"/>
                      </a:rPr>
                      <m:t>2</m:t>
                    </m:r>
                  </m:oMath>
                </a14:m>
                <a:endParaRPr lang="en-US" altLang="ja-JP" sz="3600" dirty="0" smtClean="0">
                  <a:solidFill>
                    <a:srgbClr val="FF0000"/>
                  </a:solidFill>
                </a:endParaRPr>
              </a:p>
            </p:txBody>
          </p:sp>
        </mc:Choice>
        <mc:Fallback xmlns="">
          <p:sp>
            <p:nvSpPr>
              <p:cNvPr id="32" name="テキスト ボックス 31">
                <a:extLst>
                  <a:ext uri="{FF2B5EF4-FFF2-40B4-BE49-F238E27FC236}">
                    <a16:creationId xmlns:a16="http://schemas.microsoft.com/office/drawing/2014/main" id="{A7E665E8-7BF4-4727-90CF-262A7CB2F9B1}"/>
                  </a:ext>
                </a:extLst>
              </p:cNvPr>
              <p:cNvSpPr txBox="1">
                <a:spLocks noRot="1" noChangeAspect="1" noMove="1" noResize="1" noEditPoints="1" noAdjustHandles="1" noChangeArrowheads="1" noChangeShapeType="1" noTextEdit="1"/>
              </p:cNvSpPr>
              <p:nvPr/>
            </p:nvSpPr>
            <p:spPr>
              <a:xfrm>
                <a:off x="277656" y="4380957"/>
                <a:ext cx="7960349" cy="646331"/>
              </a:xfrm>
              <a:prstGeom prst="rect">
                <a:avLst/>
              </a:prstGeom>
              <a:blipFill>
                <a:blip r:embed="rId3"/>
                <a:stretch>
                  <a:fillRect t="-15094" b="-349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E49C640D-8385-439C-AB10-979A4D5AE22B}"/>
                  </a:ext>
                </a:extLst>
              </p:cNvPr>
              <p:cNvSpPr/>
              <p:nvPr/>
            </p:nvSpPr>
            <p:spPr>
              <a:xfrm>
                <a:off x="277656" y="5181339"/>
                <a:ext cx="8460432" cy="532838"/>
              </a:xfrm>
              <a:prstGeom prst="rect">
                <a:avLst/>
              </a:prstGeom>
            </p:spPr>
            <p:txBody>
              <a:bodyPr wrap="square">
                <a:spAutoFit/>
              </a:bodyPr>
              <a:lstStyle/>
              <a:p>
                <a:pPr>
                  <a:lnSpc>
                    <a:spcPts val="3300"/>
                  </a:lnSpc>
                </a:pPr>
                <a14:m>
                  <m:oMath xmlns:m="http://schemas.openxmlformats.org/officeDocument/2006/math">
                    <m:r>
                      <a:rPr lang="en-US" altLang="ja-JP" sz="2800" i="1" smtClean="0">
                        <a:solidFill>
                          <a:schemeClr val="tx1"/>
                        </a:solidFill>
                        <a:latin typeface="Cambria Math" panose="02040503050406030204" pitchFamily="18" charset="0"/>
                      </a:rPr>
                      <m:t>𝐹</m:t>
                    </m:r>
                    <m:r>
                      <a:rPr lang="en-US" altLang="ja-JP" sz="2800" i="1" smtClean="0">
                        <a:solidFill>
                          <a:schemeClr val="tx1"/>
                        </a:solidFill>
                        <a:latin typeface="Cambria Math" panose="02040503050406030204" pitchFamily="18" charset="0"/>
                      </a:rPr>
                      <m:t>1</m:t>
                    </m:r>
                  </m:oMath>
                </a14:m>
                <a:r>
                  <a:rPr lang="ja-JP" altLang="en-US" sz="2800" dirty="0" smtClean="0">
                    <a:solidFill>
                      <a:schemeClr val="tx1"/>
                    </a:solidFill>
                    <a:uFill>
                      <a:solidFill>
                        <a:srgbClr val="FF0000"/>
                      </a:solidFill>
                    </a:uFill>
                    <a:latin typeface="メイリオ" panose="020B0604030504040204" pitchFamily="50" charset="-128"/>
                    <a:ea typeface="メイリオ" panose="020B0604030504040204" pitchFamily="50" charset="-128"/>
                  </a:rPr>
                  <a:t>：ピース間の隙間を小さくする関数</a:t>
                </a:r>
                <a:endParaRPr lang="en-US" altLang="ja-JP" sz="2800" dirty="0">
                  <a:solidFill>
                    <a:schemeClr val="tx1"/>
                  </a:solidFill>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39" name="正方形/長方形 38">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277656" y="5181339"/>
                <a:ext cx="8460432" cy="532838"/>
              </a:xfrm>
              <a:prstGeom prst="rect">
                <a:avLst/>
              </a:prstGeom>
              <a:blipFill>
                <a:blip r:embed="rId4"/>
                <a:stretch>
                  <a:fillRect l="-360" t="-11494" b="-310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E49C640D-8385-439C-AB10-979A4D5AE22B}"/>
                  </a:ext>
                </a:extLst>
              </p:cNvPr>
              <p:cNvSpPr/>
              <p:nvPr/>
            </p:nvSpPr>
            <p:spPr>
              <a:xfrm>
                <a:off x="277656" y="5604983"/>
                <a:ext cx="8460432" cy="532838"/>
              </a:xfrm>
              <a:prstGeom prst="rect">
                <a:avLst/>
              </a:prstGeom>
            </p:spPr>
            <p:txBody>
              <a:bodyPr wrap="square">
                <a:spAutoFit/>
              </a:bodyPr>
              <a:lstStyle/>
              <a:p>
                <a:pPr>
                  <a:lnSpc>
                    <a:spcPts val="3300"/>
                  </a:lnSpc>
                </a:pPr>
                <a14:m>
                  <m:oMath xmlns:m="http://schemas.openxmlformats.org/officeDocument/2006/math">
                    <m:r>
                      <a:rPr lang="en-US" altLang="ja-JP" sz="2800" i="1" smtClean="0">
                        <a:solidFill>
                          <a:schemeClr val="tx1"/>
                        </a:solidFill>
                        <a:latin typeface="Cambria Math" panose="02040503050406030204" pitchFamily="18" charset="0"/>
                      </a:rPr>
                      <m:t>𝐹</m:t>
                    </m:r>
                    <m:r>
                      <a:rPr lang="en-US" altLang="ja-JP" sz="2800" b="0" i="1" smtClean="0">
                        <a:solidFill>
                          <a:schemeClr val="tx1"/>
                        </a:solidFill>
                        <a:latin typeface="Cambria Math" panose="02040503050406030204" pitchFamily="18" charset="0"/>
                      </a:rPr>
                      <m:t>2</m:t>
                    </m:r>
                  </m:oMath>
                </a14:m>
                <a:r>
                  <a:rPr lang="ja-JP" altLang="en-US" sz="2800" dirty="0" smtClean="0">
                    <a:solidFill>
                      <a:schemeClr val="tx1"/>
                    </a:solidFill>
                    <a:uFill>
                      <a:solidFill>
                        <a:srgbClr val="FF0000"/>
                      </a:solidFill>
                    </a:uFill>
                    <a:latin typeface="メイリオ" panose="020B0604030504040204" pitchFamily="50" charset="-128"/>
                    <a:ea typeface="メイリオ" panose="020B0604030504040204" pitchFamily="50" charset="-128"/>
                  </a:rPr>
                  <a:t>：長方形の隙間を小さくする関数</a:t>
                </a:r>
                <a:endParaRPr lang="en-US" altLang="ja-JP" sz="2800" dirty="0">
                  <a:solidFill>
                    <a:schemeClr val="tx1"/>
                  </a:solidFill>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42" name="正方形/長方形 41">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277656" y="5604983"/>
                <a:ext cx="8460432" cy="532838"/>
              </a:xfrm>
              <a:prstGeom prst="rect">
                <a:avLst/>
              </a:prstGeom>
              <a:blipFill>
                <a:blip r:embed="rId5"/>
                <a:stretch>
                  <a:fillRect l="-360" t="-10227" b="-29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a:extLst>
                  <a:ext uri="{FF2B5EF4-FFF2-40B4-BE49-F238E27FC236}">
                    <a16:creationId xmlns:a16="http://schemas.microsoft.com/office/drawing/2014/main" id="{E49C640D-8385-439C-AB10-979A4D5AE22B}"/>
                  </a:ext>
                </a:extLst>
              </p:cNvPr>
              <p:cNvSpPr/>
              <p:nvPr/>
            </p:nvSpPr>
            <p:spPr>
              <a:xfrm>
                <a:off x="277656" y="6089177"/>
                <a:ext cx="8460432" cy="532838"/>
              </a:xfrm>
              <a:prstGeom prst="rect">
                <a:avLst/>
              </a:prstGeom>
            </p:spPr>
            <p:txBody>
              <a:bodyPr wrap="square">
                <a:spAutoFit/>
              </a:bodyPr>
              <a:lstStyle/>
              <a:p>
                <a:pPr>
                  <a:lnSpc>
                    <a:spcPts val="3300"/>
                  </a:lnSpc>
                </a:pPr>
                <a:r>
                  <a:rPr lang="ja-JP" altLang="en-US" sz="2800" dirty="0" smtClean="0">
                    <a:solidFill>
                      <a:schemeClr val="tx1"/>
                    </a:solidFill>
                  </a:rPr>
                  <a:t>   </a:t>
                </a:r>
                <a14:m>
                  <m:oMath xmlns:m="http://schemas.openxmlformats.org/officeDocument/2006/math">
                    <m:r>
                      <a:rPr lang="ja-JP" altLang="en-US" sz="2800" i="1" smtClean="0">
                        <a:solidFill>
                          <a:srgbClr val="FF0000"/>
                        </a:solidFill>
                        <a:latin typeface="Cambria Math" panose="02040503050406030204" pitchFamily="18" charset="0"/>
                      </a:rPr>
                      <m:t>𝛼</m:t>
                    </m:r>
                  </m:oMath>
                </a14:m>
                <a:r>
                  <a:rPr lang="ja-JP" altLang="en-US" sz="28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：全世代数と今の世代の比</a:t>
                </a:r>
                <a:endParaRPr lang="en-US" altLang="ja-JP" sz="2800"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43" name="正方形/長方形 42">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277656" y="6089177"/>
                <a:ext cx="8460432" cy="532838"/>
              </a:xfrm>
              <a:prstGeom prst="rect">
                <a:avLst/>
              </a:prstGeom>
              <a:blipFill>
                <a:blip r:embed="rId6"/>
                <a:stretch>
                  <a:fillRect t="-11494" b="-310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162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17</a:t>
            </a:fld>
            <a:endParaRPr kumimoji="1" lang="ja-JP" altLang="en-US"/>
          </a:p>
        </p:txBody>
      </p:sp>
      <p:sp>
        <p:nvSpPr>
          <p:cNvPr id="12" name="正方形/長方形 11">
            <a:extLst>
              <a:ext uri="{FF2B5EF4-FFF2-40B4-BE49-F238E27FC236}">
                <a16:creationId xmlns:a16="http://schemas.microsoft.com/office/drawing/2014/main" id="{E49C640D-8385-439C-AB10-979A4D5AE22B}"/>
              </a:ext>
            </a:extLst>
          </p:cNvPr>
          <p:cNvSpPr/>
          <p:nvPr/>
        </p:nvSpPr>
        <p:spPr>
          <a:xfrm>
            <a:off x="446187" y="1628800"/>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・少ないピースデータに対する配置結果を</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54571" y="2248090"/>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先行研究と比較し有効性を検証する</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3"/>
          <a:stretch>
            <a:fillRect/>
          </a:stretch>
        </p:blipFill>
        <p:spPr>
          <a:xfrm>
            <a:off x="755576" y="3144581"/>
            <a:ext cx="2867025" cy="2533650"/>
          </a:xfrm>
          <a:prstGeom prst="rect">
            <a:avLst/>
          </a:prstGeom>
        </p:spPr>
      </p:pic>
      <p:sp>
        <p:nvSpPr>
          <p:cNvPr id="9" name="正方形/長方形 8">
            <a:extLst>
              <a:ext uri="{FF2B5EF4-FFF2-40B4-BE49-F238E27FC236}">
                <a16:creationId xmlns:a16="http://schemas.microsoft.com/office/drawing/2014/main" id="{E49C640D-8385-439C-AB10-979A4D5AE22B}"/>
              </a:ext>
            </a:extLst>
          </p:cNvPr>
          <p:cNvSpPr/>
          <p:nvPr/>
        </p:nvSpPr>
        <p:spPr>
          <a:xfrm>
            <a:off x="676920" y="5709843"/>
            <a:ext cx="3024336" cy="486672"/>
          </a:xfrm>
          <a:prstGeom prst="rect">
            <a:avLst/>
          </a:prstGeom>
        </p:spPr>
        <p:txBody>
          <a:bodyPr wrap="square">
            <a:spAutoFit/>
          </a:bodyPr>
          <a:lstStyle/>
          <a:p>
            <a:pPr algn="ctr">
              <a:lnSpc>
                <a:spcPts val="3300"/>
              </a:lnSpc>
            </a:pPr>
            <a:r>
              <a:rPr lang="ja-JP" altLang="en-US" sz="2000" dirty="0" smtClean="0">
                <a:uFill>
                  <a:solidFill>
                    <a:srgbClr val="FF0000"/>
                  </a:solidFill>
                </a:uFill>
                <a:latin typeface="メイリオ" panose="020B0604030504040204" pitchFamily="50" charset="-128"/>
                <a:ea typeface="メイリオ" panose="020B0604030504040204" pitchFamily="50" charset="-128"/>
              </a:rPr>
              <a:t>ピースデータ</a:t>
            </a:r>
            <a:r>
              <a:rPr lang="en-US" altLang="ja-JP" sz="2000" dirty="0" smtClean="0">
                <a:uFill>
                  <a:solidFill>
                    <a:srgbClr val="FF0000"/>
                  </a:solidFill>
                </a:uFill>
                <a:latin typeface="メイリオ" panose="020B0604030504040204" pitchFamily="50" charset="-128"/>
                <a:ea typeface="メイリオ" panose="020B0604030504040204" pitchFamily="50" charset="-128"/>
              </a:rPr>
              <a:t>1</a:t>
            </a:r>
          </a:p>
        </p:txBody>
      </p:sp>
      <p:pic>
        <p:nvPicPr>
          <p:cNvPr id="7" name="図 6"/>
          <p:cNvPicPr>
            <a:picLocks noChangeAspect="1"/>
          </p:cNvPicPr>
          <p:nvPr/>
        </p:nvPicPr>
        <p:blipFill>
          <a:blip r:embed="rId4"/>
          <a:stretch>
            <a:fillRect/>
          </a:stretch>
        </p:blipFill>
        <p:spPr>
          <a:xfrm>
            <a:off x="4810617" y="3173156"/>
            <a:ext cx="2695575" cy="2505075"/>
          </a:xfrm>
          <a:prstGeom prst="rect">
            <a:avLst/>
          </a:prstGeom>
        </p:spPr>
      </p:pic>
      <p:sp>
        <p:nvSpPr>
          <p:cNvPr id="11" name="正方形/長方形 10">
            <a:extLst>
              <a:ext uri="{FF2B5EF4-FFF2-40B4-BE49-F238E27FC236}">
                <a16:creationId xmlns:a16="http://schemas.microsoft.com/office/drawing/2014/main" id="{E49C640D-8385-439C-AB10-979A4D5AE22B}"/>
              </a:ext>
            </a:extLst>
          </p:cNvPr>
          <p:cNvSpPr/>
          <p:nvPr/>
        </p:nvSpPr>
        <p:spPr>
          <a:xfrm>
            <a:off x="4604354" y="5709843"/>
            <a:ext cx="3024336" cy="486672"/>
          </a:xfrm>
          <a:prstGeom prst="rect">
            <a:avLst/>
          </a:prstGeom>
        </p:spPr>
        <p:txBody>
          <a:bodyPr wrap="square">
            <a:spAutoFit/>
          </a:bodyPr>
          <a:lstStyle/>
          <a:p>
            <a:pPr algn="ctr">
              <a:lnSpc>
                <a:spcPts val="3300"/>
              </a:lnSpc>
            </a:pPr>
            <a:r>
              <a:rPr lang="ja-JP" altLang="en-US" sz="2000" dirty="0" smtClean="0">
                <a:uFill>
                  <a:solidFill>
                    <a:srgbClr val="FF0000"/>
                  </a:solidFill>
                </a:uFill>
                <a:latin typeface="メイリオ" panose="020B0604030504040204" pitchFamily="50" charset="-128"/>
                <a:ea typeface="メイリオ" panose="020B0604030504040204" pitchFamily="50" charset="-128"/>
              </a:rPr>
              <a:t>ピースデータ</a:t>
            </a:r>
            <a:r>
              <a:rPr lang="en-US" altLang="ja-JP" sz="2000" dirty="0">
                <a:uFill>
                  <a:solidFill>
                    <a:srgbClr val="FF0000"/>
                  </a:solidFill>
                </a:uFill>
                <a:latin typeface="メイリオ" panose="020B0604030504040204" pitchFamily="50" charset="-128"/>
                <a:ea typeface="メイリオ" panose="020B0604030504040204" pitchFamily="50" charset="-128"/>
              </a:rPr>
              <a:t>2</a:t>
            </a:r>
            <a:endParaRPr lang="en-US" altLang="ja-JP" sz="2000" dirty="0" smtClean="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6970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の結果</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18</a:t>
            </a:fld>
            <a:endParaRPr kumimoji="1" lang="ja-JP" altLang="en-US"/>
          </a:p>
        </p:txBody>
      </p:sp>
      <p:pic>
        <p:nvPicPr>
          <p:cNvPr id="8" name="図 7"/>
          <p:cNvPicPr>
            <a:picLocks noChangeAspect="1"/>
          </p:cNvPicPr>
          <p:nvPr/>
        </p:nvPicPr>
        <p:blipFill>
          <a:blip r:embed="rId3"/>
          <a:stretch>
            <a:fillRect/>
          </a:stretch>
        </p:blipFill>
        <p:spPr>
          <a:xfrm>
            <a:off x="3366002" y="2276872"/>
            <a:ext cx="1802396" cy="1824112"/>
          </a:xfrm>
          <a:prstGeom prst="rect">
            <a:avLst/>
          </a:prstGeom>
        </p:spPr>
      </p:pic>
      <p:pic>
        <p:nvPicPr>
          <p:cNvPr id="10" name="図 9"/>
          <p:cNvPicPr>
            <a:picLocks noChangeAspect="1"/>
          </p:cNvPicPr>
          <p:nvPr/>
        </p:nvPicPr>
        <p:blipFill>
          <a:blip r:embed="rId4"/>
          <a:stretch>
            <a:fillRect/>
          </a:stretch>
        </p:blipFill>
        <p:spPr>
          <a:xfrm>
            <a:off x="5824333" y="2251688"/>
            <a:ext cx="1976576" cy="1849296"/>
          </a:xfrm>
          <a:prstGeom prst="rect">
            <a:avLst/>
          </a:prstGeom>
        </p:spPr>
      </p:pic>
      <p:pic>
        <p:nvPicPr>
          <p:cNvPr id="16" name="図 15"/>
          <p:cNvPicPr>
            <a:picLocks noChangeAspect="1"/>
          </p:cNvPicPr>
          <p:nvPr/>
        </p:nvPicPr>
        <p:blipFill>
          <a:blip r:embed="rId5"/>
          <a:stretch>
            <a:fillRect/>
          </a:stretch>
        </p:blipFill>
        <p:spPr>
          <a:xfrm>
            <a:off x="427257" y="2242342"/>
            <a:ext cx="2056286" cy="1817183"/>
          </a:xfrm>
          <a:prstGeom prst="rect">
            <a:avLst/>
          </a:prstGeom>
        </p:spPr>
      </p:pic>
      <p:sp>
        <p:nvSpPr>
          <p:cNvPr id="17" name="正方形/長方形 16">
            <a:extLst>
              <a:ext uri="{FF2B5EF4-FFF2-40B4-BE49-F238E27FC236}">
                <a16:creationId xmlns:a16="http://schemas.microsoft.com/office/drawing/2014/main" id="{E49C640D-8385-439C-AB10-979A4D5AE22B}"/>
              </a:ext>
            </a:extLst>
          </p:cNvPr>
          <p:cNvSpPr/>
          <p:nvPr/>
        </p:nvSpPr>
        <p:spPr>
          <a:xfrm>
            <a:off x="-56768" y="1622175"/>
            <a:ext cx="3024336" cy="486672"/>
          </a:xfrm>
          <a:prstGeom prst="rect">
            <a:avLst/>
          </a:prstGeom>
        </p:spPr>
        <p:txBody>
          <a:bodyPr wrap="square">
            <a:spAutoFit/>
          </a:bodyPr>
          <a:lstStyle/>
          <a:p>
            <a:pPr algn="ctr">
              <a:lnSpc>
                <a:spcPts val="3300"/>
              </a:lnSpc>
            </a:pPr>
            <a:r>
              <a:rPr lang="ja-JP" altLang="en-US" sz="2000" dirty="0" smtClean="0">
                <a:uFill>
                  <a:solidFill>
                    <a:srgbClr val="FF0000"/>
                  </a:solidFill>
                </a:uFill>
                <a:latin typeface="メイリオ" panose="020B0604030504040204" pitchFamily="50" charset="-128"/>
                <a:ea typeface="メイリオ" panose="020B0604030504040204" pitchFamily="50" charset="-128"/>
              </a:rPr>
              <a:t>ピースデータ</a:t>
            </a:r>
            <a:endParaRPr lang="en-US" altLang="ja-JP" sz="2000" dirty="0" smtClean="0">
              <a:uFill>
                <a:solidFill>
                  <a:srgbClr val="FF0000"/>
                </a:solidFill>
              </a:uFill>
              <a:latin typeface="メイリオ" panose="020B0604030504040204" pitchFamily="50" charset="-128"/>
              <a:ea typeface="メイリオ" panose="020B0604030504040204" pitchFamily="50" charset="-128"/>
            </a:endParaRPr>
          </a:p>
        </p:txBody>
      </p:sp>
      <p:cxnSp>
        <p:nvCxnSpPr>
          <p:cNvPr id="19" name="直線コネクタ 18"/>
          <p:cNvCxnSpPr/>
          <p:nvPr/>
        </p:nvCxnSpPr>
        <p:spPr>
          <a:xfrm>
            <a:off x="198748" y="2109151"/>
            <a:ext cx="81369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2829488" y="1622175"/>
            <a:ext cx="14320" cy="50471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5699025" y="1622175"/>
            <a:ext cx="14320" cy="50471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9C640D-8385-439C-AB10-979A4D5AE22B}"/>
              </a:ext>
            </a:extLst>
          </p:cNvPr>
          <p:cNvSpPr/>
          <p:nvPr/>
        </p:nvSpPr>
        <p:spPr>
          <a:xfrm>
            <a:off x="2753283" y="1622175"/>
            <a:ext cx="3024336" cy="486672"/>
          </a:xfrm>
          <a:prstGeom prst="rect">
            <a:avLst/>
          </a:prstGeom>
        </p:spPr>
        <p:txBody>
          <a:bodyPr wrap="square">
            <a:spAutoFit/>
          </a:bodyPr>
          <a:lstStyle/>
          <a:p>
            <a:pPr algn="ctr">
              <a:lnSpc>
                <a:spcPts val="3300"/>
              </a:lnSpc>
            </a:pPr>
            <a:r>
              <a:rPr lang="ja-JP" altLang="en-US" sz="2000" dirty="0">
                <a:uFill>
                  <a:solidFill>
                    <a:srgbClr val="FF0000"/>
                  </a:solidFill>
                </a:uFill>
                <a:latin typeface="メイリオ" panose="020B0604030504040204" pitchFamily="50" charset="-128"/>
                <a:ea typeface="メイリオ" panose="020B0604030504040204" pitchFamily="50" charset="-128"/>
              </a:rPr>
              <a:t>提案手法</a:t>
            </a:r>
            <a:endParaRPr lang="en-US" altLang="ja-JP" sz="20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E49C640D-8385-439C-AB10-979A4D5AE22B}"/>
              </a:ext>
            </a:extLst>
          </p:cNvPr>
          <p:cNvSpPr/>
          <p:nvPr/>
        </p:nvSpPr>
        <p:spPr>
          <a:xfrm>
            <a:off x="5598308" y="1621871"/>
            <a:ext cx="3024336" cy="486672"/>
          </a:xfrm>
          <a:prstGeom prst="rect">
            <a:avLst/>
          </a:prstGeom>
        </p:spPr>
        <p:txBody>
          <a:bodyPr wrap="square">
            <a:spAutoFit/>
          </a:bodyPr>
          <a:lstStyle/>
          <a:p>
            <a:pPr algn="ctr">
              <a:lnSpc>
                <a:spcPts val="3300"/>
              </a:lnSpc>
            </a:pPr>
            <a:r>
              <a:rPr lang="ja-JP" altLang="en-US" sz="2000" dirty="0" smtClean="0">
                <a:uFill>
                  <a:solidFill>
                    <a:srgbClr val="FF0000"/>
                  </a:solidFill>
                </a:uFill>
                <a:latin typeface="メイリオ" panose="020B0604030504040204" pitchFamily="50" charset="-128"/>
                <a:ea typeface="メイリオ" panose="020B0604030504040204" pitchFamily="50" charset="-128"/>
              </a:rPr>
              <a:t>石川・井上手法</a:t>
            </a:r>
            <a:endParaRPr lang="en-US" altLang="ja-JP" sz="2000" dirty="0" smtClean="0">
              <a:uFill>
                <a:solidFill>
                  <a:srgbClr val="FF0000"/>
                </a:solidFill>
              </a:uFill>
              <a:latin typeface="メイリオ" panose="020B0604030504040204" pitchFamily="50" charset="-128"/>
              <a:ea typeface="メイリオ" panose="020B0604030504040204" pitchFamily="50" charset="-128"/>
            </a:endParaRPr>
          </a:p>
        </p:txBody>
      </p:sp>
      <p:cxnSp>
        <p:nvCxnSpPr>
          <p:cNvPr id="26" name="直線コネクタ 25"/>
          <p:cNvCxnSpPr/>
          <p:nvPr/>
        </p:nvCxnSpPr>
        <p:spPr>
          <a:xfrm>
            <a:off x="196999" y="4231640"/>
            <a:ext cx="81369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a:blip r:embed="rId6"/>
          <a:stretch>
            <a:fillRect/>
          </a:stretch>
        </p:blipFill>
        <p:spPr>
          <a:xfrm>
            <a:off x="323528" y="4557486"/>
            <a:ext cx="2241698" cy="2083274"/>
          </a:xfrm>
          <a:prstGeom prst="rect">
            <a:avLst/>
          </a:prstGeom>
        </p:spPr>
      </p:pic>
      <p:pic>
        <p:nvPicPr>
          <p:cNvPr id="28" name="図 27"/>
          <p:cNvPicPr>
            <a:picLocks noChangeAspect="1"/>
          </p:cNvPicPr>
          <p:nvPr/>
        </p:nvPicPr>
        <p:blipFill>
          <a:blip r:embed="rId7"/>
          <a:stretch>
            <a:fillRect/>
          </a:stretch>
        </p:blipFill>
        <p:spPr>
          <a:xfrm>
            <a:off x="3325030" y="4614358"/>
            <a:ext cx="1870936" cy="1916019"/>
          </a:xfrm>
          <a:prstGeom prst="rect">
            <a:avLst/>
          </a:prstGeom>
        </p:spPr>
      </p:pic>
      <p:pic>
        <p:nvPicPr>
          <p:cNvPr id="29" name="図 28"/>
          <p:cNvPicPr>
            <a:picLocks noChangeAspect="1"/>
          </p:cNvPicPr>
          <p:nvPr/>
        </p:nvPicPr>
        <p:blipFill>
          <a:blip r:embed="rId8"/>
          <a:stretch>
            <a:fillRect/>
          </a:stretch>
        </p:blipFill>
        <p:spPr>
          <a:xfrm>
            <a:off x="6005576" y="4600112"/>
            <a:ext cx="2209800" cy="1790700"/>
          </a:xfrm>
          <a:prstGeom prst="rect">
            <a:avLst/>
          </a:prstGeom>
        </p:spPr>
      </p:pic>
    </p:spTree>
    <p:extLst>
      <p:ext uri="{BB962C8B-B14F-4D97-AF65-F5344CB8AC3E}">
        <p14:creationId xmlns:p14="http://schemas.microsoft.com/office/powerpoint/2010/main" val="1250963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19</a:t>
            </a:fld>
            <a:endParaRPr kumimoji="1" lang="ja-JP" altLang="en-US"/>
          </a:p>
        </p:txBody>
      </p:sp>
      <p:sp>
        <p:nvSpPr>
          <p:cNvPr id="12" name="正方形/長方形 11">
            <a:extLst>
              <a:ext uri="{FF2B5EF4-FFF2-40B4-BE49-F238E27FC236}">
                <a16:creationId xmlns:a16="http://schemas.microsoft.com/office/drawing/2014/main" id="{E49C640D-8385-439C-AB10-979A4D5AE22B}"/>
              </a:ext>
            </a:extLst>
          </p:cNvPr>
          <p:cNvSpPr/>
          <p:nvPr/>
        </p:nvSpPr>
        <p:spPr>
          <a:xfrm>
            <a:off x="30158" y="1580033"/>
            <a:ext cx="8302277"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en-US" altLang="ja-JP" sz="3200" dirty="0" smtClean="0">
                <a:uFill>
                  <a:solidFill>
                    <a:srgbClr val="FF0000"/>
                  </a:solidFill>
                </a:uFill>
                <a:latin typeface="メイリオ" panose="020B0604030504040204" pitchFamily="50" charset="-128"/>
                <a:ea typeface="メイリオ" panose="020B0604030504040204" pitchFamily="50" charset="-128"/>
              </a:rPr>
              <a:t>Swim</a:t>
            </a:r>
            <a:r>
              <a:rPr lang="ja-JP" altLang="en-US" sz="3200" dirty="0" err="1" smtClean="0">
                <a:uFill>
                  <a:solidFill>
                    <a:srgbClr val="FF0000"/>
                  </a:solidFill>
                </a:uFill>
                <a:latin typeface="メイリオ" panose="020B0604030504040204" pitchFamily="50" charset="-128"/>
                <a:ea typeface="メイリオ" panose="020B0604030504040204" pitchFamily="50" charset="-128"/>
              </a:rPr>
              <a:t>，</a:t>
            </a:r>
            <a:r>
              <a:rPr lang="en-US" altLang="ja-JP" sz="3200" dirty="0" err="1" smtClean="0">
                <a:uFill>
                  <a:solidFill>
                    <a:srgbClr val="FF0000"/>
                  </a:solidFill>
                </a:uFill>
                <a:latin typeface="メイリオ" panose="020B0604030504040204" pitchFamily="50" charset="-128"/>
                <a:ea typeface="メイリオ" panose="020B0604030504040204" pitchFamily="50" charset="-128"/>
              </a:rPr>
              <a:t>Jakobs</a:t>
            </a:r>
            <a:r>
              <a:rPr lang="ja-JP" altLang="en-US" sz="3200" dirty="0" smtClean="0">
                <a:uFill>
                  <a:solidFill>
                    <a:srgbClr val="FF0000"/>
                  </a:solidFill>
                </a:uFill>
                <a:latin typeface="メイリオ" panose="020B0604030504040204" pitchFamily="50" charset="-128"/>
                <a:ea typeface="メイリオ" panose="020B0604030504040204" pitchFamily="50" charset="-128"/>
              </a:rPr>
              <a:t>データセットを用いて</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54571" y="2248090"/>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E49C640D-8385-439C-AB10-979A4D5AE22B}"/>
              </a:ext>
            </a:extLst>
          </p:cNvPr>
          <p:cNvSpPr/>
          <p:nvPr/>
        </p:nvSpPr>
        <p:spPr>
          <a:xfrm>
            <a:off x="-1" y="2242192"/>
            <a:ext cx="8332435" cy="515526"/>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先行研究と枠に対する敷き詰め率を比較</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E49C640D-8385-439C-AB10-979A4D5AE22B}"/>
              </a:ext>
            </a:extLst>
          </p:cNvPr>
          <p:cNvSpPr/>
          <p:nvPr/>
        </p:nvSpPr>
        <p:spPr>
          <a:xfrm>
            <a:off x="264676" y="3242894"/>
            <a:ext cx="8005048" cy="515526"/>
          </a:xfrm>
          <a:prstGeom prst="rect">
            <a:avLst/>
          </a:prstGeom>
        </p:spPr>
        <p:txBody>
          <a:bodyPr wrap="square">
            <a:spAutoFit/>
          </a:bodyPr>
          <a:lstStyle/>
          <a:p>
            <a:pPr>
              <a:lnSpc>
                <a:spcPts val="3300"/>
              </a:lnSpc>
            </a:pPr>
            <a:r>
              <a:rPr lang="en-US" altLang="ja-JP" sz="2800" dirty="0" smtClean="0">
                <a:uFill>
                  <a:solidFill>
                    <a:srgbClr val="FF0000"/>
                  </a:solidFill>
                </a:uFill>
                <a:latin typeface="メイリオ" panose="020B0604030504040204" pitchFamily="50" charset="-128"/>
                <a:ea typeface="メイリオ" panose="020B0604030504040204" pitchFamily="50" charset="-128"/>
              </a:rPr>
              <a:t>※Swim</a:t>
            </a:r>
            <a:r>
              <a:rPr lang="ja-JP" altLang="en-US" sz="2800" dirty="0" smtClean="0">
                <a:uFill>
                  <a:solidFill>
                    <a:srgbClr val="FF0000"/>
                  </a:solidFill>
                </a:uFill>
                <a:latin typeface="メイリオ" panose="020B0604030504040204" pitchFamily="50" charset="-128"/>
                <a:ea typeface="メイリオ" panose="020B0604030504040204" pitchFamily="50" charset="-128"/>
              </a:rPr>
              <a:t>データセット</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E49C640D-8385-439C-AB10-979A4D5AE22B}"/>
              </a:ext>
            </a:extLst>
          </p:cNvPr>
          <p:cNvSpPr/>
          <p:nvPr/>
        </p:nvSpPr>
        <p:spPr>
          <a:xfrm>
            <a:off x="80560" y="3777606"/>
            <a:ext cx="8005048" cy="532838"/>
          </a:xfrm>
          <a:prstGeom prst="rect">
            <a:avLst/>
          </a:prstGeom>
        </p:spPr>
        <p:txBody>
          <a:bodyPr wrap="square">
            <a:spAutoFit/>
          </a:bodyPr>
          <a:lstStyle/>
          <a:p>
            <a:pPr>
              <a:lnSpc>
                <a:spcPts val="3300"/>
              </a:lnSpc>
            </a:pPr>
            <a:r>
              <a:rPr lang="ja-JP" altLang="en-US" sz="2800" dirty="0">
                <a:uFill>
                  <a:solidFill>
                    <a:srgbClr val="FF0000"/>
                  </a:solidFill>
                </a:uFill>
                <a:latin typeface="メイリオ" panose="020B0604030504040204" pitchFamily="50" charset="-128"/>
                <a:ea typeface="メイリオ" panose="020B0604030504040204" pitchFamily="50" charset="-128"/>
              </a:rPr>
              <a:t>　</a:t>
            </a:r>
            <a:r>
              <a:rPr lang="ja-JP" altLang="en-US" sz="2800" dirty="0" smtClean="0">
                <a:uFill>
                  <a:solidFill>
                    <a:srgbClr val="FF0000"/>
                  </a:solidFill>
                </a:uFill>
                <a:latin typeface="メイリオ" panose="020B0604030504040204" pitchFamily="50" charset="-128"/>
                <a:ea typeface="メイリオ" panose="020B0604030504040204" pitchFamily="50" charset="-128"/>
              </a:rPr>
              <a:t>・</a:t>
            </a:r>
            <a:r>
              <a:rPr lang="en-US" altLang="ja-JP" sz="28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0</a:t>
            </a:r>
            <a:r>
              <a:rPr lang="ja-JP" altLang="en-US" sz="28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度と</a:t>
            </a:r>
            <a:r>
              <a:rPr lang="en-US" altLang="ja-JP" sz="28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180</a:t>
            </a:r>
            <a:r>
              <a:rPr lang="ja-JP" altLang="en-US" sz="28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度の回転</a:t>
            </a:r>
            <a:r>
              <a:rPr lang="ja-JP" altLang="en-US" sz="2800" dirty="0" smtClean="0">
                <a:uFill>
                  <a:solidFill>
                    <a:srgbClr val="FF0000"/>
                  </a:solidFill>
                </a:uFill>
                <a:latin typeface="メイリオ" panose="020B0604030504040204" pitchFamily="50" charset="-128"/>
                <a:ea typeface="メイリオ" panose="020B0604030504040204" pitchFamily="50" charset="-128"/>
              </a:rPr>
              <a:t>しか許さない</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E49C640D-8385-439C-AB10-979A4D5AE22B}"/>
              </a:ext>
            </a:extLst>
          </p:cNvPr>
          <p:cNvSpPr/>
          <p:nvPr/>
        </p:nvSpPr>
        <p:spPr>
          <a:xfrm>
            <a:off x="35496" y="4264314"/>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2800" dirty="0" smtClean="0">
                <a:uFill>
                  <a:solidFill>
                    <a:srgbClr val="FF0000"/>
                  </a:solidFill>
                </a:uFill>
                <a:latin typeface="メイリオ" panose="020B0604030504040204" pitchFamily="50" charset="-128"/>
                <a:ea typeface="メイリオ" panose="020B0604030504040204" pitchFamily="50" charset="-128"/>
              </a:rPr>
              <a:t>・ピースの総数は</a:t>
            </a:r>
            <a:r>
              <a:rPr lang="en-US" altLang="ja-JP" sz="2800" dirty="0" smtClean="0">
                <a:uFill>
                  <a:solidFill>
                    <a:srgbClr val="FF0000"/>
                  </a:solidFill>
                </a:uFill>
                <a:latin typeface="メイリオ" panose="020B0604030504040204" pitchFamily="50" charset="-128"/>
                <a:ea typeface="メイリオ" panose="020B0604030504040204" pitchFamily="50" charset="-128"/>
              </a:rPr>
              <a:t>48</a:t>
            </a:r>
            <a:r>
              <a:rPr lang="ja-JP" altLang="en-US" sz="2800" dirty="0" smtClean="0">
                <a:uFill>
                  <a:solidFill>
                    <a:srgbClr val="FF0000"/>
                  </a:solidFill>
                </a:uFill>
                <a:latin typeface="メイリオ" panose="020B0604030504040204" pitchFamily="50" charset="-128"/>
                <a:ea typeface="メイリオ" panose="020B0604030504040204" pitchFamily="50" charset="-128"/>
              </a:rPr>
              <a:t>個で形状は複雑</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E49C640D-8385-439C-AB10-979A4D5AE22B}"/>
              </a:ext>
            </a:extLst>
          </p:cNvPr>
          <p:cNvSpPr/>
          <p:nvPr/>
        </p:nvSpPr>
        <p:spPr>
          <a:xfrm>
            <a:off x="264676" y="5157192"/>
            <a:ext cx="8005048" cy="532838"/>
          </a:xfrm>
          <a:prstGeom prst="rect">
            <a:avLst/>
          </a:prstGeom>
        </p:spPr>
        <p:txBody>
          <a:bodyPr wrap="square">
            <a:spAutoFit/>
          </a:bodyPr>
          <a:lstStyle/>
          <a:p>
            <a:pPr>
              <a:lnSpc>
                <a:spcPts val="3300"/>
              </a:lnSpc>
            </a:pPr>
            <a:r>
              <a:rPr lang="en-US" altLang="ja-JP" sz="2800" dirty="0" smtClean="0">
                <a:uFill>
                  <a:solidFill>
                    <a:srgbClr val="FF0000"/>
                  </a:solidFill>
                </a:uFill>
                <a:latin typeface="メイリオ" panose="020B0604030504040204" pitchFamily="50" charset="-128"/>
                <a:ea typeface="メイリオ" panose="020B0604030504040204" pitchFamily="50" charset="-128"/>
              </a:rPr>
              <a:t>※</a:t>
            </a:r>
            <a:r>
              <a:rPr lang="en-US" altLang="ja-JP" sz="2800" dirty="0" err="1" smtClean="0">
                <a:uFill>
                  <a:solidFill>
                    <a:srgbClr val="FF0000"/>
                  </a:solidFill>
                </a:uFill>
                <a:latin typeface="メイリオ" panose="020B0604030504040204" pitchFamily="50" charset="-128"/>
                <a:ea typeface="メイリオ" panose="020B0604030504040204" pitchFamily="50" charset="-128"/>
              </a:rPr>
              <a:t>Jakobs</a:t>
            </a:r>
            <a:r>
              <a:rPr lang="ja-JP" altLang="en-US" sz="2800" dirty="0" smtClean="0">
                <a:uFill>
                  <a:solidFill>
                    <a:srgbClr val="FF0000"/>
                  </a:solidFill>
                </a:uFill>
                <a:latin typeface="メイリオ" panose="020B0604030504040204" pitchFamily="50" charset="-128"/>
                <a:ea typeface="メイリオ" panose="020B0604030504040204" pitchFamily="50" charset="-128"/>
              </a:rPr>
              <a:t>データセット</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E49C640D-8385-439C-AB10-979A4D5AE22B}"/>
              </a:ext>
            </a:extLst>
          </p:cNvPr>
          <p:cNvSpPr/>
          <p:nvPr/>
        </p:nvSpPr>
        <p:spPr>
          <a:xfrm>
            <a:off x="80560" y="5661248"/>
            <a:ext cx="8005048" cy="532838"/>
          </a:xfrm>
          <a:prstGeom prst="rect">
            <a:avLst/>
          </a:prstGeom>
        </p:spPr>
        <p:txBody>
          <a:bodyPr wrap="square">
            <a:spAutoFit/>
          </a:bodyPr>
          <a:lstStyle/>
          <a:p>
            <a:pPr>
              <a:lnSpc>
                <a:spcPts val="3300"/>
              </a:lnSpc>
            </a:pPr>
            <a:r>
              <a:rPr lang="ja-JP" altLang="en-US" sz="2800" dirty="0">
                <a:uFill>
                  <a:solidFill>
                    <a:srgbClr val="FF0000"/>
                  </a:solidFill>
                </a:uFill>
                <a:latin typeface="メイリオ" panose="020B0604030504040204" pitchFamily="50" charset="-128"/>
                <a:ea typeface="メイリオ" panose="020B0604030504040204" pitchFamily="50" charset="-128"/>
              </a:rPr>
              <a:t>　</a:t>
            </a:r>
            <a:r>
              <a:rPr lang="ja-JP" altLang="en-US" sz="2800" dirty="0" smtClean="0">
                <a:uFill>
                  <a:solidFill>
                    <a:srgbClr val="FF0000"/>
                  </a:solidFill>
                </a:uFill>
                <a:latin typeface="メイリオ" panose="020B0604030504040204" pitchFamily="50" charset="-128"/>
                <a:ea typeface="メイリオ" panose="020B0604030504040204" pitchFamily="50" charset="-128"/>
              </a:rPr>
              <a:t>・</a:t>
            </a:r>
            <a:r>
              <a:rPr lang="ja-JP" altLang="en-US" sz="28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回転</a:t>
            </a:r>
            <a:r>
              <a:rPr lang="ja-JP" altLang="en-US" sz="2800" dirty="0" smtClean="0">
                <a:uFill>
                  <a:solidFill>
                    <a:srgbClr val="FF0000"/>
                  </a:solidFill>
                </a:uFill>
                <a:latin typeface="メイリオ" panose="020B0604030504040204" pitchFamily="50" charset="-128"/>
                <a:ea typeface="メイリオ" panose="020B0604030504040204" pitchFamily="50" charset="-128"/>
              </a:rPr>
              <a:t>を許さない</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E49C640D-8385-439C-AB10-979A4D5AE22B}"/>
              </a:ext>
            </a:extLst>
          </p:cNvPr>
          <p:cNvSpPr/>
          <p:nvPr/>
        </p:nvSpPr>
        <p:spPr>
          <a:xfrm>
            <a:off x="80560" y="6165304"/>
            <a:ext cx="8005048" cy="532838"/>
          </a:xfrm>
          <a:prstGeom prst="rect">
            <a:avLst/>
          </a:prstGeom>
        </p:spPr>
        <p:txBody>
          <a:bodyPr wrap="square">
            <a:spAutoFit/>
          </a:bodyPr>
          <a:lstStyle/>
          <a:p>
            <a:pPr>
              <a:lnSpc>
                <a:spcPts val="3300"/>
              </a:lnSpc>
            </a:pPr>
            <a:r>
              <a:rPr lang="ja-JP" altLang="en-US" sz="2800" dirty="0">
                <a:uFill>
                  <a:solidFill>
                    <a:srgbClr val="FF0000"/>
                  </a:solidFill>
                </a:uFill>
                <a:latin typeface="メイリオ" panose="020B0604030504040204" pitchFamily="50" charset="-128"/>
                <a:ea typeface="メイリオ" panose="020B0604030504040204" pitchFamily="50" charset="-128"/>
              </a:rPr>
              <a:t>　</a:t>
            </a:r>
            <a:r>
              <a:rPr lang="ja-JP" altLang="en-US" sz="2800" dirty="0" smtClean="0">
                <a:uFill>
                  <a:solidFill>
                    <a:srgbClr val="FF0000"/>
                  </a:solidFill>
                </a:uFill>
                <a:latin typeface="メイリオ" panose="020B0604030504040204" pitchFamily="50" charset="-128"/>
                <a:ea typeface="メイリオ" panose="020B0604030504040204" pitchFamily="50" charset="-128"/>
              </a:rPr>
              <a:t>・</a:t>
            </a:r>
            <a:r>
              <a:rPr lang="ja-JP" altLang="en-US" sz="2800" dirty="0">
                <a:uFill>
                  <a:solidFill>
                    <a:srgbClr val="FF0000"/>
                  </a:solidFill>
                </a:uFill>
                <a:latin typeface="メイリオ" panose="020B0604030504040204" pitchFamily="50" charset="-128"/>
                <a:ea typeface="メイリオ" panose="020B0604030504040204" pitchFamily="50" charset="-128"/>
              </a:rPr>
              <a:t>ピース</a:t>
            </a:r>
            <a:r>
              <a:rPr lang="ja-JP" altLang="en-US" sz="2800" dirty="0" smtClean="0">
                <a:uFill>
                  <a:solidFill>
                    <a:srgbClr val="FF0000"/>
                  </a:solidFill>
                </a:uFill>
                <a:latin typeface="メイリオ" panose="020B0604030504040204" pitchFamily="50" charset="-128"/>
                <a:ea typeface="メイリオ" panose="020B0604030504040204" pitchFamily="50" charset="-128"/>
              </a:rPr>
              <a:t>の総数は</a:t>
            </a:r>
            <a:r>
              <a:rPr lang="en-US" altLang="ja-JP" sz="2800" dirty="0" smtClean="0">
                <a:uFill>
                  <a:solidFill>
                    <a:srgbClr val="FF0000"/>
                  </a:solidFill>
                </a:uFill>
                <a:latin typeface="メイリオ" panose="020B0604030504040204" pitchFamily="50" charset="-128"/>
                <a:ea typeface="メイリオ" panose="020B0604030504040204" pitchFamily="50" charset="-128"/>
              </a:rPr>
              <a:t>25</a:t>
            </a:r>
            <a:r>
              <a:rPr lang="ja-JP" altLang="en-US" sz="2800" dirty="0" smtClean="0">
                <a:uFill>
                  <a:solidFill>
                    <a:srgbClr val="FF0000"/>
                  </a:solidFill>
                </a:uFill>
                <a:latin typeface="メイリオ" panose="020B0604030504040204" pitchFamily="50" charset="-128"/>
                <a:ea typeface="メイリオ" panose="020B0604030504040204" pitchFamily="50" charset="-128"/>
              </a:rPr>
              <a:t>個で形状は複雑</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58056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多角形詰め込み問題</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Ishikawa Laboratory</a:t>
            </a:r>
            <a:endParaRPr kumimoji="1" lang="ja-JP" altLang="en-US" dirty="0"/>
          </a:p>
        </p:txBody>
      </p:sp>
      <p:sp>
        <p:nvSpPr>
          <p:cNvPr id="6" name="スライド番号プレースホルダー 5"/>
          <p:cNvSpPr>
            <a:spLocks noGrp="1"/>
          </p:cNvSpPr>
          <p:nvPr>
            <p:ph type="sldNum" sz="quarter" idx="12"/>
          </p:nvPr>
        </p:nvSpPr>
        <p:spPr>
          <a:xfrm>
            <a:off x="8532440" y="5659120"/>
            <a:ext cx="548640" cy="396240"/>
          </a:xfrm>
        </p:spPr>
        <p:txBody>
          <a:bodyPr/>
          <a:lstStyle/>
          <a:p>
            <a:fld id="{C8647859-3BD4-4441-9195-A99FFB190981}" type="slidenum">
              <a:rPr kumimoji="1" lang="ja-JP" altLang="en-US" smtClean="0"/>
              <a:t>2</a:t>
            </a:fld>
            <a:endParaRPr kumimoji="1" lang="ja-JP" altLang="en-US" dirty="0"/>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・多角形を高さが</a:t>
            </a:r>
            <a:r>
              <a:rPr lang="ja-JP" altLang="en-US" sz="3200" dirty="0">
                <a:uFill>
                  <a:solidFill>
                    <a:srgbClr val="FF0000"/>
                  </a:solidFill>
                </a:uFill>
                <a:latin typeface="メイリオ" panose="020B0604030504040204" pitchFamily="50" charset="-128"/>
                <a:ea typeface="メイリオ" panose="020B0604030504040204" pitchFamily="50" charset="-128"/>
              </a:rPr>
              <a:t>固</a:t>
            </a:r>
            <a:r>
              <a:rPr lang="ja-JP" altLang="en-US" sz="3200" dirty="0" smtClean="0">
                <a:uFill>
                  <a:solidFill>
                    <a:srgbClr val="FF0000"/>
                  </a:solidFill>
                </a:uFill>
                <a:latin typeface="メイリオ" panose="020B0604030504040204" pitchFamily="50" charset="-128"/>
                <a:ea typeface="メイリオ" panose="020B0604030504040204" pitchFamily="50" charset="-128"/>
              </a:rPr>
              <a:t>定</a:t>
            </a:r>
            <a:r>
              <a:rPr lang="ja-JP" altLang="en-US" sz="3200" dirty="0">
                <a:uFill>
                  <a:solidFill>
                    <a:srgbClr val="FF0000"/>
                  </a:solidFill>
                </a:uFill>
                <a:latin typeface="メイリオ" panose="020B0604030504040204" pitchFamily="50" charset="-128"/>
                <a:ea typeface="メイリオ" panose="020B0604030504040204" pitchFamily="50" charset="-128"/>
              </a:rPr>
              <a:t>，幅が無限</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の枠に</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455384" y="2348880"/>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重ならないように配置する</a:t>
            </a:r>
            <a:r>
              <a:rPr lang="ja-JP" altLang="en-US" sz="3200" dirty="0">
                <a:uFill>
                  <a:solidFill>
                    <a:srgbClr val="FF0000"/>
                  </a:solidFill>
                </a:uFill>
                <a:latin typeface="メイリオ" panose="020B0604030504040204" pitchFamily="50" charset="-128"/>
                <a:ea typeface="メイリオ" panose="020B0604030504040204" pitchFamily="50" charset="-128"/>
              </a:rPr>
              <a:t>　</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53868" y="3108053"/>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・枠の幅を最小化することを目指す</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nvGrpSpPr>
          <p:cNvPr id="51" name="グループ化 50"/>
          <p:cNvGrpSpPr/>
          <p:nvPr/>
        </p:nvGrpSpPr>
        <p:grpSpPr>
          <a:xfrm>
            <a:off x="473096" y="4149080"/>
            <a:ext cx="6982402" cy="2402790"/>
            <a:chOff x="-34138" y="4410586"/>
            <a:chExt cx="6982403" cy="2402790"/>
          </a:xfrm>
        </p:grpSpPr>
        <p:sp>
          <p:nvSpPr>
            <p:cNvPr id="44" name="テキスト ボックス 43"/>
            <p:cNvSpPr txBox="1"/>
            <p:nvPr/>
          </p:nvSpPr>
          <p:spPr>
            <a:xfrm>
              <a:off x="-34138" y="5575012"/>
              <a:ext cx="1155601" cy="523220"/>
            </a:xfrm>
            <a:prstGeom prst="rect">
              <a:avLst/>
            </a:prstGeom>
            <a:noFill/>
          </p:spPr>
          <p:txBody>
            <a:bodyPr wrap="square" rtlCol="0">
              <a:spAutoFit/>
            </a:bodyPr>
            <a:lstStyle/>
            <a:p>
              <a:pPr algn="ctr"/>
              <a:r>
                <a:rPr kumimoji="1" lang="ja-JP" altLang="en-US" sz="2800" dirty="0" smtClean="0">
                  <a:solidFill>
                    <a:srgbClr val="FF0000"/>
                  </a:solidFill>
                  <a:latin typeface="メイリオ" panose="020B0604030504040204" pitchFamily="50" charset="-128"/>
                  <a:ea typeface="メイリオ" panose="020B0604030504040204" pitchFamily="50" charset="-128"/>
                </a:rPr>
                <a:t>固定</a:t>
              </a:r>
              <a:endParaRPr kumimoji="1" lang="ja-JP" altLang="en-US" sz="2800" dirty="0">
                <a:solidFill>
                  <a:srgbClr val="FF0000"/>
                </a:solidFill>
                <a:latin typeface="メイリオ" panose="020B0604030504040204" pitchFamily="50" charset="-128"/>
                <a:ea typeface="メイリオ" panose="020B0604030504040204" pitchFamily="50" charset="-128"/>
              </a:endParaRPr>
            </a:p>
          </p:txBody>
        </p:sp>
        <p:grpSp>
          <p:nvGrpSpPr>
            <p:cNvPr id="50" name="グループ化 49"/>
            <p:cNvGrpSpPr/>
            <p:nvPr/>
          </p:nvGrpSpPr>
          <p:grpSpPr>
            <a:xfrm>
              <a:off x="971600" y="4410586"/>
              <a:ext cx="5976665" cy="2402790"/>
              <a:chOff x="971600" y="4410586"/>
              <a:chExt cx="5976665" cy="2402790"/>
            </a:xfrm>
          </p:grpSpPr>
          <p:cxnSp>
            <p:nvCxnSpPr>
              <p:cNvPr id="7" name="直線矢印コネクタ 6"/>
              <p:cNvCxnSpPr/>
              <p:nvPr/>
            </p:nvCxnSpPr>
            <p:spPr>
              <a:xfrm flipV="1">
                <a:off x="1691680" y="4565576"/>
                <a:ext cx="0" cy="2247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547664" y="6597352"/>
                <a:ext cx="540060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フリーフォーム 30"/>
              <p:cNvSpPr/>
              <p:nvPr/>
            </p:nvSpPr>
            <p:spPr>
              <a:xfrm>
                <a:off x="1691680" y="5634826"/>
                <a:ext cx="1130968" cy="962526"/>
              </a:xfrm>
              <a:custGeom>
                <a:avLst/>
                <a:gdLst>
                  <a:gd name="connsiteX0" fmla="*/ 0 w 1130968"/>
                  <a:gd name="connsiteY0" fmla="*/ 348916 h 962526"/>
                  <a:gd name="connsiteX1" fmla="*/ 721895 w 1130968"/>
                  <a:gd name="connsiteY1" fmla="*/ 962526 h 962526"/>
                  <a:gd name="connsiteX2" fmla="*/ 1130968 w 1130968"/>
                  <a:gd name="connsiteY2" fmla="*/ 481263 h 962526"/>
                  <a:gd name="connsiteX3" fmla="*/ 902368 w 1130968"/>
                  <a:gd name="connsiteY3" fmla="*/ 0 h 962526"/>
                  <a:gd name="connsiteX4" fmla="*/ 0 w 1130968"/>
                  <a:gd name="connsiteY4" fmla="*/ 348916 h 962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968" h="962526">
                    <a:moveTo>
                      <a:pt x="0" y="348916"/>
                    </a:moveTo>
                    <a:lnTo>
                      <a:pt x="721895" y="962526"/>
                    </a:lnTo>
                    <a:lnTo>
                      <a:pt x="1130968" y="481263"/>
                    </a:lnTo>
                    <a:lnTo>
                      <a:pt x="902368" y="0"/>
                    </a:lnTo>
                    <a:lnTo>
                      <a:pt x="0" y="348916"/>
                    </a:lnTo>
                    <a:close/>
                  </a:path>
                </a:pathLst>
              </a:cu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フリーフォーム 31"/>
              <p:cNvSpPr/>
              <p:nvPr/>
            </p:nvSpPr>
            <p:spPr>
              <a:xfrm>
                <a:off x="2555776" y="6092027"/>
                <a:ext cx="1455821" cy="505326"/>
              </a:xfrm>
              <a:custGeom>
                <a:avLst/>
                <a:gdLst>
                  <a:gd name="connsiteX0" fmla="*/ 0 w 1455821"/>
                  <a:gd name="connsiteY0" fmla="*/ 493295 h 505326"/>
                  <a:gd name="connsiteX1" fmla="*/ 336884 w 1455821"/>
                  <a:gd name="connsiteY1" fmla="*/ 0 h 505326"/>
                  <a:gd name="connsiteX2" fmla="*/ 1455821 w 1455821"/>
                  <a:gd name="connsiteY2" fmla="*/ 505326 h 505326"/>
                  <a:gd name="connsiteX3" fmla="*/ 0 w 1455821"/>
                  <a:gd name="connsiteY3" fmla="*/ 493295 h 505326"/>
                </a:gdLst>
                <a:ahLst/>
                <a:cxnLst>
                  <a:cxn ang="0">
                    <a:pos x="connsiteX0" y="connsiteY0"/>
                  </a:cxn>
                  <a:cxn ang="0">
                    <a:pos x="connsiteX1" y="connsiteY1"/>
                  </a:cxn>
                  <a:cxn ang="0">
                    <a:pos x="connsiteX2" y="connsiteY2"/>
                  </a:cxn>
                  <a:cxn ang="0">
                    <a:pos x="connsiteX3" y="connsiteY3"/>
                  </a:cxn>
                </a:cxnLst>
                <a:rect l="l" t="t" r="r" b="b"/>
                <a:pathLst>
                  <a:path w="1455821" h="505326">
                    <a:moveTo>
                      <a:pt x="0" y="493295"/>
                    </a:moveTo>
                    <a:lnTo>
                      <a:pt x="336884" y="0"/>
                    </a:lnTo>
                    <a:lnTo>
                      <a:pt x="1455821" y="505326"/>
                    </a:lnTo>
                    <a:lnTo>
                      <a:pt x="0" y="49329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リーフォーム 32"/>
              <p:cNvSpPr/>
              <p:nvPr/>
            </p:nvSpPr>
            <p:spPr>
              <a:xfrm rot="12712129">
                <a:off x="2887109" y="5552602"/>
                <a:ext cx="1425984" cy="842962"/>
              </a:xfrm>
              <a:custGeom>
                <a:avLst/>
                <a:gdLst>
                  <a:gd name="connsiteX0" fmla="*/ 314325 w 1400175"/>
                  <a:gd name="connsiteY0" fmla="*/ 200025 h 1104900"/>
                  <a:gd name="connsiteX1" fmla="*/ 314325 w 1400175"/>
                  <a:gd name="connsiteY1" fmla="*/ 200025 h 1104900"/>
                  <a:gd name="connsiteX2" fmla="*/ 409575 w 1400175"/>
                  <a:gd name="connsiteY2" fmla="*/ 200025 h 1104900"/>
                  <a:gd name="connsiteX3" fmla="*/ 1209675 w 1400175"/>
                  <a:gd name="connsiteY3" fmla="*/ 0 h 1104900"/>
                  <a:gd name="connsiteX4" fmla="*/ 1400175 w 1400175"/>
                  <a:gd name="connsiteY4" fmla="*/ 1104900 h 1104900"/>
                  <a:gd name="connsiteX5" fmla="*/ 1028700 w 1400175"/>
                  <a:gd name="connsiteY5" fmla="*/ 628650 h 1104900"/>
                  <a:gd name="connsiteX6" fmla="*/ 723900 w 1400175"/>
                  <a:gd name="connsiteY6" fmla="*/ 714375 h 1104900"/>
                  <a:gd name="connsiteX7" fmla="*/ 600075 w 1400175"/>
                  <a:gd name="connsiteY7" fmla="*/ 428625 h 1104900"/>
                  <a:gd name="connsiteX8" fmla="*/ 0 w 1400175"/>
                  <a:gd name="connsiteY8" fmla="*/ 581025 h 1104900"/>
                  <a:gd name="connsiteX9" fmla="*/ 314325 w 1400175"/>
                  <a:gd name="connsiteY9" fmla="*/ 20002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0175" h="1104900">
                    <a:moveTo>
                      <a:pt x="314325" y="200025"/>
                    </a:moveTo>
                    <a:lnTo>
                      <a:pt x="314325" y="200025"/>
                    </a:lnTo>
                    <a:lnTo>
                      <a:pt x="409575" y="200025"/>
                    </a:lnTo>
                    <a:lnTo>
                      <a:pt x="1209675" y="0"/>
                    </a:lnTo>
                    <a:lnTo>
                      <a:pt x="1400175" y="1104900"/>
                    </a:lnTo>
                    <a:lnTo>
                      <a:pt x="1028700" y="628650"/>
                    </a:lnTo>
                    <a:lnTo>
                      <a:pt x="723900" y="714375"/>
                    </a:lnTo>
                    <a:lnTo>
                      <a:pt x="600075" y="428625"/>
                    </a:lnTo>
                    <a:lnTo>
                      <a:pt x="0" y="581025"/>
                    </a:lnTo>
                    <a:lnTo>
                      <a:pt x="314325" y="20002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a:off x="1707865" y="5157192"/>
                <a:ext cx="1400643" cy="779065"/>
              </a:xfrm>
              <a:custGeom>
                <a:avLst/>
                <a:gdLst>
                  <a:gd name="connsiteX0" fmla="*/ 1085850 w 1685925"/>
                  <a:gd name="connsiteY0" fmla="*/ 504825 h 828675"/>
                  <a:gd name="connsiteX1" fmla="*/ 1447800 w 1685925"/>
                  <a:gd name="connsiteY1" fmla="*/ 828675 h 828675"/>
                  <a:gd name="connsiteX2" fmla="*/ 1685925 w 1685925"/>
                  <a:gd name="connsiteY2" fmla="*/ 0 h 828675"/>
                  <a:gd name="connsiteX3" fmla="*/ 0 w 1685925"/>
                  <a:gd name="connsiteY3" fmla="*/ 0 h 828675"/>
                  <a:gd name="connsiteX4" fmla="*/ 9525 w 1685925"/>
                  <a:gd name="connsiteY4" fmla="*/ 809625 h 828675"/>
                  <a:gd name="connsiteX5" fmla="*/ 1085850 w 1685925"/>
                  <a:gd name="connsiteY5" fmla="*/ 50482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5925" h="828675">
                    <a:moveTo>
                      <a:pt x="1085850" y="504825"/>
                    </a:moveTo>
                    <a:lnTo>
                      <a:pt x="1447800" y="828675"/>
                    </a:lnTo>
                    <a:lnTo>
                      <a:pt x="1685925" y="0"/>
                    </a:lnTo>
                    <a:lnTo>
                      <a:pt x="0" y="0"/>
                    </a:lnTo>
                    <a:lnTo>
                      <a:pt x="9525" y="809625"/>
                    </a:lnTo>
                    <a:lnTo>
                      <a:pt x="1085850" y="504825"/>
                    </a:lnTo>
                    <a:close/>
                  </a:path>
                </a:pathLst>
              </a:cu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フリーフォーム 34"/>
              <p:cNvSpPr/>
              <p:nvPr/>
            </p:nvSpPr>
            <p:spPr>
              <a:xfrm rot="4929312">
                <a:off x="3421657" y="5189277"/>
                <a:ext cx="955349" cy="1018615"/>
              </a:xfrm>
              <a:custGeom>
                <a:avLst/>
                <a:gdLst>
                  <a:gd name="connsiteX0" fmla="*/ 171450 w 971550"/>
                  <a:gd name="connsiteY0" fmla="*/ 314325 h 1714500"/>
                  <a:gd name="connsiteX1" fmla="*/ 171450 w 971550"/>
                  <a:gd name="connsiteY1" fmla="*/ 314325 h 1714500"/>
                  <a:gd name="connsiteX2" fmla="*/ 133350 w 971550"/>
                  <a:gd name="connsiteY2" fmla="*/ 400050 h 1714500"/>
                  <a:gd name="connsiteX3" fmla="*/ 104775 w 971550"/>
                  <a:gd name="connsiteY3" fmla="*/ 428625 h 1714500"/>
                  <a:gd name="connsiteX4" fmla="*/ 57150 w 971550"/>
                  <a:gd name="connsiteY4" fmla="*/ 542925 h 1714500"/>
                  <a:gd name="connsiteX5" fmla="*/ 0 w 971550"/>
                  <a:gd name="connsiteY5" fmla="*/ 609600 h 1714500"/>
                  <a:gd name="connsiteX6" fmla="*/ 142875 w 971550"/>
                  <a:gd name="connsiteY6" fmla="*/ 1714500 h 1714500"/>
                  <a:gd name="connsiteX7" fmla="*/ 971550 w 971550"/>
                  <a:gd name="connsiteY7" fmla="*/ 800100 h 1714500"/>
                  <a:gd name="connsiteX8" fmla="*/ 581025 w 971550"/>
                  <a:gd name="connsiteY8" fmla="*/ 0 h 1714500"/>
                  <a:gd name="connsiteX9" fmla="*/ 171450 w 971550"/>
                  <a:gd name="connsiteY9" fmla="*/ 3143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1550" h="1714500">
                    <a:moveTo>
                      <a:pt x="171450" y="314325"/>
                    </a:moveTo>
                    <a:lnTo>
                      <a:pt x="171450" y="314325"/>
                    </a:lnTo>
                    <a:cubicBezTo>
                      <a:pt x="158750" y="342900"/>
                      <a:pt x="149106" y="373040"/>
                      <a:pt x="133350" y="400050"/>
                    </a:cubicBezTo>
                    <a:cubicBezTo>
                      <a:pt x="126563" y="411685"/>
                      <a:pt x="111317" y="416850"/>
                      <a:pt x="104775" y="428625"/>
                    </a:cubicBezTo>
                    <a:cubicBezTo>
                      <a:pt x="47289" y="532100"/>
                      <a:pt x="128329" y="440111"/>
                      <a:pt x="57150" y="542925"/>
                    </a:cubicBezTo>
                    <a:cubicBezTo>
                      <a:pt x="40488" y="566992"/>
                      <a:pt x="0" y="609600"/>
                      <a:pt x="0" y="609600"/>
                    </a:cubicBezTo>
                    <a:lnTo>
                      <a:pt x="142875" y="1714500"/>
                    </a:lnTo>
                    <a:lnTo>
                      <a:pt x="971550" y="800100"/>
                    </a:lnTo>
                    <a:lnTo>
                      <a:pt x="581025" y="0"/>
                    </a:lnTo>
                    <a:lnTo>
                      <a:pt x="171450" y="31432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4257675" y="5210175"/>
                <a:ext cx="1028700" cy="1314450"/>
              </a:xfrm>
              <a:custGeom>
                <a:avLst/>
                <a:gdLst>
                  <a:gd name="connsiteX0" fmla="*/ 0 w 1028700"/>
                  <a:gd name="connsiteY0" fmla="*/ 1314450 h 1314450"/>
                  <a:gd name="connsiteX1" fmla="*/ 0 w 1028700"/>
                  <a:gd name="connsiteY1" fmla="*/ 1314450 h 1314450"/>
                  <a:gd name="connsiteX2" fmla="*/ 28575 w 1028700"/>
                  <a:gd name="connsiteY2" fmla="*/ 1228725 h 1314450"/>
                  <a:gd name="connsiteX3" fmla="*/ 257175 w 1028700"/>
                  <a:gd name="connsiteY3" fmla="*/ 161925 h 1314450"/>
                  <a:gd name="connsiteX4" fmla="*/ 723900 w 1028700"/>
                  <a:gd name="connsiteY4" fmla="*/ 0 h 1314450"/>
                  <a:gd name="connsiteX5" fmla="*/ 1028700 w 1028700"/>
                  <a:gd name="connsiteY5" fmla="*/ 1228725 h 1314450"/>
                  <a:gd name="connsiteX6" fmla="*/ 0 w 1028700"/>
                  <a:gd name="connsiteY6" fmla="*/ 131445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 h="1314450">
                    <a:moveTo>
                      <a:pt x="0" y="1314450"/>
                    </a:moveTo>
                    <a:lnTo>
                      <a:pt x="0" y="1314450"/>
                    </a:lnTo>
                    <a:lnTo>
                      <a:pt x="28575" y="1228725"/>
                    </a:lnTo>
                    <a:lnTo>
                      <a:pt x="257175" y="161925"/>
                    </a:lnTo>
                    <a:lnTo>
                      <a:pt x="723900" y="0"/>
                    </a:lnTo>
                    <a:lnTo>
                      <a:pt x="1028700" y="1228725"/>
                    </a:lnTo>
                    <a:lnTo>
                      <a:pt x="0" y="131445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37"/>
              <p:cNvSpPr/>
              <p:nvPr/>
            </p:nvSpPr>
            <p:spPr>
              <a:xfrm>
                <a:off x="4486275" y="5600700"/>
                <a:ext cx="2200275" cy="952500"/>
              </a:xfrm>
              <a:custGeom>
                <a:avLst/>
                <a:gdLst>
                  <a:gd name="connsiteX0" fmla="*/ 0 w 2200275"/>
                  <a:gd name="connsiteY0" fmla="*/ 952500 h 952500"/>
                  <a:gd name="connsiteX1" fmla="*/ 1409700 w 2200275"/>
                  <a:gd name="connsiteY1" fmla="*/ 952500 h 952500"/>
                  <a:gd name="connsiteX2" fmla="*/ 2200275 w 2200275"/>
                  <a:gd name="connsiteY2" fmla="*/ 581025 h 952500"/>
                  <a:gd name="connsiteX3" fmla="*/ 1790700 w 2200275"/>
                  <a:gd name="connsiteY3" fmla="*/ 0 h 952500"/>
                  <a:gd name="connsiteX4" fmla="*/ 933450 w 2200275"/>
                  <a:gd name="connsiteY4" fmla="*/ 847725 h 952500"/>
                  <a:gd name="connsiteX5" fmla="*/ 0 w 2200275"/>
                  <a:gd name="connsiteY5" fmla="*/ 952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0275" h="952500">
                    <a:moveTo>
                      <a:pt x="0" y="952500"/>
                    </a:moveTo>
                    <a:lnTo>
                      <a:pt x="1409700" y="952500"/>
                    </a:lnTo>
                    <a:lnTo>
                      <a:pt x="2200275" y="581025"/>
                    </a:lnTo>
                    <a:lnTo>
                      <a:pt x="1790700" y="0"/>
                    </a:lnTo>
                    <a:lnTo>
                      <a:pt x="933450" y="847725"/>
                    </a:lnTo>
                    <a:lnTo>
                      <a:pt x="0" y="95250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p:cNvCxnSpPr>
                <a:stCxn id="34" idx="3"/>
              </p:cNvCxnSpPr>
              <p:nvPr/>
            </p:nvCxnSpPr>
            <p:spPr>
              <a:xfrm>
                <a:off x="1707865" y="5157192"/>
                <a:ext cx="509638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左中かっこ 42"/>
              <p:cNvSpPr/>
              <p:nvPr/>
            </p:nvSpPr>
            <p:spPr>
              <a:xfrm>
                <a:off x="971600" y="5155864"/>
                <a:ext cx="360040" cy="139733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6" name="直線矢印コネクタ 45"/>
              <p:cNvCxnSpPr/>
              <p:nvPr/>
            </p:nvCxnSpPr>
            <p:spPr>
              <a:xfrm>
                <a:off x="2408186" y="4933806"/>
                <a:ext cx="374799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a:xfrm>
                <a:off x="3564841" y="4410586"/>
                <a:ext cx="1366247" cy="523220"/>
              </a:xfrm>
              <a:prstGeom prst="rect">
                <a:avLst/>
              </a:prstGeom>
            </p:spPr>
            <p:txBody>
              <a:bodyPr wrap="square">
                <a:spAutoFit/>
              </a:bodyPr>
              <a:lstStyle/>
              <a:p>
                <a:r>
                  <a:rPr lang="ja-JP" altLang="en-US" sz="2800" dirty="0" smtClean="0">
                    <a:solidFill>
                      <a:srgbClr val="FF0000"/>
                    </a:solidFill>
                    <a:latin typeface="メイリオ" panose="020B0604030504040204" pitchFamily="50" charset="-128"/>
                    <a:ea typeface="メイリオ" panose="020B0604030504040204" pitchFamily="50" charset="-128"/>
                  </a:rPr>
                  <a:t>最小化</a:t>
                </a:r>
                <a:endParaRPr lang="ja-JP" altLang="en-US" sz="2800" dirty="0">
                  <a:solidFill>
                    <a:srgbClr val="FF0000"/>
                  </a:solidFill>
                  <a:latin typeface="メイリオ" panose="020B0604030504040204" pitchFamily="50" charset="-128"/>
                  <a:ea typeface="メイリオ" panose="020B0604030504040204" pitchFamily="50" charset="-128"/>
                </a:endParaRPr>
              </a:p>
            </p:txBody>
          </p:sp>
        </p:grpSp>
      </p:grpSp>
    </p:spTree>
    <p:extLst>
      <p:ext uri="{BB962C8B-B14F-4D97-AF65-F5344CB8AC3E}">
        <p14:creationId xmlns:p14="http://schemas.microsoft.com/office/powerpoint/2010/main" val="3723211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の結果</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20</a:t>
            </a:fld>
            <a:endParaRPr kumimoji="1" lang="ja-JP" altLang="en-US"/>
          </a:p>
        </p:txBody>
      </p:sp>
      <p:sp>
        <p:nvSpPr>
          <p:cNvPr id="13" name="正方形/長方形 12">
            <a:extLst>
              <a:ext uri="{FF2B5EF4-FFF2-40B4-BE49-F238E27FC236}">
                <a16:creationId xmlns:a16="http://schemas.microsoft.com/office/drawing/2014/main" id="{E49C640D-8385-439C-AB10-979A4D5AE22B}"/>
              </a:ext>
            </a:extLst>
          </p:cNvPr>
          <p:cNvSpPr/>
          <p:nvPr/>
        </p:nvSpPr>
        <p:spPr>
          <a:xfrm>
            <a:off x="405965" y="2373596"/>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E49C640D-8385-439C-AB10-979A4D5AE22B}"/>
              </a:ext>
            </a:extLst>
          </p:cNvPr>
          <p:cNvSpPr/>
          <p:nvPr/>
        </p:nvSpPr>
        <p:spPr>
          <a:xfrm>
            <a:off x="2071839" y="3356992"/>
            <a:ext cx="3939582" cy="515526"/>
          </a:xfrm>
          <a:prstGeom prst="rect">
            <a:avLst/>
          </a:prstGeom>
        </p:spPr>
        <p:txBody>
          <a:bodyPr wrap="square">
            <a:spAutoFit/>
          </a:bodyPr>
          <a:lstStyle/>
          <a:p>
            <a:pPr algn="ctr">
              <a:lnSpc>
                <a:spcPts val="3300"/>
              </a:lnSpc>
            </a:pPr>
            <a:r>
              <a:rPr lang="ja-JP" altLang="en-US" sz="2000" dirty="0" smtClean="0">
                <a:uFill>
                  <a:solidFill>
                    <a:srgbClr val="FF0000"/>
                  </a:solidFill>
                </a:uFill>
                <a:latin typeface="メイリオ" panose="020B0604030504040204" pitchFamily="50" charset="-128"/>
                <a:ea typeface="メイリオ" panose="020B0604030504040204" pitchFamily="50" charset="-128"/>
              </a:rPr>
              <a:t>表．各アルゴリズムと最適解</a:t>
            </a:r>
            <a:endParaRPr lang="en-US" altLang="ja-JP" sz="20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E49C640D-8385-439C-AB10-979A4D5AE22B}"/>
              </a:ext>
            </a:extLst>
          </p:cNvPr>
          <p:cNvSpPr/>
          <p:nvPr/>
        </p:nvSpPr>
        <p:spPr>
          <a:xfrm>
            <a:off x="32394" y="1584316"/>
            <a:ext cx="8451235"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・表は，各先行研究の枠に</a:t>
            </a:r>
            <a:r>
              <a:rPr lang="ja-JP" altLang="en-US" sz="3200" dirty="0">
                <a:uFill>
                  <a:solidFill>
                    <a:srgbClr val="FF0000"/>
                  </a:solidFill>
                </a:uFill>
                <a:latin typeface="メイリオ" panose="020B0604030504040204" pitchFamily="50" charset="-128"/>
                <a:ea typeface="メイリオ" panose="020B0604030504040204" pitchFamily="50" charset="-128"/>
              </a:rPr>
              <a:t>対する敷き詰め率</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E49C640D-8385-439C-AB10-979A4D5AE22B}"/>
              </a:ext>
            </a:extLst>
          </p:cNvPr>
          <p:cNvSpPr/>
          <p:nvPr/>
        </p:nvSpPr>
        <p:spPr>
          <a:xfrm>
            <a:off x="39107" y="23310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ja-JP" altLang="en-US" sz="3200" dirty="0">
                <a:uFill>
                  <a:solidFill>
                    <a:srgbClr val="FF0000"/>
                  </a:solidFill>
                </a:uFill>
                <a:latin typeface="メイリオ" panose="020B0604030504040204" pitchFamily="50" charset="-128"/>
                <a:ea typeface="メイリオ" panose="020B0604030504040204" pitchFamily="50" charset="-128"/>
              </a:rPr>
              <a:t>他</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の手法と比較して劣る結果となった</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a:blip r:embed="rId3"/>
          <a:stretch>
            <a:fillRect/>
          </a:stretch>
        </p:blipFill>
        <p:spPr>
          <a:xfrm>
            <a:off x="1721795" y="4101788"/>
            <a:ext cx="4639671" cy="2228850"/>
          </a:xfrm>
          <a:prstGeom prst="rect">
            <a:avLst/>
          </a:prstGeom>
        </p:spPr>
      </p:pic>
    </p:spTree>
    <p:extLst>
      <p:ext uri="{BB962C8B-B14F-4D97-AF65-F5344CB8AC3E}">
        <p14:creationId xmlns:p14="http://schemas.microsoft.com/office/powerpoint/2010/main" val="2233843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5062"/>
            <a:ext cx="7620000" cy="1143000"/>
          </a:xfrm>
        </p:spPr>
        <p:txBody>
          <a:bodyPr/>
          <a:lstStyle/>
          <a:p>
            <a:r>
              <a:rPr kumimoji="1" lang="ja-JP" altLang="en-US" dirty="0" smtClean="0"/>
              <a:t>考察</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Ishikawa Laboratory</a:t>
            </a:r>
            <a:endParaRPr kumimoji="1" lang="ja-JP" altLang="en-US" dirty="0"/>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21</a:t>
            </a:fld>
            <a:endParaRPr kumimoji="1" lang="ja-JP" altLang="en-US" dirty="0"/>
          </a:p>
        </p:txBody>
      </p:sp>
      <p:sp>
        <p:nvSpPr>
          <p:cNvPr id="20" name="正方形/長方形 19">
            <a:extLst>
              <a:ext uri="{FF2B5EF4-FFF2-40B4-BE49-F238E27FC236}">
                <a16:creationId xmlns:a16="http://schemas.microsoft.com/office/drawing/2014/main" id="{E49C640D-8385-439C-AB10-979A4D5AE22B}"/>
              </a:ext>
            </a:extLst>
          </p:cNvPr>
          <p:cNvSpPr/>
          <p:nvPr/>
        </p:nvSpPr>
        <p:spPr>
          <a:xfrm>
            <a:off x="446187" y="1571037"/>
            <a:ext cx="8005048" cy="532838"/>
          </a:xfrm>
          <a:prstGeom prst="rect">
            <a:avLst/>
          </a:prstGeom>
        </p:spPr>
        <p:txBody>
          <a:bodyPr wrap="square">
            <a:spAutoFit/>
          </a:bodyPr>
          <a:lstStyle/>
          <a:p>
            <a:pPr>
              <a:lnSpc>
                <a:spcPts val="3300"/>
              </a:lnSpc>
            </a:pPr>
            <a:r>
              <a:rPr lang="ja-JP" altLang="en-US" sz="3200" b="1" u="sng" dirty="0" smtClean="0">
                <a:uFill>
                  <a:solidFill>
                    <a:schemeClr val="tx1"/>
                  </a:solidFill>
                </a:uFill>
                <a:latin typeface="メイリオ" panose="020B0604030504040204" pitchFamily="50" charset="-128"/>
                <a:ea typeface="メイリオ" panose="020B0604030504040204" pitchFamily="50" charset="-128"/>
              </a:rPr>
              <a:t>実験</a:t>
            </a:r>
            <a:r>
              <a:rPr lang="en-US" altLang="ja-JP" sz="3200" b="1" u="sng" dirty="0" smtClean="0">
                <a:uFill>
                  <a:solidFill>
                    <a:schemeClr val="tx1"/>
                  </a:solidFill>
                </a:uFill>
                <a:latin typeface="メイリオ" panose="020B0604030504040204" pitchFamily="50" charset="-128"/>
                <a:ea typeface="メイリオ" panose="020B0604030504040204" pitchFamily="50" charset="-128"/>
              </a:rPr>
              <a:t>2</a:t>
            </a:r>
            <a:r>
              <a:rPr lang="ja-JP" altLang="en-US" sz="3200" b="1" u="sng" dirty="0" smtClean="0">
                <a:uFill>
                  <a:solidFill>
                    <a:schemeClr val="tx1"/>
                  </a:solidFill>
                </a:uFill>
                <a:latin typeface="メイリオ" panose="020B0604030504040204" pitchFamily="50" charset="-128"/>
                <a:ea typeface="メイリオ" panose="020B0604030504040204" pitchFamily="50" charset="-128"/>
              </a:rPr>
              <a:t>で精度が低かった原因</a:t>
            </a:r>
          </a:p>
        </p:txBody>
      </p:sp>
      <p:sp>
        <p:nvSpPr>
          <p:cNvPr id="14" name="正方形/長方形 13">
            <a:extLst>
              <a:ext uri="{FF2B5EF4-FFF2-40B4-BE49-F238E27FC236}">
                <a16:creationId xmlns:a16="http://schemas.microsoft.com/office/drawing/2014/main" id="{E49C640D-8385-439C-AB10-979A4D5AE22B}"/>
              </a:ext>
            </a:extLst>
          </p:cNvPr>
          <p:cNvSpPr/>
          <p:nvPr/>
        </p:nvSpPr>
        <p:spPr>
          <a:xfrm>
            <a:off x="457200" y="2276872"/>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・近似長方形を複数生成できなかった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E49C640D-8385-439C-AB10-979A4D5AE22B}"/>
              </a:ext>
            </a:extLst>
          </p:cNvPr>
          <p:cNvSpPr/>
          <p:nvPr/>
        </p:nvSpPr>
        <p:spPr>
          <a:xfrm>
            <a:off x="457200" y="2996952"/>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・組み合わせるピースの相性が悪かった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49C640D-8385-439C-AB10-979A4D5AE22B}"/>
              </a:ext>
            </a:extLst>
          </p:cNvPr>
          <p:cNvSpPr/>
          <p:nvPr/>
        </p:nvSpPr>
        <p:spPr>
          <a:xfrm>
            <a:off x="457200" y="3717032"/>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・基準ピースに同じピースが選ばれ続けた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055" y="4437112"/>
            <a:ext cx="5129337" cy="1976514"/>
          </a:xfrm>
          <a:prstGeom prst="rect">
            <a:avLst/>
          </a:prstGeom>
        </p:spPr>
      </p:pic>
      <p:sp>
        <p:nvSpPr>
          <p:cNvPr id="11" name="正方形/長方形 10">
            <a:extLst>
              <a:ext uri="{FF2B5EF4-FFF2-40B4-BE49-F238E27FC236}">
                <a16:creationId xmlns:a16="http://schemas.microsoft.com/office/drawing/2014/main" id="{E49C640D-8385-439C-AB10-979A4D5AE22B}"/>
              </a:ext>
            </a:extLst>
          </p:cNvPr>
          <p:cNvSpPr/>
          <p:nvPr/>
        </p:nvSpPr>
        <p:spPr>
          <a:xfrm>
            <a:off x="264675" y="6403538"/>
            <a:ext cx="8005048" cy="532838"/>
          </a:xfrm>
          <a:prstGeom prst="rect">
            <a:avLst/>
          </a:prstGeom>
        </p:spPr>
        <p:txBody>
          <a:bodyPr wrap="square">
            <a:spAutoFit/>
          </a:bodyPr>
          <a:lstStyle/>
          <a:p>
            <a:pPr algn="ctr">
              <a:lnSpc>
                <a:spcPts val="3300"/>
              </a:lnSpc>
            </a:pPr>
            <a:r>
              <a:rPr lang="en-US" altLang="ja-JP" sz="2400" dirty="0" err="1" smtClean="0">
                <a:uFill>
                  <a:solidFill>
                    <a:srgbClr val="FF0000"/>
                  </a:solidFill>
                </a:uFill>
                <a:latin typeface="メイリオ" panose="020B0604030504040204" pitchFamily="50" charset="-128"/>
                <a:ea typeface="メイリオ" panose="020B0604030504040204" pitchFamily="50" charset="-128"/>
              </a:rPr>
              <a:t>Jakobs</a:t>
            </a:r>
            <a:r>
              <a:rPr lang="ja-JP" altLang="en-US" sz="2400" dirty="0" smtClean="0">
                <a:uFill>
                  <a:solidFill>
                    <a:srgbClr val="FF0000"/>
                  </a:solidFill>
                </a:uFill>
                <a:latin typeface="メイリオ" panose="020B0604030504040204" pitchFamily="50" charset="-128"/>
                <a:ea typeface="メイリオ" panose="020B0604030504040204" pitchFamily="50" charset="-128"/>
              </a:rPr>
              <a:t>データセットの配置例</a:t>
            </a:r>
            <a:r>
              <a:rPr lang="ja-JP" altLang="en-US" sz="3200" dirty="0" smtClean="0">
                <a:uFill>
                  <a:solidFill>
                    <a:srgbClr val="FF0000"/>
                  </a:solidFill>
                </a:uFill>
                <a:latin typeface="メイリオ" panose="020B0604030504040204" pitchFamily="50" charset="-128"/>
                <a:ea typeface="メイリオ" panose="020B0604030504040204" pitchFamily="50" charset="-128"/>
              </a:rPr>
              <a:t>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5521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5062"/>
            <a:ext cx="7620000" cy="1143000"/>
          </a:xfrm>
        </p:spPr>
        <p:txBody>
          <a:bodyPr/>
          <a:lstStyle/>
          <a:p>
            <a:r>
              <a:rPr kumimoji="1" lang="ja-JP" altLang="en-US" dirty="0" smtClean="0"/>
              <a:t>今後の展望</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Ishikawa Laboratory</a:t>
            </a:r>
            <a:endParaRPr kumimoji="1" lang="ja-JP" altLang="en-US" dirty="0"/>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22</a:t>
            </a:fld>
            <a:endParaRPr kumimoji="1" lang="ja-JP" altLang="en-US" dirty="0"/>
          </a:p>
        </p:txBody>
      </p:sp>
      <p:sp>
        <p:nvSpPr>
          <p:cNvPr id="14" name="正方形/長方形 13">
            <a:extLst>
              <a:ext uri="{FF2B5EF4-FFF2-40B4-BE49-F238E27FC236}">
                <a16:creationId xmlns:a16="http://schemas.microsoft.com/office/drawing/2014/main" id="{E49C640D-8385-439C-AB10-979A4D5AE22B}"/>
              </a:ext>
            </a:extLst>
          </p:cNvPr>
          <p:cNvSpPr/>
          <p:nvPr/>
        </p:nvSpPr>
        <p:spPr>
          <a:xfrm>
            <a:off x="457200" y="1746676"/>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・ファジイ推論によるピースの選択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E49C640D-8385-439C-AB10-979A4D5AE22B}"/>
              </a:ext>
            </a:extLst>
          </p:cNvPr>
          <p:cNvSpPr/>
          <p:nvPr/>
        </p:nvSpPr>
        <p:spPr>
          <a:xfrm>
            <a:off x="441248" y="314096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・ピース同士を結合する方法を検討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49C640D-8385-439C-AB10-979A4D5AE22B}"/>
              </a:ext>
            </a:extLst>
          </p:cNvPr>
          <p:cNvSpPr/>
          <p:nvPr/>
        </p:nvSpPr>
        <p:spPr>
          <a:xfrm>
            <a:off x="451512" y="2279514"/>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アルゴリズムを導入　</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46225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23880" cy="1143000"/>
          </a:xfrm>
        </p:spPr>
        <p:txBody>
          <a:bodyPr/>
          <a:lstStyle/>
          <a:p>
            <a:r>
              <a:rPr kumimoji="1" lang="ja-JP" altLang="en-US" dirty="0" smtClean="0"/>
              <a:t>多角形詰め込み問題（応用先）</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Ishikawa Laboratory</a:t>
            </a:r>
            <a:endParaRPr kumimoji="1" lang="ja-JP" altLang="en-US" dirty="0"/>
          </a:p>
        </p:txBody>
      </p:sp>
      <p:sp>
        <p:nvSpPr>
          <p:cNvPr id="6" name="スライド番号プレースホルダー 5"/>
          <p:cNvSpPr>
            <a:spLocks noGrp="1"/>
          </p:cNvSpPr>
          <p:nvPr>
            <p:ph type="sldNum" sz="quarter" idx="12"/>
          </p:nvPr>
        </p:nvSpPr>
        <p:spPr>
          <a:xfrm>
            <a:off x="8532440" y="5659120"/>
            <a:ext cx="548640" cy="396240"/>
          </a:xfrm>
        </p:spPr>
        <p:txBody>
          <a:bodyPr/>
          <a:lstStyle/>
          <a:p>
            <a:fld id="{C8647859-3BD4-4441-9195-A99FFB190981}" type="slidenum">
              <a:rPr kumimoji="1" lang="ja-JP" altLang="en-US" smtClean="0"/>
              <a:t>3</a:t>
            </a:fld>
            <a:endParaRPr kumimoji="1" lang="ja-JP" altLang="en-US" dirty="0"/>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1700808"/>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・資源分配や，積み荷問題に適用できる</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3"/>
          <a:stretch>
            <a:fillRect/>
          </a:stretch>
        </p:blipFill>
        <p:spPr>
          <a:xfrm>
            <a:off x="5042199" y="2695742"/>
            <a:ext cx="2962356" cy="2606600"/>
          </a:xfrm>
          <a:prstGeom prst="rect">
            <a:avLst/>
          </a:prstGeom>
        </p:spPr>
      </p:pic>
      <p:pic>
        <p:nvPicPr>
          <p:cNvPr id="9" name="図 8"/>
          <p:cNvPicPr>
            <a:picLocks noChangeAspect="1"/>
          </p:cNvPicPr>
          <p:nvPr/>
        </p:nvPicPr>
        <p:blipFill>
          <a:blip r:embed="rId4"/>
          <a:stretch>
            <a:fillRect/>
          </a:stretch>
        </p:blipFill>
        <p:spPr>
          <a:xfrm>
            <a:off x="339546" y="2868747"/>
            <a:ext cx="4119538" cy="2275474"/>
          </a:xfrm>
          <a:prstGeom prst="rect">
            <a:avLst/>
          </a:prstGeom>
        </p:spPr>
      </p:pic>
      <p:sp>
        <p:nvSpPr>
          <p:cNvPr id="27" name="正方形/長方形 26">
            <a:extLst>
              <a:ext uri="{FF2B5EF4-FFF2-40B4-BE49-F238E27FC236}">
                <a16:creationId xmlns:a16="http://schemas.microsoft.com/office/drawing/2014/main" id="{E49C640D-8385-439C-AB10-979A4D5AE22B}"/>
              </a:ext>
            </a:extLst>
          </p:cNvPr>
          <p:cNvSpPr/>
          <p:nvPr/>
        </p:nvSpPr>
        <p:spPr>
          <a:xfrm>
            <a:off x="317956" y="5659120"/>
            <a:ext cx="4139952" cy="517449"/>
          </a:xfrm>
          <a:prstGeom prst="rect">
            <a:avLst/>
          </a:prstGeom>
        </p:spPr>
        <p:txBody>
          <a:bodyPr wrap="square">
            <a:spAutoFit/>
          </a:bodyPr>
          <a:lstStyle/>
          <a:p>
            <a:pPr algn="ctr">
              <a:lnSpc>
                <a:spcPts val="3300"/>
              </a:lnSpc>
            </a:pPr>
            <a:r>
              <a:rPr lang="en-US" altLang="ja-JP" sz="2400" dirty="0" smtClean="0">
                <a:uFill>
                  <a:solidFill>
                    <a:srgbClr val="FF0000"/>
                  </a:solidFill>
                </a:uFill>
                <a:latin typeface="メイリオ" panose="020B0604030504040204" pitchFamily="50" charset="-128"/>
                <a:ea typeface="メイリオ" panose="020B0604030504040204" pitchFamily="50" charset="-128"/>
              </a:rPr>
              <a:t>(a) </a:t>
            </a:r>
            <a:r>
              <a:rPr lang="ja-JP" altLang="en-US" sz="2400" dirty="0" smtClean="0">
                <a:uFill>
                  <a:solidFill>
                    <a:srgbClr val="FF0000"/>
                  </a:solidFill>
                </a:uFill>
                <a:latin typeface="メイリオ" panose="020B0604030504040204" pitchFamily="50" charset="-128"/>
                <a:ea typeface="メイリオ" panose="020B0604030504040204" pitchFamily="50" charset="-128"/>
              </a:rPr>
              <a:t>鉄鋼の切り出し問題</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E49C640D-8385-439C-AB10-979A4D5AE22B}"/>
              </a:ext>
            </a:extLst>
          </p:cNvPr>
          <p:cNvSpPr/>
          <p:nvPr/>
        </p:nvSpPr>
        <p:spPr>
          <a:xfrm>
            <a:off x="4320480" y="5659120"/>
            <a:ext cx="4139952" cy="517449"/>
          </a:xfrm>
          <a:prstGeom prst="rect">
            <a:avLst/>
          </a:prstGeom>
        </p:spPr>
        <p:txBody>
          <a:bodyPr wrap="square">
            <a:spAutoFit/>
          </a:bodyPr>
          <a:lstStyle/>
          <a:p>
            <a:pPr algn="ctr">
              <a:lnSpc>
                <a:spcPts val="3300"/>
              </a:lnSpc>
            </a:pPr>
            <a:r>
              <a:rPr lang="en-US" altLang="ja-JP" sz="2400" dirty="0" smtClean="0">
                <a:uFill>
                  <a:solidFill>
                    <a:srgbClr val="FF0000"/>
                  </a:solidFill>
                </a:uFill>
                <a:latin typeface="メイリオ" panose="020B0604030504040204" pitchFamily="50" charset="-128"/>
                <a:ea typeface="メイリオ" panose="020B0604030504040204" pitchFamily="50" charset="-128"/>
              </a:rPr>
              <a:t>(b) </a:t>
            </a:r>
            <a:r>
              <a:rPr lang="ja-JP" altLang="en-US" sz="2400" dirty="0" smtClean="0">
                <a:uFill>
                  <a:solidFill>
                    <a:srgbClr val="FF0000"/>
                  </a:solidFill>
                </a:uFill>
                <a:latin typeface="メイリオ" panose="020B0604030504040204" pitchFamily="50" charset="-128"/>
                <a:ea typeface="メイリオ" panose="020B0604030504040204" pitchFamily="50" charset="-128"/>
              </a:rPr>
              <a:t>荷物の詰め込み問題</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775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20823"/>
            <a:ext cx="8496231" cy="1143000"/>
          </a:xfrm>
        </p:spPr>
        <p:txBody>
          <a:bodyPr/>
          <a:lstStyle/>
          <a:p>
            <a:r>
              <a:rPr kumimoji="1" lang="ja-JP" altLang="en-US" dirty="0" smtClean="0"/>
              <a:t>多角形詰め込み問題（問題点）</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4</a:t>
            </a:fld>
            <a:endParaRPr kumimoji="1" lang="ja-JP" altLang="en-US"/>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・多角形同士の組みあわせ数が</a:t>
            </a:r>
            <a:r>
              <a:rPr lang="ja-JP" altLang="en-US" sz="3200" dirty="0">
                <a:uFill>
                  <a:solidFill>
                    <a:srgbClr val="FF0000"/>
                  </a:solidFill>
                </a:uFill>
                <a:latin typeface="メイリオ" panose="020B0604030504040204" pitchFamily="50" charset="-128"/>
                <a:ea typeface="メイリオ" panose="020B0604030504040204" pitchFamily="50" charset="-128"/>
              </a:rPr>
              <a:t>膨大</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455384" y="2515161"/>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・配置する際のピースの向きを一意に</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55384" y="3047999"/>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定</a:t>
            </a:r>
            <a:r>
              <a:rPr lang="ja-JP" altLang="en-US" sz="3200" dirty="0">
                <a:uFill>
                  <a:solidFill>
                    <a:srgbClr val="FF0000"/>
                  </a:solidFill>
                </a:uFill>
                <a:latin typeface="メイリオ" panose="020B0604030504040204" pitchFamily="50" charset="-128"/>
                <a:ea typeface="メイリオ" panose="020B0604030504040204" pitchFamily="50" charset="-128"/>
              </a:rPr>
              <a:t>めること</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が難しい</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435192" y="3735932"/>
            <a:ext cx="8005048" cy="755485"/>
            <a:chOff x="341856" y="4113675"/>
            <a:chExt cx="8005048" cy="755485"/>
          </a:xfrm>
        </p:grpSpPr>
        <p:sp>
          <p:nvSpPr>
            <p:cNvPr id="3" name="正方形/長方形 2"/>
            <p:cNvSpPr/>
            <p:nvPr/>
          </p:nvSpPr>
          <p:spPr>
            <a:xfrm>
              <a:off x="611560" y="4113675"/>
              <a:ext cx="7465640" cy="75548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49C640D-8385-439C-AB10-979A4D5AE22B}"/>
                </a:ext>
              </a:extLst>
            </p:cNvPr>
            <p:cNvSpPr/>
            <p:nvPr/>
          </p:nvSpPr>
          <p:spPr>
            <a:xfrm>
              <a:off x="341856" y="4336322"/>
              <a:ext cx="8005048" cy="532838"/>
            </a:xfrm>
            <a:prstGeom prst="rect">
              <a:avLst/>
            </a:prstGeom>
          </p:spPr>
          <p:txBody>
            <a:bodyPr wrap="square">
              <a:spAutoFit/>
            </a:bodyPr>
            <a:lstStyle/>
            <a:p>
              <a:pPr algn="ctr">
                <a:lnSpc>
                  <a:spcPts val="3300"/>
                </a:lnSpc>
              </a:pP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全探索による厳密解の算出は困難</a:t>
              </a:r>
              <a:endParaRPr lang="en-US" altLang="ja-JP" sz="3200" b="1"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grpSp>
      <p:sp>
        <p:nvSpPr>
          <p:cNvPr id="12" name="フリーフォーム 11"/>
          <p:cNvSpPr/>
          <p:nvPr/>
        </p:nvSpPr>
        <p:spPr>
          <a:xfrm rot="19446976">
            <a:off x="247618" y="5206644"/>
            <a:ext cx="962660" cy="382901"/>
          </a:xfrm>
          <a:custGeom>
            <a:avLst/>
            <a:gdLst>
              <a:gd name="connsiteX0" fmla="*/ 1085850 w 1685925"/>
              <a:gd name="connsiteY0" fmla="*/ 504825 h 828675"/>
              <a:gd name="connsiteX1" fmla="*/ 1447800 w 1685925"/>
              <a:gd name="connsiteY1" fmla="*/ 828675 h 828675"/>
              <a:gd name="connsiteX2" fmla="*/ 1685925 w 1685925"/>
              <a:gd name="connsiteY2" fmla="*/ 0 h 828675"/>
              <a:gd name="connsiteX3" fmla="*/ 0 w 1685925"/>
              <a:gd name="connsiteY3" fmla="*/ 0 h 828675"/>
              <a:gd name="connsiteX4" fmla="*/ 9525 w 1685925"/>
              <a:gd name="connsiteY4" fmla="*/ 809625 h 828675"/>
              <a:gd name="connsiteX5" fmla="*/ 1085850 w 1685925"/>
              <a:gd name="connsiteY5" fmla="*/ 50482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5925" h="828675">
                <a:moveTo>
                  <a:pt x="1085850" y="504825"/>
                </a:moveTo>
                <a:lnTo>
                  <a:pt x="1447800" y="828675"/>
                </a:lnTo>
                <a:lnTo>
                  <a:pt x="1685925" y="0"/>
                </a:lnTo>
                <a:lnTo>
                  <a:pt x="0" y="0"/>
                </a:lnTo>
                <a:lnTo>
                  <a:pt x="9525" y="809625"/>
                </a:lnTo>
                <a:lnTo>
                  <a:pt x="1085850" y="504825"/>
                </a:lnTo>
                <a:close/>
              </a:path>
            </a:pathLst>
          </a:cu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5" name="フリーフォーム 14"/>
          <p:cNvSpPr/>
          <p:nvPr/>
        </p:nvSpPr>
        <p:spPr>
          <a:xfrm rot="21160138">
            <a:off x="1962300" y="5671154"/>
            <a:ext cx="267547" cy="1048492"/>
          </a:xfrm>
          <a:custGeom>
            <a:avLst/>
            <a:gdLst>
              <a:gd name="connsiteX0" fmla="*/ 0 w 1130968"/>
              <a:gd name="connsiteY0" fmla="*/ 348916 h 962526"/>
              <a:gd name="connsiteX1" fmla="*/ 721895 w 1130968"/>
              <a:gd name="connsiteY1" fmla="*/ 962526 h 962526"/>
              <a:gd name="connsiteX2" fmla="*/ 1130968 w 1130968"/>
              <a:gd name="connsiteY2" fmla="*/ 481263 h 962526"/>
              <a:gd name="connsiteX3" fmla="*/ 902368 w 1130968"/>
              <a:gd name="connsiteY3" fmla="*/ 0 h 962526"/>
              <a:gd name="connsiteX4" fmla="*/ 0 w 1130968"/>
              <a:gd name="connsiteY4" fmla="*/ 348916 h 962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968" h="962526">
                <a:moveTo>
                  <a:pt x="0" y="348916"/>
                </a:moveTo>
                <a:lnTo>
                  <a:pt x="721895" y="962526"/>
                </a:lnTo>
                <a:lnTo>
                  <a:pt x="1130968" y="481263"/>
                </a:lnTo>
                <a:lnTo>
                  <a:pt x="902368" y="0"/>
                </a:lnTo>
                <a:lnTo>
                  <a:pt x="0" y="348916"/>
                </a:lnTo>
                <a:close/>
              </a:path>
            </a:pathLst>
          </a:cu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 name="フリーフォーム 15"/>
          <p:cNvSpPr/>
          <p:nvPr/>
        </p:nvSpPr>
        <p:spPr>
          <a:xfrm rot="14330198">
            <a:off x="-185430" y="6171995"/>
            <a:ext cx="911290" cy="220660"/>
          </a:xfrm>
          <a:custGeom>
            <a:avLst/>
            <a:gdLst>
              <a:gd name="connsiteX0" fmla="*/ 0 w 1455821"/>
              <a:gd name="connsiteY0" fmla="*/ 493295 h 505326"/>
              <a:gd name="connsiteX1" fmla="*/ 336884 w 1455821"/>
              <a:gd name="connsiteY1" fmla="*/ 0 h 505326"/>
              <a:gd name="connsiteX2" fmla="*/ 1455821 w 1455821"/>
              <a:gd name="connsiteY2" fmla="*/ 505326 h 505326"/>
              <a:gd name="connsiteX3" fmla="*/ 0 w 1455821"/>
              <a:gd name="connsiteY3" fmla="*/ 493295 h 505326"/>
            </a:gdLst>
            <a:ahLst/>
            <a:cxnLst>
              <a:cxn ang="0">
                <a:pos x="connsiteX0" y="connsiteY0"/>
              </a:cxn>
              <a:cxn ang="0">
                <a:pos x="connsiteX1" y="connsiteY1"/>
              </a:cxn>
              <a:cxn ang="0">
                <a:pos x="connsiteX2" y="connsiteY2"/>
              </a:cxn>
              <a:cxn ang="0">
                <a:pos x="connsiteX3" y="connsiteY3"/>
              </a:cxn>
            </a:cxnLst>
            <a:rect l="l" t="t" r="r" b="b"/>
            <a:pathLst>
              <a:path w="1455821" h="505326">
                <a:moveTo>
                  <a:pt x="0" y="493295"/>
                </a:moveTo>
                <a:lnTo>
                  <a:pt x="336884" y="0"/>
                </a:lnTo>
                <a:lnTo>
                  <a:pt x="1455821" y="505326"/>
                </a:lnTo>
                <a:lnTo>
                  <a:pt x="0" y="49329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フリーフォーム 16"/>
          <p:cNvSpPr/>
          <p:nvPr/>
        </p:nvSpPr>
        <p:spPr>
          <a:xfrm rot="20830869">
            <a:off x="656897" y="6192886"/>
            <a:ext cx="1425984" cy="842962"/>
          </a:xfrm>
          <a:custGeom>
            <a:avLst/>
            <a:gdLst>
              <a:gd name="connsiteX0" fmla="*/ 314325 w 1400175"/>
              <a:gd name="connsiteY0" fmla="*/ 200025 h 1104900"/>
              <a:gd name="connsiteX1" fmla="*/ 314325 w 1400175"/>
              <a:gd name="connsiteY1" fmla="*/ 200025 h 1104900"/>
              <a:gd name="connsiteX2" fmla="*/ 409575 w 1400175"/>
              <a:gd name="connsiteY2" fmla="*/ 200025 h 1104900"/>
              <a:gd name="connsiteX3" fmla="*/ 1209675 w 1400175"/>
              <a:gd name="connsiteY3" fmla="*/ 0 h 1104900"/>
              <a:gd name="connsiteX4" fmla="*/ 1400175 w 1400175"/>
              <a:gd name="connsiteY4" fmla="*/ 1104900 h 1104900"/>
              <a:gd name="connsiteX5" fmla="*/ 1028700 w 1400175"/>
              <a:gd name="connsiteY5" fmla="*/ 628650 h 1104900"/>
              <a:gd name="connsiteX6" fmla="*/ 723900 w 1400175"/>
              <a:gd name="connsiteY6" fmla="*/ 714375 h 1104900"/>
              <a:gd name="connsiteX7" fmla="*/ 600075 w 1400175"/>
              <a:gd name="connsiteY7" fmla="*/ 428625 h 1104900"/>
              <a:gd name="connsiteX8" fmla="*/ 0 w 1400175"/>
              <a:gd name="connsiteY8" fmla="*/ 581025 h 1104900"/>
              <a:gd name="connsiteX9" fmla="*/ 314325 w 1400175"/>
              <a:gd name="connsiteY9" fmla="*/ 20002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0175" h="1104900">
                <a:moveTo>
                  <a:pt x="314325" y="200025"/>
                </a:moveTo>
                <a:lnTo>
                  <a:pt x="314325" y="200025"/>
                </a:lnTo>
                <a:lnTo>
                  <a:pt x="409575" y="200025"/>
                </a:lnTo>
                <a:lnTo>
                  <a:pt x="1209675" y="0"/>
                </a:lnTo>
                <a:lnTo>
                  <a:pt x="1400175" y="1104900"/>
                </a:lnTo>
                <a:lnTo>
                  <a:pt x="1028700" y="628650"/>
                </a:lnTo>
                <a:lnTo>
                  <a:pt x="723900" y="714375"/>
                </a:lnTo>
                <a:lnTo>
                  <a:pt x="600075" y="428625"/>
                </a:lnTo>
                <a:lnTo>
                  <a:pt x="0" y="581025"/>
                </a:lnTo>
                <a:lnTo>
                  <a:pt x="314325" y="20002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フリーフォーム 17"/>
          <p:cNvSpPr/>
          <p:nvPr/>
        </p:nvSpPr>
        <p:spPr>
          <a:xfrm>
            <a:off x="552850" y="5454718"/>
            <a:ext cx="955349" cy="1018615"/>
          </a:xfrm>
          <a:custGeom>
            <a:avLst/>
            <a:gdLst>
              <a:gd name="connsiteX0" fmla="*/ 171450 w 971550"/>
              <a:gd name="connsiteY0" fmla="*/ 314325 h 1714500"/>
              <a:gd name="connsiteX1" fmla="*/ 171450 w 971550"/>
              <a:gd name="connsiteY1" fmla="*/ 314325 h 1714500"/>
              <a:gd name="connsiteX2" fmla="*/ 133350 w 971550"/>
              <a:gd name="connsiteY2" fmla="*/ 400050 h 1714500"/>
              <a:gd name="connsiteX3" fmla="*/ 104775 w 971550"/>
              <a:gd name="connsiteY3" fmla="*/ 428625 h 1714500"/>
              <a:gd name="connsiteX4" fmla="*/ 57150 w 971550"/>
              <a:gd name="connsiteY4" fmla="*/ 542925 h 1714500"/>
              <a:gd name="connsiteX5" fmla="*/ 0 w 971550"/>
              <a:gd name="connsiteY5" fmla="*/ 609600 h 1714500"/>
              <a:gd name="connsiteX6" fmla="*/ 142875 w 971550"/>
              <a:gd name="connsiteY6" fmla="*/ 1714500 h 1714500"/>
              <a:gd name="connsiteX7" fmla="*/ 971550 w 971550"/>
              <a:gd name="connsiteY7" fmla="*/ 800100 h 1714500"/>
              <a:gd name="connsiteX8" fmla="*/ 581025 w 971550"/>
              <a:gd name="connsiteY8" fmla="*/ 0 h 1714500"/>
              <a:gd name="connsiteX9" fmla="*/ 171450 w 971550"/>
              <a:gd name="connsiteY9" fmla="*/ 3143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1550" h="1714500">
                <a:moveTo>
                  <a:pt x="171450" y="314325"/>
                </a:moveTo>
                <a:lnTo>
                  <a:pt x="171450" y="314325"/>
                </a:lnTo>
                <a:cubicBezTo>
                  <a:pt x="158750" y="342900"/>
                  <a:pt x="149106" y="373040"/>
                  <a:pt x="133350" y="400050"/>
                </a:cubicBezTo>
                <a:cubicBezTo>
                  <a:pt x="126563" y="411685"/>
                  <a:pt x="111317" y="416850"/>
                  <a:pt x="104775" y="428625"/>
                </a:cubicBezTo>
                <a:cubicBezTo>
                  <a:pt x="47289" y="532100"/>
                  <a:pt x="128329" y="440111"/>
                  <a:pt x="57150" y="542925"/>
                </a:cubicBezTo>
                <a:cubicBezTo>
                  <a:pt x="40488" y="566992"/>
                  <a:pt x="0" y="609600"/>
                  <a:pt x="0" y="609600"/>
                </a:cubicBezTo>
                <a:lnTo>
                  <a:pt x="142875" y="1714500"/>
                </a:lnTo>
                <a:lnTo>
                  <a:pt x="971550" y="800100"/>
                </a:lnTo>
                <a:lnTo>
                  <a:pt x="581025" y="0"/>
                </a:lnTo>
                <a:lnTo>
                  <a:pt x="171450" y="31432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リーフォーム 18"/>
          <p:cNvSpPr/>
          <p:nvPr/>
        </p:nvSpPr>
        <p:spPr>
          <a:xfrm rot="19554458">
            <a:off x="1372147" y="4733560"/>
            <a:ext cx="785176" cy="977458"/>
          </a:xfrm>
          <a:custGeom>
            <a:avLst/>
            <a:gdLst>
              <a:gd name="connsiteX0" fmla="*/ 0 w 1028700"/>
              <a:gd name="connsiteY0" fmla="*/ 1314450 h 1314450"/>
              <a:gd name="connsiteX1" fmla="*/ 0 w 1028700"/>
              <a:gd name="connsiteY1" fmla="*/ 1314450 h 1314450"/>
              <a:gd name="connsiteX2" fmla="*/ 28575 w 1028700"/>
              <a:gd name="connsiteY2" fmla="*/ 1228725 h 1314450"/>
              <a:gd name="connsiteX3" fmla="*/ 257175 w 1028700"/>
              <a:gd name="connsiteY3" fmla="*/ 161925 h 1314450"/>
              <a:gd name="connsiteX4" fmla="*/ 723900 w 1028700"/>
              <a:gd name="connsiteY4" fmla="*/ 0 h 1314450"/>
              <a:gd name="connsiteX5" fmla="*/ 1028700 w 1028700"/>
              <a:gd name="connsiteY5" fmla="*/ 1228725 h 1314450"/>
              <a:gd name="connsiteX6" fmla="*/ 0 w 1028700"/>
              <a:gd name="connsiteY6" fmla="*/ 131445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 h="1314450">
                <a:moveTo>
                  <a:pt x="0" y="1314450"/>
                </a:moveTo>
                <a:lnTo>
                  <a:pt x="0" y="1314450"/>
                </a:lnTo>
                <a:lnTo>
                  <a:pt x="28575" y="1228725"/>
                </a:lnTo>
                <a:lnTo>
                  <a:pt x="257175" y="161925"/>
                </a:lnTo>
                <a:lnTo>
                  <a:pt x="723900" y="0"/>
                </a:lnTo>
                <a:lnTo>
                  <a:pt x="1028700" y="1228725"/>
                </a:lnTo>
                <a:lnTo>
                  <a:pt x="0" y="131445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右矢印 8"/>
          <p:cNvSpPr/>
          <p:nvPr/>
        </p:nvSpPr>
        <p:spPr>
          <a:xfrm>
            <a:off x="3275856" y="5835338"/>
            <a:ext cx="2736304" cy="216658"/>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E49C640D-8385-439C-AB10-979A4D5AE22B}"/>
                  </a:ext>
                </a:extLst>
              </p:cNvPr>
              <p:cNvSpPr/>
              <p:nvPr/>
            </p:nvSpPr>
            <p:spPr>
              <a:xfrm>
                <a:off x="2781265" y="5305770"/>
                <a:ext cx="3734951" cy="515526"/>
              </a:xfrm>
              <a:prstGeom prst="rect">
                <a:avLst/>
              </a:prstGeom>
            </p:spPr>
            <p:txBody>
              <a:bodyPr wrap="square">
                <a:spAutoFit/>
              </a:bodyPr>
              <a:lstStyle/>
              <a:p>
                <a:pPr algn="ctr">
                  <a:lnSpc>
                    <a:spcPts val="3300"/>
                  </a:lnSpc>
                </a:pPr>
                <a14:m>
                  <m:oMath xmlns:m="http://schemas.openxmlformats.org/officeDocument/2006/math">
                    <m:r>
                      <a:rPr lang="en-US" altLang="ja-JP" sz="2400" i="1" dirty="0" smtClean="0">
                        <a:uFill>
                          <a:solidFill>
                            <a:srgbClr val="FF0000"/>
                          </a:solidFill>
                        </a:uFill>
                        <a:latin typeface="Cambria Math" panose="02040503050406030204" pitchFamily="18" charset="0"/>
                        <a:ea typeface="メイリオ" panose="020B0604030504040204" pitchFamily="50" charset="-128"/>
                      </a:rPr>
                      <m:t>𝑛</m:t>
                    </m:r>
                    <m:r>
                      <a:rPr lang="en-US" altLang="ja-JP" sz="2400" b="0" i="0" dirty="0" smtClean="0">
                        <a:uFill>
                          <a:solidFill>
                            <a:srgbClr val="FF0000"/>
                          </a:solidFill>
                        </a:uFill>
                        <a:latin typeface="Cambria Math" panose="02040503050406030204" pitchFamily="18" charset="0"/>
                        <a:ea typeface="メイリオ" panose="020B0604030504040204" pitchFamily="50" charset="-128"/>
                      </a:rPr>
                      <m:t> </m:t>
                    </m:r>
                  </m:oMath>
                </a14:m>
                <a:r>
                  <a:rPr lang="ja-JP" altLang="en-US" sz="2400" dirty="0" smtClean="0">
                    <a:uFill>
                      <a:solidFill>
                        <a:srgbClr val="FF0000"/>
                      </a:solidFill>
                    </a:uFill>
                    <a:latin typeface="メイリオ" panose="020B0604030504040204" pitchFamily="50" charset="-128"/>
                    <a:ea typeface="メイリオ" panose="020B0604030504040204" pitchFamily="50" charset="-128"/>
                  </a:rPr>
                  <a:t>個のピースから</a:t>
                </a:r>
                <a:r>
                  <a:rPr lang="en-US" altLang="ja-JP" sz="2400" dirty="0" smtClean="0">
                    <a:uFill>
                      <a:solidFill>
                        <a:srgbClr val="FF0000"/>
                      </a:solidFill>
                    </a:uFill>
                    <a:latin typeface="メイリオ" panose="020B0604030504040204" pitchFamily="50" charset="-128"/>
                    <a:ea typeface="メイリオ" panose="020B0604030504040204" pitchFamily="50" charset="-128"/>
                  </a:rPr>
                  <a:t>2</a:t>
                </a:r>
                <a:r>
                  <a:rPr lang="ja-JP" altLang="en-US" sz="2400" dirty="0" smtClean="0">
                    <a:uFill>
                      <a:solidFill>
                        <a:srgbClr val="FF0000"/>
                      </a:solidFill>
                    </a:uFill>
                    <a:latin typeface="メイリオ" panose="020B0604030504040204" pitchFamily="50" charset="-128"/>
                    <a:ea typeface="メイリオ" panose="020B0604030504040204" pitchFamily="50" charset="-128"/>
                  </a:rPr>
                  <a:t>つ選択</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20" name="正方形/長方形 19">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2781265" y="5305770"/>
                <a:ext cx="3734951" cy="515526"/>
              </a:xfrm>
              <a:prstGeom prst="rect">
                <a:avLst/>
              </a:prstGeom>
              <a:blipFill>
                <a:blip r:embed="rId3"/>
                <a:stretch>
                  <a:fillRect r="-1631" b="-247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E49C640D-8385-439C-AB10-979A4D5AE22B}"/>
                  </a:ext>
                </a:extLst>
              </p:cNvPr>
              <p:cNvSpPr/>
              <p:nvPr/>
            </p:nvSpPr>
            <p:spPr>
              <a:xfrm>
                <a:off x="2731777" y="6024562"/>
                <a:ext cx="3734951" cy="515526"/>
              </a:xfrm>
              <a:prstGeom prst="rect">
                <a:avLst/>
              </a:prstGeom>
            </p:spPr>
            <p:txBody>
              <a:bodyPr wrap="square">
                <a:spAutoFit/>
              </a:bodyPr>
              <a:lstStyle/>
              <a:p>
                <a:pPr algn="ctr">
                  <a:lnSpc>
                    <a:spcPts val="3300"/>
                  </a:lnSpc>
                </a:pPr>
                <a14:m>
                  <m:oMathPara xmlns:m="http://schemas.openxmlformats.org/officeDocument/2006/math">
                    <m:oMathParaPr>
                      <m:jc m:val="centerGroup"/>
                    </m:oMathParaPr>
                    <m:oMath xmlns:m="http://schemas.openxmlformats.org/officeDocument/2006/math">
                      <m:r>
                        <a:rPr lang="en-US" altLang="ja-JP" sz="2400" b="0" i="1" dirty="0" smtClean="0">
                          <a:solidFill>
                            <a:srgbClr val="FF0000"/>
                          </a:solidFill>
                          <a:uFill>
                            <a:solidFill>
                              <a:srgbClr val="FF0000"/>
                            </a:solidFill>
                          </a:uFill>
                          <a:latin typeface="Cambria Math" panose="02040503050406030204" pitchFamily="18" charset="0"/>
                          <a:ea typeface="メイリオ" panose="020B0604030504040204" pitchFamily="50" charset="-128"/>
                        </a:rPr>
                        <m:t>𝑂</m:t>
                      </m:r>
                      <m:r>
                        <a:rPr lang="en-US" altLang="ja-JP" sz="2400" b="0" i="1" dirty="0" smtClean="0">
                          <a:solidFill>
                            <a:srgbClr val="FF0000"/>
                          </a:solidFill>
                          <a:uFill>
                            <a:solidFill>
                              <a:srgbClr val="FF0000"/>
                            </a:solidFill>
                          </a:uFill>
                          <a:latin typeface="Cambria Math" panose="02040503050406030204" pitchFamily="18" charset="0"/>
                          <a:ea typeface="メイリオ" panose="020B0604030504040204" pitchFamily="50" charset="-128"/>
                        </a:rPr>
                        <m:t>(</m:t>
                      </m:r>
                      <m:r>
                        <a:rPr lang="en-US" altLang="ja-JP" sz="2400" i="1" dirty="0" smtClean="0">
                          <a:solidFill>
                            <a:srgbClr val="FF0000"/>
                          </a:solidFill>
                          <a:uFill>
                            <a:solidFill>
                              <a:srgbClr val="FF0000"/>
                            </a:solidFill>
                          </a:uFill>
                          <a:latin typeface="Cambria Math" panose="02040503050406030204" pitchFamily="18" charset="0"/>
                          <a:ea typeface="メイリオ" panose="020B0604030504040204" pitchFamily="50" charset="-128"/>
                        </a:rPr>
                        <m:t>𝑛</m:t>
                      </m:r>
                      <m:r>
                        <a:rPr lang="en-US" altLang="ja-JP" sz="2400" b="0" i="1" dirty="0" smtClean="0">
                          <a:solidFill>
                            <a:srgbClr val="FF0000"/>
                          </a:solidFill>
                          <a:uFill>
                            <a:solidFill>
                              <a:srgbClr val="FF0000"/>
                            </a:solidFill>
                          </a:uFill>
                          <a:latin typeface="Cambria Math" panose="02040503050406030204" pitchFamily="18" charset="0"/>
                          <a:ea typeface="メイリオ" panose="020B0604030504040204" pitchFamily="50" charset="-128"/>
                        </a:rPr>
                        <m:t>!)</m:t>
                      </m:r>
                    </m:oMath>
                  </m:oMathPara>
                </a14:m>
                <a:endParaRPr lang="en-US" altLang="ja-JP" sz="2400"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21" name="正方形/長方形 20">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2731777" y="6024562"/>
                <a:ext cx="3734951" cy="515526"/>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p:cNvGrpSpPr/>
          <p:nvPr/>
        </p:nvGrpSpPr>
        <p:grpSpPr>
          <a:xfrm>
            <a:off x="7163773" y="5308566"/>
            <a:ext cx="434894" cy="973759"/>
            <a:chOff x="6919862" y="5667391"/>
            <a:chExt cx="434894" cy="973759"/>
          </a:xfrm>
        </p:grpSpPr>
        <p:sp>
          <p:nvSpPr>
            <p:cNvPr id="22" name="フリーフォーム 21"/>
            <p:cNvSpPr/>
            <p:nvPr/>
          </p:nvSpPr>
          <p:spPr>
            <a:xfrm rot="14666040" flipH="1">
              <a:off x="6788781" y="6075175"/>
              <a:ext cx="911290" cy="220660"/>
            </a:xfrm>
            <a:custGeom>
              <a:avLst/>
              <a:gdLst>
                <a:gd name="connsiteX0" fmla="*/ 0 w 1455821"/>
                <a:gd name="connsiteY0" fmla="*/ 493295 h 505326"/>
                <a:gd name="connsiteX1" fmla="*/ 336884 w 1455821"/>
                <a:gd name="connsiteY1" fmla="*/ 0 h 505326"/>
                <a:gd name="connsiteX2" fmla="*/ 1455821 w 1455821"/>
                <a:gd name="connsiteY2" fmla="*/ 505326 h 505326"/>
                <a:gd name="connsiteX3" fmla="*/ 0 w 1455821"/>
                <a:gd name="connsiteY3" fmla="*/ 493295 h 505326"/>
              </a:gdLst>
              <a:ahLst/>
              <a:cxnLst>
                <a:cxn ang="0">
                  <a:pos x="connsiteX0" y="connsiteY0"/>
                </a:cxn>
                <a:cxn ang="0">
                  <a:pos x="connsiteX1" y="connsiteY1"/>
                </a:cxn>
                <a:cxn ang="0">
                  <a:pos x="connsiteX2" y="connsiteY2"/>
                </a:cxn>
                <a:cxn ang="0">
                  <a:pos x="connsiteX3" y="connsiteY3"/>
                </a:cxn>
              </a:cxnLst>
              <a:rect l="l" t="t" r="r" b="b"/>
              <a:pathLst>
                <a:path w="1455821" h="505326">
                  <a:moveTo>
                    <a:pt x="0" y="493295"/>
                  </a:moveTo>
                  <a:lnTo>
                    <a:pt x="336884" y="0"/>
                  </a:lnTo>
                  <a:lnTo>
                    <a:pt x="1455821" y="505326"/>
                  </a:lnTo>
                  <a:lnTo>
                    <a:pt x="0" y="49329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フリーフォーム 22"/>
            <p:cNvSpPr/>
            <p:nvPr/>
          </p:nvSpPr>
          <p:spPr>
            <a:xfrm rot="14494226">
              <a:off x="6629983" y="5957270"/>
              <a:ext cx="962660" cy="382901"/>
            </a:xfrm>
            <a:custGeom>
              <a:avLst/>
              <a:gdLst>
                <a:gd name="connsiteX0" fmla="*/ 1085850 w 1685925"/>
                <a:gd name="connsiteY0" fmla="*/ 504825 h 828675"/>
                <a:gd name="connsiteX1" fmla="*/ 1447800 w 1685925"/>
                <a:gd name="connsiteY1" fmla="*/ 828675 h 828675"/>
                <a:gd name="connsiteX2" fmla="*/ 1685925 w 1685925"/>
                <a:gd name="connsiteY2" fmla="*/ 0 h 828675"/>
                <a:gd name="connsiteX3" fmla="*/ 0 w 1685925"/>
                <a:gd name="connsiteY3" fmla="*/ 0 h 828675"/>
                <a:gd name="connsiteX4" fmla="*/ 9525 w 1685925"/>
                <a:gd name="connsiteY4" fmla="*/ 809625 h 828675"/>
                <a:gd name="connsiteX5" fmla="*/ 1085850 w 1685925"/>
                <a:gd name="connsiteY5" fmla="*/ 50482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5925" h="828675">
                  <a:moveTo>
                    <a:pt x="1085850" y="504825"/>
                  </a:moveTo>
                  <a:lnTo>
                    <a:pt x="1447800" y="828675"/>
                  </a:lnTo>
                  <a:lnTo>
                    <a:pt x="1685925" y="0"/>
                  </a:lnTo>
                  <a:lnTo>
                    <a:pt x="0" y="0"/>
                  </a:lnTo>
                  <a:lnTo>
                    <a:pt x="9525" y="809625"/>
                  </a:lnTo>
                  <a:lnTo>
                    <a:pt x="1085850" y="504825"/>
                  </a:lnTo>
                  <a:close/>
                </a:path>
              </a:pathLst>
            </a:cu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87104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先行研究と課題</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5</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１．</a:t>
            </a:r>
            <a:r>
              <a:rPr lang="ja-JP" altLang="en-US" sz="3200" dirty="0" smtClean="0">
                <a:uFill>
                  <a:solidFill>
                    <a:srgbClr val="FF0000"/>
                  </a:solidFill>
                </a:uFill>
                <a:latin typeface="メイリオ" panose="020B0604030504040204" pitchFamily="50" charset="-128"/>
                <a:ea typeface="メイリオ" panose="020B0604030504040204" pitchFamily="50" charset="-128"/>
              </a:rPr>
              <a:t>扱うピースが</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長方形のみ</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である</a:t>
            </a:r>
            <a:endParaRPr lang="en-US" altLang="ja-JP" sz="3200"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455384" y="2369312"/>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２．</a:t>
            </a:r>
            <a:r>
              <a:rPr lang="ja-JP" altLang="en-US" sz="3200" dirty="0" smtClean="0">
                <a:uFill>
                  <a:solidFill>
                    <a:srgbClr val="FF0000"/>
                  </a:solidFill>
                </a:uFill>
                <a:latin typeface="メイリオ" panose="020B0604030504040204" pitchFamily="50" charset="-128"/>
                <a:ea typeface="メイリオ" panose="020B0604030504040204" pitchFamily="50" charset="-128"/>
              </a:rPr>
              <a:t>ピースの</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自由回転を考慮していない</a:t>
            </a:r>
            <a:endParaRPr lang="en-US" altLang="ja-JP" sz="3200"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404103" y="3047999"/>
            <a:ext cx="8005048" cy="755485"/>
            <a:chOff x="341856" y="4113675"/>
            <a:chExt cx="8005048" cy="755485"/>
          </a:xfrm>
        </p:grpSpPr>
        <p:sp>
          <p:nvSpPr>
            <p:cNvPr id="12" name="正方形/長方形 11"/>
            <p:cNvSpPr/>
            <p:nvPr/>
          </p:nvSpPr>
          <p:spPr>
            <a:xfrm>
              <a:off x="611560" y="4113675"/>
              <a:ext cx="7465640" cy="75548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49C640D-8385-439C-AB10-979A4D5AE22B}"/>
                </a:ext>
              </a:extLst>
            </p:cNvPr>
            <p:cNvSpPr/>
            <p:nvPr/>
          </p:nvSpPr>
          <p:spPr>
            <a:xfrm>
              <a:off x="341856" y="4336322"/>
              <a:ext cx="8005048" cy="532838"/>
            </a:xfrm>
            <a:prstGeom prst="rect">
              <a:avLst/>
            </a:prstGeom>
          </p:spPr>
          <p:txBody>
            <a:bodyPr wrap="square">
              <a:spAutoFit/>
            </a:bodyPr>
            <a:lstStyle/>
            <a:p>
              <a:pPr algn="ctr">
                <a:lnSpc>
                  <a:spcPts val="3300"/>
                </a:lnSpc>
              </a:pP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汎用性がなく応用できない</a:t>
              </a:r>
              <a:endParaRPr lang="en-US" altLang="ja-JP" sz="3200" b="1"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767227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先行研究と課題</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6</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１．</a:t>
            </a:r>
            <a:r>
              <a:rPr lang="ja-JP" altLang="en-US" sz="3200" dirty="0" smtClean="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扱うピースが長方形のみである</a:t>
            </a:r>
            <a:endParaRPr lang="en-US" altLang="ja-JP"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49C640D-8385-439C-AB10-979A4D5AE22B}"/>
              </a:ext>
            </a:extLst>
          </p:cNvPr>
          <p:cNvSpPr/>
          <p:nvPr/>
        </p:nvSpPr>
        <p:spPr>
          <a:xfrm>
            <a:off x="404103" y="4307646"/>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３</a:t>
            </a:r>
            <a:r>
              <a:rPr lang="ja-JP" altLang="en-US" sz="3200" dirty="0" smtClean="0">
                <a:uFill>
                  <a:solidFill>
                    <a:srgbClr val="FF0000"/>
                  </a:solidFill>
                </a:uFill>
                <a:latin typeface="メイリオ" panose="020B0604030504040204" pitchFamily="50" charset="-128"/>
                <a:ea typeface="メイリオ" panose="020B0604030504040204" pitchFamily="50" charset="-128"/>
              </a:rPr>
              <a:t>．自由回転を考慮しているが，配置の度</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455384" y="2369312"/>
            <a:ext cx="8005048" cy="532838"/>
          </a:xfrm>
          <a:prstGeom prst="rect">
            <a:avLst/>
          </a:prstGeom>
        </p:spPr>
        <p:txBody>
          <a:bodyPr wrap="square">
            <a:spAutoFit/>
          </a:bodyPr>
          <a:lstStyle/>
          <a:p>
            <a:pPr>
              <a:lnSpc>
                <a:spcPts val="3300"/>
              </a:lnSpc>
            </a:pPr>
            <a:r>
              <a:rPr lang="ja-JP" altLang="en-US"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２．</a:t>
            </a:r>
            <a:r>
              <a:rPr lang="ja-JP" altLang="en-US" sz="3200" dirty="0" smtClean="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rPr>
              <a:t>ピースの自由回転を考慮していない</a:t>
            </a:r>
            <a:endParaRPr lang="en-US" altLang="ja-JP" sz="3200" dirty="0">
              <a:solidFill>
                <a:schemeClr val="bg1">
                  <a:lumMod val="85000"/>
                </a:schemeClr>
              </a:solidFill>
              <a:uFill>
                <a:solidFill>
                  <a:srgbClr val="FF0000"/>
                </a:solidFill>
              </a:uFill>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404103" y="3047999"/>
            <a:ext cx="8005048" cy="755485"/>
            <a:chOff x="341856" y="4113675"/>
            <a:chExt cx="8005048" cy="755485"/>
          </a:xfrm>
        </p:grpSpPr>
        <p:sp>
          <p:nvSpPr>
            <p:cNvPr id="12" name="正方形/長方形 11"/>
            <p:cNvSpPr/>
            <p:nvPr/>
          </p:nvSpPr>
          <p:spPr>
            <a:xfrm>
              <a:off x="636259" y="4113675"/>
              <a:ext cx="7465640" cy="75548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49C640D-8385-439C-AB10-979A4D5AE22B}"/>
                </a:ext>
              </a:extLst>
            </p:cNvPr>
            <p:cNvSpPr/>
            <p:nvPr/>
          </p:nvSpPr>
          <p:spPr>
            <a:xfrm>
              <a:off x="341856" y="4336322"/>
              <a:ext cx="8005048" cy="532838"/>
            </a:xfrm>
            <a:prstGeom prst="rect">
              <a:avLst/>
            </a:prstGeom>
          </p:spPr>
          <p:txBody>
            <a:bodyPr wrap="square">
              <a:spAutoFit/>
            </a:bodyPr>
            <a:lstStyle/>
            <a:p>
              <a:pPr algn="ctr">
                <a:lnSpc>
                  <a:spcPts val="3300"/>
                </a:lnSpc>
              </a:pPr>
              <a:r>
                <a:rPr lang="ja-JP" altLang="en-US" sz="3200" b="1" dirty="0" smtClean="0">
                  <a:solidFill>
                    <a:srgbClr val="F9A9A1"/>
                  </a:solidFill>
                  <a:uFill>
                    <a:solidFill>
                      <a:srgbClr val="FF0000"/>
                    </a:solidFill>
                  </a:uFill>
                  <a:latin typeface="メイリオ" panose="020B0604030504040204" pitchFamily="50" charset="-128"/>
                  <a:ea typeface="メイリオ" panose="020B0604030504040204" pitchFamily="50" charset="-128"/>
                </a:rPr>
                <a:t>汎用性がなく応用できない</a:t>
              </a:r>
              <a:endParaRPr lang="en-US" altLang="ja-JP" sz="3200" b="1" dirty="0">
                <a:solidFill>
                  <a:srgbClr val="F9A9A1"/>
                </a:solidFill>
                <a:uFill>
                  <a:solidFill>
                    <a:srgbClr val="FF0000"/>
                  </a:solidFill>
                </a:uFill>
                <a:latin typeface="メイリオ" panose="020B0604030504040204" pitchFamily="50" charset="-128"/>
                <a:ea typeface="メイリオ" panose="020B0604030504040204" pitchFamily="50" charset="-128"/>
              </a:endParaRPr>
            </a:p>
          </p:txBody>
        </p:sp>
      </p:grpSp>
      <p:sp>
        <p:nvSpPr>
          <p:cNvPr id="15" name="正方形/長方形 14">
            <a:extLst>
              <a:ext uri="{FF2B5EF4-FFF2-40B4-BE49-F238E27FC236}">
                <a16:creationId xmlns:a16="http://schemas.microsoft.com/office/drawing/2014/main" id="{E49C640D-8385-439C-AB10-979A4D5AE22B}"/>
              </a:ext>
            </a:extLst>
          </p:cNvPr>
          <p:cNvSpPr/>
          <p:nvPr/>
        </p:nvSpPr>
        <p:spPr>
          <a:xfrm>
            <a:off x="420072" y="4899755"/>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　再計算するため</a:t>
            </a:r>
            <a:r>
              <a:rPr lang="ja-JP" altLang="en-US" sz="3200" dirty="0">
                <a:solidFill>
                  <a:srgbClr val="FF0000"/>
                </a:solidFill>
                <a:uFill>
                  <a:solidFill>
                    <a:srgbClr val="FF0000"/>
                  </a:solidFill>
                </a:uFill>
                <a:latin typeface="メイリオ" panose="020B0604030504040204" pitchFamily="50" charset="-128"/>
                <a:ea typeface="メイリオ" panose="020B0604030504040204" pitchFamily="50" charset="-128"/>
              </a:rPr>
              <a:t>計算量が膨大</a:t>
            </a:r>
            <a:endParaRPr lang="en-US" altLang="ja-JP" sz="3200"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grpSp>
        <p:nvGrpSpPr>
          <p:cNvPr id="16" name="グループ化 15"/>
          <p:cNvGrpSpPr/>
          <p:nvPr/>
        </p:nvGrpSpPr>
        <p:grpSpPr>
          <a:xfrm>
            <a:off x="395536" y="5667457"/>
            <a:ext cx="8005048" cy="755485"/>
            <a:chOff x="341856" y="4113675"/>
            <a:chExt cx="8005048" cy="755485"/>
          </a:xfrm>
        </p:grpSpPr>
        <p:sp>
          <p:nvSpPr>
            <p:cNvPr id="17" name="正方形/長方形 16"/>
            <p:cNvSpPr/>
            <p:nvPr/>
          </p:nvSpPr>
          <p:spPr>
            <a:xfrm>
              <a:off x="611560" y="4113675"/>
              <a:ext cx="7465640" cy="75548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49C640D-8385-439C-AB10-979A4D5AE22B}"/>
                </a:ext>
              </a:extLst>
            </p:cNvPr>
            <p:cNvSpPr/>
            <p:nvPr/>
          </p:nvSpPr>
          <p:spPr>
            <a:xfrm>
              <a:off x="341856" y="4336322"/>
              <a:ext cx="8005048" cy="532838"/>
            </a:xfrm>
            <a:prstGeom prst="rect">
              <a:avLst/>
            </a:prstGeom>
          </p:spPr>
          <p:txBody>
            <a:bodyPr wrap="square">
              <a:spAutoFit/>
            </a:bodyPr>
            <a:lstStyle/>
            <a:p>
              <a:pPr algn="ctr">
                <a:lnSpc>
                  <a:spcPts val="3300"/>
                </a:lnSpc>
              </a:pP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実用規模のピースでは解の算出が困難</a:t>
              </a:r>
              <a:endParaRPr lang="en-US" altLang="ja-JP" sz="3200" b="1"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9105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自由回転を考慮した問題において，</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765502" y="2664741"/>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複雑な形状に対して応用可能</a:t>
            </a:r>
            <a:endParaRPr lang="en-US" altLang="ja-JP" sz="3200" b="1"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765502" y="3357594"/>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現実時間内で解の算出が可能</a:t>
            </a:r>
            <a:endParaRPr lang="en-US" altLang="ja-JP" sz="3200" b="1"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99373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全体のアルゴリズム</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8</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１</a:t>
            </a:r>
            <a:r>
              <a:rPr lang="ja-JP" altLang="en-US" sz="3200" dirty="0" smtClean="0">
                <a:uFill>
                  <a:solidFill>
                    <a:srgbClr val="FF0000"/>
                  </a:solidFill>
                </a:uFill>
                <a:latin typeface="メイリオ" panose="020B0604030504040204" pitchFamily="50" charset="-128"/>
                <a:ea typeface="メイリオ" panose="020B0604030504040204" pitchFamily="50" charset="-128"/>
              </a:rPr>
              <a:t>．階層的最適化により，ピースを結合し，</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E49C640D-8385-439C-AB10-979A4D5AE22B}"/>
              </a:ext>
            </a:extLst>
          </p:cNvPr>
          <p:cNvSpPr/>
          <p:nvPr/>
        </p:nvSpPr>
        <p:spPr>
          <a:xfrm>
            <a:off x="455384" y="2348880"/>
            <a:ext cx="8625044"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ボトムアップ的に</a:t>
            </a:r>
            <a:r>
              <a:rPr lang="ja-JP" altLang="en-US" sz="3200" dirty="0">
                <a:uFill>
                  <a:solidFill>
                    <a:srgbClr val="FF0000"/>
                  </a:solidFill>
                </a:uFill>
                <a:latin typeface="メイリオ" panose="020B0604030504040204" pitchFamily="50" charset="-128"/>
                <a:ea typeface="メイリオ" panose="020B0604030504040204" pitchFamily="50" charset="-128"/>
              </a:rPr>
              <a:t>長方形</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を生成（</a:t>
            </a:r>
            <a:r>
              <a:rPr lang="en-US" altLang="ja-JP" sz="3200" dirty="0" smtClean="0">
                <a:uFill>
                  <a:solidFill>
                    <a:srgbClr val="FF0000"/>
                  </a:solidFill>
                </a:uFill>
                <a:latin typeface="メイリオ" panose="020B0604030504040204" pitchFamily="50" charset="-128"/>
                <a:ea typeface="メイリオ" panose="020B0604030504040204" pitchFamily="50" charset="-128"/>
              </a:rPr>
              <a:t>HGA</a:t>
            </a: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8" name="フリーフォーム 17"/>
          <p:cNvSpPr>
            <a:spLocks noChangeAspect="1"/>
          </p:cNvSpPr>
          <p:nvPr/>
        </p:nvSpPr>
        <p:spPr>
          <a:xfrm rot="16792118">
            <a:off x="881058" y="3176363"/>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tx1">
              <a:lumMod val="65000"/>
              <a:lumOff val="3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フリーフォーム 18"/>
          <p:cNvSpPr>
            <a:spLocks noChangeAspect="1"/>
          </p:cNvSpPr>
          <p:nvPr/>
        </p:nvSpPr>
        <p:spPr>
          <a:xfrm rot="446862">
            <a:off x="674802" y="4072526"/>
            <a:ext cx="1122053" cy="464821"/>
          </a:xfrm>
          <a:custGeom>
            <a:avLst/>
            <a:gdLst>
              <a:gd name="connsiteX0" fmla="*/ 0 w 2805113"/>
              <a:gd name="connsiteY0" fmla="*/ 1157288 h 1162050"/>
              <a:gd name="connsiteX1" fmla="*/ 847725 w 2805113"/>
              <a:gd name="connsiteY1" fmla="*/ 600075 h 1162050"/>
              <a:gd name="connsiteX2" fmla="*/ 2090738 w 2805113"/>
              <a:gd name="connsiteY2" fmla="*/ 781050 h 1162050"/>
              <a:gd name="connsiteX3" fmla="*/ 2805113 w 2805113"/>
              <a:gd name="connsiteY3" fmla="*/ 0 h 1162050"/>
              <a:gd name="connsiteX4" fmla="*/ 2805113 w 2805113"/>
              <a:gd name="connsiteY4" fmla="*/ 1162050 h 1162050"/>
              <a:gd name="connsiteX5" fmla="*/ 0 w 2805113"/>
              <a:gd name="connsiteY5" fmla="*/ 1157288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113" h="1162050">
                <a:moveTo>
                  <a:pt x="0" y="1157288"/>
                </a:moveTo>
                <a:lnTo>
                  <a:pt x="847725" y="600075"/>
                </a:lnTo>
                <a:lnTo>
                  <a:pt x="2090738" y="781050"/>
                </a:lnTo>
                <a:lnTo>
                  <a:pt x="2805113" y="0"/>
                </a:lnTo>
                <a:lnTo>
                  <a:pt x="2805113" y="1162050"/>
                </a:lnTo>
                <a:lnTo>
                  <a:pt x="0" y="1157288"/>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19"/>
          <p:cNvSpPr>
            <a:spLocks noChangeAspect="1"/>
          </p:cNvSpPr>
          <p:nvPr/>
        </p:nvSpPr>
        <p:spPr>
          <a:xfrm rot="6237633">
            <a:off x="1027537" y="4721195"/>
            <a:ext cx="424821" cy="912501"/>
          </a:xfrm>
          <a:custGeom>
            <a:avLst/>
            <a:gdLst>
              <a:gd name="connsiteX0" fmla="*/ 0 w 1062037"/>
              <a:gd name="connsiteY0" fmla="*/ 0 h 2281237"/>
              <a:gd name="connsiteX1" fmla="*/ 352425 w 1062037"/>
              <a:gd name="connsiteY1" fmla="*/ 2281237 h 2281237"/>
              <a:gd name="connsiteX2" fmla="*/ 1062037 w 1062037"/>
              <a:gd name="connsiteY2" fmla="*/ 1509712 h 2281237"/>
              <a:gd name="connsiteX3" fmla="*/ 1062037 w 1062037"/>
              <a:gd name="connsiteY3" fmla="*/ 4762 h 2281237"/>
              <a:gd name="connsiteX4" fmla="*/ 0 w 1062037"/>
              <a:gd name="connsiteY4" fmla="*/ 0 h 228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37" h="2281237">
                <a:moveTo>
                  <a:pt x="0" y="0"/>
                </a:moveTo>
                <a:lnTo>
                  <a:pt x="352425" y="2281237"/>
                </a:lnTo>
                <a:lnTo>
                  <a:pt x="1062037" y="1509712"/>
                </a:lnTo>
                <a:lnTo>
                  <a:pt x="1062037" y="4762"/>
                </a:lnTo>
                <a:lnTo>
                  <a:pt x="0" y="0"/>
                </a:lnTo>
                <a:close/>
              </a:path>
            </a:pathLst>
          </a:custGeom>
          <a:solidFill>
            <a:schemeClr val="bg1">
              <a:lumMod val="6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1" name="フリーフォーム 20"/>
          <p:cNvSpPr>
            <a:spLocks noChangeAspect="1"/>
          </p:cNvSpPr>
          <p:nvPr/>
        </p:nvSpPr>
        <p:spPr>
          <a:xfrm rot="16200000">
            <a:off x="1102843" y="5450773"/>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2235737" y="4350627"/>
            <a:ext cx="1306926" cy="1143160"/>
            <a:chOff x="2483768" y="4461124"/>
            <a:chExt cx="1306926" cy="1143160"/>
          </a:xfrm>
        </p:grpSpPr>
        <p:cxnSp>
          <p:nvCxnSpPr>
            <p:cNvPr id="34" name="直線コネクタ 33"/>
            <p:cNvCxnSpPr/>
            <p:nvPr/>
          </p:nvCxnSpPr>
          <p:spPr>
            <a:xfrm>
              <a:off x="3275856" y="4461124"/>
              <a:ext cx="0" cy="84008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2483768" y="4461124"/>
              <a:ext cx="1306926" cy="1143160"/>
              <a:chOff x="2483768" y="4461124"/>
              <a:chExt cx="1306926" cy="1143160"/>
            </a:xfrm>
          </p:grpSpPr>
          <p:cxnSp>
            <p:nvCxnSpPr>
              <p:cNvPr id="36" name="直線コネクタ 35"/>
              <p:cNvCxnSpPr/>
              <p:nvPr/>
            </p:nvCxnSpPr>
            <p:spPr>
              <a:xfrm>
                <a:off x="2483768" y="4461124"/>
                <a:ext cx="7920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2483768" y="5301208"/>
                <a:ext cx="7920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p:nvPr/>
            </p:nvCxnSpPr>
            <p:spPr>
              <a:xfrm rot="16200000" flipH="1">
                <a:off x="3164699" y="4978290"/>
                <a:ext cx="737153" cy="514836"/>
              </a:xfrm>
              <a:prstGeom prst="bentConnector3">
                <a:avLst>
                  <a:gd name="adj1" fmla="val 99278"/>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4" name="グループ化 23"/>
          <p:cNvGrpSpPr/>
          <p:nvPr/>
        </p:nvGrpSpPr>
        <p:grpSpPr>
          <a:xfrm>
            <a:off x="2235737" y="3512437"/>
            <a:ext cx="1275511" cy="2484644"/>
            <a:chOff x="2483768" y="3480151"/>
            <a:chExt cx="1275511" cy="2484644"/>
          </a:xfrm>
        </p:grpSpPr>
        <p:cxnSp>
          <p:nvCxnSpPr>
            <p:cNvPr id="25" name="直線コネクタ 24"/>
            <p:cNvCxnSpPr/>
            <p:nvPr/>
          </p:nvCxnSpPr>
          <p:spPr>
            <a:xfrm>
              <a:off x="2483768" y="3480151"/>
              <a:ext cx="3600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2483768" y="5964795"/>
              <a:ext cx="3600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a:off x="2843808" y="3480151"/>
              <a:ext cx="0" cy="24846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2843808" y="3997017"/>
              <a:ext cx="91547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8" name="グループ化 7"/>
          <p:cNvGrpSpPr/>
          <p:nvPr/>
        </p:nvGrpSpPr>
        <p:grpSpPr>
          <a:xfrm>
            <a:off x="3915409" y="3479494"/>
            <a:ext cx="1066800" cy="871133"/>
            <a:chOff x="3864117" y="3897296"/>
            <a:chExt cx="1066800" cy="871133"/>
          </a:xfrm>
        </p:grpSpPr>
        <p:sp>
          <p:nvSpPr>
            <p:cNvPr id="39" name="フリーフォーム 38"/>
            <p:cNvSpPr>
              <a:spLocks noChangeAspect="1"/>
            </p:cNvSpPr>
            <p:nvPr/>
          </p:nvSpPr>
          <p:spPr>
            <a:xfrm rot="16792118">
              <a:off x="3935538" y="3857296"/>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tx1">
                <a:lumMod val="65000"/>
                <a:lumOff val="3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フリーフォーム 40"/>
            <p:cNvSpPr>
              <a:spLocks noChangeAspect="1"/>
            </p:cNvSpPr>
            <p:nvPr/>
          </p:nvSpPr>
          <p:spPr>
            <a:xfrm rot="16805288">
              <a:off x="4159386" y="3996899"/>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9" name="グループ化 8"/>
          <p:cNvGrpSpPr/>
          <p:nvPr/>
        </p:nvGrpSpPr>
        <p:grpSpPr>
          <a:xfrm>
            <a:off x="4064087" y="4785056"/>
            <a:ext cx="1198285" cy="1122053"/>
            <a:chOff x="3736054" y="5286052"/>
            <a:chExt cx="1198285" cy="1122053"/>
          </a:xfrm>
        </p:grpSpPr>
        <p:sp>
          <p:nvSpPr>
            <p:cNvPr id="42" name="フリーフォーム 41"/>
            <p:cNvSpPr>
              <a:spLocks noChangeAspect="1"/>
            </p:cNvSpPr>
            <p:nvPr/>
          </p:nvSpPr>
          <p:spPr>
            <a:xfrm rot="2780722">
              <a:off x="3407438" y="5614668"/>
              <a:ext cx="1122053" cy="464821"/>
            </a:xfrm>
            <a:custGeom>
              <a:avLst/>
              <a:gdLst>
                <a:gd name="connsiteX0" fmla="*/ 0 w 2805113"/>
                <a:gd name="connsiteY0" fmla="*/ 1157288 h 1162050"/>
                <a:gd name="connsiteX1" fmla="*/ 847725 w 2805113"/>
                <a:gd name="connsiteY1" fmla="*/ 600075 h 1162050"/>
                <a:gd name="connsiteX2" fmla="*/ 2090738 w 2805113"/>
                <a:gd name="connsiteY2" fmla="*/ 781050 h 1162050"/>
                <a:gd name="connsiteX3" fmla="*/ 2805113 w 2805113"/>
                <a:gd name="connsiteY3" fmla="*/ 0 h 1162050"/>
                <a:gd name="connsiteX4" fmla="*/ 2805113 w 2805113"/>
                <a:gd name="connsiteY4" fmla="*/ 1162050 h 1162050"/>
                <a:gd name="connsiteX5" fmla="*/ 0 w 2805113"/>
                <a:gd name="connsiteY5" fmla="*/ 1157288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113" h="1162050">
                  <a:moveTo>
                    <a:pt x="0" y="1157288"/>
                  </a:moveTo>
                  <a:lnTo>
                    <a:pt x="847725" y="600075"/>
                  </a:lnTo>
                  <a:lnTo>
                    <a:pt x="2090738" y="781050"/>
                  </a:lnTo>
                  <a:lnTo>
                    <a:pt x="2805113" y="0"/>
                  </a:lnTo>
                  <a:lnTo>
                    <a:pt x="2805113" y="1162050"/>
                  </a:lnTo>
                  <a:lnTo>
                    <a:pt x="0" y="1157288"/>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a:spLocks noChangeAspect="1"/>
            </p:cNvSpPr>
            <p:nvPr/>
          </p:nvSpPr>
          <p:spPr>
            <a:xfrm rot="2768879">
              <a:off x="4265678" y="5363802"/>
              <a:ext cx="424821" cy="912501"/>
            </a:xfrm>
            <a:custGeom>
              <a:avLst/>
              <a:gdLst>
                <a:gd name="connsiteX0" fmla="*/ 0 w 1062037"/>
                <a:gd name="connsiteY0" fmla="*/ 0 h 2281237"/>
                <a:gd name="connsiteX1" fmla="*/ 352425 w 1062037"/>
                <a:gd name="connsiteY1" fmla="*/ 2281237 h 2281237"/>
                <a:gd name="connsiteX2" fmla="*/ 1062037 w 1062037"/>
                <a:gd name="connsiteY2" fmla="*/ 1509712 h 2281237"/>
                <a:gd name="connsiteX3" fmla="*/ 1062037 w 1062037"/>
                <a:gd name="connsiteY3" fmla="*/ 4762 h 2281237"/>
                <a:gd name="connsiteX4" fmla="*/ 0 w 1062037"/>
                <a:gd name="connsiteY4" fmla="*/ 0 h 228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37" h="2281237">
                  <a:moveTo>
                    <a:pt x="0" y="0"/>
                  </a:moveTo>
                  <a:lnTo>
                    <a:pt x="352425" y="2281237"/>
                  </a:lnTo>
                  <a:lnTo>
                    <a:pt x="1062037" y="1509712"/>
                  </a:lnTo>
                  <a:lnTo>
                    <a:pt x="1062037" y="4762"/>
                  </a:lnTo>
                  <a:lnTo>
                    <a:pt x="0" y="0"/>
                  </a:lnTo>
                  <a:close/>
                </a:path>
              </a:pathLst>
            </a:custGeom>
            <a:solidFill>
              <a:schemeClr val="bg1">
                <a:lumMod val="6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44" name="グループ化 43"/>
          <p:cNvGrpSpPr/>
          <p:nvPr/>
        </p:nvGrpSpPr>
        <p:grpSpPr>
          <a:xfrm>
            <a:off x="5404089" y="4009148"/>
            <a:ext cx="1271581" cy="1491221"/>
            <a:chOff x="5316643" y="3970638"/>
            <a:chExt cx="1271581" cy="1491221"/>
          </a:xfrm>
        </p:grpSpPr>
        <p:cxnSp>
          <p:nvCxnSpPr>
            <p:cNvPr id="45" name="直線コネクタ 44"/>
            <p:cNvCxnSpPr/>
            <p:nvPr/>
          </p:nvCxnSpPr>
          <p:spPr>
            <a:xfrm>
              <a:off x="5316643" y="3970638"/>
              <a:ext cx="47949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316643" y="5461859"/>
              <a:ext cx="47949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796136" y="3970638"/>
              <a:ext cx="0" cy="14912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5796136" y="4507013"/>
              <a:ext cx="7920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6917250" y="3898334"/>
            <a:ext cx="1399166" cy="1199644"/>
            <a:chOff x="6918644" y="4399330"/>
            <a:chExt cx="1399166" cy="1199644"/>
          </a:xfrm>
        </p:grpSpPr>
        <p:grpSp>
          <p:nvGrpSpPr>
            <p:cNvPr id="49" name="グループ化 48"/>
            <p:cNvGrpSpPr/>
            <p:nvPr/>
          </p:nvGrpSpPr>
          <p:grpSpPr>
            <a:xfrm rot="4747660">
              <a:off x="6817712" y="4500262"/>
              <a:ext cx="1077773" cy="875910"/>
              <a:chOff x="3864117" y="3892519"/>
              <a:chExt cx="1077773" cy="875910"/>
            </a:xfrm>
          </p:grpSpPr>
          <p:sp>
            <p:nvSpPr>
              <p:cNvPr id="50" name="フリーフォーム 49"/>
              <p:cNvSpPr>
                <a:spLocks noChangeAspect="1"/>
              </p:cNvSpPr>
              <p:nvPr/>
            </p:nvSpPr>
            <p:spPr>
              <a:xfrm rot="16792118">
                <a:off x="3935538" y="3857296"/>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tx1">
                  <a:lumMod val="65000"/>
                  <a:lumOff val="3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1" name="フリーフォーム 50"/>
              <p:cNvSpPr>
                <a:spLocks noChangeAspect="1"/>
              </p:cNvSpPr>
              <p:nvPr/>
            </p:nvSpPr>
            <p:spPr>
              <a:xfrm rot="16805288">
                <a:off x="4159386" y="3996899"/>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0" name="フリーフォーム 59"/>
              <p:cNvSpPr>
                <a:spLocks noChangeAspect="1"/>
              </p:cNvSpPr>
              <p:nvPr/>
            </p:nvSpPr>
            <p:spPr>
              <a:xfrm rot="16792118">
                <a:off x="3946511" y="3852519"/>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tx1">
                  <a:lumMod val="65000"/>
                  <a:lumOff val="3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フリーフォーム 60"/>
              <p:cNvSpPr>
                <a:spLocks noChangeAspect="1"/>
              </p:cNvSpPr>
              <p:nvPr/>
            </p:nvSpPr>
            <p:spPr>
              <a:xfrm rot="16805288">
                <a:off x="4170359" y="3992122"/>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52" name="グループ化 51"/>
            <p:cNvGrpSpPr/>
            <p:nvPr/>
          </p:nvGrpSpPr>
          <p:grpSpPr>
            <a:xfrm rot="18808631">
              <a:off x="7157641" y="4438805"/>
              <a:ext cx="1198285" cy="1122053"/>
              <a:chOff x="3736054" y="5286052"/>
              <a:chExt cx="1198285" cy="1122053"/>
            </a:xfrm>
          </p:grpSpPr>
          <p:sp>
            <p:nvSpPr>
              <p:cNvPr id="53" name="フリーフォーム 52"/>
              <p:cNvSpPr>
                <a:spLocks noChangeAspect="1"/>
              </p:cNvSpPr>
              <p:nvPr/>
            </p:nvSpPr>
            <p:spPr>
              <a:xfrm rot="2780722">
                <a:off x="3407438" y="5614668"/>
                <a:ext cx="1122053" cy="464821"/>
              </a:xfrm>
              <a:custGeom>
                <a:avLst/>
                <a:gdLst>
                  <a:gd name="connsiteX0" fmla="*/ 0 w 2805113"/>
                  <a:gd name="connsiteY0" fmla="*/ 1157288 h 1162050"/>
                  <a:gd name="connsiteX1" fmla="*/ 847725 w 2805113"/>
                  <a:gd name="connsiteY1" fmla="*/ 600075 h 1162050"/>
                  <a:gd name="connsiteX2" fmla="*/ 2090738 w 2805113"/>
                  <a:gd name="connsiteY2" fmla="*/ 781050 h 1162050"/>
                  <a:gd name="connsiteX3" fmla="*/ 2805113 w 2805113"/>
                  <a:gd name="connsiteY3" fmla="*/ 0 h 1162050"/>
                  <a:gd name="connsiteX4" fmla="*/ 2805113 w 2805113"/>
                  <a:gd name="connsiteY4" fmla="*/ 1162050 h 1162050"/>
                  <a:gd name="connsiteX5" fmla="*/ 0 w 2805113"/>
                  <a:gd name="connsiteY5" fmla="*/ 1157288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113" h="1162050">
                    <a:moveTo>
                      <a:pt x="0" y="1157288"/>
                    </a:moveTo>
                    <a:lnTo>
                      <a:pt x="847725" y="600075"/>
                    </a:lnTo>
                    <a:lnTo>
                      <a:pt x="2090738" y="781050"/>
                    </a:lnTo>
                    <a:lnTo>
                      <a:pt x="2805113" y="0"/>
                    </a:lnTo>
                    <a:lnTo>
                      <a:pt x="2805113" y="1162050"/>
                    </a:lnTo>
                    <a:lnTo>
                      <a:pt x="0" y="1157288"/>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a:spLocks noChangeAspect="1"/>
              </p:cNvSpPr>
              <p:nvPr/>
            </p:nvSpPr>
            <p:spPr>
              <a:xfrm rot="2768879">
                <a:off x="4265678" y="5363802"/>
                <a:ext cx="424821" cy="912501"/>
              </a:xfrm>
              <a:custGeom>
                <a:avLst/>
                <a:gdLst>
                  <a:gd name="connsiteX0" fmla="*/ 0 w 1062037"/>
                  <a:gd name="connsiteY0" fmla="*/ 0 h 2281237"/>
                  <a:gd name="connsiteX1" fmla="*/ 352425 w 1062037"/>
                  <a:gd name="connsiteY1" fmla="*/ 2281237 h 2281237"/>
                  <a:gd name="connsiteX2" fmla="*/ 1062037 w 1062037"/>
                  <a:gd name="connsiteY2" fmla="*/ 1509712 h 2281237"/>
                  <a:gd name="connsiteX3" fmla="*/ 1062037 w 1062037"/>
                  <a:gd name="connsiteY3" fmla="*/ 4762 h 2281237"/>
                  <a:gd name="connsiteX4" fmla="*/ 0 w 1062037"/>
                  <a:gd name="connsiteY4" fmla="*/ 0 h 228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37" h="2281237">
                    <a:moveTo>
                      <a:pt x="0" y="0"/>
                    </a:moveTo>
                    <a:lnTo>
                      <a:pt x="352425" y="2281237"/>
                    </a:lnTo>
                    <a:lnTo>
                      <a:pt x="1062037" y="1509712"/>
                    </a:lnTo>
                    <a:lnTo>
                      <a:pt x="1062037" y="4762"/>
                    </a:lnTo>
                    <a:lnTo>
                      <a:pt x="0" y="0"/>
                    </a:lnTo>
                    <a:close/>
                  </a:path>
                </a:pathLst>
              </a:custGeom>
              <a:solidFill>
                <a:schemeClr val="bg1">
                  <a:lumMod val="6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sp>
        <p:nvSpPr>
          <p:cNvPr id="57" name="正方形/長方形 56">
            <a:extLst>
              <a:ext uri="{FF2B5EF4-FFF2-40B4-BE49-F238E27FC236}">
                <a16:creationId xmlns:a16="http://schemas.microsoft.com/office/drawing/2014/main" id="{E49C640D-8385-439C-AB10-979A4D5AE22B}"/>
              </a:ext>
            </a:extLst>
          </p:cNvPr>
          <p:cNvSpPr/>
          <p:nvPr/>
        </p:nvSpPr>
        <p:spPr>
          <a:xfrm>
            <a:off x="-371205" y="6399406"/>
            <a:ext cx="2569241" cy="532838"/>
          </a:xfrm>
          <a:prstGeom prst="rect">
            <a:avLst/>
          </a:prstGeom>
        </p:spPr>
        <p:txBody>
          <a:bodyPr wrap="square">
            <a:spAutoFit/>
          </a:bodyPr>
          <a:lstStyle/>
          <a:p>
            <a:pPr algn="ctr">
              <a:lnSpc>
                <a:spcPts val="3300"/>
              </a:lnSpc>
            </a:pPr>
            <a:r>
              <a:rPr lang="ja-JP" altLang="en-US" sz="2400" dirty="0" smtClean="0">
                <a:uFill>
                  <a:solidFill>
                    <a:srgbClr val="FF0000"/>
                  </a:solidFill>
                </a:uFill>
                <a:latin typeface="メイリオ" panose="020B0604030504040204" pitchFamily="50" charset="-128"/>
                <a:ea typeface="メイリオ" panose="020B0604030504040204" pitchFamily="50" charset="-128"/>
              </a:rPr>
              <a:t>下位層</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E49C640D-8385-439C-AB10-979A4D5AE22B}"/>
              </a:ext>
            </a:extLst>
          </p:cNvPr>
          <p:cNvSpPr/>
          <p:nvPr/>
        </p:nvSpPr>
        <p:spPr>
          <a:xfrm>
            <a:off x="6539263" y="6399406"/>
            <a:ext cx="2569241" cy="532838"/>
          </a:xfrm>
          <a:prstGeom prst="rect">
            <a:avLst/>
          </a:prstGeom>
        </p:spPr>
        <p:txBody>
          <a:bodyPr wrap="square">
            <a:spAutoFit/>
          </a:bodyPr>
          <a:lstStyle/>
          <a:p>
            <a:pPr algn="ctr">
              <a:lnSpc>
                <a:spcPts val="3300"/>
              </a:lnSpc>
            </a:pPr>
            <a:r>
              <a:rPr lang="ja-JP" altLang="en-US" sz="2400" dirty="0">
                <a:uFill>
                  <a:solidFill>
                    <a:srgbClr val="FF0000"/>
                  </a:solidFill>
                </a:uFill>
                <a:latin typeface="メイリオ" panose="020B0604030504040204" pitchFamily="50" charset="-128"/>
                <a:ea typeface="メイリオ" panose="020B0604030504040204" pitchFamily="50" charset="-128"/>
              </a:rPr>
              <a:t>上位</a:t>
            </a:r>
            <a:r>
              <a:rPr lang="ja-JP" altLang="en-US" sz="2400" dirty="0" smtClean="0">
                <a:uFill>
                  <a:solidFill>
                    <a:srgbClr val="FF0000"/>
                  </a:solidFill>
                </a:uFill>
                <a:latin typeface="メイリオ" panose="020B0604030504040204" pitchFamily="50" charset="-128"/>
                <a:ea typeface="メイリオ" panose="020B0604030504040204" pitchFamily="50" charset="-128"/>
              </a:rPr>
              <a:t>層</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p:sp>
        <p:nvSpPr>
          <p:cNvPr id="59" name="右矢印 58"/>
          <p:cNvSpPr/>
          <p:nvPr/>
        </p:nvSpPr>
        <p:spPr>
          <a:xfrm>
            <a:off x="1733967" y="6576181"/>
            <a:ext cx="5430321" cy="183631"/>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44397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2022/1/13</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9</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rPr>
              <a:t>１</a:t>
            </a:r>
            <a:r>
              <a:rPr lang="ja-JP" altLang="en-US" sz="3200" dirty="0" smtClean="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rPr>
              <a:t>．階層的最適化により，ピースを結合し，</a:t>
            </a:r>
            <a:endParaRPr lang="en-US" altLang="ja-JP" sz="3200" dirty="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E49C640D-8385-439C-AB10-979A4D5AE22B}"/>
              </a:ext>
            </a:extLst>
          </p:cNvPr>
          <p:cNvSpPr/>
          <p:nvPr/>
        </p:nvSpPr>
        <p:spPr>
          <a:xfrm>
            <a:off x="455384" y="2348880"/>
            <a:ext cx="908516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rPr>
              <a:t>ボトムアップ的に</a:t>
            </a:r>
            <a:r>
              <a:rPr lang="ja-JP" altLang="en-US" sz="3200" dirty="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rPr>
              <a:t>長方</a:t>
            </a:r>
            <a:r>
              <a:rPr lang="ja-JP" altLang="en-US" sz="3200" dirty="0" smtClean="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rPr>
              <a:t>形を生成（</a:t>
            </a:r>
            <a:r>
              <a:rPr lang="en-US" altLang="ja-JP" sz="3200" dirty="0" smtClean="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rPr>
              <a:t>HGA</a:t>
            </a:r>
            <a:r>
              <a:rPr lang="ja-JP" altLang="en-US" sz="3200" dirty="0" smtClean="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rPr>
              <a:t>）</a:t>
            </a:r>
            <a:endParaRPr lang="en-US" altLang="ja-JP" sz="3200" dirty="0">
              <a:solidFill>
                <a:schemeClr val="bg1">
                  <a:lumMod val="75000"/>
                </a:schemeClr>
              </a:solidFill>
              <a:uFill>
                <a:solidFill>
                  <a:srgbClr val="FF0000"/>
                </a:solidFill>
              </a:uFill>
              <a:latin typeface="メイリオ" panose="020B0604030504040204" pitchFamily="50" charset="-128"/>
              <a:ea typeface="メイリオ" panose="020B0604030504040204" pitchFamily="50" charset="-128"/>
            </a:endParaRPr>
          </a:p>
        </p:txBody>
      </p:sp>
      <p:grpSp>
        <p:nvGrpSpPr>
          <p:cNvPr id="56" name="グループ化 55"/>
          <p:cNvGrpSpPr/>
          <p:nvPr/>
        </p:nvGrpSpPr>
        <p:grpSpPr>
          <a:xfrm>
            <a:off x="674802" y="3216363"/>
            <a:ext cx="7641614" cy="3005940"/>
            <a:chOff x="346769" y="3717359"/>
            <a:chExt cx="7641614" cy="3005940"/>
          </a:xfrm>
        </p:grpSpPr>
        <p:sp>
          <p:nvSpPr>
            <p:cNvPr id="18" name="フリーフォーム 17"/>
            <p:cNvSpPr>
              <a:spLocks noChangeAspect="1"/>
            </p:cNvSpPr>
            <p:nvPr/>
          </p:nvSpPr>
          <p:spPr>
            <a:xfrm rot="16792118">
              <a:off x="553025" y="3677359"/>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tx1">
                <a:lumMod val="65000"/>
                <a:lumOff val="3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フリーフォーム 18"/>
            <p:cNvSpPr>
              <a:spLocks noChangeAspect="1"/>
            </p:cNvSpPr>
            <p:nvPr/>
          </p:nvSpPr>
          <p:spPr>
            <a:xfrm rot="446862">
              <a:off x="346769" y="4573522"/>
              <a:ext cx="1122053" cy="464821"/>
            </a:xfrm>
            <a:custGeom>
              <a:avLst/>
              <a:gdLst>
                <a:gd name="connsiteX0" fmla="*/ 0 w 2805113"/>
                <a:gd name="connsiteY0" fmla="*/ 1157288 h 1162050"/>
                <a:gd name="connsiteX1" fmla="*/ 847725 w 2805113"/>
                <a:gd name="connsiteY1" fmla="*/ 600075 h 1162050"/>
                <a:gd name="connsiteX2" fmla="*/ 2090738 w 2805113"/>
                <a:gd name="connsiteY2" fmla="*/ 781050 h 1162050"/>
                <a:gd name="connsiteX3" fmla="*/ 2805113 w 2805113"/>
                <a:gd name="connsiteY3" fmla="*/ 0 h 1162050"/>
                <a:gd name="connsiteX4" fmla="*/ 2805113 w 2805113"/>
                <a:gd name="connsiteY4" fmla="*/ 1162050 h 1162050"/>
                <a:gd name="connsiteX5" fmla="*/ 0 w 2805113"/>
                <a:gd name="connsiteY5" fmla="*/ 1157288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113" h="1162050">
                  <a:moveTo>
                    <a:pt x="0" y="1157288"/>
                  </a:moveTo>
                  <a:lnTo>
                    <a:pt x="847725" y="600075"/>
                  </a:lnTo>
                  <a:lnTo>
                    <a:pt x="2090738" y="781050"/>
                  </a:lnTo>
                  <a:lnTo>
                    <a:pt x="2805113" y="0"/>
                  </a:lnTo>
                  <a:lnTo>
                    <a:pt x="2805113" y="1162050"/>
                  </a:lnTo>
                  <a:lnTo>
                    <a:pt x="0" y="1157288"/>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19"/>
            <p:cNvSpPr>
              <a:spLocks noChangeAspect="1"/>
            </p:cNvSpPr>
            <p:nvPr/>
          </p:nvSpPr>
          <p:spPr>
            <a:xfrm rot="6237633">
              <a:off x="699504" y="5222191"/>
              <a:ext cx="424821" cy="912501"/>
            </a:xfrm>
            <a:custGeom>
              <a:avLst/>
              <a:gdLst>
                <a:gd name="connsiteX0" fmla="*/ 0 w 1062037"/>
                <a:gd name="connsiteY0" fmla="*/ 0 h 2281237"/>
                <a:gd name="connsiteX1" fmla="*/ 352425 w 1062037"/>
                <a:gd name="connsiteY1" fmla="*/ 2281237 h 2281237"/>
                <a:gd name="connsiteX2" fmla="*/ 1062037 w 1062037"/>
                <a:gd name="connsiteY2" fmla="*/ 1509712 h 2281237"/>
                <a:gd name="connsiteX3" fmla="*/ 1062037 w 1062037"/>
                <a:gd name="connsiteY3" fmla="*/ 4762 h 2281237"/>
                <a:gd name="connsiteX4" fmla="*/ 0 w 1062037"/>
                <a:gd name="connsiteY4" fmla="*/ 0 h 228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37" h="2281237">
                  <a:moveTo>
                    <a:pt x="0" y="0"/>
                  </a:moveTo>
                  <a:lnTo>
                    <a:pt x="352425" y="2281237"/>
                  </a:lnTo>
                  <a:lnTo>
                    <a:pt x="1062037" y="1509712"/>
                  </a:lnTo>
                  <a:lnTo>
                    <a:pt x="1062037" y="4762"/>
                  </a:lnTo>
                  <a:lnTo>
                    <a:pt x="0" y="0"/>
                  </a:lnTo>
                  <a:close/>
                </a:path>
              </a:pathLst>
            </a:custGeom>
            <a:solidFill>
              <a:schemeClr val="bg1">
                <a:lumMod val="6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1" name="フリーフォーム 20"/>
            <p:cNvSpPr>
              <a:spLocks noChangeAspect="1"/>
            </p:cNvSpPr>
            <p:nvPr/>
          </p:nvSpPr>
          <p:spPr>
            <a:xfrm rot="16200000">
              <a:off x="774810" y="5951769"/>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1907704" y="4851623"/>
              <a:ext cx="1306926" cy="1143160"/>
              <a:chOff x="2483768" y="4461124"/>
              <a:chExt cx="1306926" cy="1143160"/>
            </a:xfrm>
          </p:grpSpPr>
          <p:cxnSp>
            <p:nvCxnSpPr>
              <p:cNvPr id="34" name="直線コネクタ 33"/>
              <p:cNvCxnSpPr/>
              <p:nvPr/>
            </p:nvCxnSpPr>
            <p:spPr>
              <a:xfrm>
                <a:off x="3275856" y="4461124"/>
                <a:ext cx="0" cy="84008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2483768" y="4461124"/>
                <a:ext cx="1306926" cy="1143160"/>
                <a:chOff x="2483768" y="4461124"/>
                <a:chExt cx="1306926" cy="1143160"/>
              </a:xfrm>
            </p:grpSpPr>
            <p:cxnSp>
              <p:nvCxnSpPr>
                <p:cNvPr id="36" name="直線コネクタ 35"/>
                <p:cNvCxnSpPr/>
                <p:nvPr/>
              </p:nvCxnSpPr>
              <p:spPr>
                <a:xfrm>
                  <a:off x="2483768" y="4461124"/>
                  <a:ext cx="7920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2483768" y="5301208"/>
                  <a:ext cx="7920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p:nvPr/>
              </p:nvCxnSpPr>
              <p:spPr>
                <a:xfrm rot="16200000" flipH="1">
                  <a:off x="3164699" y="4978290"/>
                  <a:ext cx="737153" cy="514836"/>
                </a:xfrm>
                <a:prstGeom prst="bentConnector3">
                  <a:avLst>
                    <a:gd name="adj1" fmla="val 99278"/>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4" name="グループ化 23"/>
            <p:cNvGrpSpPr/>
            <p:nvPr/>
          </p:nvGrpSpPr>
          <p:grpSpPr>
            <a:xfrm>
              <a:off x="1907704" y="4013433"/>
              <a:ext cx="1275511" cy="2484644"/>
              <a:chOff x="2483768" y="3480151"/>
              <a:chExt cx="1275511" cy="2484644"/>
            </a:xfrm>
          </p:grpSpPr>
          <p:cxnSp>
            <p:nvCxnSpPr>
              <p:cNvPr id="25" name="直線コネクタ 24"/>
              <p:cNvCxnSpPr/>
              <p:nvPr/>
            </p:nvCxnSpPr>
            <p:spPr>
              <a:xfrm>
                <a:off x="2483768" y="3480151"/>
                <a:ext cx="3600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2483768" y="5964795"/>
                <a:ext cx="3600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a:off x="2843808" y="3480151"/>
                <a:ext cx="0" cy="24846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2843808" y="3997017"/>
                <a:ext cx="91547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8" name="グループ化 7"/>
            <p:cNvGrpSpPr/>
            <p:nvPr/>
          </p:nvGrpSpPr>
          <p:grpSpPr>
            <a:xfrm>
              <a:off x="3587376" y="3980490"/>
              <a:ext cx="1066800" cy="871133"/>
              <a:chOff x="3864117" y="3897296"/>
              <a:chExt cx="1066800" cy="871133"/>
            </a:xfrm>
          </p:grpSpPr>
          <p:sp>
            <p:nvSpPr>
              <p:cNvPr id="39" name="フリーフォーム 38"/>
              <p:cNvSpPr>
                <a:spLocks noChangeAspect="1"/>
              </p:cNvSpPr>
              <p:nvPr/>
            </p:nvSpPr>
            <p:spPr>
              <a:xfrm rot="16792118">
                <a:off x="3935538" y="3857296"/>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tx1">
                  <a:lumMod val="65000"/>
                  <a:lumOff val="3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フリーフォーム 40"/>
              <p:cNvSpPr>
                <a:spLocks noChangeAspect="1"/>
              </p:cNvSpPr>
              <p:nvPr/>
            </p:nvSpPr>
            <p:spPr>
              <a:xfrm rot="16805288">
                <a:off x="4159386" y="3996899"/>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9" name="グループ化 8"/>
            <p:cNvGrpSpPr/>
            <p:nvPr/>
          </p:nvGrpSpPr>
          <p:grpSpPr>
            <a:xfrm>
              <a:off x="3736054" y="5286052"/>
              <a:ext cx="1198285" cy="1122053"/>
              <a:chOff x="3736054" y="5286052"/>
              <a:chExt cx="1198285" cy="1122053"/>
            </a:xfrm>
          </p:grpSpPr>
          <p:sp>
            <p:nvSpPr>
              <p:cNvPr id="42" name="フリーフォーム 41"/>
              <p:cNvSpPr>
                <a:spLocks noChangeAspect="1"/>
              </p:cNvSpPr>
              <p:nvPr/>
            </p:nvSpPr>
            <p:spPr>
              <a:xfrm rot="2780722">
                <a:off x="3407438" y="5614668"/>
                <a:ext cx="1122053" cy="464821"/>
              </a:xfrm>
              <a:custGeom>
                <a:avLst/>
                <a:gdLst>
                  <a:gd name="connsiteX0" fmla="*/ 0 w 2805113"/>
                  <a:gd name="connsiteY0" fmla="*/ 1157288 h 1162050"/>
                  <a:gd name="connsiteX1" fmla="*/ 847725 w 2805113"/>
                  <a:gd name="connsiteY1" fmla="*/ 600075 h 1162050"/>
                  <a:gd name="connsiteX2" fmla="*/ 2090738 w 2805113"/>
                  <a:gd name="connsiteY2" fmla="*/ 781050 h 1162050"/>
                  <a:gd name="connsiteX3" fmla="*/ 2805113 w 2805113"/>
                  <a:gd name="connsiteY3" fmla="*/ 0 h 1162050"/>
                  <a:gd name="connsiteX4" fmla="*/ 2805113 w 2805113"/>
                  <a:gd name="connsiteY4" fmla="*/ 1162050 h 1162050"/>
                  <a:gd name="connsiteX5" fmla="*/ 0 w 2805113"/>
                  <a:gd name="connsiteY5" fmla="*/ 1157288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113" h="1162050">
                    <a:moveTo>
                      <a:pt x="0" y="1157288"/>
                    </a:moveTo>
                    <a:lnTo>
                      <a:pt x="847725" y="600075"/>
                    </a:lnTo>
                    <a:lnTo>
                      <a:pt x="2090738" y="781050"/>
                    </a:lnTo>
                    <a:lnTo>
                      <a:pt x="2805113" y="0"/>
                    </a:lnTo>
                    <a:lnTo>
                      <a:pt x="2805113" y="1162050"/>
                    </a:lnTo>
                    <a:lnTo>
                      <a:pt x="0" y="1157288"/>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a:spLocks noChangeAspect="1"/>
              </p:cNvSpPr>
              <p:nvPr/>
            </p:nvSpPr>
            <p:spPr>
              <a:xfrm rot="2768879">
                <a:off x="4265678" y="5363802"/>
                <a:ext cx="424821" cy="912501"/>
              </a:xfrm>
              <a:custGeom>
                <a:avLst/>
                <a:gdLst>
                  <a:gd name="connsiteX0" fmla="*/ 0 w 1062037"/>
                  <a:gd name="connsiteY0" fmla="*/ 0 h 2281237"/>
                  <a:gd name="connsiteX1" fmla="*/ 352425 w 1062037"/>
                  <a:gd name="connsiteY1" fmla="*/ 2281237 h 2281237"/>
                  <a:gd name="connsiteX2" fmla="*/ 1062037 w 1062037"/>
                  <a:gd name="connsiteY2" fmla="*/ 1509712 h 2281237"/>
                  <a:gd name="connsiteX3" fmla="*/ 1062037 w 1062037"/>
                  <a:gd name="connsiteY3" fmla="*/ 4762 h 2281237"/>
                  <a:gd name="connsiteX4" fmla="*/ 0 w 1062037"/>
                  <a:gd name="connsiteY4" fmla="*/ 0 h 228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37" h="2281237">
                    <a:moveTo>
                      <a:pt x="0" y="0"/>
                    </a:moveTo>
                    <a:lnTo>
                      <a:pt x="352425" y="2281237"/>
                    </a:lnTo>
                    <a:lnTo>
                      <a:pt x="1062037" y="1509712"/>
                    </a:lnTo>
                    <a:lnTo>
                      <a:pt x="1062037" y="4762"/>
                    </a:lnTo>
                    <a:lnTo>
                      <a:pt x="0" y="0"/>
                    </a:lnTo>
                    <a:close/>
                  </a:path>
                </a:pathLst>
              </a:custGeom>
              <a:solidFill>
                <a:schemeClr val="bg1">
                  <a:lumMod val="6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44" name="グループ化 43"/>
            <p:cNvGrpSpPr/>
            <p:nvPr/>
          </p:nvGrpSpPr>
          <p:grpSpPr>
            <a:xfrm>
              <a:off x="5076056" y="4510144"/>
              <a:ext cx="1271581" cy="1491221"/>
              <a:chOff x="5316643" y="3970638"/>
              <a:chExt cx="1271581" cy="1491221"/>
            </a:xfrm>
          </p:grpSpPr>
          <p:cxnSp>
            <p:nvCxnSpPr>
              <p:cNvPr id="45" name="直線コネクタ 44"/>
              <p:cNvCxnSpPr/>
              <p:nvPr/>
            </p:nvCxnSpPr>
            <p:spPr>
              <a:xfrm>
                <a:off x="5316643" y="3970638"/>
                <a:ext cx="47949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316643" y="5461859"/>
                <a:ext cx="47949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796136" y="3970638"/>
                <a:ext cx="0" cy="14912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5796136" y="4507013"/>
                <a:ext cx="7920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6588224" y="4399880"/>
              <a:ext cx="1400159" cy="1199094"/>
              <a:chOff x="6917651" y="4399880"/>
              <a:chExt cx="1400159" cy="1199094"/>
            </a:xfrm>
          </p:grpSpPr>
          <p:grpSp>
            <p:nvGrpSpPr>
              <p:cNvPr id="49" name="グループ化 48"/>
              <p:cNvGrpSpPr/>
              <p:nvPr/>
            </p:nvGrpSpPr>
            <p:grpSpPr>
              <a:xfrm rot="4747660">
                <a:off x="6819818" y="4497713"/>
                <a:ext cx="1066800" cy="871133"/>
                <a:chOff x="3864117" y="3897296"/>
                <a:chExt cx="1066800" cy="871133"/>
              </a:xfrm>
            </p:grpSpPr>
            <p:sp>
              <p:nvSpPr>
                <p:cNvPr id="50" name="フリーフォーム 49"/>
                <p:cNvSpPr>
                  <a:spLocks noChangeAspect="1"/>
                </p:cNvSpPr>
                <p:nvPr/>
              </p:nvSpPr>
              <p:spPr>
                <a:xfrm rot="16792118">
                  <a:off x="3935538" y="3857296"/>
                  <a:ext cx="836301" cy="916301"/>
                </a:xfrm>
                <a:custGeom>
                  <a:avLst/>
                  <a:gdLst>
                    <a:gd name="connsiteX0" fmla="*/ 0 w 2090738"/>
                    <a:gd name="connsiteY0" fmla="*/ 0 h 2290762"/>
                    <a:gd name="connsiteX1" fmla="*/ 1733550 w 2090738"/>
                    <a:gd name="connsiteY1" fmla="*/ 9525 h 2290762"/>
                    <a:gd name="connsiteX2" fmla="*/ 2090738 w 2090738"/>
                    <a:gd name="connsiteY2" fmla="*/ 2290762 h 2290762"/>
                    <a:gd name="connsiteX3" fmla="*/ 866775 w 2090738"/>
                    <a:gd name="connsiteY3" fmla="*/ 2109787 h 2290762"/>
                    <a:gd name="connsiteX4" fmla="*/ 1171575 w 2090738"/>
                    <a:gd name="connsiteY4" fmla="*/ 1890712 h 2290762"/>
                    <a:gd name="connsiteX5" fmla="*/ 676275 w 2090738"/>
                    <a:gd name="connsiteY5" fmla="*/ 1443037 h 2290762"/>
                    <a:gd name="connsiteX6" fmla="*/ 1185863 w 2090738"/>
                    <a:gd name="connsiteY6" fmla="*/ 900112 h 2290762"/>
                    <a:gd name="connsiteX7" fmla="*/ 0 w 2090738"/>
                    <a:gd name="connsiteY7" fmla="*/ 0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738" h="2290762">
                      <a:moveTo>
                        <a:pt x="0" y="0"/>
                      </a:moveTo>
                      <a:lnTo>
                        <a:pt x="1733550" y="9525"/>
                      </a:lnTo>
                      <a:lnTo>
                        <a:pt x="2090738" y="2290762"/>
                      </a:lnTo>
                      <a:lnTo>
                        <a:pt x="866775" y="2109787"/>
                      </a:lnTo>
                      <a:lnTo>
                        <a:pt x="1171575" y="1890712"/>
                      </a:lnTo>
                      <a:lnTo>
                        <a:pt x="676275" y="1443037"/>
                      </a:lnTo>
                      <a:lnTo>
                        <a:pt x="1185863" y="900112"/>
                      </a:lnTo>
                      <a:lnTo>
                        <a:pt x="0" y="0"/>
                      </a:lnTo>
                      <a:close/>
                    </a:path>
                  </a:pathLst>
                </a:custGeom>
                <a:solidFill>
                  <a:schemeClr val="tx1">
                    <a:lumMod val="65000"/>
                    <a:lumOff val="3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1" name="フリーフォーム 50"/>
                <p:cNvSpPr>
                  <a:spLocks noChangeAspect="1"/>
                </p:cNvSpPr>
                <p:nvPr/>
              </p:nvSpPr>
              <p:spPr>
                <a:xfrm rot="16805288">
                  <a:off x="4159386" y="3996899"/>
                  <a:ext cx="476261" cy="1066800"/>
                </a:xfrm>
                <a:custGeom>
                  <a:avLst/>
                  <a:gdLst>
                    <a:gd name="connsiteX0" fmla="*/ 0 w 1190625"/>
                    <a:gd name="connsiteY0" fmla="*/ 0 h 2667000"/>
                    <a:gd name="connsiteX1" fmla="*/ 1190625 w 1190625"/>
                    <a:gd name="connsiteY1" fmla="*/ 904875 h 2667000"/>
                    <a:gd name="connsiteX2" fmla="*/ 671512 w 1190625"/>
                    <a:gd name="connsiteY2" fmla="*/ 1443037 h 2667000"/>
                    <a:gd name="connsiteX3" fmla="*/ 1181100 w 1190625"/>
                    <a:gd name="connsiteY3" fmla="*/ 1890712 h 2667000"/>
                    <a:gd name="connsiteX4" fmla="*/ 4762 w 1190625"/>
                    <a:gd name="connsiteY4" fmla="*/ 2667000 h 2667000"/>
                    <a:gd name="connsiteX5" fmla="*/ 0 w 1190625"/>
                    <a:gd name="connsiteY5"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2667000">
                      <a:moveTo>
                        <a:pt x="0" y="0"/>
                      </a:moveTo>
                      <a:lnTo>
                        <a:pt x="1190625" y="904875"/>
                      </a:lnTo>
                      <a:lnTo>
                        <a:pt x="671512" y="1443037"/>
                      </a:lnTo>
                      <a:lnTo>
                        <a:pt x="1181100" y="1890712"/>
                      </a:lnTo>
                      <a:lnTo>
                        <a:pt x="4762" y="2667000"/>
                      </a:lnTo>
                      <a:cubicBezTo>
                        <a:pt x="3175" y="1778000"/>
                        <a:pt x="1587" y="889000"/>
                        <a:pt x="0" y="0"/>
                      </a:cubicBezTo>
                      <a:close/>
                    </a:path>
                  </a:pathLst>
                </a:cu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52" name="グループ化 51"/>
              <p:cNvGrpSpPr/>
              <p:nvPr/>
            </p:nvGrpSpPr>
            <p:grpSpPr>
              <a:xfrm rot="18808631">
                <a:off x="7157641" y="4438805"/>
                <a:ext cx="1198285" cy="1122053"/>
                <a:chOff x="3736054" y="5286052"/>
                <a:chExt cx="1198285" cy="1122053"/>
              </a:xfrm>
            </p:grpSpPr>
            <p:sp>
              <p:nvSpPr>
                <p:cNvPr id="53" name="フリーフォーム 52"/>
                <p:cNvSpPr>
                  <a:spLocks noChangeAspect="1"/>
                </p:cNvSpPr>
                <p:nvPr/>
              </p:nvSpPr>
              <p:spPr>
                <a:xfrm rot="2780722">
                  <a:off x="3407438" y="5614668"/>
                  <a:ext cx="1122053" cy="464821"/>
                </a:xfrm>
                <a:custGeom>
                  <a:avLst/>
                  <a:gdLst>
                    <a:gd name="connsiteX0" fmla="*/ 0 w 2805113"/>
                    <a:gd name="connsiteY0" fmla="*/ 1157288 h 1162050"/>
                    <a:gd name="connsiteX1" fmla="*/ 847725 w 2805113"/>
                    <a:gd name="connsiteY1" fmla="*/ 600075 h 1162050"/>
                    <a:gd name="connsiteX2" fmla="*/ 2090738 w 2805113"/>
                    <a:gd name="connsiteY2" fmla="*/ 781050 h 1162050"/>
                    <a:gd name="connsiteX3" fmla="*/ 2805113 w 2805113"/>
                    <a:gd name="connsiteY3" fmla="*/ 0 h 1162050"/>
                    <a:gd name="connsiteX4" fmla="*/ 2805113 w 2805113"/>
                    <a:gd name="connsiteY4" fmla="*/ 1162050 h 1162050"/>
                    <a:gd name="connsiteX5" fmla="*/ 0 w 2805113"/>
                    <a:gd name="connsiteY5" fmla="*/ 1157288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113" h="1162050">
                      <a:moveTo>
                        <a:pt x="0" y="1157288"/>
                      </a:moveTo>
                      <a:lnTo>
                        <a:pt x="847725" y="600075"/>
                      </a:lnTo>
                      <a:lnTo>
                        <a:pt x="2090738" y="781050"/>
                      </a:lnTo>
                      <a:lnTo>
                        <a:pt x="2805113" y="0"/>
                      </a:lnTo>
                      <a:lnTo>
                        <a:pt x="2805113" y="1162050"/>
                      </a:lnTo>
                      <a:lnTo>
                        <a:pt x="0" y="1157288"/>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a:spLocks noChangeAspect="1"/>
                </p:cNvSpPr>
                <p:nvPr/>
              </p:nvSpPr>
              <p:spPr>
                <a:xfrm rot="2768879">
                  <a:off x="4265678" y="5363802"/>
                  <a:ext cx="424821" cy="912501"/>
                </a:xfrm>
                <a:custGeom>
                  <a:avLst/>
                  <a:gdLst>
                    <a:gd name="connsiteX0" fmla="*/ 0 w 1062037"/>
                    <a:gd name="connsiteY0" fmla="*/ 0 h 2281237"/>
                    <a:gd name="connsiteX1" fmla="*/ 352425 w 1062037"/>
                    <a:gd name="connsiteY1" fmla="*/ 2281237 h 2281237"/>
                    <a:gd name="connsiteX2" fmla="*/ 1062037 w 1062037"/>
                    <a:gd name="connsiteY2" fmla="*/ 1509712 h 2281237"/>
                    <a:gd name="connsiteX3" fmla="*/ 1062037 w 1062037"/>
                    <a:gd name="connsiteY3" fmla="*/ 4762 h 2281237"/>
                    <a:gd name="connsiteX4" fmla="*/ 0 w 1062037"/>
                    <a:gd name="connsiteY4" fmla="*/ 0 h 228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37" h="2281237">
                      <a:moveTo>
                        <a:pt x="0" y="0"/>
                      </a:moveTo>
                      <a:lnTo>
                        <a:pt x="352425" y="2281237"/>
                      </a:lnTo>
                      <a:lnTo>
                        <a:pt x="1062037" y="1509712"/>
                      </a:lnTo>
                      <a:lnTo>
                        <a:pt x="1062037" y="4762"/>
                      </a:lnTo>
                      <a:lnTo>
                        <a:pt x="0" y="0"/>
                      </a:lnTo>
                      <a:close/>
                    </a:path>
                  </a:pathLst>
                </a:custGeom>
                <a:solidFill>
                  <a:schemeClr val="bg1">
                    <a:lumMod val="6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sp>
        <p:nvSpPr>
          <p:cNvPr id="57" name="正方形/長方形 56">
            <a:extLst>
              <a:ext uri="{FF2B5EF4-FFF2-40B4-BE49-F238E27FC236}">
                <a16:creationId xmlns:a16="http://schemas.microsoft.com/office/drawing/2014/main" id="{E49C640D-8385-439C-AB10-979A4D5AE22B}"/>
              </a:ext>
            </a:extLst>
          </p:cNvPr>
          <p:cNvSpPr/>
          <p:nvPr/>
        </p:nvSpPr>
        <p:spPr>
          <a:xfrm>
            <a:off x="-371205" y="6399406"/>
            <a:ext cx="2569241" cy="532838"/>
          </a:xfrm>
          <a:prstGeom prst="rect">
            <a:avLst/>
          </a:prstGeom>
        </p:spPr>
        <p:txBody>
          <a:bodyPr wrap="square">
            <a:spAutoFit/>
          </a:bodyPr>
          <a:lstStyle/>
          <a:p>
            <a:pPr algn="ctr">
              <a:lnSpc>
                <a:spcPts val="3300"/>
              </a:lnSpc>
            </a:pPr>
            <a:r>
              <a:rPr lang="ja-JP" altLang="en-US" sz="2400" dirty="0" smtClean="0">
                <a:uFill>
                  <a:solidFill>
                    <a:srgbClr val="FF0000"/>
                  </a:solidFill>
                </a:uFill>
                <a:latin typeface="メイリオ" panose="020B0604030504040204" pitchFamily="50" charset="-128"/>
                <a:ea typeface="メイリオ" panose="020B0604030504040204" pitchFamily="50" charset="-128"/>
              </a:rPr>
              <a:t>下位層</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E49C640D-8385-439C-AB10-979A4D5AE22B}"/>
              </a:ext>
            </a:extLst>
          </p:cNvPr>
          <p:cNvSpPr/>
          <p:nvPr/>
        </p:nvSpPr>
        <p:spPr>
          <a:xfrm>
            <a:off x="6539263" y="6399406"/>
            <a:ext cx="2569241" cy="532838"/>
          </a:xfrm>
          <a:prstGeom prst="rect">
            <a:avLst/>
          </a:prstGeom>
        </p:spPr>
        <p:txBody>
          <a:bodyPr wrap="square">
            <a:spAutoFit/>
          </a:bodyPr>
          <a:lstStyle/>
          <a:p>
            <a:pPr algn="ctr">
              <a:lnSpc>
                <a:spcPts val="3300"/>
              </a:lnSpc>
            </a:pPr>
            <a:r>
              <a:rPr lang="ja-JP" altLang="en-US" sz="2400" dirty="0">
                <a:uFill>
                  <a:solidFill>
                    <a:srgbClr val="FF0000"/>
                  </a:solidFill>
                </a:uFill>
                <a:latin typeface="メイリオ" panose="020B0604030504040204" pitchFamily="50" charset="-128"/>
                <a:ea typeface="メイリオ" panose="020B0604030504040204" pitchFamily="50" charset="-128"/>
              </a:rPr>
              <a:t>上位</a:t>
            </a:r>
            <a:r>
              <a:rPr lang="ja-JP" altLang="en-US" sz="2400" dirty="0" smtClean="0">
                <a:uFill>
                  <a:solidFill>
                    <a:srgbClr val="FF0000"/>
                  </a:solidFill>
                </a:uFill>
                <a:latin typeface="メイリオ" panose="020B0604030504040204" pitchFamily="50" charset="-128"/>
                <a:ea typeface="メイリオ" panose="020B0604030504040204" pitchFamily="50" charset="-128"/>
              </a:rPr>
              <a:t>層</a:t>
            </a:r>
            <a:endParaRPr lang="en-US" altLang="ja-JP" sz="2400" dirty="0">
              <a:uFill>
                <a:solidFill>
                  <a:srgbClr val="FF0000"/>
                </a:solidFill>
              </a:uFill>
              <a:latin typeface="メイリオ" panose="020B0604030504040204" pitchFamily="50" charset="-128"/>
              <a:ea typeface="メイリオ" panose="020B0604030504040204" pitchFamily="50" charset="-128"/>
            </a:endParaRPr>
          </a:p>
        </p:txBody>
      </p:sp>
      <p:sp>
        <p:nvSpPr>
          <p:cNvPr id="59" name="右矢印 58"/>
          <p:cNvSpPr/>
          <p:nvPr/>
        </p:nvSpPr>
        <p:spPr>
          <a:xfrm>
            <a:off x="1733967" y="6576181"/>
            <a:ext cx="5430321" cy="183631"/>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楕円 2"/>
          <p:cNvSpPr/>
          <p:nvPr/>
        </p:nvSpPr>
        <p:spPr>
          <a:xfrm>
            <a:off x="1859715" y="2858631"/>
            <a:ext cx="1859380" cy="3613186"/>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0" name="楕円 59"/>
          <p:cNvSpPr/>
          <p:nvPr/>
        </p:nvSpPr>
        <p:spPr>
          <a:xfrm>
            <a:off x="5142912" y="2897398"/>
            <a:ext cx="1695638" cy="3613186"/>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11" name="直線コネクタ 10"/>
          <p:cNvCxnSpPr>
            <a:stCxn id="3" idx="0"/>
          </p:cNvCxnSpPr>
          <p:nvPr/>
        </p:nvCxnSpPr>
        <p:spPr>
          <a:xfrm flipV="1">
            <a:off x="2789405" y="1556792"/>
            <a:ext cx="1782595" cy="13018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60" idx="0"/>
          </p:cNvCxnSpPr>
          <p:nvPr/>
        </p:nvCxnSpPr>
        <p:spPr>
          <a:xfrm flipH="1" flipV="1">
            <a:off x="5652120" y="1556792"/>
            <a:ext cx="338611" cy="134060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E49C640D-8385-439C-AB10-979A4D5AE22B}"/>
              </a:ext>
            </a:extLst>
          </p:cNvPr>
          <p:cNvSpPr/>
          <p:nvPr/>
        </p:nvSpPr>
        <p:spPr>
          <a:xfrm>
            <a:off x="2770509" y="1030842"/>
            <a:ext cx="5689923" cy="515526"/>
          </a:xfrm>
          <a:prstGeom prst="rect">
            <a:avLst/>
          </a:prstGeom>
        </p:spPr>
        <p:txBody>
          <a:bodyPr wrap="square">
            <a:spAutoFit/>
          </a:bodyPr>
          <a:lstStyle/>
          <a:p>
            <a:pPr algn="ctr">
              <a:lnSpc>
                <a:spcPts val="3300"/>
              </a:lnSpc>
            </a:pPr>
            <a:r>
              <a:rPr lang="ja-JP" altLang="en-US" sz="24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適応度変化型分散</a:t>
            </a:r>
            <a:r>
              <a:rPr lang="en-US" altLang="ja-JP" sz="24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GA</a:t>
            </a:r>
            <a:r>
              <a:rPr lang="ja-JP" altLang="en-US" sz="24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により結合</a:t>
            </a:r>
            <a:r>
              <a:rPr lang="en-US" altLang="ja-JP" sz="2400" b="1" dirty="0" smtClean="0">
                <a:uFill>
                  <a:solidFill>
                    <a:srgbClr val="FF0000"/>
                  </a:solidFill>
                </a:uFill>
                <a:latin typeface="メイリオ" panose="020B0604030504040204" pitchFamily="50" charset="-128"/>
                <a:ea typeface="メイリオ" panose="020B0604030504040204" pitchFamily="50" charset="-128"/>
              </a:rPr>
              <a:t>(</a:t>
            </a:r>
            <a:r>
              <a:rPr lang="ja-JP" altLang="en-US" sz="2400" b="1" dirty="0">
                <a:uFill>
                  <a:solidFill>
                    <a:srgbClr val="FF0000"/>
                  </a:solidFill>
                </a:uFill>
                <a:latin typeface="メイリオ" panose="020B0604030504040204" pitchFamily="50" charset="-128"/>
                <a:ea typeface="メイリオ" panose="020B0604030504040204" pitchFamily="50" charset="-128"/>
              </a:rPr>
              <a:t>後述</a:t>
            </a:r>
            <a:r>
              <a:rPr lang="en-US" altLang="ja-JP" sz="2400" b="1" dirty="0" smtClean="0">
                <a:uFill>
                  <a:solidFill>
                    <a:srgbClr val="FF0000"/>
                  </a:solidFill>
                </a:uFill>
                <a:latin typeface="メイリオ" panose="020B0604030504040204" pitchFamily="50" charset="-128"/>
                <a:ea typeface="メイリオ" panose="020B0604030504040204" pitchFamily="50" charset="-128"/>
              </a:rPr>
              <a:t>)</a:t>
            </a:r>
            <a:endParaRPr lang="en-US" altLang="ja-JP" sz="2400" b="1" dirty="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356588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中間発表テンプレ</Template>
  <TotalTime>2825</TotalTime>
  <Words>873</Words>
  <Application>Microsoft Office PowerPoint</Application>
  <PresentationFormat>画面に合わせる (4:3)</PresentationFormat>
  <Paragraphs>242</Paragraphs>
  <Slides>22</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ＭＳ Ｐゴシック</vt:lpstr>
      <vt:lpstr>ＭＳ ゴシック</vt:lpstr>
      <vt:lpstr>ＭＳ 明朝</vt:lpstr>
      <vt:lpstr>メイリオ</vt:lpstr>
      <vt:lpstr>Arial</vt:lpstr>
      <vt:lpstr>Calibri</vt:lpstr>
      <vt:lpstr>Cambria</vt:lpstr>
      <vt:lpstr>Cambria Math</vt:lpstr>
      <vt:lpstr>ナチュラル</vt:lpstr>
      <vt:lpstr>適応度変化型分散GAを用いた</vt:lpstr>
      <vt:lpstr>多角形詰め込み問題</vt:lpstr>
      <vt:lpstr>多角形詰め込み問題（応用先）</vt:lpstr>
      <vt:lpstr>多角形詰め込み問題（問題点）</vt:lpstr>
      <vt:lpstr>先行研究と課題</vt:lpstr>
      <vt:lpstr>先行研究と課題</vt:lpstr>
      <vt:lpstr>目的</vt:lpstr>
      <vt:lpstr>全体のアルゴリズム</vt:lpstr>
      <vt:lpstr>提案手法</vt:lpstr>
      <vt:lpstr>全体のアルゴリズム</vt:lpstr>
      <vt:lpstr>遺伝的アルゴリズム（GA）</vt:lpstr>
      <vt:lpstr>GAによる長方形の生成</vt:lpstr>
      <vt:lpstr>GAによる長方形の生成</vt:lpstr>
      <vt:lpstr>DGAによる解探索の効率化</vt:lpstr>
      <vt:lpstr>DGAによる解探索の効率化</vt:lpstr>
      <vt:lpstr>適応度変化型の評価関数</vt:lpstr>
      <vt:lpstr>実験1</vt:lpstr>
      <vt:lpstr>実験1の結果</vt:lpstr>
      <vt:lpstr>実験2</vt:lpstr>
      <vt:lpstr>実験2の結果</vt:lpstr>
      <vt:lpstr>考察</vt:lpstr>
      <vt:lpstr>今後の展望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uclab-imac2</dc:creator>
  <cp:lastModifiedBy>南　椋斗</cp:lastModifiedBy>
  <cp:revision>148</cp:revision>
  <dcterms:created xsi:type="dcterms:W3CDTF">2019-10-30T07:56:19Z</dcterms:created>
  <dcterms:modified xsi:type="dcterms:W3CDTF">2022-01-13T00:20:41Z</dcterms:modified>
</cp:coreProperties>
</file>