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7" r:id="rId2"/>
    <p:sldId id="257" r:id="rId3"/>
    <p:sldId id="258" r:id="rId4"/>
    <p:sldId id="259" r:id="rId5"/>
    <p:sldId id="260" r:id="rId6"/>
    <p:sldId id="262" r:id="rId7"/>
    <p:sldId id="268" r:id="rId8"/>
    <p:sldId id="261" r:id="rId9"/>
    <p:sldId id="263" r:id="rId10"/>
    <p:sldId id="269" r:id="rId11"/>
    <p:sldId id="264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ECEC5CA0-F7D4-48F4-919C-EF8E5E6A1B1D}">
          <p14:sldIdLst>
            <p14:sldId id="267"/>
            <p14:sldId id="257"/>
          </p14:sldIdLst>
        </p14:section>
        <p14:section name="Описание" id="{1C8C778F-1E29-49D6-BAAB-E471625F914F}">
          <p14:sldIdLst>
            <p14:sldId id="258"/>
            <p14:sldId id="259"/>
          </p14:sldIdLst>
        </p14:section>
        <p14:section name="Поиск элемента" id="{0BD21397-3764-465D-A8FD-CE1F1837C813}">
          <p14:sldIdLst>
            <p14:sldId id="260"/>
            <p14:sldId id="262"/>
            <p14:sldId id="268"/>
          </p14:sldIdLst>
        </p14:section>
        <p14:section name="Добавление элемента" id="{560139DB-3D2D-4F14-BA21-524FDD7BF4F4}">
          <p14:sldIdLst>
            <p14:sldId id="261"/>
            <p14:sldId id="263"/>
            <p14:sldId id="269"/>
          </p14:sldIdLst>
        </p14:section>
        <p14:section name="Удаление элемента" id="{ADA77EE4-134C-4B6B-A79E-C26E7352422E}">
          <p14:sldIdLst>
            <p14:sldId id="264"/>
            <p14:sldId id="265"/>
            <p14:sldId id="270"/>
          </p14:sldIdLst>
        </p14:section>
        <p14:section name="Завершение" id="{C9D8376F-E34A-4EE5-A147-D2FAD138F2F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таниславович Ничипоренко" initials="ЕСН" lastIdx="1" clrIdx="0">
    <p:extLst>
      <p:ext uri="{19B8F6BF-5375-455C-9EA6-DF929625EA0E}">
        <p15:presenceInfo xmlns:p15="http://schemas.microsoft.com/office/powerpoint/2012/main" userId="Евгений Станиславович Ничипорен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21:20:01.665" idx="1">
    <p:pos x="6540" y="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7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859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50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2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4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4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6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6F543-7CA9-485D-A681-71C9FBCE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284" y="1"/>
            <a:ext cx="9797716" cy="33207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Семестровая работа по</a:t>
            </a:r>
            <a:br>
              <a:rPr lang="ru-RU" b="1" dirty="0"/>
            </a:br>
            <a:r>
              <a:rPr lang="ru-RU" b="1" dirty="0"/>
              <a:t> “Алгоритмам и структурам данных/ Алгоритмам и анализу сложности”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2C7BE6-565D-47AB-8D3E-12847157D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1719" y="6441491"/>
            <a:ext cx="8791575" cy="1655762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ничипоренко</a:t>
            </a:r>
            <a:r>
              <a:rPr lang="ru-RU" dirty="0"/>
              <a:t> Евгений при-201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B8338-F494-4272-932D-B60375227320}"/>
              </a:ext>
            </a:extLst>
          </p:cNvPr>
          <p:cNvSpPr txBox="1"/>
          <p:nvPr/>
        </p:nvSpPr>
        <p:spPr>
          <a:xfrm>
            <a:off x="3298657" y="2767280"/>
            <a:ext cx="7988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Два типа реализации: Префиксное дерево и хэш-таблица</a:t>
            </a:r>
            <a:r>
              <a:rPr lang="en-US" sz="4000" b="1" dirty="0">
                <a:solidFill>
                  <a:schemeClr val="bg1"/>
                </a:solidFill>
              </a:rPr>
              <a:t>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CB399-71A6-4C6D-A8CC-67982F8450F6}"/>
              </a:ext>
            </a:extLst>
          </p:cNvPr>
          <p:cNvSpPr txBox="1"/>
          <p:nvPr/>
        </p:nvSpPr>
        <p:spPr>
          <a:xfrm>
            <a:off x="3298656" y="4963603"/>
            <a:ext cx="7988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+</a:t>
            </a:r>
            <a:r>
              <a:rPr lang="ru-RU" sz="4000" b="1" dirty="0">
                <a:solidFill>
                  <a:schemeClr val="bg1"/>
                </a:solidFill>
              </a:rPr>
              <a:t>реализация всего на </a:t>
            </a:r>
            <a:r>
              <a:rPr lang="en-US" sz="4000" b="1" dirty="0">
                <a:solidFill>
                  <a:schemeClr val="bg1"/>
                </a:solidFill>
              </a:rPr>
              <a:t>WPF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6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D28A55-25A6-443D-8DC5-862591A51C41}"/>
              </a:ext>
            </a:extLst>
          </p:cNvPr>
          <p:cNvSpPr txBox="1">
            <a:spLocks/>
          </p:cNvSpPr>
          <p:nvPr/>
        </p:nvSpPr>
        <p:spPr>
          <a:xfrm>
            <a:off x="1141411" y="-52938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CF53C-43C9-4A18-B2B7-C638C265C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7" t="29649" r="22163" b="41579"/>
          <a:stretch/>
        </p:blipFill>
        <p:spPr>
          <a:xfrm>
            <a:off x="2658980" y="1828800"/>
            <a:ext cx="3105320" cy="35613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BE7CAA-1FAA-40BE-B552-51AE4CBBD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94" t="48070" r="22038" b="40339"/>
          <a:stretch/>
        </p:blipFill>
        <p:spPr>
          <a:xfrm>
            <a:off x="6252410" y="3452247"/>
            <a:ext cx="4193972" cy="193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8BBA64-EFA2-4B32-BF39-A855F1A3FC0D}"/>
              </a:ext>
            </a:extLst>
          </p:cNvPr>
          <p:cNvSpPr txBox="1"/>
          <p:nvPr/>
        </p:nvSpPr>
        <p:spPr>
          <a:xfrm>
            <a:off x="5919536" y="2033337"/>
            <a:ext cx="627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Алгоритм добавления немножко отличается по быстроте выполнения от поиска и удаления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ru-RU" b="1" dirty="0">
                <a:solidFill>
                  <a:srgbClr val="FFFF00"/>
                </a:solidFill>
              </a:rPr>
              <a:t> потому что происходит рекурсия на каждой буквы и примерная сложность данного алгоритма составляет </a:t>
            </a:r>
            <a:r>
              <a:rPr lang="en-US" b="1" dirty="0">
                <a:solidFill>
                  <a:srgbClr val="FFFF00"/>
                </a:solidFill>
              </a:rPr>
              <a:t>O(|M|)*</a:t>
            </a:r>
            <a:r>
              <a:rPr lang="ru-RU" b="1" dirty="0">
                <a:solidFill>
                  <a:srgbClr val="FFFF00"/>
                </a:solidFill>
              </a:rPr>
              <a:t>количество букв ключа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endParaRPr lang="ru-R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1628"/>
            <a:ext cx="9443771" cy="712456"/>
          </a:xfrm>
        </p:spPr>
        <p:txBody>
          <a:bodyPr/>
          <a:lstStyle/>
          <a:p>
            <a:pPr algn="ctr"/>
            <a:r>
              <a:rPr lang="ru-RU" b="1">
                <a:solidFill>
                  <a:schemeClr val="bg2"/>
                </a:solidFill>
              </a:rPr>
              <a:t>Удаление элемента 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146" name="Picture 2" descr="07-12-2018 23-51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47" y="869093"/>
            <a:ext cx="8523505" cy="571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2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4660" y="687222"/>
            <a:ext cx="8825657" cy="39069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bg2"/>
                </a:solidFill>
              </a:rPr>
              <a:t>Временная оценка алгоритма удаления —О(|</a:t>
            </a:r>
            <a:r>
              <a:rPr lang="en-US" sz="2800" b="1" dirty="0">
                <a:solidFill>
                  <a:schemeClr val="bg2"/>
                </a:solidFill>
              </a:rPr>
              <a:t>m</a:t>
            </a:r>
            <a:r>
              <a:rPr lang="ru-RU" sz="2800" b="1" dirty="0">
                <a:solidFill>
                  <a:schemeClr val="bg2"/>
                </a:solidFill>
              </a:rPr>
              <a:t>|).</a:t>
            </a:r>
            <a:endParaRPr lang="ru-RU" sz="4400" b="1" dirty="0">
              <a:solidFill>
                <a:schemeClr val="bg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7134"/>
              </p:ext>
            </p:extLst>
          </p:nvPr>
        </p:nvGraphicFramePr>
        <p:xfrm>
          <a:off x="1683172" y="1223065"/>
          <a:ext cx="8825655" cy="5231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0867">
                  <a:extLst>
                    <a:ext uri="{9D8B030D-6E8A-4147-A177-3AD203B41FA5}">
                      <a16:colId xmlns:a16="http://schemas.microsoft.com/office/drawing/2014/main" val="4057768517"/>
                    </a:ext>
                  </a:extLst>
                </a:gridCol>
                <a:gridCol w="2839199">
                  <a:extLst>
                    <a:ext uri="{9D8B030D-6E8A-4147-A177-3AD203B41FA5}">
                      <a16:colId xmlns:a16="http://schemas.microsoft.com/office/drawing/2014/main" val="605554151"/>
                    </a:ext>
                  </a:extLst>
                </a:gridCol>
                <a:gridCol w="1820943">
                  <a:extLst>
                    <a:ext uri="{9D8B030D-6E8A-4147-A177-3AD203B41FA5}">
                      <a16:colId xmlns:a16="http://schemas.microsoft.com/office/drawing/2014/main" val="2104810612"/>
                    </a:ext>
                  </a:extLst>
                </a:gridCol>
                <a:gridCol w="1674646">
                  <a:extLst>
                    <a:ext uri="{9D8B030D-6E8A-4147-A177-3AD203B41FA5}">
                      <a16:colId xmlns:a16="http://schemas.microsoft.com/office/drawing/2014/main" val="834320646"/>
                    </a:ext>
                  </a:extLst>
                </a:gridCol>
              </a:tblGrid>
              <a:tr h="266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Худший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491384142"/>
                  </a:ext>
                </a:extLst>
              </a:tr>
              <a:tr h="1981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самое длинное слово, в котором нужно удалить все узлы.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самое короткое слово, в котором не нужно удалять узлы.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d</a:t>
                      </a:r>
                      <a:r>
                        <a:rPr lang="ru-RU" sz="1600" b="0" dirty="0">
                          <a:effectLst/>
                        </a:rPr>
                        <a:t> – длина слова.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k&lt;d&lt;m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1259502322"/>
                  </a:ext>
                </a:extLst>
              </a:tr>
              <a:tr h="78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выполнения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тиков</a:t>
                      </a: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“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gfdf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gdgdfgg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grsg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rdgrdgdr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gsrgr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gdgrs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drggr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5-57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тиков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тика</a:t>
                      </a: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2199885852"/>
                  </a:ext>
                </a:extLst>
              </a:tr>
              <a:tr h="1981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появления.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N</a:t>
                      </a:r>
                      <a:r>
                        <a:rPr lang="ru-RU" sz="1600" b="0" dirty="0">
                          <a:effectLst/>
                        </a:rPr>
                        <a:t> – количество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количество самых длинных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M/N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(K-(M+N))/N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65918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4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6C996B-F15A-4D4F-A798-021A8303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3" t="20694" r="31848" b="52106"/>
          <a:stretch/>
        </p:blipFill>
        <p:spPr>
          <a:xfrm>
            <a:off x="3940757" y="1250783"/>
            <a:ext cx="4307306" cy="480440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758C21-2FC1-4C22-A5FB-0BC0501EC9C3}"/>
              </a:ext>
            </a:extLst>
          </p:cNvPr>
          <p:cNvSpPr txBox="1">
            <a:spLocks/>
          </p:cNvSpPr>
          <p:nvPr/>
        </p:nvSpPr>
        <p:spPr>
          <a:xfrm>
            <a:off x="1141411" y="-52938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78720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415637"/>
            <a:ext cx="8825657" cy="737395"/>
          </a:xfrm>
        </p:spPr>
        <p:txBody>
          <a:bodyPr/>
          <a:lstStyle/>
          <a:p>
            <a:pPr algn="ctr"/>
            <a:r>
              <a:rPr lang="ru-RU" dirty="0"/>
              <a:t>Результат работы алгоритма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456833-F729-4437-AFA6-BC92DC9DA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2" t="22599" r="8840" b="33785"/>
          <a:stretch/>
        </p:blipFill>
        <p:spPr>
          <a:xfrm>
            <a:off x="1683171" y="1153032"/>
            <a:ext cx="8825657" cy="48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Префиксное дерево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Каждая статья в сборнике имеет вид:</a:t>
            </a:r>
            <a:r>
              <a:rPr lang="en-US" sz="3600" dirty="0"/>
              <a:t> </a:t>
            </a:r>
            <a:r>
              <a:rPr lang="ru-RU" sz="3600" dirty="0"/>
              <a:t>[слово на англ. языке] – [перевод этого слова] (может состоять из нескольких слов и даже словосочетаний)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175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788" y="380854"/>
            <a:ext cx="9952615" cy="6389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rgbClr val="7030A0"/>
                </a:solidFill>
                <a:latin typeface="Arial Black" panose="020B0A04020102020204" pitchFamily="34" charset="0"/>
              </a:rPr>
              <a:t>Префиксное дерево</a:t>
            </a:r>
            <a:r>
              <a:rPr lang="ru-RU" dirty="0">
                <a:solidFill>
                  <a:srgbClr val="7030A0"/>
                </a:solidFill>
                <a:latin typeface="Arial Black" panose="020B0A04020102020204" pitchFamily="34" charset="0"/>
              </a:rPr>
              <a:t> (</a:t>
            </a:r>
            <a:r>
              <a:rPr lang="en-US" dirty="0" err="1">
                <a:solidFill>
                  <a:srgbClr val="7030A0"/>
                </a:solidFill>
                <a:latin typeface="Arial Black" panose="020B0A04020102020204" pitchFamily="34" charset="0"/>
              </a:rPr>
              <a:t>Trie</a:t>
            </a:r>
            <a:r>
              <a:rPr lang="ru-RU" dirty="0">
                <a:solidFill>
                  <a:srgbClr val="7030A0"/>
                </a:solidFill>
                <a:latin typeface="Arial Black" panose="020B0A04020102020204" pitchFamily="34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prefix tree</a:t>
            </a:r>
            <a:r>
              <a:rPr lang="ru-RU" dirty="0">
                <a:solidFill>
                  <a:srgbClr val="7030A0"/>
                </a:solidFill>
                <a:latin typeface="Arial Black" panose="020B0A04020102020204" pitchFamily="34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digital tree</a:t>
            </a:r>
            <a:r>
              <a:rPr lang="ru-RU" dirty="0">
                <a:solidFill>
                  <a:srgbClr val="7030A0"/>
                </a:solidFill>
                <a:latin typeface="Arial Black" panose="020B0A04020102020204" pitchFamily="34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radix tree</a:t>
            </a:r>
            <a:r>
              <a:rPr lang="ru-RU" dirty="0">
                <a:solidFill>
                  <a:srgbClr val="7030A0"/>
                </a:solidFill>
                <a:latin typeface="Arial Black" panose="020B0A04020102020204" pitchFamily="34" charset="0"/>
              </a:rPr>
              <a:t>) – это структура данных для реализации словаря (ассоциативного массива), ключами в котором являются строки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.</a:t>
            </a:r>
            <a:endParaRPr lang="ru-RU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Префиксное дерево содержит n ключей (строк) и ассоциированные с ними значения (</a:t>
            </a:r>
            <a:r>
              <a:rPr lang="ru-RU" sz="2800" dirty="0" err="1">
                <a:solidFill>
                  <a:schemeClr val="tx1">
                    <a:lumMod val="95000"/>
                  </a:schemeClr>
                </a:solidFill>
              </a:rPr>
              <a:t>values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Ключ (</a:t>
            </a:r>
            <a:r>
              <a:rPr lang="ru-RU" sz="2800" dirty="0" err="1">
                <a:solidFill>
                  <a:schemeClr val="tx1">
                    <a:lumMod val="95000"/>
                  </a:schemeClr>
                </a:solidFill>
              </a:rPr>
              <a:t>key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) – это набор символов (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ru-RU" sz="2800" baseline="-250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ru-RU" sz="2800" baseline="-25000" dirty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, …,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ru-RU" sz="2800" baseline="-25000" dirty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Каждый узел содержит от 1 до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 дочерних узлов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Ключ хранится в узле дерева.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Значения (</a:t>
            </a:r>
            <a:r>
              <a:rPr lang="ru-RU" sz="2800" dirty="0" err="1">
                <a:solidFill>
                  <a:schemeClr val="tx1">
                    <a:lumMod val="95000"/>
                  </a:schemeClr>
                </a:solidFill>
              </a:rPr>
              <a:t>values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) хранятся в узлах, ключ которых равен последней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800" baseline="-25000" dirty="0" err="1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 букве в слове-ключе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Высота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h = max( key </a:t>
            </a:r>
            <a:r>
              <a:rPr lang="en-US" sz="2800" baseline="-250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800" baseline="-25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), </a:t>
            </a:r>
            <a:r>
              <a:rPr lang="en-US" sz="2800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= 1, 2, …, n</a:t>
            </a:r>
            <a:endParaRPr lang="ru-RU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16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75" y="1296784"/>
            <a:ext cx="7515319" cy="474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93132"/>
              </p:ext>
            </p:extLst>
          </p:nvPr>
        </p:nvGraphicFramePr>
        <p:xfrm>
          <a:off x="8728263" y="2140851"/>
          <a:ext cx="3078280" cy="187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4832">
                  <a:extLst>
                    <a:ext uri="{9D8B030D-6E8A-4147-A177-3AD203B41FA5}">
                      <a16:colId xmlns:a16="http://schemas.microsoft.com/office/drawing/2014/main" val="3314792410"/>
                    </a:ext>
                  </a:extLst>
                </a:gridCol>
                <a:gridCol w="1483448">
                  <a:extLst>
                    <a:ext uri="{9D8B030D-6E8A-4147-A177-3AD203B41FA5}">
                      <a16:colId xmlns:a16="http://schemas.microsoft.com/office/drawing/2014/main" val="3749744982"/>
                    </a:ext>
                  </a:extLst>
                </a:gridCol>
              </a:tblGrid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Ключ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285539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Приложение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738498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Play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Игра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  <a:r>
                        <a:rPr lang="ru-RU" sz="1400" dirty="0">
                          <a:effectLst/>
                        </a:rPr>
                        <a:t>Играть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280664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Plug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Подключи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63235"/>
                  </a:ext>
                </a:extLst>
              </a:tr>
            </a:tbl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996026" y="1296784"/>
            <a:ext cx="9404723" cy="844067"/>
          </a:xfrm>
        </p:spPr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Структура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158" y="0"/>
            <a:ext cx="9404723" cy="752627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</a:rPr>
              <a:t>Поиск элемента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026" name="Picture 2" descr="Алгоритм поиска ключа">
            <a:extLst>
              <a:ext uri="{FF2B5EF4-FFF2-40B4-BE49-F238E27FC236}">
                <a16:creationId xmlns:a16="http://schemas.microsoft.com/office/drawing/2014/main" id="{6451D664-33A0-44A5-95AC-AF4729B9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40" y="752627"/>
            <a:ext cx="8941719" cy="575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385" y="0"/>
            <a:ext cx="9404723" cy="1400530"/>
          </a:xfrm>
        </p:spPr>
        <p:txBody>
          <a:bodyPr/>
          <a:lstStyle/>
          <a:p>
            <a:pPr algn="ctr"/>
            <a:r>
              <a:rPr lang="ru-RU" sz="2000" b="1" dirty="0">
                <a:solidFill>
                  <a:schemeClr val="bg2"/>
                </a:solidFill>
              </a:rPr>
              <a:t>Чем больше длина ключа, значение которого нужно найти,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ru-RU" sz="2000" b="1" dirty="0">
                <a:solidFill>
                  <a:schemeClr val="bg2"/>
                </a:solidFill>
              </a:rPr>
              <a:t>тем больше времени уходит на поиск =&gt; Временная сложность этого алгоритма равна О(|</a:t>
            </a:r>
            <a:r>
              <a:rPr lang="en-US" sz="2000" b="1" dirty="0">
                <a:solidFill>
                  <a:schemeClr val="bg2"/>
                </a:solidFill>
              </a:rPr>
              <a:t>m</a:t>
            </a:r>
            <a:r>
              <a:rPr lang="ru-RU" sz="2000" b="1" dirty="0">
                <a:solidFill>
                  <a:schemeClr val="bg2"/>
                </a:solidFill>
              </a:rPr>
              <a:t>|).</a:t>
            </a:r>
            <a:br>
              <a:rPr lang="ru-RU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m – </a:t>
            </a:r>
            <a:r>
              <a:rPr lang="ru-RU" sz="2000" b="1" dirty="0">
                <a:solidFill>
                  <a:schemeClr val="bg2"/>
                </a:solidFill>
              </a:rPr>
              <a:t>длинна ключа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79079"/>
              </p:ext>
            </p:extLst>
          </p:nvPr>
        </p:nvGraphicFramePr>
        <p:xfrm>
          <a:off x="1383632" y="1287380"/>
          <a:ext cx="9533478" cy="541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1807">
                  <a:extLst>
                    <a:ext uri="{9D8B030D-6E8A-4147-A177-3AD203B41FA5}">
                      <a16:colId xmlns:a16="http://schemas.microsoft.com/office/drawing/2014/main" val="3421326176"/>
                    </a:ext>
                  </a:extLst>
                </a:gridCol>
                <a:gridCol w="2451899">
                  <a:extLst>
                    <a:ext uri="{9D8B030D-6E8A-4147-A177-3AD203B41FA5}">
                      <a16:colId xmlns:a16="http://schemas.microsoft.com/office/drawing/2014/main" val="2588714312"/>
                    </a:ext>
                  </a:extLst>
                </a:gridCol>
                <a:gridCol w="1426967">
                  <a:extLst>
                    <a:ext uri="{9D8B030D-6E8A-4147-A177-3AD203B41FA5}">
                      <a16:colId xmlns:a16="http://schemas.microsoft.com/office/drawing/2014/main" val="310946170"/>
                    </a:ext>
                  </a:extLst>
                </a:gridCol>
                <a:gridCol w="2382805">
                  <a:extLst>
                    <a:ext uri="{9D8B030D-6E8A-4147-A177-3AD203B41FA5}">
                      <a16:colId xmlns:a16="http://schemas.microsoft.com/office/drawing/2014/main" val="564364229"/>
                    </a:ext>
                  </a:extLst>
                </a:gridCol>
              </a:tblGrid>
              <a:tr h="221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Худший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994650097"/>
                  </a:ext>
                </a:extLst>
              </a:tr>
              <a:tr h="140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самое длинное слово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самое короткое слово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d</a:t>
                      </a:r>
                      <a:r>
                        <a:rPr lang="ru-RU" sz="1600" b="0" dirty="0">
                          <a:effectLst/>
                        </a:rPr>
                        <a:t> – длинна слова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k&lt;d&lt;m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174819240"/>
                  </a:ext>
                </a:extLst>
              </a:tr>
              <a:tr h="1810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выполнения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 тиков</a:t>
                      </a: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“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gsgagg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dgdrhrgio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hngiohdgiodfgidogfhdfgi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sdgi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~5-48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тиков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тика</a:t>
                      </a: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“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2408164304"/>
                  </a:ext>
                </a:extLst>
              </a:tr>
              <a:tr h="1971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Вероятность появления.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N</a:t>
                      </a:r>
                      <a:r>
                        <a:rPr lang="ru-RU" sz="1600" b="0" dirty="0">
                          <a:effectLst/>
                        </a:rPr>
                        <a:t> – количество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количество самых длинных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M/N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(K-(M+N))/N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122161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39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2EBA-A633-4E07-974E-94113E06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/>
                </a:solidFill>
              </a:rPr>
              <a:t>Замер времени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75AD8-151D-4605-BB36-4DCAA4269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0" t="31997" r="21986" b="40433"/>
          <a:stretch/>
        </p:blipFill>
        <p:spPr>
          <a:xfrm>
            <a:off x="4124449" y="1478570"/>
            <a:ext cx="3939926" cy="42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303096" y="0"/>
            <a:ext cx="9094637" cy="660425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solidFill>
                  <a:schemeClr val="bg2"/>
                </a:solidFill>
              </a:rPr>
              <a:t>Добавление элемента 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  <a:p>
            <a:endParaRPr lang="ru-RU" sz="1200"/>
          </a:p>
          <a:p>
            <a:endParaRPr lang="ru-RU" sz="1200" dirty="0"/>
          </a:p>
        </p:txBody>
      </p:sp>
      <p:pic>
        <p:nvPicPr>
          <p:cNvPr id="2052" name="Picture 4" descr="Алгоритм вставки ключа">
            <a:extLst>
              <a:ext uri="{FF2B5EF4-FFF2-40B4-BE49-F238E27FC236}">
                <a16:creationId xmlns:a16="http://schemas.microsoft.com/office/drawing/2014/main" id="{916174AC-918B-4C65-BA48-6F5B146E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00" y="1058862"/>
            <a:ext cx="8943221" cy="53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21805"/>
              </p:ext>
            </p:extLst>
          </p:nvPr>
        </p:nvGraphicFramePr>
        <p:xfrm>
          <a:off x="1486206" y="1209029"/>
          <a:ext cx="9219588" cy="5300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2341">
                  <a:extLst>
                    <a:ext uri="{9D8B030D-6E8A-4147-A177-3AD203B41FA5}">
                      <a16:colId xmlns:a16="http://schemas.microsoft.com/office/drawing/2014/main" val="1742353946"/>
                    </a:ext>
                  </a:extLst>
                </a:gridCol>
                <a:gridCol w="2528369">
                  <a:extLst>
                    <a:ext uri="{9D8B030D-6E8A-4147-A177-3AD203B41FA5}">
                      <a16:colId xmlns:a16="http://schemas.microsoft.com/office/drawing/2014/main" val="103396629"/>
                    </a:ext>
                  </a:extLst>
                </a:gridCol>
                <a:gridCol w="1726264">
                  <a:extLst>
                    <a:ext uri="{9D8B030D-6E8A-4147-A177-3AD203B41FA5}">
                      <a16:colId xmlns:a16="http://schemas.microsoft.com/office/drawing/2014/main" val="107489811"/>
                    </a:ext>
                  </a:extLst>
                </a:gridCol>
                <a:gridCol w="1772614">
                  <a:extLst>
                    <a:ext uri="{9D8B030D-6E8A-4147-A177-3AD203B41FA5}">
                      <a16:colId xmlns:a16="http://schemas.microsoft.com/office/drawing/2014/main" val="3346838321"/>
                    </a:ext>
                  </a:extLst>
                </a:gridCol>
              </a:tblGrid>
              <a:tr h="298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Худший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Средний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u="sng" dirty="0">
                          <a:effectLst/>
                        </a:rPr>
                        <a:t>Лучший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1000627295"/>
                  </a:ext>
                </a:extLst>
              </a:tr>
              <a:tr h="2250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 </a:t>
                      </a: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самое длинное слово, для которого нужно добавить много узлов.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самое короткое слово, узлы которого уже существуют и нужно только задать значение.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</a:t>
                      </a:r>
                      <a:r>
                        <a:rPr lang="ru-RU" sz="1600" b="0" dirty="0">
                          <a:effectLst/>
                        </a:rPr>
                        <a:t> – длина слова.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</a:t>
                      </a:r>
                      <a:r>
                        <a:rPr lang="ru-RU" sz="1600" dirty="0">
                          <a:effectLst/>
                        </a:rPr>
                        <a:t>&lt;</a:t>
                      </a:r>
                      <a:r>
                        <a:rPr lang="en-US" sz="1600" dirty="0">
                          <a:effectLst/>
                        </a:rPr>
                        <a:t>d</a:t>
                      </a:r>
                      <a:r>
                        <a:rPr lang="ru-RU" sz="1600" dirty="0">
                          <a:effectLst/>
                        </a:rPr>
                        <a:t>&lt;</a:t>
                      </a:r>
                      <a:r>
                        <a:rPr lang="en-US" sz="1600" dirty="0">
                          <a:effectLst/>
                        </a:rPr>
                        <a:t>m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1279039024"/>
                  </a:ext>
                </a:extLst>
              </a:tr>
              <a:tr h="1000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Время выполнения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1316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Ticks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“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gfdf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gdgdfgg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grsg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rdgrdgdr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gsrgr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gdgrs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drggrs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~6-1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Ticks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Ticks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2596036181"/>
                  </a:ext>
                </a:extLst>
              </a:tr>
              <a:tr h="1750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Вероятность появления.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</a:rPr>
                        <a:t>Переменные: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N</a:t>
                      </a:r>
                      <a:r>
                        <a:rPr lang="ru-RU" sz="1600" b="0" dirty="0">
                          <a:effectLst/>
                        </a:rPr>
                        <a:t> – количество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</a:t>
                      </a:r>
                      <a:r>
                        <a:rPr lang="ru-RU" sz="1600" b="0" dirty="0">
                          <a:effectLst/>
                        </a:rPr>
                        <a:t> – количество самых длинных слов в словаре.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K</a:t>
                      </a:r>
                      <a:r>
                        <a:rPr lang="ru-RU" sz="16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M/N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(K-(M+N))/N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K/N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2486703385"/>
                  </a:ext>
                </a:extLst>
              </a:tr>
            </a:tbl>
          </a:graphicData>
        </a:graphic>
      </p:graphicFrame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939331D-E6E1-4EA5-8D93-198D4755B4CF}"/>
              </a:ext>
            </a:extLst>
          </p:cNvPr>
          <p:cNvSpPr txBox="1">
            <a:spLocks/>
          </p:cNvSpPr>
          <p:nvPr/>
        </p:nvSpPr>
        <p:spPr>
          <a:xfrm>
            <a:off x="1880137" y="713233"/>
            <a:ext cx="8825657" cy="390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2"/>
                </a:solidFill>
              </a:rPr>
              <a:t>Временная оценка алгоритма добавления —О(|</a:t>
            </a:r>
            <a:r>
              <a:rPr lang="en-US" sz="2800" b="1" dirty="0">
                <a:solidFill>
                  <a:schemeClr val="bg2"/>
                </a:solidFill>
              </a:rPr>
              <a:t>m</a:t>
            </a:r>
            <a:r>
              <a:rPr lang="ru-RU" sz="2800" b="1" dirty="0">
                <a:solidFill>
                  <a:schemeClr val="bg2"/>
                </a:solidFill>
              </a:rPr>
              <a:t>|)*количество букв в слове.</a:t>
            </a:r>
            <a:endParaRPr lang="ru-RU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3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143</TotalTime>
  <Words>685</Words>
  <Application>Microsoft Office PowerPoint</Application>
  <PresentationFormat>Широкоэкранный</PresentationFormat>
  <Paragraphs>184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Times New Roman</vt:lpstr>
      <vt:lpstr>Tw Cen MT</vt:lpstr>
      <vt:lpstr>Wingdings</vt:lpstr>
      <vt:lpstr>Контур</vt:lpstr>
      <vt:lpstr>Семестровая работа по  “Алгоритмам и структурам данных/ Алгоритмам и анализу сложности” </vt:lpstr>
      <vt:lpstr>Префиксное дерево </vt:lpstr>
      <vt:lpstr>Презентация PowerPoint</vt:lpstr>
      <vt:lpstr>Структура</vt:lpstr>
      <vt:lpstr>Поиск элемента</vt:lpstr>
      <vt:lpstr>Чем больше длина ключа, значение которого нужно найти, тем больше времени уходит на поиск =&gt; Временная сложность этого алгоритма равна О(|m|). m – длинна ключа</vt:lpstr>
      <vt:lpstr>Замер времени</vt:lpstr>
      <vt:lpstr>Добавление элемента </vt:lpstr>
      <vt:lpstr>Презентация PowerPoint</vt:lpstr>
      <vt:lpstr>Презентация PowerPoint</vt:lpstr>
      <vt:lpstr>Удаление элемента </vt:lpstr>
      <vt:lpstr>Временная оценка алгоритма удаления —О(|m|).</vt:lpstr>
      <vt:lpstr>Презентация PowerPoint</vt:lpstr>
      <vt:lpstr>Результат работы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работа по Алгоритмам и Анализу сложности</dc:title>
  <dc:creator>Boggart</dc:creator>
  <cp:lastModifiedBy>Евгений Станиславович Ничипоренко</cp:lastModifiedBy>
  <cp:revision>19</cp:revision>
  <dcterms:created xsi:type="dcterms:W3CDTF">2018-12-25T16:06:23Z</dcterms:created>
  <dcterms:modified xsi:type="dcterms:W3CDTF">2020-12-25T17:42:00Z</dcterms:modified>
</cp:coreProperties>
</file>