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7" r:id="rId2"/>
    <p:sldId id="257" r:id="rId3"/>
    <p:sldId id="258" r:id="rId4"/>
    <p:sldId id="259" r:id="rId5"/>
    <p:sldId id="271" r:id="rId6"/>
    <p:sldId id="262" r:id="rId7"/>
    <p:sldId id="268" r:id="rId8"/>
    <p:sldId id="263" r:id="rId9"/>
    <p:sldId id="269" r:id="rId10"/>
    <p:sldId id="265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ECEC5CA0-F7D4-48F4-919C-EF8E5E6A1B1D}">
          <p14:sldIdLst>
            <p14:sldId id="267"/>
            <p14:sldId id="257"/>
          </p14:sldIdLst>
        </p14:section>
        <p14:section name="Описание" id="{1C8C778F-1E29-49D6-BAAB-E471625F914F}">
          <p14:sldIdLst>
            <p14:sldId id="258"/>
            <p14:sldId id="259"/>
            <p14:sldId id="271"/>
          </p14:sldIdLst>
        </p14:section>
        <p14:section name="Поиск элемента" id="{0BD21397-3764-465D-A8FD-CE1F1837C813}">
          <p14:sldIdLst>
            <p14:sldId id="262"/>
            <p14:sldId id="268"/>
          </p14:sldIdLst>
        </p14:section>
        <p14:section name="Добавление элемента" id="{560139DB-3D2D-4F14-BA21-524FDD7BF4F4}">
          <p14:sldIdLst>
            <p14:sldId id="263"/>
            <p14:sldId id="269"/>
          </p14:sldIdLst>
        </p14:section>
        <p14:section name="Удаление элемента" id="{ADA77EE4-134C-4B6B-A79E-C26E7352422E}">
          <p14:sldIdLst>
            <p14:sldId id="265"/>
            <p14:sldId id="270"/>
          </p14:sldIdLst>
        </p14:section>
        <p14:section name="Завершение" id="{C9D8376F-E34A-4EE5-A147-D2FAD138F2F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таниславович Ничипоренко" initials="ЕСН" lastIdx="1" clrIdx="0">
    <p:extLst>
      <p:ext uri="{19B8F6BF-5375-455C-9EA6-DF929625EA0E}">
        <p15:presenceInfo xmlns:p15="http://schemas.microsoft.com/office/powerpoint/2012/main" userId="Евгений Станиславович Ничипорен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4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21:20:01.665" idx="1">
    <p:pos x="6540" y="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7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859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50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2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4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4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6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6F543-7CA9-485D-A681-71C9FBCE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284" y="1"/>
            <a:ext cx="9797716" cy="33207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Семестровая работа по</a:t>
            </a:r>
            <a:br>
              <a:rPr lang="ru-RU" b="1" dirty="0"/>
            </a:br>
            <a:r>
              <a:rPr lang="ru-RU" b="1" dirty="0"/>
              <a:t> “Алгоритмам и структурам данных/ Алгоритмам и анализу сложности”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2C7BE6-565D-47AB-8D3E-12847157D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1719" y="6441491"/>
            <a:ext cx="8791575" cy="1655762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ничипоренко</a:t>
            </a:r>
            <a:r>
              <a:rPr lang="ru-RU" dirty="0"/>
              <a:t> Евгений при-201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B8338-F494-4272-932D-B60375227320}"/>
              </a:ext>
            </a:extLst>
          </p:cNvPr>
          <p:cNvSpPr txBox="1"/>
          <p:nvPr/>
        </p:nvSpPr>
        <p:spPr>
          <a:xfrm>
            <a:off x="3298657" y="2767280"/>
            <a:ext cx="7988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Два типа реализации: Префиксное дерево и хэш-таблица</a:t>
            </a:r>
            <a:r>
              <a:rPr lang="en-US" sz="4000" b="1" dirty="0">
                <a:solidFill>
                  <a:schemeClr val="bg1"/>
                </a:solidFill>
              </a:rPr>
              <a:t>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CB399-71A6-4C6D-A8CC-67982F8450F6}"/>
              </a:ext>
            </a:extLst>
          </p:cNvPr>
          <p:cNvSpPr txBox="1"/>
          <p:nvPr/>
        </p:nvSpPr>
        <p:spPr>
          <a:xfrm>
            <a:off x="3298656" y="4963603"/>
            <a:ext cx="798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+</a:t>
            </a:r>
            <a:r>
              <a:rPr lang="ru-RU" sz="4000" b="1" dirty="0">
                <a:solidFill>
                  <a:schemeClr val="bg1"/>
                </a:solidFill>
              </a:rPr>
              <a:t>реализация всего на </a:t>
            </a:r>
            <a:r>
              <a:rPr lang="en-US" sz="4000" b="1" dirty="0">
                <a:solidFill>
                  <a:schemeClr val="bg1"/>
                </a:solidFill>
              </a:rPr>
              <a:t>WPF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E80F4C-1F71-46F6-9733-DCA44B65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71780"/>
              </p:ext>
            </p:extLst>
          </p:nvPr>
        </p:nvGraphicFramePr>
        <p:xfrm>
          <a:off x="1727200" y="1103931"/>
          <a:ext cx="8978593" cy="504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0231">
                  <a:extLst>
                    <a:ext uri="{9D8B030D-6E8A-4147-A177-3AD203B41FA5}">
                      <a16:colId xmlns:a16="http://schemas.microsoft.com/office/drawing/2014/main" val="2618787937"/>
                    </a:ext>
                  </a:extLst>
                </a:gridCol>
                <a:gridCol w="2312614">
                  <a:extLst>
                    <a:ext uri="{9D8B030D-6E8A-4147-A177-3AD203B41FA5}">
                      <a16:colId xmlns:a16="http://schemas.microsoft.com/office/drawing/2014/main" val="88941627"/>
                    </a:ext>
                  </a:extLst>
                </a:gridCol>
                <a:gridCol w="3635748">
                  <a:extLst>
                    <a:ext uri="{9D8B030D-6E8A-4147-A177-3AD203B41FA5}">
                      <a16:colId xmlns:a16="http://schemas.microsoft.com/office/drawing/2014/main" val="2052135868"/>
                    </a:ext>
                  </a:extLst>
                </a:gridCol>
              </a:tblGrid>
              <a:tr h="39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>
                          <a:effectLst/>
                        </a:rPr>
                        <a:t>Худший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r>
                        <a:rPr lang="en-US" sz="1400" u="sng" dirty="0">
                          <a:effectLst/>
                        </a:rPr>
                        <a:t>/</a:t>
                      </a: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960063"/>
                  </a:ext>
                </a:extLst>
              </a:tr>
              <a:tr h="117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Случаи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O(n)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O(1)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06340"/>
                  </a:ext>
                </a:extLst>
              </a:tr>
              <a:tr h="1508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Время выполнения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8-3000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“</a:t>
                      </a:r>
                      <a:r>
                        <a:rPr lang="en-US" sz="1600" dirty="0">
                          <a:effectLst/>
                        </a:rPr>
                        <a:t>apple</a:t>
                      </a:r>
                      <a:r>
                        <a:rPr lang="ru-RU" sz="1600" dirty="0">
                          <a:effectLst/>
                        </a:rPr>
                        <a:t>” при коллизии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</a:t>
                      </a:r>
                      <a:r>
                        <a:rPr lang="en-US" sz="1600" dirty="0">
                          <a:effectLst/>
                        </a:rPr>
                        <a:t>“apple”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233082"/>
                  </a:ext>
                </a:extLst>
              </a:tr>
              <a:tr h="196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Вероятность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Появления.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низкая при правильном создании хэш-таблицы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высокая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737347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B3A6C2-38F8-4C4A-BC4B-6F0D0F6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40" y="322710"/>
            <a:ext cx="8824912" cy="390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bg2"/>
                </a:solidFill>
              </a:rPr>
              <a:t>Удаление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368434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758C21-2FC1-4C22-A5FB-0BC0501EC9C3}"/>
              </a:ext>
            </a:extLst>
          </p:cNvPr>
          <p:cNvSpPr txBox="1">
            <a:spLocks/>
          </p:cNvSpPr>
          <p:nvPr/>
        </p:nvSpPr>
        <p:spPr>
          <a:xfrm>
            <a:off x="1141411" y="-52938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A91EBC-6826-4962-BD7F-528C99D9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2010" r="29005" b="50000"/>
          <a:stretch/>
        </p:blipFill>
        <p:spPr>
          <a:xfrm>
            <a:off x="4026124" y="1223106"/>
            <a:ext cx="4136571" cy="44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415637"/>
            <a:ext cx="8825657" cy="737395"/>
          </a:xfrm>
        </p:spPr>
        <p:txBody>
          <a:bodyPr/>
          <a:lstStyle/>
          <a:p>
            <a:pPr algn="ctr"/>
            <a:r>
              <a:rPr lang="ru-RU" dirty="0"/>
              <a:t>Результат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0F6B7D-F317-41BA-B5B7-738082BBB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5" t="13333" r="28328" b="43704"/>
          <a:stretch/>
        </p:blipFill>
        <p:spPr>
          <a:xfrm>
            <a:off x="2119085" y="1747988"/>
            <a:ext cx="7953829" cy="4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Хэш-таблица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73922"/>
            <a:ext cx="9905999" cy="3541714"/>
          </a:xfrm>
        </p:spPr>
        <p:txBody>
          <a:bodyPr>
            <a:noAutofit/>
          </a:bodyPr>
          <a:lstStyle/>
          <a:p>
            <a:r>
              <a:rPr lang="ru-RU" sz="3600" b="1" dirty="0" err="1"/>
              <a:t>Хеш</a:t>
            </a:r>
            <a:r>
              <a:rPr lang="ru-RU" sz="3600" dirty="0" err="1"/>
              <a:t>-</a:t>
            </a:r>
            <a:r>
              <a:rPr lang="ru-RU" sz="3600" b="1" dirty="0" err="1"/>
              <a:t>табли́ца</a:t>
            </a:r>
            <a:r>
              <a:rPr lang="ru-RU" sz="3600" dirty="0"/>
              <a:t> — это структура данных, реализующая интерфейс ассоциативного массива, а именно, она позволяет хранить пары (ключ, значение) и выполнять три операции: операцию добавления новой пары, операцию поиска и операцию удаления пары по ключу.</a:t>
            </a:r>
          </a:p>
        </p:txBody>
      </p:sp>
    </p:spTree>
    <p:extLst>
      <p:ext uri="{BB962C8B-B14F-4D97-AF65-F5344CB8AC3E}">
        <p14:creationId xmlns:p14="http://schemas.microsoft.com/office/powerpoint/2010/main" val="331175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60C3467D-26BC-43AA-8C49-799FB1D2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182" y="1314833"/>
            <a:ext cx="2748418" cy="422833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EF8818-20C8-4E44-8557-9AB1451C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372" y="525774"/>
            <a:ext cx="6740268" cy="25444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0372" y="3070224"/>
            <a:ext cx="7391799" cy="422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Чтобы найти элемент, нам всего лишь нужно выбрать способ, как мы будет считать хэш и в итоге поэтому хэшу у нас будет находиться элемент. Все операции работают одинаково быстро!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16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DD1D03A-1E98-4C17-BE3C-C0348CD2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50" y="885372"/>
            <a:ext cx="9835299" cy="47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0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A6685-E44D-478B-97E2-09C3729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Алгоритм для всех операций хэш-таблицы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0B13-B9E6-4244-8A0C-DDC29FC27AEB}"/>
              </a:ext>
            </a:extLst>
          </p:cNvPr>
          <p:cNvSpPr txBox="1"/>
          <p:nvPr/>
        </p:nvSpPr>
        <p:spPr>
          <a:xfrm>
            <a:off x="1143001" y="1238282"/>
            <a:ext cx="934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Берём какой-либо ключ (в данном случае это английское слово</a:t>
            </a:r>
            <a:r>
              <a:rPr lang="en-US" sz="3200" b="1" dirty="0"/>
              <a:t>,</a:t>
            </a:r>
            <a:r>
              <a:rPr lang="ru-RU" sz="3200" b="1" dirty="0"/>
              <a:t> которое нужно перевести)</a:t>
            </a:r>
            <a:r>
              <a:rPr lang="en-US" sz="3200" b="1" dirty="0"/>
              <a:t>,</a:t>
            </a:r>
            <a:r>
              <a:rPr lang="ru-RU" sz="3200" b="1" dirty="0"/>
              <a:t> через готовый алгоритм считаем хэш (какое-либо число)</a:t>
            </a:r>
            <a:r>
              <a:rPr lang="en-US" sz="3200" b="1" dirty="0"/>
              <a:t>,</a:t>
            </a:r>
            <a:r>
              <a:rPr lang="ru-RU" sz="3200" b="1" dirty="0"/>
              <a:t> от проработанности нашего метода</a:t>
            </a:r>
            <a:r>
              <a:rPr lang="en-US" sz="3200" b="1" dirty="0"/>
              <a:t> </a:t>
            </a:r>
            <a:r>
              <a:rPr lang="ru-RU" sz="3200" b="1" dirty="0"/>
              <a:t>будет зависеть появление коллизий</a:t>
            </a:r>
            <a:r>
              <a:rPr lang="en-US" sz="3200" b="1" dirty="0"/>
              <a:t>. </a:t>
            </a:r>
            <a:r>
              <a:rPr lang="ru-RU" sz="3200" b="1" dirty="0"/>
              <a:t>Операции удаления</a:t>
            </a:r>
            <a:r>
              <a:rPr lang="en-US" sz="3200" b="1" dirty="0"/>
              <a:t>,</a:t>
            </a:r>
            <a:r>
              <a:rPr lang="ru-RU" sz="3200" b="1" dirty="0"/>
              <a:t> поиска и добавления одинаково: они ищут в хэш-таблице по хэшу значение</a:t>
            </a:r>
            <a:r>
              <a:rPr lang="en-US" sz="3200" b="1" dirty="0"/>
              <a:t>,</a:t>
            </a:r>
            <a:r>
              <a:rPr lang="ru-RU" sz="3200" b="1" dirty="0"/>
              <a:t> в лучше случае сложность всегда </a:t>
            </a:r>
            <a:r>
              <a:rPr lang="en-US" sz="3200" b="1" dirty="0"/>
              <a:t>O(1),</a:t>
            </a:r>
            <a:r>
              <a:rPr lang="ru-RU" sz="3200" b="1" dirty="0"/>
              <a:t> в худшем</a:t>
            </a:r>
            <a:r>
              <a:rPr lang="en-US" sz="3200" b="1" dirty="0"/>
              <a:t>,</a:t>
            </a:r>
            <a:r>
              <a:rPr lang="ru-RU" sz="3200" b="1" dirty="0"/>
              <a:t> когда произошло кучу коллизий</a:t>
            </a:r>
            <a:r>
              <a:rPr lang="en-US" sz="3200" b="1" dirty="0"/>
              <a:t>,</a:t>
            </a:r>
            <a:r>
              <a:rPr lang="ru-RU" sz="3200" b="1" dirty="0"/>
              <a:t> например когда хэш у всех элементов одинаковый (это худший случай)</a:t>
            </a:r>
            <a:r>
              <a:rPr lang="en-US" sz="3200" b="1" dirty="0"/>
              <a:t>,</a:t>
            </a:r>
            <a:r>
              <a:rPr lang="ru-RU" sz="3200" b="1" dirty="0"/>
              <a:t> сложность будет </a:t>
            </a:r>
            <a:r>
              <a:rPr lang="en-US" sz="3200" b="1" dirty="0"/>
              <a:t>O(n).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9756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716" y="-1704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2"/>
                </a:solidFill>
              </a:rPr>
              <a:t>Поиск элемента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D48AB6-14D7-4EB0-A080-FAAC0284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9312"/>
              </p:ext>
            </p:extLst>
          </p:nvPr>
        </p:nvGraphicFramePr>
        <p:xfrm>
          <a:off x="1512385" y="1030514"/>
          <a:ext cx="9939386" cy="5297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6072">
                  <a:extLst>
                    <a:ext uri="{9D8B030D-6E8A-4147-A177-3AD203B41FA5}">
                      <a16:colId xmlns:a16="http://schemas.microsoft.com/office/drawing/2014/main" val="3389198548"/>
                    </a:ext>
                  </a:extLst>
                </a:gridCol>
                <a:gridCol w="2995053">
                  <a:extLst>
                    <a:ext uri="{9D8B030D-6E8A-4147-A177-3AD203B41FA5}">
                      <a16:colId xmlns:a16="http://schemas.microsoft.com/office/drawing/2014/main" val="1558572325"/>
                    </a:ext>
                  </a:extLst>
                </a:gridCol>
                <a:gridCol w="3928261">
                  <a:extLst>
                    <a:ext uri="{9D8B030D-6E8A-4147-A177-3AD203B41FA5}">
                      <a16:colId xmlns:a16="http://schemas.microsoft.com/office/drawing/2014/main" val="2261701983"/>
                    </a:ext>
                  </a:extLst>
                </a:gridCol>
              </a:tblGrid>
              <a:tr h="416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Худший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r>
                        <a:rPr lang="en-US" sz="1400" u="sng" dirty="0">
                          <a:effectLst/>
                        </a:rPr>
                        <a:t>/</a:t>
                      </a: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593209"/>
                  </a:ext>
                </a:extLst>
              </a:tr>
              <a:tr h="11978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Случаи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O(n)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O(1)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424095"/>
                  </a:ext>
                </a:extLst>
              </a:tr>
              <a:tr h="1601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Время выполнения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8-3000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</a:t>
                      </a:r>
                      <a:r>
                        <a:rPr lang="en-US" sz="1600" dirty="0">
                          <a:effectLst/>
                        </a:rPr>
                        <a:t>“apple” </a:t>
                      </a:r>
                      <a:r>
                        <a:rPr lang="ru-RU" sz="1600" dirty="0">
                          <a:effectLst/>
                        </a:rPr>
                        <a:t>при коллизии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</a:t>
                      </a:r>
                      <a:r>
                        <a:rPr lang="en-US" sz="1600" dirty="0">
                          <a:effectLst/>
                        </a:rPr>
                        <a:t>“apple”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616566"/>
                  </a:ext>
                </a:extLst>
              </a:tr>
              <a:tr h="2082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Вероятность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Появления.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низкая при правильном создании хэш-таблицы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высокая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9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39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2EBA-A633-4E07-974E-94113E06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734A6-56C0-4DB2-B1B7-7870711C3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38" t="22190" r="21555" b="36930"/>
          <a:stretch/>
        </p:blipFill>
        <p:spPr>
          <a:xfrm>
            <a:off x="4372868" y="1246342"/>
            <a:ext cx="3443087" cy="50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939331D-E6E1-4EA5-8D93-198D4755B4CF}"/>
              </a:ext>
            </a:extLst>
          </p:cNvPr>
          <p:cNvSpPr txBox="1">
            <a:spLocks/>
          </p:cNvSpPr>
          <p:nvPr/>
        </p:nvSpPr>
        <p:spPr>
          <a:xfrm>
            <a:off x="1880137" y="713233"/>
            <a:ext cx="8825657" cy="390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dirty="0">
              <a:solidFill>
                <a:schemeClr val="bg2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312FB0-E94B-4DC7-83A6-D1CD9A1E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03" y="-68729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2"/>
                </a:solidFill>
              </a:rPr>
              <a:t>Добавление элемента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F5F886F-7F98-4481-9381-E1DC94F87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88986"/>
              </p:ext>
            </p:extLst>
          </p:nvPr>
        </p:nvGraphicFramePr>
        <p:xfrm>
          <a:off x="1727200" y="1103931"/>
          <a:ext cx="8978593" cy="504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0231">
                  <a:extLst>
                    <a:ext uri="{9D8B030D-6E8A-4147-A177-3AD203B41FA5}">
                      <a16:colId xmlns:a16="http://schemas.microsoft.com/office/drawing/2014/main" val="2618787937"/>
                    </a:ext>
                  </a:extLst>
                </a:gridCol>
                <a:gridCol w="2312614">
                  <a:extLst>
                    <a:ext uri="{9D8B030D-6E8A-4147-A177-3AD203B41FA5}">
                      <a16:colId xmlns:a16="http://schemas.microsoft.com/office/drawing/2014/main" val="88941627"/>
                    </a:ext>
                  </a:extLst>
                </a:gridCol>
                <a:gridCol w="3635748">
                  <a:extLst>
                    <a:ext uri="{9D8B030D-6E8A-4147-A177-3AD203B41FA5}">
                      <a16:colId xmlns:a16="http://schemas.microsoft.com/office/drawing/2014/main" val="2052135868"/>
                    </a:ext>
                  </a:extLst>
                </a:gridCol>
              </a:tblGrid>
              <a:tr h="39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>
                          <a:effectLst/>
                        </a:rPr>
                        <a:t>Худший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r>
                        <a:rPr lang="en-US" sz="1400" u="sng" dirty="0">
                          <a:effectLst/>
                        </a:rPr>
                        <a:t>/</a:t>
                      </a: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960063"/>
                  </a:ext>
                </a:extLst>
              </a:tr>
              <a:tr h="117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Случаи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O(n)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O(1)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06340"/>
                  </a:ext>
                </a:extLst>
              </a:tr>
              <a:tr h="1508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Время выполнения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8-3000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“</a:t>
                      </a:r>
                      <a:r>
                        <a:rPr lang="en-US" sz="1600" dirty="0">
                          <a:effectLst/>
                        </a:rPr>
                        <a:t>apple</a:t>
                      </a:r>
                      <a:r>
                        <a:rPr lang="ru-RU" sz="1600" dirty="0">
                          <a:effectLst/>
                        </a:rPr>
                        <a:t>” при коллизии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 тиков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 </a:t>
                      </a:r>
                      <a:r>
                        <a:rPr lang="en-US" sz="1600" dirty="0">
                          <a:effectLst/>
                        </a:rPr>
                        <a:t>“apple”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233082"/>
                  </a:ext>
                </a:extLst>
              </a:tr>
              <a:tr h="196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Вероятность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Появления.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низкая при правильном создании хэш-таблицы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высокая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7373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E8556FE-2891-4217-8F3A-3212D4D3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2649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3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D28A55-25A6-443D-8DC5-862591A51C41}"/>
              </a:ext>
            </a:extLst>
          </p:cNvPr>
          <p:cNvSpPr txBox="1">
            <a:spLocks/>
          </p:cNvSpPr>
          <p:nvPr/>
        </p:nvSpPr>
        <p:spPr>
          <a:xfrm>
            <a:off x="1141411" y="-52938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7AAD52-0659-490E-B74E-B83B263BB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9683" r="29605" b="53797"/>
          <a:stretch/>
        </p:blipFill>
        <p:spPr>
          <a:xfrm>
            <a:off x="2612571" y="1861457"/>
            <a:ext cx="3013840" cy="313508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972B1D-09B0-40B2-A942-127C54A7F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9577" r="29852" b="50000"/>
          <a:stretch/>
        </p:blipFill>
        <p:spPr>
          <a:xfrm>
            <a:off x="6284685" y="2741991"/>
            <a:ext cx="4141179" cy="17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367</Words>
  <Application>Microsoft Office PowerPoint</Application>
  <PresentationFormat>Широкоэкранный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Times New Roman</vt:lpstr>
      <vt:lpstr>Tw Cen MT</vt:lpstr>
      <vt:lpstr>Контур</vt:lpstr>
      <vt:lpstr>Семестровая работа по  “Алгоритмам и структурам данных/ Алгоритмам и анализу сложности” </vt:lpstr>
      <vt:lpstr>Хэш-таблица </vt:lpstr>
      <vt:lpstr>Презентация PowerPoint</vt:lpstr>
      <vt:lpstr>Презентация PowerPoint</vt:lpstr>
      <vt:lpstr>Алгоритм для всех операций хэш-таблицы</vt:lpstr>
      <vt:lpstr>Поиск элемента</vt:lpstr>
      <vt:lpstr>Замер времени</vt:lpstr>
      <vt:lpstr>Добавление элемента</vt:lpstr>
      <vt:lpstr>Презентация PowerPoint</vt:lpstr>
      <vt:lpstr>Удаление элемента</vt:lpstr>
      <vt:lpstr>Презентация PowerPoint</vt:lpstr>
      <vt:lpstr>Результат работы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работа по  “Алгоритмам и структурам данных/ Алгоритмам и анализу сложности” </dc:title>
  <dc:creator>Евгений Станиславович Ничипоренко</dc:creator>
  <cp:lastModifiedBy>Евгений Станиславович Ничипоренко</cp:lastModifiedBy>
  <cp:revision>3</cp:revision>
  <dcterms:created xsi:type="dcterms:W3CDTF">2020-12-25T17:46:59Z</dcterms:created>
  <dcterms:modified xsi:type="dcterms:W3CDTF">2020-12-25T18:47:40Z</dcterms:modified>
</cp:coreProperties>
</file>