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1" r:id="rId4"/>
    <p:sldId id="273" r:id="rId5"/>
    <p:sldId id="281" r:id="rId6"/>
    <p:sldId id="274" r:id="rId7"/>
    <p:sldId id="282" r:id="rId8"/>
    <p:sldId id="283" r:id="rId9"/>
    <p:sldId id="284" r:id="rId10"/>
    <p:sldId id="285" r:id="rId11"/>
    <p:sldId id="277" r:id="rId12"/>
    <p:sldId id="272" r:id="rId13"/>
    <p:sldId id="287" r:id="rId14"/>
    <p:sldId id="288" r:id="rId15"/>
    <p:sldId id="289" r:id="rId16"/>
    <p:sldId id="278" r:id="rId17"/>
    <p:sldId id="286" r:id="rId18"/>
    <p:sldId id="290" r:id="rId19"/>
    <p:sldId id="266" r:id="rId2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0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ACC9D-EAB9-4DDC-82F1-47021E6710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F11FB4D-D994-41B0-BBDD-E6AA902790F3}">
      <dgm:prSet phldrT="[文字]" custT="1"/>
      <dgm:spPr/>
      <dgm:t>
        <a:bodyPr/>
        <a:lstStyle/>
        <a:p>
          <a:r>
            <a:rPr lang="en-US" altLang="zh-TW" sz="2000" dirty="0"/>
            <a:t>Can Time Series Models forecast the value that allow trading in better risk-adjusted return?</a:t>
          </a:r>
          <a:endParaRPr lang="zh-TW" altLang="en-US" sz="2000" dirty="0"/>
        </a:p>
      </dgm:t>
    </dgm:pt>
    <dgm:pt modelId="{CD9DA51E-46CE-4D12-A61A-3B97108B25F2}" type="par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56CF831E-8E45-4B9E-8AA9-FA5F2F83C83B}" type="sib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83F256A1-3F3B-4600-A23D-6597F5E2FEA0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Do Multivariate Time Series model with Marco Time Series data help forecasting better?</a:t>
          </a:r>
          <a:endParaRPr lang="zh-TW" altLang="en-US" sz="2000" dirty="0"/>
        </a:p>
      </dgm:t>
    </dgm:pt>
    <dgm:pt modelId="{FD2073C6-7FAF-44A4-80C2-48D1E53A9580}" type="par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49EFAB38-94C7-4BFA-A19D-3EDF3688DF8E}" type="sib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D93A9052-1A76-494B-BE7D-C7FDA9FB7F79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How well is the generalization ability for Time Series Model?</a:t>
          </a:r>
          <a:endParaRPr lang="zh-TW" altLang="en-US" sz="2000" dirty="0"/>
        </a:p>
      </dgm:t>
    </dgm:pt>
    <dgm:pt modelId="{A620EF84-3176-47D3-861B-7311C4B047ED}" type="par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0FB0E867-CD72-4F2D-9C6C-89C52D4E051F}" type="sib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B4BACE46-B6EB-4A62-A986-CC7F0CB7794B}" type="pres">
      <dgm:prSet presAssocID="{BFCACC9D-EAB9-4DDC-82F1-47021E671096}" presName="Name0" presStyleCnt="0">
        <dgm:presLayoutVars>
          <dgm:chMax val="7"/>
          <dgm:chPref val="7"/>
          <dgm:dir/>
        </dgm:presLayoutVars>
      </dgm:prSet>
      <dgm:spPr/>
    </dgm:pt>
    <dgm:pt modelId="{2D750A94-22B7-40D2-9350-73E4791EFD0B}" type="pres">
      <dgm:prSet presAssocID="{BFCACC9D-EAB9-4DDC-82F1-47021E671096}" presName="Name1" presStyleCnt="0"/>
      <dgm:spPr/>
    </dgm:pt>
    <dgm:pt modelId="{61B7397C-2DA2-48AF-8D5B-0D21FEDCC060}" type="pres">
      <dgm:prSet presAssocID="{BFCACC9D-EAB9-4DDC-82F1-47021E671096}" presName="cycle" presStyleCnt="0"/>
      <dgm:spPr/>
    </dgm:pt>
    <dgm:pt modelId="{B5E3EDF3-5C07-43BF-9E53-600A18A93709}" type="pres">
      <dgm:prSet presAssocID="{BFCACC9D-EAB9-4DDC-82F1-47021E671096}" presName="srcNode" presStyleLbl="node1" presStyleIdx="0" presStyleCnt="3"/>
      <dgm:spPr/>
    </dgm:pt>
    <dgm:pt modelId="{61696543-018C-426D-8E40-640B16DFB861}" type="pres">
      <dgm:prSet presAssocID="{BFCACC9D-EAB9-4DDC-82F1-47021E671096}" presName="conn" presStyleLbl="parChTrans1D2" presStyleIdx="0" presStyleCnt="1"/>
      <dgm:spPr/>
    </dgm:pt>
    <dgm:pt modelId="{9E8601A4-DAE6-4E72-B868-37B0CDBADDA6}" type="pres">
      <dgm:prSet presAssocID="{BFCACC9D-EAB9-4DDC-82F1-47021E671096}" presName="extraNode" presStyleLbl="node1" presStyleIdx="0" presStyleCnt="3"/>
      <dgm:spPr/>
    </dgm:pt>
    <dgm:pt modelId="{15A28F1C-7F5B-40CA-8618-A76398DB1A49}" type="pres">
      <dgm:prSet presAssocID="{BFCACC9D-EAB9-4DDC-82F1-47021E671096}" presName="dstNode" presStyleLbl="node1" presStyleIdx="0" presStyleCnt="3"/>
      <dgm:spPr/>
    </dgm:pt>
    <dgm:pt modelId="{2CBBA73A-1408-42A4-AC77-D8AD6A776864}" type="pres">
      <dgm:prSet presAssocID="{EF11FB4D-D994-41B0-BBDD-E6AA902790F3}" presName="text_1" presStyleLbl="node1" presStyleIdx="0" presStyleCnt="3">
        <dgm:presLayoutVars>
          <dgm:bulletEnabled val="1"/>
        </dgm:presLayoutVars>
      </dgm:prSet>
      <dgm:spPr/>
    </dgm:pt>
    <dgm:pt modelId="{8CC9154B-A57A-4FCE-8C16-905E2283D7AD}" type="pres">
      <dgm:prSet presAssocID="{EF11FB4D-D994-41B0-BBDD-E6AA902790F3}" presName="accent_1" presStyleCnt="0"/>
      <dgm:spPr/>
    </dgm:pt>
    <dgm:pt modelId="{A563533C-91D8-4AD8-9FF5-447AA24D2266}" type="pres">
      <dgm:prSet presAssocID="{EF11FB4D-D994-41B0-BBDD-E6AA902790F3}" presName="accentRepeatNode" presStyleLbl="solidFgAcc1" presStyleIdx="0" presStyleCnt="3"/>
      <dgm:spPr/>
    </dgm:pt>
    <dgm:pt modelId="{0A761BC4-434B-4E1F-9148-0E1871E3A5A7}" type="pres">
      <dgm:prSet presAssocID="{83F256A1-3F3B-4600-A23D-6597F5E2FEA0}" presName="text_2" presStyleLbl="node1" presStyleIdx="1" presStyleCnt="3">
        <dgm:presLayoutVars>
          <dgm:bulletEnabled val="1"/>
        </dgm:presLayoutVars>
      </dgm:prSet>
      <dgm:spPr/>
    </dgm:pt>
    <dgm:pt modelId="{EBD22DEC-B6B8-4680-8D24-D473CFF23D32}" type="pres">
      <dgm:prSet presAssocID="{83F256A1-3F3B-4600-A23D-6597F5E2FEA0}" presName="accent_2" presStyleCnt="0"/>
      <dgm:spPr/>
    </dgm:pt>
    <dgm:pt modelId="{00CDA34F-5F33-4628-9FDA-EDAC4EE7A5CD}" type="pres">
      <dgm:prSet presAssocID="{83F256A1-3F3B-4600-A23D-6597F5E2FEA0}" presName="accentRepeatNode" presStyleLbl="solidFgAcc1" presStyleIdx="1" presStyleCnt="3"/>
      <dgm:spPr/>
    </dgm:pt>
    <dgm:pt modelId="{A64058C1-4F30-4181-A353-D48734F346B2}" type="pres">
      <dgm:prSet presAssocID="{D93A9052-1A76-494B-BE7D-C7FDA9FB7F79}" presName="text_3" presStyleLbl="node1" presStyleIdx="2" presStyleCnt="3">
        <dgm:presLayoutVars>
          <dgm:bulletEnabled val="1"/>
        </dgm:presLayoutVars>
      </dgm:prSet>
      <dgm:spPr/>
    </dgm:pt>
    <dgm:pt modelId="{39FFA3DD-7630-4DCE-85AD-23DD591A82AE}" type="pres">
      <dgm:prSet presAssocID="{D93A9052-1A76-494B-BE7D-C7FDA9FB7F79}" presName="accent_3" presStyleCnt="0"/>
      <dgm:spPr/>
    </dgm:pt>
    <dgm:pt modelId="{5EAB8E4F-DC61-4C7A-9940-1AAE6688801C}" type="pres">
      <dgm:prSet presAssocID="{D93A9052-1A76-494B-BE7D-C7FDA9FB7F79}" presName="accentRepeatNode" presStyleLbl="solidFgAcc1" presStyleIdx="2" presStyleCnt="3"/>
      <dgm:spPr/>
    </dgm:pt>
  </dgm:ptLst>
  <dgm:cxnLst>
    <dgm:cxn modelId="{6C0E1B65-41A5-4CE3-9FF2-84C0ED4FEFDA}" type="presOf" srcId="{EF11FB4D-D994-41B0-BBDD-E6AA902790F3}" destId="{2CBBA73A-1408-42A4-AC77-D8AD6A776864}" srcOrd="0" destOrd="0" presId="urn:microsoft.com/office/officeart/2008/layout/VerticalCurvedList"/>
    <dgm:cxn modelId="{6538F373-EE7B-4B28-BC26-4960E59DD90C}" srcId="{BFCACC9D-EAB9-4DDC-82F1-47021E671096}" destId="{83F256A1-3F3B-4600-A23D-6597F5E2FEA0}" srcOrd="1" destOrd="0" parTransId="{FD2073C6-7FAF-44A4-80C2-48D1E53A9580}" sibTransId="{49EFAB38-94C7-4BFA-A19D-3EDF3688DF8E}"/>
    <dgm:cxn modelId="{B7048280-59DF-4B30-BB25-C2E80E1F3CCB}" srcId="{BFCACC9D-EAB9-4DDC-82F1-47021E671096}" destId="{EF11FB4D-D994-41B0-BBDD-E6AA902790F3}" srcOrd="0" destOrd="0" parTransId="{CD9DA51E-46CE-4D12-A61A-3B97108B25F2}" sibTransId="{56CF831E-8E45-4B9E-8AA9-FA5F2F83C83B}"/>
    <dgm:cxn modelId="{F5660284-2AC7-4A4C-B76D-EB13D8029277}" type="presOf" srcId="{D93A9052-1A76-494B-BE7D-C7FDA9FB7F79}" destId="{A64058C1-4F30-4181-A353-D48734F346B2}" srcOrd="0" destOrd="0" presId="urn:microsoft.com/office/officeart/2008/layout/VerticalCurvedList"/>
    <dgm:cxn modelId="{62F5CF85-C979-4552-AEA6-CE69B20994D3}" type="presOf" srcId="{BFCACC9D-EAB9-4DDC-82F1-47021E671096}" destId="{B4BACE46-B6EB-4A62-A986-CC7F0CB7794B}" srcOrd="0" destOrd="0" presId="urn:microsoft.com/office/officeart/2008/layout/VerticalCurvedList"/>
    <dgm:cxn modelId="{7733CFB6-779C-499A-9DA4-864B9CA13C2B}" type="presOf" srcId="{56CF831E-8E45-4B9E-8AA9-FA5F2F83C83B}" destId="{61696543-018C-426D-8E40-640B16DFB861}" srcOrd="0" destOrd="0" presId="urn:microsoft.com/office/officeart/2008/layout/VerticalCurvedList"/>
    <dgm:cxn modelId="{2FD5D8DB-45C3-492E-8768-AFCB446A6DCB}" type="presOf" srcId="{83F256A1-3F3B-4600-A23D-6597F5E2FEA0}" destId="{0A761BC4-434B-4E1F-9148-0E1871E3A5A7}" srcOrd="0" destOrd="0" presId="urn:microsoft.com/office/officeart/2008/layout/VerticalCurvedList"/>
    <dgm:cxn modelId="{C005E0F6-C207-488F-9A46-57B1F41CFE21}" srcId="{BFCACC9D-EAB9-4DDC-82F1-47021E671096}" destId="{D93A9052-1A76-494B-BE7D-C7FDA9FB7F79}" srcOrd="2" destOrd="0" parTransId="{A620EF84-3176-47D3-861B-7311C4B047ED}" sibTransId="{0FB0E867-CD72-4F2D-9C6C-89C52D4E051F}"/>
    <dgm:cxn modelId="{2F5F7EC3-8FE6-4E1A-97E8-956F2469BA82}" type="presParOf" srcId="{B4BACE46-B6EB-4A62-A986-CC7F0CB7794B}" destId="{2D750A94-22B7-40D2-9350-73E4791EFD0B}" srcOrd="0" destOrd="0" presId="urn:microsoft.com/office/officeart/2008/layout/VerticalCurvedList"/>
    <dgm:cxn modelId="{5080F8A0-7D28-4695-8FB0-D327EF1E5B17}" type="presParOf" srcId="{2D750A94-22B7-40D2-9350-73E4791EFD0B}" destId="{61B7397C-2DA2-48AF-8D5B-0D21FEDCC060}" srcOrd="0" destOrd="0" presId="urn:microsoft.com/office/officeart/2008/layout/VerticalCurvedList"/>
    <dgm:cxn modelId="{C535737D-6834-41F4-94D5-35EAB2A5E35E}" type="presParOf" srcId="{61B7397C-2DA2-48AF-8D5B-0D21FEDCC060}" destId="{B5E3EDF3-5C07-43BF-9E53-600A18A93709}" srcOrd="0" destOrd="0" presId="urn:microsoft.com/office/officeart/2008/layout/VerticalCurvedList"/>
    <dgm:cxn modelId="{BFEFB420-F90B-431C-AE8B-2DE183648378}" type="presParOf" srcId="{61B7397C-2DA2-48AF-8D5B-0D21FEDCC060}" destId="{61696543-018C-426D-8E40-640B16DFB861}" srcOrd="1" destOrd="0" presId="urn:microsoft.com/office/officeart/2008/layout/VerticalCurvedList"/>
    <dgm:cxn modelId="{54EB7E07-4157-4C5A-8623-237555246EA7}" type="presParOf" srcId="{61B7397C-2DA2-48AF-8D5B-0D21FEDCC060}" destId="{9E8601A4-DAE6-4E72-B868-37B0CDBADDA6}" srcOrd="2" destOrd="0" presId="urn:microsoft.com/office/officeart/2008/layout/VerticalCurvedList"/>
    <dgm:cxn modelId="{17CE6921-BD12-4D75-A39C-DA2C1B5C609A}" type="presParOf" srcId="{61B7397C-2DA2-48AF-8D5B-0D21FEDCC060}" destId="{15A28F1C-7F5B-40CA-8618-A76398DB1A49}" srcOrd="3" destOrd="0" presId="urn:microsoft.com/office/officeart/2008/layout/VerticalCurvedList"/>
    <dgm:cxn modelId="{21B2579C-0AE2-40E2-A483-CB16E767E9CF}" type="presParOf" srcId="{2D750A94-22B7-40D2-9350-73E4791EFD0B}" destId="{2CBBA73A-1408-42A4-AC77-D8AD6A776864}" srcOrd="1" destOrd="0" presId="urn:microsoft.com/office/officeart/2008/layout/VerticalCurvedList"/>
    <dgm:cxn modelId="{A9052577-B560-497E-9579-EBF3F8FD1041}" type="presParOf" srcId="{2D750A94-22B7-40D2-9350-73E4791EFD0B}" destId="{8CC9154B-A57A-4FCE-8C16-905E2283D7AD}" srcOrd="2" destOrd="0" presId="urn:microsoft.com/office/officeart/2008/layout/VerticalCurvedList"/>
    <dgm:cxn modelId="{9447B936-FCC6-414A-B675-4D4E3C8841A5}" type="presParOf" srcId="{8CC9154B-A57A-4FCE-8C16-905E2283D7AD}" destId="{A563533C-91D8-4AD8-9FF5-447AA24D2266}" srcOrd="0" destOrd="0" presId="urn:microsoft.com/office/officeart/2008/layout/VerticalCurvedList"/>
    <dgm:cxn modelId="{F9E4A539-FB09-47B1-9462-22ABD8D109B4}" type="presParOf" srcId="{2D750A94-22B7-40D2-9350-73E4791EFD0B}" destId="{0A761BC4-434B-4E1F-9148-0E1871E3A5A7}" srcOrd="3" destOrd="0" presId="urn:microsoft.com/office/officeart/2008/layout/VerticalCurvedList"/>
    <dgm:cxn modelId="{55BB7909-1AA7-42A4-8712-5DE052A03441}" type="presParOf" srcId="{2D750A94-22B7-40D2-9350-73E4791EFD0B}" destId="{EBD22DEC-B6B8-4680-8D24-D473CFF23D32}" srcOrd="4" destOrd="0" presId="urn:microsoft.com/office/officeart/2008/layout/VerticalCurvedList"/>
    <dgm:cxn modelId="{18BCA8E2-53B2-4AF4-9DAB-CA5547261E55}" type="presParOf" srcId="{EBD22DEC-B6B8-4680-8D24-D473CFF23D32}" destId="{00CDA34F-5F33-4628-9FDA-EDAC4EE7A5CD}" srcOrd="0" destOrd="0" presId="urn:microsoft.com/office/officeart/2008/layout/VerticalCurvedList"/>
    <dgm:cxn modelId="{C6B37088-5D1C-4F24-A470-D33DDB499225}" type="presParOf" srcId="{2D750A94-22B7-40D2-9350-73E4791EFD0B}" destId="{A64058C1-4F30-4181-A353-D48734F346B2}" srcOrd="5" destOrd="0" presId="urn:microsoft.com/office/officeart/2008/layout/VerticalCurvedList"/>
    <dgm:cxn modelId="{787B1734-FED2-4C4F-9BF9-92358DA0F70C}" type="presParOf" srcId="{2D750A94-22B7-40D2-9350-73E4791EFD0B}" destId="{39FFA3DD-7630-4DCE-85AD-23DD591A82AE}" srcOrd="6" destOrd="0" presId="urn:microsoft.com/office/officeart/2008/layout/VerticalCurvedList"/>
    <dgm:cxn modelId="{34F19CFB-751B-498D-A927-F5A3A56932D5}" type="presParOf" srcId="{39FFA3DD-7630-4DCE-85AD-23DD591A82AE}" destId="{5EAB8E4F-DC61-4C7A-9940-1AAE668880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16837-039E-4AC9-A479-EB06AE029C62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HK" altLang="en-US"/>
        </a:p>
      </dgm:t>
    </dgm:pt>
    <dgm:pt modelId="{F4E1CA33-08D9-433B-AF04-AC1F8800ECDE}">
      <dgm:prSet phldrT="[文字]" custT="1"/>
      <dgm:spPr/>
      <dgm:t>
        <a:bodyPr/>
        <a:lstStyle/>
        <a:p>
          <a:r>
            <a:rPr lang="en-US" altLang="zh-HK" sz="1500" dirty="0"/>
            <a:t>Price Action Score</a:t>
          </a:r>
          <a:endParaRPr lang="zh-HK" altLang="en-US" sz="1500" dirty="0"/>
        </a:p>
      </dgm:t>
    </dgm:pt>
    <dgm:pt modelId="{B43C2EEF-CDFA-46C6-9E53-77040FC2E903}" type="par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377C2679-8774-4FE8-AF2A-300861D45F2E}" type="sib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403EF3A0-F5F2-439F-8622-E0AD2A02C17F}">
      <dgm:prSet phldrT="[文字]" custT="1"/>
      <dgm:spPr/>
      <dgm:t>
        <a:bodyPr/>
        <a:lstStyle/>
        <a:p>
          <a:r>
            <a:rPr lang="en-US" altLang="zh-HK" sz="1500" dirty="0"/>
            <a:t>Trading</a:t>
          </a:r>
        </a:p>
        <a:p>
          <a:r>
            <a:rPr lang="en-US" altLang="zh-HK" sz="1500" dirty="0"/>
            <a:t>Volume</a:t>
          </a:r>
          <a:endParaRPr lang="zh-HK" altLang="en-US" sz="1500" dirty="0"/>
        </a:p>
      </dgm:t>
    </dgm:pt>
    <dgm:pt modelId="{354124E1-9645-4579-B6C7-389665BBAFCA}" type="parTrans" cxnId="{B971F49D-2AD0-420A-9C0C-46425C07DD88}">
      <dgm:prSet/>
      <dgm:spPr/>
      <dgm:t>
        <a:bodyPr/>
        <a:lstStyle/>
        <a:p>
          <a:endParaRPr lang="zh-HK" altLang="en-US"/>
        </a:p>
      </dgm:t>
    </dgm:pt>
    <dgm:pt modelId="{4079A5E3-8770-4A04-9BDB-8E363720B30D}" type="sibTrans" cxnId="{B971F49D-2AD0-420A-9C0C-46425C07DD88}">
      <dgm:prSet/>
      <dgm:spPr/>
      <dgm:t>
        <a:bodyPr/>
        <a:lstStyle/>
        <a:p>
          <a:endParaRPr lang="zh-HK" altLang="en-US"/>
        </a:p>
      </dgm:t>
    </dgm:pt>
    <dgm:pt modelId="{FEF7F25C-E84F-4AE0-A92C-EDAC63E7EE7D}">
      <dgm:prSet phldrT="[文字]" custT="1"/>
      <dgm:spPr/>
      <dgm:t>
        <a:bodyPr/>
        <a:lstStyle/>
        <a:p>
          <a:r>
            <a:rPr lang="en-US" altLang="zh-HK" sz="1500" dirty="0"/>
            <a:t>WAP Momentum</a:t>
          </a:r>
          <a:endParaRPr lang="zh-HK" altLang="en-US" sz="1500" dirty="0"/>
        </a:p>
      </dgm:t>
    </dgm:pt>
    <dgm:pt modelId="{30562C2E-F26C-4DDA-9D7D-23B79CCBEEAE}" type="parTrans" cxnId="{3F0389FF-EAC5-439D-BDFA-6B3F28269798}">
      <dgm:prSet/>
      <dgm:spPr/>
      <dgm:t>
        <a:bodyPr/>
        <a:lstStyle/>
        <a:p>
          <a:endParaRPr lang="zh-HK" altLang="en-US"/>
        </a:p>
      </dgm:t>
    </dgm:pt>
    <dgm:pt modelId="{E181774B-2B9A-4508-941D-2CD6E7BB3032}" type="sibTrans" cxnId="{3F0389FF-EAC5-439D-BDFA-6B3F28269798}">
      <dgm:prSet/>
      <dgm:spPr/>
      <dgm:t>
        <a:bodyPr/>
        <a:lstStyle/>
        <a:p>
          <a:endParaRPr lang="zh-HK" altLang="en-US"/>
        </a:p>
      </dgm:t>
    </dgm:pt>
    <dgm:pt modelId="{8357B84E-4790-421B-8B72-DF9C1BBF57AE}">
      <dgm:prSet phldrT="[文字]" custT="1"/>
      <dgm:spPr/>
      <dgm:t>
        <a:bodyPr/>
        <a:lstStyle/>
        <a:p>
          <a:r>
            <a:rPr lang="en-US" altLang="zh-HK" sz="1500" dirty="0"/>
            <a:t>Open-Close Price Gap</a:t>
          </a:r>
          <a:endParaRPr lang="zh-HK" altLang="en-US" sz="1500" dirty="0"/>
        </a:p>
      </dgm:t>
    </dgm:pt>
    <dgm:pt modelId="{90876555-71E7-454F-8EC7-E16E2178AECC}" type="parTrans" cxnId="{BD8F325B-1390-4DE7-BC85-2F3E302BCED8}">
      <dgm:prSet/>
      <dgm:spPr/>
      <dgm:t>
        <a:bodyPr/>
        <a:lstStyle/>
        <a:p>
          <a:endParaRPr lang="zh-HK" altLang="en-US"/>
        </a:p>
      </dgm:t>
    </dgm:pt>
    <dgm:pt modelId="{CE18B695-ECD8-4DAD-B019-25CA1FC7DABE}" type="sibTrans" cxnId="{BD8F325B-1390-4DE7-BC85-2F3E302BCED8}">
      <dgm:prSet/>
      <dgm:spPr/>
      <dgm:t>
        <a:bodyPr/>
        <a:lstStyle/>
        <a:p>
          <a:endParaRPr lang="zh-HK" altLang="en-US"/>
        </a:p>
      </dgm:t>
    </dgm:pt>
    <dgm:pt modelId="{1EC9EADB-AF56-4DAA-98BA-D3457076BFBB}" type="pres">
      <dgm:prSet presAssocID="{93016837-039E-4AC9-A479-EB06AE029C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9EAFD1-F106-4653-9B19-7B482A1BC986}" type="pres">
      <dgm:prSet presAssocID="{F4E1CA33-08D9-433B-AF04-AC1F8800ECDE}" presName="root1" presStyleCnt="0"/>
      <dgm:spPr/>
    </dgm:pt>
    <dgm:pt modelId="{BFCB74A9-A2F6-430B-AE9A-13966F37F113}" type="pres">
      <dgm:prSet presAssocID="{F4E1CA33-08D9-433B-AF04-AC1F8800ECDE}" presName="LevelOneTextNode" presStyleLbl="node0" presStyleIdx="0" presStyleCnt="1" custLinFactNeighborX="-5088">
        <dgm:presLayoutVars>
          <dgm:chPref val="3"/>
        </dgm:presLayoutVars>
      </dgm:prSet>
      <dgm:spPr/>
    </dgm:pt>
    <dgm:pt modelId="{3E3EDF97-D545-4AE0-8BD0-8065F4B104B0}" type="pres">
      <dgm:prSet presAssocID="{F4E1CA33-08D9-433B-AF04-AC1F8800ECDE}" presName="level2hierChild" presStyleCnt="0"/>
      <dgm:spPr/>
    </dgm:pt>
    <dgm:pt modelId="{470CC480-5BEB-4D16-87F4-32FA78F3AFCC}" type="pres">
      <dgm:prSet presAssocID="{354124E1-9645-4579-B6C7-389665BBAFCA}" presName="conn2-1" presStyleLbl="parChTrans1D2" presStyleIdx="0" presStyleCnt="3"/>
      <dgm:spPr/>
    </dgm:pt>
    <dgm:pt modelId="{46C4333B-22BF-4BA7-8F74-51CB64032F18}" type="pres">
      <dgm:prSet presAssocID="{354124E1-9645-4579-B6C7-389665BBAFCA}" presName="connTx" presStyleLbl="parChTrans1D2" presStyleIdx="0" presStyleCnt="3"/>
      <dgm:spPr/>
    </dgm:pt>
    <dgm:pt modelId="{FC60F927-CCCC-46C2-91B8-330E9B657398}" type="pres">
      <dgm:prSet presAssocID="{403EF3A0-F5F2-439F-8622-E0AD2A02C17F}" presName="root2" presStyleCnt="0"/>
      <dgm:spPr/>
    </dgm:pt>
    <dgm:pt modelId="{C7200009-E9F9-44C6-A761-6DD853C69ACC}" type="pres">
      <dgm:prSet presAssocID="{403EF3A0-F5F2-439F-8622-E0AD2A02C17F}" presName="LevelTwoTextNode" presStyleLbl="node2" presStyleIdx="0" presStyleCnt="3">
        <dgm:presLayoutVars>
          <dgm:chPref val="3"/>
        </dgm:presLayoutVars>
      </dgm:prSet>
      <dgm:spPr/>
    </dgm:pt>
    <dgm:pt modelId="{7631C5EE-A6AD-40AA-BF93-526C8AB439A3}" type="pres">
      <dgm:prSet presAssocID="{403EF3A0-F5F2-439F-8622-E0AD2A02C17F}" presName="level3hierChild" presStyleCnt="0"/>
      <dgm:spPr/>
    </dgm:pt>
    <dgm:pt modelId="{66BF2895-3D7E-431A-ACF7-284A53C0664E}" type="pres">
      <dgm:prSet presAssocID="{30562C2E-F26C-4DDA-9D7D-23B79CCBEEAE}" presName="conn2-1" presStyleLbl="parChTrans1D2" presStyleIdx="1" presStyleCnt="3"/>
      <dgm:spPr/>
    </dgm:pt>
    <dgm:pt modelId="{D748BD82-2C76-48B0-836C-C7285FC1EC66}" type="pres">
      <dgm:prSet presAssocID="{30562C2E-F26C-4DDA-9D7D-23B79CCBEEAE}" presName="connTx" presStyleLbl="parChTrans1D2" presStyleIdx="1" presStyleCnt="3"/>
      <dgm:spPr/>
    </dgm:pt>
    <dgm:pt modelId="{C5E1F217-252F-48A5-9E19-C2BAEA0918A1}" type="pres">
      <dgm:prSet presAssocID="{FEF7F25C-E84F-4AE0-A92C-EDAC63E7EE7D}" presName="root2" presStyleCnt="0"/>
      <dgm:spPr/>
    </dgm:pt>
    <dgm:pt modelId="{885BFEAF-0A61-442D-8003-4F94526A2B37}" type="pres">
      <dgm:prSet presAssocID="{FEF7F25C-E84F-4AE0-A92C-EDAC63E7EE7D}" presName="LevelTwoTextNode" presStyleLbl="node2" presStyleIdx="1" presStyleCnt="3">
        <dgm:presLayoutVars>
          <dgm:chPref val="3"/>
        </dgm:presLayoutVars>
      </dgm:prSet>
      <dgm:spPr/>
    </dgm:pt>
    <dgm:pt modelId="{0908B1AB-E446-455A-AD3D-FB16B46BBB4C}" type="pres">
      <dgm:prSet presAssocID="{FEF7F25C-E84F-4AE0-A92C-EDAC63E7EE7D}" presName="level3hierChild" presStyleCnt="0"/>
      <dgm:spPr/>
    </dgm:pt>
    <dgm:pt modelId="{EB000258-8ECC-4FA4-A991-F89B13F4C069}" type="pres">
      <dgm:prSet presAssocID="{90876555-71E7-454F-8EC7-E16E2178AECC}" presName="conn2-1" presStyleLbl="parChTrans1D2" presStyleIdx="2" presStyleCnt="3"/>
      <dgm:spPr/>
    </dgm:pt>
    <dgm:pt modelId="{22D440CD-9371-42CE-8A77-B0112ABAFD1B}" type="pres">
      <dgm:prSet presAssocID="{90876555-71E7-454F-8EC7-E16E2178AECC}" presName="connTx" presStyleLbl="parChTrans1D2" presStyleIdx="2" presStyleCnt="3"/>
      <dgm:spPr/>
    </dgm:pt>
    <dgm:pt modelId="{1F8EF6C3-27B6-4BB8-864B-7D829FB0E201}" type="pres">
      <dgm:prSet presAssocID="{8357B84E-4790-421B-8B72-DF9C1BBF57AE}" presName="root2" presStyleCnt="0"/>
      <dgm:spPr/>
    </dgm:pt>
    <dgm:pt modelId="{6143501C-1D1C-4396-977B-B562C5604462}" type="pres">
      <dgm:prSet presAssocID="{8357B84E-4790-421B-8B72-DF9C1BBF57AE}" presName="LevelTwoTextNode" presStyleLbl="node2" presStyleIdx="2" presStyleCnt="3">
        <dgm:presLayoutVars>
          <dgm:chPref val="3"/>
        </dgm:presLayoutVars>
      </dgm:prSet>
      <dgm:spPr/>
    </dgm:pt>
    <dgm:pt modelId="{2D18E324-BB32-43D2-B77D-A39472E80AF0}" type="pres">
      <dgm:prSet presAssocID="{8357B84E-4790-421B-8B72-DF9C1BBF57AE}" presName="level3hierChild" presStyleCnt="0"/>
      <dgm:spPr/>
    </dgm:pt>
  </dgm:ptLst>
  <dgm:cxnLst>
    <dgm:cxn modelId="{2CBCE207-F55D-4087-9C7C-683591F4F3D0}" type="presOf" srcId="{FEF7F25C-E84F-4AE0-A92C-EDAC63E7EE7D}" destId="{885BFEAF-0A61-442D-8003-4F94526A2B37}" srcOrd="0" destOrd="0" presId="urn:microsoft.com/office/officeart/2005/8/layout/hierarchy2"/>
    <dgm:cxn modelId="{5D172D08-93FF-41C0-A738-301BEAAD6395}" type="presOf" srcId="{354124E1-9645-4579-B6C7-389665BBAFCA}" destId="{470CC480-5BEB-4D16-87F4-32FA78F3AFCC}" srcOrd="0" destOrd="0" presId="urn:microsoft.com/office/officeart/2005/8/layout/hierarchy2"/>
    <dgm:cxn modelId="{60523B08-4C47-45AE-9FF0-FAC6D4CE1ACF}" type="presOf" srcId="{93016837-039E-4AC9-A479-EB06AE029C62}" destId="{1EC9EADB-AF56-4DAA-98BA-D3457076BFBB}" srcOrd="0" destOrd="0" presId="urn:microsoft.com/office/officeart/2005/8/layout/hierarchy2"/>
    <dgm:cxn modelId="{49D3B93A-4DB6-4552-924C-014735C84AEB}" type="presOf" srcId="{403EF3A0-F5F2-439F-8622-E0AD2A02C17F}" destId="{C7200009-E9F9-44C6-A761-6DD853C69ACC}" srcOrd="0" destOrd="0" presId="urn:microsoft.com/office/officeart/2005/8/layout/hierarchy2"/>
    <dgm:cxn modelId="{BD8F325B-1390-4DE7-BC85-2F3E302BCED8}" srcId="{F4E1CA33-08D9-433B-AF04-AC1F8800ECDE}" destId="{8357B84E-4790-421B-8B72-DF9C1BBF57AE}" srcOrd="2" destOrd="0" parTransId="{90876555-71E7-454F-8EC7-E16E2178AECC}" sibTransId="{CE18B695-ECD8-4DAD-B019-25CA1FC7DABE}"/>
    <dgm:cxn modelId="{0E371E50-9AED-4540-9155-61E8AC038B64}" srcId="{93016837-039E-4AC9-A479-EB06AE029C62}" destId="{F4E1CA33-08D9-433B-AF04-AC1F8800ECDE}" srcOrd="0" destOrd="0" parTransId="{B43C2EEF-CDFA-46C6-9E53-77040FC2E903}" sibTransId="{377C2679-8774-4FE8-AF2A-300861D45F2E}"/>
    <dgm:cxn modelId="{1CD42E58-EA95-4185-97EE-6FA20BCCDB3F}" type="presOf" srcId="{F4E1CA33-08D9-433B-AF04-AC1F8800ECDE}" destId="{BFCB74A9-A2F6-430B-AE9A-13966F37F113}" srcOrd="0" destOrd="0" presId="urn:microsoft.com/office/officeart/2005/8/layout/hierarchy2"/>
    <dgm:cxn modelId="{2DAC8086-D479-47C3-89E2-F4675660EF92}" type="presOf" srcId="{8357B84E-4790-421B-8B72-DF9C1BBF57AE}" destId="{6143501C-1D1C-4396-977B-B562C5604462}" srcOrd="0" destOrd="0" presId="urn:microsoft.com/office/officeart/2005/8/layout/hierarchy2"/>
    <dgm:cxn modelId="{B971F49D-2AD0-420A-9C0C-46425C07DD88}" srcId="{F4E1CA33-08D9-433B-AF04-AC1F8800ECDE}" destId="{403EF3A0-F5F2-439F-8622-E0AD2A02C17F}" srcOrd="0" destOrd="0" parTransId="{354124E1-9645-4579-B6C7-389665BBAFCA}" sibTransId="{4079A5E3-8770-4A04-9BDB-8E363720B30D}"/>
    <dgm:cxn modelId="{EA8005A9-F46A-461A-A17E-99882967C089}" type="presOf" srcId="{30562C2E-F26C-4DDA-9D7D-23B79CCBEEAE}" destId="{D748BD82-2C76-48B0-836C-C7285FC1EC66}" srcOrd="1" destOrd="0" presId="urn:microsoft.com/office/officeart/2005/8/layout/hierarchy2"/>
    <dgm:cxn modelId="{02D9F8AB-B35E-4B07-8080-66521B858802}" type="presOf" srcId="{90876555-71E7-454F-8EC7-E16E2178AECC}" destId="{22D440CD-9371-42CE-8A77-B0112ABAFD1B}" srcOrd="1" destOrd="0" presId="urn:microsoft.com/office/officeart/2005/8/layout/hierarchy2"/>
    <dgm:cxn modelId="{715EC0F4-B40C-490C-A3AA-0805EBC7DE78}" type="presOf" srcId="{30562C2E-F26C-4DDA-9D7D-23B79CCBEEAE}" destId="{66BF2895-3D7E-431A-ACF7-284A53C0664E}" srcOrd="0" destOrd="0" presId="urn:microsoft.com/office/officeart/2005/8/layout/hierarchy2"/>
    <dgm:cxn modelId="{31D3DDF6-5E19-426C-B3B7-F931AACCB3BD}" type="presOf" srcId="{354124E1-9645-4579-B6C7-389665BBAFCA}" destId="{46C4333B-22BF-4BA7-8F74-51CB64032F18}" srcOrd="1" destOrd="0" presId="urn:microsoft.com/office/officeart/2005/8/layout/hierarchy2"/>
    <dgm:cxn modelId="{00FCAFFE-A679-4A41-94CA-40BDCF0D755C}" type="presOf" srcId="{90876555-71E7-454F-8EC7-E16E2178AECC}" destId="{EB000258-8ECC-4FA4-A991-F89B13F4C069}" srcOrd="0" destOrd="0" presId="urn:microsoft.com/office/officeart/2005/8/layout/hierarchy2"/>
    <dgm:cxn modelId="{3F0389FF-EAC5-439D-BDFA-6B3F28269798}" srcId="{F4E1CA33-08D9-433B-AF04-AC1F8800ECDE}" destId="{FEF7F25C-E84F-4AE0-A92C-EDAC63E7EE7D}" srcOrd="1" destOrd="0" parTransId="{30562C2E-F26C-4DDA-9D7D-23B79CCBEEAE}" sibTransId="{E181774B-2B9A-4508-941D-2CD6E7BB3032}"/>
    <dgm:cxn modelId="{6ADCA9FF-B0B6-439A-B62F-822464E71408}" type="presParOf" srcId="{1EC9EADB-AF56-4DAA-98BA-D3457076BFBB}" destId="{F99EAFD1-F106-4653-9B19-7B482A1BC986}" srcOrd="0" destOrd="0" presId="urn:microsoft.com/office/officeart/2005/8/layout/hierarchy2"/>
    <dgm:cxn modelId="{02CC5216-8C06-4F55-B3CA-1649445C6E75}" type="presParOf" srcId="{F99EAFD1-F106-4653-9B19-7B482A1BC986}" destId="{BFCB74A9-A2F6-430B-AE9A-13966F37F113}" srcOrd="0" destOrd="0" presId="urn:microsoft.com/office/officeart/2005/8/layout/hierarchy2"/>
    <dgm:cxn modelId="{AEF480ED-4DE1-4B01-9061-BAECA9251AF9}" type="presParOf" srcId="{F99EAFD1-F106-4653-9B19-7B482A1BC986}" destId="{3E3EDF97-D545-4AE0-8BD0-8065F4B104B0}" srcOrd="1" destOrd="0" presId="urn:microsoft.com/office/officeart/2005/8/layout/hierarchy2"/>
    <dgm:cxn modelId="{690A5D98-A2D0-454D-9B5C-C6A98FC3AB8A}" type="presParOf" srcId="{3E3EDF97-D545-4AE0-8BD0-8065F4B104B0}" destId="{470CC480-5BEB-4D16-87F4-32FA78F3AFCC}" srcOrd="0" destOrd="0" presId="urn:microsoft.com/office/officeart/2005/8/layout/hierarchy2"/>
    <dgm:cxn modelId="{CEC1F7E8-06CA-4780-890B-8A0709478497}" type="presParOf" srcId="{470CC480-5BEB-4D16-87F4-32FA78F3AFCC}" destId="{46C4333B-22BF-4BA7-8F74-51CB64032F18}" srcOrd="0" destOrd="0" presId="urn:microsoft.com/office/officeart/2005/8/layout/hierarchy2"/>
    <dgm:cxn modelId="{AF3C99F4-D0CF-466D-9C75-2CCEFF302579}" type="presParOf" srcId="{3E3EDF97-D545-4AE0-8BD0-8065F4B104B0}" destId="{FC60F927-CCCC-46C2-91B8-330E9B657398}" srcOrd="1" destOrd="0" presId="urn:microsoft.com/office/officeart/2005/8/layout/hierarchy2"/>
    <dgm:cxn modelId="{0D09F00A-8A90-4DE7-818B-473AA8B8A549}" type="presParOf" srcId="{FC60F927-CCCC-46C2-91B8-330E9B657398}" destId="{C7200009-E9F9-44C6-A761-6DD853C69ACC}" srcOrd="0" destOrd="0" presId="urn:microsoft.com/office/officeart/2005/8/layout/hierarchy2"/>
    <dgm:cxn modelId="{5055071A-9992-40D9-A7C7-2CF3D5D8AD55}" type="presParOf" srcId="{FC60F927-CCCC-46C2-91B8-330E9B657398}" destId="{7631C5EE-A6AD-40AA-BF93-526C8AB439A3}" srcOrd="1" destOrd="0" presId="urn:microsoft.com/office/officeart/2005/8/layout/hierarchy2"/>
    <dgm:cxn modelId="{014236A7-8DDF-4011-B6CF-3B1D7636DFEE}" type="presParOf" srcId="{3E3EDF97-D545-4AE0-8BD0-8065F4B104B0}" destId="{66BF2895-3D7E-431A-ACF7-284A53C0664E}" srcOrd="2" destOrd="0" presId="urn:microsoft.com/office/officeart/2005/8/layout/hierarchy2"/>
    <dgm:cxn modelId="{96893299-E46D-4B00-8183-7339B050BE24}" type="presParOf" srcId="{66BF2895-3D7E-431A-ACF7-284A53C0664E}" destId="{D748BD82-2C76-48B0-836C-C7285FC1EC66}" srcOrd="0" destOrd="0" presId="urn:microsoft.com/office/officeart/2005/8/layout/hierarchy2"/>
    <dgm:cxn modelId="{908A4BEA-14BE-4E0A-8A5F-3834146D8B95}" type="presParOf" srcId="{3E3EDF97-D545-4AE0-8BD0-8065F4B104B0}" destId="{C5E1F217-252F-48A5-9E19-C2BAEA0918A1}" srcOrd="3" destOrd="0" presId="urn:microsoft.com/office/officeart/2005/8/layout/hierarchy2"/>
    <dgm:cxn modelId="{420C955A-3739-4A9A-A4DE-000CFB9A0073}" type="presParOf" srcId="{C5E1F217-252F-48A5-9E19-C2BAEA0918A1}" destId="{885BFEAF-0A61-442D-8003-4F94526A2B37}" srcOrd="0" destOrd="0" presId="urn:microsoft.com/office/officeart/2005/8/layout/hierarchy2"/>
    <dgm:cxn modelId="{78512975-8941-4AAB-B518-57EA65E89DE4}" type="presParOf" srcId="{C5E1F217-252F-48A5-9E19-C2BAEA0918A1}" destId="{0908B1AB-E446-455A-AD3D-FB16B46BBB4C}" srcOrd="1" destOrd="0" presId="urn:microsoft.com/office/officeart/2005/8/layout/hierarchy2"/>
    <dgm:cxn modelId="{43EDCEA1-187F-421D-8181-FE2BF01836C4}" type="presParOf" srcId="{3E3EDF97-D545-4AE0-8BD0-8065F4B104B0}" destId="{EB000258-8ECC-4FA4-A991-F89B13F4C069}" srcOrd="4" destOrd="0" presId="urn:microsoft.com/office/officeart/2005/8/layout/hierarchy2"/>
    <dgm:cxn modelId="{C16E5EF2-D4D5-41E1-BE59-E5D470000F5F}" type="presParOf" srcId="{EB000258-8ECC-4FA4-A991-F89B13F4C069}" destId="{22D440CD-9371-42CE-8A77-B0112ABAFD1B}" srcOrd="0" destOrd="0" presId="urn:microsoft.com/office/officeart/2005/8/layout/hierarchy2"/>
    <dgm:cxn modelId="{12A05EAC-4195-416E-8F66-07EE640DBEC8}" type="presParOf" srcId="{3E3EDF97-D545-4AE0-8BD0-8065F4B104B0}" destId="{1F8EF6C3-27B6-4BB8-864B-7D829FB0E201}" srcOrd="5" destOrd="0" presId="urn:microsoft.com/office/officeart/2005/8/layout/hierarchy2"/>
    <dgm:cxn modelId="{536DC900-1AF0-4315-9C98-76B62AAEE32E}" type="presParOf" srcId="{1F8EF6C3-27B6-4BB8-864B-7D829FB0E201}" destId="{6143501C-1D1C-4396-977B-B562C5604462}" srcOrd="0" destOrd="0" presId="urn:microsoft.com/office/officeart/2005/8/layout/hierarchy2"/>
    <dgm:cxn modelId="{B6BA1F0B-0866-481C-AF09-BBB8E30FB15A}" type="presParOf" srcId="{1F8EF6C3-27B6-4BB8-864B-7D829FB0E201}" destId="{2D18E324-BB32-43D2-B77D-A39472E80A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016837-039E-4AC9-A479-EB06AE029C62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HK" altLang="en-US"/>
        </a:p>
      </dgm:t>
    </dgm:pt>
    <dgm:pt modelId="{F4E1CA33-08D9-433B-AF04-AC1F8800ECDE}">
      <dgm:prSet phldrT="[文字]" custT="1"/>
      <dgm:spPr/>
      <dgm:t>
        <a:bodyPr/>
        <a:lstStyle/>
        <a:p>
          <a:r>
            <a:rPr lang="en-US" altLang="zh-HK" sz="1500" dirty="0"/>
            <a:t>Stock 1</a:t>
          </a:r>
          <a:endParaRPr lang="zh-HK" altLang="en-US" sz="1500" dirty="0"/>
        </a:p>
      </dgm:t>
    </dgm:pt>
    <dgm:pt modelId="{B43C2EEF-CDFA-46C6-9E53-77040FC2E903}" type="par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377C2679-8774-4FE8-AF2A-300861D45F2E}" type="sib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639CE10A-1EDB-45F1-AB87-A1DA21050489}">
      <dgm:prSet phldrT="[文字]" custT="1"/>
      <dgm:spPr/>
      <dgm:t>
        <a:bodyPr/>
        <a:lstStyle/>
        <a:p>
          <a:r>
            <a:rPr lang="en-US" altLang="zh-HK" sz="1500" dirty="0"/>
            <a:t>Stock 2</a:t>
          </a:r>
          <a:endParaRPr lang="zh-HK" altLang="en-US" sz="1500" dirty="0"/>
        </a:p>
      </dgm:t>
    </dgm:pt>
    <dgm:pt modelId="{E69AC2A4-A9B1-4E2B-88F1-4A05754E8D9D}" type="parTrans" cxnId="{5E6F8462-8130-46A5-A3F8-CE363D14D849}">
      <dgm:prSet/>
      <dgm:spPr/>
      <dgm:t>
        <a:bodyPr/>
        <a:lstStyle/>
        <a:p>
          <a:endParaRPr lang="zh-HK" altLang="en-US"/>
        </a:p>
      </dgm:t>
    </dgm:pt>
    <dgm:pt modelId="{0EF86C51-9AAE-4535-AEE4-8DFB2B3F51CC}" type="sibTrans" cxnId="{5E6F8462-8130-46A5-A3F8-CE363D14D849}">
      <dgm:prSet/>
      <dgm:spPr/>
      <dgm:t>
        <a:bodyPr/>
        <a:lstStyle/>
        <a:p>
          <a:endParaRPr lang="zh-HK" altLang="en-US"/>
        </a:p>
      </dgm:t>
    </dgm:pt>
    <dgm:pt modelId="{71E16B06-D572-486A-8EBC-51CB91134213}">
      <dgm:prSet phldrT="[文字]" custT="1"/>
      <dgm:spPr/>
      <dgm:t>
        <a:bodyPr/>
        <a:lstStyle/>
        <a:p>
          <a:r>
            <a:rPr lang="en-US" altLang="zh-HK" sz="1500" dirty="0"/>
            <a:t>…</a:t>
          </a:r>
          <a:endParaRPr lang="zh-HK" altLang="en-US" sz="1500" dirty="0"/>
        </a:p>
      </dgm:t>
    </dgm:pt>
    <dgm:pt modelId="{BFB8E019-B2FA-43B8-AFF9-AAAC152FFA76}" type="parTrans" cxnId="{FDE28D4B-74AC-4436-A4C1-A8A95DF2159F}">
      <dgm:prSet/>
      <dgm:spPr/>
      <dgm:t>
        <a:bodyPr/>
        <a:lstStyle/>
        <a:p>
          <a:endParaRPr lang="zh-HK" altLang="en-US"/>
        </a:p>
      </dgm:t>
    </dgm:pt>
    <dgm:pt modelId="{1E15E6D3-D798-450E-851B-61359D6F0743}" type="sibTrans" cxnId="{FDE28D4B-74AC-4436-A4C1-A8A95DF2159F}">
      <dgm:prSet/>
      <dgm:spPr/>
      <dgm:t>
        <a:bodyPr/>
        <a:lstStyle/>
        <a:p>
          <a:endParaRPr lang="zh-HK" altLang="en-US"/>
        </a:p>
      </dgm:t>
    </dgm:pt>
    <dgm:pt modelId="{714CDC08-F378-4A32-985D-1E85DEFE1CD1}">
      <dgm:prSet phldrT="[文字]" custT="1"/>
      <dgm:spPr/>
      <dgm:t>
        <a:bodyPr/>
        <a:lstStyle/>
        <a:p>
          <a:r>
            <a:rPr lang="en-US" altLang="zh-HK" sz="1500" dirty="0"/>
            <a:t>Stock N</a:t>
          </a:r>
          <a:endParaRPr lang="zh-HK" altLang="en-US" sz="1500" dirty="0"/>
        </a:p>
      </dgm:t>
    </dgm:pt>
    <dgm:pt modelId="{0FD814F0-9BDB-44D3-BC0E-C972CE49A193}" type="parTrans" cxnId="{4917DA8F-17DF-4041-B079-BBE2B0A44899}">
      <dgm:prSet/>
      <dgm:spPr/>
      <dgm:t>
        <a:bodyPr/>
        <a:lstStyle/>
        <a:p>
          <a:endParaRPr lang="zh-HK" altLang="en-US"/>
        </a:p>
      </dgm:t>
    </dgm:pt>
    <dgm:pt modelId="{BE1209BC-8B00-4046-8B61-BA89AFD17D27}" type="sibTrans" cxnId="{4917DA8F-17DF-4041-B079-BBE2B0A44899}">
      <dgm:prSet/>
      <dgm:spPr/>
      <dgm:t>
        <a:bodyPr/>
        <a:lstStyle/>
        <a:p>
          <a:endParaRPr lang="zh-HK" altLang="en-US"/>
        </a:p>
      </dgm:t>
    </dgm:pt>
    <dgm:pt modelId="{E413388A-4156-4B49-BEC7-05E1051A2BCD}">
      <dgm:prSet phldrT="[文字]" custT="1"/>
      <dgm:spPr/>
      <dgm:t>
        <a:bodyPr/>
        <a:lstStyle/>
        <a:p>
          <a:r>
            <a:rPr lang="en-US" altLang="zh-HK" sz="1500" dirty="0"/>
            <a:t>Log WAP Momentum</a:t>
          </a:r>
          <a:endParaRPr lang="zh-HK" altLang="en-US" sz="1500" dirty="0"/>
        </a:p>
      </dgm:t>
    </dgm:pt>
    <dgm:pt modelId="{80EB3AE4-6707-47F2-83D8-6F8FB173ECCE}" type="parTrans" cxnId="{2F183BA9-3E3D-4012-85D2-0806B519248C}">
      <dgm:prSet/>
      <dgm:spPr/>
      <dgm:t>
        <a:bodyPr/>
        <a:lstStyle/>
        <a:p>
          <a:endParaRPr lang="zh-HK" altLang="en-US"/>
        </a:p>
      </dgm:t>
    </dgm:pt>
    <dgm:pt modelId="{257F1739-2193-4536-8BAB-49AAFFE6B739}" type="sibTrans" cxnId="{2F183BA9-3E3D-4012-85D2-0806B519248C}">
      <dgm:prSet/>
      <dgm:spPr/>
      <dgm:t>
        <a:bodyPr/>
        <a:lstStyle/>
        <a:p>
          <a:endParaRPr lang="zh-HK" altLang="en-US"/>
        </a:p>
      </dgm:t>
    </dgm:pt>
    <dgm:pt modelId="{192CEF59-E737-4049-B540-A3906C28EA26}">
      <dgm:prSet phldrT="[文字]" custT="1"/>
      <dgm:spPr/>
      <dgm:t>
        <a:bodyPr/>
        <a:lstStyle/>
        <a:p>
          <a:r>
            <a:rPr lang="en-US" altLang="zh-HK" sz="1500" dirty="0"/>
            <a:t>Log Open-Close Gap</a:t>
          </a:r>
          <a:endParaRPr lang="zh-HK" altLang="en-US" sz="1500" dirty="0"/>
        </a:p>
      </dgm:t>
    </dgm:pt>
    <dgm:pt modelId="{91C87C3B-4049-4EC8-918F-9A04BE8AFD3E}" type="parTrans" cxnId="{8930C04A-C5C1-4E4B-843D-31B9A9CE1FE3}">
      <dgm:prSet/>
      <dgm:spPr/>
      <dgm:t>
        <a:bodyPr/>
        <a:lstStyle/>
        <a:p>
          <a:endParaRPr lang="zh-HK" altLang="en-US"/>
        </a:p>
      </dgm:t>
    </dgm:pt>
    <dgm:pt modelId="{917443EE-3C5A-4E57-8E90-EF3CB030DDAA}" type="sibTrans" cxnId="{8930C04A-C5C1-4E4B-843D-31B9A9CE1FE3}">
      <dgm:prSet/>
      <dgm:spPr/>
      <dgm:t>
        <a:bodyPr/>
        <a:lstStyle/>
        <a:p>
          <a:endParaRPr lang="zh-HK" altLang="en-US"/>
        </a:p>
      </dgm:t>
    </dgm:pt>
    <dgm:pt modelId="{14938279-B5DB-4F25-A729-B788CC13EC3B}">
      <dgm:prSet phldrT="[文字]" custT="1"/>
      <dgm:spPr/>
      <dgm:t>
        <a:bodyPr/>
        <a:lstStyle/>
        <a:p>
          <a:r>
            <a:rPr lang="en-US" altLang="zh-HK" sz="1500" dirty="0"/>
            <a:t>Log Volume</a:t>
          </a:r>
          <a:endParaRPr lang="zh-HK" altLang="en-US" sz="1500" dirty="0"/>
        </a:p>
      </dgm:t>
    </dgm:pt>
    <dgm:pt modelId="{0C338CD3-2EB0-48F9-A91D-4075578E67D5}" type="parTrans" cxnId="{03357444-2D3F-4C45-89A6-423024143F4F}">
      <dgm:prSet/>
      <dgm:spPr/>
      <dgm:t>
        <a:bodyPr/>
        <a:lstStyle/>
        <a:p>
          <a:endParaRPr lang="zh-HK" altLang="en-US"/>
        </a:p>
      </dgm:t>
    </dgm:pt>
    <dgm:pt modelId="{96D1B3A4-8E82-480B-8EEB-9360AC11E369}" type="sibTrans" cxnId="{03357444-2D3F-4C45-89A6-423024143F4F}">
      <dgm:prSet/>
      <dgm:spPr/>
      <dgm:t>
        <a:bodyPr/>
        <a:lstStyle/>
        <a:p>
          <a:endParaRPr lang="zh-HK" altLang="en-US"/>
        </a:p>
      </dgm:t>
    </dgm:pt>
    <dgm:pt modelId="{1EC9EADB-AF56-4DAA-98BA-D3457076BFBB}" type="pres">
      <dgm:prSet presAssocID="{93016837-039E-4AC9-A479-EB06AE029C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9EAFD1-F106-4653-9B19-7B482A1BC986}" type="pres">
      <dgm:prSet presAssocID="{F4E1CA33-08D9-433B-AF04-AC1F8800ECDE}" presName="root1" presStyleCnt="0"/>
      <dgm:spPr/>
    </dgm:pt>
    <dgm:pt modelId="{BFCB74A9-A2F6-430B-AE9A-13966F37F113}" type="pres">
      <dgm:prSet presAssocID="{F4E1CA33-08D9-433B-AF04-AC1F8800ECDE}" presName="LevelOneTextNode" presStyleLbl="node0" presStyleIdx="0" presStyleCnt="4">
        <dgm:presLayoutVars>
          <dgm:chPref val="3"/>
        </dgm:presLayoutVars>
      </dgm:prSet>
      <dgm:spPr/>
    </dgm:pt>
    <dgm:pt modelId="{3E3EDF97-D545-4AE0-8BD0-8065F4B104B0}" type="pres">
      <dgm:prSet presAssocID="{F4E1CA33-08D9-433B-AF04-AC1F8800ECDE}" presName="level2hierChild" presStyleCnt="0"/>
      <dgm:spPr/>
    </dgm:pt>
    <dgm:pt modelId="{7D38E413-ADF5-46ED-910B-FAB4827EAB47}" type="pres">
      <dgm:prSet presAssocID="{639CE10A-1EDB-45F1-AB87-A1DA21050489}" presName="root1" presStyleCnt="0"/>
      <dgm:spPr/>
    </dgm:pt>
    <dgm:pt modelId="{5560E2A2-3CF7-4A8C-B4A4-E7AE5D99F9CB}" type="pres">
      <dgm:prSet presAssocID="{639CE10A-1EDB-45F1-AB87-A1DA21050489}" presName="LevelOneTextNode" presStyleLbl="node0" presStyleIdx="1" presStyleCnt="4">
        <dgm:presLayoutVars>
          <dgm:chPref val="3"/>
        </dgm:presLayoutVars>
      </dgm:prSet>
      <dgm:spPr/>
    </dgm:pt>
    <dgm:pt modelId="{D65E2537-6CDA-4BCE-A478-8E4C8CB09D19}" type="pres">
      <dgm:prSet presAssocID="{639CE10A-1EDB-45F1-AB87-A1DA21050489}" presName="level2hierChild" presStyleCnt="0"/>
      <dgm:spPr/>
    </dgm:pt>
    <dgm:pt modelId="{32271385-160A-4E75-972D-415F4853625E}" type="pres">
      <dgm:prSet presAssocID="{80EB3AE4-6707-47F2-83D8-6F8FB173ECCE}" presName="conn2-1" presStyleLbl="parChTrans1D2" presStyleIdx="0" presStyleCnt="3"/>
      <dgm:spPr/>
    </dgm:pt>
    <dgm:pt modelId="{2BC1377A-E60C-4F05-9D26-11373BEB95D0}" type="pres">
      <dgm:prSet presAssocID="{80EB3AE4-6707-47F2-83D8-6F8FB173ECCE}" presName="connTx" presStyleLbl="parChTrans1D2" presStyleIdx="0" presStyleCnt="3"/>
      <dgm:spPr/>
    </dgm:pt>
    <dgm:pt modelId="{7B01B432-561F-4088-A489-B3E14B65D194}" type="pres">
      <dgm:prSet presAssocID="{E413388A-4156-4B49-BEC7-05E1051A2BCD}" presName="root2" presStyleCnt="0"/>
      <dgm:spPr/>
    </dgm:pt>
    <dgm:pt modelId="{21C611A4-02B8-4AC3-9AE9-C19C139AC30A}" type="pres">
      <dgm:prSet presAssocID="{E413388A-4156-4B49-BEC7-05E1051A2BCD}" presName="LevelTwoTextNode" presStyleLbl="node2" presStyleIdx="0" presStyleCnt="3">
        <dgm:presLayoutVars>
          <dgm:chPref val="3"/>
        </dgm:presLayoutVars>
      </dgm:prSet>
      <dgm:spPr/>
    </dgm:pt>
    <dgm:pt modelId="{022CD667-8362-45B0-B3F1-62DF4C6435B7}" type="pres">
      <dgm:prSet presAssocID="{E413388A-4156-4B49-BEC7-05E1051A2BCD}" presName="level3hierChild" presStyleCnt="0"/>
      <dgm:spPr/>
    </dgm:pt>
    <dgm:pt modelId="{AB5F1F99-57C6-4F5B-9305-EEB9279DA969}" type="pres">
      <dgm:prSet presAssocID="{91C87C3B-4049-4EC8-918F-9A04BE8AFD3E}" presName="conn2-1" presStyleLbl="parChTrans1D2" presStyleIdx="1" presStyleCnt="3"/>
      <dgm:spPr/>
    </dgm:pt>
    <dgm:pt modelId="{9A09B526-1382-4E29-AD2A-AD8824F22404}" type="pres">
      <dgm:prSet presAssocID="{91C87C3B-4049-4EC8-918F-9A04BE8AFD3E}" presName="connTx" presStyleLbl="parChTrans1D2" presStyleIdx="1" presStyleCnt="3"/>
      <dgm:spPr/>
    </dgm:pt>
    <dgm:pt modelId="{8D8838DA-7443-46DF-9B05-71D8B133C790}" type="pres">
      <dgm:prSet presAssocID="{192CEF59-E737-4049-B540-A3906C28EA26}" presName="root2" presStyleCnt="0"/>
      <dgm:spPr/>
    </dgm:pt>
    <dgm:pt modelId="{9BEA7331-BEB7-40B2-A9D2-3093DE79A836}" type="pres">
      <dgm:prSet presAssocID="{192CEF59-E737-4049-B540-A3906C28EA26}" presName="LevelTwoTextNode" presStyleLbl="node2" presStyleIdx="1" presStyleCnt="3">
        <dgm:presLayoutVars>
          <dgm:chPref val="3"/>
        </dgm:presLayoutVars>
      </dgm:prSet>
      <dgm:spPr/>
    </dgm:pt>
    <dgm:pt modelId="{F9A24D81-2F08-4882-907D-9199E8016399}" type="pres">
      <dgm:prSet presAssocID="{192CEF59-E737-4049-B540-A3906C28EA26}" presName="level3hierChild" presStyleCnt="0"/>
      <dgm:spPr/>
    </dgm:pt>
    <dgm:pt modelId="{A3D39E85-8512-42C2-AB91-183DE777D750}" type="pres">
      <dgm:prSet presAssocID="{0C338CD3-2EB0-48F9-A91D-4075578E67D5}" presName="conn2-1" presStyleLbl="parChTrans1D2" presStyleIdx="2" presStyleCnt="3"/>
      <dgm:spPr/>
    </dgm:pt>
    <dgm:pt modelId="{25864FD6-9EAA-46FF-90AF-37CDD968128B}" type="pres">
      <dgm:prSet presAssocID="{0C338CD3-2EB0-48F9-A91D-4075578E67D5}" presName="connTx" presStyleLbl="parChTrans1D2" presStyleIdx="2" presStyleCnt="3"/>
      <dgm:spPr/>
    </dgm:pt>
    <dgm:pt modelId="{1A030D82-B8A5-49E3-99E3-249D426E36D8}" type="pres">
      <dgm:prSet presAssocID="{14938279-B5DB-4F25-A729-B788CC13EC3B}" presName="root2" presStyleCnt="0"/>
      <dgm:spPr/>
    </dgm:pt>
    <dgm:pt modelId="{9FA999F0-2995-498D-B710-B419F981D2B1}" type="pres">
      <dgm:prSet presAssocID="{14938279-B5DB-4F25-A729-B788CC13EC3B}" presName="LevelTwoTextNode" presStyleLbl="node2" presStyleIdx="2" presStyleCnt="3">
        <dgm:presLayoutVars>
          <dgm:chPref val="3"/>
        </dgm:presLayoutVars>
      </dgm:prSet>
      <dgm:spPr/>
    </dgm:pt>
    <dgm:pt modelId="{F361C3D7-6724-4E4B-B1D1-73523BEE8A77}" type="pres">
      <dgm:prSet presAssocID="{14938279-B5DB-4F25-A729-B788CC13EC3B}" presName="level3hierChild" presStyleCnt="0"/>
      <dgm:spPr/>
    </dgm:pt>
    <dgm:pt modelId="{3930330C-9727-42C8-A685-49F273D00463}" type="pres">
      <dgm:prSet presAssocID="{71E16B06-D572-486A-8EBC-51CB91134213}" presName="root1" presStyleCnt="0"/>
      <dgm:spPr/>
    </dgm:pt>
    <dgm:pt modelId="{CCD8BB1B-0C9E-4D97-B4BB-201DC33474D8}" type="pres">
      <dgm:prSet presAssocID="{71E16B06-D572-486A-8EBC-51CB91134213}" presName="LevelOneTextNode" presStyleLbl="node0" presStyleIdx="2" presStyleCnt="4">
        <dgm:presLayoutVars>
          <dgm:chPref val="3"/>
        </dgm:presLayoutVars>
      </dgm:prSet>
      <dgm:spPr/>
    </dgm:pt>
    <dgm:pt modelId="{9141E5FC-FE53-419A-8824-EBA96A5AA65A}" type="pres">
      <dgm:prSet presAssocID="{71E16B06-D572-486A-8EBC-51CB91134213}" presName="level2hierChild" presStyleCnt="0"/>
      <dgm:spPr/>
    </dgm:pt>
    <dgm:pt modelId="{D5D2A635-232B-406D-A643-9E18C7CA5125}" type="pres">
      <dgm:prSet presAssocID="{714CDC08-F378-4A32-985D-1E85DEFE1CD1}" presName="root1" presStyleCnt="0"/>
      <dgm:spPr/>
    </dgm:pt>
    <dgm:pt modelId="{04E3C0D4-29A6-4E7B-9522-1C837AC00861}" type="pres">
      <dgm:prSet presAssocID="{714CDC08-F378-4A32-985D-1E85DEFE1CD1}" presName="LevelOneTextNode" presStyleLbl="node0" presStyleIdx="3" presStyleCnt="4">
        <dgm:presLayoutVars>
          <dgm:chPref val="3"/>
        </dgm:presLayoutVars>
      </dgm:prSet>
      <dgm:spPr/>
    </dgm:pt>
    <dgm:pt modelId="{D10C2B50-5FC7-45CB-8E95-34F24CCE9D78}" type="pres">
      <dgm:prSet presAssocID="{714CDC08-F378-4A32-985D-1E85DEFE1CD1}" presName="level2hierChild" presStyleCnt="0"/>
      <dgm:spPr/>
    </dgm:pt>
  </dgm:ptLst>
  <dgm:cxnLst>
    <dgm:cxn modelId="{60523B08-4C47-45AE-9FF0-FAC6D4CE1ACF}" type="presOf" srcId="{93016837-039E-4AC9-A479-EB06AE029C62}" destId="{1EC9EADB-AF56-4DAA-98BA-D3457076BFBB}" srcOrd="0" destOrd="0" presId="urn:microsoft.com/office/officeart/2005/8/layout/hierarchy2"/>
    <dgm:cxn modelId="{DF35FD25-A15E-4FAC-9A54-451B2B6DE21B}" type="presOf" srcId="{192CEF59-E737-4049-B540-A3906C28EA26}" destId="{9BEA7331-BEB7-40B2-A9D2-3093DE79A836}" srcOrd="0" destOrd="0" presId="urn:microsoft.com/office/officeart/2005/8/layout/hierarchy2"/>
    <dgm:cxn modelId="{B201342F-D726-4769-AD21-5B268425352B}" type="presOf" srcId="{80EB3AE4-6707-47F2-83D8-6F8FB173ECCE}" destId="{2BC1377A-E60C-4F05-9D26-11373BEB95D0}" srcOrd="1" destOrd="0" presId="urn:microsoft.com/office/officeart/2005/8/layout/hierarchy2"/>
    <dgm:cxn modelId="{5E6F8462-8130-46A5-A3F8-CE363D14D849}" srcId="{93016837-039E-4AC9-A479-EB06AE029C62}" destId="{639CE10A-1EDB-45F1-AB87-A1DA21050489}" srcOrd="1" destOrd="0" parTransId="{E69AC2A4-A9B1-4E2B-88F1-4A05754E8D9D}" sibTransId="{0EF86C51-9AAE-4535-AEE4-8DFB2B3F51CC}"/>
    <dgm:cxn modelId="{27C60443-92B2-4148-ADFD-E8C821ED33EE}" type="presOf" srcId="{91C87C3B-4049-4EC8-918F-9A04BE8AFD3E}" destId="{AB5F1F99-57C6-4F5B-9305-EEB9279DA969}" srcOrd="0" destOrd="0" presId="urn:microsoft.com/office/officeart/2005/8/layout/hierarchy2"/>
    <dgm:cxn modelId="{1D3BE143-9BF3-4413-87DE-348CE78BDF45}" type="presOf" srcId="{14938279-B5DB-4F25-A729-B788CC13EC3B}" destId="{9FA999F0-2995-498D-B710-B419F981D2B1}" srcOrd="0" destOrd="0" presId="urn:microsoft.com/office/officeart/2005/8/layout/hierarchy2"/>
    <dgm:cxn modelId="{03357444-2D3F-4C45-89A6-423024143F4F}" srcId="{639CE10A-1EDB-45F1-AB87-A1DA21050489}" destId="{14938279-B5DB-4F25-A729-B788CC13EC3B}" srcOrd="2" destOrd="0" parTransId="{0C338CD3-2EB0-48F9-A91D-4075578E67D5}" sibTransId="{96D1B3A4-8E82-480B-8EEB-9360AC11E369}"/>
    <dgm:cxn modelId="{8930C04A-C5C1-4E4B-843D-31B9A9CE1FE3}" srcId="{639CE10A-1EDB-45F1-AB87-A1DA21050489}" destId="{192CEF59-E737-4049-B540-A3906C28EA26}" srcOrd="1" destOrd="0" parTransId="{91C87C3B-4049-4EC8-918F-9A04BE8AFD3E}" sibTransId="{917443EE-3C5A-4E57-8E90-EF3CB030DDAA}"/>
    <dgm:cxn modelId="{FDE28D4B-74AC-4436-A4C1-A8A95DF2159F}" srcId="{93016837-039E-4AC9-A479-EB06AE029C62}" destId="{71E16B06-D572-486A-8EBC-51CB91134213}" srcOrd="2" destOrd="0" parTransId="{BFB8E019-B2FA-43B8-AFF9-AAAC152FFA76}" sibTransId="{1E15E6D3-D798-450E-851B-61359D6F0743}"/>
    <dgm:cxn modelId="{0E371E50-9AED-4540-9155-61E8AC038B64}" srcId="{93016837-039E-4AC9-A479-EB06AE029C62}" destId="{F4E1CA33-08D9-433B-AF04-AC1F8800ECDE}" srcOrd="0" destOrd="0" parTransId="{B43C2EEF-CDFA-46C6-9E53-77040FC2E903}" sibTransId="{377C2679-8774-4FE8-AF2A-300861D45F2E}"/>
    <dgm:cxn modelId="{8676AC53-3BEC-463E-B9D2-309D9DBDFB09}" type="presOf" srcId="{0C338CD3-2EB0-48F9-A91D-4075578E67D5}" destId="{A3D39E85-8512-42C2-AB91-183DE777D750}" srcOrd="0" destOrd="0" presId="urn:microsoft.com/office/officeart/2005/8/layout/hierarchy2"/>
    <dgm:cxn modelId="{1CD42E58-EA95-4185-97EE-6FA20BCCDB3F}" type="presOf" srcId="{F4E1CA33-08D9-433B-AF04-AC1F8800ECDE}" destId="{BFCB74A9-A2F6-430B-AE9A-13966F37F113}" srcOrd="0" destOrd="0" presId="urn:microsoft.com/office/officeart/2005/8/layout/hierarchy2"/>
    <dgm:cxn modelId="{4917DA8F-17DF-4041-B079-BBE2B0A44899}" srcId="{93016837-039E-4AC9-A479-EB06AE029C62}" destId="{714CDC08-F378-4A32-985D-1E85DEFE1CD1}" srcOrd="3" destOrd="0" parTransId="{0FD814F0-9BDB-44D3-BC0E-C972CE49A193}" sibTransId="{BE1209BC-8B00-4046-8B61-BA89AFD17D27}"/>
    <dgm:cxn modelId="{2F183BA9-3E3D-4012-85D2-0806B519248C}" srcId="{639CE10A-1EDB-45F1-AB87-A1DA21050489}" destId="{E413388A-4156-4B49-BEC7-05E1051A2BCD}" srcOrd="0" destOrd="0" parTransId="{80EB3AE4-6707-47F2-83D8-6F8FB173ECCE}" sibTransId="{257F1739-2193-4536-8BAB-49AAFFE6B739}"/>
    <dgm:cxn modelId="{CA4EECB4-B23C-4C4B-A36F-97625F5CF214}" type="presOf" srcId="{639CE10A-1EDB-45F1-AB87-A1DA21050489}" destId="{5560E2A2-3CF7-4A8C-B4A4-E7AE5D99F9CB}" srcOrd="0" destOrd="0" presId="urn:microsoft.com/office/officeart/2005/8/layout/hierarchy2"/>
    <dgm:cxn modelId="{BCA3FFB9-2979-462F-826B-BEE05E1EE12A}" type="presOf" srcId="{0C338CD3-2EB0-48F9-A91D-4075578E67D5}" destId="{25864FD6-9EAA-46FF-90AF-37CDD968128B}" srcOrd="1" destOrd="0" presId="urn:microsoft.com/office/officeart/2005/8/layout/hierarchy2"/>
    <dgm:cxn modelId="{DB2A5BBF-7F10-4544-95EF-E0D295519D7C}" type="presOf" srcId="{E413388A-4156-4B49-BEC7-05E1051A2BCD}" destId="{21C611A4-02B8-4AC3-9AE9-C19C139AC30A}" srcOrd="0" destOrd="0" presId="urn:microsoft.com/office/officeart/2005/8/layout/hierarchy2"/>
    <dgm:cxn modelId="{6FE368C6-828E-4C14-AE0F-1F6C571F928E}" type="presOf" srcId="{71E16B06-D572-486A-8EBC-51CB91134213}" destId="{CCD8BB1B-0C9E-4D97-B4BB-201DC33474D8}" srcOrd="0" destOrd="0" presId="urn:microsoft.com/office/officeart/2005/8/layout/hierarchy2"/>
    <dgm:cxn modelId="{DC0962C8-B443-43DB-8AA2-CA7D0AE9C419}" type="presOf" srcId="{714CDC08-F378-4A32-985D-1E85DEFE1CD1}" destId="{04E3C0D4-29A6-4E7B-9522-1C837AC00861}" srcOrd="0" destOrd="0" presId="urn:microsoft.com/office/officeart/2005/8/layout/hierarchy2"/>
    <dgm:cxn modelId="{BAC16BCD-8171-4E59-9D6E-AB2639AC5C36}" type="presOf" srcId="{91C87C3B-4049-4EC8-918F-9A04BE8AFD3E}" destId="{9A09B526-1382-4E29-AD2A-AD8824F22404}" srcOrd="1" destOrd="0" presId="urn:microsoft.com/office/officeart/2005/8/layout/hierarchy2"/>
    <dgm:cxn modelId="{8F8C25E9-AD96-4CD8-B92B-77AF194A1C07}" type="presOf" srcId="{80EB3AE4-6707-47F2-83D8-6F8FB173ECCE}" destId="{32271385-160A-4E75-972D-415F4853625E}" srcOrd="0" destOrd="0" presId="urn:microsoft.com/office/officeart/2005/8/layout/hierarchy2"/>
    <dgm:cxn modelId="{6ADCA9FF-B0B6-439A-B62F-822464E71408}" type="presParOf" srcId="{1EC9EADB-AF56-4DAA-98BA-D3457076BFBB}" destId="{F99EAFD1-F106-4653-9B19-7B482A1BC986}" srcOrd="0" destOrd="0" presId="urn:microsoft.com/office/officeart/2005/8/layout/hierarchy2"/>
    <dgm:cxn modelId="{02CC5216-8C06-4F55-B3CA-1649445C6E75}" type="presParOf" srcId="{F99EAFD1-F106-4653-9B19-7B482A1BC986}" destId="{BFCB74A9-A2F6-430B-AE9A-13966F37F113}" srcOrd="0" destOrd="0" presId="urn:microsoft.com/office/officeart/2005/8/layout/hierarchy2"/>
    <dgm:cxn modelId="{AEF480ED-4DE1-4B01-9061-BAECA9251AF9}" type="presParOf" srcId="{F99EAFD1-F106-4653-9B19-7B482A1BC986}" destId="{3E3EDF97-D545-4AE0-8BD0-8065F4B104B0}" srcOrd="1" destOrd="0" presId="urn:microsoft.com/office/officeart/2005/8/layout/hierarchy2"/>
    <dgm:cxn modelId="{A0D53EAD-E1E7-4312-AE79-630868FC2AB2}" type="presParOf" srcId="{1EC9EADB-AF56-4DAA-98BA-D3457076BFBB}" destId="{7D38E413-ADF5-46ED-910B-FAB4827EAB47}" srcOrd="1" destOrd="0" presId="urn:microsoft.com/office/officeart/2005/8/layout/hierarchy2"/>
    <dgm:cxn modelId="{B293EECC-71FC-4A6C-892D-98C54F8A0A83}" type="presParOf" srcId="{7D38E413-ADF5-46ED-910B-FAB4827EAB47}" destId="{5560E2A2-3CF7-4A8C-B4A4-E7AE5D99F9CB}" srcOrd="0" destOrd="0" presId="urn:microsoft.com/office/officeart/2005/8/layout/hierarchy2"/>
    <dgm:cxn modelId="{ED4B1B5A-3C8B-4D7E-BA0E-B47F732BFD03}" type="presParOf" srcId="{7D38E413-ADF5-46ED-910B-FAB4827EAB47}" destId="{D65E2537-6CDA-4BCE-A478-8E4C8CB09D19}" srcOrd="1" destOrd="0" presId="urn:microsoft.com/office/officeart/2005/8/layout/hierarchy2"/>
    <dgm:cxn modelId="{12483A68-EF03-4422-AFD0-04558E09436D}" type="presParOf" srcId="{D65E2537-6CDA-4BCE-A478-8E4C8CB09D19}" destId="{32271385-160A-4E75-972D-415F4853625E}" srcOrd="0" destOrd="0" presId="urn:microsoft.com/office/officeart/2005/8/layout/hierarchy2"/>
    <dgm:cxn modelId="{AEE74609-93C2-4DF3-8AD9-D43A0BC3C7E1}" type="presParOf" srcId="{32271385-160A-4E75-972D-415F4853625E}" destId="{2BC1377A-E60C-4F05-9D26-11373BEB95D0}" srcOrd="0" destOrd="0" presId="urn:microsoft.com/office/officeart/2005/8/layout/hierarchy2"/>
    <dgm:cxn modelId="{3CED57CC-5913-4799-BF1D-370769D2E9F4}" type="presParOf" srcId="{D65E2537-6CDA-4BCE-A478-8E4C8CB09D19}" destId="{7B01B432-561F-4088-A489-B3E14B65D194}" srcOrd="1" destOrd="0" presId="urn:microsoft.com/office/officeart/2005/8/layout/hierarchy2"/>
    <dgm:cxn modelId="{B1131187-4A82-442E-92AB-BAD105A7C0C3}" type="presParOf" srcId="{7B01B432-561F-4088-A489-B3E14B65D194}" destId="{21C611A4-02B8-4AC3-9AE9-C19C139AC30A}" srcOrd="0" destOrd="0" presId="urn:microsoft.com/office/officeart/2005/8/layout/hierarchy2"/>
    <dgm:cxn modelId="{CEA92A59-4D51-4939-94A9-D555E3C7B39F}" type="presParOf" srcId="{7B01B432-561F-4088-A489-B3E14B65D194}" destId="{022CD667-8362-45B0-B3F1-62DF4C6435B7}" srcOrd="1" destOrd="0" presId="urn:microsoft.com/office/officeart/2005/8/layout/hierarchy2"/>
    <dgm:cxn modelId="{BFE8E491-0FA5-4C18-BA47-752F23FC5762}" type="presParOf" srcId="{D65E2537-6CDA-4BCE-A478-8E4C8CB09D19}" destId="{AB5F1F99-57C6-4F5B-9305-EEB9279DA969}" srcOrd="2" destOrd="0" presId="urn:microsoft.com/office/officeart/2005/8/layout/hierarchy2"/>
    <dgm:cxn modelId="{9791AFC7-A867-4AA4-9C1A-FF878897ADD3}" type="presParOf" srcId="{AB5F1F99-57C6-4F5B-9305-EEB9279DA969}" destId="{9A09B526-1382-4E29-AD2A-AD8824F22404}" srcOrd="0" destOrd="0" presId="urn:microsoft.com/office/officeart/2005/8/layout/hierarchy2"/>
    <dgm:cxn modelId="{4D64D3F5-5B77-409E-9676-4AAB17721A7A}" type="presParOf" srcId="{D65E2537-6CDA-4BCE-A478-8E4C8CB09D19}" destId="{8D8838DA-7443-46DF-9B05-71D8B133C790}" srcOrd="3" destOrd="0" presId="urn:microsoft.com/office/officeart/2005/8/layout/hierarchy2"/>
    <dgm:cxn modelId="{1B339210-6C79-4D32-93F2-41E0F767275E}" type="presParOf" srcId="{8D8838DA-7443-46DF-9B05-71D8B133C790}" destId="{9BEA7331-BEB7-40B2-A9D2-3093DE79A836}" srcOrd="0" destOrd="0" presId="urn:microsoft.com/office/officeart/2005/8/layout/hierarchy2"/>
    <dgm:cxn modelId="{E4D0949F-10E9-42CE-BE47-E668766CB49E}" type="presParOf" srcId="{8D8838DA-7443-46DF-9B05-71D8B133C790}" destId="{F9A24D81-2F08-4882-907D-9199E8016399}" srcOrd="1" destOrd="0" presId="urn:microsoft.com/office/officeart/2005/8/layout/hierarchy2"/>
    <dgm:cxn modelId="{3B5CE15D-4C2A-4702-A2B4-92A309F20FF1}" type="presParOf" srcId="{D65E2537-6CDA-4BCE-A478-8E4C8CB09D19}" destId="{A3D39E85-8512-42C2-AB91-183DE777D750}" srcOrd="4" destOrd="0" presId="urn:microsoft.com/office/officeart/2005/8/layout/hierarchy2"/>
    <dgm:cxn modelId="{99450996-D7D8-46E9-B084-5BED14335607}" type="presParOf" srcId="{A3D39E85-8512-42C2-AB91-183DE777D750}" destId="{25864FD6-9EAA-46FF-90AF-37CDD968128B}" srcOrd="0" destOrd="0" presId="urn:microsoft.com/office/officeart/2005/8/layout/hierarchy2"/>
    <dgm:cxn modelId="{9E797D91-9E00-4352-A9D6-D9BD618327B6}" type="presParOf" srcId="{D65E2537-6CDA-4BCE-A478-8E4C8CB09D19}" destId="{1A030D82-B8A5-49E3-99E3-249D426E36D8}" srcOrd="5" destOrd="0" presId="urn:microsoft.com/office/officeart/2005/8/layout/hierarchy2"/>
    <dgm:cxn modelId="{DFE5D20B-1DEB-464F-B88B-28D32389CDF6}" type="presParOf" srcId="{1A030D82-B8A5-49E3-99E3-249D426E36D8}" destId="{9FA999F0-2995-498D-B710-B419F981D2B1}" srcOrd="0" destOrd="0" presId="urn:microsoft.com/office/officeart/2005/8/layout/hierarchy2"/>
    <dgm:cxn modelId="{D05FC6E7-BD4C-4FED-8748-CE80383A54EF}" type="presParOf" srcId="{1A030D82-B8A5-49E3-99E3-249D426E36D8}" destId="{F361C3D7-6724-4E4B-B1D1-73523BEE8A77}" srcOrd="1" destOrd="0" presId="urn:microsoft.com/office/officeart/2005/8/layout/hierarchy2"/>
    <dgm:cxn modelId="{B73EFB4E-4707-4079-91EA-395E4E92FA6D}" type="presParOf" srcId="{1EC9EADB-AF56-4DAA-98BA-D3457076BFBB}" destId="{3930330C-9727-42C8-A685-49F273D00463}" srcOrd="2" destOrd="0" presId="urn:microsoft.com/office/officeart/2005/8/layout/hierarchy2"/>
    <dgm:cxn modelId="{A1DF6DAA-6122-48E4-A451-9176F8C7C379}" type="presParOf" srcId="{3930330C-9727-42C8-A685-49F273D00463}" destId="{CCD8BB1B-0C9E-4D97-B4BB-201DC33474D8}" srcOrd="0" destOrd="0" presId="urn:microsoft.com/office/officeart/2005/8/layout/hierarchy2"/>
    <dgm:cxn modelId="{96745934-B8DE-4BED-B1F0-3F88083D5DDC}" type="presParOf" srcId="{3930330C-9727-42C8-A685-49F273D00463}" destId="{9141E5FC-FE53-419A-8824-EBA96A5AA65A}" srcOrd="1" destOrd="0" presId="urn:microsoft.com/office/officeart/2005/8/layout/hierarchy2"/>
    <dgm:cxn modelId="{4857607F-0816-45C8-A386-B15966DEF79E}" type="presParOf" srcId="{1EC9EADB-AF56-4DAA-98BA-D3457076BFBB}" destId="{D5D2A635-232B-406D-A643-9E18C7CA5125}" srcOrd="3" destOrd="0" presId="urn:microsoft.com/office/officeart/2005/8/layout/hierarchy2"/>
    <dgm:cxn modelId="{761810A9-DA10-49F7-99C8-78BD43AC13A8}" type="presParOf" srcId="{D5D2A635-232B-406D-A643-9E18C7CA5125}" destId="{04E3C0D4-29A6-4E7B-9522-1C837AC00861}" srcOrd="0" destOrd="0" presId="urn:microsoft.com/office/officeart/2005/8/layout/hierarchy2"/>
    <dgm:cxn modelId="{721E703E-66AA-4F1C-87EA-870D696683B6}" type="presParOf" srcId="{D5D2A635-232B-406D-A643-9E18C7CA5125}" destId="{D10C2B50-5FC7-45CB-8E95-34F24CCE9D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CACC9D-EAB9-4DDC-82F1-47021E6710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F11FB4D-D994-41B0-BBDD-E6AA902790F3}">
      <dgm:prSet phldrT="[文字]" custT="1"/>
      <dgm:spPr/>
      <dgm:t>
        <a:bodyPr/>
        <a:lstStyle/>
        <a:p>
          <a:r>
            <a:rPr lang="en-US" altLang="zh-TW" sz="2000" dirty="0"/>
            <a:t>Can Time Series Models forecast the value that allow trading in better risk-adjusted return?</a:t>
          </a:r>
          <a:endParaRPr lang="zh-TW" altLang="en-US" sz="2000" dirty="0"/>
        </a:p>
      </dgm:t>
    </dgm:pt>
    <dgm:pt modelId="{CD9DA51E-46CE-4D12-A61A-3B97108B25F2}" type="par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56CF831E-8E45-4B9E-8AA9-FA5F2F83C83B}" type="sib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83F256A1-3F3B-4600-A23D-6597F5E2FEA0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Do Multivariate Time Series model with Marco Time Series data help forecasting better?</a:t>
          </a:r>
          <a:endParaRPr lang="zh-TW" altLang="en-US" sz="2000" dirty="0"/>
        </a:p>
      </dgm:t>
    </dgm:pt>
    <dgm:pt modelId="{FD2073C6-7FAF-44A4-80C2-48D1E53A9580}" type="par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49EFAB38-94C7-4BFA-A19D-3EDF3688DF8E}" type="sib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D93A9052-1A76-494B-BE7D-C7FDA9FB7F79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How well is the generalization ability for Time Series Model?</a:t>
          </a:r>
          <a:endParaRPr lang="zh-TW" altLang="en-US" sz="2000" dirty="0"/>
        </a:p>
      </dgm:t>
    </dgm:pt>
    <dgm:pt modelId="{A620EF84-3176-47D3-861B-7311C4B047ED}" type="par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0FB0E867-CD72-4F2D-9C6C-89C52D4E051F}" type="sib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B4BACE46-B6EB-4A62-A986-CC7F0CB7794B}" type="pres">
      <dgm:prSet presAssocID="{BFCACC9D-EAB9-4DDC-82F1-47021E671096}" presName="Name0" presStyleCnt="0">
        <dgm:presLayoutVars>
          <dgm:chMax val="7"/>
          <dgm:chPref val="7"/>
          <dgm:dir/>
        </dgm:presLayoutVars>
      </dgm:prSet>
      <dgm:spPr/>
    </dgm:pt>
    <dgm:pt modelId="{2D750A94-22B7-40D2-9350-73E4791EFD0B}" type="pres">
      <dgm:prSet presAssocID="{BFCACC9D-EAB9-4DDC-82F1-47021E671096}" presName="Name1" presStyleCnt="0"/>
      <dgm:spPr/>
    </dgm:pt>
    <dgm:pt modelId="{61B7397C-2DA2-48AF-8D5B-0D21FEDCC060}" type="pres">
      <dgm:prSet presAssocID="{BFCACC9D-EAB9-4DDC-82F1-47021E671096}" presName="cycle" presStyleCnt="0"/>
      <dgm:spPr/>
    </dgm:pt>
    <dgm:pt modelId="{B5E3EDF3-5C07-43BF-9E53-600A18A93709}" type="pres">
      <dgm:prSet presAssocID="{BFCACC9D-EAB9-4DDC-82F1-47021E671096}" presName="srcNode" presStyleLbl="node1" presStyleIdx="0" presStyleCnt="3"/>
      <dgm:spPr/>
    </dgm:pt>
    <dgm:pt modelId="{61696543-018C-426D-8E40-640B16DFB861}" type="pres">
      <dgm:prSet presAssocID="{BFCACC9D-EAB9-4DDC-82F1-47021E671096}" presName="conn" presStyleLbl="parChTrans1D2" presStyleIdx="0" presStyleCnt="1"/>
      <dgm:spPr/>
    </dgm:pt>
    <dgm:pt modelId="{9E8601A4-DAE6-4E72-B868-37B0CDBADDA6}" type="pres">
      <dgm:prSet presAssocID="{BFCACC9D-EAB9-4DDC-82F1-47021E671096}" presName="extraNode" presStyleLbl="node1" presStyleIdx="0" presStyleCnt="3"/>
      <dgm:spPr/>
    </dgm:pt>
    <dgm:pt modelId="{15A28F1C-7F5B-40CA-8618-A76398DB1A49}" type="pres">
      <dgm:prSet presAssocID="{BFCACC9D-EAB9-4DDC-82F1-47021E671096}" presName="dstNode" presStyleLbl="node1" presStyleIdx="0" presStyleCnt="3"/>
      <dgm:spPr/>
    </dgm:pt>
    <dgm:pt modelId="{2CBBA73A-1408-42A4-AC77-D8AD6A776864}" type="pres">
      <dgm:prSet presAssocID="{EF11FB4D-D994-41B0-BBDD-E6AA902790F3}" presName="text_1" presStyleLbl="node1" presStyleIdx="0" presStyleCnt="3">
        <dgm:presLayoutVars>
          <dgm:bulletEnabled val="1"/>
        </dgm:presLayoutVars>
      </dgm:prSet>
      <dgm:spPr/>
    </dgm:pt>
    <dgm:pt modelId="{8CC9154B-A57A-4FCE-8C16-905E2283D7AD}" type="pres">
      <dgm:prSet presAssocID="{EF11FB4D-D994-41B0-BBDD-E6AA902790F3}" presName="accent_1" presStyleCnt="0"/>
      <dgm:spPr/>
    </dgm:pt>
    <dgm:pt modelId="{A563533C-91D8-4AD8-9FF5-447AA24D2266}" type="pres">
      <dgm:prSet presAssocID="{EF11FB4D-D994-41B0-BBDD-E6AA902790F3}" presName="accentRepeatNode" presStyleLbl="solidFgAcc1" presStyleIdx="0" presStyleCnt="3"/>
      <dgm:spPr/>
    </dgm:pt>
    <dgm:pt modelId="{0A761BC4-434B-4E1F-9148-0E1871E3A5A7}" type="pres">
      <dgm:prSet presAssocID="{83F256A1-3F3B-4600-A23D-6597F5E2FEA0}" presName="text_2" presStyleLbl="node1" presStyleIdx="1" presStyleCnt="3">
        <dgm:presLayoutVars>
          <dgm:bulletEnabled val="1"/>
        </dgm:presLayoutVars>
      </dgm:prSet>
      <dgm:spPr/>
    </dgm:pt>
    <dgm:pt modelId="{EBD22DEC-B6B8-4680-8D24-D473CFF23D32}" type="pres">
      <dgm:prSet presAssocID="{83F256A1-3F3B-4600-A23D-6597F5E2FEA0}" presName="accent_2" presStyleCnt="0"/>
      <dgm:spPr/>
    </dgm:pt>
    <dgm:pt modelId="{00CDA34F-5F33-4628-9FDA-EDAC4EE7A5CD}" type="pres">
      <dgm:prSet presAssocID="{83F256A1-3F3B-4600-A23D-6597F5E2FEA0}" presName="accentRepeatNode" presStyleLbl="solidFgAcc1" presStyleIdx="1" presStyleCnt="3"/>
      <dgm:spPr/>
    </dgm:pt>
    <dgm:pt modelId="{A64058C1-4F30-4181-A353-D48734F346B2}" type="pres">
      <dgm:prSet presAssocID="{D93A9052-1A76-494B-BE7D-C7FDA9FB7F79}" presName="text_3" presStyleLbl="node1" presStyleIdx="2" presStyleCnt="3">
        <dgm:presLayoutVars>
          <dgm:bulletEnabled val="1"/>
        </dgm:presLayoutVars>
      </dgm:prSet>
      <dgm:spPr/>
    </dgm:pt>
    <dgm:pt modelId="{39FFA3DD-7630-4DCE-85AD-23DD591A82AE}" type="pres">
      <dgm:prSet presAssocID="{D93A9052-1A76-494B-BE7D-C7FDA9FB7F79}" presName="accent_3" presStyleCnt="0"/>
      <dgm:spPr/>
    </dgm:pt>
    <dgm:pt modelId="{5EAB8E4F-DC61-4C7A-9940-1AAE6688801C}" type="pres">
      <dgm:prSet presAssocID="{D93A9052-1A76-494B-BE7D-C7FDA9FB7F79}" presName="accentRepeatNode" presStyleLbl="solidFgAcc1" presStyleIdx="2" presStyleCnt="3"/>
      <dgm:spPr/>
    </dgm:pt>
  </dgm:ptLst>
  <dgm:cxnLst>
    <dgm:cxn modelId="{6C0E1B65-41A5-4CE3-9FF2-84C0ED4FEFDA}" type="presOf" srcId="{EF11FB4D-D994-41B0-BBDD-E6AA902790F3}" destId="{2CBBA73A-1408-42A4-AC77-D8AD6A776864}" srcOrd="0" destOrd="0" presId="urn:microsoft.com/office/officeart/2008/layout/VerticalCurvedList"/>
    <dgm:cxn modelId="{6538F373-EE7B-4B28-BC26-4960E59DD90C}" srcId="{BFCACC9D-EAB9-4DDC-82F1-47021E671096}" destId="{83F256A1-3F3B-4600-A23D-6597F5E2FEA0}" srcOrd="1" destOrd="0" parTransId="{FD2073C6-7FAF-44A4-80C2-48D1E53A9580}" sibTransId="{49EFAB38-94C7-4BFA-A19D-3EDF3688DF8E}"/>
    <dgm:cxn modelId="{B7048280-59DF-4B30-BB25-C2E80E1F3CCB}" srcId="{BFCACC9D-EAB9-4DDC-82F1-47021E671096}" destId="{EF11FB4D-D994-41B0-BBDD-E6AA902790F3}" srcOrd="0" destOrd="0" parTransId="{CD9DA51E-46CE-4D12-A61A-3B97108B25F2}" sibTransId="{56CF831E-8E45-4B9E-8AA9-FA5F2F83C83B}"/>
    <dgm:cxn modelId="{F5660284-2AC7-4A4C-B76D-EB13D8029277}" type="presOf" srcId="{D93A9052-1A76-494B-BE7D-C7FDA9FB7F79}" destId="{A64058C1-4F30-4181-A353-D48734F346B2}" srcOrd="0" destOrd="0" presId="urn:microsoft.com/office/officeart/2008/layout/VerticalCurvedList"/>
    <dgm:cxn modelId="{62F5CF85-C979-4552-AEA6-CE69B20994D3}" type="presOf" srcId="{BFCACC9D-EAB9-4DDC-82F1-47021E671096}" destId="{B4BACE46-B6EB-4A62-A986-CC7F0CB7794B}" srcOrd="0" destOrd="0" presId="urn:microsoft.com/office/officeart/2008/layout/VerticalCurvedList"/>
    <dgm:cxn modelId="{7733CFB6-779C-499A-9DA4-864B9CA13C2B}" type="presOf" srcId="{56CF831E-8E45-4B9E-8AA9-FA5F2F83C83B}" destId="{61696543-018C-426D-8E40-640B16DFB861}" srcOrd="0" destOrd="0" presId="urn:microsoft.com/office/officeart/2008/layout/VerticalCurvedList"/>
    <dgm:cxn modelId="{2FD5D8DB-45C3-492E-8768-AFCB446A6DCB}" type="presOf" srcId="{83F256A1-3F3B-4600-A23D-6597F5E2FEA0}" destId="{0A761BC4-434B-4E1F-9148-0E1871E3A5A7}" srcOrd="0" destOrd="0" presId="urn:microsoft.com/office/officeart/2008/layout/VerticalCurvedList"/>
    <dgm:cxn modelId="{C005E0F6-C207-488F-9A46-57B1F41CFE21}" srcId="{BFCACC9D-EAB9-4DDC-82F1-47021E671096}" destId="{D93A9052-1A76-494B-BE7D-C7FDA9FB7F79}" srcOrd="2" destOrd="0" parTransId="{A620EF84-3176-47D3-861B-7311C4B047ED}" sibTransId="{0FB0E867-CD72-4F2D-9C6C-89C52D4E051F}"/>
    <dgm:cxn modelId="{2F5F7EC3-8FE6-4E1A-97E8-956F2469BA82}" type="presParOf" srcId="{B4BACE46-B6EB-4A62-A986-CC7F0CB7794B}" destId="{2D750A94-22B7-40D2-9350-73E4791EFD0B}" srcOrd="0" destOrd="0" presId="urn:microsoft.com/office/officeart/2008/layout/VerticalCurvedList"/>
    <dgm:cxn modelId="{5080F8A0-7D28-4695-8FB0-D327EF1E5B17}" type="presParOf" srcId="{2D750A94-22B7-40D2-9350-73E4791EFD0B}" destId="{61B7397C-2DA2-48AF-8D5B-0D21FEDCC060}" srcOrd="0" destOrd="0" presId="urn:microsoft.com/office/officeart/2008/layout/VerticalCurvedList"/>
    <dgm:cxn modelId="{C535737D-6834-41F4-94D5-35EAB2A5E35E}" type="presParOf" srcId="{61B7397C-2DA2-48AF-8D5B-0D21FEDCC060}" destId="{B5E3EDF3-5C07-43BF-9E53-600A18A93709}" srcOrd="0" destOrd="0" presId="urn:microsoft.com/office/officeart/2008/layout/VerticalCurvedList"/>
    <dgm:cxn modelId="{BFEFB420-F90B-431C-AE8B-2DE183648378}" type="presParOf" srcId="{61B7397C-2DA2-48AF-8D5B-0D21FEDCC060}" destId="{61696543-018C-426D-8E40-640B16DFB861}" srcOrd="1" destOrd="0" presId="urn:microsoft.com/office/officeart/2008/layout/VerticalCurvedList"/>
    <dgm:cxn modelId="{54EB7E07-4157-4C5A-8623-237555246EA7}" type="presParOf" srcId="{61B7397C-2DA2-48AF-8D5B-0D21FEDCC060}" destId="{9E8601A4-DAE6-4E72-B868-37B0CDBADDA6}" srcOrd="2" destOrd="0" presId="urn:microsoft.com/office/officeart/2008/layout/VerticalCurvedList"/>
    <dgm:cxn modelId="{17CE6921-BD12-4D75-A39C-DA2C1B5C609A}" type="presParOf" srcId="{61B7397C-2DA2-48AF-8D5B-0D21FEDCC060}" destId="{15A28F1C-7F5B-40CA-8618-A76398DB1A49}" srcOrd="3" destOrd="0" presId="urn:microsoft.com/office/officeart/2008/layout/VerticalCurvedList"/>
    <dgm:cxn modelId="{21B2579C-0AE2-40E2-A483-CB16E767E9CF}" type="presParOf" srcId="{2D750A94-22B7-40D2-9350-73E4791EFD0B}" destId="{2CBBA73A-1408-42A4-AC77-D8AD6A776864}" srcOrd="1" destOrd="0" presId="urn:microsoft.com/office/officeart/2008/layout/VerticalCurvedList"/>
    <dgm:cxn modelId="{A9052577-B560-497E-9579-EBF3F8FD1041}" type="presParOf" srcId="{2D750A94-22B7-40D2-9350-73E4791EFD0B}" destId="{8CC9154B-A57A-4FCE-8C16-905E2283D7AD}" srcOrd="2" destOrd="0" presId="urn:microsoft.com/office/officeart/2008/layout/VerticalCurvedList"/>
    <dgm:cxn modelId="{9447B936-FCC6-414A-B675-4D4E3C8841A5}" type="presParOf" srcId="{8CC9154B-A57A-4FCE-8C16-905E2283D7AD}" destId="{A563533C-91D8-4AD8-9FF5-447AA24D2266}" srcOrd="0" destOrd="0" presId="urn:microsoft.com/office/officeart/2008/layout/VerticalCurvedList"/>
    <dgm:cxn modelId="{F9E4A539-FB09-47B1-9462-22ABD8D109B4}" type="presParOf" srcId="{2D750A94-22B7-40D2-9350-73E4791EFD0B}" destId="{0A761BC4-434B-4E1F-9148-0E1871E3A5A7}" srcOrd="3" destOrd="0" presId="urn:microsoft.com/office/officeart/2008/layout/VerticalCurvedList"/>
    <dgm:cxn modelId="{55BB7909-1AA7-42A4-8712-5DE052A03441}" type="presParOf" srcId="{2D750A94-22B7-40D2-9350-73E4791EFD0B}" destId="{EBD22DEC-B6B8-4680-8D24-D473CFF23D32}" srcOrd="4" destOrd="0" presId="urn:microsoft.com/office/officeart/2008/layout/VerticalCurvedList"/>
    <dgm:cxn modelId="{18BCA8E2-53B2-4AF4-9DAB-CA5547261E55}" type="presParOf" srcId="{EBD22DEC-B6B8-4680-8D24-D473CFF23D32}" destId="{00CDA34F-5F33-4628-9FDA-EDAC4EE7A5CD}" srcOrd="0" destOrd="0" presId="urn:microsoft.com/office/officeart/2008/layout/VerticalCurvedList"/>
    <dgm:cxn modelId="{C6B37088-5D1C-4F24-A470-D33DDB499225}" type="presParOf" srcId="{2D750A94-22B7-40D2-9350-73E4791EFD0B}" destId="{A64058C1-4F30-4181-A353-D48734F346B2}" srcOrd="5" destOrd="0" presId="urn:microsoft.com/office/officeart/2008/layout/VerticalCurvedList"/>
    <dgm:cxn modelId="{787B1734-FED2-4C4F-9BF9-92358DA0F70C}" type="presParOf" srcId="{2D750A94-22B7-40D2-9350-73E4791EFD0B}" destId="{39FFA3DD-7630-4DCE-85AD-23DD591A82AE}" srcOrd="6" destOrd="0" presId="urn:microsoft.com/office/officeart/2008/layout/VerticalCurvedList"/>
    <dgm:cxn modelId="{34F19CFB-751B-498D-A927-F5A3A56932D5}" type="presParOf" srcId="{39FFA3DD-7630-4DCE-85AD-23DD591A82AE}" destId="{5EAB8E4F-DC61-4C7A-9940-1AAE668880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6543-018C-426D-8E40-640B16DFB861}">
      <dsp:nvSpPr>
        <dsp:cNvPr id="0" name=""/>
        <dsp:cNvSpPr/>
      </dsp:nvSpPr>
      <dsp:spPr>
        <a:xfrm>
          <a:off x="-4660770" y="-714507"/>
          <a:ext cx="5551735" cy="5551735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BA73A-1408-42A4-AC77-D8AD6A776864}">
      <dsp:nvSpPr>
        <dsp:cNvPr id="0" name=""/>
        <dsp:cNvSpPr/>
      </dsp:nvSpPr>
      <dsp:spPr>
        <a:xfrm>
          <a:off x="573013" y="412272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Can Time Series Models forecast the value that allow trading in better risk-adjusted return?</a:t>
          </a:r>
          <a:endParaRPr lang="zh-TW" altLang="en-US" sz="2000" kern="1200" dirty="0"/>
        </a:p>
      </dsp:txBody>
      <dsp:txXfrm>
        <a:off x="573013" y="412272"/>
        <a:ext cx="10726241" cy="824544"/>
      </dsp:txXfrm>
    </dsp:sp>
    <dsp:sp modelId="{A563533C-91D8-4AD8-9FF5-447AA24D2266}">
      <dsp:nvSpPr>
        <dsp:cNvPr id="0" name=""/>
        <dsp:cNvSpPr/>
      </dsp:nvSpPr>
      <dsp:spPr>
        <a:xfrm>
          <a:off x="57673" y="309204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1BC4-434B-4E1F-9148-0E1871E3A5A7}">
      <dsp:nvSpPr>
        <dsp:cNvPr id="0" name=""/>
        <dsp:cNvSpPr/>
      </dsp:nvSpPr>
      <dsp:spPr>
        <a:xfrm>
          <a:off x="872734" y="1649088"/>
          <a:ext cx="10426520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Do Multivariate Time Series model with Marco Time Series data help forecasting better?</a:t>
          </a:r>
          <a:endParaRPr lang="zh-TW" altLang="en-US" sz="2000" kern="1200" dirty="0"/>
        </a:p>
      </dsp:txBody>
      <dsp:txXfrm>
        <a:off x="872734" y="1649088"/>
        <a:ext cx="10426520" cy="824544"/>
      </dsp:txXfrm>
    </dsp:sp>
    <dsp:sp modelId="{00CDA34F-5F33-4628-9FDA-EDAC4EE7A5CD}">
      <dsp:nvSpPr>
        <dsp:cNvPr id="0" name=""/>
        <dsp:cNvSpPr/>
      </dsp:nvSpPr>
      <dsp:spPr>
        <a:xfrm>
          <a:off x="357394" y="1546020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058C1-4F30-4181-A353-D48734F346B2}">
      <dsp:nvSpPr>
        <dsp:cNvPr id="0" name=""/>
        <dsp:cNvSpPr/>
      </dsp:nvSpPr>
      <dsp:spPr>
        <a:xfrm>
          <a:off x="573013" y="2885904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How well is the generalization ability for Time Series Model?</a:t>
          </a:r>
          <a:endParaRPr lang="zh-TW" altLang="en-US" sz="2000" kern="1200" dirty="0"/>
        </a:p>
      </dsp:txBody>
      <dsp:txXfrm>
        <a:off x="573013" y="2885904"/>
        <a:ext cx="10726241" cy="824544"/>
      </dsp:txXfrm>
    </dsp:sp>
    <dsp:sp modelId="{5EAB8E4F-DC61-4C7A-9940-1AAE6688801C}">
      <dsp:nvSpPr>
        <dsp:cNvPr id="0" name=""/>
        <dsp:cNvSpPr/>
      </dsp:nvSpPr>
      <dsp:spPr>
        <a:xfrm>
          <a:off x="57673" y="2782836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74A9-A2F6-430B-AE9A-13966F37F113}">
      <dsp:nvSpPr>
        <dsp:cNvPr id="0" name=""/>
        <dsp:cNvSpPr/>
      </dsp:nvSpPr>
      <dsp:spPr>
        <a:xfrm>
          <a:off x="0" y="880905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Price Action Score</a:t>
          </a:r>
          <a:endParaRPr lang="zh-HK" altLang="en-US" sz="1500" kern="1200" dirty="0"/>
        </a:p>
      </dsp:txBody>
      <dsp:txXfrm>
        <a:off x="16535" y="897440"/>
        <a:ext cx="1096033" cy="531481"/>
      </dsp:txXfrm>
    </dsp:sp>
    <dsp:sp modelId="{470CC480-5BEB-4D16-87F4-32FA78F3AFCC}">
      <dsp:nvSpPr>
        <dsp:cNvPr id="0" name=""/>
        <dsp:cNvSpPr/>
      </dsp:nvSpPr>
      <dsp:spPr>
        <a:xfrm rot="18294221">
          <a:off x="959771" y="816722"/>
          <a:ext cx="791638" cy="43681"/>
        </a:xfrm>
        <a:custGeom>
          <a:avLst/>
          <a:gdLst/>
          <a:ahLst/>
          <a:cxnLst/>
          <a:rect l="0" t="0" r="0" b="0"/>
          <a:pathLst>
            <a:path>
              <a:moveTo>
                <a:pt x="0" y="21840"/>
              </a:moveTo>
              <a:lnTo>
                <a:pt x="791638" y="2184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335799" y="818772"/>
        <a:ext cx="39581" cy="39581"/>
      </dsp:txXfrm>
    </dsp:sp>
    <dsp:sp modelId="{C7200009-E9F9-44C6-A761-6DD853C69ACC}">
      <dsp:nvSpPr>
        <dsp:cNvPr id="0" name=""/>
        <dsp:cNvSpPr/>
      </dsp:nvSpPr>
      <dsp:spPr>
        <a:xfrm>
          <a:off x="1582077" y="231670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Trading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Volume</a:t>
          </a:r>
          <a:endParaRPr lang="zh-HK" altLang="en-US" sz="1500" kern="1200" dirty="0"/>
        </a:p>
      </dsp:txBody>
      <dsp:txXfrm>
        <a:off x="1598612" y="248205"/>
        <a:ext cx="1096033" cy="531481"/>
      </dsp:txXfrm>
    </dsp:sp>
    <dsp:sp modelId="{66BF2895-3D7E-431A-ACF7-284A53C0664E}">
      <dsp:nvSpPr>
        <dsp:cNvPr id="0" name=""/>
        <dsp:cNvSpPr/>
      </dsp:nvSpPr>
      <dsp:spPr>
        <a:xfrm>
          <a:off x="1129103" y="1141340"/>
          <a:ext cx="452974" cy="43681"/>
        </a:xfrm>
        <a:custGeom>
          <a:avLst/>
          <a:gdLst/>
          <a:ahLst/>
          <a:cxnLst/>
          <a:rect l="0" t="0" r="0" b="0"/>
          <a:pathLst>
            <a:path>
              <a:moveTo>
                <a:pt x="0" y="21840"/>
              </a:moveTo>
              <a:lnTo>
                <a:pt x="452974" y="2184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344266" y="1151856"/>
        <a:ext cx="22648" cy="22648"/>
      </dsp:txXfrm>
    </dsp:sp>
    <dsp:sp modelId="{885BFEAF-0A61-442D-8003-4F94526A2B37}">
      <dsp:nvSpPr>
        <dsp:cNvPr id="0" name=""/>
        <dsp:cNvSpPr/>
      </dsp:nvSpPr>
      <dsp:spPr>
        <a:xfrm>
          <a:off x="1582077" y="880905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WAP Momentum</a:t>
          </a:r>
          <a:endParaRPr lang="zh-HK" altLang="en-US" sz="1500" kern="1200" dirty="0"/>
        </a:p>
      </dsp:txBody>
      <dsp:txXfrm>
        <a:off x="1598612" y="897440"/>
        <a:ext cx="1096033" cy="531481"/>
      </dsp:txXfrm>
    </dsp:sp>
    <dsp:sp modelId="{EB000258-8ECC-4FA4-A991-F89B13F4C069}">
      <dsp:nvSpPr>
        <dsp:cNvPr id="0" name=""/>
        <dsp:cNvSpPr/>
      </dsp:nvSpPr>
      <dsp:spPr>
        <a:xfrm rot="3305779">
          <a:off x="959771" y="1465957"/>
          <a:ext cx="791638" cy="43681"/>
        </a:xfrm>
        <a:custGeom>
          <a:avLst/>
          <a:gdLst/>
          <a:ahLst/>
          <a:cxnLst/>
          <a:rect l="0" t="0" r="0" b="0"/>
          <a:pathLst>
            <a:path>
              <a:moveTo>
                <a:pt x="0" y="21840"/>
              </a:moveTo>
              <a:lnTo>
                <a:pt x="791638" y="2184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335799" y="1468007"/>
        <a:ext cx="39581" cy="39581"/>
      </dsp:txXfrm>
    </dsp:sp>
    <dsp:sp modelId="{6143501C-1D1C-4396-977B-B562C5604462}">
      <dsp:nvSpPr>
        <dsp:cNvPr id="0" name=""/>
        <dsp:cNvSpPr/>
      </dsp:nvSpPr>
      <dsp:spPr>
        <a:xfrm>
          <a:off x="1582077" y="1530139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Open-Close Price Gap</a:t>
          </a:r>
          <a:endParaRPr lang="zh-HK" altLang="en-US" sz="1500" kern="1200" dirty="0"/>
        </a:p>
      </dsp:txBody>
      <dsp:txXfrm>
        <a:off x="1598612" y="1546674"/>
        <a:ext cx="1096033" cy="531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74A9-A2F6-430B-AE9A-13966F37F113}">
      <dsp:nvSpPr>
        <dsp:cNvPr id="0" name=""/>
        <dsp:cNvSpPr/>
      </dsp:nvSpPr>
      <dsp:spPr>
        <a:xfrm>
          <a:off x="340054" y="625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Stock 1</a:t>
          </a:r>
          <a:endParaRPr lang="zh-HK" altLang="en-US" sz="1500" kern="1200" dirty="0"/>
        </a:p>
      </dsp:txBody>
      <dsp:txXfrm>
        <a:off x="356905" y="17476"/>
        <a:ext cx="1116964" cy="541631"/>
      </dsp:txXfrm>
    </dsp:sp>
    <dsp:sp modelId="{5560E2A2-3CF7-4A8C-B4A4-E7AE5D99F9CB}">
      <dsp:nvSpPr>
        <dsp:cNvPr id="0" name=""/>
        <dsp:cNvSpPr/>
      </dsp:nvSpPr>
      <dsp:spPr>
        <a:xfrm>
          <a:off x="340054" y="662258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Stock 2</a:t>
          </a:r>
          <a:endParaRPr lang="zh-HK" altLang="en-US" sz="1500" kern="1200" dirty="0"/>
        </a:p>
      </dsp:txBody>
      <dsp:txXfrm>
        <a:off x="356905" y="679109"/>
        <a:ext cx="1116964" cy="541631"/>
      </dsp:txXfrm>
    </dsp:sp>
    <dsp:sp modelId="{32271385-160A-4E75-972D-415F4853625E}">
      <dsp:nvSpPr>
        <dsp:cNvPr id="0" name=""/>
        <dsp:cNvSpPr/>
      </dsp:nvSpPr>
      <dsp:spPr>
        <a:xfrm rot="18289469">
          <a:off x="1317863" y="598893"/>
          <a:ext cx="8059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5979" y="202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700704" y="598958"/>
        <a:ext cx="40298" cy="40298"/>
      </dsp:txXfrm>
    </dsp:sp>
    <dsp:sp modelId="{21C611A4-02B8-4AC3-9AE9-C19C139AC30A}">
      <dsp:nvSpPr>
        <dsp:cNvPr id="0" name=""/>
        <dsp:cNvSpPr/>
      </dsp:nvSpPr>
      <dsp:spPr>
        <a:xfrm>
          <a:off x="1950986" y="625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Log WAP Momentum</a:t>
          </a:r>
          <a:endParaRPr lang="zh-HK" altLang="en-US" sz="1500" kern="1200" dirty="0"/>
        </a:p>
      </dsp:txBody>
      <dsp:txXfrm>
        <a:off x="1967837" y="17476"/>
        <a:ext cx="1116964" cy="541631"/>
      </dsp:txXfrm>
    </dsp:sp>
    <dsp:sp modelId="{AB5F1F99-57C6-4F5B-9305-EEB9279DA969}">
      <dsp:nvSpPr>
        <dsp:cNvPr id="0" name=""/>
        <dsp:cNvSpPr/>
      </dsp:nvSpPr>
      <dsp:spPr>
        <a:xfrm>
          <a:off x="1490720" y="929710"/>
          <a:ext cx="4602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60266" y="202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709346" y="938418"/>
        <a:ext cx="23013" cy="23013"/>
      </dsp:txXfrm>
    </dsp:sp>
    <dsp:sp modelId="{9BEA7331-BEB7-40B2-A9D2-3093DE79A836}">
      <dsp:nvSpPr>
        <dsp:cNvPr id="0" name=""/>
        <dsp:cNvSpPr/>
      </dsp:nvSpPr>
      <dsp:spPr>
        <a:xfrm>
          <a:off x="1950986" y="662258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Log Open-Close Gap</a:t>
          </a:r>
          <a:endParaRPr lang="zh-HK" altLang="en-US" sz="1500" kern="1200" dirty="0"/>
        </a:p>
      </dsp:txBody>
      <dsp:txXfrm>
        <a:off x="1967837" y="679109"/>
        <a:ext cx="1116964" cy="541631"/>
      </dsp:txXfrm>
    </dsp:sp>
    <dsp:sp modelId="{A3D39E85-8512-42C2-AB91-183DE777D750}">
      <dsp:nvSpPr>
        <dsp:cNvPr id="0" name=""/>
        <dsp:cNvSpPr/>
      </dsp:nvSpPr>
      <dsp:spPr>
        <a:xfrm rot="3310531">
          <a:off x="1317863" y="1260526"/>
          <a:ext cx="8059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5979" y="202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700704" y="1260592"/>
        <a:ext cx="40298" cy="40298"/>
      </dsp:txXfrm>
    </dsp:sp>
    <dsp:sp modelId="{9FA999F0-2995-498D-B710-B419F981D2B1}">
      <dsp:nvSpPr>
        <dsp:cNvPr id="0" name=""/>
        <dsp:cNvSpPr/>
      </dsp:nvSpPr>
      <dsp:spPr>
        <a:xfrm>
          <a:off x="1950986" y="1323891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Log Volume</a:t>
          </a:r>
          <a:endParaRPr lang="zh-HK" altLang="en-US" sz="1500" kern="1200" dirty="0"/>
        </a:p>
      </dsp:txBody>
      <dsp:txXfrm>
        <a:off x="1967837" y="1340742"/>
        <a:ext cx="1116964" cy="541631"/>
      </dsp:txXfrm>
    </dsp:sp>
    <dsp:sp modelId="{CCD8BB1B-0C9E-4D97-B4BB-201DC33474D8}">
      <dsp:nvSpPr>
        <dsp:cNvPr id="0" name=""/>
        <dsp:cNvSpPr/>
      </dsp:nvSpPr>
      <dsp:spPr>
        <a:xfrm>
          <a:off x="340054" y="1323891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…</a:t>
          </a:r>
          <a:endParaRPr lang="zh-HK" altLang="en-US" sz="1500" kern="1200" dirty="0"/>
        </a:p>
      </dsp:txBody>
      <dsp:txXfrm>
        <a:off x="356905" y="1340742"/>
        <a:ext cx="1116964" cy="541631"/>
      </dsp:txXfrm>
    </dsp:sp>
    <dsp:sp modelId="{04E3C0D4-29A6-4E7B-9522-1C837AC00861}">
      <dsp:nvSpPr>
        <dsp:cNvPr id="0" name=""/>
        <dsp:cNvSpPr/>
      </dsp:nvSpPr>
      <dsp:spPr>
        <a:xfrm>
          <a:off x="340054" y="1985524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Stock N</a:t>
          </a:r>
          <a:endParaRPr lang="zh-HK" altLang="en-US" sz="1500" kern="1200" dirty="0"/>
        </a:p>
      </dsp:txBody>
      <dsp:txXfrm>
        <a:off x="356905" y="2002375"/>
        <a:ext cx="1116964" cy="541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6543-018C-426D-8E40-640B16DFB861}">
      <dsp:nvSpPr>
        <dsp:cNvPr id="0" name=""/>
        <dsp:cNvSpPr/>
      </dsp:nvSpPr>
      <dsp:spPr>
        <a:xfrm>
          <a:off x="-4660770" y="-714507"/>
          <a:ext cx="5551735" cy="5551735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BA73A-1408-42A4-AC77-D8AD6A776864}">
      <dsp:nvSpPr>
        <dsp:cNvPr id="0" name=""/>
        <dsp:cNvSpPr/>
      </dsp:nvSpPr>
      <dsp:spPr>
        <a:xfrm>
          <a:off x="573013" y="412272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Can Time Series Models forecast the value that allow trading in better risk-adjusted return?</a:t>
          </a:r>
          <a:endParaRPr lang="zh-TW" altLang="en-US" sz="2000" kern="1200" dirty="0"/>
        </a:p>
      </dsp:txBody>
      <dsp:txXfrm>
        <a:off x="573013" y="412272"/>
        <a:ext cx="10726241" cy="824544"/>
      </dsp:txXfrm>
    </dsp:sp>
    <dsp:sp modelId="{A563533C-91D8-4AD8-9FF5-447AA24D2266}">
      <dsp:nvSpPr>
        <dsp:cNvPr id="0" name=""/>
        <dsp:cNvSpPr/>
      </dsp:nvSpPr>
      <dsp:spPr>
        <a:xfrm>
          <a:off x="57673" y="309204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1BC4-434B-4E1F-9148-0E1871E3A5A7}">
      <dsp:nvSpPr>
        <dsp:cNvPr id="0" name=""/>
        <dsp:cNvSpPr/>
      </dsp:nvSpPr>
      <dsp:spPr>
        <a:xfrm>
          <a:off x="872734" y="1649088"/>
          <a:ext cx="10426520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Do Multivariate Time Series model with Marco Time Series data help forecasting better?</a:t>
          </a:r>
          <a:endParaRPr lang="zh-TW" altLang="en-US" sz="2000" kern="1200" dirty="0"/>
        </a:p>
      </dsp:txBody>
      <dsp:txXfrm>
        <a:off x="872734" y="1649088"/>
        <a:ext cx="10426520" cy="824544"/>
      </dsp:txXfrm>
    </dsp:sp>
    <dsp:sp modelId="{00CDA34F-5F33-4628-9FDA-EDAC4EE7A5CD}">
      <dsp:nvSpPr>
        <dsp:cNvPr id="0" name=""/>
        <dsp:cNvSpPr/>
      </dsp:nvSpPr>
      <dsp:spPr>
        <a:xfrm>
          <a:off x="357394" y="1546020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058C1-4F30-4181-A353-D48734F346B2}">
      <dsp:nvSpPr>
        <dsp:cNvPr id="0" name=""/>
        <dsp:cNvSpPr/>
      </dsp:nvSpPr>
      <dsp:spPr>
        <a:xfrm>
          <a:off x="573013" y="2885904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How well is the generalization ability for Time Series Model?</a:t>
          </a:r>
          <a:endParaRPr lang="zh-TW" altLang="en-US" sz="2000" kern="1200" dirty="0"/>
        </a:p>
      </dsp:txBody>
      <dsp:txXfrm>
        <a:off x="573013" y="2885904"/>
        <a:ext cx="10726241" cy="824544"/>
      </dsp:txXfrm>
    </dsp:sp>
    <dsp:sp modelId="{5EAB8E4F-DC61-4C7A-9940-1AAE6688801C}">
      <dsp:nvSpPr>
        <dsp:cNvPr id="0" name=""/>
        <dsp:cNvSpPr/>
      </dsp:nvSpPr>
      <dsp:spPr>
        <a:xfrm>
          <a:off x="57673" y="2782836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4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osqsa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C4716-41ED-000D-D733-3386651D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7" r="2241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16C8224-4D98-A2B8-19A9-16584D475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871758"/>
            <a:ext cx="5900057" cy="3871143"/>
          </a:xfrm>
        </p:spPr>
        <p:txBody>
          <a:bodyPr>
            <a:normAutofit/>
          </a:bodyPr>
          <a:lstStyle/>
          <a:p>
            <a:r>
              <a:rPr lang="en-US" altLang="zh-HK" sz="4000" i="0" dirty="0">
                <a:latin typeface="Calibri" panose="020F0502020204030204" pitchFamily="34" charset="0"/>
                <a:cs typeface="Calibri" panose="020F0502020204030204" pitchFamily="34" charset="0"/>
              </a:rPr>
              <a:t>MAFS5130 Project:</a:t>
            </a:r>
            <a:br>
              <a:rPr lang="en-US" altLang="zh-HK" sz="4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HK" sz="4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  <a:t>time series model for </a:t>
            </a:r>
            <a:b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  <a:t>explainable price action </a:t>
            </a:r>
            <a:b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  <a:t>trading strategy</a:t>
            </a:r>
            <a:endParaRPr lang="zh-HK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524ED-BA98-5615-2B55-AB53E7124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altLang="zh-HK" dirty="0"/>
              <a:t>WONG Yan Kit </a:t>
            </a:r>
          </a:p>
          <a:p>
            <a:r>
              <a:rPr lang="en-US" altLang="zh-HK" dirty="0"/>
              <a:t>21127344</a:t>
            </a:r>
            <a:endParaRPr lang="zh-HK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F61BF-BBAA-C627-8836-EBB6CBB7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D2AA3-DAA7-58AE-B6DE-3ADAA883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&amp; forecasting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90A4E4-6C2D-3E94-43E8-B02B8501AEA4}"/>
              </a:ext>
            </a:extLst>
          </p:cNvPr>
          <p:cNvGrpSpPr/>
          <p:nvPr/>
        </p:nvGrpSpPr>
        <p:grpSpPr>
          <a:xfrm>
            <a:off x="543992" y="1740724"/>
            <a:ext cx="11089262" cy="4270634"/>
            <a:chOff x="1039478" y="1568196"/>
            <a:chExt cx="11089262" cy="4270634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1571994-679D-750C-0D52-568C8CC9A6B7}"/>
                </a:ext>
              </a:extLst>
            </p:cNvPr>
            <p:cNvGrpSpPr/>
            <p:nvPr/>
          </p:nvGrpSpPr>
          <p:grpSpPr>
            <a:xfrm>
              <a:off x="1352017" y="1568196"/>
              <a:ext cx="10776723" cy="3839778"/>
              <a:chOff x="223292" y="1629369"/>
              <a:chExt cx="11785268" cy="4520958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2AD98ABA-FA9C-06F8-5BE8-ADBE0D143D4A}"/>
                  </a:ext>
                </a:extLst>
              </p:cNvPr>
              <p:cNvGrpSpPr/>
              <p:nvPr/>
            </p:nvGrpSpPr>
            <p:grpSpPr>
              <a:xfrm>
                <a:off x="223292" y="1702603"/>
                <a:ext cx="1171957" cy="2650923"/>
                <a:chOff x="892400" y="1700650"/>
                <a:chExt cx="1171957" cy="2650923"/>
              </a:xfrm>
            </p:grpSpPr>
            <p:sp>
              <p:nvSpPr>
                <p:cNvPr id="39" name="矩形: 圓角 4">
                  <a:extLst>
                    <a:ext uri="{FF2B5EF4-FFF2-40B4-BE49-F238E27FC236}">
                      <a16:creationId xmlns:a16="http://schemas.microsoft.com/office/drawing/2014/main" id="{4632FD81-AA23-9E82-B1EF-DB84E7EB19AC}"/>
                    </a:ext>
                  </a:extLst>
                </p:cNvPr>
                <p:cNvSpPr txBox="1"/>
                <p:nvPr/>
              </p:nvSpPr>
              <p:spPr>
                <a:xfrm>
                  <a:off x="892400" y="1700650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S</a:t>
                  </a:r>
                  <a:r>
                    <a:rPr lang="en-US" altLang="zh-HK" sz="1500" dirty="0"/>
                    <a:t>tock</a:t>
                  </a:r>
                  <a:r>
                    <a:rPr lang="en-US" altLang="zh-HK" sz="1500" kern="1200" dirty="0"/>
                    <a:t> A</a:t>
                  </a:r>
                  <a:endParaRPr lang="zh-HK" altLang="en-US" sz="1500" kern="1200" dirty="0"/>
                </a:p>
              </p:txBody>
            </p:sp>
            <p:sp>
              <p:nvSpPr>
                <p:cNvPr id="40" name="矩形: 圓角 6">
                  <a:extLst>
                    <a:ext uri="{FF2B5EF4-FFF2-40B4-BE49-F238E27FC236}">
                      <a16:creationId xmlns:a16="http://schemas.microsoft.com/office/drawing/2014/main" id="{4DD94097-4147-63A9-FAF1-496231063857}"/>
                    </a:ext>
                  </a:extLst>
                </p:cNvPr>
                <p:cNvSpPr txBox="1"/>
                <p:nvPr/>
              </p:nvSpPr>
              <p:spPr>
                <a:xfrm>
                  <a:off x="892400" y="2394859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S</a:t>
                  </a:r>
                  <a:r>
                    <a:rPr lang="en-US" altLang="zh-HK" sz="1500" dirty="0"/>
                    <a:t>tock</a:t>
                  </a:r>
                  <a:r>
                    <a:rPr lang="en-US" altLang="zh-HK" sz="1500" kern="1200" dirty="0"/>
                    <a:t> B</a:t>
                  </a:r>
                  <a:endParaRPr lang="zh-HK" altLang="en-US" sz="1500" kern="1200" dirty="0"/>
                </a:p>
              </p:txBody>
            </p:sp>
            <p:sp>
              <p:nvSpPr>
                <p:cNvPr id="41" name="矩形: 圓角 8">
                  <a:extLst>
                    <a:ext uri="{FF2B5EF4-FFF2-40B4-BE49-F238E27FC236}">
                      <a16:creationId xmlns:a16="http://schemas.microsoft.com/office/drawing/2014/main" id="{FE0FCCD2-8FD0-C6A2-B27D-09DFB3CAFB32}"/>
                    </a:ext>
                  </a:extLst>
                </p:cNvPr>
                <p:cNvSpPr txBox="1"/>
                <p:nvPr/>
              </p:nvSpPr>
              <p:spPr>
                <a:xfrm>
                  <a:off x="892400" y="3089068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…</a:t>
                  </a:r>
                  <a:endParaRPr lang="zh-HK" altLang="en-US" sz="1500" kern="1200" dirty="0"/>
                </a:p>
              </p:txBody>
            </p:sp>
            <p:sp>
              <p:nvSpPr>
                <p:cNvPr id="42" name="矩形: 圓角 10">
                  <a:extLst>
                    <a:ext uri="{FF2B5EF4-FFF2-40B4-BE49-F238E27FC236}">
                      <a16:creationId xmlns:a16="http://schemas.microsoft.com/office/drawing/2014/main" id="{A737B438-1616-3774-0BB5-A802EBA5B8EA}"/>
                    </a:ext>
                  </a:extLst>
                </p:cNvPr>
                <p:cNvSpPr txBox="1"/>
                <p:nvPr/>
              </p:nvSpPr>
              <p:spPr>
                <a:xfrm>
                  <a:off x="892400" y="3783276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Stock N</a:t>
                  </a:r>
                  <a:endParaRPr lang="zh-HK" altLang="en-US" sz="1500" kern="1200" dirty="0"/>
                </a:p>
              </p:txBody>
            </p:sp>
          </p:grp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C3A6AB26-E342-0739-69D7-A19013124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772" y="1986751"/>
                <a:ext cx="487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97BB5F04-33C9-86FF-8CDE-799E9D957F9D}"/>
                  </a:ext>
                </a:extLst>
              </p:cNvPr>
              <p:cNvGrpSpPr/>
              <p:nvPr/>
            </p:nvGrpSpPr>
            <p:grpSpPr>
              <a:xfrm>
                <a:off x="2103352" y="1629369"/>
                <a:ext cx="9905208" cy="4520958"/>
                <a:chOff x="2330247" y="1653694"/>
                <a:chExt cx="9471838" cy="4098176"/>
              </a:xfrm>
            </p:grpSpPr>
            <p:grpSp>
              <p:nvGrpSpPr>
                <p:cNvPr id="34" name="群組 33">
                  <a:extLst>
                    <a:ext uri="{FF2B5EF4-FFF2-40B4-BE49-F238E27FC236}">
                      <a16:creationId xmlns:a16="http://schemas.microsoft.com/office/drawing/2014/main" id="{B586156E-1675-9DDF-A089-85495C19390F}"/>
                    </a:ext>
                  </a:extLst>
                </p:cNvPr>
                <p:cNvGrpSpPr/>
                <p:nvPr/>
              </p:nvGrpSpPr>
              <p:grpSpPr>
                <a:xfrm>
                  <a:off x="2330247" y="1653694"/>
                  <a:ext cx="9471838" cy="4098176"/>
                  <a:chOff x="2812025" y="2096117"/>
                  <a:chExt cx="9422679" cy="3847482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38EAAF0-D23D-AA89-1C7E-8F2513BF1A9E}"/>
                      </a:ext>
                    </a:extLst>
                  </p:cNvPr>
                  <p:cNvSpPr/>
                  <p:nvPr/>
                </p:nvSpPr>
                <p:spPr>
                  <a:xfrm>
                    <a:off x="2812025" y="2096117"/>
                    <a:ext cx="9422679" cy="3847482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dash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32" name="群組 31">
                    <a:extLst>
                      <a:ext uri="{FF2B5EF4-FFF2-40B4-BE49-F238E27FC236}">
                        <a16:creationId xmlns:a16="http://schemas.microsoft.com/office/drawing/2014/main" id="{E9FB72A8-DDF0-BE71-282D-70545F33FB2D}"/>
                      </a:ext>
                    </a:extLst>
                  </p:cNvPr>
                  <p:cNvGrpSpPr/>
                  <p:nvPr/>
                </p:nvGrpSpPr>
                <p:grpSpPr>
                  <a:xfrm>
                    <a:off x="3067787" y="2221992"/>
                    <a:ext cx="9124213" cy="3553976"/>
                    <a:chOff x="49284" y="2463628"/>
                    <a:chExt cx="9124213" cy="3553976"/>
                  </a:xfrm>
                </p:grpSpPr>
                <p:grpSp>
                  <p:nvGrpSpPr>
                    <p:cNvPr id="4" name="群組 3">
                      <a:extLst>
                        <a:ext uri="{FF2B5EF4-FFF2-40B4-BE49-F238E27FC236}">
                          <a16:creationId xmlns:a16="http://schemas.microsoft.com/office/drawing/2014/main" id="{66351EA8-26C3-D9ED-CD86-C5A7DA6A43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406" y="5562294"/>
                      <a:ext cx="6964343" cy="455310"/>
                      <a:chOff x="4261571" y="4895327"/>
                      <a:chExt cx="7580362" cy="618233"/>
                    </a:xfrm>
                  </p:grpSpPr>
                  <p:sp>
                    <p:nvSpPr>
                      <p:cNvPr id="5" name="矩形 4">
                        <a:extLst>
                          <a:ext uri="{FF2B5EF4-FFF2-40B4-BE49-F238E27FC236}">
                            <a16:creationId xmlns:a16="http://schemas.microsoft.com/office/drawing/2014/main" id="{3C717BA4-F328-62C4-54EA-327613D07B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1571" y="4895327"/>
                        <a:ext cx="2766278" cy="61823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n w="28575" cap="flat" cmpd="sng" algn="ct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prstDash val="solid"/>
                        <a:miter lim="800000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HK" dirty="0"/>
                          <a:t>2019-1-1 to 2019-12-31</a:t>
                        </a:r>
                        <a:endParaRPr lang="zh-HK" altLang="en-US" dirty="0"/>
                      </a:p>
                    </p:txBody>
                  </p:sp>
                  <p:sp>
                    <p:nvSpPr>
                      <p:cNvPr id="6" name="矩形 5">
                        <a:extLst>
                          <a:ext uri="{FF2B5EF4-FFF2-40B4-BE49-F238E27FC236}">
                            <a16:creationId xmlns:a16="http://schemas.microsoft.com/office/drawing/2014/main" id="{AFCE2007-66EA-EFE5-6022-8BF4C7676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7848" y="4895327"/>
                        <a:ext cx="4814085" cy="61823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n w="28575" cap="flat" cmpd="sng" algn="ct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prstDash val="solid"/>
                        <a:miter lim="800000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HK" dirty="0"/>
                          <a:t>2020-1-1 to 2024-12-31</a:t>
                        </a:r>
                        <a:endParaRPr lang="zh-HK" altLang="en-US" dirty="0"/>
                      </a:p>
                    </p:txBody>
                  </p:sp>
                </p:grpSp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52A11D9A-906F-702F-BEAC-4D35B48B6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4431" y="4908866"/>
                      <a:ext cx="22090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HK" sz="1200" b="1" dirty="0"/>
                        <a:t>5 years is for: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sz="1200" dirty="0"/>
                        <a:t>Back testing &amp; Forecasting</a:t>
                      </a:r>
                      <a:endParaRPr lang="zh-HK" altLang="en-US" sz="1200" dirty="0"/>
                    </a:p>
                  </p:txBody>
                </p:sp>
                <p:cxnSp>
                  <p:nvCxnSpPr>
                    <p:cNvPr id="8" name="接點: 肘形 7">
                      <a:extLst>
                        <a:ext uri="{FF2B5EF4-FFF2-40B4-BE49-F238E27FC236}">
                          <a16:creationId xmlns:a16="http://schemas.microsoft.com/office/drawing/2014/main" id="{D35F37BA-6FA6-C497-7897-0EE6E24442E6}"/>
                        </a:ext>
                      </a:extLst>
                    </p:cNvPr>
                    <p:cNvCxnSpPr>
                      <a:cxnSpLocks/>
                      <a:stCxn id="7" idx="2"/>
                    </p:cNvCxnSpPr>
                    <p:nvPr/>
                  </p:nvCxnSpPr>
                  <p:spPr>
                    <a:xfrm rot="5400000">
                      <a:off x="7569243" y="5257966"/>
                      <a:ext cx="387156" cy="612287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右大括弧 14">
                      <a:extLst>
                        <a:ext uri="{FF2B5EF4-FFF2-40B4-BE49-F238E27FC236}">
                          <a16:creationId xmlns:a16="http://schemas.microsoft.com/office/drawing/2014/main" id="{75B120F6-AFE9-3CDB-1345-4623E1054B9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09437" y="4080981"/>
                      <a:ext cx="279415" cy="2458176"/>
                    </a:xfrm>
                    <a:prstGeom prst="righ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HK" altLang="en-US"/>
                    </a:p>
                  </p:txBody>
                </p:sp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A69AE63A-28EE-8C87-62D2-0355BFB80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530" y="4876964"/>
                      <a:ext cx="2036065" cy="2226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100" dirty="0"/>
                        <a:t>Training Period for model fitting</a:t>
                      </a:r>
                      <a:endParaRPr lang="zh-TW" altLang="en-US" sz="1100" dirty="0"/>
                    </a:p>
                  </p:txBody>
                </p:sp>
                <p:cxnSp>
                  <p:nvCxnSpPr>
                    <p:cNvPr id="23" name="直線單箭頭接點 22">
                      <a:extLst>
                        <a:ext uri="{FF2B5EF4-FFF2-40B4-BE49-F238E27FC236}">
                          <a16:creationId xmlns:a16="http://schemas.microsoft.com/office/drawing/2014/main" id="{EDCE4F21-3835-C24F-EA79-1EE821594C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7596" y="4891869"/>
                      <a:ext cx="0" cy="5588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97C5154F-AF58-A9A7-49D2-EB2FF3B53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84" y="3931009"/>
                      <a:ext cx="13429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400" b="1" dirty="0"/>
                        <a:t>Forecast Value</a:t>
                      </a:r>
                      <a:endParaRPr lang="zh-TW" altLang="en-US" sz="1400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文字方塊 26">
                          <a:extLst>
                            <a:ext uri="{FF2B5EF4-FFF2-40B4-BE49-F238E27FC236}">
                              <a16:creationId xmlns:a16="http://schemas.microsoft.com/office/drawing/2014/main" id="{87496F8B-56E1-8277-CB3E-667B1153C2C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5868" y="2463628"/>
                          <a:ext cx="6301149" cy="56047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b="0" dirty="0"/>
                            <a:t>Composite Score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𝑉𝑜𝑙𝑢𝑚𝑒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𝑉𝑎𝑟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𝑉𝑜𝑙𝑢𝑚𝑒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𝑊𝐴𝑃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𝑀𝑜𝑚𝑒𝑛𝑡𝑢𝑚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𝑉𝑎𝑟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𝑊𝐴𝑃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𝑀𝑜𝑚𝑒𝑛𝑡𝑢𝑚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𝐺𝑎𝑝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𝑉𝑎𝑟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𝐺𝑎𝑝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endParaRPr lang="en-US" altLang="zh-TW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文字方塊 26">
                          <a:extLst>
                            <a:ext uri="{FF2B5EF4-FFF2-40B4-BE49-F238E27FC236}">
                              <a16:creationId xmlns:a16="http://schemas.microsoft.com/office/drawing/2014/main" id="{C3A61C3F-718B-553B-7C08-B3300A272E7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5868" y="2463628"/>
                          <a:ext cx="6301149" cy="56047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643"/>
                          </a:stretch>
                        </a:blipFill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E080EC76-76D3-93EE-833B-4C56627164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54616" y="3637808"/>
                          <a:ext cx="5365508" cy="38414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𝐶𝑜𝑛𝑑𝑖𝑡𝑖𝑜𝑛𝑎𝑙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𝑀𝑒𝑎𝑛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𝑉𝑜𝑙𝑢𝑚𝑒</m:t>
                                    </m:r>
                                  </m:e>
                                </m:acc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𝑊𝐴𝑃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𝑀𝑜𝑚𝑒𝑛𝑡𝑢𝑚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𝐺𝑎𝑝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TW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7A6E44DA-586F-CB60-48DB-11ADC86DE98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4616" y="3637808"/>
                          <a:ext cx="5365508" cy="3841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6041"/>
                          </a:stretch>
                        </a:blipFill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文字方塊 28">
                          <a:extLst>
                            <a:ext uri="{FF2B5EF4-FFF2-40B4-BE49-F238E27FC236}">
                              <a16:creationId xmlns:a16="http://schemas.microsoft.com/office/drawing/2014/main" id="{E263535D-72A0-9E18-15B7-5E639DC5E7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54616" y="4196050"/>
                          <a:ext cx="7618881" cy="38581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𝐶𝑜𝑛𝑑𝑖𝑡𝑖𝑜𝑛𝑎𝑙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𝑉𝑎𝑟𝑖𝑎𝑛𝑐𝑒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𝑉𝑜𝑙𝑢𝑚𝑒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𝑊𝐴𝑃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𝑀𝑜𝑚𝑒𝑛𝑡𝑢𝑚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𝐺𝑎𝑝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TW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文字方塊 28">
                          <a:extLst>
                            <a:ext uri="{FF2B5EF4-FFF2-40B4-BE49-F238E27FC236}">
                              <a16:creationId xmlns:a16="http://schemas.microsoft.com/office/drawing/2014/main" id="{28976774-CCF6-15BA-7EF3-0F815D32DCC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4616" y="4196050"/>
                          <a:ext cx="7618881" cy="385811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r="-7675"/>
                          </a:stretch>
                        </a:blipFill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" name="直線單箭頭接點 29">
                      <a:extLst>
                        <a:ext uri="{FF2B5EF4-FFF2-40B4-BE49-F238E27FC236}">
                          <a16:creationId xmlns:a16="http://schemas.microsoft.com/office/drawing/2014/main" id="{B557283A-18DB-1B00-7433-A469935FC2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72555" y="3139092"/>
                      <a:ext cx="0" cy="4028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268AB9D-340D-DE4C-7A06-ED028F33E287}"/>
                    </a:ext>
                  </a:extLst>
                </p:cNvPr>
                <p:cNvSpPr txBox="1"/>
                <p:nvPr/>
              </p:nvSpPr>
              <p:spPr>
                <a:xfrm>
                  <a:off x="5729080" y="4260098"/>
                  <a:ext cx="3106030" cy="788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In each datetime point, </a:t>
                  </a:r>
                </a:p>
                <a:p>
                  <a:r>
                    <a:rPr lang="en-US" altLang="zh-TW" sz="1400" dirty="0"/>
                    <a:t>it has </a:t>
                  </a:r>
                  <a:r>
                    <a:rPr lang="en-US" altLang="zh-HK" sz="1400" dirty="0"/>
                    <a:t>Price Action score </a:t>
                  </a:r>
                  <a:r>
                    <a:rPr lang="en-US" altLang="zh-TW" sz="1400" dirty="0"/>
                    <a:t>from </a:t>
                  </a:r>
                </a:p>
                <a:p>
                  <a:r>
                    <a:rPr lang="en-US" altLang="zh-TW" sz="1400" dirty="0"/>
                    <a:t>forecast value… </a:t>
                  </a:r>
                  <a:endParaRPr lang="zh-TW" altLang="en-US" sz="1400" dirty="0"/>
                </a:p>
              </p:txBody>
            </p:sp>
          </p:grpSp>
        </p:grpSp>
        <p:sp>
          <p:nvSpPr>
            <p:cNvPr id="9" name="右大括弧 8">
              <a:extLst>
                <a:ext uri="{FF2B5EF4-FFF2-40B4-BE49-F238E27FC236}">
                  <a16:creationId xmlns:a16="http://schemas.microsoft.com/office/drawing/2014/main" id="{1A731BD2-2EDD-7B5F-6DEC-DF8FDD2DD636}"/>
                </a:ext>
              </a:extLst>
            </p:cNvPr>
            <p:cNvSpPr/>
            <p:nvPr/>
          </p:nvSpPr>
          <p:spPr>
            <a:xfrm rot="5400000">
              <a:off x="1813246" y="3517476"/>
              <a:ext cx="166500" cy="107166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407A2BC-E1AC-C35F-7BBF-2E3C6C3C1F34}"/>
                </a:ext>
              </a:extLst>
            </p:cNvPr>
            <p:cNvSpPr txBox="1"/>
            <p:nvPr/>
          </p:nvSpPr>
          <p:spPr>
            <a:xfrm>
              <a:off x="1039478" y="5192499"/>
              <a:ext cx="1890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For each datetime,</a:t>
              </a:r>
            </a:p>
            <a:p>
              <a:r>
                <a:rPr lang="en-US" altLang="zh-TW" sz="1200" dirty="0"/>
                <a:t>Buy at Open, Sell at Close</a:t>
              </a:r>
            </a:p>
            <a:p>
              <a:r>
                <a:rPr lang="en-US" altLang="zh-TW" sz="1200" dirty="0"/>
                <a:t>Return = Close - Open</a:t>
              </a:r>
              <a:endParaRPr lang="zh-TW" altLang="en-US" sz="1200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1A699AA-7EAE-9E47-EC47-A2067E8B5195}"/>
                </a:ext>
              </a:extLst>
            </p:cNvPr>
            <p:cNvSpPr/>
            <p:nvPr/>
          </p:nvSpPr>
          <p:spPr>
            <a:xfrm>
              <a:off x="1074227" y="4348230"/>
              <a:ext cx="1890261" cy="44160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200" dirty="0"/>
                <a:t>Long 5 Stocks with highest price action score </a:t>
              </a:r>
              <a:endParaRPr lang="zh-HK" altLang="en-US" sz="1200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C941C6-855D-5BD3-3D7B-88EBC502F48C}"/>
              </a:ext>
            </a:extLst>
          </p:cNvPr>
          <p:cNvSpPr txBox="1"/>
          <p:nvPr/>
        </p:nvSpPr>
        <p:spPr>
          <a:xfrm>
            <a:off x="558746" y="4979563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100" dirty="0"/>
              <a:t>(each owns 20% of position)</a:t>
            </a:r>
            <a:endParaRPr lang="zh-HK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77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3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17005E-05FB-5A65-6DC0-A0F47A66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53" y="919186"/>
            <a:ext cx="1074439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performance</a:t>
            </a:r>
            <a:endParaRPr lang="en-US" altLang="zh-TW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A8030-FA65-4B8E-8530-372EEE85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20824E4-0105-3C80-CBF4-6F059BD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25" y="2753611"/>
            <a:ext cx="3981447" cy="39814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D2EC83B-70BB-4E5C-E5E3-563E5CD7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253" y="2687147"/>
            <a:ext cx="3981447" cy="39814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67EC46-9BB0-8A7C-6A1C-3CC53B6A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0" y="2753611"/>
            <a:ext cx="3981448" cy="39814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371528-D747-5E53-8334-CA613D75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4703"/>
              </p:ext>
            </p:extLst>
          </p:nvPr>
        </p:nvGraphicFramePr>
        <p:xfrm>
          <a:off x="5978278" y="66464"/>
          <a:ext cx="4545950" cy="2620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683">
                  <a:extLst>
                    <a:ext uri="{9D8B030D-6E8A-4147-A177-3AD203B41FA5}">
                      <a16:colId xmlns:a16="http://schemas.microsoft.com/office/drawing/2014/main" val="2123232234"/>
                    </a:ext>
                  </a:extLst>
                </a:gridCol>
                <a:gridCol w="994511">
                  <a:extLst>
                    <a:ext uri="{9D8B030D-6E8A-4147-A177-3AD203B41FA5}">
                      <a16:colId xmlns:a16="http://schemas.microsoft.com/office/drawing/2014/main" val="278510828"/>
                    </a:ext>
                  </a:extLst>
                </a:gridCol>
                <a:gridCol w="999268">
                  <a:extLst>
                    <a:ext uri="{9D8B030D-6E8A-4147-A177-3AD203B41FA5}">
                      <a16:colId xmlns:a16="http://schemas.microsoft.com/office/drawing/2014/main" val="2165081556"/>
                    </a:ext>
                  </a:extLst>
                </a:gridCol>
                <a:gridCol w="1136488">
                  <a:extLst>
                    <a:ext uri="{9D8B030D-6E8A-4147-A177-3AD203B41FA5}">
                      <a16:colId xmlns:a16="http://schemas.microsoft.com/office/drawing/2014/main" val="3472930948"/>
                    </a:ext>
                  </a:extLst>
                </a:gridCol>
              </a:tblGrid>
              <a:tr h="376827">
                <a:tc>
                  <a:txBody>
                    <a:bodyPr/>
                    <a:lstStyle/>
                    <a:p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000" dirty="0"/>
                        <a:t>CAGR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Sharpe Ratio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Volatility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5716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Daily</a:t>
                      </a:r>
                      <a:r>
                        <a:rPr lang="zh-HK" altLang="en-US" sz="1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Portfolio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11.72%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17.96%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87427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Daily</a:t>
                      </a:r>
                      <a:r>
                        <a:rPr lang="zh-HK" altLang="en-US" sz="1000" b="1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000" dirty="0"/>
                    </a:p>
                    <a:p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12.77%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20.88%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9137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Weekly Portfolio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22.13%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19.99%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67585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Weekly</a:t>
                      </a:r>
                      <a:r>
                        <a:rPr lang="zh-HK" altLang="en-US" sz="1000" b="1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000" dirty="0"/>
                    </a:p>
                    <a:p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12.64%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19.92%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05820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r>
                        <a:rPr lang="en-US" altLang="zh-HK" sz="1000" b="0" dirty="0"/>
                        <a:t>Monthly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Portfolio</a:t>
                      </a:r>
                      <a:endParaRPr lang="zh-HK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14.04%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0.72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18.57%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24909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000" b="0" dirty="0"/>
                        <a:t>Monthly</a:t>
                      </a:r>
                      <a:r>
                        <a:rPr lang="zh-HK" altLang="en-US" sz="1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11.42%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0.45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18.21%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2444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6C08B2-F218-3F61-0A41-42BA7976F7C5}"/>
              </a:ext>
            </a:extLst>
          </p:cNvPr>
          <p:cNvSpPr txBox="1"/>
          <p:nvPr/>
        </p:nvSpPr>
        <p:spPr>
          <a:xfrm>
            <a:off x="546473" y="1792001"/>
            <a:ext cx="42745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u="sng" dirty="0"/>
              <a:t>Conclusion:</a:t>
            </a:r>
          </a:p>
          <a:p>
            <a:r>
              <a:rPr lang="en-US" altLang="zh-TW" sz="1400" dirty="0"/>
              <a:t>Time Series model help better explainable forecasting </a:t>
            </a:r>
          </a:p>
          <a:p>
            <a:r>
              <a:rPr lang="en-US" altLang="zh-TW" sz="1400" dirty="0"/>
              <a:t>to achieve higher-risk-adjusted return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A2863CE-261A-8F33-1416-752B2F54426B}"/>
              </a:ext>
            </a:extLst>
          </p:cNvPr>
          <p:cNvSpPr/>
          <p:nvPr/>
        </p:nvSpPr>
        <p:spPr>
          <a:xfrm>
            <a:off x="9063681" y="4677870"/>
            <a:ext cx="3332550" cy="68322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/>
              <a:t>The best timeframe for time series model:</a:t>
            </a:r>
          </a:p>
          <a:p>
            <a:pPr algn="ctr"/>
            <a:r>
              <a:rPr lang="en-US" altLang="zh-HK" sz="1200" dirty="0"/>
              <a:t>Among all Portfolios: Weekly</a:t>
            </a:r>
          </a:p>
          <a:p>
            <a:pPr algn="ctr"/>
            <a:r>
              <a:rPr lang="en-US" altLang="zh-HK" sz="1200" dirty="0"/>
              <a:t>Outperform the benchmark the highest: Weekly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977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986E-83C2-0E27-29F2-7701DAA3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1549172" cy="130759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Part 2: </a:t>
            </a:r>
            <a:r>
              <a:rPr lang="en-US" altLang="zh-TW" sz="4000" dirty="0"/>
              <a:t>Do Multivariate Time Series model with Marco Time Series data help better forecasting?</a:t>
            </a:r>
            <a:br>
              <a:rPr lang="zh-TW" altLang="en-US" sz="4000" dirty="0"/>
            </a:b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1840300-19BF-32FE-B916-3A6FDA63C69B}"/>
              </a:ext>
            </a:extLst>
          </p:cNvPr>
          <p:cNvGrpSpPr/>
          <p:nvPr/>
        </p:nvGrpSpPr>
        <p:grpSpPr>
          <a:xfrm>
            <a:off x="636553" y="2395753"/>
            <a:ext cx="10918893" cy="2604127"/>
            <a:chOff x="636553" y="2395753"/>
            <a:chExt cx="10918893" cy="260412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6C82F3D-7454-4C2F-7E2C-009CB0D68D11}"/>
                </a:ext>
              </a:extLst>
            </p:cNvPr>
            <p:cNvGrpSpPr/>
            <p:nvPr/>
          </p:nvGrpSpPr>
          <p:grpSpPr>
            <a:xfrm>
              <a:off x="636553" y="2395753"/>
              <a:ext cx="10918893" cy="2604127"/>
              <a:chOff x="253981" y="2409300"/>
              <a:chExt cx="10918893" cy="2604127"/>
            </a:xfrm>
          </p:grpSpPr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26A33919-748F-63EB-C00F-92A10CED19DF}"/>
                  </a:ext>
                </a:extLst>
              </p:cNvPr>
              <p:cNvSpPr/>
              <p:nvPr/>
            </p:nvSpPr>
            <p:spPr>
              <a:xfrm>
                <a:off x="253981" y="3429000"/>
                <a:ext cx="1869446" cy="56311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400" dirty="0"/>
                  <a:t>Same framework setting in Part 1</a:t>
                </a:r>
                <a:endParaRPr lang="zh-HK" altLang="en-US" sz="1400" dirty="0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39FC907B-80B9-370C-2568-224E2E9FCCA3}"/>
                  </a:ext>
                </a:extLst>
              </p:cNvPr>
              <p:cNvSpPr/>
              <p:nvPr/>
            </p:nvSpPr>
            <p:spPr>
              <a:xfrm>
                <a:off x="2704790" y="3109388"/>
                <a:ext cx="2232970" cy="491719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Multivariate VARMA</a:t>
                </a:r>
                <a:endParaRPr lang="zh-HK" altLang="en-US" sz="1400" dirty="0"/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A8A62082-9DF0-A1A2-0205-4E1BC69D8495}"/>
                  </a:ext>
                </a:extLst>
              </p:cNvPr>
              <p:cNvSpPr/>
              <p:nvPr/>
            </p:nvSpPr>
            <p:spPr>
              <a:xfrm>
                <a:off x="2727958" y="3857644"/>
                <a:ext cx="2232970" cy="453351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Multivariate GARCH</a:t>
                </a:r>
                <a:endParaRPr lang="zh-HK" altLang="en-US" sz="1400" dirty="0"/>
              </a:p>
            </p:txBody>
          </p:sp>
          <p:sp>
            <p:nvSpPr>
              <p:cNvPr id="11" name="右大括弧 10">
                <a:extLst>
                  <a:ext uri="{FF2B5EF4-FFF2-40B4-BE49-F238E27FC236}">
                    <a16:creationId xmlns:a16="http://schemas.microsoft.com/office/drawing/2014/main" id="{A10DD5B9-1174-D9FC-BFAD-399F6A08AC9E}"/>
                  </a:ext>
                </a:extLst>
              </p:cNvPr>
              <p:cNvSpPr/>
              <p:nvPr/>
            </p:nvSpPr>
            <p:spPr>
              <a:xfrm rot="10800000">
                <a:off x="2288219" y="3122702"/>
                <a:ext cx="251780" cy="111401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675148A-9FAB-E756-FDCA-E96A8681D6FC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59" y="2409300"/>
                    <a:ext cx="4670662" cy="4334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b="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a14:m>
                    <a:endParaRPr lang="en-US" altLang="zh-TW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675148A-9FAB-E756-FDCA-E96A8681D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459" y="2409300"/>
                    <a:ext cx="4670662" cy="43345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4521" b="-142466"/>
                    </a:stretch>
                  </a:blipFill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DCFD1E6C-583C-58DF-FC52-6888D725BD60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90" y="4579975"/>
                    <a:ext cx="5418349" cy="4334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b="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a14:m>
                    <a:endParaRPr lang="en-US" altLang="zh-TW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DCFD1E6C-583C-58DF-FC52-6888D725BD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890" y="4579975"/>
                    <a:ext cx="5418349" cy="4334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4521" b="-142466"/>
                    </a:stretch>
                  </a:blipFill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右大括弧 4">
                <a:extLst>
                  <a:ext uri="{FF2B5EF4-FFF2-40B4-BE49-F238E27FC236}">
                    <a16:creationId xmlns:a16="http://schemas.microsoft.com/office/drawing/2014/main" id="{C1BC6203-0709-7274-A345-D4D47635C426}"/>
                  </a:ext>
                </a:extLst>
              </p:cNvPr>
              <p:cNvSpPr/>
              <p:nvPr/>
            </p:nvSpPr>
            <p:spPr>
              <a:xfrm>
                <a:off x="5102551" y="3134362"/>
                <a:ext cx="251780" cy="111401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CE92BCB-D69E-7277-62CF-B7931E693C11}"/>
                  </a:ext>
                </a:extLst>
              </p:cNvPr>
              <p:cNvSpPr txBox="1"/>
              <p:nvPr/>
            </p:nvSpPr>
            <p:spPr>
              <a:xfrm>
                <a:off x="5495954" y="3218045"/>
                <a:ext cx="258218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Two Types: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With Yield Curve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Without Yield Curve</a:t>
                </a:r>
                <a:endParaRPr lang="zh-TW" altLang="en-US" dirty="0"/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BB29D4C2-9F8E-2B80-4C92-79902BC53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759" y="3764163"/>
                <a:ext cx="426575" cy="7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4D01DB-B204-90D9-53AA-BB80ECC6C484}"/>
                  </a:ext>
                </a:extLst>
              </p:cNvPr>
              <p:cNvSpPr txBox="1"/>
              <p:nvPr/>
            </p:nvSpPr>
            <p:spPr>
              <a:xfrm>
                <a:off x="8787957" y="3387389"/>
                <a:ext cx="18921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Different vector elements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AACA89E-089A-787E-B6F4-461264CDA996}"/>
                  </a:ext>
                </a:extLst>
              </p:cNvPr>
              <p:cNvSpPr txBox="1"/>
              <p:nvPr/>
            </p:nvSpPr>
            <p:spPr>
              <a:xfrm>
                <a:off x="8078136" y="4465277"/>
                <a:ext cx="309473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Different Price Action score</a:t>
                </a:r>
                <a:endParaRPr lang="zh-TW" altLang="en-US" dirty="0"/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ADAABF70-07F4-EE43-51F5-B025467E3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8566" y="4109007"/>
                <a:ext cx="0" cy="280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42EA182-3692-DBE2-BFAA-DBB165FAC583}"/>
                </a:ext>
              </a:extLst>
            </p:cNvPr>
            <p:cNvSpPr txBox="1"/>
            <p:nvPr/>
          </p:nvSpPr>
          <p:spPr>
            <a:xfrm>
              <a:off x="1899685" y="3033961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But using…</a:t>
              </a:r>
              <a:endParaRPr lang="zh-TW" altLang="en-US" sz="1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250C34-91F8-B375-76DE-61F5B2CF8D0F}"/>
              </a:ext>
            </a:extLst>
          </p:cNvPr>
          <p:cNvSpPr txBox="1"/>
          <p:nvPr/>
        </p:nvSpPr>
        <p:spPr>
          <a:xfrm>
            <a:off x="1515187" y="5276316"/>
            <a:ext cx="3828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cross-variable coefficient allows </a:t>
            </a:r>
          </a:p>
          <a:p>
            <a:r>
              <a:rPr lang="en-US" altLang="zh-HK" sz="1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joint dynamic between different time series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16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96762-0C9C-3E6A-5443-0E70BB1B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Trading strategy comparison 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9442F-97C5-F3E1-37E3-D1B890160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911978"/>
            <a:ext cx="4848225" cy="33432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54F0C2-94C9-B1FC-0EAC-BBF94CD2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7" y="1869115"/>
            <a:ext cx="4714875" cy="3429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E0D6AD09-587B-27D3-E3E7-D8062329E74E}"/>
              </a:ext>
            </a:extLst>
          </p:cNvPr>
          <p:cNvSpPr/>
          <p:nvPr/>
        </p:nvSpPr>
        <p:spPr>
          <a:xfrm>
            <a:off x="2411791" y="5520906"/>
            <a:ext cx="1772021" cy="3795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With Yield Curve</a:t>
            </a:r>
            <a:endParaRPr lang="zh-HK" altLang="en-US" sz="1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1AB7C91-766B-6BED-BBF3-3EE05C842509}"/>
              </a:ext>
            </a:extLst>
          </p:cNvPr>
          <p:cNvSpPr/>
          <p:nvPr/>
        </p:nvSpPr>
        <p:spPr>
          <a:xfrm>
            <a:off x="8300757" y="5520906"/>
            <a:ext cx="2076820" cy="3795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Without Yield Curve</a:t>
            </a:r>
            <a:endParaRPr lang="zh-HK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2F2CE2-5336-BB22-E97B-1F3B49FE702E}"/>
              </a:ext>
            </a:extLst>
          </p:cNvPr>
          <p:cNvSpPr/>
          <p:nvPr/>
        </p:nvSpPr>
        <p:spPr>
          <a:xfrm>
            <a:off x="4373592" y="2958860"/>
            <a:ext cx="1274733" cy="229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475F1D-8CF2-3AD3-35EA-F436D0CBADF9}"/>
              </a:ext>
            </a:extLst>
          </p:cNvPr>
          <p:cNvSpPr/>
          <p:nvPr/>
        </p:nvSpPr>
        <p:spPr>
          <a:xfrm>
            <a:off x="10050493" y="2958860"/>
            <a:ext cx="1274733" cy="229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C7A481C-E082-4A77-686F-9CC4CA736C68}"/>
              </a:ext>
            </a:extLst>
          </p:cNvPr>
          <p:cNvSpPr/>
          <p:nvPr/>
        </p:nvSpPr>
        <p:spPr>
          <a:xfrm>
            <a:off x="4710559" y="5337357"/>
            <a:ext cx="2848481" cy="5631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Same Top Stocks selection but with difference Price Action score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52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41824-602E-4E76-B8DF-FF9A44C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Increment of the composite score by adding yield curve time series</a:t>
            </a:r>
            <a:endParaRPr lang="zh-HK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7026871-F771-8C07-C3F0-C2AE589868C4}"/>
              </a:ext>
            </a:extLst>
          </p:cNvPr>
          <p:cNvGrpSpPr/>
          <p:nvPr/>
        </p:nvGrpSpPr>
        <p:grpSpPr>
          <a:xfrm>
            <a:off x="441911" y="2754908"/>
            <a:ext cx="10949989" cy="2861187"/>
            <a:chOff x="319547" y="2104104"/>
            <a:chExt cx="10949989" cy="286118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2F580703-0F30-34BE-F951-353F087D15F0}"/>
                </a:ext>
              </a:extLst>
            </p:cNvPr>
            <p:cNvGrpSpPr/>
            <p:nvPr/>
          </p:nvGrpSpPr>
          <p:grpSpPr>
            <a:xfrm>
              <a:off x="429288" y="2221992"/>
              <a:ext cx="1171957" cy="2650923"/>
              <a:chOff x="876804" y="2404265"/>
              <a:chExt cx="1171957" cy="2650923"/>
            </a:xfrm>
          </p:grpSpPr>
          <p:sp>
            <p:nvSpPr>
              <p:cNvPr id="10" name="矩形: 圓角 4">
                <a:extLst>
                  <a:ext uri="{FF2B5EF4-FFF2-40B4-BE49-F238E27FC236}">
                    <a16:creationId xmlns:a16="http://schemas.microsoft.com/office/drawing/2014/main" id="{9E960676-4141-DA90-295C-313EF898B50B}"/>
                  </a:ext>
                </a:extLst>
              </p:cNvPr>
              <p:cNvSpPr txBox="1"/>
              <p:nvPr/>
            </p:nvSpPr>
            <p:spPr>
              <a:xfrm>
                <a:off x="876804" y="2404265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A</a:t>
                </a:r>
                <a:endParaRPr lang="zh-HK" altLang="en-US" sz="1500" kern="1200" dirty="0"/>
              </a:p>
            </p:txBody>
          </p:sp>
          <p:sp>
            <p:nvSpPr>
              <p:cNvPr id="11" name="矩形: 圓角 6">
                <a:extLst>
                  <a:ext uri="{FF2B5EF4-FFF2-40B4-BE49-F238E27FC236}">
                    <a16:creationId xmlns:a16="http://schemas.microsoft.com/office/drawing/2014/main" id="{DEB463A7-0BAA-F6F1-1206-9EE4CE8C68C3}"/>
                  </a:ext>
                </a:extLst>
              </p:cNvPr>
              <p:cNvSpPr txBox="1"/>
              <p:nvPr/>
            </p:nvSpPr>
            <p:spPr>
              <a:xfrm>
                <a:off x="876804" y="3098474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B</a:t>
                </a:r>
                <a:endParaRPr lang="zh-HK" altLang="en-US" sz="1500" kern="1200" dirty="0"/>
              </a:p>
            </p:txBody>
          </p:sp>
          <p:sp>
            <p:nvSpPr>
              <p:cNvPr id="12" name="矩形: 圓角 8">
                <a:extLst>
                  <a:ext uri="{FF2B5EF4-FFF2-40B4-BE49-F238E27FC236}">
                    <a16:creationId xmlns:a16="http://schemas.microsoft.com/office/drawing/2014/main" id="{93A494C7-BBA4-D050-827A-779E50732D76}"/>
                  </a:ext>
                </a:extLst>
              </p:cNvPr>
              <p:cNvSpPr txBox="1"/>
              <p:nvPr/>
            </p:nvSpPr>
            <p:spPr>
              <a:xfrm>
                <a:off x="876804" y="3792683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…</a:t>
                </a:r>
                <a:endParaRPr lang="zh-HK" altLang="en-US" sz="1500" kern="1200" dirty="0"/>
              </a:p>
            </p:txBody>
          </p:sp>
          <p:sp>
            <p:nvSpPr>
              <p:cNvPr id="13" name="矩形: 圓角 10">
                <a:extLst>
                  <a:ext uri="{FF2B5EF4-FFF2-40B4-BE49-F238E27FC236}">
                    <a16:creationId xmlns:a16="http://schemas.microsoft.com/office/drawing/2014/main" id="{D1F98387-61F1-AEEE-9A18-2993714DD128}"/>
                  </a:ext>
                </a:extLst>
              </p:cNvPr>
              <p:cNvSpPr txBox="1"/>
              <p:nvPr/>
            </p:nvSpPr>
            <p:spPr>
              <a:xfrm>
                <a:off x="876804" y="4486891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Stock N</a:t>
                </a:r>
                <a:endParaRPr lang="zh-HK" altLang="en-US" sz="1500" kern="1200" dirty="0"/>
              </a:p>
            </p:txBody>
          </p:sp>
        </p:grpSp>
        <p:sp>
          <p:nvSpPr>
            <p:cNvPr id="6" name="右大括弧 5">
              <a:extLst>
                <a:ext uri="{FF2B5EF4-FFF2-40B4-BE49-F238E27FC236}">
                  <a16:creationId xmlns:a16="http://schemas.microsoft.com/office/drawing/2014/main" id="{50F0919C-51E4-F104-8F2F-BA995DBA057C}"/>
                </a:ext>
              </a:extLst>
            </p:cNvPr>
            <p:cNvSpPr/>
            <p:nvPr/>
          </p:nvSpPr>
          <p:spPr>
            <a:xfrm>
              <a:off x="1797548" y="2418774"/>
              <a:ext cx="218463" cy="23832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50E9106-91B1-510E-D4F1-D0068C22EA92}"/>
                </a:ext>
              </a:extLst>
            </p:cNvPr>
            <p:cNvSpPr txBox="1"/>
            <p:nvPr/>
          </p:nvSpPr>
          <p:spPr>
            <a:xfrm>
              <a:off x="8420534" y="2221992"/>
              <a:ext cx="27462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For each datetime,</a:t>
              </a:r>
            </a:p>
            <a:p>
              <a:r>
                <a:rPr lang="en-US" altLang="zh-TW" dirty="0"/>
                <a:t>Buy at Open, Sell at Close</a:t>
              </a:r>
            </a:p>
            <a:p>
              <a:r>
                <a:rPr lang="en-US" altLang="zh-TW" dirty="0"/>
                <a:t>Return = Close - Open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9A11511-F7DA-39C3-982A-9F915BE8E51B}"/>
                </a:ext>
              </a:extLst>
            </p:cNvPr>
            <p:cNvSpPr/>
            <p:nvPr/>
          </p:nvSpPr>
          <p:spPr>
            <a:xfrm>
              <a:off x="7289280" y="3317728"/>
              <a:ext cx="2860444" cy="49171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/>
                <a:t>Long 5 Stocks with highest Increment of Price Action (%)</a:t>
              </a:r>
              <a:endParaRPr lang="zh-HK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B77B90-544F-B1E2-FC03-3BF9BF3FE56F}"/>
                </a:ext>
              </a:extLst>
            </p:cNvPr>
            <p:cNvSpPr/>
            <p:nvPr/>
          </p:nvSpPr>
          <p:spPr>
            <a:xfrm>
              <a:off x="319547" y="2104104"/>
              <a:ext cx="10949989" cy="28611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C6DBC41-BBCF-F7B6-2B9A-C5ED2227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819548"/>
              </p:ext>
            </p:extLst>
          </p:nvPr>
        </p:nvGraphicFramePr>
        <p:xfrm>
          <a:off x="2171313" y="3403120"/>
          <a:ext cx="4674882" cy="149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77">
                  <a:extLst>
                    <a:ext uri="{9D8B030D-6E8A-4147-A177-3AD203B41FA5}">
                      <a16:colId xmlns:a16="http://schemas.microsoft.com/office/drawing/2014/main" val="3330066215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3848144122"/>
                    </a:ext>
                  </a:extLst>
                </a:gridCol>
                <a:gridCol w="1303958">
                  <a:extLst>
                    <a:ext uri="{9D8B030D-6E8A-4147-A177-3AD203B41FA5}">
                      <a16:colId xmlns:a16="http://schemas.microsoft.com/office/drawing/2014/main" val="4128751374"/>
                    </a:ext>
                  </a:extLst>
                </a:gridCol>
                <a:gridCol w="1274705">
                  <a:extLst>
                    <a:ext uri="{9D8B030D-6E8A-4147-A177-3AD203B41FA5}">
                      <a16:colId xmlns:a16="http://schemas.microsoft.com/office/drawing/2014/main" val="3210915784"/>
                    </a:ext>
                  </a:extLst>
                </a:gridCol>
              </a:tblGrid>
              <a:tr h="300465"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Date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Price Action score with Yield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Price Action without Yield</a:t>
                      </a:r>
                      <a:endParaRPr lang="zh-HK" altLang="en-US" sz="1100" dirty="0"/>
                    </a:p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Increment of Price Action (%)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752"/>
                  </a:ext>
                </a:extLst>
              </a:tr>
              <a:tr h="300465"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2020-1-1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100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2%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48234"/>
                  </a:ext>
                </a:extLst>
              </a:tr>
              <a:tr h="300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2020-1-2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105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-2.85%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90110"/>
                  </a:ext>
                </a:extLst>
              </a:tr>
              <a:tr h="300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7560"/>
                  </a:ext>
                </a:extLst>
              </a:tr>
            </a:tbl>
          </a:graphicData>
        </a:graphic>
      </p:graphicFrame>
      <p:sp>
        <p:nvSpPr>
          <p:cNvPr id="15" name="右大括弧 14">
            <a:extLst>
              <a:ext uri="{FF2B5EF4-FFF2-40B4-BE49-F238E27FC236}">
                <a16:creationId xmlns:a16="http://schemas.microsoft.com/office/drawing/2014/main" id="{05C164AB-1C31-39E2-418A-01A3F32A29DD}"/>
              </a:ext>
            </a:extLst>
          </p:cNvPr>
          <p:cNvSpPr/>
          <p:nvPr/>
        </p:nvSpPr>
        <p:spPr>
          <a:xfrm>
            <a:off x="7054761" y="3451410"/>
            <a:ext cx="218463" cy="1378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9509F6-2785-8A63-18A6-39C1914034AD}"/>
              </a:ext>
            </a:extLst>
          </p:cNvPr>
          <p:cNvSpPr/>
          <p:nvPr/>
        </p:nvSpPr>
        <p:spPr>
          <a:xfrm>
            <a:off x="5110480" y="5728845"/>
            <a:ext cx="6110514" cy="4917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Increment of price action score represents the effect of adding Yield Curve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59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57386-8B22-9CF9-62B6-DA0746C7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performance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21B121-4008-0246-FEBC-3426D564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462" y="0"/>
            <a:ext cx="6504264" cy="650017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90B140-BC16-1FE0-EE11-4B8FAAF62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06133"/>
              </p:ext>
            </p:extLst>
          </p:nvPr>
        </p:nvGraphicFramePr>
        <p:xfrm>
          <a:off x="339307" y="2122586"/>
          <a:ext cx="4713908" cy="2301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477">
                  <a:extLst>
                    <a:ext uri="{9D8B030D-6E8A-4147-A177-3AD203B41FA5}">
                      <a16:colId xmlns:a16="http://schemas.microsoft.com/office/drawing/2014/main" val="2123232234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78510828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165081556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3472930948"/>
                    </a:ext>
                  </a:extLst>
                </a:gridCol>
              </a:tblGrid>
              <a:tr h="426663">
                <a:tc>
                  <a:txBody>
                    <a:bodyPr/>
                    <a:lstStyle/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CAGR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Sharpe Ratio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Volatility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5716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Multivariate Model</a:t>
                      </a:r>
                      <a:endParaRPr lang="zh-HK" altLang="en-US" sz="1100" dirty="0"/>
                    </a:p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18.16%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17.34%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87427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Price action score difference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10.78%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19.81%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67585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dirty="0"/>
                        <a:t>Univariate Model</a:t>
                      </a:r>
                      <a:endParaRPr lang="zh-HK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dirty="0"/>
                        <a:t>14.04%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dirty="0"/>
                        <a:t>0.72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dirty="0"/>
                        <a:t>18.57%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53737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11.42%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18.21%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244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7A64F56-1932-10FA-D5D3-B8E7E5628D41}"/>
              </a:ext>
            </a:extLst>
          </p:cNvPr>
          <p:cNvSpPr txBox="1"/>
          <p:nvPr/>
        </p:nvSpPr>
        <p:spPr>
          <a:xfrm>
            <a:off x="132273" y="4765405"/>
            <a:ext cx="5334794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u="sng" dirty="0"/>
              <a:t>Conclusion:</a:t>
            </a:r>
          </a:p>
          <a:p>
            <a:r>
              <a:rPr lang="en-US" altLang="zh-TW" sz="1400" dirty="0"/>
              <a:t>Multivariate Time Series model help better forecasting</a:t>
            </a:r>
          </a:p>
          <a:p>
            <a:r>
              <a:rPr lang="en-US" altLang="zh-TW" sz="1400" dirty="0"/>
              <a:t>compared to Univariate Time Series model &amp; Benchmark.</a:t>
            </a:r>
          </a:p>
          <a:p>
            <a:r>
              <a:rPr lang="en-US" altLang="zh-TW" sz="1400" dirty="0"/>
              <a:t>While Marco Time Series does not provide significant improvement</a:t>
            </a:r>
          </a:p>
        </p:txBody>
      </p:sp>
    </p:spTree>
    <p:extLst>
      <p:ext uri="{BB962C8B-B14F-4D97-AF65-F5344CB8AC3E}">
        <p14:creationId xmlns:p14="http://schemas.microsoft.com/office/powerpoint/2010/main" val="47733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CAB4A-963F-1E79-EB87-B9D3CABF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EF22C-008F-B3AE-CF84-CE876837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Part 3: </a:t>
            </a:r>
            <a:r>
              <a:rPr lang="en-US" altLang="zh-TW" sz="4000" dirty="0"/>
              <a:t>How well is the generalization ability for Time Series Model?</a:t>
            </a:r>
            <a:br>
              <a:rPr lang="zh-TW" altLang="en-US" sz="4000" dirty="0"/>
            </a:br>
            <a:endParaRPr lang="zh-TW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4A2318F-5B48-C348-46BA-A2AF76AA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19331"/>
              </p:ext>
            </p:extLst>
          </p:nvPr>
        </p:nvGraphicFramePr>
        <p:xfrm>
          <a:off x="535568" y="2424928"/>
          <a:ext cx="572316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60">
                  <a:extLst>
                    <a:ext uri="{9D8B030D-6E8A-4147-A177-3AD203B41FA5}">
                      <a16:colId xmlns:a16="http://schemas.microsoft.com/office/drawing/2014/main" val="1522583731"/>
                    </a:ext>
                  </a:extLst>
                </a:gridCol>
                <a:gridCol w="2287456">
                  <a:extLst>
                    <a:ext uri="{9D8B030D-6E8A-4147-A177-3AD203B41FA5}">
                      <a16:colId xmlns:a16="http://schemas.microsoft.com/office/drawing/2014/main" val="286028453"/>
                    </a:ext>
                  </a:extLst>
                </a:gridCol>
                <a:gridCol w="2332747">
                  <a:extLst>
                    <a:ext uri="{9D8B030D-6E8A-4147-A177-3AD203B41FA5}">
                      <a16:colId xmlns:a16="http://schemas.microsoft.com/office/drawing/2014/main" val="235784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Timeframe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Training windows size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Testing windows size (forecast)</a:t>
                      </a:r>
                      <a:endParaRPr lang="zh-TW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Daily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252 days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126 days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6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Weekly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 weeks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 weeks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Monthly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 months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months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30344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19AD43-50EE-9D45-BFA9-793CEDB42FBC}"/>
              </a:ext>
            </a:extLst>
          </p:cNvPr>
          <p:cNvSpPr txBox="1"/>
          <p:nvPr/>
        </p:nvSpPr>
        <p:spPr>
          <a:xfrm>
            <a:off x="6707047" y="2984161"/>
            <a:ext cx="336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all forecasting point starting from </a:t>
            </a:r>
          </a:p>
          <a:p>
            <a:r>
              <a:rPr lang="en-US" altLang="zh-TW" sz="1600" dirty="0"/>
              <a:t>2020-1-1 to ensure fair comparison </a:t>
            </a:r>
            <a:endParaRPr lang="zh-TW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57AC77-DD10-09F5-16D3-20DE2D5B5E99}"/>
              </a:ext>
            </a:extLst>
          </p:cNvPr>
          <p:cNvSpPr/>
          <p:nvPr/>
        </p:nvSpPr>
        <p:spPr>
          <a:xfrm>
            <a:off x="1147167" y="5938425"/>
            <a:ext cx="9431493" cy="53500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2019-1-1 to 2024-12-31</a:t>
            </a:r>
            <a:endParaRPr lang="zh-HK" altLang="en-US" dirty="0"/>
          </a:p>
        </p:txBody>
      </p: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2DAEAA7C-CFBA-68A4-75C1-BAF304C5F585}"/>
              </a:ext>
            </a:extLst>
          </p:cNvPr>
          <p:cNvSpPr/>
          <p:nvPr/>
        </p:nvSpPr>
        <p:spPr>
          <a:xfrm rot="16200000">
            <a:off x="2275034" y="4325739"/>
            <a:ext cx="328325" cy="2584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61AC8B7-6B00-30EF-D769-06721FCC6DC3}"/>
              </a:ext>
            </a:extLst>
          </p:cNvPr>
          <p:cNvSpPr txBox="1"/>
          <p:nvPr/>
        </p:nvSpPr>
        <p:spPr>
          <a:xfrm>
            <a:off x="1481241" y="4948210"/>
            <a:ext cx="191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dirty="0"/>
              <a:t>Previous data to train model </a:t>
            </a:r>
          </a:p>
          <a:p>
            <a:pPr algn="ctr"/>
            <a:r>
              <a:rPr lang="en-US" altLang="zh-TW" sz="1100" dirty="0"/>
              <a:t>with training window size</a:t>
            </a:r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2F51D050-C8CB-18AA-F84A-9C27B40FDC8F}"/>
              </a:ext>
            </a:extLst>
          </p:cNvPr>
          <p:cNvSpPr/>
          <p:nvPr/>
        </p:nvSpPr>
        <p:spPr>
          <a:xfrm rot="16200000">
            <a:off x="4382930" y="4832572"/>
            <a:ext cx="328327" cy="1547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D2F6EA-2D18-C271-901C-E1E6E5CE96B1}"/>
              </a:ext>
            </a:extLst>
          </p:cNvPr>
          <p:cNvSpPr txBox="1"/>
          <p:nvPr/>
        </p:nvSpPr>
        <p:spPr>
          <a:xfrm>
            <a:off x="3998325" y="4948209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dirty="0"/>
              <a:t>Testing windows </a:t>
            </a:r>
          </a:p>
          <a:p>
            <a:pPr algn="ctr"/>
            <a:r>
              <a:rPr lang="en-US" altLang="zh-TW" sz="1100" dirty="0"/>
              <a:t>for forecasting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311A3D-D1EF-AE5B-5824-4C83E329E7AB}"/>
              </a:ext>
            </a:extLst>
          </p:cNvPr>
          <p:cNvSpPr/>
          <p:nvPr/>
        </p:nvSpPr>
        <p:spPr>
          <a:xfrm>
            <a:off x="1056289" y="4750591"/>
            <a:ext cx="4485290" cy="1111469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D600BB-7A73-0E2E-2998-35729699C01D}"/>
              </a:ext>
            </a:extLst>
          </p:cNvPr>
          <p:cNvCxnSpPr>
            <a:cxnSpLocks/>
          </p:cNvCxnSpPr>
          <p:nvPr/>
        </p:nvCxnSpPr>
        <p:spPr>
          <a:xfrm>
            <a:off x="5800529" y="5433032"/>
            <a:ext cx="1372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8CD3AD3-E8C6-397D-5865-08B05D89F075}"/>
              </a:ext>
            </a:extLst>
          </p:cNvPr>
          <p:cNvSpPr txBox="1"/>
          <p:nvPr/>
        </p:nvSpPr>
        <p:spPr>
          <a:xfrm>
            <a:off x="7337644" y="5209822"/>
            <a:ext cx="3895287" cy="33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Moving Training &amp; Forecasting windows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6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905C4-9B78-D388-DBAA-5F96A977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512B8B-819D-420D-7B88-4D9D27C5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589" y="475942"/>
            <a:ext cx="5906115" cy="5906115"/>
          </a:xfr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A56ABD-F75E-D6D6-F9B8-8B33A69F2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2112"/>
              </p:ext>
            </p:extLst>
          </p:nvPr>
        </p:nvGraphicFramePr>
        <p:xfrm>
          <a:off x="256316" y="1987590"/>
          <a:ext cx="5414512" cy="1706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376">
                  <a:extLst>
                    <a:ext uri="{9D8B030D-6E8A-4147-A177-3AD203B41FA5}">
                      <a16:colId xmlns:a16="http://schemas.microsoft.com/office/drawing/2014/main" val="2123232234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278510828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val="2165081556"/>
                    </a:ext>
                  </a:extLst>
                </a:gridCol>
                <a:gridCol w="966158">
                  <a:extLst>
                    <a:ext uri="{9D8B030D-6E8A-4147-A177-3AD203B41FA5}">
                      <a16:colId xmlns:a16="http://schemas.microsoft.com/office/drawing/2014/main" val="3472930948"/>
                    </a:ext>
                  </a:extLst>
                </a:gridCol>
              </a:tblGrid>
              <a:tr h="426663">
                <a:tc>
                  <a:txBody>
                    <a:bodyPr/>
                    <a:lstStyle/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CAGR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Sharpe Ratio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Volatility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5716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Portfolio without moving windows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14.04%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17.34%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87427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Portfolio with moving windows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14.49%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18.57%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67585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11.42%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18.21%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244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3D9C2A6-D051-AAB0-52BE-7CFCD43F362F}"/>
              </a:ext>
            </a:extLst>
          </p:cNvPr>
          <p:cNvSpPr txBox="1"/>
          <p:nvPr/>
        </p:nvSpPr>
        <p:spPr>
          <a:xfrm>
            <a:off x="192658" y="4661888"/>
            <a:ext cx="5190075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u="sng" dirty="0"/>
              <a:t>Conclusion:</a:t>
            </a:r>
          </a:p>
          <a:p>
            <a:r>
              <a:rPr lang="en-US" altLang="zh-TW" sz="1400" dirty="0"/>
              <a:t>Without capturing the dynamic change of time series distribution,</a:t>
            </a:r>
          </a:p>
          <a:p>
            <a:r>
              <a:rPr lang="en-US" altLang="zh-TW" sz="1400" dirty="0"/>
              <a:t>the model achieve similar risk-adjusted return.</a:t>
            </a:r>
          </a:p>
          <a:p>
            <a:r>
              <a:rPr lang="en-US" altLang="zh-TW" sz="1400" dirty="0"/>
              <a:t>Hence the model have a robust generalization ability.</a:t>
            </a:r>
          </a:p>
        </p:txBody>
      </p:sp>
    </p:spTree>
    <p:extLst>
      <p:ext uri="{BB962C8B-B14F-4D97-AF65-F5344CB8AC3E}">
        <p14:creationId xmlns:p14="http://schemas.microsoft.com/office/powerpoint/2010/main" val="296658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8A641-1B1A-EE7F-88F8-305F448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498F622-3FEC-A17D-4832-E921AA2A7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374766"/>
              </p:ext>
            </p:extLst>
          </p:nvPr>
        </p:nvGraphicFramePr>
        <p:xfrm>
          <a:off x="213633" y="1924396"/>
          <a:ext cx="11355369" cy="412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9A3F934-1764-78A0-F2D9-3127AC23AE7C}"/>
              </a:ext>
            </a:extLst>
          </p:cNvPr>
          <p:cNvSpPr txBox="1"/>
          <p:nvPr/>
        </p:nvSpPr>
        <p:spPr>
          <a:xfrm>
            <a:off x="491705" y="2542942"/>
            <a:ext cx="785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rgbClr val="00B050"/>
                </a:solidFill>
              </a:rPr>
              <a:t>Yes</a:t>
            </a:r>
            <a:endParaRPr lang="zh-HK" alt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15AE46-3948-1AB4-643B-8244BA956074}"/>
              </a:ext>
            </a:extLst>
          </p:cNvPr>
          <p:cNvSpPr txBox="1"/>
          <p:nvPr/>
        </p:nvSpPr>
        <p:spPr>
          <a:xfrm>
            <a:off x="700635" y="3611192"/>
            <a:ext cx="1671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altLang="zh-HK" sz="2200" b="1" dirty="0">
                <a:solidFill>
                  <a:srgbClr val="00B050"/>
                </a:solidFill>
              </a:rPr>
              <a:t>&amp; No</a:t>
            </a:r>
            <a:endParaRPr lang="zh-HK" altLang="en-US" sz="2200" b="1" dirty="0">
              <a:solidFill>
                <a:srgbClr val="00B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3C6EBB-7960-F515-6A5C-6698591B6388}"/>
              </a:ext>
            </a:extLst>
          </p:cNvPr>
          <p:cNvSpPr txBox="1"/>
          <p:nvPr/>
        </p:nvSpPr>
        <p:spPr>
          <a:xfrm>
            <a:off x="414067" y="5017996"/>
            <a:ext cx="785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rgbClr val="00B050"/>
                </a:solidFill>
              </a:rPr>
              <a:t>Yes</a:t>
            </a:r>
            <a:endParaRPr lang="zh-HK" alt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1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一張含有 文字, 螢幕擷取畫面, LED 顯示 的圖片&#10;&#10;AI 產生的內容可能不正確。">
            <a:extLst>
              <a:ext uri="{FF2B5EF4-FFF2-40B4-BE49-F238E27FC236}">
                <a16:creationId xmlns:a16="http://schemas.microsoft.com/office/drawing/2014/main" id="{6F74DA7F-6B50-FA9E-1E7B-9C80DAB90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516" b="9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29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44A2CB-8B37-8662-B7A3-0C40B56B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5230366" cy="4005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sz="6800"/>
              <a:t>The end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9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B2664-9262-94FA-4C3F-942C3F4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QUESTIONS TO BE FORCUS ON…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1EFB4CA-05EE-D679-D93C-BCC60938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97169"/>
              </p:ext>
            </p:extLst>
          </p:nvPr>
        </p:nvGraphicFramePr>
        <p:xfrm>
          <a:off x="232285" y="1820880"/>
          <a:ext cx="11355369" cy="412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47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16814-AD6B-69E3-2649-FEC9AA83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1: Trading framework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177956E-4EBE-ECE0-7005-DEF6E70563DE}"/>
              </a:ext>
            </a:extLst>
          </p:cNvPr>
          <p:cNvSpPr/>
          <p:nvPr/>
        </p:nvSpPr>
        <p:spPr>
          <a:xfrm>
            <a:off x="1315719" y="5943600"/>
            <a:ext cx="9908904" cy="578596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Objective: Identify the stocks that have strong momentum and high liquidity, with lower volatility  </a:t>
            </a:r>
          </a:p>
          <a:p>
            <a:pPr algn="ctr"/>
            <a:r>
              <a:rPr lang="en-US" altLang="zh-HK" dirty="0"/>
              <a:t>to trade in better risk-adjusted return using forecasted time series values</a:t>
            </a:r>
            <a:endParaRPr lang="en-US" altLang="zh-HK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59EF9BB-57D7-2583-8CEA-5F687BA1B516}"/>
                  </a:ext>
                </a:extLst>
              </p:cNvPr>
              <p:cNvSpPr txBox="1"/>
              <p:nvPr/>
            </p:nvSpPr>
            <p:spPr>
              <a:xfrm>
                <a:off x="199448" y="4976226"/>
                <a:ext cx="5472011" cy="667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𝑊𝐴𝑃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𝑀𝑜𝑚𝑒𝑛𝑡𝑢𝑚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𝑊𝐴𝑃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𝑀𝑜𝑚𝑒𝑛𝑡𝑢𝑚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𝐺𝑎𝑝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𝐺𝑎𝑝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59EF9BB-57D7-2583-8CEA-5F687BA1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8" y="4976226"/>
                <a:ext cx="5472011" cy="667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id="{B9EE6637-BF25-5539-2CE8-E9BFD1673E8B}"/>
              </a:ext>
            </a:extLst>
          </p:cNvPr>
          <p:cNvGrpSpPr/>
          <p:nvPr/>
        </p:nvGrpSpPr>
        <p:grpSpPr>
          <a:xfrm>
            <a:off x="172851" y="1807600"/>
            <a:ext cx="7347594" cy="3014009"/>
            <a:chOff x="436051" y="1926882"/>
            <a:chExt cx="7347594" cy="301400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0453B53-CDEB-76C5-98FF-5F4EDF77663F}"/>
                </a:ext>
              </a:extLst>
            </p:cNvPr>
            <p:cNvGrpSpPr/>
            <p:nvPr/>
          </p:nvGrpSpPr>
          <p:grpSpPr>
            <a:xfrm>
              <a:off x="436051" y="1926882"/>
              <a:ext cx="7347594" cy="3005063"/>
              <a:chOff x="238205" y="2045552"/>
              <a:chExt cx="7885993" cy="3176795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C17EFC3A-E11A-35F9-2E31-5BE691B2E2F2}"/>
                  </a:ext>
                </a:extLst>
              </p:cNvPr>
              <p:cNvSpPr/>
              <p:nvPr/>
            </p:nvSpPr>
            <p:spPr>
              <a:xfrm>
                <a:off x="592880" y="2045552"/>
                <a:ext cx="1720219" cy="717487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400" dirty="0"/>
                  <a:t>DOWJ Stock Components</a:t>
                </a:r>
                <a:endParaRPr lang="zh-HK" altLang="en-US" sz="1400" dirty="0"/>
              </a:p>
            </p:txBody>
          </p:sp>
          <p:graphicFrame>
            <p:nvGraphicFramePr>
              <p:cNvPr id="7" name="資料庫圖表 6">
                <a:extLst>
                  <a:ext uri="{FF2B5EF4-FFF2-40B4-BE49-F238E27FC236}">
                    <a16:creationId xmlns:a16="http://schemas.microsoft.com/office/drawing/2014/main" id="{FC67CF72-E513-6FE4-2643-3547633E49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3905090"/>
                  </p:ext>
                </p:extLst>
              </p:nvPr>
            </p:nvGraphicFramePr>
            <p:xfrm>
              <a:off x="988197" y="2763039"/>
              <a:ext cx="2911275" cy="24593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9DAF222B-EE61-FCF0-11D6-C68866589FB0}"/>
                  </a:ext>
                </a:extLst>
              </p:cNvPr>
              <p:cNvSpPr/>
              <p:nvPr/>
            </p:nvSpPr>
            <p:spPr>
              <a:xfrm>
                <a:off x="6601265" y="3544941"/>
                <a:ext cx="1522933" cy="51982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400" dirty="0"/>
                  <a:t>Long Top 5</a:t>
                </a:r>
                <a:endParaRPr lang="zh-HK" altLang="en-US" sz="1400" dirty="0"/>
              </a:p>
            </p:txBody>
          </p: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BA54B904-6C5B-0BC5-27B0-CF77CF6D1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318" y="2867366"/>
                <a:ext cx="0" cy="787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右大括弧 15">
                <a:extLst>
                  <a:ext uri="{FF2B5EF4-FFF2-40B4-BE49-F238E27FC236}">
                    <a16:creationId xmlns:a16="http://schemas.microsoft.com/office/drawing/2014/main" id="{3D1DA27E-8559-4EB1-0A23-823B6FA87B88}"/>
                  </a:ext>
                </a:extLst>
              </p:cNvPr>
              <p:cNvSpPr/>
              <p:nvPr/>
            </p:nvSpPr>
            <p:spPr>
              <a:xfrm>
                <a:off x="4100371" y="3030004"/>
                <a:ext cx="250222" cy="194836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07FFE53-6456-231F-73F0-A61D27A925E7}"/>
                  </a:ext>
                </a:extLst>
              </p:cNvPr>
              <p:cNvSpPr txBox="1"/>
              <p:nvPr/>
            </p:nvSpPr>
            <p:spPr>
              <a:xfrm>
                <a:off x="238205" y="3030004"/>
                <a:ext cx="1130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For each stock, calculate…</a:t>
                </a:r>
                <a:endParaRPr lang="zh-HK" altLang="en-US" sz="1200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19071E92-760F-34BA-37EE-F582127E3E91}"/>
                </a:ext>
              </a:extLst>
            </p:cNvPr>
            <p:cNvGrpSpPr/>
            <p:nvPr/>
          </p:nvGrpSpPr>
          <p:grpSpPr>
            <a:xfrm>
              <a:off x="4542038" y="2254606"/>
              <a:ext cx="1207319" cy="2686285"/>
              <a:chOff x="7601628" y="2400066"/>
              <a:chExt cx="1207319" cy="2686285"/>
            </a:xfrm>
          </p:grpSpPr>
          <p:sp>
            <p:nvSpPr>
              <p:cNvPr id="35" name="矩形: 圓角 34">
                <a:extLst>
                  <a:ext uri="{FF2B5EF4-FFF2-40B4-BE49-F238E27FC236}">
                    <a16:creationId xmlns:a16="http://schemas.microsoft.com/office/drawing/2014/main" id="{591D0F15-8C2C-5D0E-12D2-75E3E0B43558}"/>
                  </a:ext>
                </a:extLst>
              </p:cNvPr>
              <p:cNvSpPr/>
              <p:nvPr/>
            </p:nvSpPr>
            <p:spPr>
              <a:xfrm>
                <a:off x="7601628" y="3094275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0385A204-0599-6A67-6D81-0F04DDAF92D7}"/>
                  </a:ext>
                </a:extLst>
              </p:cNvPr>
              <p:cNvSpPr/>
              <p:nvPr/>
            </p:nvSpPr>
            <p:spPr>
              <a:xfrm>
                <a:off x="7601628" y="3788484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00D84F31-D1A9-5267-EACF-33AED85DE2EB}"/>
                  </a:ext>
                </a:extLst>
              </p:cNvPr>
              <p:cNvSpPr/>
              <p:nvPr/>
            </p:nvSpPr>
            <p:spPr>
              <a:xfrm>
                <a:off x="7601628" y="4482692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3C0B0B43-357D-66FF-B834-884971602D91}"/>
                  </a:ext>
                </a:extLst>
              </p:cNvPr>
              <p:cNvSpPr/>
              <p:nvPr/>
            </p:nvSpPr>
            <p:spPr>
              <a:xfrm>
                <a:off x="7601628" y="2400066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矩形: 圓角 4">
                <a:extLst>
                  <a:ext uri="{FF2B5EF4-FFF2-40B4-BE49-F238E27FC236}">
                    <a16:creationId xmlns:a16="http://schemas.microsoft.com/office/drawing/2014/main" id="{5F2B3DE0-A540-373F-52F3-A86D4382F342}"/>
                  </a:ext>
                </a:extLst>
              </p:cNvPr>
              <p:cNvSpPr txBox="1"/>
              <p:nvPr/>
            </p:nvSpPr>
            <p:spPr>
              <a:xfrm>
                <a:off x="7619309" y="2417747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A</a:t>
                </a:r>
                <a:endParaRPr lang="zh-HK" altLang="en-US" sz="1500" kern="1200" dirty="0"/>
              </a:p>
            </p:txBody>
          </p:sp>
          <p:sp>
            <p:nvSpPr>
              <p:cNvPr id="36" name="矩形: 圓角 6">
                <a:extLst>
                  <a:ext uri="{FF2B5EF4-FFF2-40B4-BE49-F238E27FC236}">
                    <a16:creationId xmlns:a16="http://schemas.microsoft.com/office/drawing/2014/main" id="{E4E35190-087A-3D27-039E-747060B1DA07}"/>
                  </a:ext>
                </a:extLst>
              </p:cNvPr>
              <p:cNvSpPr txBox="1"/>
              <p:nvPr/>
            </p:nvSpPr>
            <p:spPr>
              <a:xfrm>
                <a:off x="7619309" y="3111956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B</a:t>
                </a:r>
                <a:endParaRPr lang="zh-HK" altLang="en-US" sz="1500" kern="1200" dirty="0"/>
              </a:p>
            </p:txBody>
          </p:sp>
          <p:sp>
            <p:nvSpPr>
              <p:cNvPr id="34" name="矩形: 圓角 8">
                <a:extLst>
                  <a:ext uri="{FF2B5EF4-FFF2-40B4-BE49-F238E27FC236}">
                    <a16:creationId xmlns:a16="http://schemas.microsoft.com/office/drawing/2014/main" id="{4938FA17-DA36-D834-8D36-51FBD6C9F325}"/>
                  </a:ext>
                </a:extLst>
              </p:cNvPr>
              <p:cNvSpPr txBox="1"/>
              <p:nvPr/>
            </p:nvSpPr>
            <p:spPr>
              <a:xfrm>
                <a:off x="7619309" y="3806165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…</a:t>
                </a:r>
                <a:endParaRPr lang="zh-HK" altLang="en-US" sz="1500" kern="1200" dirty="0"/>
              </a:p>
            </p:txBody>
          </p:sp>
          <p:sp>
            <p:nvSpPr>
              <p:cNvPr id="32" name="矩形: 圓角 10">
                <a:extLst>
                  <a:ext uri="{FF2B5EF4-FFF2-40B4-BE49-F238E27FC236}">
                    <a16:creationId xmlns:a16="http://schemas.microsoft.com/office/drawing/2014/main" id="{1D9B9269-F814-2B6D-2AA3-389C0D89F434}"/>
                  </a:ext>
                </a:extLst>
              </p:cNvPr>
              <p:cNvSpPr txBox="1"/>
              <p:nvPr/>
            </p:nvSpPr>
            <p:spPr>
              <a:xfrm>
                <a:off x="7619309" y="4500373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Stock N</a:t>
                </a:r>
                <a:endParaRPr lang="zh-HK" altLang="en-US" sz="1500" kern="1200" dirty="0"/>
              </a:p>
            </p:txBody>
          </p:sp>
        </p:grpSp>
        <p:sp>
          <p:nvSpPr>
            <p:cNvPr id="41" name="右大括弧 40">
              <a:extLst>
                <a:ext uri="{FF2B5EF4-FFF2-40B4-BE49-F238E27FC236}">
                  <a16:creationId xmlns:a16="http://schemas.microsoft.com/office/drawing/2014/main" id="{5C8E2632-4407-C1CA-DDA5-4B563B93F48C}"/>
                </a:ext>
              </a:extLst>
            </p:cNvPr>
            <p:cNvSpPr/>
            <p:nvPr/>
          </p:nvSpPr>
          <p:spPr>
            <a:xfrm>
              <a:off x="5973987" y="2459254"/>
              <a:ext cx="218463" cy="23832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8DEFE0A-1987-D578-3CE5-0B2BFEF09977}"/>
              </a:ext>
            </a:extLst>
          </p:cNvPr>
          <p:cNvCxnSpPr>
            <a:cxnSpLocks/>
          </p:cNvCxnSpPr>
          <p:nvPr/>
        </p:nvCxnSpPr>
        <p:spPr>
          <a:xfrm>
            <a:off x="1315719" y="4058554"/>
            <a:ext cx="0" cy="74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B48D2DE-8F44-C0DB-B283-7FF742775D63}"/>
              </a:ext>
            </a:extLst>
          </p:cNvPr>
          <p:cNvSpPr/>
          <p:nvPr/>
        </p:nvSpPr>
        <p:spPr>
          <a:xfrm>
            <a:off x="6184210" y="5050400"/>
            <a:ext cx="1948543" cy="4917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Parametric</a:t>
            </a:r>
          </a:p>
          <a:p>
            <a:pPr algn="ctr"/>
            <a:r>
              <a:rPr lang="en-US" altLang="zh-HK" sz="1500" dirty="0"/>
              <a:t>Time Series Model</a:t>
            </a:r>
            <a:endParaRPr lang="zh-HK" altLang="en-US" sz="15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23D48CF-B282-13F8-A87B-7DACCF6C4DFD}"/>
              </a:ext>
            </a:extLst>
          </p:cNvPr>
          <p:cNvCxnSpPr>
            <a:cxnSpLocks/>
          </p:cNvCxnSpPr>
          <p:nvPr/>
        </p:nvCxnSpPr>
        <p:spPr>
          <a:xfrm flipV="1">
            <a:off x="5759669" y="5298642"/>
            <a:ext cx="336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C594933-07CA-0016-892C-273736A2A0DA}"/>
              </a:ext>
            </a:extLst>
          </p:cNvPr>
          <p:cNvSpPr txBox="1"/>
          <p:nvPr/>
        </p:nvSpPr>
        <p:spPr>
          <a:xfrm>
            <a:off x="8514080" y="3385491"/>
            <a:ext cx="271054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Conditional Mean: </a:t>
            </a:r>
            <a:r>
              <a:rPr lang="en-US" altLang="zh-TW" dirty="0"/>
              <a:t>ARMA Model</a:t>
            </a:r>
          </a:p>
          <a:p>
            <a:endParaRPr lang="en-US" altLang="zh-TW" dirty="0"/>
          </a:p>
          <a:p>
            <a:r>
              <a:rPr lang="en-US" altLang="zh-TW" u="sng" dirty="0"/>
              <a:t>Conditional Volatility:</a:t>
            </a:r>
          </a:p>
          <a:p>
            <a:r>
              <a:rPr lang="en-US" altLang="zh-TW" dirty="0"/>
              <a:t>GARCH Model</a:t>
            </a:r>
            <a:endParaRPr lang="zh-TW" altLang="en-US" dirty="0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63ADF14C-5B28-2721-E5B4-A5E86C5F4C2F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256289" y="4862819"/>
            <a:ext cx="1613063" cy="462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A16EA9-5EF2-3928-F98B-C73013958179}"/>
              </a:ext>
            </a:extLst>
          </p:cNvPr>
          <p:cNvCxnSpPr>
            <a:cxnSpLocks/>
          </p:cNvCxnSpPr>
          <p:nvPr/>
        </p:nvCxnSpPr>
        <p:spPr>
          <a:xfrm flipV="1">
            <a:off x="6957740" y="2708065"/>
            <a:ext cx="0" cy="46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1AEC608-E8D1-28DE-A774-FAC0D5DEC821}"/>
              </a:ext>
            </a:extLst>
          </p:cNvPr>
          <p:cNvSpPr txBox="1"/>
          <p:nvPr/>
        </p:nvSpPr>
        <p:spPr>
          <a:xfrm>
            <a:off x="6046267" y="2192740"/>
            <a:ext cx="27462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Buy at Open, Sell at Close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052DE-9478-FFA1-D274-9ABA09C7514B}"/>
              </a:ext>
            </a:extLst>
          </p:cNvPr>
          <p:cNvSpPr txBox="1"/>
          <p:nvPr/>
        </p:nvSpPr>
        <p:spPr>
          <a:xfrm>
            <a:off x="7749621" y="998091"/>
            <a:ext cx="355905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Timeframe: daily, weekly, monthly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9ECC97-57DE-9D33-1232-4B7938991588}"/>
              </a:ext>
            </a:extLst>
          </p:cNvPr>
          <p:cNvSpPr txBox="1"/>
          <p:nvPr/>
        </p:nvSpPr>
        <p:spPr>
          <a:xfrm>
            <a:off x="7749621" y="1545715"/>
            <a:ext cx="364227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Time range: 2019-1-1 to 2024-12-31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4C897D-D55A-E5C0-F68C-A645224643ED}"/>
              </a:ext>
            </a:extLst>
          </p:cNvPr>
          <p:cNvSpPr txBox="1"/>
          <p:nvPr/>
        </p:nvSpPr>
        <p:spPr>
          <a:xfrm>
            <a:off x="2379695" y="2375440"/>
            <a:ext cx="13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Time series Data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909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2167B-B0F3-8CAB-DC49-DC42C753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3" y="833075"/>
            <a:ext cx="10691265" cy="1307592"/>
          </a:xfrm>
        </p:spPr>
        <p:txBody>
          <a:bodyPr/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58A0D9-5695-5BE7-FD8C-23E29797E76D}"/>
              </a:ext>
            </a:extLst>
          </p:cNvPr>
          <p:cNvGrpSpPr/>
          <p:nvPr/>
        </p:nvGrpSpPr>
        <p:grpSpPr>
          <a:xfrm>
            <a:off x="283154" y="3617140"/>
            <a:ext cx="1129103" cy="564551"/>
            <a:chOff x="1582077" y="231670"/>
            <a:chExt cx="1129103" cy="564551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6BF2FAA-5FD1-F9A2-D997-D55830B9016F}"/>
                </a:ext>
              </a:extLst>
            </p:cNvPr>
            <p:cNvSpPr/>
            <p:nvPr/>
          </p:nvSpPr>
          <p:spPr>
            <a:xfrm>
              <a:off x="1582077" y="231670"/>
              <a:ext cx="1129103" cy="5645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" name="矩形: 圓角 4">
              <a:extLst>
                <a:ext uri="{FF2B5EF4-FFF2-40B4-BE49-F238E27FC236}">
                  <a16:creationId xmlns:a16="http://schemas.microsoft.com/office/drawing/2014/main" id="{6CD158EA-FE32-CC31-3C9E-4797F077908C}"/>
                </a:ext>
              </a:extLst>
            </p:cNvPr>
            <p:cNvSpPr txBox="1"/>
            <p:nvPr/>
          </p:nvSpPr>
          <p:spPr>
            <a:xfrm>
              <a:off x="1598612" y="248205"/>
              <a:ext cx="1096033" cy="53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Trading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Volume</a:t>
              </a:r>
              <a:endParaRPr lang="zh-HK" altLang="en-US" sz="1500" kern="12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02CDE2D-ED88-CA7F-2BDF-B181B26317A4}"/>
              </a:ext>
            </a:extLst>
          </p:cNvPr>
          <p:cNvGrpSpPr/>
          <p:nvPr/>
        </p:nvGrpSpPr>
        <p:grpSpPr>
          <a:xfrm>
            <a:off x="283153" y="2984965"/>
            <a:ext cx="1129103" cy="564551"/>
            <a:chOff x="1582077" y="880905"/>
            <a:chExt cx="1129103" cy="56455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C1F43CE-0283-EB34-1DC6-DD16B97DCB4A}"/>
                </a:ext>
              </a:extLst>
            </p:cNvPr>
            <p:cNvSpPr/>
            <p:nvPr/>
          </p:nvSpPr>
          <p:spPr>
            <a:xfrm>
              <a:off x="1582077" y="880905"/>
              <a:ext cx="1129103" cy="5645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3" name="矩形: 圓角 6">
              <a:extLst>
                <a:ext uri="{FF2B5EF4-FFF2-40B4-BE49-F238E27FC236}">
                  <a16:creationId xmlns:a16="http://schemas.microsoft.com/office/drawing/2014/main" id="{085A44E4-471E-2B95-7641-B33005019276}"/>
                </a:ext>
              </a:extLst>
            </p:cNvPr>
            <p:cNvSpPr txBox="1"/>
            <p:nvPr/>
          </p:nvSpPr>
          <p:spPr>
            <a:xfrm>
              <a:off x="1598612" y="897440"/>
              <a:ext cx="1096033" cy="53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dirty="0"/>
                <a:t>WAP</a:t>
              </a:r>
              <a:r>
                <a:rPr lang="zh-TW" altLang="en-US" sz="1500" dirty="0"/>
                <a:t> </a:t>
              </a:r>
              <a:r>
                <a:rPr lang="en-US" altLang="zh-TW" sz="1500" dirty="0"/>
                <a:t>Momentum</a:t>
              </a:r>
              <a:endParaRPr lang="zh-HK" altLang="en-US" sz="1500" kern="12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25185B7-50EB-E5EC-E3FD-8F455BB3779B}"/>
              </a:ext>
            </a:extLst>
          </p:cNvPr>
          <p:cNvGrpSpPr/>
          <p:nvPr/>
        </p:nvGrpSpPr>
        <p:grpSpPr>
          <a:xfrm>
            <a:off x="283154" y="4299322"/>
            <a:ext cx="1129103" cy="564551"/>
            <a:chOff x="1582077" y="1530139"/>
            <a:chExt cx="1129103" cy="564551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6A7EBAA3-FC5C-96FB-3375-893BBC3AE82B}"/>
                </a:ext>
              </a:extLst>
            </p:cNvPr>
            <p:cNvSpPr/>
            <p:nvPr/>
          </p:nvSpPr>
          <p:spPr>
            <a:xfrm>
              <a:off x="1582077" y="1530139"/>
              <a:ext cx="1129103" cy="5645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1" name="矩形: 圓角 8">
              <a:extLst>
                <a:ext uri="{FF2B5EF4-FFF2-40B4-BE49-F238E27FC236}">
                  <a16:creationId xmlns:a16="http://schemas.microsoft.com/office/drawing/2014/main" id="{74F0B212-9EE3-A82A-A060-487AF6E74C0F}"/>
                </a:ext>
              </a:extLst>
            </p:cNvPr>
            <p:cNvSpPr txBox="1"/>
            <p:nvPr/>
          </p:nvSpPr>
          <p:spPr>
            <a:xfrm>
              <a:off x="1598612" y="1546674"/>
              <a:ext cx="1096033" cy="53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Open-Close Price Gap</a:t>
              </a:r>
              <a:endParaRPr lang="zh-HK" altLang="en-US" sz="15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7955A94-92CC-A43E-E86F-1845339D9140}"/>
                  </a:ext>
                </a:extLst>
              </p:cNvPr>
              <p:cNvSpPr txBox="1"/>
              <p:nvPr/>
            </p:nvSpPr>
            <p:spPr>
              <a:xfrm>
                <a:off x="677496" y="1502856"/>
                <a:ext cx="4388845" cy="13086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𝑊𝐴𝑃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𝑀𝑜𝑚𝑒𝑛𝑡𝑢𝑚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𝑊𝐴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𝑊𝐴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𝑊𝐴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∗100%</m:t>
                      </m:r>
                    </m:oMath>
                  </m:oMathPara>
                </a14:m>
                <a:endParaRPr lang="en-US" altLang="zh-TW" sz="1600" b="0" dirty="0"/>
              </a:p>
              <a:p>
                <a:endParaRPr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𝑊𝐴𝑃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𝑂𝑝𝑒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𝐻𝑖𝑔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𝐿𝑜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𝐶𝑙𝑜𝑠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7955A94-92CC-A43E-E86F-1845339D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6" y="1502856"/>
                <a:ext cx="4388845" cy="1308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FC526C2-6E82-8C9C-A5EB-212ADC3F7BF0}"/>
                  </a:ext>
                </a:extLst>
              </p:cNvPr>
              <p:cNvSpPr txBox="1"/>
              <p:nvPr/>
            </p:nvSpPr>
            <p:spPr>
              <a:xfrm>
                <a:off x="415658" y="5283053"/>
                <a:ext cx="3452477" cy="52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Price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Gap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𝐶𝑙𝑜𝑠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𝑂𝑝𝑒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𝑂𝑝𝑒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FC526C2-6E82-8C9C-A5EB-212ADC3F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8" y="5283053"/>
                <a:ext cx="3452477" cy="525528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FFBE84F-6418-2BFD-9D5C-C730131811C4}"/>
              </a:ext>
            </a:extLst>
          </p:cNvPr>
          <p:cNvCxnSpPr>
            <a:cxnSpLocks/>
          </p:cNvCxnSpPr>
          <p:nvPr/>
        </p:nvCxnSpPr>
        <p:spPr>
          <a:xfrm flipV="1">
            <a:off x="1497286" y="2941002"/>
            <a:ext cx="1289223" cy="487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1D84AD4-D53E-E191-1D61-6E9F6BDB235C}"/>
              </a:ext>
            </a:extLst>
          </p:cNvPr>
          <p:cNvCxnSpPr>
            <a:cxnSpLocks/>
          </p:cNvCxnSpPr>
          <p:nvPr/>
        </p:nvCxnSpPr>
        <p:spPr>
          <a:xfrm>
            <a:off x="1502735" y="4546897"/>
            <a:ext cx="751720" cy="589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3A9A9B5-3D27-E557-BDED-8DCDAAAE4656}"/>
              </a:ext>
            </a:extLst>
          </p:cNvPr>
          <p:cNvSpPr/>
          <p:nvPr/>
        </p:nvSpPr>
        <p:spPr>
          <a:xfrm>
            <a:off x="6486716" y="2411476"/>
            <a:ext cx="4180905" cy="400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Low Correlation -&gt; low information overlapping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C6BE99F-4B67-0288-95EA-F3313448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47" y="3001500"/>
            <a:ext cx="7951358" cy="26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C506B-318C-49C6-C71C-A6D758D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distribution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756943-994A-617B-D148-859E36F1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1" y="2049441"/>
            <a:ext cx="5324768" cy="35419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603D32-E3A7-72B6-334D-988E09E7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85" y="2049441"/>
            <a:ext cx="5242826" cy="348545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F2A9ACD-D041-CF56-3145-33B76D56158F}"/>
              </a:ext>
            </a:extLst>
          </p:cNvPr>
          <p:cNvCxnSpPr>
            <a:cxnSpLocks/>
          </p:cNvCxnSpPr>
          <p:nvPr/>
        </p:nvCxnSpPr>
        <p:spPr>
          <a:xfrm>
            <a:off x="5756982" y="3888864"/>
            <a:ext cx="578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06327-70CA-171A-9FD2-314BDE60997E}"/>
              </a:ext>
            </a:extLst>
          </p:cNvPr>
          <p:cNvSpPr txBox="1"/>
          <p:nvPr/>
        </p:nvSpPr>
        <p:spPr>
          <a:xfrm>
            <a:off x="5543911" y="4106294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Apply</a:t>
            </a:r>
          </a:p>
          <a:p>
            <a:pPr algn="ctr"/>
            <a:r>
              <a:rPr lang="en-US" altLang="zh-TW" sz="1600" dirty="0"/>
              <a:t>log scale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F7693-90D9-6681-AB67-3803E97D8C1C}"/>
              </a:ext>
            </a:extLst>
          </p:cNvPr>
          <p:cNvSpPr/>
          <p:nvPr/>
        </p:nvSpPr>
        <p:spPr>
          <a:xfrm>
            <a:off x="2231432" y="5721959"/>
            <a:ext cx="1460674" cy="503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Wide range</a:t>
            </a:r>
          </a:p>
          <a:p>
            <a:pPr algn="ctr"/>
            <a:r>
              <a:rPr lang="en-US" altLang="zh-HK" sz="1500" dirty="0"/>
              <a:t>High skewness 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2A036C3-E66E-B3F9-40C9-49C8A1E23BC8}"/>
              </a:ext>
            </a:extLst>
          </p:cNvPr>
          <p:cNvGrpSpPr/>
          <p:nvPr/>
        </p:nvGrpSpPr>
        <p:grpSpPr>
          <a:xfrm>
            <a:off x="8758224" y="5619893"/>
            <a:ext cx="1150666" cy="575333"/>
            <a:chOff x="1950986" y="625"/>
            <a:chExt cx="1150666" cy="575333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A1690BD-F6D8-A850-ECEC-FC0323168CBE}"/>
                </a:ext>
              </a:extLst>
            </p:cNvPr>
            <p:cNvSpPr/>
            <p:nvPr/>
          </p:nvSpPr>
          <p:spPr>
            <a:xfrm>
              <a:off x="1950986" y="625"/>
              <a:ext cx="1150666" cy="575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0" name="矩形: 圓角 4">
              <a:extLst>
                <a:ext uri="{FF2B5EF4-FFF2-40B4-BE49-F238E27FC236}">
                  <a16:creationId xmlns:a16="http://schemas.microsoft.com/office/drawing/2014/main" id="{8305A1EB-D9AE-2C7B-32E9-6214D6911EA7}"/>
                </a:ext>
              </a:extLst>
            </p:cNvPr>
            <p:cNvSpPr txBox="1"/>
            <p:nvPr/>
          </p:nvSpPr>
          <p:spPr>
            <a:xfrm>
              <a:off x="1967837" y="17476"/>
              <a:ext cx="1116964" cy="541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Log WAP Momentum</a:t>
              </a:r>
              <a:endParaRPr lang="zh-HK" altLang="en-US" sz="1500" kern="12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C62FF2E-F75B-4322-E18C-78D33D93054B}"/>
              </a:ext>
            </a:extLst>
          </p:cNvPr>
          <p:cNvGrpSpPr/>
          <p:nvPr/>
        </p:nvGrpSpPr>
        <p:grpSpPr>
          <a:xfrm>
            <a:off x="10619487" y="5649698"/>
            <a:ext cx="1150666" cy="575333"/>
            <a:chOff x="1950986" y="662258"/>
            <a:chExt cx="1150666" cy="575333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34F43689-4FAE-0ADC-5ADC-036B3FBA8502}"/>
                </a:ext>
              </a:extLst>
            </p:cNvPr>
            <p:cNvSpPr/>
            <p:nvPr/>
          </p:nvSpPr>
          <p:spPr>
            <a:xfrm>
              <a:off x="1950986" y="662258"/>
              <a:ext cx="1150666" cy="575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8" name="矩形: 圓角 6">
              <a:extLst>
                <a:ext uri="{FF2B5EF4-FFF2-40B4-BE49-F238E27FC236}">
                  <a16:creationId xmlns:a16="http://schemas.microsoft.com/office/drawing/2014/main" id="{6C935E49-393E-7076-015E-E0D294C4B7A6}"/>
                </a:ext>
              </a:extLst>
            </p:cNvPr>
            <p:cNvSpPr txBox="1"/>
            <p:nvPr/>
          </p:nvSpPr>
          <p:spPr>
            <a:xfrm>
              <a:off x="1967837" y="679109"/>
              <a:ext cx="1116964" cy="541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Log Open-Close Gap</a:t>
              </a:r>
              <a:endParaRPr lang="zh-HK" altLang="en-US" sz="15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8B7D138-6540-F0AE-CC89-22062F073088}"/>
              </a:ext>
            </a:extLst>
          </p:cNvPr>
          <p:cNvGrpSpPr/>
          <p:nvPr/>
        </p:nvGrpSpPr>
        <p:grpSpPr>
          <a:xfrm>
            <a:off x="7057114" y="5615044"/>
            <a:ext cx="1150666" cy="575333"/>
            <a:chOff x="1950986" y="1323891"/>
            <a:chExt cx="1150666" cy="575333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6C87D13A-E4E3-0762-7CF0-B070C336CB95}"/>
                </a:ext>
              </a:extLst>
            </p:cNvPr>
            <p:cNvSpPr/>
            <p:nvPr/>
          </p:nvSpPr>
          <p:spPr>
            <a:xfrm>
              <a:off x="1950986" y="1323891"/>
              <a:ext cx="1150666" cy="575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矩形: 圓角 8">
              <a:extLst>
                <a:ext uri="{FF2B5EF4-FFF2-40B4-BE49-F238E27FC236}">
                  <a16:creationId xmlns:a16="http://schemas.microsoft.com/office/drawing/2014/main" id="{A7A81CF4-98D7-A01D-6DDB-7557DB8AE56A}"/>
                </a:ext>
              </a:extLst>
            </p:cNvPr>
            <p:cNvSpPr txBox="1"/>
            <p:nvPr/>
          </p:nvSpPr>
          <p:spPr>
            <a:xfrm>
              <a:off x="1967837" y="1340742"/>
              <a:ext cx="1116964" cy="541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Log Volume</a:t>
              </a:r>
              <a:endParaRPr lang="zh-HK" alt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37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2CE91-BCDD-66AC-A611-05F1846B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Testing for non-stationarity , arch effect &amp; model building</a:t>
            </a:r>
            <a:endParaRPr lang="zh-TW" altLang="en-US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441897-1495-3135-6DFB-CFE693703932}"/>
              </a:ext>
            </a:extLst>
          </p:cNvPr>
          <p:cNvGrpSpPr/>
          <p:nvPr/>
        </p:nvGrpSpPr>
        <p:grpSpPr>
          <a:xfrm>
            <a:off x="455038" y="6124240"/>
            <a:ext cx="6964343" cy="455310"/>
            <a:chOff x="4261571" y="4895327"/>
            <a:chExt cx="7580362" cy="6182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9877BF-87D6-4194-93FA-3F5CA2A436F9}"/>
                </a:ext>
              </a:extLst>
            </p:cNvPr>
            <p:cNvSpPr/>
            <p:nvPr/>
          </p:nvSpPr>
          <p:spPr>
            <a:xfrm>
              <a:off x="4261571" y="4895327"/>
              <a:ext cx="2766278" cy="61823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/>
                <a:t>2019-1-1 to 2019-12-31</a:t>
              </a:r>
              <a:endParaRPr lang="zh-HK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4BACF21-AA9C-EA5E-44C1-EAE1E070BCA6}"/>
                </a:ext>
              </a:extLst>
            </p:cNvPr>
            <p:cNvSpPr/>
            <p:nvPr/>
          </p:nvSpPr>
          <p:spPr>
            <a:xfrm>
              <a:off x="7027848" y="4895327"/>
              <a:ext cx="4814085" cy="61823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/>
                <a:t>2020-1-1 to 2024-12-31</a:t>
              </a:r>
              <a:endParaRPr lang="zh-HK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77E10-AC43-B694-5A80-33D23E51078D}"/>
              </a:ext>
            </a:extLst>
          </p:cNvPr>
          <p:cNvSpPr txBox="1"/>
          <p:nvPr/>
        </p:nvSpPr>
        <p:spPr>
          <a:xfrm>
            <a:off x="8220445" y="6124240"/>
            <a:ext cx="220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200" b="1" dirty="0"/>
              <a:t>5 years is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200" dirty="0"/>
              <a:t>Back testing &amp; Forecasting</a:t>
            </a:r>
            <a:endParaRPr lang="zh-HK" altLang="en-US" sz="1200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987D32C7-C35C-9C95-34BA-6BF331412495}"/>
              </a:ext>
            </a:extLst>
          </p:cNvPr>
          <p:cNvCxnSpPr>
            <a:cxnSpLocks/>
          </p:cNvCxnSpPr>
          <p:nvPr/>
        </p:nvCxnSpPr>
        <p:spPr>
          <a:xfrm rot="10800000">
            <a:off x="7487007" y="6355073"/>
            <a:ext cx="6658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41F2E3-69CA-D179-1ECD-0F4ED28783A1}"/>
              </a:ext>
            </a:extLst>
          </p:cNvPr>
          <p:cNvSpPr txBox="1"/>
          <p:nvPr/>
        </p:nvSpPr>
        <p:spPr>
          <a:xfrm>
            <a:off x="291202" y="4863544"/>
            <a:ext cx="36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b="1" dirty="0"/>
              <a:t>1 year is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200" dirty="0"/>
              <a:t>Testing non-stationarity &amp; ARCH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200" dirty="0"/>
              <a:t>Model specification &amp; parameter estimation</a:t>
            </a:r>
            <a:endParaRPr lang="zh-HK" altLang="en-US" sz="12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FD3F8A92-2865-AA7D-4BEA-67751D0E28BE}"/>
              </a:ext>
            </a:extLst>
          </p:cNvPr>
          <p:cNvCxnSpPr>
            <a:cxnSpLocks/>
          </p:cNvCxnSpPr>
          <p:nvPr/>
        </p:nvCxnSpPr>
        <p:spPr>
          <a:xfrm rot="5400000">
            <a:off x="1461143" y="5817056"/>
            <a:ext cx="441175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9A0E1BC8-3157-9A0A-62F9-79E06DD07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208346"/>
              </p:ext>
            </p:extLst>
          </p:nvPr>
        </p:nvGraphicFramePr>
        <p:xfrm>
          <a:off x="0" y="1807011"/>
          <a:ext cx="3441707" cy="256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大括弧 13">
            <a:extLst>
              <a:ext uri="{FF2B5EF4-FFF2-40B4-BE49-F238E27FC236}">
                <a16:creationId xmlns:a16="http://schemas.microsoft.com/office/drawing/2014/main" id="{A10C1133-F8FB-6C81-F323-60BE011DC7D1}"/>
              </a:ext>
            </a:extLst>
          </p:cNvPr>
          <p:cNvSpPr/>
          <p:nvPr/>
        </p:nvSpPr>
        <p:spPr>
          <a:xfrm>
            <a:off x="3366556" y="1963517"/>
            <a:ext cx="308471" cy="1739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6E249-EEEE-4CC3-99D5-E5C3829B607F}"/>
              </a:ext>
            </a:extLst>
          </p:cNvPr>
          <p:cNvSpPr/>
          <p:nvPr/>
        </p:nvSpPr>
        <p:spPr>
          <a:xfrm>
            <a:off x="4025345" y="2839933"/>
            <a:ext cx="1479608" cy="4553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ARCH Effect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5A4E8-38F2-178E-1591-37B66E9CE62B}"/>
              </a:ext>
            </a:extLst>
          </p:cNvPr>
          <p:cNvSpPr/>
          <p:nvPr/>
        </p:nvSpPr>
        <p:spPr>
          <a:xfrm>
            <a:off x="3937210" y="2093636"/>
            <a:ext cx="1655878" cy="4553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Non-stationarity</a:t>
            </a:r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9C7141A2-23A6-5199-500F-7DD5A6C1EB5D}"/>
              </a:ext>
            </a:extLst>
          </p:cNvPr>
          <p:cNvSpPr/>
          <p:nvPr/>
        </p:nvSpPr>
        <p:spPr>
          <a:xfrm>
            <a:off x="5663379" y="2061688"/>
            <a:ext cx="308472" cy="13075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E51F226-060D-B638-5C63-3BEC205BCCB2}"/>
              </a:ext>
            </a:extLst>
          </p:cNvPr>
          <p:cNvSpPr/>
          <p:nvPr/>
        </p:nvSpPr>
        <p:spPr>
          <a:xfrm>
            <a:off x="6220150" y="2093636"/>
            <a:ext cx="1601825" cy="4917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ARMA/ARIMA</a:t>
            </a:r>
            <a:endParaRPr lang="zh-HK" altLang="en-US" sz="1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BCF50A5-A41E-1C3A-B440-33451EC1A3B0}"/>
              </a:ext>
            </a:extLst>
          </p:cNvPr>
          <p:cNvSpPr/>
          <p:nvPr/>
        </p:nvSpPr>
        <p:spPr>
          <a:xfrm>
            <a:off x="6243318" y="2841892"/>
            <a:ext cx="1366568" cy="45335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GARCH</a:t>
            </a:r>
            <a:endParaRPr lang="zh-HK" altLang="en-US" sz="1400" dirty="0"/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56742912-94EC-8892-B281-11AC7B475C50}"/>
              </a:ext>
            </a:extLst>
          </p:cNvPr>
          <p:cNvSpPr/>
          <p:nvPr/>
        </p:nvSpPr>
        <p:spPr>
          <a:xfrm rot="5400000">
            <a:off x="8443448" y="1313410"/>
            <a:ext cx="270399" cy="4670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D4248B-1063-B0F8-FE18-6BB0A2A15D8B}"/>
              </a:ext>
            </a:extLst>
          </p:cNvPr>
          <p:cNvSpPr txBox="1"/>
          <p:nvPr/>
        </p:nvSpPr>
        <p:spPr>
          <a:xfrm>
            <a:off x="7021062" y="3936618"/>
            <a:ext cx="336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Model Parameter Estimation:</a:t>
            </a:r>
          </a:p>
          <a:p>
            <a:r>
              <a:rPr lang="en-US" altLang="zh-TW" dirty="0"/>
              <a:t>Maximum Likelihood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61D49A1-4C9A-EF6E-EB0A-C46A0161E9C9}"/>
                  </a:ext>
                </a:extLst>
              </p:cNvPr>
              <p:cNvSpPr txBox="1"/>
              <p:nvPr/>
            </p:nvSpPr>
            <p:spPr>
              <a:xfrm>
                <a:off x="8494475" y="2136625"/>
                <a:ext cx="201438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61D49A1-4C9A-EF6E-EB0A-C46A0161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75" y="2136625"/>
                <a:ext cx="2014383" cy="369332"/>
              </a:xfrm>
              <a:prstGeom prst="rect">
                <a:avLst/>
              </a:prstGeom>
              <a:blipFill>
                <a:blip r:embed="rId7"/>
                <a:stretch>
                  <a:fillRect b="-1269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9DFE00E-E471-88ED-96FF-0A219947B536}"/>
                  </a:ext>
                </a:extLst>
              </p:cNvPr>
              <p:cNvSpPr txBox="1"/>
              <p:nvPr/>
            </p:nvSpPr>
            <p:spPr>
              <a:xfrm>
                <a:off x="8152819" y="2920460"/>
                <a:ext cx="2866799" cy="3747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g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9DFE00E-E471-88ED-96FF-0A219947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9" y="2920460"/>
                <a:ext cx="2866799" cy="374783"/>
              </a:xfrm>
              <a:prstGeom prst="rect">
                <a:avLst/>
              </a:prstGeom>
              <a:blipFill>
                <a:blip r:embed="rId8"/>
                <a:stretch>
                  <a:fillRect t="-4688" b="-21875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B2DDE24-0B99-CD15-3FD2-16ADF5585140}"/>
              </a:ext>
            </a:extLst>
          </p:cNvPr>
          <p:cNvCxnSpPr>
            <a:cxnSpLocks/>
          </p:cNvCxnSpPr>
          <p:nvPr/>
        </p:nvCxnSpPr>
        <p:spPr>
          <a:xfrm>
            <a:off x="7927366" y="2338861"/>
            <a:ext cx="426575" cy="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AF4371E-D257-6E4C-A220-BCD3F35740F1}"/>
              </a:ext>
            </a:extLst>
          </p:cNvPr>
          <p:cNvCxnSpPr>
            <a:cxnSpLocks/>
          </p:cNvCxnSpPr>
          <p:nvPr/>
        </p:nvCxnSpPr>
        <p:spPr>
          <a:xfrm>
            <a:off x="7668065" y="3066824"/>
            <a:ext cx="426575" cy="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CA1AD90-5349-4191-0709-B4FD30A02FC1}"/>
                  </a:ext>
                </a:extLst>
              </p:cNvPr>
              <p:cNvSpPr txBox="1"/>
              <p:nvPr/>
            </p:nvSpPr>
            <p:spPr>
              <a:xfrm>
                <a:off x="6598083" y="4727300"/>
                <a:ext cx="4909809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CA1AD90-5349-4191-0709-B4FD30A0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083" y="4727300"/>
                <a:ext cx="4909809" cy="390748"/>
              </a:xfrm>
              <a:prstGeom prst="rect">
                <a:avLst/>
              </a:prstGeom>
              <a:blipFill>
                <a:blip r:embed="rId9"/>
                <a:stretch>
                  <a:fillRect b="-149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5D4ABA1-0E37-1050-8EAA-CF9ADCAB8F57}"/>
                  </a:ext>
                </a:extLst>
              </p:cNvPr>
              <p:cNvSpPr txBox="1"/>
              <p:nvPr/>
            </p:nvSpPr>
            <p:spPr>
              <a:xfrm>
                <a:off x="6243317" y="5326158"/>
                <a:ext cx="5426530" cy="400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5D4ABA1-0E37-1050-8EAA-CF9ADCAB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17" y="5326158"/>
                <a:ext cx="5426530" cy="400302"/>
              </a:xfrm>
              <a:prstGeom prst="rect">
                <a:avLst/>
              </a:prstGeom>
              <a:blipFill>
                <a:blip r:embed="rId10"/>
                <a:stretch>
                  <a:fillRect b="-597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709F79-A60F-FBFC-41C4-AD4960A153AF}"/>
              </a:ext>
            </a:extLst>
          </p:cNvPr>
          <p:cNvSpPr txBox="1"/>
          <p:nvPr/>
        </p:nvSpPr>
        <p:spPr>
          <a:xfrm>
            <a:off x="1149730" y="1443417"/>
            <a:ext cx="114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For each stock, </a:t>
            </a:r>
            <a:endParaRPr lang="zh-HK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28F293D-08A3-B2AB-8FBF-BC93F06D87B6}"/>
              </a:ext>
            </a:extLst>
          </p:cNvPr>
          <p:cNvSpPr txBox="1"/>
          <p:nvPr/>
        </p:nvSpPr>
        <p:spPr>
          <a:xfrm>
            <a:off x="3148941" y="1525650"/>
            <a:ext cx="157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For time series, test… </a:t>
            </a:r>
            <a:endParaRPr lang="zh-HK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21519B-D387-CF09-F3EB-12F29EBDB763}"/>
              </a:ext>
            </a:extLst>
          </p:cNvPr>
          <p:cNvSpPr txBox="1"/>
          <p:nvPr/>
        </p:nvSpPr>
        <p:spPr>
          <a:xfrm>
            <a:off x="7609885" y="1499711"/>
            <a:ext cx="428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Used to forecast conditional mean and conditional variance </a:t>
            </a:r>
          </a:p>
          <a:p>
            <a:r>
              <a:rPr lang="en-US" altLang="zh-HK" sz="1200" dirty="0"/>
              <a:t>for Log WAP Momentum, Lop Open-Close Gap, Log Volume</a:t>
            </a:r>
            <a:endParaRPr lang="zh-HK" altLang="en-US" sz="1200" dirty="0"/>
          </a:p>
        </p:txBody>
      </p:sp>
      <p:sp>
        <p:nvSpPr>
          <p:cNvPr id="26" name="右大括弧 25">
            <a:extLst>
              <a:ext uri="{FF2B5EF4-FFF2-40B4-BE49-F238E27FC236}">
                <a16:creationId xmlns:a16="http://schemas.microsoft.com/office/drawing/2014/main" id="{AE1CDE2F-6C41-EFB7-C4F6-9F6154836C19}"/>
              </a:ext>
            </a:extLst>
          </p:cNvPr>
          <p:cNvSpPr/>
          <p:nvPr/>
        </p:nvSpPr>
        <p:spPr>
          <a:xfrm rot="5400000">
            <a:off x="4664310" y="2762159"/>
            <a:ext cx="201677" cy="1655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AF8AB2-B151-DF81-F8C2-2A3224BA6291}"/>
              </a:ext>
            </a:extLst>
          </p:cNvPr>
          <p:cNvSpPr txBox="1"/>
          <p:nvPr/>
        </p:nvSpPr>
        <p:spPr>
          <a:xfrm>
            <a:off x="3888113" y="3827107"/>
            <a:ext cx="175407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/>
              <a:t>ADF Test</a:t>
            </a:r>
          </a:p>
          <a:p>
            <a:pPr marL="342900" indent="-342900">
              <a:buAutoNum type="arabicPeriod"/>
            </a:pPr>
            <a:r>
              <a:rPr lang="en-US" altLang="zh-TW" sz="1400" dirty="0"/>
              <a:t>ARCH LM Test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C6DC73-E68A-739F-B597-4EBE7FFF574C}"/>
              </a:ext>
            </a:extLst>
          </p:cNvPr>
          <p:cNvSpPr txBox="1"/>
          <p:nvPr/>
        </p:nvSpPr>
        <p:spPr>
          <a:xfrm>
            <a:off x="5578060" y="1402298"/>
            <a:ext cx="2040046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/>
              <a:t>ACF/PACF &amp; AIC</a:t>
            </a:r>
          </a:p>
          <a:p>
            <a:pPr marL="342900" indent="-342900">
              <a:buAutoNum type="arabicPeriod"/>
            </a:pPr>
            <a:r>
              <a:rPr lang="en-US" altLang="zh-TW" sz="1400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038677-04B1-C228-CAC9-9EEAB8125CFF}"/>
                  </a:ext>
                </a:extLst>
              </p:cNvPr>
              <p:cNvSpPr txBox="1"/>
              <p:nvPr/>
            </p:nvSpPr>
            <p:spPr>
              <a:xfrm>
                <a:off x="3520791" y="4817377"/>
                <a:ext cx="29197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𝐴𝑅𝐼𝑀𝐴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038677-04B1-C228-CAC9-9EEAB812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791" y="4817377"/>
                <a:ext cx="2919797" cy="369332"/>
              </a:xfrm>
              <a:prstGeom prst="rect">
                <a:avLst/>
              </a:prstGeom>
              <a:blipFill>
                <a:blip r:embed="rId11"/>
                <a:stretch>
                  <a:fillRect b="-1269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6C781-93D4-750F-3844-A7910792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Non-stationarity &amp; arch effect result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557F42-C494-1A58-4375-96C3D8F2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00860"/>
              </p:ext>
            </p:extLst>
          </p:nvPr>
        </p:nvGraphicFramePr>
        <p:xfrm>
          <a:off x="1876213" y="1829138"/>
          <a:ext cx="8439574" cy="148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31253">
                  <a:extLst>
                    <a:ext uri="{9D8B030D-6E8A-4147-A177-3AD203B41FA5}">
                      <a16:colId xmlns:a16="http://schemas.microsoft.com/office/drawing/2014/main" val="327962040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82760748"/>
                    </a:ext>
                  </a:extLst>
                </a:gridCol>
                <a:gridCol w="1239070">
                  <a:extLst>
                    <a:ext uri="{9D8B030D-6E8A-4147-A177-3AD203B41FA5}">
                      <a16:colId xmlns:a16="http://schemas.microsoft.com/office/drawing/2014/main" val="1067636362"/>
                    </a:ext>
                  </a:extLst>
                </a:gridCol>
                <a:gridCol w="2032451">
                  <a:extLst>
                    <a:ext uri="{9D8B030D-6E8A-4147-A177-3AD203B41FA5}">
                      <a16:colId xmlns:a16="http://schemas.microsoft.com/office/drawing/2014/main" val="33065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Num of stock that are stationary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Log_Open_Close_Gap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Log_Volume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Log_WAP_Momentum</a:t>
                      </a:r>
                      <a:r>
                        <a:rPr lang="en-US" altLang="zh-TW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5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Daily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Weekly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Monthly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920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ECC1F21-8EE9-27EC-671F-C1FC2CA32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507914"/>
              </p:ext>
            </p:extLst>
          </p:nvPr>
        </p:nvGraphicFramePr>
        <p:xfrm>
          <a:off x="1635760" y="3894329"/>
          <a:ext cx="8920479" cy="148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122506">
                  <a:extLst>
                    <a:ext uri="{9D8B030D-6E8A-4147-A177-3AD203B41FA5}">
                      <a16:colId xmlns:a16="http://schemas.microsoft.com/office/drawing/2014/main" val="3279620402"/>
                    </a:ext>
                  </a:extLst>
                </a:gridCol>
                <a:gridCol w="2340034">
                  <a:extLst>
                    <a:ext uri="{9D8B030D-6E8A-4147-A177-3AD203B41FA5}">
                      <a16:colId xmlns:a16="http://schemas.microsoft.com/office/drawing/2014/main" val="1882760748"/>
                    </a:ext>
                  </a:extLst>
                </a:gridCol>
                <a:gridCol w="1309675">
                  <a:extLst>
                    <a:ext uri="{9D8B030D-6E8A-4147-A177-3AD203B41FA5}">
                      <a16:colId xmlns:a16="http://schemas.microsoft.com/office/drawing/2014/main" val="1067636362"/>
                    </a:ext>
                  </a:extLst>
                </a:gridCol>
                <a:gridCol w="2148264">
                  <a:extLst>
                    <a:ext uri="{9D8B030D-6E8A-4147-A177-3AD203B41FA5}">
                      <a16:colId xmlns:a16="http://schemas.microsoft.com/office/drawing/2014/main" val="33065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Num of stock that has ARCH Effect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Log_Open_Close_Gap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Log_Volume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Log_WAP_Momentum</a:t>
                      </a:r>
                      <a:r>
                        <a:rPr lang="en-US" altLang="zh-TW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5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Daily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Weekly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Monthly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92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665AAB7-612E-20B2-A41D-46B41F8C0341}"/>
              </a:ext>
            </a:extLst>
          </p:cNvPr>
          <p:cNvSpPr txBox="1"/>
          <p:nvPr/>
        </p:nvSpPr>
        <p:spPr>
          <a:xfrm>
            <a:off x="8500533" y="5689600"/>
            <a:ext cx="187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(out of 30 stocks)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3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A566B-FB09-B17F-623B-1AD2E71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Arma &amp; GRACH MODEL RESULT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3E19B3-96FC-71B9-9B3F-6C16B650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49" y="1622383"/>
            <a:ext cx="8313778" cy="483845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FB6D44F-3BEB-FAE9-2F6D-3DDAAD0D5CCF}"/>
              </a:ext>
            </a:extLst>
          </p:cNvPr>
          <p:cNvSpPr txBox="1"/>
          <p:nvPr/>
        </p:nvSpPr>
        <p:spPr>
          <a:xfrm>
            <a:off x="206181" y="3746049"/>
            <a:ext cx="2601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weekly result as an example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1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C25CB-5A1D-1BA6-C57F-8535DE6C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Coefficient estimation by </a:t>
            </a:r>
            <a:r>
              <a:rPr lang="en-US" altLang="zh-TW" dirty="0" err="1"/>
              <a:t>mle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02304A-C27D-7092-5615-8A113119956E}"/>
              </a:ext>
            </a:extLst>
          </p:cNvPr>
          <p:cNvSpPr txBox="1"/>
          <p:nvPr/>
        </p:nvSpPr>
        <p:spPr>
          <a:xfrm>
            <a:off x="83817" y="3712117"/>
            <a:ext cx="2601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weekly result as an example</a:t>
            </a: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6A1E38-B40C-DE52-8F0F-5F818071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55" y="2143164"/>
            <a:ext cx="9130700" cy="33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58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3309</TotalTime>
  <Words>1083</Words>
  <Application>Microsoft Office PowerPoint</Application>
  <PresentationFormat>寬螢幕</PresentationFormat>
  <Paragraphs>303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Calisto MT</vt:lpstr>
      <vt:lpstr>Cambria Math</vt:lpstr>
      <vt:lpstr>Univers Condensed</vt:lpstr>
      <vt:lpstr>ChronicleVTI</vt:lpstr>
      <vt:lpstr>MAFS5130 Project:  time series model for  explainable price action  trading strategy</vt:lpstr>
      <vt:lpstr>3 QUESTIONS TO BE FORCUS ON…</vt:lpstr>
      <vt:lpstr>Part 1: Trading framework</vt:lpstr>
      <vt:lpstr>Data preprocessing</vt:lpstr>
      <vt:lpstr>The distribution</vt:lpstr>
      <vt:lpstr>Testing for non-stationarity , arch effect &amp; model building</vt:lpstr>
      <vt:lpstr>Non-stationarity &amp; arch effect result</vt:lpstr>
      <vt:lpstr>Arma &amp; GRACH MODEL RESULT</vt:lpstr>
      <vt:lpstr>Coefficient estimation by mle</vt:lpstr>
      <vt:lpstr>training &amp; forecasting</vt:lpstr>
      <vt:lpstr>performance</vt:lpstr>
      <vt:lpstr>Part 2: Do Multivariate Time Series model with Marco Time Series data help better forecasting? </vt:lpstr>
      <vt:lpstr>Trading strategy comparison </vt:lpstr>
      <vt:lpstr>Increment of the composite score by adding yield curve time series</vt:lpstr>
      <vt:lpstr>performance</vt:lpstr>
      <vt:lpstr>Part 3: How well is the generalization ability for Time Series Model? </vt:lpstr>
      <vt:lpstr>PERFORMANCE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Kit WONG</dc:creator>
  <cp:lastModifiedBy>Sonic Wong</cp:lastModifiedBy>
  <cp:revision>217</cp:revision>
  <dcterms:created xsi:type="dcterms:W3CDTF">2025-03-06T11:35:38Z</dcterms:created>
  <dcterms:modified xsi:type="dcterms:W3CDTF">2025-05-07T06:19:42Z</dcterms:modified>
</cp:coreProperties>
</file>