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9" r:id="rId4"/>
    <p:sldId id="262" r:id="rId5"/>
    <p:sldId id="263" r:id="rId6"/>
    <p:sldId id="264" r:id="rId7"/>
    <p:sldId id="265" r:id="rId8"/>
    <p:sldId id="260"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74152" autoAdjust="0"/>
  </p:normalViewPr>
  <p:slideViewPr>
    <p:cSldViewPr snapToGrid="0">
      <p:cViewPr varScale="1">
        <p:scale>
          <a:sx n="56" d="100"/>
          <a:sy n="56" d="100"/>
        </p:scale>
        <p:origin x="388"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7216E-EC51-4CF4-9B4D-72F4F7DA54B9}" type="datetimeFigureOut">
              <a:rPr lang="fr-CH" smtClean="0"/>
              <a:t>19.11.2018</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42851-24C7-4681-8176-FB11C6E80409}" type="slidenum">
              <a:rPr lang="fr-CH" smtClean="0"/>
              <a:t>‹N°›</a:t>
            </a:fld>
            <a:endParaRPr lang="fr-CH"/>
          </a:p>
        </p:txBody>
      </p:sp>
    </p:spTree>
    <p:extLst>
      <p:ext uri="{BB962C8B-B14F-4D97-AF65-F5344CB8AC3E}">
        <p14:creationId xmlns:p14="http://schemas.microsoft.com/office/powerpoint/2010/main" val="98548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fr.wikipedia.org/wiki/Mock_(programmation_orient%C3%A9e_objet)#cite_note-agile-3" TargetMode="External"/><Relationship Id="rId3" Type="http://schemas.openxmlformats.org/officeDocument/2006/relationships/hyperlink" Target="https://fr.wikipedia.org/w/index.php?title=Tim_Mackinnon&amp;action=edit&amp;redlink=1" TargetMode="External"/><Relationship Id="rId7" Type="http://schemas.openxmlformats.org/officeDocument/2006/relationships/hyperlink" Target="https://fr.wikipedia.org/wiki/Lewis_Carol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fr.wikipedia.org/wiki/Alice_au_pays_des_merveilles" TargetMode="External"/><Relationship Id="rId5" Type="http://schemas.openxmlformats.org/officeDocument/2006/relationships/hyperlink" Target="https://fr.wikipedia.org/w/index.php?title=Philip_Craig&amp;action=edit&amp;redlink=1" TargetMode="External"/><Relationship Id="rId4" Type="http://schemas.openxmlformats.org/officeDocument/2006/relationships/hyperlink" Target="https://fr.wikipedia.org/w/index.php?title=Steve_Freeman&amp;action=edit&amp;redlink=1" TargetMode="External"/><Relationship Id="rId9" Type="http://schemas.openxmlformats.org/officeDocument/2006/relationships/hyperlink" Target="https://fr.wikipedia.org/wiki/Mock_(programmation_orient%C3%A9e_objet)#cite_note-cambridge-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article de </a:t>
            </a:r>
            <a:r>
              <a:rPr lang="fr-CH" dirty="0">
                <a:hlinkClick r:id="rId3" tooltip="Tim Mackinnon (page inexistante)"/>
              </a:rPr>
              <a:t>Tim Mackinnon</a:t>
            </a:r>
            <a:r>
              <a:rPr lang="fr-CH" dirty="0"/>
              <a:t>, </a:t>
            </a:r>
            <a:r>
              <a:rPr lang="fr-CH" dirty="0">
                <a:hlinkClick r:id="rId4" tooltip="Steve Freeman (page inexistante)"/>
              </a:rPr>
              <a:t>Steve Freeman</a:t>
            </a:r>
            <a:r>
              <a:rPr lang="fr-CH" dirty="0"/>
              <a:t> et </a:t>
            </a:r>
            <a:r>
              <a:rPr lang="fr-CH" dirty="0">
                <a:hlinkClick r:id="rId5" tooltip="Philip Craig (page inexistante)"/>
              </a:rPr>
              <a:t>Philip Craig</a:t>
            </a:r>
            <a:r>
              <a:rPr lang="fr-CH" dirty="0"/>
              <a:t> intitulé </a:t>
            </a:r>
            <a:r>
              <a:rPr lang="fr-CH" i="1" dirty="0"/>
              <a:t>Endo-</a:t>
            </a:r>
            <a:r>
              <a:rPr lang="fr-CH" i="1" dirty="0" err="1"/>
              <a:t>Testing</a:t>
            </a:r>
            <a:r>
              <a:rPr lang="fr-CH" i="1" dirty="0"/>
              <a:t>: Unit </a:t>
            </a:r>
            <a:r>
              <a:rPr lang="fr-CH" i="1" dirty="0" err="1"/>
              <a:t>Testing</a:t>
            </a:r>
            <a:r>
              <a:rPr lang="fr-CH" i="1" dirty="0"/>
              <a:t> </a:t>
            </a:r>
            <a:r>
              <a:rPr lang="fr-CH" i="1" dirty="0" err="1"/>
              <a:t>with</a:t>
            </a:r>
            <a:r>
              <a:rPr lang="fr-CH" i="1" dirty="0"/>
              <a:t> </a:t>
            </a:r>
            <a:r>
              <a:rPr lang="fr-CH" i="1" dirty="0" err="1"/>
              <a:t>Mock</a:t>
            </a:r>
            <a:r>
              <a:rPr lang="fr-CH" i="1" dirty="0"/>
              <a:t> </a:t>
            </a:r>
            <a:r>
              <a:rPr lang="fr-CH" i="1" dirty="0" err="1"/>
              <a:t>Objects</a:t>
            </a:r>
            <a:endParaRPr lang="fr-CH" i="1" dirty="0"/>
          </a:p>
          <a:p>
            <a:endParaRPr lang="fr-CH" i="1" dirty="0">
              <a:hlinkClick r:id="rId6" tooltip="Alice au pays des merveilles"/>
            </a:endParaRPr>
          </a:p>
          <a:p>
            <a:r>
              <a:rPr lang="fr-FR" i="1" dirty="0">
                <a:hlinkClick r:id="rId6" tooltip="Alice au pays des merveilles"/>
              </a:rPr>
              <a:t>Alice au pays des merveilles</a:t>
            </a:r>
            <a:r>
              <a:rPr lang="fr-FR" dirty="0"/>
              <a:t> de </a:t>
            </a:r>
            <a:r>
              <a:rPr lang="fr-FR" dirty="0">
                <a:hlinkClick r:id="rId7" tooltip="Lewis Caroll"/>
              </a:rPr>
              <a:t>Lewis Caroll</a:t>
            </a:r>
            <a:endParaRPr lang="fr-FR" dirty="0"/>
          </a:p>
          <a:p>
            <a:endParaRPr lang="fr-FR" dirty="0"/>
          </a:p>
          <a:p>
            <a:r>
              <a:rPr lang="fr-FR" dirty="0"/>
              <a:t>Une traduction de l'expression </a:t>
            </a:r>
            <a:r>
              <a:rPr lang="fr-FR" b="1" dirty="0" err="1"/>
              <a:t>mock</a:t>
            </a:r>
            <a:r>
              <a:rPr lang="fr-FR" b="1" dirty="0"/>
              <a:t> </a:t>
            </a:r>
            <a:r>
              <a:rPr lang="fr-FR" b="1" dirty="0" err="1"/>
              <a:t>object</a:t>
            </a:r>
            <a:r>
              <a:rPr lang="fr-FR" dirty="0"/>
              <a:t> par celle d'</a:t>
            </a:r>
            <a:r>
              <a:rPr lang="fr-FR" b="1" dirty="0"/>
              <a:t>objet fantaisie</a:t>
            </a:r>
            <a:r>
              <a:rPr lang="fr-FR" dirty="0"/>
              <a:t>, est proposée par certains</a:t>
            </a:r>
            <a:r>
              <a:rPr lang="fr-FR" baseline="30000" dirty="0">
                <a:hlinkClick r:id="rId8"/>
              </a:rPr>
              <a:t>3</a:t>
            </a:r>
            <a:r>
              <a:rPr lang="fr-FR" dirty="0"/>
              <a:t>. Une définition de l'adjectif </a:t>
            </a:r>
            <a:r>
              <a:rPr lang="fr-FR" i="1" dirty="0" err="1"/>
              <a:t>mock</a:t>
            </a:r>
            <a:r>
              <a:rPr lang="fr-FR" dirty="0"/>
              <a:t> étant </a:t>
            </a:r>
            <a:r>
              <a:rPr lang="fr-FR" i="1" dirty="0"/>
              <a:t>not real but </a:t>
            </a:r>
            <a:r>
              <a:rPr lang="fr-FR" i="1" dirty="0" err="1"/>
              <a:t>appearing</a:t>
            </a:r>
            <a:r>
              <a:rPr lang="fr-FR" i="1" dirty="0"/>
              <a:t> or </a:t>
            </a:r>
            <a:r>
              <a:rPr lang="fr-FR" i="1" dirty="0" err="1"/>
              <a:t>pretending</a:t>
            </a:r>
            <a:r>
              <a:rPr lang="fr-FR" i="1" dirty="0"/>
              <a:t> to </a:t>
            </a:r>
            <a:r>
              <a:rPr lang="fr-FR" i="1" dirty="0" err="1"/>
              <a:t>be</a:t>
            </a:r>
            <a:r>
              <a:rPr lang="fr-FR" i="1" dirty="0"/>
              <a:t> </a:t>
            </a:r>
            <a:r>
              <a:rPr lang="fr-FR" i="1" dirty="0" err="1"/>
              <a:t>exactly</a:t>
            </a:r>
            <a:r>
              <a:rPr lang="fr-FR" i="1" dirty="0"/>
              <a:t> like something</a:t>
            </a:r>
            <a:r>
              <a:rPr lang="fr-FR" baseline="30000" dirty="0">
                <a:hlinkClick r:id="rId9"/>
              </a:rPr>
              <a:t>4</a:t>
            </a:r>
            <a:r>
              <a:rPr lang="fr-FR" dirty="0"/>
              <a:t>, on pourra lui préférer celle d'</a:t>
            </a:r>
            <a:r>
              <a:rPr lang="fr-FR" b="1" dirty="0"/>
              <a:t>objet factice</a:t>
            </a:r>
            <a:r>
              <a:rPr lang="fr-FR" dirty="0"/>
              <a:t> (mais on perdrait alors la référence amusante). </a:t>
            </a:r>
            <a:endParaRPr lang="fr-CH" dirty="0"/>
          </a:p>
        </p:txBody>
      </p:sp>
      <p:sp>
        <p:nvSpPr>
          <p:cNvPr id="4" name="Espace réservé du numéro de diapositive 3"/>
          <p:cNvSpPr>
            <a:spLocks noGrp="1"/>
          </p:cNvSpPr>
          <p:nvPr>
            <p:ph type="sldNum" sz="quarter" idx="10"/>
          </p:nvPr>
        </p:nvSpPr>
        <p:spPr/>
        <p:txBody>
          <a:bodyPr/>
          <a:lstStyle/>
          <a:p>
            <a:fld id="{71042851-24C7-4681-8176-FB11C6E80409}" type="slidenum">
              <a:rPr lang="fr-CH" smtClean="0"/>
              <a:t>3</a:t>
            </a:fld>
            <a:endParaRPr lang="fr-CH"/>
          </a:p>
        </p:txBody>
      </p:sp>
    </p:spTree>
    <p:extLst>
      <p:ext uri="{BB962C8B-B14F-4D97-AF65-F5344CB8AC3E}">
        <p14:creationId xmlns:p14="http://schemas.microsoft.com/office/powerpoint/2010/main" val="423577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042851-24C7-4681-8176-FB11C6E80409}" type="slidenum">
              <a:rPr lang="fr-CH" smtClean="0"/>
              <a:t>4</a:t>
            </a:fld>
            <a:endParaRPr lang="fr-CH"/>
          </a:p>
        </p:txBody>
      </p:sp>
    </p:spTree>
    <p:extLst>
      <p:ext uri="{BB962C8B-B14F-4D97-AF65-F5344CB8AC3E}">
        <p14:creationId xmlns:p14="http://schemas.microsoft.com/office/powerpoint/2010/main" val="237243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042851-24C7-4681-8176-FB11C6E80409}" type="slidenum">
              <a:rPr lang="fr-CH" smtClean="0"/>
              <a:t>5</a:t>
            </a:fld>
            <a:endParaRPr lang="fr-CH"/>
          </a:p>
        </p:txBody>
      </p:sp>
    </p:spTree>
    <p:extLst>
      <p:ext uri="{BB962C8B-B14F-4D97-AF65-F5344CB8AC3E}">
        <p14:creationId xmlns:p14="http://schemas.microsoft.com/office/powerpoint/2010/main" val="27093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Un Framework de simulacres dynamiques pour la plateforme .Net. Son but est de faciliter les tests, en permettant au développeur de créer des implémentations d'objets spécifiques et de vérifier les interactions en utilisant des tests unitaires.</a:t>
            </a:r>
          </a:p>
          <a:p>
            <a:endParaRPr lang="fr-FR" b="1" dirty="0"/>
          </a:p>
          <a:p>
            <a:r>
              <a:rPr lang="fr-FR" dirty="0"/>
              <a:t>Rhino nécessite </a:t>
            </a:r>
            <a:r>
              <a:rPr lang="fr-FR" b="1" dirty="0"/>
              <a:t>impérativement</a:t>
            </a:r>
            <a:r>
              <a:rPr lang="fr-FR" dirty="0"/>
              <a:t> de travailler sur des interfaces.</a:t>
            </a:r>
            <a:endParaRPr lang="fr-FR" b="1" dirty="0"/>
          </a:p>
          <a:p>
            <a:endParaRPr lang="fr-CH" dirty="0"/>
          </a:p>
          <a:p>
            <a:endParaRPr lang="fr-CH" dirty="0"/>
          </a:p>
          <a:p>
            <a:endParaRPr lang="fr-CH" dirty="0"/>
          </a:p>
        </p:txBody>
      </p:sp>
      <p:sp>
        <p:nvSpPr>
          <p:cNvPr id="4" name="Espace réservé du numéro de diapositive 3"/>
          <p:cNvSpPr>
            <a:spLocks noGrp="1"/>
          </p:cNvSpPr>
          <p:nvPr>
            <p:ph type="sldNum" sz="quarter" idx="10"/>
          </p:nvPr>
        </p:nvSpPr>
        <p:spPr/>
        <p:txBody>
          <a:bodyPr/>
          <a:lstStyle/>
          <a:p>
            <a:fld id="{71042851-24C7-4681-8176-FB11C6E80409}" type="slidenum">
              <a:rPr lang="fr-CH" smtClean="0"/>
              <a:t>6</a:t>
            </a:fld>
            <a:endParaRPr lang="fr-CH"/>
          </a:p>
        </p:txBody>
      </p:sp>
    </p:spTree>
    <p:extLst>
      <p:ext uri="{BB962C8B-B14F-4D97-AF65-F5344CB8AC3E}">
        <p14:creationId xmlns:p14="http://schemas.microsoft.com/office/powerpoint/2010/main" val="124922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042851-24C7-4681-8176-FB11C6E80409}" type="slidenum">
              <a:rPr lang="fr-CH" smtClean="0"/>
              <a:t>7</a:t>
            </a:fld>
            <a:endParaRPr lang="fr-CH"/>
          </a:p>
        </p:txBody>
      </p:sp>
    </p:spTree>
    <p:extLst>
      <p:ext uri="{BB962C8B-B14F-4D97-AF65-F5344CB8AC3E}">
        <p14:creationId xmlns:p14="http://schemas.microsoft.com/office/powerpoint/2010/main" val="6631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a:p>
        </p:txBody>
      </p:sp>
      <p:sp>
        <p:nvSpPr>
          <p:cNvPr id="4" name="Espace réservé du numéro de diapositive 3"/>
          <p:cNvSpPr>
            <a:spLocks noGrp="1"/>
          </p:cNvSpPr>
          <p:nvPr>
            <p:ph type="sldNum" sz="quarter" idx="10"/>
          </p:nvPr>
        </p:nvSpPr>
        <p:spPr/>
        <p:txBody>
          <a:bodyPr/>
          <a:lstStyle/>
          <a:p>
            <a:fld id="{71042851-24C7-4681-8176-FB11C6E80409}" type="slidenum">
              <a:rPr lang="fr-CH" smtClean="0"/>
              <a:t>9</a:t>
            </a:fld>
            <a:endParaRPr lang="fr-CH"/>
          </a:p>
        </p:txBody>
      </p:sp>
    </p:spTree>
    <p:extLst>
      <p:ext uri="{BB962C8B-B14F-4D97-AF65-F5344CB8AC3E}">
        <p14:creationId xmlns:p14="http://schemas.microsoft.com/office/powerpoint/2010/main" val="387853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097E6B-2956-4D17-BC66-EC288D215C9A}"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1CECF2-4AAD-4285-9417-15E5BC72D778}"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EFB18DA-3D36-42CF-B8EE-C9EEE5A0E924}"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CF123EB-F8AC-439B-A447-039ABBF381EE}"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F7190D-290E-4CA3-958B-9085FCA4D4FD}"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55779A5-BAD5-43EC-8ABD-AF41CCBD22BE}"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C6DDA07-BB5F-489B-9D0A-D9BD2130848D}"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EE0FBA-64E4-4402-8E9F-F41865D6139B}"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F9396E3-36E2-4877-9960-C19910330AA4}"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4A4C8C-463F-4E31-9881-955ACA0C7C4F}" type="datetime1">
              <a:rPr lang="fr-CH" smtClean="0"/>
              <a:t>19.11.2018</a:t>
            </a:fld>
            <a:endParaRPr lang="en-US" dirty="0"/>
          </a:p>
        </p:txBody>
      </p:sp>
      <p:sp>
        <p:nvSpPr>
          <p:cNvPr id="5" name="Footer Placeholder 4"/>
          <p:cNvSpPr>
            <a:spLocks noGrp="1"/>
          </p:cNvSpPr>
          <p:nvPr>
            <p:ph type="ftr" sz="quarter" idx="11"/>
          </p:nvPr>
        </p:nvSpPr>
        <p:spPr/>
        <p:txBody>
          <a:bodyPr/>
          <a:lstStyle/>
          <a:p>
            <a:r>
              <a:rPr lang="en-US"/>
              <a:t>Mocking en C# - Tom Ryser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7859C12-B2C6-4C14-B2E5-6361ABE95D54}" type="datetime1">
              <a:rPr lang="fr-CH" smtClean="0"/>
              <a:t>19.11.2018</a:t>
            </a:fld>
            <a:endParaRPr lang="en-US" dirty="0"/>
          </a:p>
        </p:txBody>
      </p:sp>
      <p:sp>
        <p:nvSpPr>
          <p:cNvPr id="6" name="Footer Placeholder 5"/>
          <p:cNvSpPr>
            <a:spLocks noGrp="1"/>
          </p:cNvSpPr>
          <p:nvPr>
            <p:ph type="ftr" sz="quarter" idx="11"/>
          </p:nvPr>
        </p:nvSpPr>
        <p:spPr/>
        <p:txBody>
          <a:bodyPr/>
          <a:lstStyle/>
          <a:p>
            <a:r>
              <a:rPr lang="en-US"/>
              <a:t>Mocking en C# - Tom Ryser</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1E4A515-AC98-4604-ACD2-F8758EF1E9C0}" type="datetime1">
              <a:rPr lang="fr-CH" smtClean="0"/>
              <a:t>19.11.2018</a:t>
            </a:fld>
            <a:endParaRPr lang="en-US" dirty="0"/>
          </a:p>
        </p:txBody>
      </p:sp>
      <p:sp>
        <p:nvSpPr>
          <p:cNvPr id="8" name="Footer Placeholder 7"/>
          <p:cNvSpPr>
            <a:spLocks noGrp="1"/>
          </p:cNvSpPr>
          <p:nvPr>
            <p:ph type="ftr" sz="quarter" idx="11"/>
          </p:nvPr>
        </p:nvSpPr>
        <p:spPr/>
        <p:txBody>
          <a:bodyPr/>
          <a:lstStyle/>
          <a:p>
            <a:r>
              <a:rPr lang="en-US"/>
              <a:t>Mocking en C# - Tom Ryser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B58BD2-E1FF-4777-94BB-4170F6DB12D7}" type="datetime1">
              <a:rPr lang="fr-CH" smtClean="0"/>
              <a:t>19.11.2018</a:t>
            </a:fld>
            <a:endParaRPr lang="en-US" dirty="0"/>
          </a:p>
        </p:txBody>
      </p:sp>
      <p:sp>
        <p:nvSpPr>
          <p:cNvPr id="4" name="Footer Placeholder 3"/>
          <p:cNvSpPr>
            <a:spLocks noGrp="1"/>
          </p:cNvSpPr>
          <p:nvPr>
            <p:ph type="ftr" sz="quarter" idx="11"/>
          </p:nvPr>
        </p:nvSpPr>
        <p:spPr/>
        <p:txBody>
          <a:bodyPr/>
          <a:lstStyle/>
          <a:p>
            <a:r>
              <a:rPr lang="en-US"/>
              <a:t>Mocking en C# - Tom Ryser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765F7-B0A6-4306-BCC1-3336833AA5EF}" type="datetime1">
              <a:rPr lang="fr-CH" smtClean="0"/>
              <a:t>19.11.2018</a:t>
            </a:fld>
            <a:endParaRPr lang="en-US" dirty="0"/>
          </a:p>
        </p:txBody>
      </p:sp>
      <p:sp>
        <p:nvSpPr>
          <p:cNvPr id="3" name="Footer Placeholder 2"/>
          <p:cNvSpPr>
            <a:spLocks noGrp="1"/>
          </p:cNvSpPr>
          <p:nvPr>
            <p:ph type="ftr" sz="quarter" idx="11"/>
          </p:nvPr>
        </p:nvSpPr>
        <p:spPr/>
        <p:txBody>
          <a:bodyPr/>
          <a:lstStyle/>
          <a:p>
            <a:r>
              <a:rPr lang="en-US"/>
              <a:t>Mocking en C# - Tom Ryser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C2BE3D2-6604-48F9-97DD-C14806A674E1}" type="datetime1">
              <a:rPr lang="fr-CH" smtClean="0"/>
              <a:t>19.11.2018</a:t>
            </a:fld>
            <a:endParaRPr lang="en-US" dirty="0"/>
          </a:p>
        </p:txBody>
      </p:sp>
      <p:sp>
        <p:nvSpPr>
          <p:cNvPr id="6" name="Footer Placeholder 5"/>
          <p:cNvSpPr>
            <a:spLocks noGrp="1"/>
          </p:cNvSpPr>
          <p:nvPr>
            <p:ph type="ftr" sz="quarter" idx="11"/>
          </p:nvPr>
        </p:nvSpPr>
        <p:spPr/>
        <p:txBody>
          <a:bodyPr/>
          <a:lstStyle/>
          <a:p>
            <a:r>
              <a:rPr lang="en-US"/>
              <a:t>Mocking en C# - Tom Ryser</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05F4566-990E-46A0-88A1-779D4D6C2F73}" type="datetime1">
              <a:rPr lang="fr-CH" smtClean="0"/>
              <a:t>19.11.2018</a:t>
            </a:fld>
            <a:endParaRPr lang="en-US" dirty="0"/>
          </a:p>
        </p:txBody>
      </p:sp>
      <p:sp>
        <p:nvSpPr>
          <p:cNvPr id="6" name="Footer Placeholder 5"/>
          <p:cNvSpPr>
            <a:spLocks noGrp="1"/>
          </p:cNvSpPr>
          <p:nvPr>
            <p:ph type="ftr" sz="quarter" idx="11"/>
          </p:nvPr>
        </p:nvSpPr>
        <p:spPr/>
        <p:txBody>
          <a:bodyPr/>
          <a:lstStyle/>
          <a:p>
            <a:r>
              <a:rPr lang="en-US"/>
              <a:t>Mocking en C# - Tom Ryser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7F050A-738E-4B4D-954A-418E79087029}" type="datetime1">
              <a:rPr lang="fr-CH" smtClean="0"/>
              <a:t>19.11.2018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Mocking en C# - Tom Ryser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isinger2.wordpress.com/tag/rhino-moc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typemock.com/isolator-product-pag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Mock_(programmation_orient%C3%A9e_obj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h.mathworks.com/help/matlab/matlab_prog/create-mock-object.html" TargetMode="External"/><Relationship Id="rId4" Type="http://schemas.openxmlformats.org/officeDocument/2006/relationships/hyperlink" Target="https://philippe.developpez.com/articles/IntroductionMock/#LI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EEE6B-7718-442F-BDD3-417F10694E38}"/>
              </a:ext>
            </a:extLst>
          </p:cNvPr>
          <p:cNvSpPr>
            <a:spLocks noGrp="1"/>
          </p:cNvSpPr>
          <p:nvPr>
            <p:ph type="ctrTitle"/>
          </p:nvPr>
        </p:nvSpPr>
        <p:spPr>
          <a:xfrm>
            <a:off x="1507067" y="2404534"/>
            <a:ext cx="7766936" cy="1646302"/>
          </a:xfrm>
        </p:spPr>
        <p:txBody>
          <a:bodyPr/>
          <a:lstStyle/>
          <a:p>
            <a:r>
              <a:rPr lang="fr-CH" dirty="0"/>
              <a:t>Mocking en C#</a:t>
            </a:r>
          </a:p>
        </p:txBody>
      </p:sp>
      <p:sp>
        <p:nvSpPr>
          <p:cNvPr id="3" name="Sous-titre 2">
            <a:extLst>
              <a:ext uri="{FF2B5EF4-FFF2-40B4-BE49-F238E27FC236}">
                <a16:creationId xmlns:a16="http://schemas.microsoft.com/office/drawing/2014/main" id="{0E445F07-4BB2-4C79-9D88-E90CE713A87D}"/>
              </a:ext>
            </a:extLst>
          </p:cNvPr>
          <p:cNvSpPr>
            <a:spLocks noGrp="1"/>
          </p:cNvSpPr>
          <p:nvPr>
            <p:ph type="subTitle" idx="1"/>
          </p:nvPr>
        </p:nvSpPr>
        <p:spPr>
          <a:xfrm>
            <a:off x="1507067" y="4050833"/>
            <a:ext cx="7766936" cy="1096899"/>
          </a:xfrm>
        </p:spPr>
        <p:txBody>
          <a:bodyPr/>
          <a:lstStyle/>
          <a:p>
            <a:r>
              <a:rPr lang="fr-CH" dirty="0"/>
              <a:t>Tom Ryser </a:t>
            </a:r>
          </a:p>
          <a:p>
            <a:r>
              <a:rPr lang="fr-CH" dirty="0"/>
              <a:t>19.11.2018</a:t>
            </a:r>
          </a:p>
        </p:txBody>
      </p:sp>
    </p:spTree>
    <p:extLst>
      <p:ext uri="{BB962C8B-B14F-4D97-AF65-F5344CB8AC3E}">
        <p14:creationId xmlns:p14="http://schemas.microsoft.com/office/powerpoint/2010/main" val="1186921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165A3-0D38-407E-BBC7-1E0679CA09E1}"/>
              </a:ext>
            </a:extLst>
          </p:cNvPr>
          <p:cNvSpPr>
            <a:spLocks noGrp="1"/>
          </p:cNvSpPr>
          <p:nvPr>
            <p:ph type="title"/>
          </p:nvPr>
        </p:nvSpPr>
        <p:spPr>
          <a:xfrm>
            <a:off x="676746" y="609600"/>
            <a:ext cx="3729076" cy="1320800"/>
          </a:xfrm>
        </p:spPr>
        <p:txBody>
          <a:bodyPr anchor="ctr">
            <a:normAutofit/>
          </a:bodyPr>
          <a:lstStyle/>
          <a:p>
            <a:r>
              <a:rPr lang="fr-CH" dirty="0"/>
              <a:t>Sommaire</a:t>
            </a:r>
          </a:p>
        </p:txBody>
      </p:sp>
      <p:sp>
        <p:nvSpPr>
          <p:cNvPr id="3" name="Espace réservé du contenu 2">
            <a:extLst>
              <a:ext uri="{FF2B5EF4-FFF2-40B4-BE49-F238E27FC236}">
                <a16:creationId xmlns:a16="http://schemas.microsoft.com/office/drawing/2014/main" id="{C050DFB2-73F4-4F38-ADBF-C5823C7C69D1}"/>
              </a:ext>
            </a:extLst>
          </p:cNvPr>
          <p:cNvSpPr>
            <a:spLocks noGrp="1"/>
          </p:cNvSpPr>
          <p:nvPr>
            <p:ph idx="1"/>
          </p:nvPr>
        </p:nvSpPr>
        <p:spPr>
          <a:xfrm>
            <a:off x="685167" y="2160589"/>
            <a:ext cx="3720916" cy="3560733"/>
          </a:xfrm>
        </p:spPr>
        <p:txBody>
          <a:bodyPr>
            <a:normAutofit/>
          </a:bodyPr>
          <a:lstStyle/>
          <a:p>
            <a:r>
              <a:rPr lang="fr-CH" dirty="0"/>
              <a:t>L’histoire du Mocking</a:t>
            </a:r>
          </a:p>
          <a:p>
            <a:r>
              <a:rPr lang="fr-CH" dirty="0"/>
              <a:t>À quoi sert le Mocking</a:t>
            </a:r>
          </a:p>
          <a:p>
            <a:r>
              <a:rPr lang="fr-CH" dirty="0"/>
              <a:t>Exemple de Mocking en C#</a:t>
            </a:r>
          </a:p>
          <a:p>
            <a:r>
              <a:rPr lang="fr-CH" dirty="0"/>
              <a:t>Les Framework</a:t>
            </a:r>
          </a:p>
          <a:p>
            <a:r>
              <a:rPr lang="fr-CH" dirty="0"/>
              <a:t>questions</a:t>
            </a:r>
          </a:p>
          <a:p>
            <a:r>
              <a:rPr lang="fr-CH" dirty="0"/>
              <a:t>Sources </a:t>
            </a:r>
          </a:p>
        </p:txBody>
      </p:sp>
      <p:pic>
        <p:nvPicPr>
          <p:cNvPr id="8" name="Image 7">
            <a:extLst>
              <a:ext uri="{FF2B5EF4-FFF2-40B4-BE49-F238E27FC236}">
                <a16:creationId xmlns:a16="http://schemas.microsoft.com/office/drawing/2014/main" id="{1058DB1F-2E44-447F-B53B-493360EB408D}"/>
              </a:ext>
            </a:extLst>
          </p:cNvPr>
          <p:cNvPicPr>
            <a:picLocks noChangeAspect="1"/>
          </p:cNvPicPr>
          <p:nvPr/>
        </p:nvPicPr>
        <p:blipFill>
          <a:blip r:embed="rId2"/>
          <a:stretch>
            <a:fillRect/>
          </a:stretch>
        </p:blipFill>
        <p:spPr>
          <a:xfrm>
            <a:off x="4654035" y="1450704"/>
            <a:ext cx="4602747" cy="3452060"/>
          </a:xfrm>
          <a:prstGeom prst="rect">
            <a:avLst/>
          </a:prstGeom>
        </p:spPr>
      </p:pic>
      <p:sp>
        <p:nvSpPr>
          <p:cNvPr id="5" name="Espace réservé du pied de page 4">
            <a:extLst>
              <a:ext uri="{FF2B5EF4-FFF2-40B4-BE49-F238E27FC236}">
                <a16:creationId xmlns:a16="http://schemas.microsoft.com/office/drawing/2014/main" id="{DEFAAB5F-FC37-423A-9430-F6622271155B}"/>
              </a:ext>
            </a:extLst>
          </p:cNvPr>
          <p:cNvSpPr>
            <a:spLocks noGrp="1"/>
          </p:cNvSpPr>
          <p:nvPr>
            <p:ph type="ftr" sz="quarter" idx="11"/>
          </p:nvPr>
        </p:nvSpPr>
        <p:spPr>
          <a:xfrm>
            <a:off x="677334" y="6041362"/>
            <a:ext cx="5541032" cy="365125"/>
          </a:xfrm>
        </p:spPr>
        <p:txBody>
          <a:bodyPr>
            <a:normAutofit/>
          </a:bodyPr>
          <a:lstStyle/>
          <a:p>
            <a:pPr>
              <a:spcAft>
                <a:spcPts val="600"/>
              </a:spcAft>
            </a:pPr>
            <a:r>
              <a:rPr lang="en-US"/>
              <a:t>Mocking en C# - Tom Ryser</a:t>
            </a:r>
          </a:p>
        </p:txBody>
      </p:sp>
      <p:sp>
        <p:nvSpPr>
          <p:cNvPr id="4" name="Espace réservé de la date 3">
            <a:extLst>
              <a:ext uri="{FF2B5EF4-FFF2-40B4-BE49-F238E27FC236}">
                <a16:creationId xmlns:a16="http://schemas.microsoft.com/office/drawing/2014/main" id="{D3199453-0512-4848-8FD4-3F1FD87D129E}"/>
              </a:ext>
            </a:extLst>
          </p:cNvPr>
          <p:cNvSpPr>
            <a:spLocks noGrp="1"/>
          </p:cNvSpPr>
          <p:nvPr>
            <p:ph type="dt" sz="half" idx="10"/>
          </p:nvPr>
        </p:nvSpPr>
        <p:spPr>
          <a:xfrm>
            <a:off x="6679155" y="6041362"/>
            <a:ext cx="1437917" cy="365125"/>
          </a:xfrm>
        </p:spPr>
        <p:txBody>
          <a:bodyPr>
            <a:normAutofit/>
          </a:bodyPr>
          <a:lstStyle/>
          <a:p>
            <a:pPr>
              <a:spcAft>
                <a:spcPts val="600"/>
              </a:spcAft>
            </a:pPr>
            <a:fld id="{DABFA45C-E1C1-41E8-A92D-D8B2387CA935}" type="datetime1">
              <a:rPr lang="fr-CH" smtClean="0"/>
              <a:pPr>
                <a:spcAft>
                  <a:spcPts val="600"/>
                </a:spcAft>
              </a:pPr>
              <a:t>19.11.2018</a:t>
            </a:fld>
            <a:endParaRPr lang="en-US"/>
          </a:p>
        </p:txBody>
      </p:sp>
      <p:sp>
        <p:nvSpPr>
          <p:cNvPr id="6" name="Espace réservé du numéro de diapositive 5">
            <a:extLst>
              <a:ext uri="{FF2B5EF4-FFF2-40B4-BE49-F238E27FC236}">
                <a16:creationId xmlns:a16="http://schemas.microsoft.com/office/drawing/2014/main" id="{31AD33DA-0930-4E5B-8B96-F1B7C54A329F}"/>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smtClean="0"/>
              <a:pPr>
                <a:spcAft>
                  <a:spcPts val="600"/>
                </a:spcAft>
              </a:pPr>
              <a:t>2</a:t>
            </a:fld>
            <a:endParaRPr lang="en-US"/>
          </a:p>
        </p:txBody>
      </p:sp>
    </p:spTree>
    <p:extLst>
      <p:ext uri="{BB962C8B-B14F-4D97-AF65-F5344CB8AC3E}">
        <p14:creationId xmlns:p14="http://schemas.microsoft.com/office/powerpoint/2010/main" val="3538294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5BD53-A945-4294-A2D9-94B22E48E02C}"/>
              </a:ext>
            </a:extLst>
          </p:cNvPr>
          <p:cNvSpPr>
            <a:spLocks noGrp="1"/>
          </p:cNvSpPr>
          <p:nvPr>
            <p:ph type="title"/>
          </p:nvPr>
        </p:nvSpPr>
        <p:spPr>
          <a:xfrm>
            <a:off x="676746" y="609600"/>
            <a:ext cx="3729076" cy="1320800"/>
          </a:xfrm>
        </p:spPr>
        <p:txBody>
          <a:bodyPr anchor="ctr">
            <a:normAutofit/>
          </a:bodyPr>
          <a:lstStyle/>
          <a:p>
            <a:r>
              <a:rPr lang="fr-CH" sz="3200" dirty="0"/>
              <a:t>L’histoire du Mocking</a:t>
            </a:r>
          </a:p>
        </p:txBody>
      </p:sp>
      <p:sp>
        <p:nvSpPr>
          <p:cNvPr id="3" name="Espace réservé du contenu 2">
            <a:extLst>
              <a:ext uri="{FF2B5EF4-FFF2-40B4-BE49-F238E27FC236}">
                <a16:creationId xmlns:a16="http://schemas.microsoft.com/office/drawing/2014/main" id="{C64D7176-1AB7-4E32-B010-2888760F6335}"/>
              </a:ext>
            </a:extLst>
          </p:cNvPr>
          <p:cNvSpPr>
            <a:spLocks noGrp="1"/>
          </p:cNvSpPr>
          <p:nvPr>
            <p:ph idx="1"/>
          </p:nvPr>
        </p:nvSpPr>
        <p:spPr>
          <a:xfrm>
            <a:off x="685167" y="2160589"/>
            <a:ext cx="3720916" cy="3560733"/>
          </a:xfrm>
        </p:spPr>
        <p:txBody>
          <a:bodyPr>
            <a:normAutofit/>
          </a:bodyPr>
          <a:lstStyle/>
          <a:p>
            <a:r>
              <a:rPr lang="fr-CH" dirty="0"/>
              <a:t>XP2000 – du 21 au 23 juin 2000</a:t>
            </a:r>
          </a:p>
          <a:p>
            <a:r>
              <a:rPr lang="fr-CH" dirty="0" err="1"/>
              <a:t>mock</a:t>
            </a:r>
            <a:r>
              <a:rPr lang="fr-CH" dirty="0"/>
              <a:t> </a:t>
            </a:r>
            <a:r>
              <a:rPr lang="fr-CH" dirty="0" err="1"/>
              <a:t>turtle</a:t>
            </a:r>
            <a:endParaRPr lang="fr-CH" dirty="0"/>
          </a:p>
          <a:p>
            <a:endParaRPr lang="fr-CH" dirty="0"/>
          </a:p>
        </p:txBody>
      </p:sp>
      <p:pic>
        <p:nvPicPr>
          <p:cNvPr id="8" name="Image 7">
            <a:extLst>
              <a:ext uri="{FF2B5EF4-FFF2-40B4-BE49-F238E27FC236}">
                <a16:creationId xmlns:a16="http://schemas.microsoft.com/office/drawing/2014/main" id="{60D0BF58-A2A8-4426-8131-9249A48F6F28}"/>
              </a:ext>
            </a:extLst>
          </p:cNvPr>
          <p:cNvPicPr>
            <a:picLocks noChangeAspect="1"/>
          </p:cNvPicPr>
          <p:nvPr/>
        </p:nvPicPr>
        <p:blipFill>
          <a:blip r:embed="rId3"/>
          <a:stretch>
            <a:fillRect/>
          </a:stretch>
        </p:blipFill>
        <p:spPr>
          <a:xfrm>
            <a:off x="4654035" y="875360"/>
            <a:ext cx="4602747" cy="4602747"/>
          </a:xfrm>
          <a:prstGeom prst="rect">
            <a:avLst/>
          </a:prstGeom>
        </p:spPr>
      </p:pic>
      <p:sp>
        <p:nvSpPr>
          <p:cNvPr id="5" name="Espace réservé du pied de page 4">
            <a:extLst>
              <a:ext uri="{FF2B5EF4-FFF2-40B4-BE49-F238E27FC236}">
                <a16:creationId xmlns:a16="http://schemas.microsoft.com/office/drawing/2014/main" id="{A81B6B89-CC52-479F-B4E7-75172322F29C}"/>
              </a:ext>
            </a:extLst>
          </p:cNvPr>
          <p:cNvSpPr>
            <a:spLocks noGrp="1"/>
          </p:cNvSpPr>
          <p:nvPr>
            <p:ph type="ftr" sz="quarter" idx="11"/>
          </p:nvPr>
        </p:nvSpPr>
        <p:spPr>
          <a:xfrm>
            <a:off x="677334" y="6041362"/>
            <a:ext cx="5541032" cy="365125"/>
          </a:xfrm>
        </p:spPr>
        <p:txBody>
          <a:bodyPr>
            <a:normAutofit/>
          </a:bodyPr>
          <a:lstStyle/>
          <a:p>
            <a:pPr>
              <a:spcAft>
                <a:spcPts val="600"/>
              </a:spcAft>
            </a:pPr>
            <a:r>
              <a:rPr lang="en-US"/>
              <a:t>Mocking en C# - Tom Ryser</a:t>
            </a:r>
          </a:p>
        </p:txBody>
      </p:sp>
      <p:sp>
        <p:nvSpPr>
          <p:cNvPr id="4" name="Espace réservé de la date 3">
            <a:extLst>
              <a:ext uri="{FF2B5EF4-FFF2-40B4-BE49-F238E27FC236}">
                <a16:creationId xmlns:a16="http://schemas.microsoft.com/office/drawing/2014/main" id="{1C9BFCEA-38E9-4B8D-9476-647A88B77D29}"/>
              </a:ext>
            </a:extLst>
          </p:cNvPr>
          <p:cNvSpPr>
            <a:spLocks noGrp="1"/>
          </p:cNvSpPr>
          <p:nvPr>
            <p:ph type="dt" sz="half" idx="10"/>
          </p:nvPr>
        </p:nvSpPr>
        <p:spPr>
          <a:xfrm>
            <a:off x="6679155" y="6041362"/>
            <a:ext cx="1437917" cy="365125"/>
          </a:xfrm>
        </p:spPr>
        <p:txBody>
          <a:bodyPr>
            <a:normAutofit/>
          </a:bodyPr>
          <a:lstStyle/>
          <a:p>
            <a:pPr>
              <a:spcAft>
                <a:spcPts val="600"/>
              </a:spcAft>
            </a:pPr>
            <a:fld id="{FF9396E3-36E2-4877-9960-C19910330AA4}" type="datetime1">
              <a:rPr lang="fr-CH" smtClean="0"/>
              <a:pPr>
                <a:spcAft>
                  <a:spcPts val="600"/>
                </a:spcAft>
              </a:pPr>
              <a:t>19.11.2018</a:t>
            </a:fld>
            <a:endParaRPr lang="en-US"/>
          </a:p>
        </p:txBody>
      </p:sp>
      <p:sp>
        <p:nvSpPr>
          <p:cNvPr id="6" name="Espace réservé du numéro de diapositive 5">
            <a:extLst>
              <a:ext uri="{FF2B5EF4-FFF2-40B4-BE49-F238E27FC236}">
                <a16:creationId xmlns:a16="http://schemas.microsoft.com/office/drawing/2014/main" id="{2684DEE5-285E-471B-BD96-339A7CA2DFB7}"/>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smtClean="0"/>
              <a:pPr>
                <a:spcAft>
                  <a:spcPts val="600"/>
                </a:spcAft>
              </a:pPr>
              <a:t>3</a:t>
            </a:fld>
            <a:endParaRPr lang="en-US"/>
          </a:p>
        </p:txBody>
      </p:sp>
    </p:spTree>
    <p:extLst>
      <p:ext uri="{BB962C8B-B14F-4D97-AF65-F5344CB8AC3E}">
        <p14:creationId xmlns:p14="http://schemas.microsoft.com/office/powerpoint/2010/main" val="2773668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1A6458-6A06-4605-A0E0-7985EB569C32}"/>
              </a:ext>
            </a:extLst>
          </p:cNvPr>
          <p:cNvSpPr>
            <a:spLocks noGrp="1"/>
          </p:cNvSpPr>
          <p:nvPr>
            <p:ph type="title"/>
          </p:nvPr>
        </p:nvSpPr>
        <p:spPr>
          <a:xfrm>
            <a:off x="676746" y="609600"/>
            <a:ext cx="3729076" cy="1320800"/>
          </a:xfrm>
        </p:spPr>
        <p:txBody>
          <a:bodyPr anchor="ctr">
            <a:normAutofit/>
          </a:bodyPr>
          <a:lstStyle/>
          <a:p>
            <a:pPr>
              <a:lnSpc>
                <a:spcPct val="90000"/>
              </a:lnSpc>
            </a:pPr>
            <a:r>
              <a:rPr lang="fr-CH" sz="2800"/>
              <a:t>À quoi sert le Mocking</a:t>
            </a:r>
            <a:br>
              <a:rPr lang="fr-CH" sz="2800"/>
            </a:br>
            <a:endParaRPr lang="fr-CH" sz="2800"/>
          </a:p>
        </p:txBody>
      </p:sp>
      <p:sp>
        <p:nvSpPr>
          <p:cNvPr id="3" name="Espace réservé du contenu 2">
            <a:extLst>
              <a:ext uri="{FF2B5EF4-FFF2-40B4-BE49-F238E27FC236}">
                <a16:creationId xmlns:a16="http://schemas.microsoft.com/office/drawing/2014/main" id="{5120E674-18B0-489F-B360-607C3907E920}"/>
              </a:ext>
            </a:extLst>
          </p:cNvPr>
          <p:cNvSpPr>
            <a:spLocks noGrp="1"/>
          </p:cNvSpPr>
          <p:nvPr>
            <p:ph idx="1"/>
          </p:nvPr>
        </p:nvSpPr>
        <p:spPr>
          <a:xfrm>
            <a:off x="685167" y="2160589"/>
            <a:ext cx="3720916" cy="3560733"/>
          </a:xfrm>
        </p:spPr>
        <p:txBody>
          <a:bodyPr>
            <a:normAutofit/>
          </a:bodyPr>
          <a:lstStyle/>
          <a:p>
            <a:r>
              <a:rPr lang="fr-CH" dirty="0"/>
              <a:t>Simuler</a:t>
            </a:r>
          </a:p>
          <a:p>
            <a:pPr lvl="1"/>
            <a:r>
              <a:rPr lang="fr-CH" dirty="0"/>
              <a:t>Un objet impossible à tester</a:t>
            </a:r>
          </a:p>
          <a:p>
            <a:pPr lvl="1"/>
            <a:r>
              <a:rPr lang="fr-CH" dirty="0"/>
              <a:t>Un objet non implémenté</a:t>
            </a:r>
          </a:p>
          <a:p>
            <a:pPr lvl="1"/>
            <a:r>
              <a:rPr lang="fr-CH" dirty="0"/>
              <a:t>Un service distant</a:t>
            </a:r>
          </a:p>
          <a:p>
            <a:pPr lvl="1"/>
            <a:r>
              <a:rPr lang="fr-CH" dirty="0"/>
              <a:t>Une base de données</a:t>
            </a:r>
          </a:p>
          <a:p>
            <a:endParaRPr lang="fr-CH" dirty="0"/>
          </a:p>
        </p:txBody>
      </p:sp>
      <p:pic>
        <p:nvPicPr>
          <p:cNvPr id="10" name="Image 9" descr="Une image contenant capture d’écran&#10;&#10;Description générée avec un niveau de confiance très élevé">
            <a:extLst>
              <a:ext uri="{FF2B5EF4-FFF2-40B4-BE49-F238E27FC236}">
                <a16:creationId xmlns:a16="http://schemas.microsoft.com/office/drawing/2014/main" id="{2B584031-3344-41A1-B081-65133B6E22BE}"/>
              </a:ext>
            </a:extLst>
          </p:cNvPr>
          <p:cNvPicPr>
            <a:picLocks noChangeAspect="1"/>
          </p:cNvPicPr>
          <p:nvPr/>
        </p:nvPicPr>
        <p:blipFill>
          <a:blip r:embed="rId3"/>
          <a:stretch>
            <a:fillRect/>
          </a:stretch>
        </p:blipFill>
        <p:spPr>
          <a:xfrm>
            <a:off x="4411346" y="1742240"/>
            <a:ext cx="5250615" cy="3373520"/>
          </a:xfrm>
          <a:prstGeom prst="rect">
            <a:avLst/>
          </a:prstGeom>
        </p:spPr>
      </p:pic>
      <p:sp>
        <p:nvSpPr>
          <p:cNvPr id="5" name="Espace réservé du pied de page 4">
            <a:extLst>
              <a:ext uri="{FF2B5EF4-FFF2-40B4-BE49-F238E27FC236}">
                <a16:creationId xmlns:a16="http://schemas.microsoft.com/office/drawing/2014/main" id="{C567DD67-9CBE-40D8-B8CD-0BA2B5AA924C}"/>
              </a:ext>
            </a:extLst>
          </p:cNvPr>
          <p:cNvSpPr>
            <a:spLocks noGrp="1"/>
          </p:cNvSpPr>
          <p:nvPr>
            <p:ph type="ftr" sz="quarter" idx="11"/>
          </p:nvPr>
        </p:nvSpPr>
        <p:spPr>
          <a:xfrm>
            <a:off x="677334" y="6041362"/>
            <a:ext cx="5541032" cy="365125"/>
          </a:xfrm>
        </p:spPr>
        <p:txBody>
          <a:bodyPr>
            <a:normAutofit/>
          </a:bodyPr>
          <a:lstStyle/>
          <a:p>
            <a:pPr>
              <a:spcAft>
                <a:spcPts val="600"/>
              </a:spcAft>
            </a:pPr>
            <a:r>
              <a:rPr lang="en-US"/>
              <a:t>Mocking en C# - Tom Ryser</a:t>
            </a:r>
          </a:p>
        </p:txBody>
      </p:sp>
      <p:sp>
        <p:nvSpPr>
          <p:cNvPr id="4" name="Espace réservé de la date 3">
            <a:extLst>
              <a:ext uri="{FF2B5EF4-FFF2-40B4-BE49-F238E27FC236}">
                <a16:creationId xmlns:a16="http://schemas.microsoft.com/office/drawing/2014/main" id="{D71FD33F-D065-400C-B32A-06C3374A922D}"/>
              </a:ext>
            </a:extLst>
          </p:cNvPr>
          <p:cNvSpPr>
            <a:spLocks noGrp="1"/>
          </p:cNvSpPr>
          <p:nvPr>
            <p:ph type="dt" sz="half" idx="10"/>
          </p:nvPr>
        </p:nvSpPr>
        <p:spPr>
          <a:xfrm>
            <a:off x="6679155" y="6041362"/>
            <a:ext cx="1437917" cy="365125"/>
          </a:xfrm>
        </p:spPr>
        <p:txBody>
          <a:bodyPr>
            <a:normAutofit/>
          </a:bodyPr>
          <a:lstStyle/>
          <a:p>
            <a:pPr>
              <a:spcAft>
                <a:spcPts val="600"/>
              </a:spcAft>
            </a:pPr>
            <a:fld id="{FF9396E3-36E2-4877-9960-C19910330AA4}" type="datetime1">
              <a:rPr lang="fr-CH" smtClean="0"/>
              <a:pPr>
                <a:spcAft>
                  <a:spcPts val="600"/>
                </a:spcAft>
              </a:pPr>
              <a:t>19.11.2018</a:t>
            </a:fld>
            <a:endParaRPr lang="en-US"/>
          </a:p>
        </p:txBody>
      </p:sp>
      <p:sp>
        <p:nvSpPr>
          <p:cNvPr id="6" name="Espace réservé du numéro de diapositive 5">
            <a:extLst>
              <a:ext uri="{FF2B5EF4-FFF2-40B4-BE49-F238E27FC236}">
                <a16:creationId xmlns:a16="http://schemas.microsoft.com/office/drawing/2014/main" id="{3CC27E1B-A679-42A2-9A15-B65736A77C7C}"/>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smtClean="0"/>
              <a:pPr>
                <a:spcAft>
                  <a:spcPts val="600"/>
                </a:spcAft>
              </a:pPr>
              <a:t>4</a:t>
            </a:fld>
            <a:endParaRPr lang="en-US"/>
          </a:p>
        </p:txBody>
      </p:sp>
    </p:spTree>
    <p:extLst>
      <p:ext uri="{BB962C8B-B14F-4D97-AF65-F5344CB8AC3E}">
        <p14:creationId xmlns:p14="http://schemas.microsoft.com/office/powerpoint/2010/main" val="3671420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672F9-7762-4B86-A7A0-8C8CB09761BF}"/>
              </a:ext>
            </a:extLst>
          </p:cNvPr>
          <p:cNvSpPr>
            <a:spLocks noGrp="1"/>
          </p:cNvSpPr>
          <p:nvPr>
            <p:ph type="title"/>
          </p:nvPr>
        </p:nvSpPr>
        <p:spPr>
          <a:xfrm>
            <a:off x="677334" y="609600"/>
            <a:ext cx="8596668" cy="1320800"/>
          </a:xfrm>
        </p:spPr>
        <p:txBody>
          <a:bodyPr/>
          <a:lstStyle/>
          <a:p>
            <a:r>
              <a:rPr lang="fr-CH" dirty="0"/>
              <a:t>Exemple de Mocking en C#</a:t>
            </a:r>
            <a:br>
              <a:rPr lang="fr-CH" dirty="0"/>
            </a:br>
            <a:endParaRPr lang="fr-CH" dirty="0"/>
          </a:p>
        </p:txBody>
      </p:sp>
      <p:pic>
        <p:nvPicPr>
          <p:cNvPr id="8" name="Espace réservé du contenu 7" descr="Une image contenant capture d’écran&#10;&#10;Description générée avec un niveau de confiance très élevé">
            <a:extLst>
              <a:ext uri="{FF2B5EF4-FFF2-40B4-BE49-F238E27FC236}">
                <a16:creationId xmlns:a16="http://schemas.microsoft.com/office/drawing/2014/main" id="{2B3E9649-1D55-4266-82C4-41272AF21250}"/>
              </a:ext>
            </a:extLst>
          </p:cNvPr>
          <p:cNvPicPr>
            <a:picLocks noGrp="1" noChangeAspect="1"/>
          </p:cNvPicPr>
          <p:nvPr>
            <p:ph idx="1"/>
          </p:nvPr>
        </p:nvPicPr>
        <p:blipFill>
          <a:blip r:embed="rId3"/>
          <a:stretch>
            <a:fillRect/>
          </a:stretch>
        </p:blipFill>
        <p:spPr>
          <a:xfrm>
            <a:off x="2184950" y="1343808"/>
            <a:ext cx="5581435" cy="4697554"/>
          </a:xfrm>
        </p:spPr>
      </p:pic>
      <p:sp>
        <p:nvSpPr>
          <p:cNvPr id="4" name="Espace réservé de la date 3">
            <a:extLst>
              <a:ext uri="{FF2B5EF4-FFF2-40B4-BE49-F238E27FC236}">
                <a16:creationId xmlns:a16="http://schemas.microsoft.com/office/drawing/2014/main" id="{6F026F1C-CDBF-433E-B37A-3116F98B83A9}"/>
              </a:ext>
            </a:extLst>
          </p:cNvPr>
          <p:cNvSpPr>
            <a:spLocks noGrp="1"/>
          </p:cNvSpPr>
          <p:nvPr>
            <p:ph type="dt" sz="half" idx="10"/>
          </p:nvPr>
        </p:nvSpPr>
        <p:spPr>
          <a:xfrm>
            <a:off x="7205133" y="6041362"/>
            <a:ext cx="911939" cy="365125"/>
          </a:xfrm>
        </p:spPr>
        <p:txBody>
          <a:bodyPr/>
          <a:lstStyle/>
          <a:p>
            <a:fld id="{FF9396E3-36E2-4877-9960-C19910330AA4}" type="datetime1">
              <a:rPr lang="fr-CH" smtClean="0"/>
              <a:t>19.11.2018</a:t>
            </a:fld>
            <a:endParaRPr lang="en-US" dirty="0"/>
          </a:p>
        </p:txBody>
      </p:sp>
      <p:sp>
        <p:nvSpPr>
          <p:cNvPr id="5" name="Espace réservé du pied de page 4">
            <a:extLst>
              <a:ext uri="{FF2B5EF4-FFF2-40B4-BE49-F238E27FC236}">
                <a16:creationId xmlns:a16="http://schemas.microsoft.com/office/drawing/2014/main" id="{E2CAE171-5362-4F88-A8DF-F8D88D2BD5EC}"/>
              </a:ext>
            </a:extLst>
          </p:cNvPr>
          <p:cNvSpPr>
            <a:spLocks noGrp="1"/>
          </p:cNvSpPr>
          <p:nvPr>
            <p:ph type="ftr" sz="quarter" idx="11"/>
          </p:nvPr>
        </p:nvSpPr>
        <p:spPr>
          <a:xfrm>
            <a:off x="677334" y="6041362"/>
            <a:ext cx="6297612" cy="365125"/>
          </a:xfrm>
        </p:spPr>
        <p:txBody>
          <a:bodyPr/>
          <a:lstStyle/>
          <a:p>
            <a:r>
              <a:rPr lang="en-US"/>
              <a:t>Mocking en C# - Tom Ryser</a:t>
            </a:r>
            <a:endParaRPr lang="en-US" dirty="0"/>
          </a:p>
        </p:txBody>
      </p:sp>
      <p:sp>
        <p:nvSpPr>
          <p:cNvPr id="6" name="Espace réservé du numéro de diapositive 5">
            <a:extLst>
              <a:ext uri="{FF2B5EF4-FFF2-40B4-BE49-F238E27FC236}">
                <a16:creationId xmlns:a16="http://schemas.microsoft.com/office/drawing/2014/main" id="{E18E5B15-0A77-42AC-A16D-6458839F3446}"/>
              </a:ext>
            </a:extLst>
          </p:cNvPr>
          <p:cNvSpPr>
            <a:spLocks noGrp="1"/>
          </p:cNvSpPr>
          <p:nvPr>
            <p:ph type="sldNum" sz="quarter" idx="12"/>
          </p:nvPr>
        </p:nvSpPr>
        <p:spPr>
          <a:xfrm>
            <a:off x="8590663" y="6041362"/>
            <a:ext cx="683339" cy="365125"/>
          </a:xfrm>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074173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AA2E77-ED4B-4E09-A571-563A82D281E3}"/>
              </a:ext>
            </a:extLst>
          </p:cNvPr>
          <p:cNvSpPr>
            <a:spLocks noGrp="1"/>
          </p:cNvSpPr>
          <p:nvPr>
            <p:ph type="title"/>
          </p:nvPr>
        </p:nvSpPr>
        <p:spPr>
          <a:xfrm>
            <a:off x="677334" y="609600"/>
            <a:ext cx="8596668" cy="1320800"/>
          </a:xfrm>
        </p:spPr>
        <p:txBody>
          <a:bodyPr anchor="t">
            <a:normAutofit/>
          </a:bodyPr>
          <a:lstStyle/>
          <a:p>
            <a:r>
              <a:rPr lang="fr-CH"/>
              <a:t>Les Framework</a:t>
            </a:r>
            <a:br>
              <a:rPr lang="fr-CH"/>
            </a:br>
            <a:endParaRPr lang="fr-CH" dirty="0"/>
          </a:p>
        </p:txBody>
      </p:sp>
      <p:sp>
        <p:nvSpPr>
          <p:cNvPr id="3" name="Espace réservé du contenu 2">
            <a:extLst>
              <a:ext uri="{FF2B5EF4-FFF2-40B4-BE49-F238E27FC236}">
                <a16:creationId xmlns:a16="http://schemas.microsoft.com/office/drawing/2014/main" id="{C5C6E56F-D8B5-4AAA-AC17-00D6D97C6177}"/>
              </a:ext>
            </a:extLst>
          </p:cNvPr>
          <p:cNvSpPr>
            <a:spLocks noGrp="1"/>
          </p:cNvSpPr>
          <p:nvPr>
            <p:ph idx="1"/>
          </p:nvPr>
        </p:nvSpPr>
        <p:spPr>
          <a:xfrm>
            <a:off x="677334" y="2160589"/>
            <a:ext cx="3957349" cy="3749323"/>
          </a:xfrm>
        </p:spPr>
        <p:txBody>
          <a:bodyPr>
            <a:normAutofit/>
          </a:bodyPr>
          <a:lstStyle/>
          <a:p>
            <a:r>
              <a:rPr lang="fr-CH" dirty="0"/>
              <a:t>Rhino </a:t>
            </a:r>
            <a:r>
              <a:rPr lang="fr-CH" dirty="0" err="1"/>
              <a:t>Mock</a:t>
            </a:r>
            <a:r>
              <a:rPr lang="fr-CH" dirty="0"/>
              <a:t> - </a:t>
            </a:r>
            <a:r>
              <a:rPr lang="fr-CH" sz="1400" dirty="0">
                <a:hlinkClick r:id="rId3"/>
              </a:rPr>
              <a:t>https://meisinger2.wordpress.com/tag/rhino-mocks/</a:t>
            </a:r>
            <a:r>
              <a:rPr lang="fr-CH" sz="1400" dirty="0"/>
              <a:t> </a:t>
            </a:r>
          </a:p>
          <a:p>
            <a:r>
              <a:rPr lang="fr-CH" b="1" dirty="0" err="1"/>
              <a:t>TypeMock</a:t>
            </a:r>
            <a:r>
              <a:rPr lang="fr-CH" b="1" dirty="0"/>
              <a:t> </a:t>
            </a:r>
            <a:r>
              <a:rPr lang="fr-CH" b="1" dirty="0" err="1"/>
              <a:t>Isolator</a:t>
            </a:r>
            <a:r>
              <a:rPr lang="fr-CH" b="1" dirty="0"/>
              <a:t> - </a:t>
            </a:r>
            <a:r>
              <a:rPr lang="fr-CH" sz="1400" b="1" dirty="0">
                <a:hlinkClick r:id="rId4"/>
              </a:rPr>
              <a:t>https://www.typemock.com/isolator-product-page/</a:t>
            </a:r>
            <a:r>
              <a:rPr lang="fr-CH" sz="1400" b="1" dirty="0"/>
              <a:t> </a:t>
            </a:r>
          </a:p>
          <a:p>
            <a:endParaRPr lang="fr-CH" dirty="0"/>
          </a:p>
        </p:txBody>
      </p:sp>
      <p:pic>
        <p:nvPicPr>
          <p:cNvPr id="26" name="Image 25" descr="Une image contenant LEGO, jouet&#10;&#10;Description générée avec un niveau de confiance très élevé">
            <a:extLst>
              <a:ext uri="{FF2B5EF4-FFF2-40B4-BE49-F238E27FC236}">
                <a16:creationId xmlns:a16="http://schemas.microsoft.com/office/drawing/2014/main" id="{FADFF3C2-E9C9-4993-954E-ECBB90EB56E3}"/>
              </a:ext>
            </a:extLst>
          </p:cNvPr>
          <p:cNvPicPr>
            <a:picLocks noChangeAspect="1"/>
          </p:cNvPicPr>
          <p:nvPr/>
        </p:nvPicPr>
        <p:blipFill>
          <a:blip r:embed="rId5"/>
          <a:stretch>
            <a:fillRect/>
          </a:stretch>
        </p:blipFill>
        <p:spPr>
          <a:xfrm>
            <a:off x="4987137" y="2159331"/>
            <a:ext cx="4204989" cy="3250144"/>
          </a:xfrm>
          <a:prstGeom prst="rect">
            <a:avLst/>
          </a:prstGeom>
        </p:spPr>
      </p:pic>
      <p:sp>
        <p:nvSpPr>
          <p:cNvPr id="5" name="Espace réservé du pied de page 4">
            <a:extLst>
              <a:ext uri="{FF2B5EF4-FFF2-40B4-BE49-F238E27FC236}">
                <a16:creationId xmlns:a16="http://schemas.microsoft.com/office/drawing/2014/main" id="{1ABBBC9A-A69A-4036-BD82-D423B72FE4C8}"/>
              </a:ext>
            </a:extLst>
          </p:cNvPr>
          <p:cNvSpPr>
            <a:spLocks noGrp="1"/>
          </p:cNvSpPr>
          <p:nvPr>
            <p:ph type="ftr" sz="quarter" idx="11"/>
          </p:nvPr>
        </p:nvSpPr>
        <p:spPr>
          <a:xfrm>
            <a:off x="677334" y="6041362"/>
            <a:ext cx="5526729" cy="365125"/>
          </a:xfrm>
        </p:spPr>
        <p:txBody>
          <a:bodyPr>
            <a:normAutofit/>
          </a:bodyPr>
          <a:lstStyle/>
          <a:p>
            <a:pPr>
              <a:spcAft>
                <a:spcPts val="600"/>
              </a:spcAft>
            </a:pPr>
            <a:r>
              <a:rPr lang="en-US"/>
              <a:t>Mocking en C# - Tom Ryser</a:t>
            </a:r>
          </a:p>
        </p:txBody>
      </p:sp>
      <p:sp>
        <p:nvSpPr>
          <p:cNvPr id="4" name="Espace réservé de la date 3">
            <a:extLst>
              <a:ext uri="{FF2B5EF4-FFF2-40B4-BE49-F238E27FC236}">
                <a16:creationId xmlns:a16="http://schemas.microsoft.com/office/drawing/2014/main" id="{E777FE88-D0CF-43D9-8D35-9AC43AFC8A5D}"/>
              </a:ext>
            </a:extLst>
          </p:cNvPr>
          <p:cNvSpPr>
            <a:spLocks noGrp="1"/>
          </p:cNvSpPr>
          <p:nvPr>
            <p:ph type="dt" sz="half" idx="10"/>
          </p:nvPr>
        </p:nvSpPr>
        <p:spPr>
          <a:xfrm>
            <a:off x="6691957" y="6041362"/>
            <a:ext cx="1425116" cy="365125"/>
          </a:xfrm>
        </p:spPr>
        <p:txBody>
          <a:bodyPr>
            <a:normAutofit/>
          </a:bodyPr>
          <a:lstStyle/>
          <a:p>
            <a:pPr>
              <a:spcAft>
                <a:spcPts val="600"/>
              </a:spcAft>
            </a:pPr>
            <a:fld id="{FF9396E3-36E2-4877-9960-C19910330AA4}" type="datetime1">
              <a:rPr lang="fr-CH" smtClean="0"/>
              <a:pPr>
                <a:spcAft>
                  <a:spcPts val="600"/>
                </a:spcAft>
              </a:pPr>
              <a:t>19.11.2018</a:t>
            </a:fld>
            <a:endParaRPr lang="en-US"/>
          </a:p>
        </p:txBody>
      </p:sp>
      <p:sp>
        <p:nvSpPr>
          <p:cNvPr id="6" name="Espace réservé du numéro de diapositive 5">
            <a:extLst>
              <a:ext uri="{FF2B5EF4-FFF2-40B4-BE49-F238E27FC236}">
                <a16:creationId xmlns:a16="http://schemas.microsoft.com/office/drawing/2014/main" id="{AF8744C6-82F5-47F0-BDDC-D5116E9FA0F4}"/>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smtClean="0"/>
              <a:pPr>
                <a:spcAft>
                  <a:spcPts val="600"/>
                </a:spcAft>
              </a:pPr>
              <a:t>6</a:t>
            </a:fld>
            <a:endParaRPr lang="en-US"/>
          </a:p>
        </p:txBody>
      </p:sp>
    </p:spTree>
    <p:extLst>
      <p:ext uri="{BB962C8B-B14F-4D97-AF65-F5344CB8AC3E}">
        <p14:creationId xmlns:p14="http://schemas.microsoft.com/office/powerpoint/2010/main" val="220215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Espace réservé du contenu 16" descr="Une image contenant capture d’écran&#10;&#10;Description générée avec un niveau de confiance très élevé">
            <a:extLst>
              <a:ext uri="{FF2B5EF4-FFF2-40B4-BE49-F238E27FC236}">
                <a16:creationId xmlns:a16="http://schemas.microsoft.com/office/drawing/2014/main" id="{BC02FC9C-324E-493E-BCF7-50A5F72197C6}"/>
              </a:ext>
            </a:extLst>
          </p:cNvPr>
          <p:cNvPicPr>
            <a:picLocks noGrp="1" noChangeAspect="1"/>
          </p:cNvPicPr>
          <p:nvPr>
            <p:ph idx="1"/>
          </p:nvPr>
        </p:nvPicPr>
        <p:blipFill>
          <a:blip r:embed="rId3"/>
          <a:stretch>
            <a:fillRect/>
          </a:stretch>
        </p:blipFill>
        <p:spPr>
          <a:xfrm>
            <a:off x="6679155" y="2769683"/>
            <a:ext cx="4807862" cy="1318634"/>
          </a:xfrm>
        </p:spPr>
      </p:pic>
      <p:pic>
        <p:nvPicPr>
          <p:cNvPr id="19" name="Espace réservé du contenu 15">
            <a:extLst>
              <a:ext uri="{FF2B5EF4-FFF2-40B4-BE49-F238E27FC236}">
                <a16:creationId xmlns:a16="http://schemas.microsoft.com/office/drawing/2014/main" id="{BA1AA03C-A9A6-43D3-9665-0A053D8517A0}"/>
              </a:ext>
            </a:extLst>
          </p:cNvPr>
          <p:cNvPicPr>
            <a:picLocks noChangeAspect="1"/>
          </p:cNvPicPr>
          <p:nvPr/>
        </p:nvPicPr>
        <p:blipFill>
          <a:blip r:embed="rId4"/>
          <a:stretch>
            <a:fillRect/>
          </a:stretch>
        </p:blipFill>
        <p:spPr>
          <a:xfrm>
            <a:off x="579309" y="1174763"/>
            <a:ext cx="5304088" cy="4508474"/>
          </a:xfrm>
          <a:prstGeom prst="rect">
            <a:avLst/>
          </a:prstGeom>
        </p:spPr>
      </p:pic>
      <p:sp>
        <p:nvSpPr>
          <p:cNvPr id="5" name="Espace réservé du pied de page 4">
            <a:extLst>
              <a:ext uri="{FF2B5EF4-FFF2-40B4-BE49-F238E27FC236}">
                <a16:creationId xmlns:a16="http://schemas.microsoft.com/office/drawing/2014/main" id="{447BC77F-ADD7-4A59-A9BF-6F94D0657CF1}"/>
              </a:ext>
            </a:extLst>
          </p:cNvPr>
          <p:cNvSpPr>
            <a:spLocks noGrp="1"/>
          </p:cNvSpPr>
          <p:nvPr>
            <p:ph type="ftr" sz="quarter" idx="11"/>
          </p:nvPr>
        </p:nvSpPr>
        <p:spPr>
          <a:xfrm>
            <a:off x="677334" y="6041362"/>
            <a:ext cx="5541032" cy="365125"/>
          </a:xfrm>
        </p:spPr>
        <p:txBody>
          <a:bodyPr>
            <a:normAutofit/>
          </a:bodyPr>
          <a:lstStyle/>
          <a:p>
            <a:pPr>
              <a:spcAft>
                <a:spcPts val="600"/>
              </a:spcAft>
            </a:pPr>
            <a:r>
              <a:rPr lang="en-US"/>
              <a:t>Mocking en C# - Tom Ryser</a:t>
            </a:r>
          </a:p>
        </p:txBody>
      </p:sp>
      <p:sp>
        <p:nvSpPr>
          <p:cNvPr id="4" name="Espace réservé de la date 3">
            <a:extLst>
              <a:ext uri="{FF2B5EF4-FFF2-40B4-BE49-F238E27FC236}">
                <a16:creationId xmlns:a16="http://schemas.microsoft.com/office/drawing/2014/main" id="{04D5AB0F-FD67-4BB5-8FB6-F9F239350C24}"/>
              </a:ext>
            </a:extLst>
          </p:cNvPr>
          <p:cNvSpPr>
            <a:spLocks noGrp="1"/>
          </p:cNvSpPr>
          <p:nvPr>
            <p:ph type="dt" sz="half" idx="10"/>
          </p:nvPr>
        </p:nvSpPr>
        <p:spPr>
          <a:xfrm>
            <a:off x="6679155" y="6041362"/>
            <a:ext cx="1437917" cy="365125"/>
          </a:xfrm>
        </p:spPr>
        <p:txBody>
          <a:bodyPr>
            <a:normAutofit/>
          </a:bodyPr>
          <a:lstStyle/>
          <a:p>
            <a:pPr>
              <a:spcAft>
                <a:spcPts val="600"/>
              </a:spcAft>
            </a:pPr>
            <a:fld id="{FF9396E3-36E2-4877-9960-C19910330AA4}" type="datetime1">
              <a:rPr lang="fr-CH" smtClean="0"/>
              <a:pPr>
                <a:spcAft>
                  <a:spcPts val="600"/>
                </a:spcAft>
              </a:pPr>
              <a:t>19.11.2018</a:t>
            </a:fld>
            <a:endParaRPr lang="en-US"/>
          </a:p>
        </p:txBody>
      </p:sp>
      <p:sp>
        <p:nvSpPr>
          <p:cNvPr id="6" name="Espace réservé du numéro de diapositive 5">
            <a:extLst>
              <a:ext uri="{FF2B5EF4-FFF2-40B4-BE49-F238E27FC236}">
                <a16:creationId xmlns:a16="http://schemas.microsoft.com/office/drawing/2014/main" id="{3E8FC69D-A339-48CC-97A6-C0534CF669DC}"/>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smtClean="0"/>
              <a:pPr>
                <a:spcAft>
                  <a:spcPts val="600"/>
                </a:spcAft>
              </a:pPr>
              <a:t>7</a:t>
            </a:fld>
            <a:endParaRPr lang="en-US"/>
          </a:p>
        </p:txBody>
      </p:sp>
      <p:sp>
        <p:nvSpPr>
          <p:cNvPr id="20" name="ZoneTexte 19">
            <a:extLst>
              <a:ext uri="{FF2B5EF4-FFF2-40B4-BE49-F238E27FC236}">
                <a16:creationId xmlns:a16="http://schemas.microsoft.com/office/drawing/2014/main" id="{AE850E0E-1CFE-4067-A642-B4C408A87B76}"/>
              </a:ext>
            </a:extLst>
          </p:cNvPr>
          <p:cNvSpPr txBox="1"/>
          <p:nvPr/>
        </p:nvSpPr>
        <p:spPr>
          <a:xfrm>
            <a:off x="1121790" y="725864"/>
            <a:ext cx="1348446" cy="369332"/>
          </a:xfrm>
          <a:prstGeom prst="rect">
            <a:avLst/>
          </a:prstGeom>
          <a:noFill/>
        </p:spPr>
        <p:txBody>
          <a:bodyPr wrap="none" rtlCol="0">
            <a:spAutoFit/>
          </a:bodyPr>
          <a:lstStyle/>
          <a:p>
            <a:r>
              <a:rPr lang="fr-CH" dirty="0"/>
              <a:t>Rhino </a:t>
            </a:r>
            <a:r>
              <a:rPr lang="fr-CH" dirty="0" err="1"/>
              <a:t>Mock</a:t>
            </a:r>
            <a:endParaRPr lang="fr-CH" dirty="0"/>
          </a:p>
        </p:txBody>
      </p:sp>
      <p:sp>
        <p:nvSpPr>
          <p:cNvPr id="23" name="ZoneTexte 22">
            <a:extLst>
              <a:ext uri="{FF2B5EF4-FFF2-40B4-BE49-F238E27FC236}">
                <a16:creationId xmlns:a16="http://schemas.microsoft.com/office/drawing/2014/main" id="{D6A14339-5B8B-4465-BD7C-C356D2551FD6}"/>
              </a:ext>
            </a:extLst>
          </p:cNvPr>
          <p:cNvSpPr txBox="1"/>
          <p:nvPr/>
        </p:nvSpPr>
        <p:spPr>
          <a:xfrm>
            <a:off x="6768445" y="2234153"/>
            <a:ext cx="2119747" cy="369332"/>
          </a:xfrm>
          <a:prstGeom prst="rect">
            <a:avLst/>
          </a:prstGeom>
          <a:noFill/>
        </p:spPr>
        <p:txBody>
          <a:bodyPr wrap="none" rtlCol="0">
            <a:spAutoFit/>
          </a:bodyPr>
          <a:lstStyle/>
          <a:p>
            <a:r>
              <a:rPr lang="fr-CH" b="1" dirty="0" err="1"/>
              <a:t>TypeMock</a:t>
            </a:r>
            <a:r>
              <a:rPr lang="fr-CH" b="1" dirty="0"/>
              <a:t> </a:t>
            </a:r>
            <a:r>
              <a:rPr lang="fr-CH" b="1" dirty="0" err="1"/>
              <a:t>Isolator</a:t>
            </a:r>
            <a:endParaRPr lang="fr-CH" dirty="0"/>
          </a:p>
        </p:txBody>
      </p:sp>
    </p:spTree>
    <p:extLst>
      <p:ext uri="{BB962C8B-B14F-4D97-AF65-F5344CB8AC3E}">
        <p14:creationId xmlns:p14="http://schemas.microsoft.com/office/powerpoint/2010/main" val="3486867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6A761A44-A936-4382-8A16-7ED6A2903DD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5459EE73-661E-48AA-A374-BF2B850F581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653EA91-5E43-427F-B0AB-1B8A496BC63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074C7561-7217-4DBC-8C63-2BB8560D62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A029FB91-93F5-4D40-9014-8D5108951E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F6022FD2-DE49-41E6-B3BF-B113018CA2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4" name="Espace réservé du contenu 7">
            <a:extLst>
              <a:ext uri="{FF2B5EF4-FFF2-40B4-BE49-F238E27FC236}">
                <a16:creationId xmlns:a16="http://schemas.microsoft.com/office/drawing/2014/main" id="{6A6DFBBF-3793-4845-9DD4-EEB0A0563B99}"/>
              </a:ext>
            </a:extLst>
          </p:cNvPr>
          <p:cNvPicPr>
            <a:picLocks noChangeAspect="1"/>
          </p:cNvPicPr>
          <p:nvPr/>
        </p:nvPicPr>
        <p:blipFill rotWithShape="1">
          <a:blip r:embed="rId2"/>
          <a:srcRect l="9091" t="10984" b="10319"/>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7ED89E0E-2267-4D37-8338-13AE57694667}"/>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Questions </a:t>
            </a:r>
          </a:p>
        </p:txBody>
      </p:sp>
      <p:sp>
        <p:nvSpPr>
          <p:cNvPr id="5" name="Espace réservé du pied de page 4">
            <a:extLst>
              <a:ext uri="{FF2B5EF4-FFF2-40B4-BE49-F238E27FC236}">
                <a16:creationId xmlns:a16="http://schemas.microsoft.com/office/drawing/2014/main" id="{4103219F-7CCC-412D-AC51-C2053EBF0528}"/>
              </a:ext>
            </a:extLst>
          </p:cNvPr>
          <p:cNvSpPr>
            <a:spLocks noGrp="1"/>
          </p:cNvSpPr>
          <p:nvPr>
            <p:ph type="ftr" sz="quarter" idx="11"/>
          </p:nvPr>
        </p:nvSpPr>
        <p:spPr>
          <a:xfrm>
            <a:off x="677335" y="6041362"/>
            <a:ext cx="3993887"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Mocking en C# - Tom Ryser</a:t>
            </a:r>
          </a:p>
        </p:txBody>
      </p:sp>
      <p:cxnSp>
        <p:nvCxnSpPr>
          <p:cNvPr id="66" name="Straight Connector 65">
            <a:extLst>
              <a:ext uri="{FF2B5EF4-FFF2-40B4-BE49-F238E27FC236}">
                <a16:creationId xmlns:a16="http://schemas.microsoft.com/office/drawing/2014/main" id="{A57C1A16-B8AB-4D99-A195-A38F556A64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F8A9B20B-D1DD-4573-B5EC-55802951923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4" name="Espace réservé de la date 3">
            <a:extLst>
              <a:ext uri="{FF2B5EF4-FFF2-40B4-BE49-F238E27FC236}">
                <a16:creationId xmlns:a16="http://schemas.microsoft.com/office/drawing/2014/main" id="{E32F8C59-9246-4062-8574-F0DC4DBF10C2}"/>
              </a:ext>
            </a:extLst>
          </p:cNvPr>
          <p:cNvSpPr>
            <a:spLocks noGrp="1"/>
          </p:cNvSpPr>
          <p:nvPr>
            <p:ph type="dt" sz="half" idx="10"/>
          </p:nvPr>
        </p:nvSpPr>
        <p:spPr>
          <a:xfrm>
            <a:off x="6670145" y="6041362"/>
            <a:ext cx="1446928" cy="365125"/>
          </a:xfrm>
        </p:spPr>
        <p:txBody>
          <a:bodyPr vert="horz" lIns="91440" tIns="45720" rIns="91440" bIns="45720" rtlCol="0" anchor="ctr">
            <a:normAutofit/>
          </a:bodyPr>
          <a:lstStyle/>
          <a:p>
            <a:pPr>
              <a:spcAft>
                <a:spcPts val="600"/>
              </a:spcAft>
            </a:pPr>
            <a:fld id="{FF9396E3-36E2-4877-9960-C19910330AA4}" type="datetime1">
              <a:rPr lang="en-US">
                <a:solidFill>
                  <a:srgbClr val="FFFFFF"/>
                </a:solidFill>
              </a:rPr>
              <a:pPr>
                <a:spcAft>
                  <a:spcPts val="600"/>
                </a:spcAft>
              </a:pPr>
              <a:t>11/19/2018</a:t>
            </a:fld>
            <a:endParaRPr lang="en-US">
              <a:solidFill>
                <a:srgbClr val="FFFFFF"/>
              </a:solidFill>
            </a:endParaRPr>
          </a:p>
        </p:txBody>
      </p:sp>
      <p:sp>
        <p:nvSpPr>
          <p:cNvPr id="7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Espace réservé du numéro de diapositive 5">
            <a:extLst>
              <a:ext uri="{FF2B5EF4-FFF2-40B4-BE49-F238E27FC236}">
                <a16:creationId xmlns:a16="http://schemas.microsoft.com/office/drawing/2014/main" id="{C99CF718-B72D-4D69-9932-392A2A6D5D07}"/>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D57F1E4F-1CFF-5643-939E-217C01CDF565}" type="slidenum">
              <a:rPr lang="en-US">
                <a:solidFill>
                  <a:srgbClr val="FFFFFF"/>
                </a:solidFill>
              </a:rPr>
              <a:pPr>
                <a:spcAft>
                  <a:spcPts val="600"/>
                </a:spcAft>
              </a:pPr>
              <a:t>8</a:t>
            </a:fld>
            <a:endParaRPr lang="en-US">
              <a:solidFill>
                <a:srgbClr val="FFFFFF"/>
              </a:solidFill>
            </a:endParaRPr>
          </a:p>
        </p:txBody>
      </p:sp>
      <p:sp>
        <p:nvSpPr>
          <p:cNvPr id="7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7800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2883E-E03C-4590-B45A-348D7D381B74}"/>
              </a:ext>
            </a:extLst>
          </p:cNvPr>
          <p:cNvSpPr>
            <a:spLocks noGrp="1"/>
          </p:cNvSpPr>
          <p:nvPr>
            <p:ph type="title"/>
          </p:nvPr>
        </p:nvSpPr>
        <p:spPr/>
        <p:txBody>
          <a:bodyPr/>
          <a:lstStyle/>
          <a:p>
            <a:r>
              <a:rPr lang="fr-CH" dirty="0"/>
              <a:t>Sources</a:t>
            </a:r>
          </a:p>
        </p:txBody>
      </p:sp>
      <p:sp>
        <p:nvSpPr>
          <p:cNvPr id="3" name="Espace réservé du contenu 2">
            <a:extLst>
              <a:ext uri="{FF2B5EF4-FFF2-40B4-BE49-F238E27FC236}">
                <a16:creationId xmlns:a16="http://schemas.microsoft.com/office/drawing/2014/main" id="{DE2C3F59-ADC9-4663-827B-F2D7E8F7BAA3}"/>
              </a:ext>
            </a:extLst>
          </p:cNvPr>
          <p:cNvSpPr>
            <a:spLocks noGrp="1"/>
          </p:cNvSpPr>
          <p:nvPr>
            <p:ph idx="1"/>
          </p:nvPr>
        </p:nvSpPr>
        <p:spPr/>
        <p:txBody>
          <a:bodyPr/>
          <a:lstStyle/>
          <a:p>
            <a:r>
              <a:rPr lang="fr-CH" dirty="0">
                <a:hlinkClick r:id="rId3"/>
              </a:rPr>
              <a:t>https://fr.wikipedia.org/wiki/Mock_(programmation_orient%C3%A9e_objet)</a:t>
            </a:r>
            <a:endParaRPr lang="fr-CH" dirty="0"/>
          </a:p>
          <a:p>
            <a:r>
              <a:rPr lang="fr-CH" dirty="0">
                <a:hlinkClick r:id="rId4"/>
              </a:rPr>
              <a:t>https://philippe.developpez.com/articles/IntroductionMock/#LII</a:t>
            </a:r>
            <a:endParaRPr lang="fr-CH" dirty="0"/>
          </a:p>
          <a:p>
            <a:r>
              <a:rPr lang="fr-CH" dirty="0">
                <a:hlinkClick r:id="rId5"/>
              </a:rPr>
              <a:t>https://ch.mathworks.com/help/matlab/matlab_prog/create-mock-object.html</a:t>
            </a:r>
            <a:endParaRPr lang="fr-CH" dirty="0"/>
          </a:p>
          <a:p>
            <a:endParaRPr lang="fr-CH" dirty="0"/>
          </a:p>
          <a:p>
            <a:endParaRPr lang="fr-CH" dirty="0"/>
          </a:p>
        </p:txBody>
      </p:sp>
      <p:sp>
        <p:nvSpPr>
          <p:cNvPr id="4" name="Espace réservé de la date 3">
            <a:extLst>
              <a:ext uri="{FF2B5EF4-FFF2-40B4-BE49-F238E27FC236}">
                <a16:creationId xmlns:a16="http://schemas.microsoft.com/office/drawing/2014/main" id="{86D4F7D9-40D1-42E1-8C57-8EFD3F3C7DF7}"/>
              </a:ext>
            </a:extLst>
          </p:cNvPr>
          <p:cNvSpPr>
            <a:spLocks noGrp="1"/>
          </p:cNvSpPr>
          <p:nvPr>
            <p:ph type="dt" sz="half" idx="10"/>
          </p:nvPr>
        </p:nvSpPr>
        <p:spPr/>
        <p:txBody>
          <a:bodyPr/>
          <a:lstStyle/>
          <a:p>
            <a:fld id="{FF9396E3-36E2-4877-9960-C19910330AA4}" type="datetime1">
              <a:rPr lang="fr-CH" smtClean="0"/>
              <a:t>19.11.2018</a:t>
            </a:fld>
            <a:endParaRPr lang="en-US" dirty="0"/>
          </a:p>
        </p:txBody>
      </p:sp>
      <p:sp>
        <p:nvSpPr>
          <p:cNvPr id="5" name="Espace réservé du pied de page 4">
            <a:extLst>
              <a:ext uri="{FF2B5EF4-FFF2-40B4-BE49-F238E27FC236}">
                <a16:creationId xmlns:a16="http://schemas.microsoft.com/office/drawing/2014/main" id="{F8329FB4-2844-4C10-BB73-42551E2328EB}"/>
              </a:ext>
            </a:extLst>
          </p:cNvPr>
          <p:cNvSpPr>
            <a:spLocks noGrp="1"/>
          </p:cNvSpPr>
          <p:nvPr>
            <p:ph type="ftr" sz="quarter" idx="11"/>
          </p:nvPr>
        </p:nvSpPr>
        <p:spPr/>
        <p:txBody>
          <a:bodyPr/>
          <a:lstStyle/>
          <a:p>
            <a:r>
              <a:rPr lang="en-US"/>
              <a:t>Mocking en C# - Tom Ryser</a:t>
            </a:r>
            <a:endParaRPr lang="en-US" dirty="0"/>
          </a:p>
        </p:txBody>
      </p:sp>
      <p:sp>
        <p:nvSpPr>
          <p:cNvPr id="6" name="Espace réservé du numéro de diapositive 5">
            <a:extLst>
              <a:ext uri="{FF2B5EF4-FFF2-40B4-BE49-F238E27FC236}">
                <a16:creationId xmlns:a16="http://schemas.microsoft.com/office/drawing/2014/main" id="{FF0D1B7F-324F-45AF-A5B4-0A9F3938E8E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883772529"/>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277</TotalTime>
  <Words>307</Words>
  <Application>Microsoft Office PowerPoint</Application>
  <PresentationFormat>Grand écran</PresentationFormat>
  <Paragraphs>69</Paragraphs>
  <Slides>9</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Wingdings 3</vt:lpstr>
      <vt:lpstr>Facette</vt:lpstr>
      <vt:lpstr>Mocking en C#</vt:lpstr>
      <vt:lpstr>Sommaire</vt:lpstr>
      <vt:lpstr>L’histoire du Mocking</vt:lpstr>
      <vt:lpstr>À quoi sert le Mocking </vt:lpstr>
      <vt:lpstr>Exemple de Mocking en C# </vt:lpstr>
      <vt:lpstr>Les Framework </vt:lpstr>
      <vt:lpstr>Présentation PowerPoint</vt:lpstr>
      <vt:lpstr>Questions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Mocking en C#</dc:title>
  <dc:creator>emile ryser</dc:creator>
  <cp:lastModifiedBy>Administrateur</cp:lastModifiedBy>
  <cp:revision>9</cp:revision>
  <dcterms:created xsi:type="dcterms:W3CDTF">2018-11-18T16:52:47Z</dcterms:created>
  <dcterms:modified xsi:type="dcterms:W3CDTF">2018-11-19T11:02:12Z</dcterms:modified>
</cp:coreProperties>
</file>